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1292" r:id="rId2"/>
    <p:sldId id="1661" r:id="rId3"/>
    <p:sldId id="1821" r:id="rId4"/>
    <p:sldId id="1752" r:id="rId5"/>
    <p:sldId id="1838" r:id="rId6"/>
    <p:sldId id="1753" r:id="rId7"/>
    <p:sldId id="1754" r:id="rId8"/>
    <p:sldId id="1822" r:id="rId9"/>
    <p:sldId id="1757" r:id="rId10"/>
    <p:sldId id="1759" r:id="rId11"/>
    <p:sldId id="1760" r:id="rId12"/>
    <p:sldId id="1761" r:id="rId13"/>
    <p:sldId id="1758" r:id="rId14"/>
    <p:sldId id="1762" r:id="rId15"/>
    <p:sldId id="1763" r:id="rId16"/>
    <p:sldId id="1764" r:id="rId17"/>
    <p:sldId id="1765" r:id="rId18"/>
    <p:sldId id="1766" r:id="rId19"/>
    <p:sldId id="1767" r:id="rId20"/>
    <p:sldId id="1768" r:id="rId21"/>
    <p:sldId id="1769" r:id="rId22"/>
    <p:sldId id="1770" r:id="rId23"/>
    <p:sldId id="1771" r:id="rId24"/>
    <p:sldId id="1772" r:id="rId25"/>
    <p:sldId id="1773" r:id="rId26"/>
    <p:sldId id="1839" r:id="rId27"/>
    <p:sldId id="1823" r:id="rId28"/>
    <p:sldId id="1774" r:id="rId29"/>
    <p:sldId id="1778" r:id="rId30"/>
    <p:sldId id="1780" r:id="rId31"/>
    <p:sldId id="1781" r:id="rId32"/>
    <p:sldId id="1782" r:id="rId33"/>
    <p:sldId id="1783" r:id="rId34"/>
    <p:sldId id="1784" r:id="rId35"/>
    <p:sldId id="1785" r:id="rId36"/>
    <p:sldId id="1824" r:id="rId37"/>
    <p:sldId id="1846" r:id="rId38"/>
    <p:sldId id="1786" r:id="rId39"/>
    <p:sldId id="1787" r:id="rId40"/>
    <p:sldId id="1848" r:id="rId41"/>
    <p:sldId id="1794" r:id="rId42"/>
    <p:sldId id="1795" r:id="rId43"/>
    <p:sldId id="1796" r:id="rId44"/>
    <p:sldId id="1849" r:id="rId45"/>
    <p:sldId id="1850" r:id="rId46"/>
    <p:sldId id="1847" r:id="rId47"/>
    <p:sldId id="1825" r:id="rId48"/>
    <p:sldId id="1799" r:id="rId49"/>
    <p:sldId id="1800" r:id="rId50"/>
    <p:sldId id="1801" r:id="rId51"/>
    <p:sldId id="1802" r:id="rId52"/>
    <p:sldId id="1803" r:id="rId53"/>
    <p:sldId id="1804" r:id="rId54"/>
    <p:sldId id="1805" r:id="rId55"/>
    <p:sldId id="1806" r:id="rId56"/>
    <p:sldId id="1807" r:id="rId57"/>
    <p:sldId id="1826" r:id="rId58"/>
    <p:sldId id="1722" r:id="rId59"/>
    <p:sldId id="1809" r:id="rId60"/>
    <p:sldId id="1812" r:id="rId61"/>
    <p:sldId id="1851" r:id="rId62"/>
    <p:sldId id="1810" r:id="rId63"/>
    <p:sldId id="1811" r:id="rId64"/>
    <p:sldId id="1813" r:id="rId65"/>
    <p:sldId id="1852" r:id="rId66"/>
    <p:sldId id="1827" r:id="rId67"/>
    <p:sldId id="1815" r:id="rId68"/>
    <p:sldId id="1817" r:id="rId69"/>
    <p:sldId id="1818" r:id="rId70"/>
    <p:sldId id="1819" r:id="rId71"/>
    <p:sldId id="1820" r:id="rId72"/>
    <p:sldId id="1837" r:id="rId73"/>
    <p:sldId id="1835" r:id="rId74"/>
    <p:sldId id="1729" r:id="rId75"/>
    <p:sldId id="1731" r:id="rId76"/>
    <p:sldId id="1732" r:id="rId77"/>
    <p:sldId id="1734" r:id="rId78"/>
    <p:sldId id="1735" r:id="rId79"/>
    <p:sldId id="1840" r:id="rId80"/>
    <p:sldId id="1841" r:id="rId81"/>
    <p:sldId id="1842" r:id="rId82"/>
    <p:sldId id="1843" r:id="rId83"/>
    <p:sldId id="1844" r:id="rId84"/>
    <p:sldId id="1845" r:id="rId85"/>
  </p:sldIdLst>
  <p:sldSz cx="12192000" cy="6858000"/>
  <p:notesSz cx="7010400" cy="9296400"/>
  <p:defaultTextStyle>
    <a:defPPr>
      <a:defRPr lang="en-US"/>
    </a:defPPr>
    <a:lvl1pPr marL="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eqing Liu" initials="XL" lastIdx="34" clrIdx="0">
    <p:extLst/>
  </p:cmAuthor>
  <p:cmAuthor id="2" name="Shang, Jingbo" initials="SJ" lastIdx="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CC"/>
    <a:srgbClr val="F0CDBC"/>
    <a:srgbClr val="E48312"/>
    <a:srgbClr val="94A088"/>
    <a:srgbClr val="008080"/>
    <a:srgbClr val="BD582C"/>
    <a:srgbClr val="7F7F7F"/>
    <a:srgbClr val="86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6" autoAdjust="0"/>
    <p:restoredTop sz="95879" autoAdjust="0"/>
  </p:normalViewPr>
  <p:slideViewPr>
    <p:cSldViewPr snapToGrid="0">
      <p:cViewPr varScale="1">
        <p:scale>
          <a:sx n="72" d="100"/>
          <a:sy n="72" d="100"/>
        </p:scale>
        <p:origin x="762" y="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35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6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image" Target="../media/image15.emf"/><Relationship Id="rId6" Type="http://schemas.openxmlformats.org/officeDocument/2006/relationships/image" Target="../media/image20.wmf"/><Relationship Id="rId5" Type="http://schemas.openxmlformats.org/officeDocument/2006/relationships/image" Target="../media/image19.emf"/><Relationship Id="rId4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F87AF23C-6CAB-4A6A-B3BC-A88F610E0570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A6F8110F-5CB8-4B7A-89C2-96B671E6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67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0FB955-1A05-46BC-9E97-806C4BB938B5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853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70A63E-C667-4AC0-8176-DF644A0FB608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176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A6F9A96-B1C2-454F-A435-EAA583CB3B73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202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DCBD44-BA6F-47C3-9FCD-D068176CAEB4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333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E6A0700-62D1-4DF1-9C21-09E216332905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7266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0B2C22-A77C-4DAF-9C0E-930571BDEE41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771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34D9A1-129C-4562-96D2-C442A5B806E4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17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69DB74-F1D3-4DFC-9789-61FD98E371C3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406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E2F585-E68E-4BA1-BE26-16783875BEB7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813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A90D65-3361-49DF-9B88-8772BDB9DA9D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355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828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7D817D-466B-435F-9A4A-AFEE926AA9F0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394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9E04DD-1528-45B0-AB91-7790C7D6DA45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407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38BE43-7FFA-4047-A423-1046C144B80D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952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F7F75F5-BFD2-4DC2-B2DC-768467E6BDF9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374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818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125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5A7EE7-558B-4BEE-BB98-C5DCA5D432C0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41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F1B8A3-85F5-43BE-9C88-C460B9285F31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3045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436065-8218-40D6-861F-0D3B602C952A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340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436065-8218-40D6-861F-0D3B602C952A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430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720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2B3276-B21B-46AA-8A50-86AF7917B6FD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85088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4C2BBE-EFD2-41B4-AE3C-60858669F699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357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ADF1B5-D8D2-47D1-B188-20EBA14F6225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300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45A8F0-8966-46AC-B0C6-0A66CA5E6FF0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8102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699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230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5731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9D86FD-A244-42A4-AEDB-C28D6F30B35B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7993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874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7834260C-FF4F-47BF-974E-EABCABD7361D}" type="slidenum">
              <a:rPr lang="en-US" altLang="en-US"/>
              <a:pPr algn="r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5581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000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47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5515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9223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845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0234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3556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7078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812D569-BC08-4C6E-B65B-15609C3C5776}" type="slidenum">
              <a:rPr lang="en-US" altLang="en-US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990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F7A8D1-D7B4-46FE-A248-78D7DB93A7C4}" type="slidenum">
              <a:rPr lang="en-US" altLang="en-US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6602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6309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35AAD565-6035-46DA-B48A-048725748494}" type="slidenum">
              <a:rPr lang="en-US" altLang="en-US"/>
              <a:pPr algn="r">
                <a:spcBef>
                  <a:spcPct val="0"/>
                </a:spcBef>
              </a:pPr>
              <a:t>56</a:t>
            </a:fld>
            <a:endParaRPr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082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58558DE-5F4D-4D4D-8157-80D78941E4AA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2564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57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1140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9492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645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78793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94068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868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0608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4344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471233-7AD7-4AA8-9EAB-E0CA41656CF7}" type="slidenum">
              <a:rPr lang="en-US" altLang="en-US" smtClean="0">
                <a:solidFill>
                  <a:prstClr val="black"/>
                </a:solidFill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en-US" altLang="en-US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69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66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421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C87ACD3-78F1-4E49-B487-DCEF5659D42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7788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04002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9417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6486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8028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7063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73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5633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3481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591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1973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32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1132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7912" cy="3463925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744663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F1B8A3-85F5-43BE-9C88-C460B9285F31}" type="slidenum">
              <a:rPr lang="en-US" altLang="en-US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6627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4A1B803-A03C-4AF0-B832-2232D755746A}" type="slidenum">
              <a:rPr lang="en-US" altLang="en-US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8207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56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9D86FD-A244-42A4-AEDB-C28D6F30B35B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8242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5EC476-ADA0-4B8B-9C02-E341A210E4EF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I : the expected information needed to classify a given sample</a:t>
            </a:r>
          </a:p>
          <a:p>
            <a:r>
              <a:rPr lang="en-US" altLang="en-US"/>
              <a:t>E (entropy) : expected information based on the partitioning into subsets by A</a:t>
            </a:r>
          </a:p>
          <a:p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62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00" y="2343945"/>
            <a:ext cx="11303000" cy="1034256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6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5871" y="3529775"/>
            <a:ext cx="10058400" cy="782070"/>
          </a:xfrm>
        </p:spPr>
        <p:txBody>
          <a:bodyPr lIns="91436" rIns="91436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0"/>
            <a:ext cx="12244106" cy="228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4463419"/>
            <a:ext cx="12192000" cy="23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203200" y="6324600"/>
            <a:ext cx="25400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51A89-488A-40F4-925D-3A8D716DC85C}" type="datetime4">
              <a:rPr lang="en-US"/>
              <a:pPr>
                <a:defRPr/>
              </a:pPr>
              <a:t>November 7, 2017</a:t>
            </a:fld>
            <a:endParaRPr lang="en-US"/>
          </a:p>
        </p:txBody>
      </p:sp>
      <p:sp>
        <p:nvSpPr>
          <p:cNvPr id="3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324600"/>
            <a:ext cx="38608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4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008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37563FD-6697-45D1-A120-28B4ECD11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2202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FFBA9-6F95-4F70-A0C1-45366D5DB750}" type="datetime4">
              <a:rPr lang="en-US"/>
              <a:pPr>
                <a:defRPr/>
              </a:pPr>
              <a:t>November 7, 2017</a:t>
            </a:fld>
            <a:endParaRPr lang="en-US"/>
          </a:p>
        </p:txBody>
      </p:sp>
      <p:sp>
        <p:nvSpPr>
          <p:cNvPr id="6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B0B6D57-B021-463B-8D62-09A83E2EE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993140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486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486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E658-57DF-4B39-B118-E03A2B79081A}" type="datetime4">
              <a:rPr lang="en-US"/>
              <a:pPr>
                <a:defRPr/>
              </a:pPr>
              <a:t>November 7, 2017</a:t>
            </a:fld>
            <a:endParaRPr lang="en-US"/>
          </a:p>
        </p:txBody>
      </p:sp>
      <p:sp>
        <p:nvSpPr>
          <p:cNvPr id="7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8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9DA83-A2E4-4BB2-82C9-33E7C7455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32498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371600"/>
            <a:ext cx="553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936636E-AA82-48A0-9724-8B30587E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1362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7E9CF88-D109-4A11-9C8C-9AA1CCFBA9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62250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40005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8B188AE-0E67-4EDB-ADA3-3959A28F2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276720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6" r:id="rId8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9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21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8.wmf"/><Relationship Id="rId5" Type="http://schemas.openxmlformats.org/officeDocument/2006/relationships/image" Target="../media/image15.emf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8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0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21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5.bin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21858"/>
            <a:ext cx="12192000" cy="995083"/>
          </a:xfrm>
        </p:spPr>
        <p:txBody>
          <a:bodyPr>
            <a:noAutofit/>
          </a:bodyPr>
          <a:lstStyle/>
          <a:p>
            <a:pPr algn="ctr" defTabSz="1219110"/>
            <a:r>
              <a:rPr lang="en-US" dirty="0"/>
              <a:t>CS 412 Intro. to Data Mining</a:t>
            </a:r>
            <a:endParaRPr lang="en-US" b="1" spc="0" dirty="0">
              <a:solidFill>
                <a:prstClr val="black"/>
              </a:solidFill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  <a:latin typeface="Abadi MT Condensed Extra Bold"/>
              <a:cs typeface="Abadi MT Condensed Extr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08725"/>
            <a:ext cx="12192000" cy="1039906"/>
          </a:xfrm>
        </p:spPr>
        <p:txBody>
          <a:bodyPr>
            <a:noAutofit/>
          </a:bodyPr>
          <a:lstStyle/>
          <a:p>
            <a:r>
              <a:rPr lang="en-US" sz="3600" dirty="0"/>
              <a:t>Chapter 8. </a:t>
            </a:r>
            <a:r>
              <a:rPr lang="en-US" altLang="en-US" sz="3600" dirty="0"/>
              <a:t>Classification: Basic Concepts </a:t>
            </a:r>
          </a:p>
          <a:p>
            <a:r>
              <a:rPr lang="en-US" dirty="0"/>
              <a:t>Jiawei Han, Computer Science, Univ. Illinois at Urbana-Champaign</a:t>
            </a:r>
            <a:r>
              <a:rPr lang="en-US"/>
              <a:t>,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/>
              <a:t>From Entropy to Info Gain: A Brief Review of Entropy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108" y="1171575"/>
            <a:ext cx="11288497" cy="5384800"/>
          </a:xfrm>
        </p:spPr>
        <p:txBody>
          <a:bodyPr/>
          <a:lstStyle/>
          <a:p>
            <a:r>
              <a:rPr lang="en-US" sz="2400" dirty="0"/>
              <a:t>Entropy (Information Theory)</a:t>
            </a:r>
          </a:p>
          <a:p>
            <a:pPr lvl="1"/>
            <a:r>
              <a:rPr lang="en-US" sz="2400" dirty="0"/>
              <a:t>A measure of uncertainty associated with a random number</a:t>
            </a:r>
          </a:p>
          <a:p>
            <a:pPr lvl="1"/>
            <a:r>
              <a:rPr lang="en-US" sz="2400" dirty="0"/>
              <a:t>Calculation:  For a discrete random variable Y taking m distinct values {y</a:t>
            </a:r>
            <a:r>
              <a:rPr lang="en-US" sz="2400" baseline="-25000" dirty="0"/>
              <a:t>1</a:t>
            </a:r>
            <a:r>
              <a:rPr lang="en-US" sz="2400" dirty="0"/>
              <a:t>, y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dirty="0" err="1"/>
              <a:t>y</a:t>
            </a:r>
            <a:r>
              <a:rPr lang="en-US" sz="2400" baseline="-25000" dirty="0" err="1"/>
              <a:t>m</a:t>
            </a:r>
            <a:r>
              <a:rPr lang="en-US" sz="2400" dirty="0"/>
              <a:t>}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Interpretation</a:t>
            </a:r>
          </a:p>
          <a:p>
            <a:pPr lvl="2"/>
            <a:r>
              <a:rPr lang="en-US" sz="2400" dirty="0"/>
              <a:t>Higher entropy </a:t>
            </a:r>
            <a:r>
              <a:rPr lang="en-US" sz="2400" dirty="0">
                <a:latin typeface="Calibri" panose="020F0502020204030204" pitchFamily="34" charset="0"/>
              </a:rPr>
              <a:t>→ higher uncertainty</a:t>
            </a:r>
          </a:p>
          <a:p>
            <a:pPr lvl="2"/>
            <a:r>
              <a:rPr lang="en-US" sz="2400" dirty="0"/>
              <a:t>Lower entropy </a:t>
            </a:r>
            <a:r>
              <a:rPr lang="en-US" sz="2400" dirty="0">
                <a:latin typeface="Calibri" panose="020F0502020204030204" pitchFamily="34" charset="0"/>
              </a:rPr>
              <a:t>→ lower uncertainty</a:t>
            </a:r>
            <a:endParaRPr lang="en-US" sz="2400" dirty="0"/>
          </a:p>
          <a:p>
            <a:r>
              <a:rPr lang="en-US" sz="2400" dirty="0"/>
              <a:t>Conditional entropy</a:t>
            </a:r>
          </a:p>
        </p:txBody>
      </p:sp>
      <p:pic>
        <p:nvPicPr>
          <p:cNvPr id="74754" name="Picture 2" descr="Image result for entr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94" y="3059182"/>
            <a:ext cx="2914581" cy="29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2518884"/>
            <a:ext cx="6848475" cy="970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5" y="5685947"/>
            <a:ext cx="5734050" cy="93915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9810750" y="6083532"/>
            <a:ext cx="801688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Tahoma" panose="020B0604030504040204" pitchFamily="34" charset="0"/>
              </a:rPr>
              <a:t>m = 2</a:t>
            </a:r>
          </a:p>
        </p:txBody>
      </p:sp>
    </p:spTree>
    <p:extLst>
      <p:ext uri="{BB962C8B-B14F-4D97-AF65-F5344CB8AC3E}">
        <p14:creationId xmlns:p14="http://schemas.microsoft.com/office/powerpoint/2010/main" val="2728519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-247650" y="76200"/>
            <a:ext cx="12725399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latin typeface="Berlin Sans FB Demi" panose="020E0802020502020306" pitchFamily="34" charset="0"/>
              </a:rPr>
              <a:t>Information Gain: An Attribute Selection Measure </a:t>
            </a: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708212" y="1227044"/>
            <a:ext cx="982083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Select the attribute with the highest information gain (used in typical decision tree </a:t>
            </a:r>
            <a:r>
              <a:rPr lang="en-US" altLang="en-US" sz="2400">
                <a:latin typeface="+mn-lt"/>
              </a:rPr>
              <a:t>induction algorithm</a:t>
            </a:r>
            <a:r>
              <a:rPr lang="en-US" altLang="en-US" sz="2400" dirty="0">
                <a:latin typeface="+mn-lt"/>
              </a:rPr>
              <a:t>: ID3/C4.5)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Let 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i="1" baseline="-25000" dirty="0">
                <a:latin typeface="+mn-lt"/>
              </a:rPr>
              <a:t>i</a:t>
            </a:r>
            <a:r>
              <a:rPr lang="en-US" altLang="en-US" sz="2400" dirty="0">
                <a:latin typeface="+mn-lt"/>
              </a:rPr>
              <a:t> be the probability that an arbitrary tuple in D belongs to class C</a:t>
            </a:r>
            <a:r>
              <a:rPr lang="en-US" altLang="en-US" sz="2400" baseline="-25000" dirty="0">
                <a:latin typeface="+mn-lt"/>
              </a:rPr>
              <a:t>i</a:t>
            </a:r>
            <a:r>
              <a:rPr lang="en-US" altLang="en-US" sz="2400" dirty="0">
                <a:latin typeface="+mn-lt"/>
              </a:rPr>
              <a:t>, estimated by |C</a:t>
            </a:r>
            <a:r>
              <a:rPr lang="en-US" altLang="en-US" sz="2400" i="1" baseline="-25000" dirty="0">
                <a:latin typeface="+mn-lt"/>
              </a:rPr>
              <a:t>i</a:t>
            </a:r>
            <a:r>
              <a:rPr lang="en-US" altLang="en-US" sz="2400" baseline="-25000" dirty="0">
                <a:latin typeface="+mn-lt"/>
              </a:rPr>
              <a:t>, D</a:t>
            </a:r>
            <a:r>
              <a:rPr lang="en-US" altLang="en-US" sz="2400" dirty="0">
                <a:latin typeface="+mn-lt"/>
              </a:rPr>
              <a:t>|/|D|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Expected information (entropy) needed to classify a tuple in D: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Information needed (after using A to split D into v partitions) to classify D: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Information gained by branching on attribute A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</p:txBody>
      </p:sp>
      <p:graphicFrame>
        <p:nvGraphicFramePr>
          <p:cNvPr id="1536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593981"/>
              </p:ext>
            </p:extLst>
          </p:nvPr>
        </p:nvGraphicFramePr>
        <p:xfrm>
          <a:off x="2955784" y="3165818"/>
          <a:ext cx="3604935" cy="924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75" name="Equation" r:id="rId4" imgW="1612900" imgH="431800" progId="Equation.3">
                  <p:embed/>
                </p:oleObj>
              </mc:Choice>
              <mc:Fallback>
                <p:oleObj name="Equation" r:id="rId4" imgW="1612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3165818"/>
                        <a:ext cx="3604935" cy="924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723659"/>
              </p:ext>
            </p:extLst>
          </p:nvPr>
        </p:nvGraphicFramePr>
        <p:xfrm>
          <a:off x="2955784" y="4557016"/>
          <a:ext cx="44958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76" name="Equation" r:id="rId6" imgW="1892300" imgH="457200" progId="Equation.3">
                  <p:embed/>
                </p:oleObj>
              </mc:Choice>
              <mc:Fallback>
                <p:oleObj name="Equation" r:id="rId6" imgW="1892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4557016"/>
                        <a:ext cx="44958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279764"/>
              </p:ext>
            </p:extLst>
          </p:nvPr>
        </p:nvGraphicFramePr>
        <p:xfrm>
          <a:off x="2955784" y="5973020"/>
          <a:ext cx="458946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77" name="Equation" r:id="rId8" imgW="1790700" imgH="215900" progId="Equation.3">
                  <p:embed/>
                </p:oleObj>
              </mc:Choice>
              <mc:Fallback>
                <p:oleObj name="Equation" r:id="rId8" imgW="1790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5973020"/>
                        <a:ext cx="458946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6012130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65546" y="47547"/>
            <a:ext cx="10963275" cy="9604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Example: </a:t>
            </a:r>
            <a:r>
              <a:rPr lang="en-US" altLang="en-US" sz="4000"/>
              <a:t>Attribute Selection with </a:t>
            </a:r>
            <a:r>
              <a:rPr lang="en-US" altLang="en-US" sz="4000" dirty="0"/>
              <a:t>Information Gain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5546" y="1164035"/>
            <a:ext cx="5276850" cy="685801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30000"/>
              </a:spcBef>
              <a:buSzPct val="80000"/>
            </a:pPr>
            <a:r>
              <a:rPr lang="en-US" altLang="en-US" sz="2400" dirty="0">
                <a:solidFill>
                  <a:srgbClr val="121328"/>
                </a:solidFill>
              </a:rPr>
              <a:t>Class P: </a:t>
            </a:r>
            <a:r>
              <a:rPr lang="en-US" altLang="en-US" sz="2400" dirty="0" err="1">
                <a:solidFill>
                  <a:srgbClr val="121328"/>
                </a:solidFill>
              </a:rPr>
              <a:t>buys_computer</a:t>
            </a:r>
            <a:r>
              <a:rPr lang="en-US" altLang="en-US" sz="2400" dirty="0">
                <a:solidFill>
                  <a:srgbClr val="121328"/>
                </a:solidFill>
              </a:rPr>
              <a:t> = “yes”</a:t>
            </a:r>
          </a:p>
          <a:p>
            <a:pPr eaLnBrk="1" hangingPunct="1">
              <a:lnSpc>
                <a:spcPct val="80000"/>
              </a:lnSpc>
              <a:spcBef>
                <a:spcPct val="30000"/>
              </a:spcBef>
              <a:buSzPct val="80000"/>
            </a:pPr>
            <a:r>
              <a:rPr lang="en-US" altLang="en-US" sz="2400" dirty="0">
                <a:solidFill>
                  <a:srgbClr val="121328"/>
                </a:solidFill>
              </a:rPr>
              <a:t>Class N: </a:t>
            </a:r>
            <a:r>
              <a:rPr lang="en-US" altLang="en-US" sz="2400" dirty="0" err="1">
                <a:solidFill>
                  <a:srgbClr val="121328"/>
                </a:solidFill>
              </a:rPr>
              <a:t>buys_computer</a:t>
            </a:r>
            <a:r>
              <a:rPr lang="en-US" altLang="en-US" sz="2400" dirty="0">
                <a:solidFill>
                  <a:srgbClr val="121328"/>
                </a:solidFill>
              </a:rPr>
              <a:t> = “no”</a:t>
            </a:r>
            <a:endParaRPr lang="en-US" altLang="en-US" sz="2400" dirty="0"/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48397" y="2697953"/>
            <a:ext cx="5353053" cy="2365451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121328"/>
                </a:solidFill>
              </a:rPr>
              <a:t>            </a:t>
            </a:r>
            <a:r>
              <a:rPr lang="en-US" altLang="en-US" sz="2400" dirty="0">
                <a:solidFill>
                  <a:srgbClr val="121328"/>
                </a:solidFill>
              </a:rPr>
              <a:t>means “age &lt;=30” has 5 out of 14 samples, with 2 </a:t>
            </a:r>
            <a:r>
              <a:rPr lang="en-US" altLang="en-US" sz="2400" dirty="0" err="1">
                <a:solidFill>
                  <a:srgbClr val="121328"/>
                </a:solidFill>
              </a:rPr>
              <a:t>yes’es</a:t>
            </a:r>
            <a:r>
              <a:rPr lang="en-US" altLang="en-US" sz="2400" dirty="0">
                <a:solidFill>
                  <a:srgbClr val="121328"/>
                </a:solidFill>
              </a:rPr>
              <a:t>  and 3 no’s. Hence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 2" panose="05020102010507070707" pitchFamily="18" charset="2"/>
              <a:buNone/>
            </a:pPr>
            <a:endParaRPr lang="en-US" altLang="en-US" sz="2000" dirty="0">
              <a:solidFill>
                <a:srgbClr val="121328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 2" panose="05020102010507070707" pitchFamily="18" charset="2"/>
              <a:buNone/>
            </a:pPr>
            <a:r>
              <a:rPr lang="en-US" altLang="en-US" sz="2400" dirty="0">
                <a:solidFill>
                  <a:srgbClr val="121328"/>
                </a:solidFill>
              </a:rPr>
              <a:t>Similarly, we can get</a:t>
            </a:r>
          </a:p>
        </p:txBody>
      </p:sp>
      <p:graphicFrame>
        <p:nvGraphicFramePr>
          <p:cNvPr id="16390" name="Object 5"/>
          <p:cNvGraphicFramePr>
            <a:graphicFrameLocks noChangeAspect="1"/>
          </p:cNvGraphicFramePr>
          <p:nvPr>
            <p:extLst/>
          </p:nvPr>
        </p:nvGraphicFramePr>
        <p:xfrm>
          <a:off x="1837531" y="2507259"/>
          <a:ext cx="3354388" cy="1299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23" name="Worksheet" r:id="rId4" imgW="3352864" imgH="1495322" progId="Excel.Sheet.8">
                  <p:embed/>
                </p:oleObj>
              </mc:Choice>
              <mc:Fallback>
                <p:oleObj name="Worksheet" r:id="rId4" imgW="3352864" imgH="149532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7531" y="2507259"/>
                        <a:ext cx="3354388" cy="12993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320017"/>
              </p:ext>
            </p:extLst>
          </p:nvPr>
        </p:nvGraphicFramePr>
        <p:xfrm>
          <a:off x="6706345" y="1314711"/>
          <a:ext cx="4117977" cy="1335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24" name="Equation" r:id="rId6" imgW="2044700" imgH="812800" progId="Equation.3">
                  <p:embed/>
                </p:oleObj>
              </mc:Choice>
              <mc:Fallback>
                <p:oleObj name="Equation" r:id="rId6" imgW="20447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6345" y="1314711"/>
                        <a:ext cx="4117977" cy="1335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827157"/>
              </p:ext>
            </p:extLst>
          </p:nvPr>
        </p:nvGraphicFramePr>
        <p:xfrm>
          <a:off x="6954836" y="5063404"/>
          <a:ext cx="35941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25" name="Equation" r:id="rId8" imgW="3594100" imgH="1193800" progId="Equation.3">
                  <p:embed/>
                </p:oleObj>
              </mc:Choice>
              <mc:Fallback>
                <p:oleObj name="Equation" r:id="rId8" imgW="3594100" imgH="119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836" y="5063404"/>
                        <a:ext cx="35941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307012"/>
              </p:ext>
            </p:extLst>
          </p:nvPr>
        </p:nvGraphicFramePr>
        <p:xfrm>
          <a:off x="6988176" y="4198828"/>
          <a:ext cx="4402530" cy="40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26" name="Equation" r:id="rId10" imgW="2552700" imgH="241300" progId="Equation.3">
                  <p:embed/>
                </p:oleObj>
              </mc:Choice>
              <mc:Fallback>
                <p:oleObj name="Equation" r:id="rId10" imgW="2552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6" y="4198828"/>
                        <a:ext cx="4402530" cy="40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4" name="Object 9"/>
          <p:cNvGraphicFramePr>
            <a:graphicFrameLocks/>
          </p:cNvGraphicFramePr>
          <p:nvPr>
            <p:extLst/>
          </p:nvPr>
        </p:nvGraphicFramePr>
        <p:xfrm>
          <a:off x="1114425" y="3814367"/>
          <a:ext cx="4947839" cy="3009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27" name="Worksheet" r:id="rId12" imgW="6115431" imgH="4458208" progId="Excel.Sheet.8">
                  <p:embed/>
                </p:oleObj>
              </mc:Choice>
              <mc:Fallback>
                <p:oleObj name="Worksheet" r:id="rId12" imgW="6115431" imgH="4458208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3814367"/>
                        <a:ext cx="4947839" cy="3009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10"/>
          <p:cNvGraphicFramePr>
            <a:graphicFrameLocks noChangeAspect="1"/>
          </p:cNvGraphicFramePr>
          <p:nvPr>
            <p:extLst/>
          </p:nvPr>
        </p:nvGraphicFramePr>
        <p:xfrm>
          <a:off x="5915025" y="2703115"/>
          <a:ext cx="10731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28" name="Equation" r:id="rId14" imgW="583947" imgH="393529" progId="Equation.3">
                  <p:embed/>
                </p:oleObj>
              </mc:Choice>
              <mc:Fallback>
                <p:oleObj name="Equation" r:id="rId14" imgW="58394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5025" y="2703115"/>
                        <a:ext cx="107315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6" name="Object 11"/>
          <p:cNvGraphicFramePr>
            <a:graphicFrameLocks noChangeAspect="1"/>
          </p:cNvGraphicFramePr>
          <p:nvPr>
            <p:extLst/>
          </p:nvPr>
        </p:nvGraphicFramePr>
        <p:xfrm>
          <a:off x="638175" y="1923674"/>
          <a:ext cx="5276850" cy="57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29" name="Equation" r:id="rId16" imgW="3314700" imgH="393700" progId="Equation.3">
                  <p:embed/>
                </p:oleObj>
              </mc:Choice>
              <mc:Fallback>
                <p:oleObj name="Equation" r:id="rId16" imgW="3314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1923674"/>
                        <a:ext cx="5276850" cy="575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291018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28649" y="152400"/>
            <a:ext cx="10868025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Decision Tree Induction: Algorithm</a:t>
            </a:r>
          </a:p>
        </p:txBody>
      </p:sp>
      <p:sp>
        <p:nvSpPr>
          <p:cNvPr id="1331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61974" y="1192305"/>
            <a:ext cx="10934700" cy="5324475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Basic </a:t>
            </a:r>
            <a:r>
              <a:rPr lang="en-US" altLang="en-US" sz="2400"/>
              <a:t>algorithm </a:t>
            </a:r>
          </a:p>
          <a:p>
            <a:pPr lvl="1"/>
            <a:r>
              <a:rPr lang="en-US" altLang="en-US" sz="2400" dirty="0"/>
              <a:t>Tree is constructed in a </a:t>
            </a:r>
            <a:r>
              <a:rPr lang="en-US" altLang="en-US" sz="2400" b="1" dirty="0"/>
              <a:t>top-down, recursive, divide-and-conquer manner</a:t>
            </a:r>
          </a:p>
          <a:p>
            <a:pPr lvl="1" eaLnBrk="1" hangingPunct="1"/>
            <a:r>
              <a:rPr lang="en-US" altLang="en-US" sz="2400" dirty="0"/>
              <a:t>At start, all the training examples are at the root</a:t>
            </a:r>
          </a:p>
          <a:p>
            <a:pPr lvl="1" eaLnBrk="1" hangingPunct="1"/>
            <a:r>
              <a:rPr lang="en-US" altLang="en-US" sz="2400" dirty="0"/>
              <a:t>Examples are partitioned recursively based on selected attributes</a:t>
            </a:r>
          </a:p>
          <a:p>
            <a:pPr lvl="1"/>
            <a:r>
              <a:rPr lang="en-US" altLang="en-US" sz="2400" dirty="0"/>
              <a:t>On each node, attributes are selected based on the training examples on that node, and a heuristic or statistical measure (e.g., </a:t>
            </a:r>
            <a:r>
              <a:rPr lang="en-US" altLang="en-US" sz="2400" b="1" dirty="0"/>
              <a:t>information gain</a:t>
            </a:r>
            <a:r>
              <a:rPr lang="en-US" altLang="en-US" sz="2400" dirty="0"/>
              <a:t>)</a:t>
            </a:r>
          </a:p>
          <a:p>
            <a:r>
              <a:rPr lang="en-US" altLang="en-US" sz="2400" dirty="0"/>
              <a:t>Conditions for stopping partitioning</a:t>
            </a:r>
          </a:p>
          <a:p>
            <a:pPr lvl="1"/>
            <a:r>
              <a:rPr lang="en-US" altLang="en-US" sz="2400" dirty="0"/>
              <a:t>All samples for a given node belong to the same class</a:t>
            </a:r>
          </a:p>
          <a:p>
            <a:pPr lvl="1"/>
            <a:r>
              <a:rPr lang="en-US" altLang="en-US" sz="2400" dirty="0"/>
              <a:t>There are no remaining attributes for further partitioning </a:t>
            </a:r>
          </a:p>
          <a:p>
            <a:pPr lvl="1"/>
            <a:r>
              <a:rPr lang="en-US" altLang="en-US" sz="2400" dirty="0"/>
              <a:t>There are no samples left</a:t>
            </a:r>
          </a:p>
          <a:p>
            <a:r>
              <a:rPr lang="en-US" altLang="en-US" sz="2400" dirty="0"/>
              <a:t>Prediction</a:t>
            </a:r>
          </a:p>
          <a:p>
            <a:pPr lvl="1"/>
            <a:r>
              <a:rPr lang="en-US" altLang="en-US" sz="2400" b="1" dirty="0"/>
              <a:t>Majority voting </a:t>
            </a:r>
            <a:r>
              <a:rPr lang="en-US" altLang="en-US" sz="2400" dirty="0"/>
              <a:t>is employed for classifying the leaf</a:t>
            </a:r>
          </a:p>
        </p:txBody>
      </p:sp>
    </p:spTree>
    <p:extLst>
      <p:ext uri="{BB962C8B-B14F-4D97-AF65-F5344CB8AC3E}">
        <p14:creationId xmlns:p14="http://schemas.microsoft.com/office/powerpoint/2010/main" val="4199722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01476" y="0"/>
            <a:ext cx="11070572" cy="10219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/>
              <a:t>How </a:t>
            </a:r>
            <a:r>
              <a:rPr lang="en-US" altLang="en-US" sz="4000"/>
              <a:t>to Handle Continuous-Valued Attributes?</a:t>
            </a:r>
            <a:endParaRPr lang="en-US" altLang="en-US" sz="4000" i="1" dirty="0">
              <a:solidFill>
                <a:srgbClr val="CC0000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475" y="1194572"/>
            <a:ext cx="10394474" cy="5437719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Method 1: Discretize continuous values and treat them as categorical values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E.g., age: &lt; 20, 20..30, 30..40, 40..50, &gt; 50</a:t>
            </a:r>
          </a:p>
          <a:p>
            <a:pPr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Method 2: Determine the </a:t>
            </a:r>
            <a:r>
              <a:rPr lang="en-US" altLang="en-US" sz="2400" b="1" i="1" dirty="0"/>
              <a:t>best split point</a:t>
            </a:r>
            <a:r>
              <a:rPr lang="en-US" altLang="en-US" sz="2400" b="1" dirty="0"/>
              <a:t> </a:t>
            </a:r>
            <a:r>
              <a:rPr lang="en-US" altLang="en-US" sz="2400" dirty="0"/>
              <a:t>for continuous-valued attribute A</a:t>
            </a:r>
          </a:p>
          <a:p>
            <a:pPr lvl="1" eaLnBrk="1" hangingPunct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Sort the value A in increasing order:, e.g. 15, 18, 21, 22, 24, 25, 29, 31, </a:t>
            </a:r>
            <a:r>
              <a:rPr lang="mr-IN" altLang="en-US" sz="2400" dirty="0"/>
              <a:t>…</a:t>
            </a:r>
            <a:endParaRPr lang="en-US" altLang="en-US" sz="2400" dirty="0"/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i="1" dirty="0"/>
              <a:t>Possible split point: </a:t>
            </a:r>
            <a:r>
              <a:rPr lang="en-US" altLang="en-US" sz="2400" dirty="0"/>
              <a:t>the midpoint between </a:t>
            </a:r>
            <a:r>
              <a:rPr lang="en-US" altLang="en-US" sz="2400" i="1" dirty="0"/>
              <a:t>each pair of adjacent values  </a:t>
            </a:r>
          </a:p>
          <a:p>
            <a:pPr lvl="2" eaLnBrk="1" hangingPunct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(a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+a</a:t>
            </a:r>
            <a:r>
              <a:rPr lang="en-US" altLang="en-US" sz="2400" baseline="-25000" dirty="0"/>
              <a:t>i+1</a:t>
            </a:r>
            <a:r>
              <a:rPr lang="en-US" altLang="en-US" sz="2400" dirty="0"/>
              <a:t>)/2 is the midpoint between the values of </a:t>
            </a:r>
            <a:r>
              <a:rPr lang="en-US" altLang="en-US" sz="2400" dirty="0" err="1"/>
              <a:t>a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and a</a:t>
            </a:r>
            <a:r>
              <a:rPr lang="en-US" altLang="en-US" sz="2400" baseline="-25000" dirty="0"/>
              <a:t>i+1</a:t>
            </a:r>
          </a:p>
          <a:p>
            <a:pPr lvl="2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e.g., (15+18/2 = 16.5, 19.5, 21.5, 23, 24.5, 27, 30, </a:t>
            </a:r>
            <a:r>
              <a:rPr lang="mr-IN" altLang="en-US" sz="2400" dirty="0"/>
              <a:t>…</a:t>
            </a:r>
            <a:endParaRPr lang="en-US" altLang="en-US" sz="2400" dirty="0"/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The point with the </a:t>
            </a:r>
            <a:r>
              <a:rPr lang="en-US" altLang="en-US" sz="2400" i="1" dirty="0"/>
              <a:t>maximum information gain </a:t>
            </a:r>
            <a:r>
              <a:rPr lang="en-US" altLang="en-US" sz="2400" dirty="0"/>
              <a:t>for A is selected as the </a:t>
            </a:r>
            <a:r>
              <a:rPr lang="en-US" altLang="en-US" sz="2400" b="1" dirty="0"/>
              <a:t>split-point</a:t>
            </a:r>
            <a:r>
              <a:rPr lang="en-US" altLang="en-US" sz="2400" dirty="0"/>
              <a:t> for A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/>
              <a:t>Split:  Based on split point P</a:t>
            </a:r>
          </a:p>
          <a:p>
            <a:pPr lvl="1">
              <a:lnSpc>
                <a:spcPct val="115000"/>
              </a:lnSpc>
            </a:pPr>
            <a:r>
              <a:rPr lang="en-US" altLang="en-US" sz="2400" dirty="0"/>
              <a:t>The set of tuples in D satisfying A ≤ P vs. those with A &gt; P</a:t>
            </a:r>
          </a:p>
        </p:txBody>
      </p:sp>
    </p:spTree>
    <p:extLst>
      <p:ext uri="{BB962C8B-B14F-4D97-AF65-F5344CB8AC3E}">
        <p14:creationId xmlns:p14="http://schemas.microsoft.com/office/powerpoint/2010/main" val="135871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12192000" cy="9779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Gain Ratio: A Refined Measure for Attribute Selection</a:t>
            </a:r>
            <a:endParaRPr lang="en-US" altLang="en-US" sz="4000" i="1" dirty="0">
              <a:solidFill>
                <a:srgbClr val="CC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6" name="Rectangle 2051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1499" y="1196650"/>
                <a:ext cx="10839451" cy="5204150"/>
              </a:xfrm>
            </p:spPr>
            <p:txBody>
              <a:bodyPr/>
              <a:lstStyle/>
              <a:p>
                <a:pPr eaLnBrk="1" hangingPunct="1"/>
                <a:r>
                  <a:rPr lang="en-US" altLang="en-US" dirty="0"/>
                  <a:t>Information gain measure is biased towards attributes with a large number of values</a:t>
                </a:r>
              </a:p>
              <a:p>
                <a:pPr eaLnBrk="1" hangingPunct="1"/>
                <a:r>
                  <a:rPr lang="en-US" altLang="en-US" dirty="0"/>
                  <a:t>Gain ratio: Overcomes the problem (as a normalization to information gain)</a:t>
                </a:r>
              </a:p>
              <a:p>
                <a:pPr eaLnBrk="1" hangingPunct="1"/>
                <a:endParaRPr lang="en-US" altLang="en-US" dirty="0"/>
              </a:p>
              <a:p>
                <a:pPr eaLnBrk="1" hangingPunct="1"/>
                <a:endParaRPr lang="en-US" altLang="en-US" dirty="0"/>
              </a:p>
              <a:p>
                <a:pPr lvl="1" eaLnBrk="1" hangingPunct="1"/>
                <a:r>
                  <a:rPr lang="en-US" altLang="en-US" dirty="0" err="1"/>
                  <a:t>GainRatio</a:t>
                </a:r>
                <a:r>
                  <a:rPr lang="en-US" altLang="en-US" dirty="0"/>
                  <a:t>(A) = Gain(A)/</a:t>
                </a:r>
                <a:r>
                  <a:rPr lang="en-US" altLang="en-US" dirty="0" err="1"/>
                  <a:t>SplitInfo</a:t>
                </a:r>
                <a:r>
                  <a:rPr lang="en-US" altLang="en-US" dirty="0"/>
                  <a:t>(A)</a:t>
                </a:r>
              </a:p>
              <a:p>
                <a:pPr lvl="1"/>
                <a:r>
                  <a:rPr lang="en-US" altLang="en-US" dirty="0"/>
                  <a:t>The attribute with the maximum gain ratio is selected as the splitting attribute</a:t>
                </a:r>
              </a:p>
              <a:p>
                <a:pPr lvl="1"/>
                <a:r>
                  <a:rPr lang="en-US" altLang="en-US" dirty="0"/>
                  <a:t>Gain ratio is used in a popular algorithm C4.5 (a successor of ID3) by R. Quinlan</a:t>
                </a:r>
              </a:p>
              <a:p>
                <a:pPr eaLnBrk="1" hangingPunct="1"/>
                <a:r>
                  <a:rPr lang="en-US" altLang="en-US" dirty="0"/>
                  <a:t>Example</a:t>
                </a:r>
              </a:p>
              <a:p>
                <a:pPr lvl="1"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SplitInf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income</m:t>
                        </m:r>
                      </m:sub>
                    </m:sSub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d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=1.557</m:t>
                    </m:r>
                  </m:oMath>
                </a14:m>
                <a:endParaRPr lang="en-US" altLang="en-US" dirty="0"/>
              </a:p>
              <a:p>
                <a:pPr lvl="1" eaLnBrk="1" hangingPunct="1"/>
                <a:r>
                  <a:rPr lang="en-US" altLang="en-US" dirty="0" err="1"/>
                  <a:t>GainRatio</a:t>
                </a:r>
                <a:r>
                  <a:rPr lang="en-US" altLang="en-US" dirty="0"/>
                  <a:t>(income) = 0.029/1.557 = 0.019</a:t>
                </a:r>
              </a:p>
            </p:txBody>
          </p:sp>
        </mc:Choice>
        <mc:Fallback xmlns="">
          <p:sp>
            <p:nvSpPr>
              <p:cNvPr id="18436" name="Rectangle 205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1499" y="1196650"/>
                <a:ext cx="10839451" cy="5204150"/>
              </a:xfrm>
              <a:blipFill rotWithShape="0">
                <a:blip r:embed="rId4"/>
                <a:stretch>
                  <a:fillRect l="-450" t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437" name="Object 2048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196354220"/>
              </p:ext>
            </p:extLst>
          </p:nvPr>
        </p:nvGraphicFramePr>
        <p:xfrm>
          <a:off x="3560903" y="2479033"/>
          <a:ext cx="43434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61" name="Equation" r:id="rId5" imgW="2387600" imgH="457200" progId="Equation.3">
                  <p:embed/>
                </p:oleObj>
              </mc:Choice>
              <mc:Fallback>
                <p:oleObj name="Equation" r:id="rId5" imgW="2387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903" y="2479033"/>
                        <a:ext cx="43434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9609081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8000" y="219075"/>
            <a:ext cx="11074400" cy="771525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r>
              <a:rPr lang="en-US" altLang="en-US" sz="4000" dirty="0"/>
              <a:t>Another Measure: Gini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Rectangle 1027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81025" y="1141581"/>
                <a:ext cx="10741971" cy="5716419"/>
              </a:xfrm>
              <a:noFill/>
            </p:spPr>
            <p:txBody>
              <a:bodyPr vert="horz" lIns="92075" tIns="46038" rIns="92075" bIns="46038" rtlCol="0">
                <a:no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Gini index: Used in CART, and also in IBM </a:t>
                </a:r>
                <a:r>
                  <a:rPr lang="en-US" altLang="en-US" dirty="0" err="1"/>
                  <a:t>IntelligentMiner</a:t>
                </a:r>
                <a:endParaRPr lang="en-US" altLang="en-US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 If a data set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en-US" i="1" dirty="0"/>
                  <a:t> </a:t>
                </a:r>
                <a:r>
                  <a:rPr lang="en-US" altLang="en-US" dirty="0"/>
                  <a:t>contains examples from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en-US" dirty="0"/>
                  <a:t> classes, </a:t>
                </a:r>
                <a:r>
                  <a:rPr lang="en-US" altLang="en-US" dirty="0" err="1"/>
                  <a:t>gini</a:t>
                </a:r>
                <a:r>
                  <a:rPr lang="en-US" altLang="en-US" dirty="0"/>
                  <a:t> index,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𝑔𝑖𝑛𝑖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defined as</a:t>
                </a:r>
              </a:p>
              <a:p>
                <a:pPr lvl="2"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=1−</m:t>
                    </m:r>
                    <m:nary>
                      <m:naryPr>
                        <m:chr m:val="∑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altLang="en-US" b="0" dirty="0"/>
              </a:p>
              <a:p>
                <a:pPr lvl="3">
                  <a:spcAft>
                    <a:spcPts val="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en-US" dirty="0"/>
                  <a:t> is the relative frequency of class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en-US" dirty="0"/>
                  <a:t> in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altLang="en-US" i="1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If a data set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en-US" dirty="0"/>
                  <a:t> is split 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en-US" dirty="0"/>
                  <a:t> into two subsets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baseline="-250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baseline="-25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en-US" dirty="0"/>
                  <a:t>, the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𝑔𝑖𝑛𝑖</m:t>
                    </m:r>
                  </m:oMath>
                </a14:m>
                <a:r>
                  <a:rPr lang="en-US" altLang="en-US" dirty="0"/>
                  <a:t> index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𝑔𝑖𝑛𝑖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defined as</a:t>
                </a:r>
              </a:p>
              <a:p>
                <a:pPr lvl="2"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den>
                    </m:f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den>
                    </m:f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Reduction in Impurity:</a:t>
                </a:r>
              </a:p>
              <a:p>
                <a:pPr lvl="2"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The attribute provides the smallest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𝑔𝑖𝑛𝑖</m:t>
                    </m:r>
                    <m:r>
                      <a:rPr lang="en-US" altLang="en-US" i="1" baseline="-25000" dirty="0" err="1">
                        <a:latin typeface="Cambria Math" panose="02040503050406030204" pitchFamily="18" charset="0"/>
                      </a:rPr>
                      <m:t>𝑠𝑝𝑙𝑖𝑡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(or the largest reduction in impurity) is chosen to split the node (</a:t>
                </a:r>
                <a:r>
                  <a:rPr lang="en-US" altLang="en-US" i="1" dirty="0">
                    <a:solidFill>
                      <a:srgbClr val="CC0000"/>
                    </a:solidFill>
                  </a:rPr>
                  <a:t>need to enumerate all the possible splitting points for each attribute</a:t>
                </a:r>
                <a:r>
                  <a:rPr lang="en-US" altLang="en-US" dirty="0"/>
                  <a:t>)</a:t>
                </a:r>
              </a:p>
            </p:txBody>
          </p:sp>
        </mc:Choice>
        <mc:Fallback xmlns="">
          <p:sp>
            <p:nvSpPr>
              <p:cNvPr id="19460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81025" y="1141581"/>
                <a:ext cx="10741971" cy="5716419"/>
              </a:xfrm>
              <a:blipFill rotWithShape="0">
                <a:blip r:embed="rId3"/>
                <a:stretch>
                  <a:fillRect l="-397" t="-853" b="-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512398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8000" y="133350"/>
            <a:ext cx="11074400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Computation of Gini Index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1027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08000" y="1181100"/>
                <a:ext cx="11074400" cy="4295968"/>
              </a:xfrm>
            </p:spPr>
            <p:txBody>
              <a:bodyPr/>
              <a:lstStyle/>
              <a:p>
                <a:pPr eaLnBrk="1" hangingPunct="1"/>
                <a:r>
                  <a:rPr lang="en-US" altLang="en-US" dirty="0"/>
                  <a:t>Example:  D has 9 tuples in </a:t>
                </a:r>
                <a:r>
                  <a:rPr lang="en-US" altLang="en-US" dirty="0" err="1"/>
                  <a:t>buys_computer</a:t>
                </a:r>
                <a:r>
                  <a:rPr lang="en-US" altLang="en-US" dirty="0"/>
                  <a:t> = “yes” and 5 in “no”</a:t>
                </a:r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eaLnBrk="1" hangingPunct="1"/>
                <a:r>
                  <a:rPr lang="en-US" altLang="en-US" dirty="0"/>
                  <a:t>Suppose the attribute income partitions D into 10 in D</a:t>
                </a:r>
                <a:r>
                  <a:rPr lang="en-US" altLang="en-US" baseline="-25000" dirty="0"/>
                  <a:t>1</a:t>
                </a:r>
                <a:r>
                  <a:rPr lang="en-US" altLang="en-US" dirty="0"/>
                  <a:t>: {low, medium} and 4 in D</a:t>
                </a:r>
                <a:r>
                  <a:rPr lang="en-US" altLang="en-US" baseline="-25000" dirty="0"/>
                  <a:t>2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𝑖𝑛𝑐𝑜𝑚𝑒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𝑙𝑜𝑤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𝑚𝑒𝑑𝑖𝑢𝑚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b="0" i="1" dirty="0">
                  <a:latin typeface="Cambria Math" panose="02040503050406030204" pitchFamily="18" charset="0"/>
                </a:endParaRPr>
              </a:p>
              <a:p>
                <a:pPr marL="622285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=0.443=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𝐺𝑖𝑛</m:t>
                      </m:r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𝑖𝑛𝑐𝑜𝑚𝑒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h𝑖𝑔h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US" altLang="en-US" b="0" dirty="0"/>
              </a:p>
              <a:p>
                <a:pPr lvl="1"/>
                <a:r>
                  <a:rPr lang="en-US" altLang="en-US" dirty="0"/>
                  <a:t>Gini</a:t>
                </a:r>
                <a:r>
                  <a:rPr lang="en-US" altLang="en-US" baseline="-25000" dirty="0"/>
                  <a:t>{</a:t>
                </a:r>
                <a:r>
                  <a:rPr lang="en-US" altLang="en-US" baseline="-25000" dirty="0" err="1"/>
                  <a:t>low,high</a:t>
                </a:r>
                <a:r>
                  <a:rPr lang="en-US" altLang="en-US" baseline="-25000" dirty="0"/>
                  <a:t>}</a:t>
                </a:r>
                <a:r>
                  <a:rPr lang="en-US" altLang="en-US" dirty="0"/>
                  <a:t> is 0.458; Gini</a:t>
                </a:r>
                <a:r>
                  <a:rPr lang="en-US" altLang="en-US" baseline="-25000" dirty="0"/>
                  <a:t>{</a:t>
                </a:r>
                <a:r>
                  <a:rPr lang="en-US" altLang="en-US" baseline="-25000" dirty="0" err="1"/>
                  <a:t>medium,high</a:t>
                </a:r>
                <a:r>
                  <a:rPr lang="en-US" altLang="en-US" baseline="-25000" dirty="0"/>
                  <a:t>}</a:t>
                </a:r>
                <a:r>
                  <a:rPr lang="en-US" altLang="en-US" dirty="0"/>
                  <a:t> is 0.450</a:t>
                </a:r>
              </a:p>
              <a:p>
                <a:pPr lvl="1"/>
                <a:r>
                  <a:rPr lang="en-US" altLang="en-US" dirty="0"/>
                  <a:t>Thus, split on the {</a:t>
                </a:r>
                <a:r>
                  <a:rPr lang="en-US" altLang="en-US" dirty="0" err="1"/>
                  <a:t>low,medium</a:t>
                </a:r>
                <a:r>
                  <a:rPr lang="en-US" altLang="en-US" dirty="0"/>
                  <a:t>} (and {high}) since it has the lowest Gini index</a:t>
                </a:r>
              </a:p>
            </p:txBody>
          </p:sp>
        </mc:Choice>
        <mc:Fallback xmlns="">
          <p:sp>
            <p:nvSpPr>
              <p:cNvPr id="20484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08000" y="1181100"/>
                <a:ext cx="11074400" cy="4295968"/>
              </a:xfrm>
              <a:blipFill rotWithShape="0">
                <a:blip r:embed="rId4"/>
                <a:stretch>
                  <a:fillRect l="-385" t="-1136" b="-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485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105976874"/>
              </p:ext>
            </p:extLst>
          </p:nvPr>
        </p:nvGraphicFramePr>
        <p:xfrm>
          <a:off x="1649909" y="1507789"/>
          <a:ext cx="4274235" cy="652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86" name="Equation" r:id="rId5" imgW="2222500" imgH="469900" progId="Equation.3">
                  <p:embed/>
                </p:oleObj>
              </mc:Choice>
              <mc:Fallback>
                <p:oleObj name="Equation" r:id="rId5" imgW="2222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9909" y="1507789"/>
                        <a:ext cx="4274235" cy="652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027"/>
          <p:cNvSpPr txBox="1">
            <a:spLocks noChangeArrowheads="1"/>
          </p:cNvSpPr>
          <p:nvPr/>
        </p:nvSpPr>
        <p:spPr>
          <a:xfrm>
            <a:off x="508000" y="5379791"/>
            <a:ext cx="9190477" cy="129695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All attributes are assumed continuous-valued</a:t>
            </a:r>
          </a:p>
          <a:p>
            <a:r>
              <a:rPr lang="en-US" altLang="en-US" dirty="0"/>
              <a:t>May need other tools, e.g., clustering, to get the possible split values</a:t>
            </a:r>
          </a:p>
          <a:p>
            <a:r>
              <a:rPr lang="en-US" altLang="en-US" dirty="0"/>
              <a:t>Can be modified for categorical attributes</a:t>
            </a:r>
          </a:p>
        </p:txBody>
      </p:sp>
    </p:spTree>
    <p:extLst>
      <p:ext uri="{BB962C8B-B14F-4D97-AF65-F5344CB8AC3E}">
        <p14:creationId xmlns:p14="http://schemas.microsoft.com/office/powerpoint/2010/main" val="3777477314"/>
      </p:ext>
    </p:extLst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11087100" cy="11430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 dirty="0"/>
              <a:t>Comparing Three Attribute Selection Measures</a:t>
            </a:r>
            <a:endParaRPr lang="en-US" altLang="en-US" sz="4000" dirty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143000"/>
            <a:ext cx="10868026" cy="51054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The three measures, in general, return good results but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400" b="1" dirty="0"/>
              <a:t>Information gain</a:t>
            </a:r>
            <a:r>
              <a:rPr lang="en-US" altLang="en-US" sz="2400" dirty="0"/>
              <a:t>: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biased towards multivalued attributes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400" b="1" dirty="0"/>
              <a:t>Gain ratio</a:t>
            </a:r>
            <a:r>
              <a:rPr lang="en-US" altLang="en-US" sz="2400" dirty="0"/>
              <a:t>: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tends to prefer unbalanced splits in which one partition is much smaller than the others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400" b="1" dirty="0"/>
              <a:t>Gini index</a:t>
            </a:r>
            <a:r>
              <a:rPr lang="en-US" altLang="en-US" sz="2400" dirty="0"/>
              <a:t>: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biased to multivalued attributes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has difficulty when # of classes is large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tends to favor tests that result in equal-sized partitions and purity in both partitions</a:t>
            </a:r>
          </a:p>
        </p:txBody>
      </p:sp>
    </p:spTree>
    <p:extLst>
      <p:ext uri="{BB962C8B-B14F-4D97-AF65-F5344CB8AC3E}">
        <p14:creationId xmlns:p14="http://schemas.microsoft.com/office/powerpoint/2010/main" val="3615712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Other Attribute Selection Measures</a:t>
            </a:r>
            <a:endParaRPr lang="en-US" altLang="en-US" sz="2800" dirty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808" y="1129137"/>
            <a:ext cx="10752971" cy="548894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altLang="en-US" sz="2400" u="sng" dirty="0"/>
              <a:t>Minimal Description Length (MDL) principle</a:t>
            </a:r>
            <a:r>
              <a:rPr lang="en-US" altLang="en-US" sz="2400" dirty="0"/>
              <a:t> 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Philosophy: The simplest solution is preferred 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The best tree as the one that requires the fewest # of bits to both (1) encode the tree, and (2) encode the exceptions to the tree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u="sng" dirty="0"/>
              <a:t>CHAID</a:t>
            </a:r>
            <a:r>
              <a:rPr lang="en-US" altLang="en-US" sz="2400" dirty="0"/>
              <a:t>: a popular decision tree algorithm, measure based on </a:t>
            </a:r>
            <a:r>
              <a:rPr lang="el-GR" altLang="en-US" sz="2400" dirty="0"/>
              <a:t>χ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test for independence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dirty="0"/>
              <a:t>Multivariate splits (partition based on multiple variable combinations)</a:t>
            </a:r>
          </a:p>
          <a:p>
            <a:pPr lvl="1" eaLnBrk="1" hangingPunct="1">
              <a:spcAft>
                <a:spcPts val="300"/>
              </a:spcAft>
            </a:pPr>
            <a:r>
              <a:rPr lang="en-US" altLang="en-US" sz="2400" u="sng" dirty="0"/>
              <a:t>CART</a:t>
            </a:r>
            <a:r>
              <a:rPr lang="en-US" altLang="en-US" sz="2400" dirty="0"/>
              <a:t>: finds multivariate splits based on a linear combination of attributes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dirty="0"/>
              <a:t>There are many other measures proposed in research and applications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E.g., G-statistics, C-SEP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dirty="0"/>
              <a:t>Which attribute selection measure is the best?</a:t>
            </a:r>
          </a:p>
          <a:p>
            <a:pPr lvl="1" eaLnBrk="1" hangingPunct="1">
              <a:spcAft>
                <a:spcPts val="300"/>
              </a:spcAft>
            </a:pPr>
            <a:r>
              <a:rPr lang="en-US" altLang="en-US" sz="2400" dirty="0"/>
              <a:t> Most give good results, none is significantly superior than others</a:t>
            </a:r>
          </a:p>
        </p:txBody>
      </p:sp>
    </p:spTree>
    <p:extLst>
      <p:ext uri="{BB962C8B-B14F-4D97-AF65-F5344CB8AC3E}">
        <p14:creationId xmlns:p14="http://schemas.microsoft.com/office/powerpoint/2010/main" val="1637506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an\Pictures\2011\2011_09_Athens\2011_09_05\IMG_25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175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635680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30580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Overfitting and Tree Pruning</a:t>
            </a:r>
            <a:endParaRPr lang="en-US" altLang="en-US" sz="2800" dirty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5313" y="1247774"/>
            <a:ext cx="9615488" cy="53244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u="sng" dirty="0"/>
              <a:t>Overfitting</a:t>
            </a:r>
            <a:r>
              <a:rPr lang="en-US" altLang="en-US" sz="2400" dirty="0"/>
              <a:t>:  An induced tree may </a:t>
            </a:r>
            <a:r>
              <a:rPr lang="en-US" altLang="en-US" sz="2400" dirty="0" err="1"/>
              <a:t>overfit</a:t>
            </a:r>
            <a:r>
              <a:rPr lang="en-US" altLang="en-US" sz="2400" dirty="0"/>
              <a:t> the training data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Too many branches, some may reflect anomalies due to noise or outliers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Poor accuracy for unseen samples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Two approaches to avoid overfitting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u="sng" dirty="0" err="1"/>
              <a:t>Prepruning</a:t>
            </a:r>
            <a:r>
              <a:rPr lang="en-US" altLang="en-US" sz="2400" dirty="0"/>
              <a:t>: </a:t>
            </a:r>
            <a:r>
              <a:rPr lang="en-US" altLang="en-US" sz="2400" i="1" dirty="0"/>
              <a:t>Halt tree construction early</a:t>
            </a:r>
            <a:r>
              <a:rPr lang="en-US" altLang="en-US" sz="2400" dirty="0"/>
              <a:t> </a:t>
            </a:r>
            <a:r>
              <a:rPr lang="en-US" altLang="en-US" sz="2400" dirty="0">
                <a:cs typeface="Tahoma" panose="020B0604030504040204" pitchFamily="34" charset="0"/>
              </a:rPr>
              <a:t>̵</a:t>
            </a:r>
            <a:r>
              <a:rPr lang="en-US" altLang="en-US" sz="2400" dirty="0"/>
              <a:t> do not split a node if this would result in the goodness measure falling below a threshold</a:t>
            </a:r>
          </a:p>
          <a:p>
            <a:pPr lvl="2" eaLnBrk="1" hangingPunct="1">
              <a:spcAft>
                <a:spcPts val="600"/>
              </a:spcAft>
            </a:pPr>
            <a:r>
              <a:rPr lang="en-US" altLang="en-US" sz="2400" dirty="0"/>
              <a:t>Difficult to choose an appropriate threshold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u="sng" dirty="0" err="1"/>
              <a:t>Postpruning</a:t>
            </a:r>
            <a:r>
              <a:rPr lang="en-US" altLang="en-US" sz="2400" dirty="0"/>
              <a:t>: </a:t>
            </a:r>
            <a:r>
              <a:rPr lang="en-US" altLang="en-US" sz="2400" i="1" dirty="0"/>
              <a:t>Remove branches</a:t>
            </a:r>
            <a:r>
              <a:rPr lang="en-US" altLang="en-US" sz="2400" dirty="0"/>
              <a:t> from a “fully grown” tree—get a sequence of progressively pruned trees</a:t>
            </a:r>
          </a:p>
          <a:p>
            <a:pPr lvl="2" eaLnBrk="1" hangingPunct="1">
              <a:spcAft>
                <a:spcPts val="600"/>
              </a:spcAft>
            </a:pPr>
            <a:r>
              <a:rPr lang="en-US" altLang="en-US" sz="2400" dirty="0"/>
              <a:t>Use a set of data different from the training data to decide which is the “best pruned tree”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781" y="1166751"/>
            <a:ext cx="2300993" cy="23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14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7276"/>
            <a:ext cx="12192000" cy="1036638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Classification in Large Databases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123342"/>
            <a:ext cx="10991850" cy="5370513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Classification—a classical problem extensively studied by statisticians and machine learning researchers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Scalability: Classifying data sets with millions of examples and hundreds of attributes with reasonable speed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Why is decision tree induction popular?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Relatively fast learning speed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Convertible to simple and easy to understand classification rules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Easy to be adapted to database system implementations (e.g., using SQL)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Comparable classification accuracy with other methods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b="1" dirty="0" err="1"/>
              <a:t>RainForest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/>
              <a:t>(VLDB’98 — </a:t>
            </a:r>
            <a:r>
              <a:rPr lang="en-US" altLang="en-US" sz="2400" dirty="0" err="1"/>
              <a:t>Gehrke</a:t>
            </a:r>
            <a:r>
              <a:rPr lang="en-US" altLang="en-US" sz="2400" dirty="0"/>
              <a:t>, Ramakrishnan &amp; </a:t>
            </a:r>
            <a:r>
              <a:rPr lang="en-US" altLang="en-US" sz="2400" dirty="0" err="1"/>
              <a:t>Ganti</a:t>
            </a:r>
            <a:r>
              <a:rPr lang="en-US" altLang="en-US" sz="2400" dirty="0"/>
              <a:t>)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Builds an AVC-list (attribute, value, class label)</a:t>
            </a:r>
          </a:p>
        </p:txBody>
      </p:sp>
    </p:spTree>
    <p:extLst>
      <p:ext uri="{BB962C8B-B14F-4D97-AF65-F5344CB8AC3E}">
        <p14:creationId xmlns:p14="http://schemas.microsoft.com/office/powerpoint/2010/main" val="329380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0" y="85726"/>
            <a:ext cx="12192000" cy="860416"/>
          </a:xfrm>
        </p:spPr>
        <p:txBody>
          <a:bodyPr>
            <a:normAutofit/>
          </a:bodyPr>
          <a:lstStyle/>
          <a:p>
            <a:r>
              <a:rPr lang="en-US" altLang="en-US" sz="4000" dirty="0" err="1"/>
              <a:t>RainForest</a:t>
            </a:r>
            <a:r>
              <a:rPr lang="en-US" altLang="en-US" sz="4000" dirty="0"/>
              <a:t>: A Scalable Classification Framework </a:t>
            </a:r>
            <a:endParaRPr lang="en-US" altLang="ko-KR" sz="4000" dirty="0">
              <a:latin typeface="Arial" panose="020B0604020202020204" pitchFamily="34" charset="0"/>
              <a:ea typeface="Gulim" panose="020B0600000101010101" pitchFamily="34" charset="-127"/>
            </a:endParaRPr>
          </a:p>
        </p:txBody>
      </p:sp>
      <p:sp>
        <p:nvSpPr>
          <p:cNvPr id="266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638175" y="1128036"/>
            <a:ext cx="10755983" cy="2125762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The criteria that determine the quality of the tree can be computed separately </a:t>
            </a:r>
          </a:p>
          <a:p>
            <a:pPr lvl="1"/>
            <a:r>
              <a:rPr lang="en-US" altLang="en-US" sz="2400" dirty="0"/>
              <a:t>Builds an AVC-list</a:t>
            </a:r>
            <a:r>
              <a:rPr lang="en-US" altLang="ko-KR" sz="2400" b="1" dirty="0">
                <a:ea typeface="Gulim" panose="020B0600000101010101" pitchFamily="34" charset="-127"/>
              </a:rPr>
              <a:t>: AVC (Attribute, Value, </a:t>
            </a:r>
            <a:r>
              <a:rPr lang="en-US" altLang="ko-KR" sz="2400" b="1" dirty="0" err="1">
                <a:ea typeface="Gulim" panose="020B0600000101010101" pitchFamily="34" charset="-127"/>
              </a:rPr>
              <a:t>Class_label</a:t>
            </a:r>
            <a:r>
              <a:rPr lang="en-US" altLang="ko-KR" sz="2400" b="1" dirty="0">
                <a:ea typeface="Gulim" panose="020B0600000101010101" pitchFamily="34" charset="-127"/>
              </a:rPr>
              <a:t>) </a:t>
            </a:r>
          </a:p>
          <a:p>
            <a:r>
              <a:rPr lang="en-US" altLang="ko-KR" sz="2400" b="1" dirty="0">
                <a:ea typeface="Gulim" panose="020B0600000101010101" pitchFamily="34" charset="-127"/>
              </a:rPr>
              <a:t>AVC-set  </a:t>
            </a:r>
            <a:r>
              <a:rPr lang="en-US" altLang="ko-KR" sz="2400" dirty="0">
                <a:ea typeface="Gulim" panose="020B0600000101010101" pitchFamily="34" charset="-127"/>
              </a:rPr>
              <a:t>(of an attribute </a:t>
            </a:r>
            <a:r>
              <a:rPr lang="en-US" altLang="ko-KR" sz="2400" i="1" dirty="0">
                <a:ea typeface="Gulim" panose="020B0600000101010101" pitchFamily="34" charset="-127"/>
              </a:rPr>
              <a:t>X</a:t>
            </a:r>
            <a:r>
              <a:rPr lang="en-US" altLang="ko-KR" sz="2400" dirty="0">
                <a:ea typeface="Gulim" panose="020B0600000101010101" pitchFamily="34" charset="-127"/>
              </a:rPr>
              <a:t> )</a:t>
            </a:r>
          </a:p>
          <a:p>
            <a:pPr lvl="1"/>
            <a:r>
              <a:rPr lang="en-US" altLang="ko-KR" sz="2400" dirty="0">
                <a:ea typeface="Gulim" panose="020B0600000101010101" pitchFamily="34" charset="-127"/>
              </a:rPr>
              <a:t>Projection of training dataset onto the attribute </a:t>
            </a:r>
            <a:r>
              <a:rPr lang="en-US" altLang="ko-KR" sz="2400" i="1" dirty="0">
                <a:ea typeface="Gulim" panose="020B0600000101010101" pitchFamily="34" charset="-127"/>
              </a:rPr>
              <a:t>X</a:t>
            </a:r>
            <a:r>
              <a:rPr lang="en-US" altLang="ko-KR" sz="2400" dirty="0">
                <a:ea typeface="Gulim" panose="020B0600000101010101" pitchFamily="34" charset="-127"/>
              </a:rPr>
              <a:t> and class label where counts of individual class label are aggregated</a:t>
            </a:r>
          </a:p>
          <a:p>
            <a:pPr lvl="1"/>
            <a:endParaRPr lang="en-US" altLang="ko-KR" sz="2400" b="1" dirty="0">
              <a:ea typeface="Gulim" panose="020B0600000101010101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79544" y="6510089"/>
            <a:ext cx="146470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/>
              <a:t>Its AVC Sets</a:t>
            </a:r>
            <a:endParaRPr lang="en-US" sz="2000" dirty="0"/>
          </a:p>
        </p:txBody>
      </p:sp>
      <p:graphicFrame>
        <p:nvGraphicFramePr>
          <p:cNvPr id="6" name="Group 1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9313339"/>
              </p:ext>
            </p:extLst>
          </p:nvPr>
        </p:nvGraphicFramePr>
        <p:xfrm>
          <a:off x="6859673" y="3435693"/>
          <a:ext cx="1981200" cy="1447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Age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39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&lt;=30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39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31..40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4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39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&gt;40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Group 168"/>
          <p:cNvGraphicFramePr>
            <a:graphicFrameLocks/>
          </p:cNvGraphicFramePr>
          <p:nvPr>
            <p:extLst/>
          </p:nvPr>
        </p:nvGraphicFramePr>
        <p:xfrm>
          <a:off x="8959388" y="3462793"/>
          <a:ext cx="2171699" cy="1447800"/>
        </p:xfrm>
        <a:graphic>
          <a:graphicData uri="http://schemas.openxmlformats.org/drawingml/2006/table">
            <a:tbl>
              <a:tblPr/>
              <a:tblGrid>
                <a:gridCol w="84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income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high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medium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4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low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1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129"/>
          <p:cNvSpPr>
            <a:spLocks noChangeArrowheads="1"/>
          </p:cNvSpPr>
          <p:nvPr/>
        </p:nvSpPr>
        <p:spPr bwMode="auto">
          <a:xfrm>
            <a:off x="7015461" y="3008442"/>
            <a:ext cx="1623714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>
                <a:latin typeface="+mn-lt"/>
                <a:ea typeface="Gulim" panose="020B0600000101010101" pitchFamily="34" charset="-127"/>
              </a:rPr>
              <a:t>Age</a:t>
            </a:r>
            <a:endParaRPr lang="en-US" altLang="en-US" sz="1800" i="1" dirty="0">
              <a:latin typeface="+mn-lt"/>
            </a:endParaRPr>
          </a:p>
        </p:txBody>
      </p:sp>
      <p:sp>
        <p:nvSpPr>
          <p:cNvPr id="9" name="Rectangle 129"/>
          <p:cNvSpPr>
            <a:spLocks noChangeArrowheads="1"/>
          </p:cNvSpPr>
          <p:nvPr/>
        </p:nvSpPr>
        <p:spPr bwMode="auto">
          <a:xfrm>
            <a:off x="9073240" y="3049116"/>
            <a:ext cx="1943994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>
                <a:latin typeface="+mn-lt"/>
                <a:ea typeface="Gulim" panose="020B0600000101010101" pitchFamily="34" charset="-127"/>
              </a:rPr>
              <a:t>Income</a:t>
            </a:r>
            <a:endParaRPr lang="en-US" altLang="en-US" sz="1800" i="1" dirty="0">
              <a:latin typeface="+mn-lt"/>
            </a:endParaRPr>
          </a:p>
        </p:txBody>
      </p:sp>
      <p:graphicFrame>
        <p:nvGraphicFramePr>
          <p:cNvPr id="10" name="Group 1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746904"/>
              </p:ext>
            </p:extLst>
          </p:nvPr>
        </p:nvGraphicFramePr>
        <p:xfrm>
          <a:off x="6859673" y="5378045"/>
          <a:ext cx="2124076" cy="1158240"/>
        </p:xfrm>
        <a:graphic>
          <a:graphicData uri="http://schemas.openxmlformats.org/drawingml/2006/table">
            <a:tbl>
              <a:tblPr/>
              <a:tblGrid>
                <a:gridCol w="837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83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student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7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88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6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1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4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129"/>
          <p:cNvSpPr>
            <a:spLocks noChangeArrowheads="1"/>
          </p:cNvSpPr>
          <p:nvPr/>
        </p:nvSpPr>
        <p:spPr bwMode="auto">
          <a:xfrm>
            <a:off x="6798295" y="5013157"/>
            <a:ext cx="1983748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>
                <a:latin typeface="+mn-lt"/>
                <a:ea typeface="Gulim" panose="020B0600000101010101" pitchFamily="34" charset="-127"/>
              </a:rPr>
              <a:t>Student</a:t>
            </a:r>
            <a:endParaRPr lang="en-US" altLang="en-US" sz="1800" i="1" dirty="0">
              <a:latin typeface="+mn-lt"/>
            </a:endParaRPr>
          </a:p>
        </p:txBody>
      </p:sp>
      <p:graphicFrame>
        <p:nvGraphicFramePr>
          <p:cNvPr id="12" name="Group 1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945008"/>
              </p:ext>
            </p:extLst>
          </p:nvPr>
        </p:nvGraphicFramePr>
        <p:xfrm>
          <a:off x="9045127" y="5367169"/>
          <a:ext cx="2190750" cy="115824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6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Credit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rating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35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fair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6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7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excellent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9"/>
          <p:cNvSpPr>
            <a:spLocks noChangeArrowheads="1"/>
          </p:cNvSpPr>
          <p:nvPr/>
        </p:nvSpPr>
        <p:spPr bwMode="auto">
          <a:xfrm>
            <a:off x="8782043" y="5013157"/>
            <a:ext cx="2545440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 err="1">
                <a:latin typeface="+mn-lt"/>
                <a:ea typeface="Gulim" panose="020B0600000101010101" pitchFamily="34" charset="-127"/>
              </a:rPr>
              <a:t>Credit_Rating</a:t>
            </a:r>
            <a:endParaRPr lang="en-US" altLang="en-US" sz="1800" i="1" dirty="0">
              <a:latin typeface="+mn-lt"/>
            </a:endParaRPr>
          </a:p>
        </p:txBody>
      </p:sp>
      <p:sp>
        <p:nvSpPr>
          <p:cNvPr id="14" name="Rectangle 3075"/>
          <p:cNvSpPr txBox="1">
            <a:spLocks noChangeArrowheads="1"/>
          </p:cNvSpPr>
          <p:nvPr/>
        </p:nvSpPr>
        <p:spPr>
          <a:xfrm>
            <a:off x="638175" y="3253798"/>
            <a:ext cx="2708140" cy="2703367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>
                <a:ea typeface="Gulim" panose="020B0600000101010101" pitchFamily="34" charset="-127"/>
              </a:rPr>
              <a:t>AVC-group  </a:t>
            </a:r>
            <a:r>
              <a:rPr lang="en-US" altLang="ko-KR" sz="2400" dirty="0">
                <a:ea typeface="Gulim" panose="020B0600000101010101" pitchFamily="34" charset="-127"/>
              </a:rPr>
              <a:t>(of a node </a:t>
            </a:r>
            <a:r>
              <a:rPr lang="en-US" altLang="ko-KR" sz="2400" i="1" dirty="0">
                <a:ea typeface="Gulim" panose="020B0600000101010101" pitchFamily="34" charset="-127"/>
              </a:rPr>
              <a:t>n</a:t>
            </a:r>
            <a:r>
              <a:rPr lang="en-US" altLang="ko-KR" sz="2400" dirty="0">
                <a:ea typeface="Gulim" panose="020B0600000101010101" pitchFamily="34" charset="-127"/>
              </a:rPr>
              <a:t> )</a:t>
            </a:r>
          </a:p>
          <a:p>
            <a:pPr lvl="1"/>
            <a:r>
              <a:rPr lang="en-US" altLang="ko-KR" sz="2400" dirty="0">
                <a:ea typeface="Gulim" panose="020B0600000101010101" pitchFamily="34" charset="-127"/>
              </a:rPr>
              <a:t>Set of AVC-sets of all predictor attributes at the node </a:t>
            </a:r>
            <a:r>
              <a:rPr lang="en-US" altLang="ko-KR" sz="2400" i="1" dirty="0">
                <a:ea typeface="Gulim" panose="020B0600000101010101" pitchFamily="34" charset="-127"/>
              </a:rPr>
              <a:t>n</a:t>
            </a:r>
            <a:r>
              <a:rPr lang="en-US" altLang="ko-KR" sz="2400" b="1" dirty="0">
                <a:ea typeface="Gulim" panose="020B0600000101010101" pitchFamily="34" charset="-127"/>
              </a:rPr>
              <a:t> </a:t>
            </a:r>
          </a:p>
        </p:txBody>
      </p:sp>
      <p:graphicFrame>
        <p:nvGraphicFramePr>
          <p:cNvPr id="15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0416028"/>
              </p:ext>
            </p:extLst>
          </p:nvPr>
        </p:nvGraphicFramePr>
        <p:xfrm>
          <a:off x="3391185" y="3233782"/>
          <a:ext cx="3349974" cy="3229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1" name="Worksheet" r:id="rId4" imgW="4457700" imgH="4457700" progId="Excel.Sheet.8">
                  <p:embed/>
                </p:oleObj>
              </mc:Choice>
              <mc:Fallback>
                <p:oleObj name="Worksheet" r:id="rId4" imgW="4457700" imgH="44577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1185" y="3233782"/>
                        <a:ext cx="3349974" cy="3229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648698" y="6477213"/>
            <a:ext cx="221661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/>
              <a:t>The Training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1307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828800" y="6477000"/>
            <a:ext cx="1905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195E28E-67A3-46BE-AAC9-4F43F02BA2C6}" type="datetime4">
              <a:rPr lang="en-US" altLang="en-US" sz="1200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November 7, 2017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4876800" y="6477000"/>
            <a:ext cx="2895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ahoma" panose="020B0604030504040204" pitchFamily="34" charset="0"/>
              </a:rPr>
              <a:t>Data Mining: Concepts and Techniques</a:t>
            </a: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1905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DFE3E80-89CF-4439-BF24-4D4212116FC0}" type="slidenum">
              <a:rPr lang="en-US" altLang="en-US" sz="1200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399"/>
            <a:ext cx="9144000" cy="808463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Presentation of Classification Results</a:t>
            </a:r>
            <a:endParaRPr lang="en-US" altLang="en-US" sz="2000" dirty="0"/>
          </a:p>
        </p:txBody>
      </p:sp>
      <p:pic>
        <p:nvPicPr>
          <p:cNvPr id="29702" name="Picture 3" descr="clas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4" y="960864"/>
            <a:ext cx="8372475" cy="589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193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4876800" y="6477000"/>
            <a:ext cx="2895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ahoma" panose="020B0604030504040204" pitchFamily="34" charset="0"/>
              </a:rPr>
              <a:t>Data Mining: Concepts and Techniques</a:t>
            </a:r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1905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27F78DE-F40F-48A5-BF7D-AB825CA1A535}" type="slidenum">
              <a:rPr lang="en-US" altLang="en-US" sz="1200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072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87711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Visualization of a Decision Tree (in SGI/</a:t>
            </a:r>
            <a:r>
              <a:rPr lang="en-US" altLang="en-US" sz="4000" dirty="0" err="1"/>
              <a:t>MineSet</a:t>
            </a:r>
            <a:r>
              <a:rPr lang="en-US" altLang="en-US" sz="4000" dirty="0"/>
              <a:t> 3.0)</a:t>
            </a:r>
          </a:p>
        </p:txBody>
      </p:sp>
      <p:pic>
        <p:nvPicPr>
          <p:cNvPr id="30726" name="Picture 2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147762"/>
            <a:ext cx="85725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188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/>
              <a:t>Interactive Visual Mining by Perception-Based Classification (PBC)</a:t>
            </a: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19" y="1143000"/>
            <a:ext cx="7696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47725" y="1245443"/>
            <a:ext cx="5458868" cy="5343525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n-US" altLang="en-US" dirty="0"/>
              <a:t>Perception-based classifier (PCB): developed at Univ. of Munich (1999)</a:t>
            </a:r>
          </a:p>
          <a:p>
            <a:pPr>
              <a:spcAft>
                <a:spcPts val="200"/>
              </a:spcAft>
            </a:pPr>
            <a:r>
              <a:rPr lang="en-US" altLang="en-US" dirty="0"/>
              <a:t>One color represents one class label</a:t>
            </a:r>
          </a:p>
          <a:p>
            <a:pPr>
              <a:spcAft>
                <a:spcPts val="200"/>
              </a:spcAft>
            </a:pPr>
            <a:r>
              <a:rPr lang="en-US" altLang="en-US" dirty="0"/>
              <a:t>One pie represents one attribute (or variable)</a:t>
            </a:r>
          </a:p>
          <a:p>
            <a:pPr>
              <a:spcAft>
                <a:spcPts val="200"/>
              </a:spcAft>
            </a:pPr>
            <a:r>
              <a:rPr lang="en-US" altLang="en-US" dirty="0"/>
              <a:t>The pie with random spread implies weak classification power</a:t>
            </a:r>
          </a:p>
          <a:p>
            <a:pPr>
              <a:spcAft>
                <a:spcPts val="200"/>
              </a:spcAft>
            </a:pPr>
            <a:r>
              <a:rPr lang="en-US" altLang="en-US" dirty="0"/>
              <a:t>The pie with clearly partitioned color strips implies good classification power</a:t>
            </a:r>
          </a:p>
          <a:p>
            <a:pPr>
              <a:spcAft>
                <a:spcPts val="200"/>
              </a:spcAft>
            </a:pPr>
            <a:r>
              <a:rPr lang="en-US" altLang="en-US" dirty="0"/>
              <a:t>One can select a good attribute and regenerate new pie charts for classification at the subsequent levels</a:t>
            </a:r>
          </a:p>
        </p:txBody>
      </p:sp>
    </p:spTree>
    <p:extLst>
      <p:ext uri="{BB962C8B-B14F-4D97-AF65-F5344CB8AC3E}">
        <p14:creationId xmlns:p14="http://schemas.microsoft.com/office/powerpoint/2010/main" val="3515439631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70" y="2582421"/>
            <a:ext cx="6129318" cy="3501210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05570"/>
            <a:ext cx="109156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CS412-Fall 2017: Midterm Statistics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229225" y="2954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19125" y="1209675"/>
            <a:ext cx="1091565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2854" y="1220509"/>
            <a:ext cx="1891427" cy="27238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Range	Count</a:t>
            </a:r>
          </a:p>
          <a:p>
            <a:r>
              <a:rPr lang="en-US" dirty="0"/>
              <a:t>0-30			1</a:t>
            </a:r>
          </a:p>
          <a:p>
            <a:r>
              <a:rPr lang="en-US" dirty="0"/>
              <a:t>30-40		4</a:t>
            </a:r>
          </a:p>
          <a:p>
            <a:r>
              <a:rPr lang="en-US" dirty="0"/>
              <a:t>40-50		20</a:t>
            </a:r>
          </a:p>
          <a:p>
            <a:r>
              <a:rPr lang="en-US" dirty="0"/>
              <a:t>50-60		35</a:t>
            </a:r>
          </a:p>
          <a:p>
            <a:r>
              <a:rPr lang="en-US" dirty="0"/>
              <a:t>60-70		45</a:t>
            </a:r>
          </a:p>
          <a:p>
            <a:r>
              <a:rPr lang="en-US" dirty="0"/>
              <a:t>70-80		50</a:t>
            </a:r>
          </a:p>
          <a:p>
            <a:r>
              <a:rPr lang="en-US" dirty="0"/>
              <a:t>80-90		32</a:t>
            </a:r>
          </a:p>
          <a:p>
            <a:r>
              <a:rPr lang="en-US" dirty="0"/>
              <a:t>90-100		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855" y="1149178"/>
            <a:ext cx="5047534" cy="36086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1829" y="1265106"/>
            <a:ext cx="2147146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Mean	68.64</a:t>
            </a:r>
          </a:p>
          <a:p>
            <a:r>
              <a:rPr lang="en-US" dirty="0"/>
              <a:t>Median	69.5</a:t>
            </a:r>
          </a:p>
          <a:p>
            <a:r>
              <a:rPr lang="en-US" dirty="0"/>
              <a:t>1st quartile	57.75</a:t>
            </a:r>
          </a:p>
          <a:p>
            <a:r>
              <a:rPr lang="en-US" dirty="0"/>
              <a:t>3rd quartile	79.5</a:t>
            </a:r>
          </a:p>
        </p:txBody>
      </p:sp>
    </p:spTree>
    <p:extLst>
      <p:ext uri="{BB962C8B-B14F-4D97-AF65-F5344CB8AC3E}">
        <p14:creationId xmlns:p14="http://schemas.microsoft.com/office/powerpoint/2010/main" val="2081298501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993127" y="2375332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200152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6003" y="99587"/>
            <a:ext cx="9533299" cy="968722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What Is Bayesian Classification?</a:t>
            </a:r>
            <a:endParaRPr lang="en-US" altLang="en-US" sz="2000" dirty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7757" y="1180288"/>
            <a:ext cx="10887886" cy="54006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u="sng" dirty="0"/>
              <a:t>A statistical classifier</a:t>
            </a:r>
            <a:endParaRPr lang="en-US" altLang="en-US" sz="2400" dirty="0"/>
          </a:p>
          <a:p>
            <a:pPr lvl="1"/>
            <a:r>
              <a:rPr lang="en-US" altLang="en-US" sz="2400" dirty="0"/>
              <a:t>Perform </a:t>
            </a:r>
            <a:r>
              <a:rPr lang="en-US" altLang="en-US" sz="2400" i="1" dirty="0"/>
              <a:t>probabilistic prediction </a:t>
            </a:r>
            <a:r>
              <a:rPr lang="en-US" altLang="en-US" sz="2400" dirty="0"/>
              <a:t>(</a:t>
            </a:r>
            <a:r>
              <a:rPr lang="en-US" altLang="en-US" sz="2400" i="1" dirty="0"/>
              <a:t>i.e.,</a:t>
            </a:r>
            <a:r>
              <a:rPr lang="en-US" altLang="en-US" sz="2400" dirty="0"/>
              <a:t> predict class membership probabilities)</a:t>
            </a:r>
          </a:p>
          <a:p>
            <a:pPr eaLnBrk="1" hangingPunct="1"/>
            <a:r>
              <a:rPr lang="en-US" altLang="en-US" sz="2400" u="sng" dirty="0"/>
              <a:t>Foundation</a:t>
            </a:r>
            <a:r>
              <a:rPr lang="en-US" altLang="en-US" sz="2400" dirty="0"/>
              <a:t>—Based on Bayes’ Theorem </a:t>
            </a:r>
          </a:p>
          <a:p>
            <a:pPr eaLnBrk="1" hangingPunct="1"/>
            <a:r>
              <a:rPr lang="en-US" altLang="en-US" sz="2400" u="sng" dirty="0"/>
              <a:t>Performance</a:t>
            </a:r>
          </a:p>
          <a:p>
            <a:pPr lvl="1"/>
            <a:r>
              <a:rPr lang="en-US" altLang="en-US" sz="2400" dirty="0"/>
              <a:t>A simple Bayesian classifier, </a:t>
            </a:r>
            <a:r>
              <a:rPr lang="en-US" altLang="en-US" sz="2400" i="1" dirty="0"/>
              <a:t>naïve Bayesian classifier</a:t>
            </a:r>
            <a:r>
              <a:rPr lang="en-US" altLang="en-US" sz="2400" dirty="0"/>
              <a:t>, has comparable performance with decision tree and selected neural network classifiers</a:t>
            </a:r>
          </a:p>
          <a:p>
            <a:pPr eaLnBrk="1" hangingPunct="1"/>
            <a:r>
              <a:rPr lang="en-US" altLang="en-US" sz="2400" u="sng" dirty="0"/>
              <a:t>Incremental</a:t>
            </a:r>
            <a:endParaRPr lang="en-US" altLang="en-US" sz="2400" dirty="0"/>
          </a:p>
          <a:p>
            <a:pPr lvl="1"/>
            <a:r>
              <a:rPr lang="en-US" altLang="en-US" sz="2400" dirty="0"/>
              <a:t>Each training example can incrementally increase/decrease the probability that a hypothesis is correct—prior knowledge can be combined with observed data</a:t>
            </a:r>
          </a:p>
          <a:p>
            <a:pPr eaLnBrk="1" hangingPunct="1"/>
            <a:r>
              <a:rPr lang="en-US" altLang="en-US" sz="2400" b="1" u="sng" dirty="0"/>
              <a:t>Theoretical Standard</a:t>
            </a:r>
            <a:endParaRPr lang="en-US" altLang="en-US" sz="2400" b="1" dirty="0"/>
          </a:p>
          <a:p>
            <a:pPr lvl="1"/>
            <a:r>
              <a:rPr lang="en-US" altLang="en-US" sz="2400" dirty="0"/>
              <a:t>Even when Bayesian methods are computationally intractable, they can provide a standard of optimal decision making against which other methods can be measured</a:t>
            </a:r>
          </a:p>
        </p:txBody>
      </p:sp>
    </p:spTree>
    <p:extLst>
      <p:ext uri="{BB962C8B-B14F-4D97-AF65-F5344CB8AC3E}">
        <p14:creationId xmlns:p14="http://schemas.microsoft.com/office/powerpoint/2010/main" val="39029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848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Bayes’ Theorem: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71500" y="1143001"/>
                <a:ext cx="10972800" cy="5410200"/>
              </a:xfrm>
            </p:spPr>
            <p:txBody>
              <a:bodyPr/>
              <a:lstStyle/>
              <a:p>
                <a:pPr eaLnBrk="1" hangingPunct="1"/>
                <a:r>
                  <a:rPr lang="en-US" altLang="en-US" sz="2400" dirty="0"/>
                  <a:t>Total probability Theorem: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40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nary>
                      <m:d>
                        <m:d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e>
                          <m:sSub>
                            <m:sSub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/>
              </a:p>
              <a:p>
                <a:pPr eaLnBrk="1" hangingPunct="1"/>
                <a:r>
                  <a:rPr lang="en-US" altLang="en-US" sz="2400" dirty="0"/>
                  <a:t>Bayes’ Theorem: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400" i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en-US" sz="2400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</m:d>
                      <m:r>
                        <a:rPr lang="en-US" alt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b="1" i="0" smtClean="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en-US" sz="2400" i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2400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altLang="en-US" sz="24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altLang="en-US" sz="24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4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altLang="en-US" sz="2400" dirty="0"/>
              </a:p>
              <a:p>
                <a:pPr eaLnBrk="1" hangingPunct="1"/>
                <a:endParaRPr lang="en-US" altLang="en-US" sz="2400" dirty="0"/>
              </a:p>
              <a:p>
                <a:pPr lvl="1" eaLnBrk="1" hangingPunct="1"/>
                <a:endParaRPr lang="en-US" altLang="en-US" sz="2400" b="1" dirty="0"/>
              </a:p>
              <a:p>
                <a:pPr lvl="1" eaLnBrk="1" hangingPunct="1"/>
                <a:endParaRPr lang="en-US" altLang="en-US" sz="2400" b="1" dirty="0"/>
              </a:p>
              <a:p>
                <a:pPr marL="200021" lvl="1" indent="0" eaLnBrk="1" hangingPunct="1">
                  <a:buNone/>
                </a:pPr>
                <a:endParaRPr lang="en-US" altLang="en-US" sz="2400" b="1" dirty="0"/>
              </a:p>
              <a:p>
                <a:pPr lvl="1" eaLnBrk="1" hangingPunct="1"/>
                <a:r>
                  <a:rPr lang="en-US" altLang="en-US" sz="2400" b="1" dirty="0"/>
                  <a:t>X:</a:t>
                </a:r>
                <a:r>
                  <a:rPr lang="en-US" altLang="en-US" sz="2400" dirty="0"/>
                  <a:t> a data sample (“</a:t>
                </a:r>
                <a:r>
                  <a:rPr lang="en-US" altLang="en-US" sz="2400" i="1" dirty="0"/>
                  <a:t>evidence</a:t>
                </a:r>
                <a:r>
                  <a:rPr lang="en-US" altLang="en-US" sz="2400" dirty="0"/>
                  <a:t>”)</a:t>
                </a:r>
              </a:p>
              <a:p>
                <a:pPr lvl="1" eaLnBrk="1" hangingPunct="1"/>
                <a:r>
                  <a:rPr lang="en-US" altLang="en-US" sz="2400" dirty="0"/>
                  <a:t>H: X belongs to class C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71500" y="1143001"/>
                <a:ext cx="10972800" cy="5410200"/>
              </a:xfrm>
              <a:blipFill>
                <a:blip r:embed="rId3"/>
                <a:stretch>
                  <a:fillRect l="-444" t="-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582955" y="3041780"/>
            <a:ext cx="1035699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66871" y="3041780"/>
            <a:ext cx="661309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85992" y="3041780"/>
            <a:ext cx="886408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88307" y="4100027"/>
            <a:ext cx="2360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posteriori probability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05238" y="4100027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prior probability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96415" y="4095577"/>
            <a:ext cx="1197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likelihood</a:t>
            </a:r>
            <a:endParaRPr lang="en-US" dirty="0"/>
          </a:p>
        </p:txBody>
      </p:sp>
      <p:cxnSp>
        <p:nvCxnSpPr>
          <p:cNvPr id="9" name="Straight Connector 8"/>
          <p:cNvCxnSpPr>
            <a:stCxn id="2" idx="2"/>
            <a:endCxn id="3" idx="0"/>
          </p:cNvCxnSpPr>
          <p:nvPr/>
        </p:nvCxnSpPr>
        <p:spPr>
          <a:xfrm flipH="1">
            <a:off x="3568629" y="3554963"/>
            <a:ext cx="532176" cy="545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" idx="2"/>
            <a:endCxn id="5" idx="0"/>
          </p:cNvCxnSpPr>
          <p:nvPr/>
        </p:nvCxnSpPr>
        <p:spPr>
          <a:xfrm flipH="1">
            <a:off x="6595169" y="3554963"/>
            <a:ext cx="734027" cy="540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2"/>
            <a:endCxn id="4" idx="0"/>
          </p:cNvCxnSpPr>
          <p:nvPr/>
        </p:nvCxnSpPr>
        <p:spPr>
          <a:xfrm>
            <a:off x="8197526" y="3554963"/>
            <a:ext cx="740821" cy="545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34186" y="4671753"/>
            <a:ext cx="2668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What we should choose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7772400" y="4671753"/>
            <a:ext cx="2865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What we knew previously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578693" y="4671753"/>
            <a:ext cx="1974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What we just see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0332" y="5453742"/>
            <a:ext cx="536909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Prediction can be done based on Bayes’ Theorem: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152554" y="5960322"/>
            <a:ext cx="631931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en-US" sz="2400" dirty="0"/>
              <a:t>Classification is to derive the maximum posteriori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248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5051493" y="1169103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23669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89529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Making a Naïve Assumption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2462" y="1195810"/>
            <a:ext cx="10926920" cy="534079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dirty="0"/>
              <a:t>Practical difficulty of Naïve Bayes inference:  It requires initial knowledge of many probabilities, which may not be available or involving significant computational cost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A Naïve Special Case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Make an additional assumption to simplify the model, but achieve comparable performance.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r>
              <a:rPr lang="en-US" altLang="en-US" dirty="0"/>
              <a:t>Only need to count the class distribution w.r.t. features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761477" y="2691080"/>
            <a:ext cx="1492897" cy="2978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63100" y="3848100"/>
            <a:ext cx="6352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attributes are conditionally independent </a:t>
            </a:r>
          </a:p>
          <a:p>
            <a:pPr algn="ctr"/>
            <a:r>
              <a:rPr lang="en-US" altLang="en-US" sz="2400" dirty="0"/>
              <a:t>(i.e., no dependence relation between attributes)</a:t>
            </a:r>
          </a:p>
        </p:txBody>
      </p:sp>
      <p:cxnSp>
        <p:nvCxnSpPr>
          <p:cNvPr id="10" name="Straight Connector 9"/>
          <p:cNvCxnSpPr>
            <a:stCxn id="8" idx="2"/>
          </p:cNvCxnSpPr>
          <p:nvPr/>
        </p:nvCxnSpPr>
        <p:spPr>
          <a:xfrm>
            <a:off x="4507926" y="2988948"/>
            <a:ext cx="2021789" cy="920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28818" y="5361303"/>
                <a:ext cx="63672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en-US" sz="20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d>
                          <m:dPr>
                            <m:endChr m:val="|"/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0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z="20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0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000" i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∙∙∙∙∙</m:t>
                    </m:r>
                    <m:r>
                      <m:rPr>
                        <m:sty m:val="p"/>
                      </m:rPr>
                      <a:rPr lang="en-US" altLang="en-US" sz="20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0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818" y="5361303"/>
                <a:ext cx="6367256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122727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5" idx="0"/>
            <a:endCxn id="2" idx="2"/>
          </p:cNvCxnSpPr>
          <p:nvPr/>
        </p:nvCxnSpPr>
        <p:spPr>
          <a:xfrm flipV="1">
            <a:off x="6112446" y="4679097"/>
            <a:ext cx="326735" cy="682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107642" y="5380675"/>
            <a:ext cx="957942" cy="3489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25" idx="0"/>
            <a:endCxn id="21" idx="2"/>
          </p:cNvCxnSpPr>
          <p:nvPr/>
        </p:nvCxnSpPr>
        <p:spPr>
          <a:xfrm>
            <a:off x="6112447" y="5380675"/>
            <a:ext cx="2474166" cy="34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17251" y="5380675"/>
            <a:ext cx="3990391" cy="33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11381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Categorical vs. Continuous Valued Features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1499" y="1295400"/>
                <a:ext cx="10887075" cy="5105400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If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en-US" dirty="0"/>
                  <a:t> is categorical,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the # of tuples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en-US" dirty="0"/>
                  <a:t>, divided by |C</a:t>
                </a:r>
                <a:r>
                  <a:rPr lang="en-US" altLang="en-US" baseline="-25000" dirty="0"/>
                  <a:t>i, D</a:t>
                </a:r>
                <a:r>
                  <a:rPr lang="en-US" altLang="en-US" dirty="0"/>
                  <a:t>| (# of tuples of C</a:t>
                </a:r>
                <a:r>
                  <a:rPr lang="en-US" altLang="en-US" baseline="-25000" dirty="0"/>
                  <a:t>i</a:t>
                </a:r>
                <a:r>
                  <a:rPr lang="en-US" altLang="en-US" dirty="0"/>
                  <a:t> in D)</a:t>
                </a:r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If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/>
                  <a:t>continuous-valued,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en-U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usually computed based on Gaussian distribution with a mean </a:t>
                </a:r>
                <a:r>
                  <a:rPr lang="el-GR" altLang="en-US" dirty="0"/>
                  <a:t>μ</a:t>
                </a:r>
                <a:r>
                  <a:rPr lang="en-US" altLang="en-US" dirty="0"/>
                  <a:t> and standard deviation </a:t>
                </a:r>
                <a:r>
                  <a:rPr lang="el-GR" altLang="en-US" dirty="0"/>
                  <a:t>σ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en-US" altLang="en-US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alt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altLang="en-US" b="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altLang="en-US" dirty="0"/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378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1499" y="1295400"/>
                <a:ext cx="10887075" cy="5105400"/>
              </a:xfrm>
              <a:blipFill rotWithShape="0">
                <a:blip r:embed="rId3"/>
                <a:stretch>
                  <a:fillRect l="-448" t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50633" y="2418926"/>
                <a:ext cx="7488781" cy="462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40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en-US" sz="24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d>
                          <m:dPr>
                            <m:endChr m:val="|"/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4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en-US" sz="2400" b="0" i="0" smtClean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i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4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∙∙∙∙∙</m:t>
                    </m:r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633" y="2418926"/>
                <a:ext cx="7488781" cy="462242"/>
              </a:xfrm>
              <a:prstGeom prst="rect">
                <a:avLst/>
              </a:prstGeom>
              <a:blipFill rotWithShape="0">
                <a:blip r:embed="rId4"/>
                <a:stretch>
                  <a:fillRect l="-244" t="-130263" b="-19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2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76200"/>
            <a:ext cx="11191875" cy="86738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Training Dataset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38175" y="1828800"/>
            <a:ext cx="4467225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Class: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C1:buys_computer = ‘yes’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C2:buys_computer = ‘no’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Data to be classified: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X = (age &lt;=30, Income = medium,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Student = yes, </a:t>
            </a:r>
            <a:r>
              <a:rPr lang="en-US" altLang="en-US" sz="2400" dirty="0" err="1"/>
              <a:t>Credit_rating</a:t>
            </a:r>
            <a:r>
              <a:rPr lang="en-US" altLang="en-US" sz="2400" dirty="0"/>
              <a:t> = Fair)</a:t>
            </a:r>
          </a:p>
        </p:txBody>
      </p:sp>
      <p:graphicFrame>
        <p:nvGraphicFramePr>
          <p:cNvPr id="38917" name="Object 5"/>
          <p:cNvGraphicFramePr>
            <a:graphicFrameLocks noGrp="1"/>
          </p:cNvGraphicFramePr>
          <p:nvPr>
            <p:ph idx="1"/>
            <p:extLst/>
          </p:nvPr>
        </p:nvGraphicFramePr>
        <p:xfrm>
          <a:off x="5803900" y="1857375"/>
          <a:ext cx="4868863" cy="372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24" name="Worksheet" r:id="rId4" imgW="5829224" imgH="4457598" progId="Excel.Sheet.8">
                  <p:embed/>
                </p:oleObj>
              </mc:Choice>
              <mc:Fallback>
                <p:oleObj name="Worksheet" r:id="rId4" imgW="5829224" imgH="4457598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3900" y="1857375"/>
                        <a:ext cx="4868863" cy="372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6448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334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An Example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676" y="1152525"/>
            <a:ext cx="9115424" cy="5572125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000" dirty="0"/>
              <a:t>P(C</a:t>
            </a:r>
            <a:r>
              <a:rPr lang="en-US" altLang="en-US" sz="2000" baseline="-25000" dirty="0"/>
              <a:t>i</a:t>
            </a:r>
            <a:r>
              <a:rPr lang="en-US" altLang="en-US" sz="2000" dirty="0"/>
              <a:t>):    P(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  = 9/14 = 0.643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              P(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 = 5/14= 0.357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000" dirty="0"/>
              <a:t>Compute P(</a:t>
            </a:r>
            <a:r>
              <a:rPr lang="en-US" altLang="en-US" sz="2000" dirty="0" err="1"/>
              <a:t>X|C</a:t>
            </a:r>
            <a:r>
              <a:rPr lang="en-US" altLang="en-US" sz="2000" baseline="-25000" dirty="0" err="1"/>
              <a:t>i</a:t>
            </a:r>
            <a:r>
              <a:rPr lang="en-US" altLang="en-US" sz="2000" dirty="0"/>
              <a:t>) for each class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P(age = “&lt;=30”|buys_computer = “yes”) = 2/9 = 0.222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P(age = “&lt;= 30”|buys_computer = “no”) = 3/5 = 0.6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P(income = “medium”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 = 4/9 = 0.444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P(income = “medium”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 = 2/5 = 0.4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P(student = “yes”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“yes) = 6/9 = 0.667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P(student = “yes”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 = 1/5 = 0.2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</a:t>
            </a:r>
            <a:r>
              <a:rPr lang="en-US" altLang="en-US" sz="2000" dirty="0" err="1"/>
              <a:t>credit_rating</a:t>
            </a:r>
            <a:r>
              <a:rPr lang="en-US" altLang="en-US" sz="2000" dirty="0"/>
              <a:t> = “fair”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 = 6/9 = 0.667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</a:t>
            </a:r>
            <a:r>
              <a:rPr lang="en-US" altLang="en-US" sz="2000" dirty="0" err="1"/>
              <a:t>credit_rating</a:t>
            </a:r>
            <a:r>
              <a:rPr lang="en-US" altLang="en-US" sz="2000" dirty="0"/>
              <a:t> = “fair”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 = 2/5 = 0.4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000" b="1" dirty="0"/>
              <a:t> X = (age &lt;= 30 , income = medium, student = yes, </a:t>
            </a:r>
            <a:r>
              <a:rPr lang="en-US" altLang="en-US" sz="2000" b="1" dirty="0" err="1"/>
              <a:t>credit_rating</a:t>
            </a:r>
            <a:r>
              <a:rPr lang="en-US" altLang="en-US" sz="2000" b="1" dirty="0"/>
              <a:t> = fair)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</a:t>
            </a:r>
            <a:r>
              <a:rPr lang="en-US" altLang="en-US" sz="2000" b="1" dirty="0"/>
              <a:t>P(</a:t>
            </a:r>
            <a:r>
              <a:rPr lang="en-US" altLang="en-US" sz="2000" b="1" dirty="0" err="1"/>
              <a:t>X|C</a:t>
            </a:r>
            <a:r>
              <a:rPr lang="en-US" altLang="en-US" sz="2000" b="1" baseline="-25000" dirty="0" err="1"/>
              <a:t>i</a:t>
            </a:r>
            <a:r>
              <a:rPr lang="en-US" altLang="en-US" sz="2000" b="1" dirty="0"/>
              <a:t>) :</a:t>
            </a:r>
            <a:r>
              <a:rPr lang="en-US" altLang="en-US" sz="2000" dirty="0"/>
              <a:t> P(</a:t>
            </a:r>
            <a:r>
              <a:rPr lang="en-US" altLang="en-US" sz="2000" dirty="0" err="1"/>
              <a:t>X|buys_computer</a:t>
            </a:r>
            <a:r>
              <a:rPr lang="en-US" altLang="en-US" sz="2000" dirty="0"/>
              <a:t> = “yes”) = 0.222 x 0.444 x 0.667 x 0.667 = 0.044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           P(</a:t>
            </a:r>
            <a:r>
              <a:rPr lang="en-US" altLang="en-US" sz="2000" dirty="0" err="1"/>
              <a:t>X|buys_computer</a:t>
            </a:r>
            <a:r>
              <a:rPr lang="en-US" altLang="en-US" sz="2000" dirty="0"/>
              <a:t> = “no”) = 0.6 x 0.4 x 0.2 x 0.4 = 0.019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b="1" dirty="0"/>
              <a:t>P(</a:t>
            </a:r>
            <a:r>
              <a:rPr lang="en-US" altLang="en-US" sz="2000" b="1" dirty="0" err="1"/>
              <a:t>X|C</a:t>
            </a:r>
            <a:r>
              <a:rPr lang="en-US" altLang="en-US" sz="2000" b="1" baseline="-25000" dirty="0" err="1"/>
              <a:t>i</a:t>
            </a:r>
            <a:r>
              <a:rPr lang="en-US" altLang="en-US" sz="2000" b="1" dirty="0"/>
              <a:t>)*P(C</a:t>
            </a:r>
            <a:r>
              <a:rPr lang="en-US" altLang="en-US" sz="2000" b="1" baseline="-25000" dirty="0"/>
              <a:t>i</a:t>
            </a:r>
            <a:r>
              <a:rPr lang="en-US" altLang="en-US" sz="2000" b="1" dirty="0"/>
              <a:t>) : </a:t>
            </a:r>
            <a:r>
              <a:rPr lang="en-US" altLang="en-US" sz="2000" dirty="0"/>
              <a:t>P(</a:t>
            </a:r>
            <a:r>
              <a:rPr lang="en-US" altLang="en-US" sz="2000" dirty="0" err="1"/>
              <a:t>X|buys_computer</a:t>
            </a:r>
            <a:r>
              <a:rPr lang="en-US" altLang="en-US" sz="2000" dirty="0"/>
              <a:t> = “yes”) * P(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 = 0.028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b="1" dirty="0"/>
              <a:t>		             </a:t>
            </a:r>
            <a:r>
              <a:rPr lang="en-US" altLang="en-US" sz="2000" dirty="0"/>
              <a:t>P(</a:t>
            </a:r>
            <a:r>
              <a:rPr lang="en-US" altLang="en-US" sz="2000" dirty="0" err="1"/>
              <a:t>X|buys_computer</a:t>
            </a:r>
            <a:r>
              <a:rPr lang="en-US" altLang="en-US" sz="2000" dirty="0"/>
              <a:t> = “no”) * P(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 = 0.007</a:t>
            </a:r>
            <a:endParaRPr lang="en-US" altLang="en-US" sz="2000" b="1" dirty="0"/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b="1" dirty="0"/>
              <a:t>Therefore,  X belongs to class (“</a:t>
            </a:r>
            <a:r>
              <a:rPr lang="en-US" altLang="en-US" sz="2000" b="1" dirty="0" err="1"/>
              <a:t>buys_computer</a:t>
            </a:r>
            <a:r>
              <a:rPr lang="en-US" altLang="en-US" sz="2000" b="1" dirty="0"/>
              <a:t> = yes”)		</a:t>
            </a:r>
          </a:p>
        </p:txBody>
      </p:sp>
      <p:graphicFrame>
        <p:nvGraphicFramePr>
          <p:cNvPr id="5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07675"/>
              </p:ext>
            </p:extLst>
          </p:nvPr>
        </p:nvGraphicFramePr>
        <p:xfrm>
          <a:off x="7393694" y="1152525"/>
          <a:ext cx="4604426" cy="337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50" name="Worksheet" r:id="rId4" imgW="5829224" imgH="4457598" progId="Excel.Sheet.8">
                  <p:embed/>
                </p:oleObj>
              </mc:Choice>
              <mc:Fallback>
                <p:oleObj name="Worksheet" r:id="rId4" imgW="5829224" imgH="4457598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3694" y="1152525"/>
                        <a:ext cx="4604426" cy="337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460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12192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Avoiding the Zero-Probability Problem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19200"/>
            <a:ext cx="10848975" cy="5486400"/>
          </a:xfrm>
        </p:spPr>
        <p:txBody>
          <a:bodyPr/>
          <a:lstStyle/>
          <a:p>
            <a:r>
              <a:rPr lang="en-US" altLang="en-US" dirty="0"/>
              <a:t>Naïve Bayesian prediction requires each conditional probability be </a:t>
            </a:r>
            <a:r>
              <a:rPr lang="en-US" altLang="en-US" b="1" dirty="0"/>
              <a:t>non-zero</a:t>
            </a:r>
            <a:endParaRPr lang="en-US" altLang="en-US" dirty="0"/>
          </a:p>
          <a:p>
            <a:pPr lvl="1"/>
            <a:r>
              <a:rPr lang="en-US" altLang="en-US" dirty="0"/>
              <a:t> Otherwise, the predicted probability will be zero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/>
          </a:p>
          <a:p>
            <a:pPr eaLnBrk="1" hangingPunct="1"/>
            <a:r>
              <a:rPr lang="en-US" altLang="en-US" dirty="0"/>
              <a:t>Example.  Suppose a dataset with 1000 tuples:</a:t>
            </a:r>
          </a:p>
          <a:p>
            <a:pPr marL="622285" lvl="3" indent="0">
              <a:buNone/>
            </a:pPr>
            <a:r>
              <a:rPr lang="en-US" altLang="en-US" dirty="0"/>
              <a:t>income = low (0), income= medium (990), and income = high (10)</a:t>
            </a:r>
          </a:p>
          <a:p>
            <a:pPr eaLnBrk="1" hangingPunct="1"/>
            <a:r>
              <a:rPr lang="en-US" altLang="en-US" dirty="0"/>
              <a:t>Use </a:t>
            </a:r>
            <a:r>
              <a:rPr lang="en-US" altLang="en-US" b="1" dirty="0"/>
              <a:t>Laplacian correction</a:t>
            </a:r>
            <a:r>
              <a:rPr lang="en-US" altLang="en-US" dirty="0"/>
              <a:t> (or Laplacian estimator)</a:t>
            </a:r>
          </a:p>
          <a:p>
            <a:pPr lvl="1" eaLnBrk="1" hangingPunct="1"/>
            <a:r>
              <a:rPr lang="en-US" altLang="en-US" i="1" dirty="0"/>
              <a:t>Adding 1 to each case  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low) = 1/(1000 + 3)</a:t>
            </a:r>
          </a:p>
          <a:p>
            <a:pPr lvl="3"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medium) = (990 + 1)/(1000 + 3)</a:t>
            </a:r>
          </a:p>
          <a:p>
            <a:pPr lvl="3"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high) = (10 + 1)/(1000 + 3)</a:t>
            </a:r>
          </a:p>
          <a:p>
            <a:pPr lvl="1"/>
            <a:r>
              <a:rPr lang="en-US" altLang="en-US" dirty="0"/>
              <a:t>The “corrected” probability estimates are close to their “uncorrected” counterparts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59984" y="2110833"/>
                <a:ext cx="63672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en-US" sz="20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endChr m:val="|"/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∙∙∙∙∙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984" y="2110833"/>
                <a:ext cx="6367256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122727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87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581024" y="76199"/>
            <a:ext cx="10982325" cy="9429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Strength vs. Weakness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48" y="1148521"/>
            <a:ext cx="10887076" cy="5514829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Strength </a:t>
            </a:r>
          </a:p>
          <a:p>
            <a:pPr lvl="1" eaLnBrk="1" hangingPunct="1"/>
            <a:r>
              <a:rPr lang="en-US" altLang="en-US" sz="2400" dirty="0"/>
              <a:t>Easy to implement </a:t>
            </a:r>
          </a:p>
          <a:p>
            <a:pPr lvl="1" eaLnBrk="1" hangingPunct="1"/>
            <a:r>
              <a:rPr lang="en-US" altLang="en-US" sz="2400" dirty="0"/>
              <a:t>Good results obtained in most of the cases</a:t>
            </a:r>
          </a:p>
          <a:p>
            <a:pPr eaLnBrk="1" hangingPunct="1"/>
            <a:r>
              <a:rPr lang="en-US" altLang="en-US" sz="2400" dirty="0"/>
              <a:t>Weakness</a:t>
            </a:r>
          </a:p>
          <a:p>
            <a:pPr lvl="1" eaLnBrk="1" hangingPunct="1"/>
            <a:r>
              <a:rPr lang="en-US" altLang="en-US" sz="2400" dirty="0"/>
              <a:t>Assumption: attributes conditional independence, therefore loss of accuracy</a:t>
            </a:r>
          </a:p>
          <a:p>
            <a:pPr lvl="1" eaLnBrk="1" hangingPunct="1"/>
            <a:r>
              <a:rPr lang="en-US" altLang="en-US" sz="2400" dirty="0"/>
              <a:t>Practically, dependencies exist among variables </a:t>
            </a:r>
          </a:p>
          <a:p>
            <a:pPr lvl="2" eaLnBrk="1" hangingPunct="1"/>
            <a:r>
              <a:rPr lang="en-US" altLang="en-US" sz="2400" dirty="0"/>
              <a:t>E.g., Patients: Profile: age, family history, etc. </a:t>
            </a:r>
          </a:p>
          <a:p>
            <a:pPr lvl="4">
              <a:buFont typeface="Wingdings" panose="05000000000000000000" pitchFamily="2" charset="2"/>
              <a:buNone/>
            </a:pPr>
            <a:r>
              <a:rPr lang="en-US" altLang="en-US" sz="2400" dirty="0"/>
              <a:t> Symptoms: fever, cough etc.</a:t>
            </a:r>
          </a:p>
          <a:p>
            <a:pPr lvl="4">
              <a:buFont typeface="Wingdings" panose="05000000000000000000" pitchFamily="2" charset="2"/>
              <a:buNone/>
            </a:pPr>
            <a:r>
              <a:rPr lang="en-US" altLang="en-US" sz="2400" dirty="0"/>
              <a:t> Disease: lung cancer, diabetes, etc. </a:t>
            </a:r>
          </a:p>
          <a:p>
            <a:pPr lvl="2" eaLnBrk="1" hangingPunct="1"/>
            <a:r>
              <a:rPr lang="en-US" altLang="en-US" sz="2400" dirty="0"/>
              <a:t>Dependencies among these cannot be modeled by Naïve Bayes Classifier</a:t>
            </a:r>
          </a:p>
          <a:p>
            <a:pPr eaLnBrk="1" hangingPunct="1"/>
            <a:r>
              <a:rPr lang="en-US" altLang="en-US" sz="2400" dirty="0"/>
              <a:t>How to deal with these dependencies? </a:t>
            </a:r>
          </a:p>
          <a:p>
            <a:pPr lvl="1"/>
            <a:r>
              <a:rPr lang="en-US" altLang="en-US" sz="2400" dirty="0"/>
              <a:t>Use Bayesian Belief Networks (to be covered in the next chapter)</a:t>
            </a:r>
          </a:p>
        </p:txBody>
      </p:sp>
    </p:spTree>
    <p:extLst>
      <p:ext uri="{BB962C8B-B14F-4D97-AF65-F5344CB8AC3E}">
        <p14:creationId xmlns:p14="http://schemas.microsoft.com/office/powerpoint/2010/main" val="2451928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915305" y="2968720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8215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52261" y="104775"/>
            <a:ext cx="11001564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Linear Regression vs. Linear Classifier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215450"/>
            <a:ext cx="8819513" cy="5181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en-US" sz="2400" dirty="0"/>
              <a:t>Linear regression</a:t>
            </a:r>
          </a:p>
          <a:p>
            <a:pPr lvl="1"/>
            <a:r>
              <a:rPr lang="en-US" altLang="en-US" sz="2400" dirty="0"/>
              <a:t>Data modeled to fit a straight line</a:t>
            </a:r>
          </a:p>
          <a:p>
            <a:pPr lvl="2"/>
            <a:r>
              <a:rPr lang="en-US" altLang="en-US" sz="2400" i="1" dirty="0"/>
              <a:t>Linear equation: Y = </a:t>
            </a:r>
            <a:r>
              <a:rPr lang="en-US" altLang="en-US" sz="2400" i="1" dirty="0">
                <a:sym typeface="Symbol" panose="05050102010706020507" pitchFamily="18" charset="2"/>
              </a:rPr>
              <a:t>w X + b</a:t>
            </a:r>
            <a:endParaRPr lang="en-US" altLang="en-US" sz="2400" i="1" dirty="0"/>
          </a:p>
          <a:p>
            <a:pPr lvl="1"/>
            <a:r>
              <a:rPr lang="en-US" altLang="en-US" sz="2400" dirty="0"/>
              <a:t>Often uses the least-square method to fit the line</a:t>
            </a:r>
          </a:p>
          <a:p>
            <a:pPr lvl="1"/>
            <a:r>
              <a:rPr lang="en-US" altLang="en-US" sz="2400" dirty="0"/>
              <a:t>Used to predict continuous values</a:t>
            </a:r>
          </a:p>
          <a:p>
            <a:pPr marL="200021" lvl="1" indent="0">
              <a:buNone/>
            </a:pPr>
            <a:r>
              <a:rPr lang="en-US" altLang="en-US" sz="2400" dirty="0"/>
              <a:t> </a:t>
            </a:r>
          </a:p>
          <a:p>
            <a:r>
              <a:rPr lang="en-US" altLang="en-US" sz="2400" dirty="0"/>
              <a:t>Linear Classifier</a:t>
            </a:r>
          </a:p>
          <a:p>
            <a:pPr lvl="1"/>
            <a:r>
              <a:rPr lang="en-US" altLang="en-US" sz="2400" dirty="0"/>
              <a:t>Built a classification model using a straight line</a:t>
            </a:r>
          </a:p>
          <a:p>
            <a:pPr lvl="1"/>
            <a:r>
              <a:rPr lang="en-US" altLang="en-US" sz="2400" dirty="0"/>
              <a:t>Used for (categorical data) binary classification</a:t>
            </a:r>
          </a:p>
          <a:p>
            <a:pPr marL="0" indent="0">
              <a:lnSpc>
                <a:spcPct val="130000"/>
              </a:lnSpc>
              <a:buNone/>
            </a:pPr>
            <a:endParaRPr lang="en-US" altLang="en-US" sz="2400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8745715" y="3953888"/>
            <a:ext cx="2727325" cy="2443162"/>
            <a:chOff x="558" y="1826"/>
            <a:chExt cx="2322" cy="1966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65" y="1826"/>
              <a:ext cx="2315" cy="19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558" y="2075"/>
              <a:ext cx="2315" cy="14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65" y="2517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256" y="1969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104" y="2064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343" y="2496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728" y="211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720" y="211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912" y="2593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489" y="1826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200" y="235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624" y="2930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1564" y="3024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1661" y="312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757" y="293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248" y="321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757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276" y="321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420" y="249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084" y="288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960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1392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2468" y="297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2324" y="2737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516" y="3407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 flipV="1">
              <a:off x="1794" y="2448"/>
              <a:ext cx="14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1680" y="2864"/>
              <a:ext cx="14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32" name="Picture 2" descr="Image result for linear regre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899" y="1351605"/>
            <a:ext cx="3122958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100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04775"/>
            <a:ext cx="10991850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Linear Classifier: General Ideas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61975" y="1215450"/>
                <a:ext cx="8819513" cy="5181600"/>
              </a:xfrm>
              <a:noFill/>
            </p:spPr>
            <p:txBody>
              <a:bodyPr vert="horz" lIns="92075" tIns="46038" rIns="92075" bIns="46038" rtlCol="0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en-US" sz="2400" dirty="0"/>
                  <a:t>Binary Classification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charset="0"/>
                      </a:rPr>
                      <m:t>𝑓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(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𝑥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en-US" sz="2400" dirty="0"/>
                  <a:t> is a linear function based on the example’s attribute values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en-US" sz="2400" dirty="0"/>
                  <a:t>The prediction is based on the value of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charset="0"/>
                      </a:rPr>
                      <m:t>𝑓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(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𝑥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)</m:t>
                    </m:r>
                  </m:oMath>
                </a14:m>
                <a:endParaRPr lang="en-US" altLang="en-US" sz="2400" dirty="0"/>
              </a:p>
              <a:p>
                <a:pPr lvl="1"/>
                <a:r>
                  <a:rPr lang="en-US" altLang="en-US" sz="2400" dirty="0">
                    <a:latin typeface="Calibri" panose="020F0502020204030204" pitchFamily="34" charset="0"/>
                  </a:rPr>
                  <a:t>Data above the </a:t>
                </a:r>
                <a:r>
                  <a:rPr lang="en-US" altLang="zh-CN" sz="2400" dirty="0">
                    <a:latin typeface="Calibri" panose="020F0502020204030204" pitchFamily="34" charset="0"/>
                  </a:rPr>
                  <a:t>blue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line belongs to class ‘x’ (i.e., 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alt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i="1" dirty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altLang="en-US" sz="2400" b="0" i="1" dirty="0" smtClean="0">
                        <a:latin typeface="Cambria Math" charset="0"/>
                      </a:rPr>
                      <m:t>&gt;0</m:t>
                    </m:r>
                  </m:oMath>
                </a14:m>
                <a:r>
                  <a:rPr lang="en-US" altLang="en-US" sz="2400" dirty="0">
                    <a:latin typeface="Calibri" panose="020F0502020204030204" pitchFamily="34" charset="0"/>
                  </a:rPr>
                  <a:t>)</a:t>
                </a:r>
              </a:p>
              <a:p>
                <a:pPr lvl="1"/>
                <a:r>
                  <a:rPr lang="en-US" altLang="en-US" sz="2400" dirty="0">
                    <a:latin typeface="Calibri" panose="020F0502020204030204" pitchFamily="34" charset="0"/>
                  </a:rPr>
                  <a:t>Data below </a:t>
                </a:r>
                <a:r>
                  <a:rPr lang="en-US" altLang="zh-CN" sz="2400" dirty="0">
                    <a:latin typeface="Calibri" panose="020F0502020204030204" pitchFamily="34" charset="0"/>
                  </a:rPr>
                  <a:t>blue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line belongs to class ‘o’ (i.e., 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alt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i="1" dirty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altLang="en-US" sz="2400" b="0" i="1" dirty="0" smtClean="0">
                        <a:latin typeface="Cambria Math" charset="0"/>
                      </a:rPr>
                      <m:t>&lt;0</m:t>
                    </m:r>
                  </m:oMath>
                </a14:m>
                <a:r>
                  <a:rPr lang="en-US" altLang="en-US" sz="2400" dirty="0">
                    <a:latin typeface="Calibri" panose="020F0502020204030204" pitchFamily="34" charset="0"/>
                  </a:rPr>
                  <a:t>)</a:t>
                </a:r>
                <a:endParaRPr lang="en-US" altLang="en-US" sz="2400" dirty="0">
                  <a:sym typeface="Wingding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en-US" sz="2400" dirty="0"/>
                  <a:t>Classical Linear Classifiers</a:t>
                </a:r>
              </a:p>
              <a:p>
                <a:pPr lvl="1"/>
                <a:r>
                  <a:rPr lang="en-US" sz="2400" dirty="0"/>
                  <a:t>Linear Discriminant Analysis (LDA) (not covered)</a:t>
                </a:r>
              </a:p>
              <a:p>
                <a:pPr lvl="1"/>
                <a:r>
                  <a:rPr lang="en-US" sz="2400" dirty="0"/>
                  <a:t>Logistic Regression</a:t>
                </a:r>
              </a:p>
              <a:p>
                <a:pPr lvl="1"/>
                <a:r>
                  <a:rPr lang="en-US" altLang="en-US" sz="2400" dirty="0"/>
                  <a:t>Perceptron (later)</a:t>
                </a:r>
              </a:p>
              <a:p>
                <a:pPr lvl="1"/>
                <a:r>
                  <a:rPr lang="en-US" altLang="en-US" sz="2400" dirty="0"/>
                  <a:t>SVM (later)</a:t>
                </a:r>
              </a:p>
              <a:p>
                <a:pPr>
                  <a:lnSpc>
                    <a:spcPct val="130000"/>
                  </a:lnSpc>
                </a:pPr>
                <a:endParaRPr lang="en-US" altLang="en-US" sz="2400" dirty="0"/>
              </a:p>
            </p:txBody>
          </p:sp>
        </mc:Choice>
        <mc:Fallback xmlns="">
          <p:sp>
            <p:nvSpPr>
              <p:cNvPr id="61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1975" y="1215450"/>
                <a:ext cx="8819513" cy="5181600"/>
              </a:xfrm>
              <a:blipFill rotWithShape="0">
                <a:blip r:embed="rId3"/>
                <a:stretch>
                  <a:fillRect l="-4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8831778" y="3135871"/>
            <a:ext cx="2727325" cy="2443162"/>
            <a:chOff x="558" y="1826"/>
            <a:chExt cx="2322" cy="1966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65" y="1826"/>
              <a:ext cx="2315" cy="19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558" y="2075"/>
              <a:ext cx="2315" cy="14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65" y="2517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256" y="1969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104" y="2064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343" y="2496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728" y="211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720" y="211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912" y="2593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489" y="1826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200" y="235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624" y="2930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1564" y="3024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1661" y="312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757" y="293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248" y="321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757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276" y="321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420" y="249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084" y="288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960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1392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2468" y="297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2324" y="2737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516" y="3407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 flipV="1">
              <a:off x="1794" y="2448"/>
              <a:ext cx="14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1680" y="2864"/>
              <a:ext cx="14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3299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8382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Linear Classifier: An Example</a:t>
            </a:r>
            <a:endParaRPr lang="en-US" altLang="en-US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>
              <a:xfrm>
                <a:off x="512009" y="1064412"/>
                <a:ext cx="9545064" cy="5453561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rule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determine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whether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faculty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member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has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tenure</a:t>
                </a:r>
                <a:endParaRPr lang="en-US" altLang="en-US" dirty="0"/>
              </a:p>
              <a:p>
                <a:pPr lvl="1"/>
                <a:r>
                  <a:rPr lang="en-US" altLang="en-US" dirty="0"/>
                  <a:t>Year &gt;= 6 or Title = “Professor”  </a:t>
                </a:r>
                <a:r>
                  <a:rPr lang="en-US" altLang="en-US" dirty="0">
                    <a:sym typeface="Wingdings"/>
                  </a:rPr>
                  <a:t> Tenure</a:t>
                </a:r>
              </a:p>
              <a:p>
                <a:r>
                  <a:rPr lang="en-US" altLang="zh-CN" dirty="0">
                    <a:sym typeface="Wingdings"/>
                  </a:rPr>
                  <a:t>How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to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express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the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rule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as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a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linear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classifier?</a:t>
                </a:r>
                <a:endParaRPr lang="en-US" altLang="en-US" dirty="0">
                  <a:sym typeface="Wingdings"/>
                </a:endParaRPr>
              </a:p>
              <a:p>
                <a:r>
                  <a:rPr lang="en-US" altLang="zh-CN" dirty="0">
                    <a:sym typeface="Wingdings"/>
                  </a:rPr>
                  <a:t>Features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x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sym typeface="Wingdings"/>
                      </a:rPr>
                      <m:t>(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sym typeface="Wingdings"/>
                      </a:rPr>
                      <m:t>≥0)</m:t>
                    </m:r>
                  </m:oMath>
                </a14:m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is an integer denoting the year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x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is a Boolean denoting whether the title is “Professor”</a:t>
                </a:r>
              </a:p>
              <a:p>
                <a:r>
                  <a:rPr lang="en-US" altLang="zh-CN" dirty="0">
                    <a:sym typeface="Wingdings"/>
                  </a:rPr>
                  <a:t>A feasible linear classifier: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=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−5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+6⋅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 baseline="-25000">
                        <a:latin typeface="Cambria Math" panose="02040503050406030204" pitchFamily="18" charset="0"/>
                        <a:sym typeface="Wingdings"/>
                      </a:rPr>
                      <m:t>2</m:t>
                    </m:r>
                  </m:oMath>
                </a14:m>
                <a:endParaRPr lang="en-US" altLang="en-US" baseline="-25000" dirty="0">
                  <a:sym typeface="Wingdings"/>
                </a:endParaRPr>
              </a:p>
              <a:p>
                <a:pPr lvl="1"/>
                <a:r>
                  <a:rPr lang="en-US" altLang="en-US" dirty="0">
                    <a:sym typeface="Wingdings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>
                    <a:sym typeface="Wingdings"/>
                  </a:rPr>
                  <a:t> is True, 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≥0</m:t>
                    </m:r>
                  </m:oMath>
                </a14:m>
                <a:r>
                  <a:rPr lang="en-US" altLang="en-US" dirty="0">
                    <a:sym typeface="Wingdings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(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)</m:t>
                    </m:r>
                  </m:oMath>
                </a14:m>
                <a:r>
                  <a:rPr lang="en-US" altLang="en-US" dirty="0">
                    <a:sym typeface="Wingdings"/>
                  </a:rPr>
                  <a:t> is always greater than 0</a:t>
                </a:r>
              </a:p>
              <a:p>
                <a:pPr lvl="1"/>
                <a:r>
                  <a:rPr lang="en-US" altLang="en-US" dirty="0">
                    <a:sym typeface="Wingdings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>
                    <a:sym typeface="Wingdings"/>
                  </a:rPr>
                  <a:t> is False, because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&gt;0</m:t>
                    </m:r>
                  </m:oMath>
                </a14:m>
                <a:r>
                  <a:rPr lang="en-US" altLang="en-US" dirty="0">
                    <a:sym typeface="Wingdings"/>
                  </a:rPr>
                  <a:t> 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 dirty="0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en-US" i="1" dirty="0">
                        <a:latin typeface="Cambria Math" panose="02040503050406030204" pitchFamily="18" charset="0"/>
                        <a:sym typeface="Wingdings"/>
                      </a:rPr>
                      <m:t>≥6</m:t>
                    </m:r>
                  </m:oMath>
                </a14:m>
                <a:endParaRPr lang="en-US" altLang="en-US" dirty="0">
                  <a:sym typeface="Wingdings"/>
                </a:endParaRPr>
              </a:p>
              <a:p>
                <a:r>
                  <a:rPr lang="en-US" altLang="en-US" dirty="0">
                    <a:sym typeface="Wingdings"/>
                  </a:rPr>
                  <a:t>There are many more </a:t>
                </a:r>
                <a:r>
                  <a:rPr lang="en-US" altLang="zh-CN" dirty="0">
                    <a:sym typeface="Wingdings"/>
                  </a:rPr>
                  <a:t>feasible classifiers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=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−5.5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+6⋅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 baseline="-25000">
                        <a:latin typeface="Cambria Math" panose="02040503050406030204" pitchFamily="18" charset="0"/>
                        <a:sym typeface="Wingdings"/>
                      </a:rPr>
                      <m:t>2</m:t>
                    </m:r>
                  </m:oMath>
                </a14:m>
                <a:endParaRPr lang="en-US" altLang="en-US" i="1" baseline="-25000" dirty="0">
                  <a:sym typeface="Wingdings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=2⋅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−5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+11⋅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 baseline="-25000">
                        <a:latin typeface="Cambria Math" panose="02040503050406030204" pitchFamily="18" charset="0"/>
                        <a:sym typeface="Wingdings"/>
                      </a:rPr>
                      <m:t>2</m:t>
                    </m:r>
                  </m:oMath>
                </a14:m>
                <a:endParaRPr lang="en-US" altLang="en-US" baseline="-25000" dirty="0">
                  <a:sym typeface="Wingdings"/>
                </a:endParaRPr>
              </a:p>
              <a:p>
                <a:pPr lvl="1"/>
                <a:r>
                  <a:rPr lang="is-IS" altLang="zh-CN" dirty="0">
                    <a:sym typeface="Wingdings"/>
                  </a:rPr>
                  <a:t>…...</a:t>
                </a:r>
                <a:endParaRPr lang="en-US" altLang="zh-CN" dirty="0">
                  <a:sym typeface="Wingdings"/>
                </a:endParaRPr>
              </a:p>
            </p:txBody>
          </p:sp>
        </mc:Choice>
        <mc:Fallback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09" y="1064412"/>
                <a:ext cx="9545064" cy="5453561"/>
              </a:xfrm>
              <a:prstGeom prst="rect">
                <a:avLst/>
              </a:prstGeom>
              <a:blipFill>
                <a:blip r:embed="rId3"/>
                <a:stretch>
                  <a:fillRect l="-447" t="-895" b="-7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1695044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913987" y="164920"/>
            <a:ext cx="10991850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Supervised vs. Unsupervised Learning (1)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2022" y="1191652"/>
            <a:ext cx="10848975" cy="2182993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F83F24"/>
                </a:solidFill>
              </a:rPr>
              <a:t>Supervised learning (classification)</a:t>
            </a:r>
            <a:endParaRPr lang="en-US" altLang="en-US" sz="2400" dirty="0"/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Supervision: The training data such as observations or measurements are accompanied by </a:t>
            </a:r>
            <a:r>
              <a:rPr lang="en-US" altLang="en-US" sz="2400" b="1" dirty="0"/>
              <a:t>labels</a:t>
            </a:r>
            <a:r>
              <a:rPr lang="en-US" altLang="en-US" sz="2400" dirty="0"/>
              <a:t> indicating the classes which they belong to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New data is classified based on the models built from the training set</a:t>
            </a:r>
          </a:p>
        </p:txBody>
      </p:sp>
      <p:graphicFrame>
        <p:nvGraphicFramePr>
          <p:cNvPr id="4" name="Object 1024">
            <a:extLst>
              <a:ext uri="{FF2B5EF4-FFF2-40B4-BE49-F238E27FC236}">
                <a16:creationId xmlns:a16="http://schemas.microsoft.com/office/drawing/2014/main" id="{F618CFD6-466F-48E9-937E-48AE45C22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776190"/>
              </p:ext>
            </p:extLst>
          </p:nvPr>
        </p:nvGraphicFramePr>
        <p:xfrm>
          <a:off x="433411" y="4002358"/>
          <a:ext cx="2919412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0" name="Worksheet" r:id="rId4" imgW="5772201" imgH="4495770" progId="Excel.Sheet.8">
                  <p:embed/>
                </p:oleObj>
              </mc:Choice>
              <mc:Fallback>
                <p:oleObj name="Worksheet" r:id="rId4" imgW="5772201" imgH="4495770" progId="Excel.Sheet.8">
                  <p:embed/>
                  <p:pic>
                    <p:nvPicPr>
                      <p:cNvPr id="12293" name="Object 1024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411" y="4002358"/>
                        <a:ext cx="2919412" cy="271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11E678F-ABFE-4061-8A92-57B3FAE84375}"/>
              </a:ext>
            </a:extLst>
          </p:cNvPr>
          <p:cNvSpPr txBox="1"/>
          <p:nvPr/>
        </p:nvSpPr>
        <p:spPr>
          <a:xfrm>
            <a:off x="351834" y="3461414"/>
            <a:ext cx="3082566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Training Data with class label: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440FD7D-CA7A-4B99-8295-420FF9F741F9}"/>
              </a:ext>
            </a:extLst>
          </p:cNvPr>
          <p:cNvSpPr/>
          <p:nvPr/>
        </p:nvSpPr>
        <p:spPr>
          <a:xfrm>
            <a:off x="2818615" y="3846135"/>
            <a:ext cx="207390" cy="132140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079111" y="3461414"/>
            <a:ext cx="6324600" cy="3167163"/>
            <a:chOff x="1752600" y="1828800"/>
            <a:chExt cx="6324600" cy="3962400"/>
          </a:xfrm>
        </p:grpSpPr>
        <p:sp>
          <p:nvSpPr>
            <p:cNvPr id="107" name="Rectangle 5"/>
            <p:cNvSpPr>
              <a:spLocks noChangeArrowheads="1"/>
            </p:cNvSpPr>
            <p:nvPr/>
          </p:nvSpPr>
          <p:spPr bwMode="auto">
            <a:xfrm>
              <a:off x="4191000" y="1828800"/>
              <a:ext cx="1981200" cy="1600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/>
                <a:t>Model </a:t>
              </a:r>
            </a:p>
            <a:p>
              <a:pPr algn="ctr" eaLnBrk="1" hangingPunct="1"/>
              <a:r>
                <a:rPr lang="en-US" altLang="zh-CN" sz="2000" b="1"/>
                <a:t>Learning</a:t>
              </a:r>
            </a:p>
          </p:txBody>
        </p:sp>
        <p:sp>
          <p:nvSpPr>
            <p:cNvPr id="108" name="Oval 9"/>
            <p:cNvSpPr>
              <a:spLocks noChangeArrowheads="1"/>
            </p:cNvSpPr>
            <p:nvPr/>
          </p:nvSpPr>
          <p:spPr bwMode="auto">
            <a:xfrm>
              <a:off x="6858000" y="3962400"/>
              <a:ext cx="12192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/>
                <a:t>Positive</a:t>
              </a:r>
            </a:p>
          </p:txBody>
        </p:sp>
        <p:sp>
          <p:nvSpPr>
            <p:cNvPr id="109" name="Oval 10"/>
            <p:cNvSpPr>
              <a:spLocks noChangeArrowheads="1"/>
            </p:cNvSpPr>
            <p:nvPr/>
          </p:nvSpPr>
          <p:spPr bwMode="auto">
            <a:xfrm>
              <a:off x="6858000" y="5105400"/>
              <a:ext cx="12192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/>
                <a:t>Negative</a:t>
              </a:r>
            </a:p>
          </p:txBody>
        </p:sp>
        <p:sp>
          <p:nvSpPr>
            <p:cNvPr id="110" name="AutoShape 17"/>
            <p:cNvSpPr>
              <a:spLocks noChangeArrowheads="1"/>
            </p:cNvSpPr>
            <p:nvPr/>
          </p:nvSpPr>
          <p:spPr bwMode="auto">
            <a:xfrm>
              <a:off x="3429000" y="2286000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1" name="AutoShape 18"/>
            <p:cNvSpPr>
              <a:spLocks noChangeArrowheads="1"/>
            </p:cNvSpPr>
            <p:nvPr/>
          </p:nvSpPr>
          <p:spPr bwMode="auto">
            <a:xfrm rot="5400000">
              <a:off x="4914900" y="3619500"/>
              <a:ext cx="533400" cy="457200"/>
            </a:xfrm>
            <a:prstGeom prst="rightArrow">
              <a:avLst>
                <a:gd name="adj1" fmla="val 50000"/>
                <a:gd name="adj2" fmla="val 21983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2" name="AutoShape 19"/>
            <p:cNvSpPr>
              <a:spLocks noChangeArrowheads="1"/>
            </p:cNvSpPr>
            <p:nvPr/>
          </p:nvSpPr>
          <p:spPr bwMode="auto">
            <a:xfrm>
              <a:off x="3429000" y="4724400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3" name="AutoShape 20"/>
            <p:cNvSpPr>
              <a:spLocks noChangeArrowheads="1"/>
            </p:cNvSpPr>
            <p:nvPr/>
          </p:nvSpPr>
          <p:spPr bwMode="auto">
            <a:xfrm rot="20411408">
              <a:off x="6275388" y="4419600"/>
              <a:ext cx="658812" cy="457200"/>
            </a:xfrm>
            <a:prstGeom prst="rightArrow">
              <a:avLst>
                <a:gd name="adj1" fmla="val 50000"/>
                <a:gd name="adj2" fmla="val 36024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4" name="AutoShape 23"/>
            <p:cNvSpPr>
              <a:spLocks noChangeArrowheads="1"/>
            </p:cNvSpPr>
            <p:nvPr/>
          </p:nvSpPr>
          <p:spPr bwMode="auto">
            <a:xfrm rot="1765968">
              <a:off x="6248400" y="4953000"/>
              <a:ext cx="658813" cy="457200"/>
            </a:xfrm>
            <a:prstGeom prst="rightArrow">
              <a:avLst>
                <a:gd name="adj1" fmla="val 50000"/>
                <a:gd name="adj2" fmla="val 36024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5" name="AutoShape 24"/>
            <p:cNvSpPr>
              <a:spLocks noChangeAspect="1" noChangeArrowheads="1"/>
            </p:cNvSpPr>
            <p:nvPr/>
          </p:nvSpPr>
          <p:spPr bwMode="auto">
            <a:xfrm>
              <a:off x="2095500" y="18288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6" name="AutoShape 25"/>
            <p:cNvSpPr>
              <a:spLocks noChangeAspect="1" noChangeArrowheads="1"/>
            </p:cNvSpPr>
            <p:nvPr/>
          </p:nvSpPr>
          <p:spPr bwMode="auto">
            <a:xfrm>
              <a:off x="1924050" y="200025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7" name="AutoShape 26"/>
            <p:cNvSpPr>
              <a:spLocks noChangeAspect="1" noChangeArrowheads="1"/>
            </p:cNvSpPr>
            <p:nvPr/>
          </p:nvSpPr>
          <p:spPr bwMode="auto">
            <a:xfrm>
              <a:off x="1752600" y="21717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solidFill>
                    <a:srgbClr val="FF0000"/>
                  </a:solidFill>
                </a:rPr>
                <a:t>Training </a:t>
              </a:r>
            </a:p>
            <a:p>
              <a:pPr algn="ctr" eaLnBrk="1" hangingPunct="1"/>
              <a:r>
                <a:rPr lang="en-US" altLang="zh-CN" sz="2000" b="1">
                  <a:solidFill>
                    <a:srgbClr val="FF0000"/>
                  </a:solidFill>
                </a:rPr>
                <a:t>Instances</a:t>
              </a:r>
            </a:p>
          </p:txBody>
        </p:sp>
        <p:sp>
          <p:nvSpPr>
            <p:cNvPr id="118" name="AutoShape 27"/>
            <p:cNvSpPr>
              <a:spLocks noChangeAspect="1" noChangeArrowheads="1"/>
            </p:cNvSpPr>
            <p:nvPr/>
          </p:nvSpPr>
          <p:spPr bwMode="auto">
            <a:xfrm>
              <a:off x="2095500" y="41910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9" name="AutoShape 28"/>
            <p:cNvSpPr>
              <a:spLocks noChangeAspect="1" noChangeArrowheads="1"/>
            </p:cNvSpPr>
            <p:nvPr/>
          </p:nvSpPr>
          <p:spPr bwMode="auto">
            <a:xfrm>
              <a:off x="1924050" y="436245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20" name="AutoShape 29"/>
            <p:cNvSpPr>
              <a:spLocks noChangeAspect="1" noChangeArrowheads="1"/>
            </p:cNvSpPr>
            <p:nvPr/>
          </p:nvSpPr>
          <p:spPr bwMode="auto">
            <a:xfrm>
              <a:off x="1752600" y="45339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solidFill>
                    <a:srgbClr val="FF0000"/>
                  </a:solidFill>
                </a:rPr>
                <a:t>Test </a:t>
              </a:r>
            </a:p>
            <a:p>
              <a:pPr algn="ctr" eaLnBrk="1" hangingPunct="1"/>
              <a:r>
                <a:rPr lang="en-US" altLang="zh-CN" sz="2000" b="1">
                  <a:solidFill>
                    <a:srgbClr val="FF0000"/>
                  </a:solidFill>
                </a:rPr>
                <a:t>Instances</a:t>
              </a:r>
            </a:p>
          </p:txBody>
        </p:sp>
        <p:sp>
          <p:nvSpPr>
            <p:cNvPr id="121" name="AutoShape 30"/>
            <p:cNvSpPr>
              <a:spLocks noChangeArrowheads="1"/>
            </p:cNvSpPr>
            <p:nvPr/>
          </p:nvSpPr>
          <p:spPr bwMode="auto">
            <a:xfrm>
              <a:off x="4191000" y="4267200"/>
              <a:ext cx="1981200" cy="1447800"/>
            </a:xfrm>
            <a:prstGeom prst="flowChartMultidocumen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/>
                <a:t>Prediction </a:t>
              </a:r>
            </a:p>
            <a:p>
              <a:pPr algn="ctr" eaLnBrk="1" hangingPunct="1"/>
              <a:r>
                <a:rPr lang="en-US" altLang="zh-CN" sz="2000" b="1"/>
                <a:t>Model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95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Key Question: Which Line Is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6253017" cy="5384800"/>
          </a:xfrm>
        </p:spPr>
        <p:txBody>
          <a:bodyPr/>
          <a:lstStyle/>
          <a:p>
            <a:r>
              <a:rPr lang="en-US" sz="2400" dirty="0"/>
              <a:t>There might be many feasible linear functions</a:t>
            </a:r>
          </a:p>
          <a:p>
            <a:pPr lvl="1"/>
            <a:r>
              <a:rPr lang="en-US" sz="2400" dirty="0"/>
              <a:t>Both H1 and H2 will work</a:t>
            </a:r>
          </a:p>
          <a:p>
            <a:r>
              <a:rPr lang="en-US" sz="2400" dirty="0"/>
              <a:t>Which one is better?</a:t>
            </a:r>
          </a:p>
          <a:p>
            <a:pPr lvl="1"/>
            <a:r>
              <a:rPr lang="en-US" sz="2400" dirty="0"/>
              <a:t>H2 looks “better” in the sense that it is also furthest from both groups</a:t>
            </a:r>
          </a:p>
          <a:p>
            <a:pPr lvl="1"/>
            <a:r>
              <a:rPr lang="en-US" sz="2400" dirty="0"/>
              <a:t>We will introduce more in the SVM section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1412929"/>
            <a:ext cx="558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05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General Ideas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5106" y="1219200"/>
                <a:ext cx="7584142" cy="3164541"/>
              </a:xfrm>
            </p:spPr>
            <p:txBody>
              <a:bodyPr/>
              <a:lstStyle/>
              <a:p>
                <a:r>
                  <a:rPr lang="en-US" sz="2400" dirty="0"/>
                  <a:t>Key Idea: Turns linear predictions into probabilities</a:t>
                </a:r>
              </a:p>
              <a:p>
                <a:r>
                  <a:rPr lang="en-US" sz="2400" dirty="0"/>
                  <a:t>Sigmoid function: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Projects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(−∞, +∞)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[0, 1]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Compare to linear probability model</a:t>
                </a:r>
              </a:p>
              <a:p>
                <a:pPr lvl="1"/>
                <a:r>
                  <a:rPr lang="en-US" sz="2400" dirty="0"/>
                  <a:t>More smooth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106" y="1219200"/>
                <a:ext cx="7584142" cy="3164541"/>
              </a:xfrm>
              <a:blipFill rotWithShape="0">
                <a:blip r:embed="rId2"/>
                <a:stretch>
                  <a:fillRect l="-643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316" y="2559050"/>
            <a:ext cx="4064000" cy="27051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6475445" y="1931437"/>
            <a:ext cx="4408871" cy="4086808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71508" y="5223352"/>
            <a:ext cx="2423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Linear Probability 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0316" y="2786529"/>
            <a:ext cx="2745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Logistic Regression Model</a:t>
            </a:r>
          </a:p>
        </p:txBody>
      </p:sp>
    </p:spTree>
    <p:extLst>
      <p:ext uri="{BB962C8B-B14F-4D97-AF65-F5344CB8AC3E}">
        <p14:creationId xmlns:p14="http://schemas.microsoft.com/office/powerpoint/2010/main" val="13626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Suppose we only consider the year as feature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2554545" y="2827176"/>
            <a:ext cx="6962842" cy="3128172"/>
            <a:chOff x="2071396" y="2341984"/>
            <a:chExt cx="6962842" cy="3128172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782654" y="2341984"/>
              <a:ext cx="0" cy="30508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504748" y="5016192"/>
              <a:ext cx="4808828" cy="449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Multiply 6"/>
            <p:cNvSpPr/>
            <p:nvPr/>
          </p:nvSpPr>
          <p:spPr>
            <a:xfrm>
              <a:off x="3825449" y="4713561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4721928" y="4716386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5091731" y="470909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4195252" y="470909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13540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15932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522023" y="2530958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69099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18107" y="4846295"/>
              <a:ext cx="61613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year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3908" y="5085435"/>
              <a:ext cx="30809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681319" y="2528173"/>
              <a:ext cx="0" cy="2510482"/>
            </a:xfrm>
            <a:prstGeom prst="line">
              <a:avLst/>
            </a:prstGeom>
            <a:ln w="381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7072620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807384" y="253209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2071396" y="2519265"/>
              <a:ext cx="6662057" cy="2463282"/>
            </a:xfrm>
            <a:custGeom>
              <a:avLst/>
              <a:gdLst>
                <a:gd name="connsiteX0" fmla="*/ 0 w 6662057"/>
                <a:gd name="connsiteY0" fmla="*/ 2463282 h 2463282"/>
                <a:gd name="connsiteX1" fmla="*/ 2939143 w 6662057"/>
                <a:gd name="connsiteY1" fmla="*/ 2080727 h 2463282"/>
                <a:gd name="connsiteX2" fmla="*/ 4282751 w 6662057"/>
                <a:gd name="connsiteY2" fmla="*/ 363894 h 2463282"/>
                <a:gd name="connsiteX3" fmla="*/ 6662057 w 6662057"/>
                <a:gd name="connsiteY3" fmla="*/ 0 h 246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2057" h="2463282">
                  <a:moveTo>
                    <a:pt x="0" y="2463282"/>
                  </a:moveTo>
                  <a:cubicBezTo>
                    <a:pt x="1112675" y="2446953"/>
                    <a:pt x="2225351" y="2430625"/>
                    <a:pt x="2939143" y="2080727"/>
                  </a:cubicBezTo>
                  <a:cubicBezTo>
                    <a:pt x="3652935" y="1730829"/>
                    <a:pt x="3662265" y="710682"/>
                    <a:pt x="4282751" y="363894"/>
                  </a:cubicBezTo>
                  <a:cubicBezTo>
                    <a:pt x="4903237" y="17106"/>
                    <a:pt x="5782647" y="8553"/>
                    <a:pt x="6662057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475036" y="2463559"/>
              <a:ext cx="131715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(Tenured)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137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Maximum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prediction function to learn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=1 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latin typeface="Cambria Math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 dirty="0">
                        <a:latin typeface="Cambria Math" charset="0"/>
                      </a:rPr>
                      <m:t>) = </m:t>
                    </m:r>
                    <m:r>
                      <a:rPr lang="en-US" sz="2400" i="1" dirty="0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are the parameters</a:t>
                </a:r>
              </a:p>
              <a:p>
                <a:r>
                  <a:rPr lang="en-US" sz="2400" dirty="0"/>
                  <a:t>Maximum Likelihood</a:t>
                </a:r>
              </a:p>
              <a:p>
                <a:pPr lvl="1"/>
                <a:r>
                  <a:rPr lang="en-US" sz="2400" dirty="0"/>
                  <a:t>Log likelihood: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622284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func>
                        <m:func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400" b="1" i="1" dirty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</m:fun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2400" b="1" i="1" dirty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There’s no close form solution</a:t>
                </a:r>
              </a:p>
              <a:p>
                <a:pPr lvl="1"/>
                <a:r>
                  <a:rPr lang="en-US" sz="2400" dirty="0"/>
                  <a:t>Gradient Descent</a:t>
                </a:r>
              </a:p>
              <a:p>
                <a:pPr lvl="1"/>
                <a:r>
                  <a:rPr lang="en-US" sz="2400" dirty="0"/>
                  <a:t>Update w based on training data</a:t>
                </a:r>
              </a:p>
              <a:p>
                <a:pPr lvl="2"/>
                <a:r>
                  <a:rPr lang="en-US" sz="2400" dirty="0"/>
                  <a:t>Chain-rule for the gradient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28" t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6422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171" y="3819636"/>
            <a:ext cx="4702628" cy="29260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Gradient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Descent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6493" y="1219200"/>
            <a:ext cx="10497671" cy="5384800"/>
          </a:xfrm>
        </p:spPr>
        <p:txBody>
          <a:bodyPr/>
          <a:lstStyle/>
          <a:p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Descent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an</a:t>
            </a:r>
            <a:r>
              <a:rPr lang="zh-CN" altLang="en-US" sz="2400" dirty="0"/>
              <a:t> </a:t>
            </a:r>
            <a:r>
              <a:rPr lang="en-US" altLang="zh-CN" sz="2400" dirty="0"/>
              <a:t>iterative</a:t>
            </a:r>
            <a:r>
              <a:rPr lang="zh-CN" altLang="en-US" sz="2400" dirty="0"/>
              <a:t> </a:t>
            </a:r>
            <a:r>
              <a:rPr lang="en-US" altLang="zh-CN" sz="2400" dirty="0"/>
              <a:t>optimization</a:t>
            </a:r>
            <a:r>
              <a:rPr lang="zh-CN" altLang="en-US" sz="2400" dirty="0"/>
              <a:t> </a:t>
            </a:r>
            <a:r>
              <a:rPr lang="en-US" altLang="zh-CN" sz="2400" dirty="0"/>
              <a:t>algorithm for finding the minimum of a function</a:t>
            </a:r>
            <a:r>
              <a:rPr lang="zh-CN" altLang="en-US" sz="2400" dirty="0"/>
              <a:t> </a:t>
            </a:r>
            <a:r>
              <a:rPr lang="en-US" altLang="zh-CN" sz="2400" dirty="0"/>
              <a:t>(e.g.,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negative</a:t>
            </a:r>
            <a:r>
              <a:rPr lang="zh-CN" altLang="en-US" sz="2400" dirty="0"/>
              <a:t> </a:t>
            </a:r>
            <a:r>
              <a:rPr lang="en-US" altLang="zh-CN" sz="2400" dirty="0"/>
              <a:t>log</a:t>
            </a:r>
            <a:r>
              <a:rPr lang="zh-CN" altLang="en-US" sz="2400" dirty="0"/>
              <a:t> </a:t>
            </a:r>
            <a:r>
              <a:rPr lang="en-US" altLang="zh-CN" sz="2400" dirty="0"/>
              <a:t>likelihood)</a:t>
            </a:r>
          </a:p>
          <a:p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function</a:t>
            </a:r>
            <a:r>
              <a:rPr lang="zh-CN" altLang="en-US" sz="2400" dirty="0"/>
              <a:t> </a:t>
            </a:r>
            <a:r>
              <a:rPr lang="en-US" altLang="zh-CN" sz="2400" dirty="0"/>
              <a:t>F(x)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point</a:t>
            </a:r>
            <a:r>
              <a:rPr lang="zh-CN" altLang="en-US" sz="2400" dirty="0"/>
              <a:t> </a:t>
            </a:r>
            <a:r>
              <a:rPr lang="en-US" altLang="zh-CN" sz="2400" b="1" dirty="0"/>
              <a:t>a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F(x)</a:t>
            </a:r>
            <a:r>
              <a:rPr lang="zh-CN" altLang="en-US" sz="2400" dirty="0"/>
              <a:t> </a:t>
            </a:r>
            <a:r>
              <a:rPr lang="en-US" altLang="zh-CN" sz="2400" i="1" dirty="0"/>
              <a:t>decreases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fastest</a:t>
            </a:r>
            <a:r>
              <a:rPr lang="zh-CN" altLang="en-US" sz="2400" i="1" dirty="0"/>
              <a:t> </a:t>
            </a:r>
            <a:r>
              <a:rPr lang="en-US" altLang="zh-CN" sz="2400" dirty="0"/>
              <a:t>if</a:t>
            </a:r>
            <a:r>
              <a:rPr lang="zh-CN" altLang="en-US" sz="2400" dirty="0"/>
              <a:t> </a:t>
            </a:r>
            <a:r>
              <a:rPr lang="en-US" altLang="zh-CN" sz="2400" dirty="0"/>
              <a:t>we</a:t>
            </a:r>
            <a:r>
              <a:rPr lang="zh-CN" altLang="en-US" sz="2400" dirty="0"/>
              <a:t> </a:t>
            </a:r>
            <a:r>
              <a:rPr lang="en-US" altLang="zh-CN" sz="2400" dirty="0"/>
              <a:t>go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direction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negative</a:t>
            </a:r>
            <a:r>
              <a:rPr lang="zh-CN" altLang="en-US" sz="2400" dirty="0"/>
              <a:t> </a:t>
            </a:r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b="1" dirty="0"/>
              <a:t>a</a:t>
            </a:r>
          </a:p>
          <a:p>
            <a:endParaRPr lang="en-US" altLang="zh-CN" sz="2400" dirty="0"/>
          </a:p>
          <a:p>
            <a:endParaRPr kumimoji="1" lang="en-US" altLang="zh-CN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01" y="2829933"/>
            <a:ext cx="4015741" cy="8420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93169" y="5175099"/>
            <a:ext cx="389600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When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zero,</a:t>
            </a:r>
            <a:r>
              <a:rPr lang="zh-CN" altLang="en-US" sz="2400" dirty="0"/>
              <a:t> </a:t>
            </a:r>
            <a:r>
              <a:rPr lang="en-US" altLang="zh-CN" sz="2400" dirty="0"/>
              <a:t>we</a:t>
            </a:r>
            <a:r>
              <a:rPr lang="zh-CN" altLang="en-US" sz="2400" dirty="0"/>
              <a:t> </a:t>
            </a:r>
            <a:r>
              <a:rPr lang="en-US" altLang="zh-CN" sz="2400" dirty="0"/>
              <a:t>arrive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local</a:t>
            </a:r>
            <a:r>
              <a:rPr lang="zh-CN" altLang="en-US" sz="2400" dirty="0"/>
              <a:t> </a:t>
            </a:r>
            <a:r>
              <a:rPr lang="en-US" altLang="zh-CN" sz="2400" dirty="0"/>
              <a:t>minimum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48136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Generative vs.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Discriminative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Classifiers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4423" y="1165411"/>
            <a:ext cx="10452848" cy="538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kumimoji="1" lang="en-US" altLang="zh-CN" sz="2400" dirty="0"/>
              <a:t>X: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observed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variables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(features)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pPr>
              <a:spcAft>
                <a:spcPts val="600"/>
              </a:spcAft>
            </a:pPr>
            <a:r>
              <a:rPr kumimoji="1" lang="en-US" altLang="zh-CN" sz="2400" dirty="0"/>
              <a:t>Y: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target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variables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(class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labels)</a:t>
            </a:r>
          </a:p>
          <a:p>
            <a:pPr>
              <a:spcAft>
                <a:spcPts val="600"/>
              </a:spcAft>
            </a:pPr>
            <a:r>
              <a:rPr kumimoji="1" lang="en-US" altLang="zh-CN" sz="2400" dirty="0"/>
              <a:t>A generative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classifier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p(Y,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X)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It models how the data was "generated“? "what is the likelihood this or that class generated this instance?" and pick the one with higher probability </a:t>
            </a:r>
            <a:endParaRPr kumimoji="1" lang="zh-CN" altLang="en-US" sz="2400" dirty="0"/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Naïve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Bayes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Bayesian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Networks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pPr>
              <a:spcAft>
                <a:spcPts val="600"/>
              </a:spcAft>
            </a:pPr>
            <a:r>
              <a:rPr kumimoji="1" lang="en-US" altLang="zh-CN" sz="2400" dirty="0"/>
              <a:t>A discriminative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classifier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p(Y|X)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It uses the data to create a decision boundary</a:t>
            </a:r>
            <a:endParaRPr kumimoji="1" lang="en-US" altLang="zh-CN" sz="2400" dirty="0"/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Logistic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Regression</a:t>
            </a:r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Support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Vector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Machines</a:t>
            </a:r>
          </a:p>
          <a:p>
            <a:pPr lvl="1"/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91340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0573" y="90534"/>
            <a:ext cx="10544175" cy="89494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Further Comments on Discriminative Classifiers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9124" y="1143000"/>
            <a:ext cx="10887075" cy="54102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dirty="0"/>
              <a:t>Strength</a:t>
            </a:r>
          </a:p>
          <a:p>
            <a:pPr lvl="1" eaLnBrk="1" hangingPunct="1"/>
            <a:r>
              <a:rPr lang="en-US" altLang="en-US" dirty="0"/>
              <a:t>Prediction accuracy is generally high </a:t>
            </a:r>
          </a:p>
          <a:p>
            <a:pPr lvl="2"/>
            <a:r>
              <a:rPr lang="en-US" altLang="en-US" dirty="0"/>
              <a:t>As compared to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endParaRPr lang="en-US" altLang="en-US" dirty="0"/>
          </a:p>
          <a:p>
            <a:pPr lvl="2"/>
            <a:r>
              <a:rPr lang="en-US" altLang="en-US" dirty="0"/>
              <a:t>Robust, works when training examples contain errors</a:t>
            </a:r>
          </a:p>
          <a:p>
            <a:pPr lvl="1" eaLnBrk="1" hangingPunct="1"/>
            <a:r>
              <a:rPr lang="en-US" altLang="en-US" dirty="0"/>
              <a:t>Fast evaluation of the learned target function</a:t>
            </a:r>
          </a:p>
          <a:p>
            <a:pPr lvl="2"/>
            <a:r>
              <a:rPr lang="en-US" altLang="en-US" dirty="0"/>
              <a:t>Comparing to </a:t>
            </a:r>
            <a:r>
              <a:rPr lang="en-US" altLang="en-US" dirty="0">
                <a:solidFill>
                  <a:srgbClr val="0033CC"/>
                </a:solidFill>
              </a:rPr>
              <a:t>(covered in future) </a:t>
            </a:r>
            <a:r>
              <a:rPr lang="en-US" altLang="en-US" dirty="0"/>
              <a:t>Bayesian networks (which are normally slow) </a:t>
            </a:r>
          </a:p>
          <a:p>
            <a:pPr eaLnBrk="1" hangingPunct="1"/>
            <a:r>
              <a:rPr lang="en-US" altLang="en-US" dirty="0"/>
              <a:t>Criticism</a:t>
            </a:r>
          </a:p>
          <a:p>
            <a:pPr lvl="1" eaLnBrk="1" hangingPunct="1"/>
            <a:r>
              <a:rPr lang="en-US" altLang="en-US" dirty="0"/>
              <a:t>Long training time</a:t>
            </a:r>
          </a:p>
          <a:p>
            <a:pPr lvl="1" eaLnBrk="1" hangingPunct="1"/>
            <a:r>
              <a:rPr lang="en-US" altLang="en-US" dirty="0"/>
              <a:t>Difficult to understand the learned function (weights)</a:t>
            </a:r>
          </a:p>
          <a:p>
            <a:pPr lvl="2" eaLnBrk="1" hangingPunct="1"/>
            <a:r>
              <a:rPr lang="en-US" altLang="en-US" dirty="0"/>
              <a:t>Bayesian networks can be used easily for pattern discovery</a:t>
            </a:r>
          </a:p>
          <a:p>
            <a:pPr lvl="1" eaLnBrk="1" hangingPunct="1"/>
            <a:r>
              <a:rPr lang="en-US" altLang="en-US" dirty="0"/>
              <a:t>Not easy to incorporate domain knowledge</a:t>
            </a:r>
          </a:p>
          <a:p>
            <a:pPr lvl="2" eaLnBrk="1" hangingPunct="1"/>
            <a:r>
              <a:rPr lang="en-US" altLang="en-US" dirty="0"/>
              <a:t>Easy in the form of priors on the data 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313589842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5401689" y="3649944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45451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Model Evaluation and Selection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4992" y="1180290"/>
            <a:ext cx="11406908" cy="5384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400" dirty="0"/>
              <a:t>Evaluation metrics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How can we measure accuracy?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Other metrics to consider?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Use </a:t>
            </a:r>
            <a:r>
              <a:rPr lang="en-US" altLang="en-US" sz="2400" b="1" dirty="0"/>
              <a:t>validation test set</a:t>
            </a:r>
            <a:r>
              <a:rPr lang="en-US" altLang="en-US" sz="2400" dirty="0"/>
              <a:t> of class-labeled tuples instead of training set when assessing accuracy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Methods for estimating a classifier’s accuracy 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Holdout method 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Cross-validation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Bootstrap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Comparing classifiers: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ROC Curves</a:t>
            </a:r>
          </a:p>
        </p:txBody>
      </p:sp>
    </p:spTree>
    <p:extLst>
      <p:ext uri="{BB962C8B-B14F-4D97-AF65-F5344CB8AC3E}">
        <p14:creationId xmlns:p14="http://schemas.microsoft.com/office/powerpoint/2010/main" val="3046341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Classifier Evaluation Metrics: Confusion Matrix</a:t>
            </a:r>
          </a:p>
        </p:txBody>
      </p:sp>
      <p:graphicFrame>
        <p:nvGraphicFramePr>
          <p:cNvPr id="61519" name="Group 7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11288160"/>
              </p:ext>
            </p:extLst>
          </p:nvPr>
        </p:nvGraphicFramePr>
        <p:xfrm>
          <a:off x="1361872" y="4874143"/>
          <a:ext cx="8629447" cy="1585024"/>
        </p:xfrm>
        <a:graphic>
          <a:graphicData uri="http://schemas.openxmlformats.org/drawingml/2006/table">
            <a:tbl>
              <a:tblPr/>
              <a:tblGrid>
                <a:gridCol w="3058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 =  yes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 = no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= yes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6954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= no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2588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7366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2634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4" name="Rectangle 63"/>
          <p:cNvSpPr>
            <a:spLocks noGrp="1" noChangeArrowheads="1"/>
          </p:cNvSpPr>
          <p:nvPr>
            <p:ph type="body" sz="half" idx="2"/>
          </p:nvPr>
        </p:nvSpPr>
        <p:spPr>
          <a:xfrm>
            <a:off x="676277" y="1104900"/>
            <a:ext cx="9664226" cy="425504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/>
              <a:t>Confusion Matrix: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In a confusion matrix w. </a:t>
            </a:r>
            <a:r>
              <a:rPr lang="en-US" altLang="en-US" i="1" dirty="0"/>
              <a:t>m</a:t>
            </a:r>
            <a:r>
              <a:rPr lang="en-US" altLang="en-US" dirty="0"/>
              <a:t> classes, </a:t>
            </a:r>
            <a:r>
              <a:rPr lang="en-US" altLang="en-US" i="1" dirty="0" err="1"/>
              <a:t>CM</a:t>
            </a:r>
            <a:r>
              <a:rPr lang="en-US" altLang="en-US" i="1" baseline="-25000" dirty="0" err="1"/>
              <a:t>i,j</a:t>
            </a:r>
            <a:r>
              <a:rPr lang="en-US" altLang="en-US" baseline="-25000" dirty="0"/>
              <a:t> </a:t>
            </a:r>
            <a:r>
              <a:rPr lang="en-US" altLang="en-US" dirty="0"/>
              <a:t>indicates # of tuples in class </a:t>
            </a:r>
            <a:r>
              <a:rPr lang="en-US" altLang="en-US" i="1" dirty="0" err="1"/>
              <a:t>i</a:t>
            </a:r>
            <a:r>
              <a:rPr lang="en-US" altLang="en-US" dirty="0"/>
              <a:t>  that were labeled by the classifier as class </a:t>
            </a:r>
            <a:r>
              <a:rPr lang="en-US" altLang="en-US" i="1" dirty="0"/>
              <a:t>j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May have extra rows/columns to provide totals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Example of Confusion Matrix:</a:t>
            </a:r>
          </a:p>
        </p:txBody>
      </p:sp>
      <p:graphicFrame>
        <p:nvGraphicFramePr>
          <p:cNvPr id="6151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379601"/>
              </p:ext>
            </p:extLst>
          </p:nvPr>
        </p:nvGraphicFramePr>
        <p:xfrm>
          <a:off x="1361872" y="1617922"/>
          <a:ext cx="9299645" cy="1371600"/>
        </p:xfrm>
        <a:graphic>
          <a:graphicData uri="http://schemas.openxmlformats.org/drawingml/2006/table">
            <a:tbl>
              <a:tblPr/>
              <a:tblGrid>
                <a:gridCol w="3570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7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 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True Positives (TP)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False Negatives (FN)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 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False Positives (FP)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True Negatives (TN)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1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04775"/>
            <a:ext cx="10991850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Supervised vs. Unsupervised Learning (2)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182377"/>
            <a:ext cx="10848975" cy="224898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F83F24"/>
                </a:solidFill>
              </a:rPr>
              <a:t>Unsupervised learning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FF3300"/>
                </a:solidFill>
              </a:rPr>
              <a:t>(clustering)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The class labels of training data are unknown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Given a set of observations or measurements, establish the possible existence of classes or clusters in the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16" y="3483979"/>
            <a:ext cx="4411884" cy="318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084" y="2860340"/>
            <a:ext cx="355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9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Classifier Evaluation Metrics: Accuracy, Error Rate, Sensitivity and Specificity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3404507"/>
            <a:ext cx="4739802" cy="3081335"/>
          </a:xfrm>
        </p:spPr>
        <p:txBody>
          <a:bodyPr/>
          <a:lstStyle/>
          <a:p>
            <a:r>
              <a:rPr lang="en-US" altLang="en-US" sz="2400" b="1" dirty="0"/>
              <a:t>Classifier accuracy, </a:t>
            </a:r>
            <a:r>
              <a:rPr lang="en-US" altLang="en-US" sz="2400" dirty="0"/>
              <a:t>or recognition rate</a:t>
            </a:r>
          </a:p>
          <a:p>
            <a:pPr lvl="1"/>
            <a:r>
              <a:rPr lang="en-US" altLang="en-US" sz="2400" dirty="0"/>
              <a:t>Percentage of test set tuples that are correctly classified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sz="2400" b="1" dirty="0"/>
              <a:t>Accuracy = (TP + TN)/All</a:t>
            </a:r>
            <a:endParaRPr lang="en-US" altLang="en-US" sz="2400" dirty="0"/>
          </a:p>
          <a:p>
            <a:r>
              <a:rPr lang="en-US" altLang="en-US" sz="2400" b="1" dirty="0"/>
              <a:t>Error rate:</a:t>
            </a:r>
            <a:r>
              <a:rPr lang="en-US" altLang="en-US" sz="2400" dirty="0"/>
              <a:t> </a:t>
            </a:r>
            <a:r>
              <a:rPr lang="en-US" altLang="en-US" sz="2400" i="1" dirty="0"/>
              <a:t>1 –</a:t>
            </a:r>
            <a:r>
              <a:rPr lang="en-US" altLang="en-US" sz="2400" dirty="0"/>
              <a:t> </a:t>
            </a:r>
            <a:r>
              <a:rPr lang="en-US" altLang="en-US" sz="2400" i="1" dirty="0"/>
              <a:t>accuracy</a:t>
            </a:r>
            <a:r>
              <a:rPr lang="en-US" altLang="en-US" sz="2400" dirty="0"/>
              <a:t>, or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sz="2400" b="1" dirty="0"/>
              <a:t>Error rate = (FP + FN)/All</a:t>
            </a:r>
          </a:p>
        </p:txBody>
      </p:sp>
      <p:graphicFrame>
        <p:nvGraphicFramePr>
          <p:cNvPr id="62595" name="Group 131"/>
          <p:cNvGraphicFramePr>
            <a:graphicFrameLocks noGrp="1"/>
          </p:cNvGraphicFramePr>
          <p:nvPr>
            <p:extLst/>
          </p:nvPr>
        </p:nvGraphicFramePr>
        <p:xfrm>
          <a:off x="1785257" y="1538285"/>
          <a:ext cx="2351313" cy="1673000"/>
        </p:xfrm>
        <a:graphic>
          <a:graphicData uri="http://schemas.openxmlformats.org/drawingml/2006/table">
            <a:tbl>
              <a:tblPr/>
              <a:tblGrid>
                <a:gridCol w="658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A\P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All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67590" y="1538285"/>
            <a:ext cx="6647236" cy="476125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/>
              <a:t>Class imbalance problem</a:t>
            </a:r>
            <a:endParaRPr lang="en-US" altLang="en-US" sz="2400" dirty="0"/>
          </a:p>
          <a:p>
            <a:pPr lvl="1"/>
            <a:r>
              <a:rPr lang="en-US" altLang="en-US" sz="2400" dirty="0"/>
              <a:t>One class may be </a:t>
            </a:r>
            <a:r>
              <a:rPr lang="en-US" altLang="en-US" sz="2400" i="1" dirty="0"/>
              <a:t>rare</a:t>
            </a:r>
            <a:endParaRPr lang="en-US" altLang="en-US" sz="2400" dirty="0"/>
          </a:p>
          <a:p>
            <a:pPr lvl="2"/>
            <a:r>
              <a:rPr lang="en-US" altLang="en-US" sz="2400" dirty="0"/>
              <a:t>E.g., fraud, or HIV-positive</a:t>
            </a:r>
          </a:p>
          <a:p>
            <a:pPr lvl="1"/>
            <a:r>
              <a:rPr lang="en-US" altLang="en-US" sz="2400" dirty="0"/>
              <a:t>Significant </a:t>
            </a:r>
            <a:r>
              <a:rPr lang="en-US" altLang="en-US" sz="2400" i="1" dirty="0"/>
              <a:t>majority of the negative class</a:t>
            </a:r>
            <a:r>
              <a:rPr lang="en-US" altLang="en-US" sz="2400" dirty="0"/>
              <a:t> and minority of the positive class</a:t>
            </a:r>
          </a:p>
          <a:p>
            <a:pPr lvl="1"/>
            <a:r>
              <a:rPr lang="en-US" altLang="en-US" sz="2400" dirty="0"/>
              <a:t>Measures handle the class imbalance problem</a:t>
            </a:r>
          </a:p>
          <a:p>
            <a:pPr lvl="2"/>
            <a:r>
              <a:rPr lang="en-US" altLang="en-US" sz="2400" b="1" dirty="0"/>
              <a:t>Sensitivity </a:t>
            </a:r>
            <a:r>
              <a:rPr lang="en-US" altLang="en-US" sz="2400" dirty="0"/>
              <a:t>(recall): True positive recognition rate</a:t>
            </a:r>
          </a:p>
          <a:p>
            <a:pPr lvl="3"/>
            <a:r>
              <a:rPr lang="en-US" altLang="en-US" sz="2400" b="1" dirty="0"/>
              <a:t>Sensitivity = TP/P</a:t>
            </a:r>
          </a:p>
          <a:p>
            <a:pPr lvl="2"/>
            <a:r>
              <a:rPr lang="en-US" altLang="en-US" sz="2400" b="1" dirty="0"/>
              <a:t>Specificity</a:t>
            </a:r>
            <a:r>
              <a:rPr lang="en-US" altLang="en-US" sz="2400" dirty="0"/>
              <a:t>: True negative recognition rate</a:t>
            </a:r>
          </a:p>
          <a:p>
            <a:pPr lvl="3"/>
            <a:r>
              <a:rPr lang="en-US" altLang="en-US" sz="2400" b="1" dirty="0"/>
              <a:t>Specificity = TN/N</a:t>
            </a:r>
          </a:p>
        </p:txBody>
      </p:sp>
    </p:spTree>
    <p:extLst>
      <p:ext uri="{BB962C8B-B14F-4D97-AF65-F5344CB8AC3E}">
        <p14:creationId xmlns:p14="http://schemas.microsoft.com/office/powerpoint/2010/main" val="41988601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Classifier Evaluation Metrics: </a:t>
            </a:r>
            <a:br>
              <a:rPr lang="en-US" altLang="en-US" dirty="0"/>
            </a:br>
            <a:r>
              <a:rPr lang="en-US" altLang="en-US" dirty="0"/>
              <a:t>Precision and Recall, and F-measures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1204605"/>
            <a:ext cx="11115675" cy="550261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400" b="1" dirty="0"/>
              <a:t>Precision</a:t>
            </a:r>
            <a:r>
              <a:rPr lang="en-US" altLang="en-US" sz="2400" dirty="0"/>
              <a:t>: Exactness: what % of tuples that the classifier labeled as positive are actually positive?</a:t>
            </a:r>
          </a:p>
          <a:p>
            <a:pPr>
              <a:lnSpc>
                <a:spcPct val="90000"/>
              </a:lnSpc>
              <a:defRPr/>
            </a:pPr>
            <a:endParaRPr lang="en-US" altLang="en-US" sz="2400" b="1" dirty="0"/>
          </a:p>
          <a:p>
            <a:pPr>
              <a:lnSpc>
                <a:spcPct val="90000"/>
              </a:lnSpc>
              <a:defRPr/>
            </a:pPr>
            <a:r>
              <a:rPr lang="en-US" altLang="en-US" sz="2400" b="1" dirty="0"/>
              <a:t>Recall: </a:t>
            </a:r>
            <a:r>
              <a:rPr lang="en-US" altLang="en-US" sz="2400" dirty="0"/>
              <a:t>Completeness: what % of positive tuples did the classifier label as positive?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2400" dirty="0"/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/>
              <a:t>Range: [0, 1]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/>
              <a:t>The “inverse” relationship between precision &amp; recall</a:t>
            </a:r>
            <a:endParaRPr lang="en-US" altLang="en-US" sz="2400" b="1" i="1" dirty="0"/>
          </a:p>
          <a:p>
            <a:pPr>
              <a:lnSpc>
                <a:spcPct val="80000"/>
              </a:lnSpc>
              <a:defRPr/>
            </a:pPr>
            <a:r>
              <a:rPr lang="en-US" altLang="en-US" sz="2400" b="1" i="1" dirty="0"/>
              <a:t>F</a:t>
            </a:r>
            <a:r>
              <a:rPr lang="en-US" altLang="en-US" sz="2400" b="1" dirty="0"/>
              <a:t> measure (</a:t>
            </a:r>
            <a:r>
              <a:rPr lang="en-US" altLang="en-US" sz="2400" dirty="0"/>
              <a:t>or </a:t>
            </a:r>
            <a:r>
              <a:rPr lang="en-US" altLang="en-US" sz="2400" b="1" i="1" dirty="0"/>
              <a:t>F</a:t>
            </a:r>
            <a:r>
              <a:rPr lang="en-US" altLang="en-US" sz="2400" b="1" dirty="0"/>
              <a:t>-score): </a:t>
            </a:r>
            <a:r>
              <a:rPr lang="en-US" altLang="en-US" sz="2400" dirty="0"/>
              <a:t>harmonic mean of precision and recall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In general, it is the weighted measure of precision &amp; recall</a:t>
            </a:r>
            <a:endParaRPr lang="en-US" altLang="en-US" sz="2400" b="1" i="1" dirty="0"/>
          </a:p>
          <a:p>
            <a:pPr>
              <a:lnSpc>
                <a:spcPct val="80000"/>
              </a:lnSpc>
              <a:defRPr/>
            </a:pPr>
            <a:endParaRPr lang="en-US" altLang="en-US" sz="2400" b="1" i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2400" b="1" i="1" dirty="0"/>
          </a:p>
          <a:p>
            <a:pPr>
              <a:lnSpc>
                <a:spcPct val="80000"/>
              </a:lnSpc>
              <a:defRPr/>
            </a:pPr>
            <a:endParaRPr lang="en-US" altLang="en-US" sz="2400" b="1" i="1" dirty="0"/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1" i="1" dirty="0"/>
              <a:t>F1-measure (balanced F-measure) </a:t>
            </a:r>
          </a:p>
          <a:p>
            <a:pPr lvl="4">
              <a:lnSpc>
                <a:spcPct val="80000"/>
              </a:lnSpc>
              <a:defRPr/>
            </a:pPr>
            <a:r>
              <a:rPr lang="en-US" altLang="en-US" sz="2400" dirty="0"/>
              <a:t>That is,  when </a:t>
            </a:r>
            <a:r>
              <a:rPr lang="el-GR" altLang="en-US" sz="2400" dirty="0">
                <a:cs typeface="Tahoma" pitchFamily="34" charset="0"/>
              </a:rPr>
              <a:t>β</a:t>
            </a:r>
            <a:r>
              <a:rPr lang="en-US" altLang="en-US" sz="2400" dirty="0">
                <a:cs typeface="Tahoma" pitchFamily="34" charset="0"/>
              </a:rPr>
              <a:t> = 1,</a:t>
            </a:r>
          </a:p>
        </p:txBody>
      </p:sp>
      <p:sp>
        <p:nvSpPr>
          <p:cNvPr id="54280" name="TextBox 3"/>
          <p:cNvSpPr txBox="1">
            <a:spLocks noChangeArrowheads="1"/>
          </p:cNvSpPr>
          <p:nvPr/>
        </p:nvSpPr>
        <p:spPr bwMode="auto">
          <a:xfrm>
            <a:off x="7483441" y="4964934"/>
            <a:ext cx="3489359" cy="5847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Assigning </a:t>
            </a:r>
            <a:r>
              <a:rPr lang="el-GR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β</a:t>
            </a:r>
            <a:r>
              <a:rPr lang="en-US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 times as much weight to recall as to precision)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813424" y="1649890"/>
                <a:ext cx="2838726" cy="581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recision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FP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424" y="1649890"/>
                <a:ext cx="2838726" cy="581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29188" y="2728180"/>
                <a:ext cx="2519729" cy="581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Recall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FN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188" y="2728180"/>
                <a:ext cx="2519729" cy="5813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40069" y="4825409"/>
                <a:ext cx="4248984" cy="8638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den>
                          </m:f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den>
                          </m:f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069" y="4825409"/>
                <a:ext cx="4248984" cy="8638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64560" y="6151475"/>
                <a:ext cx="1766979" cy="617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PR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560" y="6151475"/>
                <a:ext cx="1766979" cy="61734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93009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Classifier Evaluation Metrics: Example</a:t>
            </a:r>
          </a:p>
        </p:txBody>
      </p:sp>
      <p:sp>
        <p:nvSpPr>
          <p:cNvPr id="55299" name="Rectangle 35"/>
          <p:cNvSpPr>
            <a:spLocks noChangeArrowheads="1"/>
          </p:cNvSpPr>
          <p:nvPr/>
        </p:nvSpPr>
        <p:spPr bwMode="auto">
          <a:xfrm>
            <a:off x="1752600" y="45720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graphicFrame>
        <p:nvGraphicFramePr>
          <p:cNvPr id="7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28227"/>
              </p:ext>
            </p:extLst>
          </p:nvPr>
        </p:nvGraphicFramePr>
        <p:xfrm>
          <a:off x="1676400" y="1789889"/>
          <a:ext cx="8839200" cy="1465939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1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Recognition(%)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30.00 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sensitivity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9560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98.56 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specificity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9770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96.50 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accuracy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1" y="1204605"/>
            <a:ext cx="9662402" cy="5312927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Use the same confusion matrix, calculate the measure just introduced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sz="2400" dirty="0"/>
          </a:p>
          <a:p>
            <a:pPr marL="0" indent="0">
              <a:buNone/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dirty="0"/>
          </a:p>
          <a:p>
            <a:pPr lvl="2">
              <a:defRPr/>
            </a:pPr>
            <a:r>
              <a:rPr lang="en-US" altLang="en-US" dirty="0"/>
              <a:t>Sensitivity = TP/P = 90/300 = 30%</a:t>
            </a:r>
          </a:p>
          <a:p>
            <a:pPr lvl="2">
              <a:defRPr/>
            </a:pPr>
            <a:r>
              <a:rPr lang="en-US" altLang="en-US" dirty="0"/>
              <a:t>Specificity = TN/N = 9560/9700 = 98.56%</a:t>
            </a:r>
          </a:p>
          <a:p>
            <a:pPr lvl="2">
              <a:defRPr/>
            </a:pPr>
            <a:r>
              <a:rPr lang="en-US" altLang="en-US" dirty="0"/>
              <a:t>Accuracy = (TP + TN)/All = (90+9560)/10000 = 96.50%</a:t>
            </a:r>
          </a:p>
          <a:p>
            <a:pPr lvl="2">
              <a:defRPr/>
            </a:pPr>
            <a:r>
              <a:rPr lang="en-US" altLang="en-US" dirty="0"/>
              <a:t>Error rate = (FP + FN)/All = (140 + 210)/10000 = 3.50%</a:t>
            </a:r>
          </a:p>
          <a:p>
            <a:pPr lvl="2">
              <a:defRPr/>
            </a:pPr>
            <a:r>
              <a:rPr lang="en-US" altLang="en-US" dirty="0"/>
              <a:t>Precision = TP/(TP + FP) = 90/(90 + 140) = 90/230 = 39.13%          </a:t>
            </a:r>
          </a:p>
          <a:p>
            <a:pPr lvl="2">
              <a:defRPr/>
            </a:pPr>
            <a:r>
              <a:rPr lang="en-US" altLang="en-US" dirty="0"/>
              <a:t>Recall = TP/ (TP + FN) = 90/(90 + 210) = 90/300 = 30.00%</a:t>
            </a:r>
          </a:p>
          <a:p>
            <a:pPr lvl="2">
              <a:defRPr/>
            </a:pPr>
            <a:r>
              <a:rPr lang="en-US" altLang="en-US" dirty="0"/>
              <a:t>F1 = 2 P × R /(P + R) = 2 × 39.13% × 30.00%/(39.13% + 30%) = 33.96% </a:t>
            </a:r>
          </a:p>
        </p:txBody>
      </p:sp>
    </p:spTree>
    <p:extLst>
      <p:ext uri="{BB962C8B-B14F-4D97-AF65-F5344CB8AC3E}">
        <p14:creationId xmlns:p14="http://schemas.microsoft.com/office/powerpoint/2010/main" val="291678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204281" y="76200"/>
            <a:ext cx="12568135" cy="877111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r>
              <a:rPr lang="en-US" altLang="en-US" sz="4000" dirty="0"/>
              <a:t>Classifier Evaluation: Holdout &amp; Cross-Validation</a:t>
            </a:r>
            <a:endParaRPr lang="en-US" altLang="en-US" sz="36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822" y="1143000"/>
            <a:ext cx="10080693" cy="55911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b="1" dirty="0"/>
              <a:t>Holdout method</a:t>
            </a:r>
          </a:p>
          <a:p>
            <a:pPr lvl="1" eaLnBrk="1" hangingPunct="1"/>
            <a:r>
              <a:rPr lang="en-US" altLang="en-US" sz="2400" dirty="0"/>
              <a:t>Given data is randomly partitioned into two independent sets</a:t>
            </a:r>
          </a:p>
          <a:p>
            <a:pPr lvl="2" eaLnBrk="1" hangingPunct="1"/>
            <a:r>
              <a:rPr lang="en-US" altLang="en-US" sz="2400" dirty="0"/>
              <a:t>Training set (e.g., 2/3) for model construction</a:t>
            </a:r>
          </a:p>
          <a:p>
            <a:pPr lvl="2" eaLnBrk="1" hangingPunct="1"/>
            <a:r>
              <a:rPr lang="en-US" altLang="en-US" sz="2400" dirty="0"/>
              <a:t>Test set (e.g., 1/3) for accuracy estimation</a:t>
            </a:r>
          </a:p>
          <a:p>
            <a:pPr lvl="1"/>
            <a:r>
              <a:rPr lang="en-US" sz="2400" dirty="0"/>
              <a:t>Repeated random sub-sampling validation</a:t>
            </a:r>
            <a:r>
              <a:rPr lang="en-US" altLang="en-US" sz="2400" dirty="0"/>
              <a:t>: a variation of holdout</a:t>
            </a:r>
          </a:p>
          <a:p>
            <a:pPr lvl="2" eaLnBrk="1" hangingPunct="1"/>
            <a:r>
              <a:rPr lang="en-US" altLang="en-US" sz="2400" dirty="0"/>
              <a:t>Repeat holdout k times, accuracy = avg. of the accuracies obtained</a:t>
            </a:r>
          </a:p>
          <a:p>
            <a:pPr eaLnBrk="1" hangingPunct="1"/>
            <a:r>
              <a:rPr lang="en-US" altLang="en-US" sz="2400" b="1" dirty="0"/>
              <a:t>Cross-validation</a:t>
            </a:r>
            <a:r>
              <a:rPr lang="en-US" altLang="en-US" sz="2400" dirty="0"/>
              <a:t> (</a:t>
            </a:r>
            <a:r>
              <a:rPr lang="en-US" altLang="en-US" sz="2400" i="1" dirty="0"/>
              <a:t>k</a:t>
            </a:r>
            <a:r>
              <a:rPr lang="en-US" altLang="en-US" sz="2400" dirty="0"/>
              <a:t>-fold, where k = 10 is most popular)</a:t>
            </a:r>
          </a:p>
          <a:p>
            <a:pPr lvl="1" eaLnBrk="1" hangingPunct="1"/>
            <a:r>
              <a:rPr lang="en-US" altLang="en-US" sz="2400" dirty="0"/>
              <a:t>Randomly partition the data into </a:t>
            </a:r>
            <a:r>
              <a:rPr lang="en-US" altLang="en-US" sz="2400" i="1" dirty="0"/>
              <a:t>k</a:t>
            </a:r>
            <a:r>
              <a:rPr lang="en-US" altLang="en-US" sz="2400" dirty="0"/>
              <a:t> </a:t>
            </a:r>
            <a:r>
              <a:rPr lang="en-US" altLang="en-US" sz="2400" i="1" dirty="0"/>
              <a:t>mutually exclusive</a:t>
            </a:r>
            <a:r>
              <a:rPr lang="en-US" altLang="en-US" sz="2400" dirty="0"/>
              <a:t> subsets, each approximately equal size</a:t>
            </a:r>
          </a:p>
          <a:p>
            <a:pPr lvl="1" eaLnBrk="1" hangingPunct="1"/>
            <a:r>
              <a:rPr lang="en-US" altLang="en-US" sz="2400" dirty="0"/>
              <a:t>At </a:t>
            </a:r>
            <a:r>
              <a:rPr lang="en-US" altLang="en-US" sz="2400" i="1" dirty="0" err="1"/>
              <a:t>i</a:t>
            </a:r>
            <a:r>
              <a:rPr lang="en-US" altLang="en-US" sz="2400" dirty="0" err="1"/>
              <a:t>-th</a:t>
            </a:r>
            <a:r>
              <a:rPr lang="en-US" altLang="en-US" sz="2400" dirty="0"/>
              <a:t> iteration, use D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as test set and others as training set</a:t>
            </a:r>
          </a:p>
          <a:p>
            <a:pPr lvl="1" eaLnBrk="1" hangingPunct="1"/>
            <a:r>
              <a:rPr lang="en-US" altLang="en-US" sz="2400" u="sng" dirty="0"/>
              <a:t>Leave-one-out</a:t>
            </a:r>
            <a:r>
              <a:rPr lang="en-US" altLang="en-US" sz="2400" dirty="0"/>
              <a:t>: </a:t>
            </a:r>
            <a:r>
              <a:rPr lang="en-US" altLang="en-US" sz="2400" i="1" dirty="0"/>
              <a:t>k</a:t>
            </a:r>
            <a:r>
              <a:rPr lang="en-US" altLang="en-US" sz="2400" dirty="0"/>
              <a:t> folds where </a:t>
            </a:r>
            <a:r>
              <a:rPr lang="en-US" altLang="en-US" sz="2400" i="1" dirty="0"/>
              <a:t>k</a:t>
            </a:r>
            <a:r>
              <a:rPr lang="en-US" altLang="en-US" sz="2400" dirty="0"/>
              <a:t> = # of tuples, for small sized data</a:t>
            </a:r>
          </a:p>
          <a:p>
            <a:pPr lvl="1" eaLnBrk="1" hangingPunct="1"/>
            <a:r>
              <a:rPr lang="en-US" altLang="en-US" sz="2400" b="1" u="sng" dirty="0"/>
              <a:t>*Stratified cross-validation*</a:t>
            </a:r>
            <a:r>
              <a:rPr lang="en-US" altLang="en-US" sz="2400" dirty="0"/>
              <a:t>: folds are stratified so that class distribution, in each fold is approximately the same as that in the initial data</a:t>
            </a:r>
          </a:p>
        </p:txBody>
      </p:sp>
    </p:spTree>
    <p:extLst>
      <p:ext uri="{BB962C8B-B14F-4D97-AF65-F5344CB8AC3E}">
        <p14:creationId xmlns:p14="http://schemas.microsoft.com/office/powerpoint/2010/main" val="41873946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6858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sz="4000" dirty="0"/>
              <a:t>Classifier Evaluation: Bootstrap</a:t>
            </a:r>
            <a:endParaRPr lang="en-US" altLang="en-US" sz="3600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7675" y="1095375"/>
            <a:ext cx="11115675" cy="49053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Bootstrap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Works well with small data sets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Samples the given training tuples uniformly </a:t>
            </a:r>
            <a:r>
              <a:rPr lang="en-US" altLang="en-US" i="1" dirty="0"/>
              <a:t>with replacement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/>
              <a:t>Each time a tuple is selected, it is equally likely to be selected again and re-added to the training set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/>
              <a:t>Several bootstrap methods, and a common one is </a:t>
            </a:r>
            <a:r>
              <a:rPr lang="en-US" altLang="en-US" b="1" dirty="0"/>
              <a:t>.632 boo</a:t>
            </a:r>
            <a:r>
              <a:rPr lang="en-US" altLang="zh-CN" b="1" dirty="0"/>
              <a:t>t</a:t>
            </a:r>
            <a:r>
              <a:rPr lang="en-US" altLang="en-US" b="1" dirty="0"/>
              <a:t>strap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A data set with </a:t>
            </a:r>
            <a:r>
              <a:rPr lang="en-US" altLang="en-US" i="1" dirty="0"/>
              <a:t>d</a:t>
            </a:r>
            <a:r>
              <a:rPr lang="en-US" altLang="en-US" dirty="0"/>
              <a:t> tuples is sampled </a:t>
            </a:r>
            <a:r>
              <a:rPr lang="en-US" altLang="en-US" i="1" dirty="0"/>
              <a:t>d</a:t>
            </a:r>
            <a:r>
              <a:rPr lang="en-US" altLang="en-US" dirty="0"/>
              <a:t> times, with replacement, resulting in a training set of </a:t>
            </a:r>
            <a:r>
              <a:rPr lang="en-US" altLang="en-US" i="1" dirty="0"/>
              <a:t>d</a:t>
            </a:r>
            <a:r>
              <a:rPr lang="en-US" altLang="en-US" dirty="0"/>
              <a:t> samples.  The data tuples that did not make it into the training set end up forming the test set.  About 63.2% of the original data end up in the bootstrap, and the remaining 36.8% form the test set (since (1 – 1/d)</a:t>
            </a:r>
            <a:r>
              <a:rPr lang="en-US" altLang="en-US" baseline="30000" dirty="0"/>
              <a:t>d</a:t>
            </a:r>
            <a:r>
              <a:rPr lang="en-US" altLang="en-US" dirty="0"/>
              <a:t> ≈ e</a:t>
            </a:r>
            <a:r>
              <a:rPr lang="en-US" altLang="en-US" baseline="30000" dirty="0"/>
              <a:t>-1</a:t>
            </a:r>
            <a:r>
              <a:rPr lang="en-US" altLang="en-US" dirty="0"/>
              <a:t> = 0.368)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Repeat the sampling procedure </a:t>
            </a:r>
            <a:r>
              <a:rPr lang="en-US" altLang="en-US" i="1" dirty="0"/>
              <a:t>k</a:t>
            </a:r>
            <a:r>
              <a:rPr lang="en-US" altLang="en-US" dirty="0"/>
              <a:t> times, overall accuracy of the model:</a:t>
            </a:r>
          </a:p>
        </p:txBody>
      </p:sp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2" y="6000749"/>
            <a:ext cx="782273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41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53" y="552450"/>
            <a:ext cx="34290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315200" cy="8953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Model Selection: ROC Curves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2450" y="1247775"/>
            <a:ext cx="6762750" cy="4876800"/>
          </a:xfrm>
        </p:spPr>
        <p:txBody>
          <a:bodyPr/>
          <a:lstStyle/>
          <a:p>
            <a:pPr marL="457200" indent="-457200"/>
            <a:r>
              <a:rPr lang="en-US" altLang="en-US" b="1" dirty="0"/>
              <a:t>ROC</a:t>
            </a:r>
            <a:r>
              <a:rPr lang="en-US" altLang="en-US" dirty="0"/>
              <a:t> (Receiver Operating Characteristics) curves: for visual comparison of classification models</a:t>
            </a:r>
          </a:p>
          <a:p>
            <a:pPr marL="457200" indent="-457200"/>
            <a:r>
              <a:rPr lang="en-US" altLang="en-US" dirty="0"/>
              <a:t>Originated from signal detection theory</a:t>
            </a:r>
          </a:p>
          <a:p>
            <a:pPr marL="457200" indent="-457200"/>
            <a:r>
              <a:rPr lang="en-US" altLang="en-US" dirty="0"/>
              <a:t>Shows the trade-off between the true positive rate and the false positive rate</a:t>
            </a:r>
          </a:p>
          <a:p>
            <a:pPr marL="457200" indent="-457200"/>
            <a:r>
              <a:rPr lang="en-US" altLang="en-US" dirty="0"/>
              <a:t>The area under the ROC curve (</a:t>
            </a:r>
            <a:r>
              <a:rPr lang="en-US" altLang="en-US" b="1" dirty="0"/>
              <a:t>AUC</a:t>
            </a:r>
            <a:r>
              <a:rPr lang="en-US" altLang="en-US" dirty="0"/>
              <a:t>: Area Under Curve) is a measure of the accuracy of the model</a:t>
            </a:r>
          </a:p>
          <a:p>
            <a:pPr marL="457200" indent="-457200"/>
            <a:r>
              <a:rPr lang="en-US" altLang="en-US" dirty="0"/>
              <a:t>Rank the test tuples in decreasing order: the one that is most likely to belong to the positive class appears at the top of the list</a:t>
            </a:r>
          </a:p>
          <a:p>
            <a:pPr marL="457200" indent="-457200"/>
            <a:r>
              <a:rPr lang="en-US" altLang="en-US" dirty="0"/>
              <a:t>The closer to the diagonal line (i.e., the closer the area is to 0.5), the less accurate is the model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7315199" y="3924300"/>
            <a:ext cx="44481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Vertical axis represents the true positive rate</a:t>
            </a:r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Horizontal axis rep. the false positive rate</a:t>
            </a:r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The plot also shows a diagonal line</a:t>
            </a:r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A model with perfect accuracy will have an area of 1.0</a:t>
            </a:r>
          </a:p>
        </p:txBody>
      </p:sp>
    </p:spTree>
    <p:extLst>
      <p:ext uri="{BB962C8B-B14F-4D97-AF65-F5344CB8AC3E}">
        <p14:creationId xmlns:p14="http://schemas.microsoft.com/office/powerpoint/2010/main" val="15015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152400"/>
            <a:ext cx="9601200" cy="8382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4000" dirty="0"/>
              <a:t>Issues Affecting Model Selection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888" y="1219200"/>
            <a:ext cx="10944224" cy="52578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Accuracy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classifier accuracy: predicting class label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Speed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time to construct the model (training time)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time to use the model (classification/prediction time)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Robustness</a:t>
            </a:r>
            <a:r>
              <a:rPr lang="en-US" altLang="en-US" dirty="0"/>
              <a:t>: handling noise and missing values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Scalability</a:t>
            </a:r>
            <a:r>
              <a:rPr lang="en-US" altLang="en-US" dirty="0"/>
              <a:t>: efficiency in disk-resident databases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Interpretability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understanding and insight provided by the model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/>
              <a:t>Other measures, e.g., goodness of rules, such as decision tree size or compactness of classification rules</a:t>
            </a:r>
          </a:p>
        </p:txBody>
      </p:sp>
    </p:spTree>
    <p:extLst>
      <p:ext uri="{BB962C8B-B14F-4D97-AF65-F5344CB8AC3E}">
        <p14:creationId xmlns:p14="http://schemas.microsoft.com/office/powerpoint/2010/main" val="252035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9535945" y="4253058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74229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69" y="4190746"/>
            <a:ext cx="4811248" cy="227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087225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Methods: Increasing the Accuracy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304925"/>
            <a:ext cx="7709087" cy="5293301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Ensemble methods</a:t>
            </a:r>
          </a:p>
          <a:p>
            <a:pPr lvl="1" eaLnBrk="1" hangingPunct="1"/>
            <a:r>
              <a:rPr lang="en-US" altLang="en-US" sz="2400" dirty="0"/>
              <a:t>Use a combination of models to increase accuracy</a:t>
            </a:r>
          </a:p>
          <a:p>
            <a:pPr lvl="1" eaLnBrk="1" hangingPunct="1"/>
            <a:r>
              <a:rPr lang="en-US" altLang="en-US" sz="2400" dirty="0"/>
              <a:t>Combine a series of </a:t>
            </a:r>
            <a:r>
              <a:rPr lang="en-US" altLang="en-US" sz="2400" i="1" dirty="0"/>
              <a:t>k</a:t>
            </a:r>
            <a:r>
              <a:rPr lang="en-US" altLang="en-US" sz="2400" dirty="0"/>
              <a:t> learned models, M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, M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, …, M</a:t>
            </a:r>
            <a:r>
              <a:rPr lang="en-US" altLang="en-US" sz="2400" baseline="-25000" dirty="0"/>
              <a:t>k</a:t>
            </a:r>
            <a:r>
              <a:rPr lang="en-US" altLang="en-US" sz="2400" dirty="0"/>
              <a:t>, with the aim of creating an improved model M*</a:t>
            </a:r>
          </a:p>
          <a:p>
            <a:pPr eaLnBrk="1" hangingPunct="1"/>
            <a:r>
              <a:rPr lang="en-US" altLang="en-US" sz="2400" dirty="0"/>
              <a:t>Popular ensemble methods</a:t>
            </a:r>
          </a:p>
          <a:p>
            <a:pPr lvl="1" eaLnBrk="1" hangingPunct="1"/>
            <a:r>
              <a:rPr lang="en-US" altLang="en-US" sz="2400" dirty="0"/>
              <a:t>Bagging: </a:t>
            </a:r>
            <a:r>
              <a:rPr lang="en-US" altLang="zh-CN" sz="2400" dirty="0"/>
              <a:t> Trains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model</a:t>
            </a:r>
            <a:r>
              <a:rPr lang="zh-CN" altLang="en-US" sz="2400" dirty="0"/>
              <a:t> </a:t>
            </a:r>
            <a:r>
              <a:rPr lang="en-US" altLang="zh-CN" sz="2400" dirty="0"/>
              <a:t>using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subset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training</a:t>
            </a:r>
            <a:r>
              <a:rPr lang="zh-CN" altLang="en-US" sz="2400" dirty="0"/>
              <a:t> </a:t>
            </a:r>
            <a:r>
              <a:rPr lang="en-US" altLang="zh-CN" sz="2400" dirty="0"/>
              <a:t>set,</a:t>
            </a:r>
            <a:r>
              <a:rPr lang="zh-CN" altLang="en-US" sz="2400" dirty="0"/>
              <a:t> </a:t>
            </a:r>
            <a:r>
              <a:rPr lang="en-US" altLang="zh-CN" sz="2400" dirty="0"/>
              <a:t>and models</a:t>
            </a:r>
            <a:r>
              <a:rPr lang="zh-CN" altLang="en-US" sz="2400" dirty="0"/>
              <a:t> </a:t>
            </a:r>
            <a:r>
              <a:rPr lang="en-US" altLang="zh-CN" sz="2400" dirty="0"/>
              <a:t>learned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parallel</a:t>
            </a:r>
          </a:p>
          <a:p>
            <a:pPr lvl="1"/>
            <a:r>
              <a:rPr lang="en-US" altLang="en-US" sz="2400" dirty="0"/>
              <a:t>Boosting:  </a:t>
            </a:r>
            <a:r>
              <a:rPr lang="en-US" altLang="zh-CN" sz="2400" dirty="0"/>
              <a:t>Trains each new model instance to emphasize the training instances that previous models </a:t>
            </a:r>
            <a:r>
              <a:rPr lang="en-US" altLang="zh-CN" sz="2400" dirty="0" err="1"/>
              <a:t>mis</a:t>
            </a:r>
            <a:r>
              <a:rPr lang="en-US" altLang="zh-CN" sz="2400" dirty="0"/>
              <a:t>-classified,</a:t>
            </a:r>
            <a:r>
              <a:rPr lang="zh-CN" altLang="en-US" sz="2400" dirty="0"/>
              <a:t> </a:t>
            </a:r>
            <a:r>
              <a:rPr lang="en-US" altLang="zh-CN" sz="2400" dirty="0"/>
              <a:t>and models</a:t>
            </a:r>
            <a:r>
              <a:rPr lang="zh-CN" altLang="en-US" sz="2400" dirty="0"/>
              <a:t> </a:t>
            </a:r>
            <a:r>
              <a:rPr lang="en-US" altLang="zh-CN" sz="2400" dirty="0"/>
              <a:t>learned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order</a:t>
            </a:r>
          </a:p>
        </p:txBody>
      </p:sp>
    </p:spTree>
    <p:extLst>
      <p:ext uri="{BB962C8B-B14F-4D97-AF65-F5344CB8AC3E}">
        <p14:creationId xmlns:p14="http://schemas.microsoft.com/office/powerpoint/2010/main" val="14808904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5331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Bagging: Boo</a:t>
            </a:r>
            <a:r>
              <a:rPr lang="en-US" altLang="zh-CN" sz="4000" dirty="0"/>
              <a:t>t</a:t>
            </a:r>
            <a:r>
              <a:rPr lang="en-US" altLang="en-US" sz="4000" dirty="0"/>
              <a:t>strap Aggregation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471" y="1125630"/>
            <a:ext cx="10991850" cy="5591175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Analogy: Diagnosis based on multiple doctors’ majority vote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Training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Given a set D of </a:t>
            </a:r>
            <a:r>
              <a:rPr lang="en-US" altLang="en-US" sz="2400" i="1" dirty="0"/>
              <a:t>d </a:t>
            </a:r>
            <a:r>
              <a:rPr lang="en-US" altLang="en-US" sz="2400" dirty="0"/>
              <a:t>tuples, at each iteration </a:t>
            </a:r>
            <a:r>
              <a:rPr lang="en-US" altLang="en-US" sz="2400" i="1" dirty="0" err="1"/>
              <a:t>i</a:t>
            </a:r>
            <a:r>
              <a:rPr lang="en-US" altLang="en-US" sz="2400" dirty="0"/>
              <a:t>, a training set D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 of </a:t>
            </a:r>
            <a:r>
              <a:rPr lang="en-US" altLang="en-US" sz="2400" i="1" dirty="0"/>
              <a:t>d</a:t>
            </a:r>
            <a:r>
              <a:rPr lang="en-US" altLang="en-US" sz="2400" dirty="0"/>
              <a:t> tuples is sampled with replacement from D (i.e., bootstrap)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A classifier model </a:t>
            </a:r>
            <a:r>
              <a:rPr lang="en-US" altLang="en-US" sz="2400" dirty="0" err="1"/>
              <a:t>M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is learned for each training set D</a:t>
            </a:r>
            <a:r>
              <a:rPr lang="en-US" altLang="en-US" sz="2400" baseline="-25000" dirty="0"/>
              <a:t>i</a:t>
            </a: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Classification: classify an unknown sample</a:t>
            </a:r>
            <a:r>
              <a:rPr lang="en-US" altLang="en-US" sz="2400" b="1" dirty="0"/>
              <a:t> X</a:t>
            </a:r>
            <a:r>
              <a:rPr lang="en-US" altLang="en-US" sz="2400" dirty="0"/>
              <a:t> 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Each classifier </a:t>
            </a:r>
            <a:r>
              <a:rPr lang="en-US" altLang="en-US" sz="2400" dirty="0" err="1"/>
              <a:t>M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returns its class prediction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The bagged classifier M* counts the votes and assigns the class with the most votes to </a:t>
            </a:r>
            <a:r>
              <a:rPr lang="en-US" altLang="en-US" sz="2400" b="1" dirty="0"/>
              <a:t>X</a:t>
            </a: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Prediction:  It can be applied to the prediction of continuous values by taking the average value of each prediction for a given test tuple</a:t>
            </a:r>
          </a:p>
          <a:p>
            <a:pPr>
              <a:spcBef>
                <a:spcPts val="300"/>
              </a:spcBef>
            </a:pPr>
            <a:r>
              <a:rPr lang="en-US" altLang="en-US" sz="2400" dirty="0"/>
              <a:t>Accuracy: Improved accuracy in prediction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Often significantly better than a single classifier derived from D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For noise data: Not considerably worse, more robust </a:t>
            </a:r>
          </a:p>
        </p:txBody>
      </p:sp>
    </p:spTree>
    <p:extLst>
      <p:ext uri="{BB962C8B-B14F-4D97-AF65-F5344CB8AC3E}">
        <p14:creationId xmlns:p14="http://schemas.microsoft.com/office/powerpoint/2010/main" val="196490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599" y="1143000"/>
            <a:ext cx="10772775" cy="5562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Classification</a:t>
            </a:r>
            <a:r>
              <a:rPr lang="en-US" altLang="en-US" sz="2000" dirty="0">
                <a:solidFill>
                  <a:srgbClr val="FF0000"/>
                </a:solidFill>
              </a:rPr>
              <a:t> 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Predict categorical class labels (discrete or nominal)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Construct a model based on the training set and the </a:t>
            </a:r>
            <a:r>
              <a:rPr lang="en-US" altLang="en-US" sz="2400" b="1" dirty="0"/>
              <a:t>class labels</a:t>
            </a:r>
            <a:r>
              <a:rPr lang="en-US" altLang="en-US" sz="2400" dirty="0"/>
              <a:t> (the values in a classifying attribute) and use it in classifying new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Numeric prediction 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Model continuous-valued functions (i.e., predict unknown or missing values)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Typical applications of classification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Credit/loan approval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Medical diagnosis: if a tumor is cancerous or benign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Fraud detection: if a transaction is fraudulent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Web page categorization: which category it is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noFill/>
        </p:spPr>
        <p:txBody>
          <a:bodyPr vert="horz" lIns="92075" tIns="46038" rIns="92075" bIns="46038" rtlCol="0" anchor="ctr">
            <a:noAutofit/>
          </a:bodyPr>
          <a:lstStyle/>
          <a:p>
            <a:pPr eaLnBrk="1" hangingPunct="1"/>
            <a:r>
              <a:rPr lang="en-US" altLang="en-US" sz="4000" dirty="0"/>
              <a:t>Prediction Problems: Classification vs. Numeric Prediction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773" y="4190038"/>
            <a:ext cx="4033200" cy="26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86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Forest: Basic Concepts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670241" cy="5715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Random Forest (first proposed by L. </a:t>
            </a:r>
            <a:r>
              <a:rPr lang="en-US" altLang="en-US" sz="2400" dirty="0" err="1"/>
              <a:t>Breiman</a:t>
            </a:r>
            <a:r>
              <a:rPr lang="en-US" altLang="en-US" sz="2400" dirty="0"/>
              <a:t> in 2001) 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variation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bagging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i="1" dirty="0"/>
              <a:t>decision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trees</a:t>
            </a:r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Data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Use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subset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training</a:t>
            </a:r>
            <a:r>
              <a:rPr lang="zh-CN" altLang="en-US" sz="2400" dirty="0"/>
              <a:t> </a:t>
            </a:r>
            <a:r>
              <a:rPr lang="en-US" altLang="zh-CN" sz="2400" dirty="0"/>
              <a:t>data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sampling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replacement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tree</a:t>
            </a:r>
            <a:endParaRPr lang="en-US" altLang="en-US" sz="2400" dirty="0"/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Feature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node</a:t>
            </a:r>
            <a:r>
              <a:rPr lang="zh-CN" altLang="en-US" sz="2400" dirty="0"/>
              <a:t> </a:t>
            </a:r>
            <a:r>
              <a:rPr lang="en-US" altLang="en-US" sz="2400" dirty="0"/>
              <a:t>us</a:t>
            </a:r>
            <a:r>
              <a:rPr lang="en-US" altLang="zh-CN" sz="2400" dirty="0"/>
              <a:t>e</a:t>
            </a:r>
            <a:r>
              <a:rPr lang="en-US" altLang="en-US" sz="2400" dirty="0"/>
              <a:t> a random selection of attributes </a:t>
            </a:r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candidates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split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best</a:t>
            </a:r>
            <a:r>
              <a:rPr lang="zh-CN" altLang="en-US" sz="2400" dirty="0"/>
              <a:t> </a:t>
            </a:r>
            <a:r>
              <a:rPr lang="en-US" altLang="zh-CN" sz="2400" dirty="0"/>
              <a:t>attribute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them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Compared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original</a:t>
            </a:r>
            <a:r>
              <a:rPr lang="zh-CN" altLang="en-US" sz="2400" dirty="0"/>
              <a:t> </a:t>
            </a:r>
            <a:r>
              <a:rPr lang="en-US" altLang="zh-CN" sz="2400" dirty="0"/>
              <a:t>bagging,</a:t>
            </a:r>
            <a:r>
              <a:rPr lang="zh-CN" altLang="en-US" sz="2400" dirty="0"/>
              <a:t> </a:t>
            </a:r>
            <a:r>
              <a:rPr lang="en-US" altLang="zh-CN" sz="2400" dirty="0"/>
              <a:t>increases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diversity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generated</a:t>
            </a:r>
            <a:r>
              <a:rPr lang="zh-CN" altLang="en-US" sz="2400" dirty="0"/>
              <a:t> </a:t>
            </a:r>
            <a:r>
              <a:rPr lang="en-US" altLang="zh-CN" sz="2400" dirty="0"/>
              <a:t>trees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During classification, each tree votes and the most popular class is returned</a:t>
            </a:r>
          </a:p>
        </p:txBody>
      </p:sp>
    </p:spTree>
    <p:extLst>
      <p:ext uri="{BB962C8B-B14F-4D97-AF65-F5344CB8AC3E}">
        <p14:creationId xmlns:p14="http://schemas.microsoft.com/office/powerpoint/2010/main" val="14620933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972800" cy="508115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Two Methods to construct Random Forest: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Forest-RI (</a:t>
            </a:r>
            <a:r>
              <a:rPr lang="en-US" altLang="en-US" sz="2400" i="1" dirty="0"/>
              <a:t>random input selection</a:t>
            </a:r>
            <a:r>
              <a:rPr lang="en-US" altLang="en-US" sz="2400" dirty="0"/>
              <a:t>):  Randomly select, at each node, F attributes as candidates for the split at the node. The CART methodology is used to grow the trees to maximum size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Forest-RC (</a:t>
            </a:r>
            <a:r>
              <a:rPr lang="en-US" altLang="en-US" sz="2400" i="1" dirty="0"/>
              <a:t>random linear combinations</a:t>
            </a:r>
            <a:r>
              <a:rPr lang="en-US" altLang="en-US" sz="2400" dirty="0"/>
              <a:t>)</a:t>
            </a:r>
            <a:r>
              <a:rPr lang="en-US" altLang="en-US" sz="2400" i="1" dirty="0"/>
              <a:t>: </a:t>
            </a:r>
            <a:r>
              <a:rPr lang="en-US" altLang="en-US" sz="2400" dirty="0"/>
              <a:t> Creates new attributes (or features) that are a linear combination of the existing attributes (reduces the correlation between individual classifiers)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Comparable in accuracy to </a:t>
            </a:r>
            <a:r>
              <a:rPr lang="en-US" altLang="en-US" sz="2400" dirty="0" err="1"/>
              <a:t>Adaboost</a:t>
            </a:r>
            <a:r>
              <a:rPr lang="en-US" altLang="en-US" sz="2400" dirty="0"/>
              <a:t>, but more robust to errors and outliers 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Insensitive to the number of attributes selected for consideration at each split, and faster than typical bagging or boosting</a:t>
            </a:r>
          </a:p>
        </p:txBody>
      </p:sp>
    </p:spTree>
    <p:extLst>
      <p:ext uri="{BB962C8B-B14F-4D97-AF65-F5344CB8AC3E}">
        <p14:creationId xmlns:p14="http://schemas.microsoft.com/office/powerpoint/2010/main" val="18871919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125325" cy="10382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Boosting</a:t>
            </a:r>
            <a:endParaRPr lang="en-US" altLang="en-US" sz="2400" dirty="0"/>
          </a:p>
        </p:txBody>
      </p:sp>
      <p:sp>
        <p:nvSpPr>
          <p:cNvPr id="686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52450" y="1219200"/>
            <a:ext cx="10972800" cy="5486400"/>
          </a:xfrm>
        </p:spPr>
        <p:txBody>
          <a:bodyPr/>
          <a:lstStyle/>
          <a:p>
            <a:pPr marL="457200" indent="-457200"/>
            <a:r>
              <a:rPr lang="en-US" altLang="en-US" sz="2400" dirty="0"/>
              <a:t>Analogy: Consult several doctors, based on a combination of weighted diagnoses—weight assigned based on the previous diagnosis accuracy</a:t>
            </a:r>
          </a:p>
          <a:p>
            <a:pPr marL="457200" indent="-457200"/>
            <a:r>
              <a:rPr lang="en-US" altLang="en-US" sz="2400" dirty="0"/>
              <a:t>How boosting works?</a:t>
            </a:r>
          </a:p>
          <a:p>
            <a:pPr marL="914400" lvl="1" indent="-457200"/>
            <a:r>
              <a:rPr lang="en-US" altLang="en-US" sz="2400" b="1" dirty="0"/>
              <a:t>Weights</a:t>
            </a:r>
            <a:r>
              <a:rPr lang="en-US" altLang="en-US" sz="2400" dirty="0"/>
              <a:t> are assigned to each training tuple</a:t>
            </a:r>
          </a:p>
          <a:p>
            <a:pPr marL="914400" lvl="1" indent="-457200"/>
            <a:r>
              <a:rPr lang="en-US" altLang="en-US" sz="2400" dirty="0"/>
              <a:t>A series of k classifiers is iteratively learned</a:t>
            </a:r>
          </a:p>
          <a:p>
            <a:pPr marL="914400" lvl="1" indent="-457200"/>
            <a:r>
              <a:rPr lang="en-US" altLang="en-US" sz="2400" dirty="0"/>
              <a:t>After a classifier </a:t>
            </a:r>
            <a:r>
              <a:rPr lang="en-US" altLang="en-US" sz="2400" dirty="0" err="1"/>
              <a:t>M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is learned, the weights are updated to allow the subsequent classifier, M</a:t>
            </a:r>
            <a:r>
              <a:rPr lang="en-US" altLang="en-US" sz="2400" baseline="-25000" dirty="0"/>
              <a:t>i+1</a:t>
            </a:r>
            <a:r>
              <a:rPr lang="en-US" altLang="en-US" sz="2400" dirty="0"/>
              <a:t>, to </a:t>
            </a:r>
            <a:r>
              <a:rPr lang="en-US" altLang="en-US" sz="2400" b="1" dirty="0"/>
              <a:t>pay more attention to the training tuples that were misclassified</a:t>
            </a:r>
            <a:r>
              <a:rPr lang="en-US" altLang="en-US" sz="2400" dirty="0"/>
              <a:t> by </a:t>
            </a:r>
            <a:r>
              <a:rPr lang="en-US" altLang="en-US" sz="2400" dirty="0" err="1"/>
              <a:t>M</a:t>
            </a:r>
            <a:r>
              <a:rPr lang="en-US" altLang="en-US" sz="2400" baseline="-25000" dirty="0" err="1"/>
              <a:t>i</a:t>
            </a:r>
            <a:endParaRPr lang="en-US" altLang="en-US" sz="2400" dirty="0"/>
          </a:p>
          <a:p>
            <a:pPr marL="914400" lvl="1" indent="-457200"/>
            <a:r>
              <a:rPr lang="en-US" altLang="en-US" sz="2400" dirty="0"/>
              <a:t>The final </a:t>
            </a:r>
            <a:r>
              <a:rPr lang="en-US" altLang="en-US" sz="2400" b="1" dirty="0"/>
              <a:t>M* combines the votes</a:t>
            </a:r>
            <a:r>
              <a:rPr lang="en-US" altLang="en-US" sz="2400" dirty="0"/>
              <a:t> of each individual classifier, where the weight of each classifier's vote is a function of its accuracy</a:t>
            </a:r>
          </a:p>
          <a:p>
            <a:pPr marL="457200" indent="-457200"/>
            <a:r>
              <a:rPr lang="en-US" altLang="en-US" sz="2400" dirty="0"/>
              <a:t>Boosting algorithm can be extended for numeric prediction</a:t>
            </a:r>
          </a:p>
          <a:p>
            <a:pPr marL="457200" indent="-457200"/>
            <a:r>
              <a:rPr lang="en-US" altLang="en-US" sz="2400" dirty="0"/>
              <a:t>Comparing with bagging: Boosting tends to have greater accuracy, but it also risks overfitting the model to misclassified data</a:t>
            </a:r>
          </a:p>
        </p:txBody>
      </p:sp>
    </p:spTree>
    <p:extLst>
      <p:ext uri="{BB962C8B-B14F-4D97-AF65-F5344CB8AC3E}">
        <p14:creationId xmlns:p14="http://schemas.microsoft.com/office/powerpoint/2010/main" val="3199607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err="1"/>
              <a:t>Adaboost</a:t>
            </a:r>
            <a:r>
              <a:rPr lang="en-US" altLang="en-US" sz="4000" dirty="0"/>
              <a:t> (Freund and </a:t>
            </a:r>
            <a:r>
              <a:rPr lang="en-US" altLang="en-US" sz="4000" dirty="0" err="1"/>
              <a:t>Schapire</a:t>
            </a:r>
            <a:r>
              <a:rPr lang="en-US" altLang="en-US" sz="4000" dirty="0"/>
              <a:t>, 1997)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1190625"/>
            <a:ext cx="10567886" cy="5286375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altLang="en-US" dirty="0"/>
              <a:t>Given a set of </a:t>
            </a:r>
            <a:r>
              <a:rPr lang="en-US" altLang="en-US" i="1" dirty="0"/>
              <a:t>d</a:t>
            </a:r>
            <a:r>
              <a:rPr lang="en-US" altLang="en-US" dirty="0"/>
              <a:t> class-labeled tuples, (</a:t>
            </a:r>
            <a:r>
              <a:rPr lang="en-US" altLang="en-US" b="1" dirty="0"/>
              <a:t>X</a:t>
            </a:r>
            <a:r>
              <a:rPr lang="en-US" altLang="en-US" b="1" baseline="-25000" dirty="0"/>
              <a:t>1</a:t>
            </a:r>
            <a:r>
              <a:rPr lang="en-US" altLang="en-US" dirty="0"/>
              <a:t>, y</a:t>
            </a:r>
            <a:r>
              <a:rPr lang="en-US" altLang="en-US" baseline="-25000" dirty="0"/>
              <a:t>1</a:t>
            </a:r>
            <a:r>
              <a:rPr lang="en-US" altLang="en-US" dirty="0"/>
              <a:t>), …, (</a:t>
            </a:r>
            <a:r>
              <a:rPr lang="en-US" altLang="en-US" b="1" dirty="0" err="1"/>
              <a:t>X</a:t>
            </a:r>
            <a:r>
              <a:rPr lang="en-US" altLang="en-US" b="1" baseline="-25000" dirty="0" err="1"/>
              <a:t>d</a:t>
            </a:r>
            <a:r>
              <a:rPr lang="en-US" altLang="en-US" dirty="0"/>
              <a:t>, </a:t>
            </a:r>
            <a:r>
              <a:rPr lang="en-US" altLang="en-US" dirty="0" err="1"/>
              <a:t>y</a:t>
            </a:r>
            <a:r>
              <a:rPr lang="en-US" altLang="en-US" baseline="-25000" dirty="0" err="1"/>
              <a:t>d</a:t>
            </a:r>
            <a:r>
              <a:rPr lang="en-US" altLang="en-US" dirty="0"/>
              <a:t>)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Initially, all the weights of tuples are set the same (1/d)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Generate </a:t>
            </a:r>
            <a:r>
              <a:rPr lang="en-US" altLang="en-US" i="1" dirty="0"/>
              <a:t>k</a:t>
            </a:r>
            <a:r>
              <a:rPr lang="en-US" altLang="en-US" dirty="0"/>
              <a:t> classifiers in </a:t>
            </a:r>
            <a:r>
              <a:rPr lang="en-US" altLang="en-US" i="1" dirty="0"/>
              <a:t>k</a:t>
            </a:r>
            <a:r>
              <a:rPr lang="en-US" altLang="en-US" dirty="0"/>
              <a:t> rounds.  At round </a:t>
            </a:r>
            <a:r>
              <a:rPr lang="en-US" altLang="en-US" dirty="0" err="1"/>
              <a:t>i</a:t>
            </a:r>
            <a:r>
              <a:rPr lang="en-US" altLang="en-US" dirty="0"/>
              <a:t>,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altLang="en-US" dirty="0"/>
              <a:t>Tuples from D are sampled (with replacement) to form a training set D</a:t>
            </a:r>
            <a:r>
              <a:rPr lang="en-US" altLang="en-US" baseline="-25000" dirty="0"/>
              <a:t>i</a:t>
            </a:r>
            <a:r>
              <a:rPr lang="en-US" altLang="en-US" dirty="0"/>
              <a:t> of the same size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altLang="en-US" dirty="0"/>
              <a:t>Each tuple’s chance of being selected is based on its weight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altLang="en-US" dirty="0"/>
              <a:t>A classification model </a:t>
            </a:r>
            <a:r>
              <a:rPr lang="en-US" altLang="en-US" dirty="0" err="1"/>
              <a:t>M</a:t>
            </a:r>
            <a:r>
              <a:rPr lang="en-US" altLang="en-US" baseline="-25000" dirty="0" err="1"/>
              <a:t>i</a:t>
            </a:r>
            <a:r>
              <a:rPr lang="en-US" altLang="en-US" dirty="0"/>
              <a:t> is derived from D</a:t>
            </a:r>
            <a:r>
              <a:rPr lang="en-US" altLang="en-US" baseline="-25000" dirty="0"/>
              <a:t>i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altLang="en-US" dirty="0"/>
              <a:t>Its error rate is calculated using D</a:t>
            </a:r>
            <a:r>
              <a:rPr lang="en-US" altLang="en-US" baseline="-25000" dirty="0"/>
              <a:t>i </a:t>
            </a:r>
            <a:r>
              <a:rPr lang="en-US" altLang="en-US" dirty="0"/>
              <a:t>as a test set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altLang="en-US" dirty="0"/>
              <a:t>If a tuple is misclassified, its weight is increased; otherwise, it is decreased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Error rate: err(</a:t>
            </a:r>
            <a:r>
              <a:rPr lang="en-US" altLang="en-US" b="1" dirty="0" err="1"/>
              <a:t>X</a:t>
            </a:r>
            <a:r>
              <a:rPr lang="en-US" altLang="en-US" b="1" baseline="-25000" dirty="0" err="1"/>
              <a:t>j</a:t>
            </a:r>
            <a:r>
              <a:rPr lang="en-US" altLang="en-US" dirty="0"/>
              <a:t>) is the misclassification error of tuple </a:t>
            </a:r>
            <a:r>
              <a:rPr lang="en-US" altLang="en-US" b="1" dirty="0" err="1"/>
              <a:t>X</a:t>
            </a:r>
            <a:r>
              <a:rPr lang="en-US" altLang="en-US" b="1" baseline="-25000" dirty="0" err="1"/>
              <a:t>j</a:t>
            </a:r>
            <a:r>
              <a:rPr lang="en-US" altLang="en-US" dirty="0"/>
              <a:t>. Classifier </a:t>
            </a:r>
            <a:r>
              <a:rPr lang="en-US" altLang="en-US" dirty="0" err="1"/>
              <a:t>M</a:t>
            </a:r>
            <a:r>
              <a:rPr lang="en-US" altLang="en-US" baseline="-25000" dirty="0" err="1"/>
              <a:t>i</a:t>
            </a:r>
            <a:r>
              <a:rPr lang="en-US" altLang="en-US" dirty="0"/>
              <a:t> error rate is the sum of the weights of the misclassified tuples: 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The weight of classifier </a:t>
            </a:r>
            <a:r>
              <a:rPr lang="en-US" altLang="en-US" dirty="0" err="1"/>
              <a:t>M</a:t>
            </a:r>
            <a:r>
              <a:rPr lang="en-US" altLang="en-US" baseline="-25000" dirty="0" err="1"/>
              <a:t>i</a:t>
            </a:r>
            <a:r>
              <a:rPr lang="en-US" altLang="en-US" dirty="0" err="1"/>
              <a:t>’s</a:t>
            </a:r>
            <a:r>
              <a:rPr lang="en-US" altLang="en-US" dirty="0"/>
              <a:t> vote is</a:t>
            </a:r>
          </a:p>
        </p:txBody>
      </p:sp>
      <p:graphicFrame>
        <p:nvGraphicFramePr>
          <p:cNvPr id="69637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65094494"/>
              </p:ext>
            </p:extLst>
          </p:nvPr>
        </p:nvGraphicFramePr>
        <p:xfrm>
          <a:off x="5695949" y="5851998"/>
          <a:ext cx="18288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36" name="Equation" r:id="rId4" imgW="1091726" imgH="431613" progId="Equation.3">
                  <p:embed/>
                </p:oleObj>
              </mc:Choice>
              <mc:Fallback>
                <p:oleObj name="Equation" r:id="rId4" imgW="1091726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5949" y="5851998"/>
                        <a:ext cx="18288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238511873"/>
              </p:ext>
            </p:extLst>
          </p:nvPr>
        </p:nvGraphicFramePr>
        <p:xfrm>
          <a:off x="7264973" y="5299458"/>
          <a:ext cx="3431602" cy="831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37" name="Equation" r:id="rId6" imgW="1752600" imgH="444500" progId="Equation.3">
                  <p:embed/>
                </p:oleObj>
              </mc:Choice>
              <mc:Fallback>
                <p:oleObj name="Equation" r:id="rId6" imgW="1752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4973" y="5299458"/>
                        <a:ext cx="3431602" cy="831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145504"/>
      </p:ext>
    </p:extLst>
  </p:cSld>
  <p:clrMapOvr>
    <a:masterClrMapping/>
  </p:clrMapOvr>
  <p:transition spd="med"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Classification of Class-Imbalanced Data Sets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49" y="1133814"/>
            <a:ext cx="10963275" cy="1537700"/>
          </a:xfrm>
        </p:spPr>
        <p:txBody>
          <a:bodyPr/>
          <a:lstStyle/>
          <a:p>
            <a:r>
              <a:rPr lang="en-US" altLang="en-US" sz="2400" dirty="0"/>
              <a:t>Class-imbalance problem: Rare positive example</a:t>
            </a:r>
            <a:r>
              <a:rPr lang="en-US" altLang="zh-CN" sz="2400" dirty="0"/>
              <a:t>s</a:t>
            </a:r>
            <a:r>
              <a:rPr lang="en-US" altLang="en-US" sz="2400" dirty="0"/>
              <a:t> but numerous negative ones</a:t>
            </a:r>
          </a:p>
          <a:p>
            <a:pPr lvl="1"/>
            <a:r>
              <a:rPr lang="en-US" altLang="en-US" sz="2400" dirty="0"/>
              <a:t>E.g., medical diagnosis, fraud transaction, accident (oil-spill), and product fault</a:t>
            </a:r>
          </a:p>
          <a:p>
            <a:r>
              <a:rPr lang="en-US" altLang="en-US" sz="2400" dirty="0"/>
              <a:t>Traditional methods assume a balanced distribution of classes and equal error costs: not suitable for class-imbalanced data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602389" y="3936485"/>
            <a:ext cx="68913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2400" kern="0" dirty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804988" y="6248400"/>
            <a:ext cx="86344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en-US" sz="2400" kern="0" dirty="0"/>
          </a:p>
        </p:txBody>
      </p:sp>
      <p:grpSp>
        <p:nvGrpSpPr>
          <p:cNvPr id="71687" name="Group 3"/>
          <p:cNvGrpSpPr>
            <a:grpSpLocks/>
          </p:cNvGrpSpPr>
          <p:nvPr/>
        </p:nvGrpSpPr>
        <p:grpSpPr bwMode="auto">
          <a:xfrm>
            <a:off x="9585006" y="2459974"/>
            <a:ext cx="2360739" cy="2202238"/>
            <a:chOff x="6850334" y="2699730"/>
            <a:chExt cx="2360461" cy="2202731"/>
          </a:xfrm>
        </p:grpSpPr>
        <p:grpSp>
          <p:nvGrpSpPr>
            <p:cNvPr id="71688" name="Group 2"/>
            <p:cNvGrpSpPr>
              <a:grpSpLocks/>
            </p:cNvGrpSpPr>
            <p:nvPr/>
          </p:nvGrpSpPr>
          <p:grpSpPr bwMode="auto">
            <a:xfrm>
              <a:off x="6850334" y="2699730"/>
              <a:ext cx="2360461" cy="2202731"/>
              <a:chOff x="6333658" y="2918534"/>
              <a:chExt cx="2927932" cy="2856663"/>
            </a:xfrm>
          </p:grpSpPr>
          <p:sp>
            <p:nvSpPr>
              <p:cNvPr id="71693" name="Rectangle 4"/>
              <p:cNvSpPr>
                <a:spLocks noChangeArrowheads="1"/>
              </p:cNvSpPr>
              <p:nvPr/>
            </p:nvSpPr>
            <p:spPr bwMode="auto">
              <a:xfrm>
                <a:off x="6333658" y="3039233"/>
                <a:ext cx="2810342" cy="259956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latin typeface="Tahoma" panose="020B0604030504040204" pitchFamily="34" charset="0"/>
                </a:endParaRPr>
              </a:p>
            </p:txBody>
          </p:sp>
          <p:sp>
            <p:nvSpPr>
              <p:cNvPr id="71694" name="Text Box 6"/>
              <p:cNvSpPr txBox="1">
                <a:spLocks noChangeArrowheads="1"/>
              </p:cNvSpPr>
              <p:nvPr/>
            </p:nvSpPr>
            <p:spPr bwMode="auto">
              <a:xfrm>
                <a:off x="6333658" y="4054751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695" name="Text Box 7"/>
              <p:cNvSpPr txBox="1">
                <a:spLocks noChangeArrowheads="1"/>
              </p:cNvSpPr>
              <p:nvPr/>
            </p:nvSpPr>
            <p:spPr bwMode="auto">
              <a:xfrm>
                <a:off x="8386482" y="3373921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696" name="Text Box 8"/>
              <p:cNvSpPr txBox="1">
                <a:spLocks noChangeArrowheads="1"/>
              </p:cNvSpPr>
              <p:nvPr/>
            </p:nvSpPr>
            <p:spPr bwMode="auto">
              <a:xfrm>
                <a:off x="6987989" y="3491948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697" name="Text Box 9"/>
              <p:cNvSpPr txBox="1">
                <a:spLocks noChangeArrowheads="1"/>
              </p:cNvSpPr>
              <p:nvPr/>
            </p:nvSpPr>
            <p:spPr bwMode="auto">
              <a:xfrm>
                <a:off x="7401741" y="3913313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698" name="Text Box 10"/>
              <p:cNvSpPr txBox="1">
                <a:spLocks noChangeArrowheads="1"/>
              </p:cNvSpPr>
              <p:nvPr/>
            </p:nvSpPr>
            <p:spPr bwMode="auto">
              <a:xfrm>
                <a:off x="7745506" y="3551584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699" name="Text Box 11"/>
              <p:cNvSpPr txBox="1">
                <a:spLocks noChangeArrowheads="1"/>
              </p:cNvSpPr>
              <p:nvPr/>
            </p:nvSpPr>
            <p:spPr bwMode="auto">
              <a:xfrm>
                <a:off x="6521824" y="3551584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0" name="Text Box 12"/>
              <p:cNvSpPr txBox="1">
                <a:spLocks noChangeArrowheads="1"/>
              </p:cNvSpPr>
              <p:nvPr/>
            </p:nvSpPr>
            <p:spPr bwMode="auto">
              <a:xfrm>
                <a:off x="6754906" y="4149172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1" name="Text Box 13"/>
              <p:cNvSpPr txBox="1">
                <a:spLocks noChangeArrowheads="1"/>
              </p:cNvSpPr>
              <p:nvPr/>
            </p:nvSpPr>
            <p:spPr bwMode="auto">
              <a:xfrm>
                <a:off x="7455367" y="3196259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2" name="Text Box 14"/>
              <p:cNvSpPr txBox="1">
                <a:spLocks noChangeArrowheads="1"/>
              </p:cNvSpPr>
              <p:nvPr/>
            </p:nvSpPr>
            <p:spPr bwMode="auto">
              <a:xfrm>
                <a:off x="8721538" y="3009041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3" name="Text Box 15"/>
              <p:cNvSpPr txBox="1">
                <a:spLocks noChangeArrowheads="1"/>
              </p:cNvSpPr>
              <p:nvPr/>
            </p:nvSpPr>
            <p:spPr bwMode="auto">
              <a:xfrm>
                <a:off x="6405282" y="4567859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4" name="Text Box 18"/>
              <p:cNvSpPr txBox="1">
                <a:spLocks noChangeArrowheads="1"/>
              </p:cNvSpPr>
              <p:nvPr/>
            </p:nvSpPr>
            <p:spPr bwMode="auto">
              <a:xfrm>
                <a:off x="7571914" y="4333102"/>
                <a:ext cx="435800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o</a:t>
                </a:r>
              </a:p>
            </p:txBody>
          </p:sp>
          <p:sp>
            <p:nvSpPr>
              <p:cNvPr id="71705" name="Text Box 20"/>
              <p:cNvSpPr txBox="1">
                <a:spLocks noChangeArrowheads="1"/>
              </p:cNvSpPr>
              <p:nvPr/>
            </p:nvSpPr>
            <p:spPr bwMode="auto">
              <a:xfrm>
                <a:off x="7885136" y="4979773"/>
                <a:ext cx="435800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o</a:t>
                </a:r>
              </a:p>
            </p:txBody>
          </p:sp>
          <p:sp>
            <p:nvSpPr>
              <p:cNvPr id="71706" name="Text Box 23"/>
              <p:cNvSpPr txBox="1">
                <a:spLocks noChangeArrowheads="1"/>
              </p:cNvSpPr>
              <p:nvPr/>
            </p:nvSpPr>
            <p:spPr bwMode="auto">
              <a:xfrm>
                <a:off x="7896039" y="4567859"/>
                <a:ext cx="435800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o</a:t>
                </a:r>
              </a:p>
            </p:txBody>
          </p:sp>
          <p:sp>
            <p:nvSpPr>
              <p:cNvPr id="71707" name="Text Box 25"/>
              <p:cNvSpPr txBox="1">
                <a:spLocks noChangeArrowheads="1"/>
              </p:cNvSpPr>
              <p:nvPr/>
            </p:nvSpPr>
            <p:spPr bwMode="auto">
              <a:xfrm>
                <a:off x="7575176" y="4724400"/>
                <a:ext cx="435800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o</a:t>
                </a:r>
              </a:p>
            </p:txBody>
          </p:sp>
          <p:sp>
            <p:nvSpPr>
              <p:cNvPr id="71708" name="Text Box 7"/>
              <p:cNvSpPr txBox="1">
                <a:spLocks noChangeArrowheads="1"/>
              </p:cNvSpPr>
              <p:nvPr/>
            </p:nvSpPr>
            <p:spPr bwMode="auto">
              <a:xfrm>
                <a:off x="8508626" y="4141914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9" name="Text Box 7"/>
              <p:cNvSpPr txBox="1">
                <a:spLocks noChangeArrowheads="1"/>
              </p:cNvSpPr>
              <p:nvPr/>
            </p:nvSpPr>
            <p:spPr bwMode="auto">
              <a:xfrm>
                <a:off x="8129121" y="3850750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0" name="Text Box 7"/>
              <p:cNvSpPr txBox="1">
                <a:spLocks noChangeArrowheads="1"/>
              </p:cNvSpPr>
              <p:nvPr/>
            </p:nvSpPr>
            <p:spPr bwMode="auto">
              <a:xfrm>
                <a:off x="8843682" y="3831121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1" name="Text Box 7"/>
              <p:cNvSpPr txBox="1">
                <a:spLocks noChangeArrowheads="1"/>
              </p:cNvSpPr>
              <p:nvPr/>
            </p:nvSpPr>
            <p:spPr bwMode="auto">
              <a:xfrm>
                <a:off x="6801768" y="5176342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2" name="Text Box 7"/>
              <p:cNvSpPr txBox="1">
                <a:spLocks noChangeArrowheads="1"/>
              </p:cNvSpPr>
              <p:nvPr/>
            </p:nvSpPr>
            <p:spPr bwMode="auto">
              <a:xfrm>
                <a:off x="7120311" y="4953000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3" name="Text Box 7"/>
              <p:cNvSpPr txBox="1">
                <a:spLocks noChangeArrowheads="1"/>
              </p:cNvSpPr>
              <p:nvPr/>
            </p:nvSpPr>
            <p:spPr bwMode="auto">
              <a:xfrm>
                <a:off x="8244448" y="4640746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4" name="Text Box 7"/>
              <p:cNvSpPr txBox="1">
                <a:spLocks noChangeArrowheads="1"/>
              </p:cNvSpPr>
              <p:nvPr/>
            </p:nvSpPr>
            <p:spPr bwMode="auto">
              <a:xfrm>
                <a:off x="8199344" y="4980114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5" name="Text Box 12"/>
              <p:cNvSpPr txBox="1">
                <a:spLocks noChangeArrowheads="1"/>
              </p:cNvSpPr>
              <p:nvPr/>
            </p:nvSpPr>
            <p:spPr bwMode="auto">
              <a:xfrm>
                <a:off x="7306383" y="4465983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6" name="Text Box 12"/>
              <p:cNvSpPr txBox="1">
                <a:spLocks noChangeArrowheads="1"/>
              </p:cNvSpPr>
              <p:nvPr/>
            </p:nvSpPr>
            <p:spPr bwMode="auto">
              <a:xfrm>
                <a:off x="6856881" y="4611991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7" name="Text Box 7"/>
              <p:cNvSpPr txBox="1">
                <a:spLocks noChangeArrowheads="1"/>
              </p:cNvSpPr>
              <p:nvPr/>
            </p:nvSpPr>
            <p:spPr bwMode="auto">
              <a:xfrm>
                <a:off x="8582486" y="5025059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8" name="Text Box 7"/>
              <p:cNvSpPr txBox="1">
                <a:spLocks noChangeArrowheads="1"/>
              </p:cNvSpPr>
              <p:nvPr/>
            </p:nvSpPr>
            <p:spPr bwMode="auto">
              <a:xfrm>
                <a:off x="8116716" y="4306957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9" name="Text Box 8"/>
              <p:cNvSpPr txBox="1">
                <a:spLocks noChangeArrowheads="1"/>
              </p:cNvSpPr>
              <p:nvPr/>
            </p:nvSpPr>
            <p:spPr bwMode="auto">
              <a:xfrm>
                <a:off x="8023972" y="3039232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20" name="Text Box 8"/>
              <p:cNvSpPr txBox="1">
                <a:spLocks noChangeArrowheads="1"/>
              </p:cNvSpPr>
              <p:nvPr/>
            </p:nvSpPr>
            <p:spPr bwMode="auto">
              <a:xfrm>
                <a:off x="6715461" y="2918534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</p:grpSp>
        <p:sp>
          <p:nvSpPr>
            <p:cNvPr id="71689" name="Text Box 9"/>
            <p:cNvSpPr txBox="1">
              <a:spLocks noChangeArrowheads="1"/>
            </p:cNvSpPr>
            <p:nvPr/>
          </p:nvSpPr>
          <p:spPr bwMode="auto">
            <a:xfrm>
              <a:off x="7543800" y="3561795"/>
              <a:ext cx="336912" cy="46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ahoma" panose="020B0604030504040204" pitchFamily="34" charset="0"/>
                </a:rPr>
                <a:t>x</a:t>
              </a:r>
            </a:p>
          </p:txBody>
        </p:sp>
        <p:sp>
          <p:nvSpPr>
            <p:cNvPr id="71690" name="Text Box 9"/>
            <p:cNvSpPr txBox="1">
              <a:spLocks noChangeArrowheads="1"/>
            </p:cNvSpPr>
            <p:nvPr/>
          </p:nvSpPr>
          <p:spPr bwMode="auto">
            <a:xfrm>
              <a:off x="8035682" y="3561795"/>
              <a:ext cx="336912" cy="46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ahoma" panose="020B0604030504040204" pitchFamily="34" charset="0"/>
                </a:rPr>
                <a:t>x</a:t>
              </a:r>
            </a:p>
          </p:txBody>
        </p:sp>
        <p:sp>
          <p:nvSpPr>
            <p:cNvPr id="71691" name="Text Box 7"/>
            <p:cNvSpPr txBox="1">
              <a:spLocks noChangeArrowheads="1"/>
            </p:cNvSpPr>
            <p:nvPr/>
          </p:nvSpPr>
          <p:spPr bwMode="auto">
            <a:xfrm>
              <a:off x="7730882" y="4398065"/>
              <a:ext cx="336912" cy="46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ahoma" panose="020B0604030504040204" pitchFamily="34" charset="0"/>
                </a:rPr>
                <a:t>x</a:t>
              </a:r>
            </a:p>
          </p:txBody>
        </p:sp>
        <p:sp>
          <p:nvSpPr>
            <p:cNvPr id="71692" name="Text Box 7"/>
            <p:cNvSpPr txBox="1">
              <a:spLocks noChangeArrowheads="1"/>
            </p:cNvSpPr>
            <p:nvPr/>
          </p:nvSpPr>
          <p:spPr bwMode="auto">
            <a:xfrm>
              <a:off x="8686800" y="3962400"/>
              <a:ext cx="336912" cy="46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ahoma" panose="020B0604030504040204" pitchFamily="34" charset="0"/>
                </a:rPr>
                <a:t>x</a:t>
              </a:r>
            </a:p>
          </p:txBody>
        </p:sp>
      </p:grp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592494" y="2832022"/>
            <a:ext cx="8898797" cy="3835478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kern="0" dirty="0"/>
              <a:t>Typical methods on imbalanced data in two-class classification </a:t>
            </a:r>
          </a:p>
          <a:p>
            <a:pPr lvl="1">
              <a:defRPr/>
            </a:pPr>
            <a:r>
              <a:rPr lang="en-US" sz="2400" b="1" kern="0" dirty="0"/>
              <a:t>Oversampling</a:t>
            </a:r>
            <a:r>
              <a:rPr lang="en-US" sz="2400" kern="0" dirty="0"/>
              <a:t>: Re-sampling of data from positive class</a:t>
            </a:r>
          </a:p>
          <a:p>
            <a:pPr lvl="1">
              <a:defRPr/>
            </a:pPr>
            <a:r>
              <a:rPr lang="en-US" sz="2400" b="1" kern="0" dirty="0"/>
              <a:t>Under-sampling</a:t>
            </a:r>
            <a:r>
              <a:rPr lang="en-US" sz="2400" kern="0" dirty="0"/>
              <a:t>: Randomly eliminate tuples from negative class</a:t>
            </a:r>
          </a:p>
          <a:p>
            <a:pPr lvl="1">
              <a:defRPr/>
            </a:pPr>
            <a:r>
              <a:rPr lang="en-US" sz="2400" b="1" kern="0" dirty="0"/>
              <a:t>Threshold-moving</a:t>
            </a:r>
            <a:r>
              <a:rPr lang="en-US" sz="2400" kern="0" dirty="0"/>
              <a:t>: Move the decision threshold, t, so that the rare class tuples are easier to classify, and hence, less chance of costly false negative errors</a:t>
            </a:r>
          </a:p>
          <a:p>
            <a:pPr lvl="1">
              <a:defRPr/>
            </a:pPr>
            <a:r>
              <a:rPr lang="en-US" sz="2400" b="1" kern="0" dirty="0"/>
              <a:t>Ensemble techniques</a:t>
            </a:r>
            <a:r>
              <a:rPr lang="en-US" sz="2400" kern="0" dirty="0"/>
              <a:t>: Ensemble multiple classifiers introduced above</a:t>
            </a:r>
          </a:p>
          <a:p>
            <a:pPr>
              <a:defRPr/>
            </a:pPr>
            <a:r>
              <a:rPr lang="en-US" sz="2400" kern="0" dirty="0"/>
              <a:t>Still difficult for class imbalance problem on multiclass tasks</a:t>
            </a:r>
          </a:p>
        </p:txBody>
      </p:sp>
    </p:spTree>
    <p:extLst>
      <p:ext uri="{BB962C8B-B14F-4D97-AF65-F5344CB8AC3E}">
        <p14:creationId xmlns:p14="http://schemas.microsoft.com/office/powerpoint/2010/main" val="3272758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-45650" y="87460"/>
            <a:ext cx="12496800" cy="914400"/>
          </a:xfrm>
          <a:noFill/>
        </p:spPr>
        <p:txBody>
          <a:bodyPr lIns="92075" tIns="46038" rIns="92075" bIns="46038" anchor="ctr">
            <a:normAutofit/>
          </a:bodyPr>
          <a:lstStyle/>
          <a:p>
            <a:r>
              <a:rPr lang="en-US" altLang="zh-CN" sz="4000" dirty="0">
                <a:ea typeface="SimSun" panose="02010600030101010101" pitchFamily="2" charset="-122"/>
              </a:rPr>
              <a:t>Classifying Data Streams with Skewed Distribution</a:t>
            </a:r>
            <a:endParaRPr lang="en-US" altLang="en-US" sz="4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46650" y="1495509"/>
            <a:ext cx="5343878" cy="2786807"/>
            <a:chOff x="2590800" y="1676400"/>
            <a:chExt cx="7010400" cy="3655457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590800" y="1905000"/>
              <a:ext cx="838200" cy="12192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2590800" y="16764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038600" y="1905000"/>
              <a:ext cx="838200" cy="12192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038600" y="16764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5334000" y="2133600"/>
              <a:ext cx="1143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 dirty="0">
                  <a:solidFill>
                    <a:srgbClr val="000000"/>
                  </a:solidFill>
                  <a:ea typeface="SimSun" panose="02010600030101010101" pitchFamily="2" charset="-122"/>
                </a:rPr>
                <a:t>………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858000" y="1905000"/>
              <a:ext cx="838200" cy="12192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6858000" y="16764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8610600" y="1676400"/>
              <a:ext cx="838200" cy="1447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8763000" y="1981200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 b="1">
                  <a:solidFill>
                    <a:srgbClr val="000000"/>
                  </a:solidFill>
                  <a:ea typeface="SimSun" panose="02010600030101010101" pitchFamily="2" charset="-122"/>
                </a:rPr>
                <a:t>?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2667000" y="35052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114800" y="35814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6934200" y="3581401"/>
              <a:ext cx="728580" cy="52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 dirty="0">
                  <a:solidFill>
                    <a:srgbClr val="000000"/>
                  </a:solidFill>
                  <a:ea typeface="SimSun" panose="02010600030101010101" pitchFamily="2" charset="-122"/>
                </a:rPr>
                <a:t>m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8610600" y="3581400"/>
              <a:ext cx="990600" cy="51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 dirty="0">
                  <a:solidFill>
                    <a:srgbClr val="000000"/>
                  </a:solidFill>
                  <a:ea typeface="SimSun" panose="02010600030101010101" pitchFamily="2" charset="-122"/>
                </a:rPr>
                <a:t>m+1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733799" y="4343399"/>
              <a:ext cx="3276600" cy="51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Classification Model</a:t>
              </a:r>
            </a:p>
          </p:txBody>
        </p:sp>
        <p:cxnSp>
          <p:nvCxnSpPr>
            <p:cNvPr id="20" name="AutoShape 17"/>
            <p:cNvCxnSpPr>
              <a:cxnSpLocks noChangeShapeType="1"/>
              <a:stCxn id="15" idx="2"/>
              <a:endCxn id="19" idx="0"/>
            </p:cNvCxnSpPr>
            <p:nvPr/>
          </p:nvCxnSpPr>
          <p:spPr bwMode="auto">
            <a:xfrm>
              <a:off x="2971801" y="3902075"/>
              <a:ext cx="2400298" cy="441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18"/>
            <p:cNvCxnSpPr>
              <a:cxnSpLocks noChangeShapeType="1"/>
              <a:stCxn id="16" idx="2"/>
              <a:endCxn id="19" idx="0"/>
            </p:cNvCxnSpPr>
            <p:nvPr/>
          </p:nvCxnSpPr>
          <p:spPr bwMode="auto">
            <a:xfrm>
              <a:off x="4419601" y="3978275"/>
              <a:ext cx="952498" cy="3651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19"/>
            <p:cNvCxnSpPr>
              <a:cxnSpLocks noChangeShapeType="1"/>
              <a:stCxn id="17" idx="2"/>
              <a:endCxn id="19" idx="0"/>
            </p:cNvCxnSpPr>
            <p:nvPr/>
          </p:nvCxnSpPr>
          <p:spPr bwMode="auto">
            <a:xfrm flipH="1">
              <a:off x="5372099" y="4106226"/>
              <a:ext cx="1926391" cy="2371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20"/>
            <p:cNvCxnSpPr>
              <a:cxnSpLocks noChangeShapeType="1"/>
              <a:stCxn id="10" idx="2"/>
              <a:endCxn id="19" idx="0"/>
            </p:cNvCxnSpPr>
            <p:nvPr/>
          </p:nvCxnSpPr>
          <p:spPr bwMode="auto">
            <a:xfrm flipH="1">
              <a:off x="5372099" y="2590799"/>
              <a:ext cx="533401" cy="1752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21"/>
            <p:cNvCxnSpPr>
              <a:cxnSpLocks noChangeShapeType="1"/>
              <a:stCxn id="19" idx="3"/>
              <a:endCxn id="18" idx="1"/>
            </p:cNvCxnSpPr>
            <p:nvPr/>
          </p:nvCxnSpPr>
          <p:spPr bwMode="auto">
            <a:xfrm flipV="1">
              <a:off x="7010399" y="3837421"/>
              <a:ext cx="1600201" cy="76199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2590800" y="4859205"/>
              <a:ext cx="6858000" cy="472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18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S</a:t>
              </a:r>
              <a:r>
                <a:rPr lang="en-US" altLang="zh-CN" sz="1800" b="1" baseline="-25000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m</a:t>
              </a:r>
              <a:r>
                <a:rPr lang="en-US" altLang="zh-CN" sz="18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 as training data?   Two few positive examples! </a:t>
              </a:r>
              <a:endParaRPr lang="en-US" altLang="zh-CN" sz="18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47784" y="1227132"/>
            <a:ext cx="6004200" cy="3635775"/>
            <a:chOff x="2438399" y="1282606"/>
            <a:chExt cx="7593015" cy="4841970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1" y="5334001"/>
              <a:ext cx="2182813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2624654" y="4715052"/>
              <a:ext cx="838200" cy="5333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5105400" y="4191000"/>
              <a:ext cx="1143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>
                  <a:solidFill>
                    <a:srgbClr val="000000"/>
                  </a:solidFill>
                  <a:ea typeface="SimSun" panose="02010600030101010101" pitchFamily="2" charset="-122"/>
                </a:rPr>
                <a:t>………</a:t>
              </a: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8520907" y="4045789"/>
              <a:ext cx="838200" cy="1085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8641347" y="4293988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?</a:t>
              </a: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2628899" y="4260955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3886200" y="4733747"/>
              <a:ext cx="838200" cy="5333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3886200" y="4262613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6496632" y="4704800"/>
              <a:ext cx="838200" cy="5333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6496632" y="4231753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2760833" y="5410201"/>
              <a:ext cx="609600" cy="396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C</a:t>
              </a:r>
              <a:r>
                <a:rPr lang="en-US" altLang="zh-CN" sz="2000" b="1" baseline="-25000" dirty="0">
                  <a:solidFill>
                    <a:srgbClr val="000000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4038600" y="54102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C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6629400" y="54102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C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k</a:t>
              </a:r>
            </a:p>
          </p:txBody>
        </p:sp>
        <p:cxnSp>
          <p:nvCxnSpPr>
            <p:cNvPr id="40" name="AutoShape 16"/>
            <p:cNvCxnSpPr>
              <a:cxnSpLocks noChangeShapeType="1"/>
              <a:stCxn id="37" idx="3"/>
              <a:endCxn id="30" idx="2"/>
            </p:cNvCxnSpPr>
            <p:nvPr/>
          </p:nvCxnSpPr>
          <p:spPr bwMode="auto">
            <a:xfrm flipV="1">
              <a:off x="3370433" y="5131639"/>
              <a:ext cx="5569574" cy="47700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AutoShape 17"/>
            <p:cNvCxnSpPr>
              <a:cxnSpLocks noChangeShapeType="1"/>
              <a:stCxn id="38" idx="3"/>
              <a:endCxn id="30" idx="2"/>
            </p:cNvCxnSpPr>
            <p:nvPr/>
          </p:nvCxnSpPr>
          <p:spPr bwMode="auto">
            <a:xfrm flipV="1">
              <a:off x="4648200" y="5131639"/>
              <a:ext cx="4291807" cy="47700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AutoShape 18"/>
            <p:cNvCxnSpPr>
              <a:cxnSpLocks noChangeShapeType="1"/>
              <a:stCxn id="39" idx="3"/>
              <a:endCxn id="30" idx="2"/>
            </p:cNvCxnSpPr>
            <p:nvPr/>
          </p:nvCxnSpPr>
          <p:spPr bwMode="auto">
            <a:xfrm flipV="1">
              <a:off x="7239000" y="5131639"/>
              <a:ext cx="1701008" cy="47700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2590800" y="23622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4" name="Rectangle 20"/>
            <p:cNvSpPr>
              <a:spLocks noChangeArrowheads="1"/>
            </p:cNvSpPr>
            <p:nvPr/>
          </p:nvSpPr>
          <p:spPr bwMode="auto">
            <a:xfrm>
              <a:off x="4038600" y="23622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6858000" y="19812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5181600" y="2438400"/>
              <a:ext cx="1143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>
                  <a:solidFill>
                    <a:srgbClr val="000000"/>
                  </a:solidFill>
                  <a:ea typeface="SimSun" panose="02010600030101010101" pitchFamily="2" charset="-122"/>
                </a:rPr>
                <a:t>………</a:t>
              </a:r>
            </a:p>
          </p:txBody>
        </p:sp>
        <p:sp>
          <p:nvSpPr>
            <p:cNvPr id="47" name="Text Box 23"/>
            <p:cNvSpPr txBox="1">
              <a:spLocks noChangeArrowheads="1"/>
            </p:cNvSpPr>
            <p:nvPr/>
          </p:nvSpPr>
          <p:spPr bwMode="auto">
            <a:xfrm>
              <a:off x="2438399" y="1282606"/>
              <a:ext cx="2895600" cy="53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Biased Sampling</a:t>
              </a:r>
            </a:p>
          </p:txBody>
        </p:sp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6858000" y="2209800"/>
              <a:ext cx="838200" cy="10668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9" name="Rectangle 25"/>
            <p:cNvSpPr>
              <a:spLocks noChangeArrowheads="1"/>
            </p:cNvSpPr>
            <p:nvPr/>
          </p:nvSpPr>
          <p:spPr bwMode="auto">
            <a:xfrm>
              <a:off x="8763000" y="1752600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0" name="AutoShape 26"/>
            <p:cNvSpPr>
              <a:spLocks noChangeArrowheads="1"/>
            </p:cNvSpPr>
            <p:nvPr/>
          </p:nvSpPr>
          <p:spPr bwMode="auto">
            <a:xfrm>
              <a:off x="8001000" y="2438400"/>
              <a:ext cx="533400" cy="304800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1" name="Rectangle 27"/>
            <p:cNvSpPr>
              <a:spLocks noChangeArrowheads="1"/>
            </p:cNvSpPr>
            <p:nvPr/>
          </p:nvSpPr>
          <p:spPr bwMode="auto">
            <a:xfrm>
              <a:off x="8763000" y="2209800"/>
              <a:ext cx="838200" cy="10668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2" name="Text Box 28"/>
            <p:cNvSpPr txBox="1">
              <a:spLocks noChangeArrowheads="1"/>
            </p:cNvSpPr>
            <p:nvPr/>
          </p:nvSpPr>
          <p:spPr bwMode="auto">
            <a:xfrm>
              <a:off x="2535494" y="3363053"/>
              <a:ext cx="1981200" cy="53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Ensemble</a:t>
              </a:r>
            </a:p>
          </p:txBody>
        </p:sp>
        <p:sp>
          <p:nvSpPr>
            <p:cNvPr id="53" name="Text Box 29"/>
            <p:cNvSpPr txBox="1">
              <a:spLocks noChangeArrowheads="1"/>
            </p:cNvSpPr>
            <p:nvPr/>
          </p:nvSpPr>
          <p:spPr bwMode="auto">
            <a:xfrm>
              <a:off x="2743200" y="28956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54" name="Text Box 30"/>
            <p:cNvSpPr txBox="1">
              <a:spLocks noChangeArrowheads="1"/>
            </p:cNvSpPr>
            <p:nvPr/>
          </p:nvSpPr>
          <p:spPr bwMode="auto">
            <a:xfrm>
              <a:off x="4114800" y="28956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55" name="Text Box 31"/>
            <p:cNvSpPr txBox="1">
              <a:spLocks noChangeArrowheads="1"/>
            </p:cNvSpPr>
            <p:nvPr/>
          </p:nvSpPr>
          <p:spPr bwMode="auto">
            <a:xfrm>
              <a:off x="6934200" y="3352801"/>
              <a:ext cx="609600" cy="53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m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5683910" y="1192080"/>
            <a:ext cx="45719" cy="363874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3"/>
          <p:cNvSpPr txBox="1">
            <a:spLocks noChangeArrowheads="1"/>
          </p:cNvSpPr>
          <p:nvPr/>
        </p:nvSpPr>
        <p:spPr>
          <a:xfrm>
            <a:off x="435791" y="4938279"/>
            <a:ext cx="11176000" cy="1825131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461963" indent="-4619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88" indent="-5381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4746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52228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63" indent="-508000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ea typeface="SimSun" panose="02010600030101010101" pitchFamily="2" charset="-122"/>
              </a:rPr>
              <a:t>Classify data stream with skewed distribution (i.e., rare events)</a:t>
            </a:r>
          </a:p>
          <a:p>
            <a:pPr lvl="1"/>
            <a:r>
              <a:rPr lang="en-US" altLang="zh-CN" sz="2400" b="1" dirty="0">
                <a:ea typeface="SimSun" panose="02010600030101010101" pitchFamily="2" charset="-122"/>
              </a:rPr>
              <a:t>Biased sampling:</a:t>
            </a:r>
            <a:r>
              <a:rPr lang="en-US" altLang="zh-CN" sz="2400" dirty="0">
                <a:ea typeface="SimSun" panose="02010600030101010101" pitchFamily="2" charset="-122"/>
              </a:rPr>
              <a:t>  Save only the positive examples in the streams</a:t>
            </a:r>
          </a:p>
          <a:p>
            <a:pPr lvl="1"/>
            <a:r>
              <a:rPr lang="en-US" altLang="zh-CN" sz="2400" b="1" dirty="0">
                <a:ea typeface="SimSun" panose="02010600030101010101" pitchFamily="2" charset="-122"/>
              </a:rPr>
              <a:t>Ensemble: </a:t>
            </a:r>
            <a:r>
              <a:rPr lang="en-US" altLang="zh-CN" sz="2400" dirty="0">
                <a:ea typeface="SimSun" panose="02010600030101010101" pitchFamily="2" charset="-122"/>
              </a:rPr>
              <a:t>Partition negative examples of S</a:t>
            </a:r>
            <a:r>
              <a:rPr lang="en-US" altLang="zh-CN" sz="2400" baseline="-25000" dirty="0">
                <a:ea typeface="SimSun" panose="02010600030101010101" pitchFamily="2" charset="-122"/>
              </a:rPr>
              <a:t>m</a:t>
            </a:r>
            <a:r>
              <a:rPr lang="en-US" altLang="zh-CN" sz="2400" dirty="0">
                <a:ea typeface="SimSun" panose="02010600030101010101" pitchFamily="2" charset="-122"/>
              </a:rPr>
              <a:t> into k portions to build k classifiers</a:t>
            </a:r>
          </a:p>
          <a:p>
            <a:pPr lvl="1"/>
            <a:r>
              <a:rPr lang="en-US" altLang="zh-CN" sz="2400" dirty="0">
                <a:ea typeface="SimSun" panose="02010600030101010101" pitchFamily="2" charset="-122"/>
              </a:rPr>
              <a:t>Effectively reduce classification errors on the minority class</a:t>
            </a:r>
          </a:p>
        </p:txBody>
      </p:sp>
      <p:sp>
        <p:nvSpPr>
          <p:cNvPr id="3" name="Down Arrow 2"/>
          <p:cNvSpPr/>
          <p:nvPr/>
        </p:nvSpPr>
        <p:spPr>
          <a:xfrm rot="3172703">
            <a:off x="10357003" y="2804960"/>
            <a:ext cx="411118" cy="43075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0332" y="4285187"/>
            <a:ext cx="55561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J. Gao, et al., “A General Framework for Mining Concept-Drifting Data Streams with Skewed Distributions”, SDM’07</a:t>
            </a:r>
          </a:p>
        </p:txBody>
      </p:sp>
    </p:spTree>
    <p:extLst>
      <p:ext uri="{BB962C8B-B14F-4D97-AF65-F5344CB8AC3E}">
        <p14:creationId xmlns:p14="http://schemas.microsoft.com/office/powerpoint/2010/main" val="61261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5936710" y="4924268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33631"/>
      </p:ext>
    </p:extLst>
  </p:cSld>
  <p:clrMapOvr>
    <a:masterClrMapping/>
  </p:clrMapOvr>
  <p:transition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Multiclass Classification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852" y="1197101"/>
            <a:ext cx="10904628" cy="5393583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sz="2400" dirty="0"/>
              <a:t>Classification involving more than two classes (i.e., &gt; 2 Classes) 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Methodology: Reducing the multi-class problem into multiple binary problems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Method 1. </a:t>
            </a:r>
            <a:r>
              <a:rPr lang="en-US" altLang="en-US" sz="2400" b="1" dirty="0"/>
              <a:t>One-vs.-rest </a:t>
            </a:r>
            <a:r>
              <a:rPr lang="en-US" altLang="en-US" sz="2400" dirty="0"/>
              <a:t>(or </a:t>
            </a:r>
            <a:r>
              <a:rPr lang="en-US" altLang="en-US" sz="2400" b="1" dirty="0"/>
              <a:t>one-vs.-all</a:t>
            </a:r>
            <a:r>
              <a:rPr lang="en-US" altLang="en-US" sz="2400" dirty="0"/>
              <a:t>)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Given </a:t>
            </a:r>
            <a:r>
              <a:rPr lang="en-US" altLang="en-US" sz="2400" i="1" dirty="0"/>
              <a:t>m</a:t>
            </a:r>
            <a:r>
              <a:rPr lang="en-US" altLang="en-US" sz="2400" dirty="0"/>
              <a:t> classes, train </a:t>
            </a:r>
            <a:r>
              <a:rPr lang="en-US" altLang="en-US" sz="2400" i="1" dirty="0"/>
              <a:t>m</a:t>
            </a:r>
            <a:r>
              <a:rPr lang="en-US" altLang="en-US" sz="2400" dirty="0"/>
              <a:t> classifiers: one for each class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Classifier j: treat tuples in class j as </a:t>
            </a:r>
            <a:r>
              <a:rPr lang="en-US" altLang="en-US" sz="2400" i="1" dirty="0"/>
              <a:t>positive</a:t>
            </a:r>
            <a:r>
              <a:rPr lang="en-US" altLang="en-US" sz="2400" dirty="0"/>
              <a:t> &amp; </a:t>
            </a:r>
            <a:r>
              <a:rPr lang="en-US" altLang="en-US" sz="2400" b="1" dirty="0"/>
              <a:t>all the rest </a:t>
            </a:r>
            <a:r>
              <a:rPr lang="en-US" altLang="en-US" sz="2400" dirty="0"/>
              <a:t>as </a:t>
            </a:r>
            <a:r>
              <a:rPr lang="en-US" altLang="en-US" sz="2400" i="1" dirty="0"/>
              <a:t>negative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To classify a tuple </a:t>
            </a:r>
            <a:r>
              <a:rPr lang="en-US" altLang="en-US" sz="2400" b="1" dirty="0"/>
              <a:t>X</a:t>
            </a:r>
            <a:r>
              <a:rPr lang="en-US" altLang="en-US" sz="2400" dirty="0"/>
              <a:t>, the set of classifiers vote as an ensemble 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Method 2. </a:t>
            </a:r>
            <a:r>
              <a:rPr lang="en-US" altLang="en-US" sz="2400" b="1" dirty="0"/>
              <a:t>one-vs.-one </a:t>
            </a:r>
            <a:r>
              <a:rPr lang="en-US" altLang="en-US" sz="2400" dirty="0"/>
              <a:t>(or </a:t>
            </a:r>
            <a:r>
              <a:rPr lang="en-US" altLang="en-US" sz="2400" b="1" dirty="0"/>
              <a:t>all-vs.-all</a:t>
            </a:r>
            <a:r>
              <a:rPr lang="en-US" altLang="en-US" sz="2400" dirty="0"/>
              <a:t>):</a:t>
            </a:r>
            <a:r>
              <a:rPr lang="en-US" altLang="en-US" sz="2400" b="1" dirty="0"/>
              <a:t>  </a:t>
            </a:r>
            <a:r>
              <a:rPr lang="en-US" altLang="en-US" sz="2400" dirty="0"/>
              <a:t>Learn a classifier for each pair of classes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Given </a:t>
            </a:r>
            <a:r>
              <a:rPr lang="en-US" altLang="en-US" sz="2400" i="1" dirty="0"/>
              <a:t>m</a:t>
            </a:r>
            <a:r>
              <a:rPr lang="en-US" altLang="en-US" sz="2400" dirty="0"/>
              <a:t> classes, construct </a:t>
            </a:r>
            <a:r>
              <a:rPr lang="en-US" altLang="en-US" sz="2400" i="1" dirty="0"/>
              <a:t>m</a:t>
            </a:r>
            <a:r>
              <a:rPr lang="en-US" altLang="en-US" sz="2400" dirty="0"/>
              <a:t>(</a:t>
            </a:r>
            <a:r>
              <a:rPr lang="en-US" altLang="en-US" sz="2400" i="1" dirty="0"/>
              <a:t>m</a:t>
            </a:r>
            <a:r>
              <a:rPr lang="en-US" altLang="en-US" sz="2400" dirty="0"/>
              <a:t> − 1)/2 binary classifiers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A classifier is trained using tuples of the two classes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To classify a tuple </a:t>
            </a:r>
            <a:r>
              <a:rPr lang="en-US" altLang="en-US" sz="2400" b="1" dirty="0"/>
              <a:t>X</a:t>
            </a:r>
            <a:r>
              <a:rPr lang="en-US" altLang="en-US" sz="2400" dirty="0"/>
              <a:t>, each classifier votes</a:t>
            </a:r>
          </a:p>
          <a:p>
            <a:pPr lvl="3">
              <a:spcBef>
                <a:spcPts val="400"/>
              </a:spcBef>
            </a:pPr>
            <a:r>
              <a:rPr lang="en-US" altLang="en-US" sz="2400" dirty="0"/>
              <a:t>X is assigned to the class with maximal vote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Comparison:  One-vs.-one tends to perform better than one-vs.-rest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Many new algorithms have been developed </a:t>
            </a:r>
            <a:r>
              <a:rPr lang="en-US" altLang="en-US" sz="2400" dirty="0"/>
              <a:t>to go beyond binary classifier method</a:t>
            </a:r>
          </a:p>
        </p:txBody>
      </p:sp>
    </p:spTree>
    <p:extLst>
      <p:ext uri="{BB962C8B-B14F-4D97-AF65-F5344CB8AC3E}">
        <p14:creationId xmlns:p14="http://schemas.microsoft.com/office/powerpoint/2010/main" val="4119654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0"/>
            <a:ext cx="10610851" cy="98107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Semi-Supervised Classification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3" y="1114424"/>
            <a:ext cx="9991569" cy="5743575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sz="2400" dirty="0"/>
              <a:t>Semi-supervised: Uses labeled and unlabeled data to build a classifier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Self-training 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Build a classifier using the labeled data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Use it to label the unlabeled data, and those with the most confident label prediction are added to the set of labeled data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Repeat the above process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Adv.: easy to understand; </a:t>
            </a:r>
            <a:r>
              <a:rPr lang="en-US" altLang="zh-CN" sz="2400" dirty="0" err="1"/>
              <a:t>D</a:t>
            </a:r>
            <a:r>
              <a:rPr lang="en-US" altLang="en-US" sz="2400" dirty="0" err="1"/>
              <a:t>isadv</a:t>
            </a:r>
            <a:r>
              <a:rPr lang="en-US" altLang="en-US" sz="2400" dirty="0"/>
              <a:t>.: may reinforce errors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Co-training: Use two or more classifiers to teach each other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Each learner uses a mutually independent set of features of each tuple to train a good classifier, say f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and f</a:t>
            </a:r>
            <a:r>
              <a:rPr lang="en-US" altLang="en-US" sz="2400" baseline="-25000" dirty="0"/>
              <a:t>2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Then f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and f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are used to predict the class label for unlabeled data X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Teach each other: The tuple having the most confident prediction from f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is added to the set of labeled data for f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&amp; vice versa 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Other methods include joint probability distribution of features and labels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766569" y="1218794"/>
            <a:ext cx="2280934" cy="1504950"/>
            <a:chOff x="8686800" y="76200"/>
            <a:chExt cx="2095500" cy="1295400"/>
          </a:xfrm>
        </p:grpSpPr>
        <p:sp>
          <p:nvSpPr>
            <p:cNvPr id="5" name="Rectangle 4"/>
            <p:cNvSpPr/>
            <p:nvPr/>
          </p:nvSpPr>
          <p:spPr bwMode="auto">
            <a:xfrm>
              <a:off x="8839200" y="76200"/>
              <a:ext cx="1828800" cy="1295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64518" name="Group 5"/>
            <p:cNvGrpSpPr>
              <a:grpSpLocks/>
            </p:cNvGrpSpPr>
            <p:nvPr/>
          </p:nvGrpSpPr>
          <p:grpSpPr bwMode="auto">
            <a:xfrm>
              <a:off x="9639300" y="147638"/>
              <a:ext cx="647700" cy="461962"/>
              <a:chOff x="7848600" y="147935"/>
              <a:chExt cx="914400" cy="461665"/>
            </a:xfrm>
          </p:grpSpPr>
          <p:sp>
            <p:nvSpPr>
              <p:cNvPr id="64526" name="Oval 1"/>
              <p:cNvSpPr>
                <a:spLocks noChangeArrowheads="1"/>
              </p:cNvSpPr>
              <p:nvPr/>
            </p:nvSpPr>
            <p:spPr bwMode="auto">
              <a:xfrm>
                <a:off x="7848600" y="152400"/>
                <a:ext cx="914400" cy="45720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64527" name="TextBox 3"/>
              <p:cNvSpPr txBox="1">
                <a:spLocks noChangeArrowheads="1"/>
              </p:cNvSpPr>
              <p:nvPr/>
            </p:nvSpPr>
            <p:spPr bwMode="auto">
              <a:xfrm>
                <a:off x="8021170" y="147935"/>
                <a:ext cx="41910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 b="1">
                    <a:solidFill>
                      <a:schemeClr val="tx2"/>
                    </a:solidFill>
                  </a:rPr>
                  <a:t>+</a:t>
                </a:r>
              </a:p>
            </p:txBody>
          </p:sp>
        </p:grpSp>
        <p:grpSp>
          <p:nvGrpSpPr>
            <p:cNvPr id="64519" name="Group 6"/>
            <p:cNvGrpSpPr>
              <a:grpSpLocks/>
            </p:cNvGrpSpPr>
            <p:nvPr/>
          </p:nvGrpSpPr>
          <p:grpSpPr bwMode="auto">
            <a:xfrm>
              <a:off x="9639300" y="833438"/>
              <a:ext cx="647700" cy="461962"/>
              <a:chOff x="7848600" y="833588"/>
              <a:chExt cx="914400" cy="461812"/>
            </a:xfrm>
          </p:grpSpPr>
          <p:sp>
            <p:nvSpPr>
              <p:cNvPr id="64524" name="Oval 2"/>
              <p:cNvSpPr>
                <a:spLocks noChangeArrowheads="1"/>
              </p:cNvSpPr>
              <p:nvPr/>
            </p:nvSpPr>
            <p:spPr bwMode="auto">
              <a:xfrm>
                <a:off x="7848600" y="838200"/>
                <a:ext cx="914400" cy="457200"/>
              </a:xfrm>
              <a:prstGeom prst="ellipse">
                <a:avLst/>
              </a:prstGeom>
              <a:solidFill>
                <a:srgbClr val="170981"/>
              </a:solidFill>
              <a:ln w="9525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8195983" y="833588"/>
                <a:ext cx="419099" cy="46181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>
                    <a:solidFill>
                      <a:schemeClr val="bg1">
                        <a:lumMod val="95000"/>
                      </a:schemeClr>
                    </a:solidFill>
                  </a:rPr>
                  <a:t>̶</a:t>
                </a:r>
              </a:p>
            </p:txBody>
          </p:sp>
        </p:grpSp>
        <p:sp>
          <p:nvSpPr>
            <p:cNvPr id="64520" name="TextBox 8"/>
            <p:cNvSpPr txBox="1">
              <a:spLocks noChangeArrowheads="1"/>
            </p:cNvSpPr>
            <p:nvPr/>
          </p:nvSpPr>
          <p:spPr bwMode="auto">
            <a:xfrm>
              <a:off x="8686800" y="530226"/>
              <a:ext cx="1143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/>
                <a:t>unlabeled</a:t>
              </a:r>
            </a:p>
          </p:txBody>
        </p:sp>
        <p:sp>
          <p:nvSpPr>
            <p:cNvPr id="64521" name="TextBox 12"/>
            <p:cNvSpPr txBox="1">
              <a:spLocks noChangeArrowheads="1"/>
            </p:cNvSpPr>
            <p:nvPr/>
          </p:nvSpPr>
          <p:spPr bwMode="auto">
            <a:xfrm>
              <a:off x="9944100" y="530226"/>
              <a:ext cx="8382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/>
                <a:t>labeled</a:t>
              </a:r>
            </a:p>
          </p:txBody>
        </p:sp>
        <p:cxnSp>
          <p:nvCxnSpPr>
            <p:cNvPr id="64522" name="Straight Arrow Connector 10"/>
            <p:cNvCxnSpPr>
              <a:cxnSpLocks noChangeShapeType="1"/>
              <a:endCxn id="64526" idx="5"/>
            </p:cNvCxnSpPr>
            <p:nvPr/>
          </p:nvCxnSpPr>
          <p:spPr bwMode="auto">
            <a:xfrm flipH="1" flipV="1">
              <a:off x="10191751" y="542926"/>
              <a:ext cx="257175" cy="6191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3" name="Straight Arrow Connector 17"/>
            <p:cNvCxnSpPr>
              <a:cxnSpLocks noChangeShapeType="1"/>
              <a:endCxn id="64524" idx="7"/>
            </p:cNvCxnSpPr>
            <p:nvPr/>
          </p:nvCxnSpPr>
          <p:spPr bwMode="auto">
            <a:xfrm flipH="1">
              <a:off x="10191751" y="838201"/>
              <a:ext cx="276225" cy="6667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185803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3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8401049" y="96836"/>
          <a:ext cx="3790951" cy="2228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92" name="SmartDraw" r:id="rId4" imgW="5372100" imgH="3159252" progId="SmartDraw.2">
                  <p:embed/>
                </p:oleObj>
              </mc:Choice>
              <mc:Fallback>
                <p:oleObj name="SmartDraw" r:id="rId4" imgW="5372100" imgH="3159252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1049" y="96836"/>
                        <a:ext cx="3790951" cy="2228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0325100" cy="938784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Active Learning</a:t>
            </a:r>
          </a:p>
        </p:txBody>
      </p:sp>
      <p:sp>
        <p:nvSpPr>
          <p:cNvPr id="6554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47700" y="1192448"/>
            <a:ext cx="10642059" cy="5665552"/>
          </a:xfrm>
        </p:spPr>
        <p:txBody>
          <a:bodyPr/>
          <a:lstStyle/>
          <a:p>
            <a:r>
              <a:rPr lang="en-US" altLang="en-US" sz="2400" dirty="0"/>
              <a:t>A special case of semi-supervised learning</a:t>
            </a:r>
          </a:p>
          <a:p>
            <a:pPr lvl="1"/>
            <a:r>
              <a:rPr lang="en-US" altLang="en-US" sz="2400" dirty="0"/>
              <a:t>Unlabeled data: Abundant</a:t>
            </a:r>
          </a:p>
          <a:p>
            <a:pPr lvl="1"/>
            <a:r>
              <a:rPr lang="en-US" altLang="en-US" sz="2400" dirty="0"/>
              <a:t>Class labels are expensive to obtain</a:t>
            </a:r>
          </a:p>
          <a:p>
            <a:r>
              <a:rPr lang="en-US" altLang="en-US" sz="2400" dirty="0"/>
              <a:t>Active learner: Interactively query teachers (oracle) for labels</a:t>
            </a:r>
          </a:p>
          <a:p>
            <a:r>
              <a:rPr lang="en-US" altLang="en-US" sz="2400" dirty="0"/>
              <a:t>Pool-based approach: Uses a pool of unlabeled data</a:t>
            </a:r>
          </a:p>
          <a:p>
            <a:pPr lvl="1"/>
            <a:r>
              <a:rPr lang="en-US" altLang="en-US" sz="2400" dirty="0"/>
              <a:t>L: a small subset of D is labeled, U: a pool of unlabeled data in D</a:t>
            </a:r>
          </a:p>
          <a:p>
            <a:pPr lvl="1"/>
            <a:r>
              <a:rPr lang="en-US" altLang="en-US" sz="2400" dirty="0"/>
              <a:t>Use a query function to carefully select one or more tuples from U and request labels from an oracle (a human annotator)</a:t>
            </a:r>
          </a:p>
          <a:p>
            <a:pPr lvl="1"/>
            <a:r>
              <a:rPr lang="en-US" altLang="en-US" sz="2400" dirty="0"/>
              <a:t>The newly labeled samples are added to L, and learn a model</a:t>
            </a:r>
          </a:p>
          <a:p>
            <a:pPr lvl="1"/>
            <a:r>
              <a:rPr lang="en-US" altLang="en-US" sz="2400" dirty="0"/>
              <a:t>Goal: </a:t>
            </a:r>
            <a:r>
              <a:rPr lang="en-US" altLang="en-US" sz="2400" b="1" dirty="0"/>
              <a:t>Achieve high accuracy using as few labeled data as possible</a:t>
            </a:r>
          </a:p>
          <a:p>
            <a:r>
              <a:rPr lang="en-US" altLang="en-US" sz="2400" dirty="0"/>
              <a:t>Evaluated using </a:t>
            </a:r>
            <a:r>
              <a:rPr lang="en-US" altLang="en-US" sz="2400" i="1" dirty="0"/>
              <a:t>learning curves</a:t>
            </a:r>
            <a:r>
              <a:rPr lang="en-US" altLang="en-US" sz="2400" dirty="0"/>
              <a:t>: Accuracy as a function of the number of instances queried (# of tuples to be queried should be small)</a:t>
            </a:r>
          </a:p>
          <a:p>
            <a:r>
              <a:rPr lang="en-US" altLang="en-US" sz="2400" dirty="0"/>
              <a:t>A lot of algorithms have been developed for 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842112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12191999" cy="901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Classification—Model Construction, Validation and Testing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4" y="1095375"/>
            <a:ext cx="11277601" cy="5507132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en-US" altLang="en-US" sz="2400" b="1" dirty="0"/>
              <a:t>Model construction</a:t>
            </a:r>
            <a:endParaRPr lang="en-US" altLang="en-US" sz="2400" dirty="0"/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Each sample is assumed to belong to a predefined class (shown by the </a:t>
            </a:r>
            <a:r>
              <a:rPr lang="en-US" altLang="en-US" sz="2400" b="1" dirty="0"/>
              <a:t>class label</a:t>
            </a:r>
            <a:r>
              <a:rPr lang="en-US" altLang="en-US" sz="2400" dirty="0"/>
              <a:t>)</a:t>
            </a:r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The set of samples used for model construction is </a:t>
            </a:r>
            <a:r>
              <a:rPr lang="en-US" altLang="en-US" sz="2400" b="1" dirty="0"/>
              <a:t>training set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Model: Represented as decision trees, rules, mathematical formulas, or other forms</a:t>
            </a:r>
          </a:p>
          <a:p>
            <a:pPr>
              <a:spcBef>
                <a:spcPts val="400"/>
              </a:spcBef>
            </a:pPr>
            <a:r>
              <a:rPr lang="en-US" altLang="en-US" sz="2400" b="1" dirty="0"/>
              <a:t>Model Validation and Testing</a:t>
            </a:r>
            <a:r>
              <a:rPr lang="en-US" altLang="en-US" sz="2400" dirty="0"/>
              <a:t>: </a:t>
            </a:r>
          </a:p>
          <a:p>
            <a:pPr lvl="1">
              <a:spcBef>
                <a:spcPts val="400"/>
              </a:spcBef>
            </a:pPr>
            <a:r>
              <a:rPr lang="en-US" altLang="en-US" sz="2400" b="1" dirty="0"/>
              <a:t>Test:</a:t>
            </a:r>
            <a:r>
              <a:rPr lang="en-US" altLang="en-US" sz="2400" dirty="0"/>
              <a:t> Estimate accuracy of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dirty="0"/>
              <a:t>The known label of test sample is compared with the classified result from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i="1" dirty="0"/>
              <a:t>Accuracy:</a:t>
            </a:r>
            <a:r>
              <a:rPr lang="en-US" altLang="en-US" sz="2400" dirty="0"/>
              <a:t> % of test set samples that are correctly classified by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dirty="0"/>
              <a:t>Test set is independent of training set </a:t>
            </a:r>
          </a:p>
          <a:p>
            <a:pPr lvl="1">
              <a:spcBef>
                <a:spcPts val="400"/>
              </a:spcBef>
            </a:pPr>
            <a:r>
              <a:rPr lang="en-US" altLang="en-US" sz="2400" b="1" dirty="0"/>
              <a:t>Validation</a:t>
            </a:r>
            <a:r>
              <a:rPr lang="en-US" altLang="en-US" sz="2400" dirty="0"/>
              <a:t>: If </a:t>
            </a:r>
            <a:r>
              <a:rPr lang="en-US" altLang="en-US" sz="2400" i="1" dirty="0"/>
              <a:t>the test set </a:t>
            </a:r>
            <a:r>
              <a:rPr lang="en-US" altLang="en-US" sz="2400" dirty="0"/>
              <a:t>is used to select or refine models, it is called </a:t>
            </a:r>
            <a:r>
              <a:rPr lang="en-US" altLang="en-US" sz="2400" b="1" dirty="0"/>
              <a:t>validation </a:t>
            </a:r>
            <a:r>
              <a:rPr lang="en-US" altLang="en-US" sz="2400" dirty="0"/>
              <a:t>(or development)</a:t>
            </a:r>
            <a:r>
              <a:rPr lang="en-US" altLang="en-US" sz="2400" b="1" dirty="0"/>
              <a:t> (test) set</a:t>
            </a:r>
            <a:endParaRPr lang="en-US" altLang="en-US" sz="2400" dirty="0"/>
          </a:p>
          <a:p>
            <a:pPr>
              <a:spcBef>
                <a:spcPts val="400"/>
              </a:spcBef>
            </a:pPr>
            <a:r>
              <a:rPr lang="en-US" altLang="en-US" sz="2400" b="1" dirty="0"/>
              <a:t>Model Deployment:</a:t>
            </a:r>
            <a:r>
              <a:rPr lang="en-US" altLang="en-US" sz="2400" dirty="0"/>
              <a:t> If the accuracy is acceptable, use the model to classify new data</a:t>
            </a:r>
          </a:p>
        </p:txBody>
      </p:sp>
    </p:spTree>
    <p:extLst>
      <p:ext uri="{BB962C8B-B14F-4D97-AF65-F5344CB8AC3E}">
        <p14:creationId xmlns:p14="http://schemas.microsoft.com/office/powerpoint/2010/main" val="37507498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3115" y="0"/>
            <a:ext cx="10972800" cy="93385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Transfer Learning: Conceptual Framework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6136" y="1162454"/>
            <a:ext cx="10914435" cy="2744304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dirty="0"/>
              <a:t>Transfer learning:  Extract knowledge from one or more source tasks (e.g., recognizing cars) and apply the knowledge to a target task (e.g., recognizing trucks)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Traditional learning: Build a new classifier for each new task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Transfer learning: Build new classifier by applying existing knowledge learned from source tasks</a:t>
            </a:r>
          </a:p>
          <a:p>
            <a:pPr>
              <a:lnSpc>
                <a:spcPct val="110000"/>
              </a:lnSpc>
            </a:pPr>
            <a:r>
              <a:rPr lang="en-US" dirty="0"/>
              <a:t>Many algorithms are developed, applied to text classification, spam filtering, etc. </a:t>
            </a:r>
          </a:p>
          <a:p>
            <a:pPr>
              <a:lnSpc>
                <a:spcPct val="110000"/>
              </a:lnSpc>
            </a:pPr>
            <a:endParaRPr lang="en-US" altLang="en-US" dirty="0"/>
          </a:p>
        </p:txBody>
      </p:sp>
      <p:graphicFrame>
        <p:nvGraphicFramePr>
          <p:cNvPr id="66564" name="Object 5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3000981"/>
              </p:ext>
            </p:extLst>
          </p:nvPr>
        </p:nvGraphicFramePr>
        <p:xfrm>
          <a:off x="1513601" y="3834986"/>
          <a:ext cx="4193431" cy="247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84" name="SmartDraw" r:id="rId4" imgW="4073652" imgH="2494788" progId="SmartDraw.2">
                  <p:embed/>
                </p:oleObj>
              </mc:Choice>
              <mc:Fallback>
                <p:oleObj name="SmartDraw" r:id="rId4" imgW="4073652" imgH="2494788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601" y="3834986"/>
                        <a:ext cx="4193431" cy="247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1563413" y="6300873"/>
            <a:ext cx="3962400" cy="3667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 dirty="0"/>
              <a:t>Traditional Learning Framework</a:t>
            </a:r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6721472" y="6300873"/>
            <a:ext cx="3657600" cy="3667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 dirty="0"/>
              <a:t>Transfer Learning Framework</a:t>
            </a:r>
          </a:p>
        </p:txBody>
      </p:sp>
      <p:graphicFrame>
        <p:nvGraphicFramePr>
          <p:cNvPr id="66568" name="Object 11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105333292"/>
              </p:ext>
            </p:extLst>
          </p:nvPr>
        </p:nvGraphicFramePr>
        <p:xfrm>
          <a:off x="6346489" y="3906758"/>
          <a:ext cx="4210050" cy="2394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85" name="SmartDraw" r:id="rId6" imgW="4073652" imgH="2316480" progId="SmartDraw.2">
                  <p:embed/>
                </p:oleObj>
              </mc:Choice>
              <mc:Fallback>
                <p:oleObj name="SmartDraw" r:id="rId6" imgW="4073652" imgH="2316480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6489" y="3906758"/>
                        <a:ext cx="4210050" cy="2394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14938"/>
      </p:ext>
    </p:extLst>
  </p:cSld>
  <p:clrMapOvr>
    <a:masterClrMapping/>
  </p:clrMapOvr>
  <p:transition spd="med"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4"/>
            <a:ext cx="12192000" cy="943583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 Supervision: A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Programming Paradigm for Machine Learning</a:t>
            </a:r>
            <a:endParaRPr lang="en-US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879" y="1260742"/>
            <a:ext cx="10212421" cy="5486400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sz="2400" dirty="0"/>
              <a:t>Overcome the training data bottleneck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Leverage higher-level and/or noisier input from experts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Exploring weak label distributions provided more cheaply and efficiently by 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Higher-level, less precise supervision (e.g., heuristic rules, expected label distributions)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Cheaper, lower-quality supervision (e.g. crowdsourcing) 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Existing resources (e.g. knowledge bases, pre-trained models)</a:t>
            </a:r>
          </a:p>
          <a:p>
            <a:r>
              <a:rPr lang="en-US" sz="2400" dirty="0"/>
              <a:t>These weak label distributions could take many forms</a:t>
            </a:r>
          </a:p>
          <a:p>
            <a:pPr lvl="1"/>
            <a:r>
              <a:rPr lang="en-US" sz="2400" dirty="0"/>
              <a:t>Weak Labels from crowd workers, output of heuristic rules, or the result of distant supervision (from KBs), or the output of other classifiers, etc.</a:t>
            </a:r>
          </a:p>
          <a:p>
            <a:pPr lvl="1"/>
            <a:r>
              <a:rPr lang="en-US" sz="2400" dirty="0"/>
              <a:t>Constraints and invariances (e.g., from physics, logic, or other experts)</a:t>
            </a:r>
          </a:p>
          <a:p>
            <a:pPr lvl="1"/>
            <a:r>
              <a:rPr lang="en-US" sz="2400" dirty="0"/>
              <a:t>Probability distributions (e.g., from weak or biased classifiers or user-provided label or feature expectations or measurements)</a:t>
            </a:r>
          </a:p>
        </p:txBody>
      </p:sp>
    </p:spTree>
    <p:extLst>
      <p:ext uri="{BB962C8B-B14F-4D97-AF65-F5344CB8AC3E}">
        <p14:creationId xmlns:p14="http://schemas.microsoft.com/office/powerpoint/2010/main" val="21841017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926"/>
            <a:ext cx="12191999" cy="771524"/>
          </a:xfrm>
        </p:spPr>
        <p:txBody>
          <a:bodyPr>
            <a:normAutofit/>
          </a:bodyPr>
          <a:lstStyle/>
          <a:p>
            <a:r>
              <a:rPr lang="en-US" sz="4000" dirty="0"/>
              <a:t>Relationships Among Different Kinds of Supervisions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87" y="1190625"/>
            <a:ext cx="10477500" cy="55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274" y="5267932"/>
            <a:ext cx="2819401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Courtesy: A Ratner et al. @Stanford Blog, July 2017</a:t>
            </a:r>
          </a:p>
        </p:txBody>
      </p:sp>
    </p:spTree>
    <p:extLst>
      <p:ext uri="{BB962C8B-B14F-4D97-AF65-F5344CB8AC3E}">
        <p14:creationId xmlns:p14="http://schemas.microsoft.com/office/powerpoint/2010/main" val="18612733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2629306" y="5595477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68552"/>
      </p:ext>
    </p:extLst>
  </p:cSld>
  <p:clrMapOvr>
    <a:masterClrMapping/>
  </p:clrMapOvr>
  <p:transition>
    <p:zo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81000"/>
            <a:ext cx="8458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Summary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203" y="1153885"/>
            <a:ext cx="10998654" cy="551905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Classification: Model construction from a set of training data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Effective and scalable methods  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Decision tree induction, Bayes classification methods, linear classifier, … 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No single method has been found to be superior over all others for all data sets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Evaluation metrics: Accuracy, sensitivity, specificity, precision, recall, </a:t>
            </a:r>
            <a:r>
              <a:rPr lang="en-US" altLang="en-US" sz="2400" i="1" dirty="0"/>
              <a:t>F</a:t>
            </a:r>
            <a:r>
              <a:rPr lang="en-US" altLang="en-US" sz="2400" dirty="0"/>
              <a:t> measure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evaluation: Holdout, cross-validation, boo</a:t>
            </a:r>
            <a:r>
              <a:rPr lang="en-US" altLang="zh-CN" sz="2400" dirty="0"/>
              <a:t>t</a:t>
            </a:r>
            <a:r>
              <a:rPr lang="en-US" altLang="en-US" sz="2400" dirty="0"/>
              <a:t>strapping, ROC curves (AUC)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Improve Classification Accuracy: Bagging, boosting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classification: Multiclass classification, semi-supervised classification, active learning, transfer learning, weak supervision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2400" dirty="0"/>
          </a:p>
          <a:p>
            <a:pPr eaLnBrk="1" hangingPunct="1">
              <a:lnSpc>
                <a:spcPct val="120000"/>
              </a:lnSpc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62306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304800"/>
            <a:ext cx="8018463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References (1)</a:t>
            </a:r>
            <a:endParaRPr lang="en-US" altLang="en-US" sz="400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99" y="1133475"/>
            <a:ext cx="10848975" cy="5572125"/>
          </a:xfrm>
        </p:spPr>
        <p:txBody>
          <a:bodyPr/>
          <a:lstStyle/>
          <a:p>
            <a:pPr marL="533400" indent="-533400"/>
            <a:r>
              <a:rPr lang="en-US" altLang="en-US" sz="2200" dirty="0"/>
              <a:t>C. </a:t>
            </a:r>
            <a:r>
              <a:rPr lang="en-US" altLang="en-US" sz="2200" dirty="0" err="1"/>
              <a:t>Apte</a:t>
            </a:r>
            <a:r>
              <a:rPr lang="en-US" altLang="en-US" sz="2200" dirty="0"/>
              <a:t> and S. Weiss. </a:t>
            </a:r>
            <a:r>
              <a:rPr lang="en-US" altLang="en-US" sz="2200" b="1" dirty="0"/>
              <a:t>Data mining with decision trees and decision rules</a:t>
            </a:r>
            <a:r>
              <a:rPr lang="en-US" altLang="en-US" sz="2200" dirty="0"/>
              <a:t>. Future Generation Computer Systems, 13, 1997</a:t>
            </a:r>
          </a:p>
          <a:p>
            <a:pPr marL="533400" indent="-533400"/>
            <a:r>
              <a:rPr lang="en-US" altLang="en-US" sz="2200" dirty="0"/>
              <a:t>P. K. Chan and S. J. </a:t>
            </a:r>
            <a:r>
              <a:rPr lang="en-US" altLang="en-US" sz="2200" dirty="0" err="1"/>
              <a:t>Stolfo</a:t>
            </a:r>
            <a:r>
              <a:rPr lang="en-US" altLang="en-US" sz="2200" dirty="0"/>
              <a:t>. </a:t>
            </a:r>
            <a:r>
              <a:rPr lang="en-US" altLang="en-US" sz="2200" b="1" dirty="0"/>
              <a:t>Learning arbiter and combiner trees from partitioned data for scaling machine learning</a:t>
            </a:r>
            <a:r>
              <a:rPr lang="en-US" altLang="en-US" sz="2200" dirty="0"/>
              <a:t>. KDD'95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A. J. Dobson.  </a:t>
            </a:r>
            <a:r>
              <a:rPr lang="en-US" altLang="en-US" sz="2200" b="1" dirty="0"/>
              <a:t>An Introduction to Generalized Linear Models</a:t>
            </a:r>
            <a:r>
              <a:rPr lang="en-US" altLang="en-US" sz="2200" dirty="0"/>
              <a:t>.  Chapman &amp; Hall, 1990.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R. O. </a:t>
            </a:r>
            <a:r>
              <a:rPr lang="en-US" altLang="en-US" sz="2200" dirty="0" err="1"/>
              <a:t>Duda</a:t>
            </a:r>
            <a:r>
              <a:rPr lang="en-US" altLang="en-US" sz="2200" dirty="0"/>
              <a:t>, P. E. Hart, and D. G. Stork. </a:t>
            </a:r>
            <a:r>
              <a:rPr lang="en-US" altLang="en-US" sz="2200" b="1" dirty="0"/>
              <a:t>Pattern Classification</a:t>
            </a:r>
            <a:r>
              <a:rPr lang="en-US" altLang="en-US" sz="2200" dirty="0"/>
              <a:t>, 2ed. John Wiley, 2001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U. M. Fayyad. </a:t>
            </a:r>
            <a:r>
              <a:rPr lang="en-US" altLang="en-US" sz="2200" b="1" dirty="0"/>
              <a:t>Branching on attribute values in decision tree generation</a:t>
            </a:r>
            <a:r>
              <a:rPr lang="en-US" altLang="en-US" sz="2200" dirty="0"/>
              <a:t>. AAAI’94.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Y. Freund and R. E. </a:t>
            </a:r>
            <a:r>
              <a:rPr lang="en-US" altLang="en-US" sz="2200" dirty="0" err="1"/>
              <a:t>Schapire</a:t>
            </a:r>
            <a:r>
              <a:rPr lang="en-US" altLang="en-US" sz="2200" dirty="0"/>
              <a:t>. </a:t>
            </a:r>
            <a:r>
              <a:rPr lang="en-US" altLang="en-US" sz="2200" b="1" dirty="0"/>
              <a:t>A decision-theoretic generalization of on-line learning and an  application to boosting</a:t>
            </a:r>
            <a:r>
              <a:rPr lang="en-US" altLang="en-US" sz="2200" dirty="0"/>
              <a:t>. J. Computer and System Sciences, 1997.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J. </a:t>
            </a:r>
            <a:r>
              <a:rPr lang="en-US" altLang="en-US" sz="2200" dirty="0" err="1"/>
              <a:t>Gehrke</a:t>
            </a:r>
            <a:r>
              <a:rPr lang="en-US" altLang="en-US" sz="2200" dirty="0"/>
              <a:t>, R. Ramakrishnan, and V. </a:t>
            </a:r>
            <a:r>
              <a:rPr lang="en-US" altLang="en-US" sz="2200" dirty="0" err="1"/>
              <a:t>Ganti</a:t>
            </a:r>
            <a:r>
              <a:rPr lang="en-US" altLang="en-US" sz="2200" dirty="0"/>
              <a:t>. </a:t>
            </a:r>
            <a:r>
              <a:rPr lang="en-US" altLang="en-US" sz="2200" b="1" dirty="0"/>
              <a:t>Rainforest: A framework for fast decision tree construction of large datasets</a:t>
            </a:r>
            <a:r>
              <a:rPr lang="en-US" altLang="en-US" sz="2200" dirty="0"/>
              <a:t>. VLDB’98.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J. </a:t>
            </a:r>
            <a:r>
              <a:rPr lang="en-US" altLang="en-US" sz="2200" dirty="0" err="1"/>
              <a:t>Gehrke</a:t>
            </a:r>
            <a:r>
              <a:rPr lang="en-US" altLang="en-US" sz="2200" dirty="0"/>
              <a:t>, V. Gant, R. Ramakrishnan, and W.-Y. </a:t>
            </a:r>
            <a:r>
              <a:rPr lang="en-US" altLang="en-US" sz="2200" dirty="0" err="1"/>
              <a:t>Loh</a:t>
            </a:r>
            <a:r>
              <a:rPr lang="en-US" altLang="en-US" sz="2200" dirty="0"/>
              <a:t>, </a:t>
            </a:r>
            <a:r>
              <a:rPr lang="en-US" altLang="en-US" sz="2200" b="1" dirty="0"/>
              <a:t>BOAT -- Optimistic Decision Tree Construction</a:t>
            </a:r>
            <a:r>
              <a:rPr lang="en-US" altLang="en-US" sz="2200" dirty="0"/>
              <a:t>. SIGMOD'99</a:t>
            </a:r>
            <a:r>
              <a:rPr lang="en-US" altLang="en-US" sz="2200" i="1" dirty="0"/>
              <a:t>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T. Hastie, R. </a:t>
            </a:r>
            <a:r>
              <a:rPr lang="en-US" altLang="en-US" sz="2200" dirty="0" err="1"/>
              <a:t>Tibshirani</a:t>
            </a:r>
            <a:r>
              <a:rPr lang="en-US" altLang="en-US" sz="2200" dirty="0"/>
              <a:t>, and J. Friedman. </a:t>
            </a:r>
            <a:r>
              <a:rPr lang="en-US" altLang="en-US" sz="2200" b="1" dirty="0"/>
              <a:t>The Elements of Statistical Learning: Data Mining, Inference,  and Prediction.</a:t>
            </a:r>
            <a:r>
              <a:rPr lang="en-US" altLang="en-US" sz="2200" dirty="0"/>
              <a:t> Springer-</a:t>
            </a:r>
            <a:r>
              <a:rPr lang="en-US" altLang="en-US" sz="2200" dirty="0" err="1"/>
              <a:t>Verlag</a:t>
            </a:r>
            <a:r>
              <a:rPr lang="en-US" altLang="en-US" sz="2200" dirty="0"/>
              <a:t>, 2001.</a:t>
            </a:r>
          </a:p>
          <a:p>
            <a:pPr marL="533400" indent="-533400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175646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943850" cy="5540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References (2)</a:t>
            </a:r>
            <a:endParaRPr lang="en-US" altLang="en-US" sz="4000"/>
          </a:p>
        </p:txBody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04825" y="1143000"/>
            <a:ext cx="11315700" cy="56007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200" dirty="0"/>
              <a:t>T.-S. Lim, W.-Y. </a:t>
            </a:r>
            <a:r>
              <a:rPr lang="en-US" altLang="en-US" sz="2200" dirty="0" err="1"/>
              <a:t>Loh</a:t>
            </a:r>
            <a:r>
              <a:rPr lang="en-US" altLang="en-US" sz="2200" dirty="0"/>
              <a:t>, and Y.-S. Shih. </a:t>
            </a:r>
            <a:r>
              <a:rPr lang="en-US" altLang="en-US" sz="2200" b="1" dirty="0"/>
              <a:t>A comparison of prediction accuracy, complexity, and training time of  thirty-three old and new classification algorithms.</a:t>
            </a:r>
            <a:r>
              <a:rPr lang="en-US" altLang="en-US" sz="2200" dirty="0"/>
              <a:t>  Machine Learning, 2000 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</a:t>
            </a:r>
            <a:r>
              <a:rPr lang="en-US" altLang="en-US" sz="2200" dirty="0" err="1"/>
              <a:t>Magidson</a:t>
            </a:r>
            <a:r>
              <a:rPr lang="en-US" altLang="en-US" sz="2200" dirty="0"/>
              <a:t>.  </a:t>
            </a:r>
            <a:r>
              <a:rPr lang="en-US" altLang="en-US" sz="2200" b="1" dirty="0"/>
              <a:t>The </a:t>
            </a:r>
            <a:r>
              <a:rPr lang="en-US" altLang="en-US" sz="2200" b="1" dirty="0" err="1"/>
              <a:t>Chaid</a:t>
            </a:r>
            <a:r>
              <a:rPr lang="en-US" altLang="en-US" sz="2200" b="1" dirty="0"/>
              <a:t> approach to segmentation modeling:  Chi-squared automatic interaction detection</a:t>
            </a:r>
            <a:r>
              <a:rPr lang="en-US" altLang="en-US" sz="2200" dirty="0"/>
              <a:t>. In R. P. </a:t>
            </a:r>
            <a:r>
              <a:rPr lang="en-US" altLang="en-US" sz="2200" dirty="0" err="1"/>
              <a:t>Bagozzi</a:t>
            </a:r>
            <a:r>
              <a:rPr lang="en-US" altLang="en-US" sz="2200" dirty="0"/>
              <a:t>, editor, Advanced Methods of Marketing Research, Blackwell Business, 1994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M. Mehta, R. Agrawal, and J. </a:t>
            </a:r>
            <a:r>
              <a:rPr lang="en-US" altLang="en-US" sz="2200" dirty="0" err="1"/>
              <a:t>Rissanen</a:t>
            </a:r>
            <a:r>
              <a:rPr lang="en-US" altLang="en-US" sz="2200" dirty="0"/>
              <a:t>. </a:t>
            </a:r>
            <a:r>
              <a:rPr lang="en-US" altLang="en-US" sz="2200" b="1" dirty="0"/>
              <a:t>SLIQ : A fast scalable classifier for data mining</a:t>
            </a:r>
            <a:r>
              <a:rPr lang="en-US" altLang="en-US" sz="2200" dirty="0"/>
              <a:t>. EDBT'96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T. M. Mitchell. </a:t>
            </a:r>
            <a:r>
              <a:rPr lang="en-US" altLang="en-US" sz="2200" b="1" dirty="0"/>
              <a:t>Machine Learning</a:t>
            </a:r>
            <a:r>
              <a:rPr lang="en-US" altLang="en-US" sz="2200" dirty="0"/>
              <a:t>. McGraw Hill, 1997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S. K. Murthy, </a:t>
            </a:r>
            <a:r>
              <a:rPr lang="en-US" altLang="en-US" sz="2200" b="1" dirty="0"/>
              <a:t>Automatic Construction of Decision Trees from Data: A Multi-Disciplinary Survey</a:t>
            </a:r>
            <a:r>
              <a:rPr lang="en-US" altLang="en-US" sz="2200" dirty="0"/>
              <a:t>, Data Mining and Knowledge Discovery 2(4): 345-389, 1998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</a:t>
            </a:r>
            <a:r>
              <a:rPr lang="en-US" altLang="en-US" sz="2200" b="1" dirty="0"/>
              <a:t>Induction of decision trees</a:t>
            </a:r>
            <a:r>
              <a:rPr lang="en-US" altLang="en-US" sz="2200" dirty="0"/>
              <a:t>. </a:t>
            </a:r>
            <a:r>
              <a:rPr lang="en-US" altLang="en-US" sz="2200" i="1" dirty="0"/>
              <a:t>Machine Learning</a:t>
            </a:r>
            <a:r>
              <a:rPr lang="en-US" altLang="en-US" sz="2200" dirty="0"/>
              <a:t>, 1:81-106, 1986. 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</a:t>
            </a:r>
            <a:r>
              <a:rPr lang="en-US" altLang="en-US" sz="2200" b="1" dirty="0"/>
              <a:t>C4.5: Programs for Machine Learning</a:t>
            </a:r>
            <a:r>
              <a:rPr lang="en-US" altLang="en-US" sz="2200" dirty="0"/>
              <a:t>. Morgan Kaufmann, 1993.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 </a:t>
            </a:r>
            <a:r>
              <a:rPr lang="en-US" altLang="en-US" sz="2200" b="1" dirty="0"/>
              <a:t>Bagging, boosting, and c4.5</a:t>
            </a:r>
            <a:r>
              <a:rPr lang="en-US" altLang="en-US" sz="2200" dirty="0"/>
              <a:t>. AAAI'96.</a:t>
            </a:r>
          </a:p>
        </p:txBody>
      </p:sp>
    </p:spTree>
    <p:extLst>
      <p:ext uri="{BB962C8B-B14F-4D97-AF65-F5344CB8AC3E}">
        <p14:creationId xmlns:p14="http://schemas.microsoft.com/office/powerpoint/2010/main" val="37658420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943850" cy="5540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References (3)</a:t>
            </a:r>
            <a:endParaRPr lang="en-US" altLang="en-US" sz="4000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162" y="1200150"/>
            <a:ext cx="10829925" cy="5257800"/>
          </a:xfrm>
        </p:spPr>
        <p:txBody>
          <a:bodyPr/>
          <a:lstStyle/>
          <a:p>
            <a:pPr eaLnBrk="1" hangingPunct="1"/>
            <a:r>
              <a:rPr lang="en-US" altLang="en-US" sz="2200" dirty="0"/>
              <a:t>R. </a:t>
            </a:r>
            <a:r>
              <a:rPr lang="en-US" altLang="en-US" sz="2200" dirty="0" err="1"/>
              <a:t>Rastogi</a:t>
            </a:r>
            <a:r>
              <a:rPr lang="en-US" altLang="en-US" sz="2200" dirty="0"/>
              <a:t> and K. Shim. </a:t>
            </a:r>
            <a:r>
              <a:rPr lang="en-US" altLang="en-US" sz="2200" b="1" dirty="0"/>
              <a:t>Public: A decision tree classifier that integrates building and pruning</a:t>
            </a:r>
            <a:r>
              <a:rPr lang="en-US" altLang="en-US" sz="2200" dirty="0"/>
              <a:t>. VLDB’98</a:t>
            </a:r>
          </a:p>
          <a:p>
            <a:pPr eaLnBrk="1" hangingPunct="1"/>
            <a:r>
              <a:rPr lang="en-US" altLang="en-US" sz="2200" dirty="0"/>
              <a:t>J. Shafer, R. Agrawal, and M. Mehta. </a:t>
            </a:r>
            <a:r>
              <a:rPr lang="en-US" altLang="en-US" sz="2200" b="1" dirty="0"/>
              <a:t>SPRINT : A scalable parallel classifier for data mining</a:t>
            </a:r>
            <a:r>
              <a:rPr lang="en-US" altLang="en-US" sz="2200" dirty="0"/>
              <a:t>. VLDB’96</a:t>
            </a:r>
          </a:p>
          <a:p>
            <a:pPr eaLnBrk="1" hangingPunct="1"/>
            <a:r>
              <a:rPr lang="en-US" altLang="en-US" sz="2200" dirty="0"/>
              <a:t>J. W. Shavlik and T. G. </a:t>
            </a:r>
            <a:r>
              <a:rPr lang="en-US" altLang="en-US" sz="2200" dirty="0" err="1"/>
              <a:t>Dietterich</a:t>
            </a:r>
            <a:r>
              <a:rPr lang="en-US" altLang="en-US" sz="2200" dirty="0"/>
              <a:t>. </a:t>
            </a:r>
            <a:r>
              <a:rPr lang="en-US" altLang="en-US" sz="2200" b="1" dirty="0"/>
              <a:t>Readings in Machine Learning</a:t>
            </a:r>
            <a:r>
              <a:rPr lang="en-US" altLang="en-US" sz="2200" dirty="0"/>
              <a:t>. Morgan Kaufmann, 1990</a:t>
            </a:r>
          </a:p>
          <a:p>
            <a:pPr eaLnBrk="1" hangingPunct="1"/>
            <a:r>
              <a:rPr lang="en-US" altLang="en-US" sz="2200" dirty="0"/>
              <a:t>P. Tan, M. Steinbach, and V. Kumar. </a:t>
            </a:r>
            <a:r>
              <a:rPr lang="en-US" altLang="en-US" sz="2200" b="1" dirty="0"/>
              <a:t>Introduction to Data Mining</a:t>
            </a:r>
            <a:r>
              <a:rPr lang="en-US" altLang="en-US" sz="2200" dirty="0"/>
              <a:t>. Addison Wesley, 2005</a:t>
            </a:r>
          </a:p>
          <a:p>
            <a:pPr eaLnBrk="1" hangingPunct="1"/>
            <a:r>
              <a:rPr lang="en-US" altLang="en-US" sz="2200" dirty="0"/>
              <a:t>S. M. Weiss and C. A. </a:t>
            </a:r>
            <a:r>
              <a:rPr lang="en-US" altLang="en-US" sz="2200" dirty="0" err="1"/>
              <a:t>Kulikowski</a:t>
            </a:r>
            <a:r>
              <a:rPr lang="en-US" altLang="en-US" sz="2200" dirty="0"/>
              <a:t>.  </a:t>
            </a:r>
            <a:r>
              <a:rPr lang="en-US" altLang="en-US" sz="2200" b="1" dirty="0"/>
              <a:t>Computer Systems that Learn:  Classification and Prediction Methods from Statistics, Neural Nets, Machine Learning, and Expert Systems</a:t>
            </a:r>
            <a:r>
              <a:rPr lang="en-US" altLang="en-US" sz="2200" dirty="0"/>
              <a:t>.  Morgan Kaufman, 1991</a:t>
            </a:r>
          </a:p>
          <a:p>
            <a:pPr eaLnBrk="1" hangingPunct="1"/>
            <a:r>
              <a:rPr lang="en-US" altLang="en-US" sz="2200" dirty="0"/>
              <a:t>S. M. Weiss and N. </a:t>
            </a:r>
            <a:r>
              <a:rPr lang="en-US" altLang="en-US" sz="2200" dirty="0" err="1"/>
              <a:t>Indurkhya</a:t>
            </a:r>
            <a:r>
              <a:rPr lang="en-US" altLang="en-US" sz="2200" dirty="0"/>
              <a:t>. </a:t>
            </a:r>
            <a:r>
              <a:rPr lang="en-US" altLang="en-US" sz="2200" b="1" dirty="0"/>
              <a:t>Predictive Data Mining</a:t>
            </a:r>
            <a:r>
              <a:rPr lang="en-US" altLang="en-US" sz="2200" dirty="0"/>
              <a:t>. Morgan Kaufmann, 1997</a:t>
            </a:r>
          </a:p>
          <a:p>
            <a:pPr eaLnBrk="1" hangingPunct="1"/>
            <a:r>
              <a:rPr lang="en-US" altLang="en-US" sz="2200" dirty="0"/>
              <a:t>I. H. Witten and E. Frank. </a:t>
            </a:r>
            <a:r>
              <a:rPr lang="en-US" altLang="en-US" sz="2200" b="1" dirty="0"/>
              <a:t>Data Mining: Practical Machine Learning Tools and Techniques</a:t>
            </a:r>
            <a:r>
              <a:rPr lang="en-US" altLang="en-US" sz="2200" dirty="0"/>
              <a:t>,  2ed.  Morgan Kaufmann, 2005</a:t>
            </a:r>
          </a:p>
        </p:txBody>
      </p:sp>
    </p:spTree>
    <p:extLst>
      <p:ext uri="{BB962C8B-B14F-4D97-AF65-F5344CB8AC3E}">
        <p14:creationId xmlns:p14="http://schemas.microsoft.com/office/powerpoint/2010/main" val="11164377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102-0284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6006"/>
            <a:ext cx="12258675" cy="919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1512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848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Bayes’ Theorem: Basics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1"/>
            <a:ext cx="10972800" cy="54102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Total probability Theorem: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Bayes’ Theorem:</a:t>
            </a:r>
          </a:p>
          <a:p>
            <a:pPr lvl="1" eaLnBrk="1" hangingPunct="1"/>
            <a:r>
              <a:rPr lang="en-US" altLang="en-US" sz="2400" dirty="0"/>
              <a:t>Let </a:t>
            </a:r>
            <a:r>
              <a:rPr lang="en-US" altLang="en-US" sz="2400" b="1" dirty="0"/>
              <a:t>X</a:t>
            </a:r>
            <a:r>
              <a:rPr lang="en-US" altLang="en-US" sz="2400" dirty="0"/>
              <a:t> be a data sample (“</a:t>
            </a:r>
            <a:r>
              <a:rPr lang="en-US" altLang="en-US" sz="2400" i="1" dirty="0"/>
              <a:t>evidence</a:t>
            </a:r>
            <a:r>
              <a:rPr lang="en-US" altLang="en-US" sz="2400" dirty="0"/>
              <a:t>”): class label is unknown</a:t>
            </a:r>
          </a:p>
          <a:p>
            <a:pPr lvl="1" eaLnBrk="1" hangingPunct="1"/>
            <a:r>
              <a:rPr lang="en-US" altLang="en-US" sz="2400" dirty="0"/>
              <a:t>Let H be a </a:t>
            </a:r>
            <a:r>
              <a:rPr lang="en-US" altLang="en-US" sz="2400" i="1" dirty="0"/>
              <a:t>hypothesis</a:t>
            </a:r>
            <a:r>
              <a:rPr lang="en-US" altLang="en-US" sz="2400" dirty="0"/>
              <a:t> that X belongs to class C </a:t>
            </a:r>
          </a:p>
          <a:p>
            <a:pPr lvl="1" eaLnBrk="1" hangingPunct="1"/>
            <a:r>
              <a:rPr lang="en-US" altLang="en-US" sz="2400" dirty="0"/>
              <a:t>Classification is to determine P(H|</a:t>
            </a:r>
            <a:r>
              <a:rPr lang="en-US" altLang="en-US" sz="2400" b="1" dirty="0"/>
              <a:t>X</a:t>
            </a:r>
            <a:r>
              <a:rPr lang="en-US" altLang="en-US" sz="2400" dirty="0"/>
              <a:t>), (i.e., </a:t>
            </a:r>
            <a:r>
              <a:rPr lang="en-US" altLang="en-US" sz="2400" i="1" dirty="0"/>
              <a:t>posteriori probability): </a:t>
            </a:r>
            <a:r>
              <a:rPr lang="en-US" altLang="en-US" sz="2400" dirty="0"/>
              <a:t> the probability that the hypothesis holds given the observed data sample </a:t>
            </a:r>
            <a:r>
              <a:rPr lang="en-US" altLang="en-US" sz="2400" b="1" dirty="0"/>
              <a:t>X</a:t>
            </a:r>
          </a:p>
          <a:p>
            <a:pPr lvl="1" eaLnBrk="1" hangingPunct="1"/>
            <a:r>
              <a:rPr lang="en-US" altLang="en-US" sz="2400" dirty="0"/>
              <a:t>P(H) (</a:t>
            </a:r>
            <a:r>
              <a:rPr lang="en-US" altLang="en-US" sz="2400" i="1" dirty="0"/>
              <a:t>prior probability</a:t>
            </a:r>
            <a:r>
              <a:rPr lang="en-US" altLang="en-US" sz="2400" dirty="0"/>
              <a:t>): the initial probability</a:t>
            </a:r>
          </a:p>
          <a:p>
            <a:pPr lvl="2" eaLnBrk="1" hangingPunct="1"/>
            <a:r>
              <a:rPr lang="en-US" altLang="en-US" sz="2400" dirty="0"/>
              <a:t>E.g.,</a:t>
            </a:r>
            <a:r>
              <a:rPr lang="en-US" altLang="en-US" sz="2400" b="1" dirty="0"/>
              <a:t> X</a:t>
            </a:r>
            <a:r>
              <a:rPr lang="en-US" altLang="en-US" sz="2400" dirty="0"/>
              <a:t> will buy computer, regardless of age, income, …</a:t>
            </a:r>
          </a:p>
          <a:p>
            <a:pPr lvl="1" eaLnBrk="1" hangingPunct="1"/>
            <a:r>
              <a:rPr lang="en-US" altLang="en-US" sz="2400" dirty="0"/>
              <a:t>P(</a:t>
            </a:r>
            <a:r>
              <a:rPr lang="en-US" altLang="en-US" sz="2400" b="1" dirty="0"/>
              <a:t>X</a:t>
            </a:r>
            <a:r>
              <a:rPr lang="en-US" altLang="en-US" sz="2400" dirty="0"/>
              <a:t>): probability that sample data is observed</a:t>
            </a:r>
          </a:p>
          <a:p>
            <a:pPr lvl="1" eaLnBrk="1" hangingPunct="1"/>
            <a:r>
              <a:rPr lang="en-US" altLang="en-US" sz="2400" dirty="0"/>
              <a:t>P(</a:t>
            </a:r>
            <a:r>
              <a:rPr lang="en-US" altLang="en-US" sz="2400" b="1" dirty="0"/>
              <a:t>X</a:t>
            </a:r>
            <a:r>
              <a:rPr lang="en-US" altLang="en-US" sz="2400" dirty="0"/>
              <a:t>|H) (likelihood): the probability of observing the sample </a:t>
            </a:r>
            <a:r>
              <a:rPr lang="en-US" altLang="en-US" sz="2400" b="1" dirty="0"/>
              <a:t>X</a:t>
            </a:r>
            <a:r>
              <a:rPr lang="en-US" altLang="en-US" sz="2400" dirty="0"/>
              <a:t>, given that the hypothesis holds</a:t>
            </a:r>
          </a:p>
          <a:p>
            <a:pPr lvl="2" eaLnBrk="1" hangingPunct="1"/>
            <a:r>
              <a:rPr lang="en-US" altLang="en-US" sz="2400" dirty="0"/>
              <a:t>E.g.,</a:t>
            </a:r>
            <a:r>
              <a:rPr lang="en-US" altLang="en-US" sz="2400" b="1" dirty="0"/>
              <a:t> </a:t>
            </a:r>
            <a:r>
              <a:rPr lang="en-US" altLang="en-US" sz="2400" dirty="0"/>
              <a:t>Given that</a:t>
            </a:r>
            <a:r>
              <a:rPr lang="en-US" altLang="en-US" sz="2400" b="1" dirty="0"/>
              <a:t> X</a:t>
            </a:r>
            <a:r>
              <a:rPr lang="en-US" altLang="en-US" sz="2400" dirty="0"/>
              <a:t> will buy computer, the prob. that X is 31..40, medium income</a:t>
            </a:r>
          </a:p>
        </p:txBody>
      </p:sp>
      <p:graphicFrame>
        <p:nvGraphicFramePr>
          <p:cNvPr id="34821" name="Object 1"/>
          <p:cNvGraphicFramePr>
            <a:graphicFrameLocks noChangeAspect="1"/>
          </p:cNvGraphicFramePr>
          <p:nvPr>
            <p:extLst/>
          </p:nvPr>
        </p:nvGraphicFramePr>
        <p:xfrm>
          <a:off x="5181600" y="1143001"/>
          <a:ext cx="2577794" cy="714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0" name="Equation" r:id="rId4" imgW="2476500" imgH="685800" progId="Equation.3">
                  <p:embed/>
                </p:oleObj>
              </mc:Choice>
              <mc:Fallback>
                <p:oleObj name="Equation" r:id="rId4" imgW="24765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143001"/>
                        <a:ext cx="2577794" cy="714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1"/>
          <p:cNvGraphicFramePr>
            <a:graphicFrameLocks noChangeAspect="1"/>
          </p:cNvGraphicFramePr>
          <p:nvPr>
            <p:extLst/>
          </p:nvPr>
        </p:nvGraphicFramePr>
        <p:xfrm>
          <a:off x="4162426" y="1857375"/>
          <a:ext cx="608012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1" name="Equation" r:id="rId6" imgW="4813300" imgH="558800" progId="Equation.3">
                  <p:embed/>
                </p:oleObj>
              </mc:Choice>
              <mc:Fallback>
                <p:oleObj name="Equation" r:id="rId6" imgW="48133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2426" y="1857375"/>
                        <a:ext cx="608012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3762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779119" y="1743034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26917"/>
      </p:ext>
    </p:extLst>
  </p:cSld>
  <p:clrMapOvr>
    <a:masterClrMapping/>
  </p:clrMapOvr>
  <p:transition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3385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Classification Is to Derive the Maximum Posteriori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10972800" cy="51816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dirty="0"/>
              <a:t>Let D be a training set of tuples and their associated class labels, and each tuple is represented by an n-D attribute vector </a:t>
            </a:r>
            <a:r>
              <a:rPr lang="en-US" altLang="en-US" b="1" dirty="0"/>
              <a:t>X</a:t>
            </a:r>
            <a:r>
              <a:rPr lang="en-US" altLang="en-US" dirty="0"/>
              <a:t> = (x</a:t>
            </a:r>
            <a:r>
              <a:rPr lang="en-US" altLang="en-US" baseline="-25000" dirty="0"/>
              <a:t>1</a:t>
            </a:r>
            <a:r>
              <a:rPr lang="en-US" altLang="en-US" dirty="0"/>
              <a:t>, x</a:t>
            </a:r>
            <a:r>
              <a:rPr lang="en-US" altLang="en-US" baseline="-25000" dirty="0"/>
              <a:t>2</a:t>
            </a:r>
            <a:r>
              <a:rPr lang="en-US" altLang="en-US" dirty="0"/>
              <a:t>, …, </a:t>
            </a:r>
            <a:r>
              <a:rPr lang="en-US" altLang="en-US" dirty="0" err="1"/>
              <a:t>x</a:t>
            </a:r>
            <a:r>
              <a:rPr lang="en-US" altLang="en-US" baseline="-25000" dirty="0" err="1"/>
              <a:t>n</a:t>
            </a:r>
            <a:r>
              <a:rPr lang="en-US" altLang="en-US" dirty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Suppose there are </a:t>
            </a:r>
            <a:r>
              <a:rPr lang="en-US" altLang="en-US" i="1" dirty="0"/>
              <a:t>m</a:t>
            </a:r>
            <a:r>
              <a:rPr lang="en-US" altLang="en-US" dirty="0"/>
              <a:t> classes C</a:t>
            </a:r>
            <a:r>
              <a:rPr lang="en-US" altLang="en-US" baseline="-25000" dirty="0"/>
              <a:t>1</a:t>
            </a:r>
            <a:r>
              <a:rPr lang="en-US" altLang="en-US" dirty="0"/>
              <a:t>, C</a:t>
            </a:r>
            <a:r>
              <a:rPr lang="en-US" altLang="en-US" baseline="-25000" dirty="0"/>
              <a:t>2</a:t>
            </a:r>
            <a:r>
              <a:rPr lang="en-US" altLang="en-US" dirty="0"/>
              <a:t>, …, C</a:t>
            </a:r>
            <a:r>
              <a:rPr lang="en-US" altLang="en-US" baseline="-25000" dirty="0"/>
              <a:t>m</a:t>
            </a:r>
            <a:r>
              <a:rPr lang="en-US" altLang="en-US" dirty="0"/>
              <a:t>.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Classification is to derive the maximum posteriori, i.e., the maximal P(</a:t>
            </a:r>
            <a:r>
              <a:rPr lang="en-US" altLang="en-US" dirty="0" err="1"/>
              <a:t>C</a:t>
            </a:r>
            <a:r>
              <a:rPr lang="en-US" altLang="en-US" baseline="-25000" dirty="0" err="1"/>
              <a:t>i</a:t>
            </a:r>
            <a:r>
              <a:rPr lang="en-US" altLang="en-US" dirty="0" err="1"/>
              <a:t>|</a:t>
            </a:r>
            <a:r>
              <a:rPr lang="en-US" altLang="en-US" b="1" dirty="0" err="1"/>
              <a:t>X</a:t>
            </a:r>
            <a:r>
              <a:rPr lang="en-US" altLang="en-US" dirty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This can be derived from Bayes’ theorem</a:t>
            </a:r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Since P(X) is constant for all classes, only                                        </a:t>
            </a:r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lvl="1" eaLnBrk="1" hangingPunct="1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dirty="0"/>
              <a:t>needs to be maximized</a:t>
            </a:r>
          </a:p>
        </p:txBody>
      </p:sp>
      <p:graphicFrame>
        <p:nvGraphicFramePr>
          <p:cNvPr id="36869" name="Object 5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5572125" y="3810000"/>
          <a:ext cx="274320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4" name="Equation" r:id="rId4" imgW="2501900" imgH="647700" progId="Equation.3">
                  <p:embed/>
                </p:oleObj>
              </mc:Choice>
              <mc:Fallback>
                <p:oleObj name="Equation" r:id="rId4" imgW="25019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3810000"/>
                        <a:ext cx="2743200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7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5422900" y="5322888"/>
          <a:ext cx="287020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5" name="Equation" r:id="rId6" imgW="2450880" imgH="380880" progId="Equation.3">
                  <p:embed/>
                </p:oleObj>
              </mc:Choice>
              <mc:Fallback>
                <p:oleObj name="Equation" r:id="rId6" imgW="245088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2900" y="5322888"/>
                        <a:ext cx="287020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149787"/>
      </p:ext>
    </p:extLst>
  </p:cSld>
  <p:clrMapOvr>
    <a:masterClrMapping/>
  </p:clrMapOvr>
  <p:transition spd="med">
    <p:zo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" y="192493"/>
            <a:ext cx="12012872" cy="738909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/>
              </a:rPr>
              <a:t>Linear Discriminant Analysis (LDA)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7169" y="1141379"/>
                <a:ext cx="11263843" cy="5384800"/>
              </a:xfrm>
            </p:spPr>
            <p:txBody>
              <a:bodyPr/>
              <a:lstStyle/>
              <a:p>
                <a:pPr>
                  <a:spcBef>
                    <a:spcPts val="500"/>
                  </a:spcBef>
                </a:pPr>
                <a:r>
                  <a:rPr lang="en-US" sz="2400" dirty="0"/>
                  <a:t>Linear Discriminant Analysis </a:t>
                </a:r>
                <a:r>
                  <a:rPr lang="en-US" sz="2400" b="1" dirty="0"/>
                  <a:t>(</a:t>
                </a:r>
                <a:r>
                  <a:rPr lang="en-US" sz="2400" dirty="0"/>
                  <a:t>LDA) works when the attributes are all continuous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2400" dirty="0"/>
                  <a:t>For the categorical attributes, discriminant correspondence analysis is the equivalent technique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Basic Ideas: Project all samples on a line such that different classes are well separated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Example: Suppose we have 2 classes and 2-dimensional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>
                  <a:spcBef>
                    <a:spcPts val="5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samples come from class 1</a:t>
                </a:r>
              </a:p>
              <a:p>
                <a:pPr lvl="1">
                  <a:spcBef>
                    <a:spcPts val="5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samples come from class 2</a:t>
                </a:r>
              </a:p>
              <a:p>
                <a:pPr marL="461951" lvl="1" indent="-461951">
                  <a:spcBef>
                    <a:spcPts val="500"/>
                  </a:spcBef>
                  <a:buClr>
                    <a:srgbClr val="0000CC"/>
                  </a:buClr>
                </a:pPr>
                <a:r>
                  <a:rPr lang="en-US" sz="2400" dirty="0"/>
                  <a:t>Let the line direction be given by unit vector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There are two candidates of projections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2400" dirty="0"/>
                  <a:t>Vertical: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0,1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1">
                  <a:spcBef>
                    <a:spcPts val="500"/>
                  </a:spcBef>
                </a:pPr>
                <a:r>
                  <a:rPr lang="en-US" sz="2400" dirty="0"/>
                  <a:t>Horizontal: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1,0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Which one looks better?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How to mathematically measure it?</a:t>
                </a:r>
              </a:p>
              <a:p>
                <a:pPr marL="200021" lvl="1" indent="0">
                  <a:buNone/>
                </a:pPr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169" y="1141379"/>
                <a:ext cx="11263843" cy="5384800"/>
              </a:xfrm>
              <a:blipFill rotWithShape="0">
                <a:blip r:embed="rId2"/>
                <a:stretch>
                  <a:fillRect l="-433" t="-905" r="-216" b="-5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188740" y="3449296"/>
            <a:ext cx="3832101" cy="2970959"/>
            <a:chOff x="830358" y="1909481"/>
            <a:chExt cx="4245907" cy="3496253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1828801" y="1909482"/>
              <a:ext cx="0" cy="27850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550895" y="4330958"/>
              <a:ext cx="3411070" cy="318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Multiply 6"/>
            <p:cNvSpPr/>
            <p:nvPr/>
          </p:nvSpPr>
          <p:spPr>
            <a:xfrm>
              <a:off x="2164976" y="2353235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2487706" y="2030505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2933700" y="215702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2649071" y="247975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724835" y="314661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242983" y="3432248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269442" y="343897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852582" y="3789828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999565" y="1909481"/>
              <a:ext cx="0" cy="27850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65195" y="5222944"/>
              <a:ext cx="3411070" cy="318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Multiply 16"/>
            <p:cNvSpPr/>
            <p:nvPr/>
          </p:nvSpPr>
          <p:spPr>
            <a:xfrm>
              <a:off x="849408" y="2030505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ultiply 17"/>
            <p:cNvSpPr/>
            <p:nvPr/>
          </p:nvSpPr>
          <p:spPr>
            <a:xfrm>
              <a:off x="830358" y="219187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ultiply 18"/>
            <p:cNvSpPr/>
            <p:nvPr/>
          </p:nvSpPr>
          <p:spPr>
            <a:xfrm>
              <a:off x="837080" y="2361847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838200" y="247975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70698" y="3463624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70698" y="314661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70698" y="375610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ultiply 23"/>
            <p:cNvSpPr/>
            <p:nvPr/>
          </p:nvSpPr>
          <p:spPr>
            <a:xfrm>
              <a:off x="2164976" y="5077513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ultiply 24"/>
            <p:cNvSpPr/>
            <p:nvPr/>
          </p:nvSpPr>
          <p:spPr>
            <a:xfrm>
              <a:off x="2487707" y="5083004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ultiply 25"/>
            <p:cNvSpPr/>
            <p:nvPr/>
          </p:nvSpPr>
          <p:spPr>
            <a:xfrm>
              <a:off x="2680445" y="5080291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ultiply 26"/>
            <p:cNvSpPr/>
            <p:nvPr/>
          </p:nvSpPr>
          <p:spPr>
            <a:xfrm>
              <a:off x="3005417" y="5077513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46344" y="510017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729318" y="5100675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852582" y="5098056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274262" y="5111131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39319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Fisher’s LDA (</a:t>
            </a:r>
            <a:r>
              <a:rPr lang="en-US" sz="4000" b="1" dirty="0">
                <a:effectLst/>
              </a:rPr>
              <a:t>Linear Discriminant Analysis)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0983" y="1219200"/>
                <a:ext cx="8658546" cy="53848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dirty="0"/>
                  <a:t> is the distance of projection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from the origin</a:t>
                </a:r>
              </a:p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dirty="0"/>
                  <a:t> be the means of class 1 and class 2 in the original space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lass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1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en-US" sz="2400" b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lass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 2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  <a:p>
                <a:r>
                  <a:rPr lang="en-US" sz="2400" dirty="0"/>
                  <a:t>The distance between the means of the projected points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Good?  No. Horizontal one may have larger distance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983" y="1219200"/>
                <a:ext cx="8658546" cy="5384800"/>
              </a:xfrm>
              <a:blipFill rotWithShape="0">
                <a:blip r:embed="rId2"/>
                <a:stretch>
                  <a:fillRect l="-563" t="-793" r="-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8160426" y="2312897"/>
            <a:ext cx="3896697" cy="3252593"/>
            <a:chOff x="8160426" y="2312897"/>
            <a:chExt cx="3896697" cy="3252593"/>
          </a:xfrm>
        </p:grpSpPr>
        <p:grpSp>
          <p:nvGrpSpPr>
            <p:cNvPr id="4" name="Group 3"/>
            <p:cNvGrpSpPr/>
            <p:nvPr/>
          </p:nvGrpSpPr>
          <p:grpSpPr>
            <a:xfrm>
              <a:off x="8384604" y="2312897"/>
              <a:ext cx="3672519" cy="3024102"/>
              <a:chOff x="830358" y="1909481"/>
              <a:chExt cx="4245907" cy="3496253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V="1">
                <a:off x="1828801" y="1909482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flipV="1">
                <a:off x="1550895" y="4330958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Multiply 6"/>
              <p:cNvSpPr/>
              <p:nvPr/>
            </p:nvSpPr>
            <p:spPr>
              <a:xfrm>
                <a:off x="2164976" y="235323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ultiply 7"/>
              <p:cNvSpPr/>
              <p:nvPr/>
            </p:nvSpPr>
            <p:spPr>
              <a:xfrm>
                <a:off x="2487706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Multiply 8"/>
              <p:cNvSpPr/>
              <p:nvPr/>
            </p:nvSpPr>
            <p:spPr>
              <a:xfrm>
                <a:off x="2933700" y="215702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Multiply 9"/>
              <p:cNvSpPr/>
              <p:nvPr/>
            </p:nvSpPr>
            <p:spPr>
              <a:xfrm>
                <a:off x="2649071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24835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242983" y="343224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269442" y="34389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852582" y="378982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999565" y="1909481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1665195" y="5222944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Multiply 16"/>
              <p:cNvSpPr/>
              <p:nvPr/>
            </p:nvSpPr>
            <p:spPr>
              <a:xfrm>
                <a:off x="849408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Multiply 17"/>
              <p:cNvSpPr/>
              <p:nvPr/>
            </p:nvSpPr>
            <p:spPr>
              <a:xfrm>
                <a:off x="830358" y="219187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Multiply 18"/>
              <p:cNvSpPr/>
              <p:nvPr/>
            </p:nvSpPr>
            <p:spPr>
              <a:xfrm>
                <a:off x="837080" y="2361847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Multiply 19"/>
              <p:cNvSpPr/>
              <p:nvPr/>
            </p:nvSpPr>
            <p:spPr>
              <a:xfrm>
                <a:off x="838200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70698" y="3463624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70698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70698" y="3756103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Multiply 23"/>
              <p:cNvSpPr/>
              <p:nvPr/>
            </p:nvSpPr>
            <p:spPr>
              <a:xfrm>
                <a:off x="2164976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Multiply 24"/>
              <p:cNvSpPr/>
              <p:nvPr/>
            </p:nvSpPr>
            <p:spPr>
              <a:xfrm>
                <a:off x="2487707" y="5083004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Multiply 25"/>
              <p:cNvSpPr/>
              <p:nvPr/>
            </p:nvSpPr>
            <p:spPr>
              <a:xfrm>
                <a:off x="2680445" y="5080291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Multiply 26"/>
              <p:cNvSpPr/>
              <p:nvPr/>
            </p:nvSpPr>
            <p:spPr>
              <a:xfrm>
                <a:off x="3005417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246344" y="51001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729318" y="5100675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852582" y="5098056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274262" y="5111131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Multiply 31"/>
            <p:cNvSpPr/>
            <p:nvPr/>
          </p:nvSpPr>
          <p:spPr>
            <a:xfrm>
              <a:off x="8160426" y="2647371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ultiply 32"/>
            <p:cNvSpPr/>
            <p:nvPr/>
          </p:nvSpPr>
          <p:spPr>
            <a:xfrm>
              <a:off x="9899552" y="5286343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164760" y="3655020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0973714" y="5312216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31400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Fisher’s LDA (</a:t>
            </a:r>
            <a:r>
              <a:rPr lang="en-US" sz="4000" dirty="0" err="1"/>
              <a:t>con’t</a:t>
            </a:r>
            <a:r>
              <a:rPr lang="en-US" sz="4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Normalization needed</a:t>
                </a:r>
              </a:p>
              <a:p>
                <a:r>
                  <a:rPr lang="en-US" sz="2400" dirty="0"/>
                  <a:t>Scatter: Sample variance multiplied by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class</m:t>
                        </m:r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 1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sz="2400" b="1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dirty="0" smtClean="0">
                                            <a:latin typeface="Cambria Math" panose="02040503050406030204" pitchFamily="18" charset="0"/>
                                          </a:rPr>
                                          <m:t>𝒗</m:t>
                                        </m:r>
                                      </m:e>
                                      <m:sup>
                                        <m:r>
                                          <a:rPr lang="en-US" sz="2400" b="1" i="1" dirty="0" smtClean="0">
                                            <a:latin typeface="Cambria Math" panose="02040503050406030204" pitchFamily="18" charset="0"/>
                                          </a:rPr>
                                          <m:t>𝑻</m:t>
                                        </m:r>
                                      </m:sup>
                                    </m:s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b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1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class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 2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b="1" dirty="0"/>
              </a:p>
              <a:p>
                <a:r>
                  <a:rPr lang="en-US" sz="2400" dirty="0"/>
                  <a:t>Fisher’s LDA</a:t>
                </a:r>
              </a:p>
              <a:p>
                <a:pPr lvl="1"/>
                <a:r>
                  <a:rPr lang="en-US" sz="2400" dirty="0"/>
                  <a:t>Maximize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Closed-form optimal solution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28" t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160426" y="2312897"/>
            <a:ext cx="3896697" cy="3252593"/>
            <a:chOff x="8160426" y="2312897"/>
            <a:chExt cx="3896697" cy="3252593"/>
          </a:xfrm>
        </p:grpSpPr>
        <p:grpSp>
          <p:nvGrpSpPr>
            <p:cNvPr id="18" name="Group 17"/>
            <p:cNvGrpSpPr/>
            <p:nvPr/>
          </p:nvGrpSpPr>
          <p:grpSpPr>
            <a:xfrm>
              <a:off x="8384604" y="2312897"/>
              <a:ext cx="3672519" cy="3024102"/>
              <a:chOff x="830358" y="1909481"/>
              <a:chExt cx="4245907" cy="3496253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V="1">
                <a:off x="1828801" y="1909482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1550895" y="4330958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Multiply 24"/>
              <p:cNvSpPr/>
              <p:nvPr/>
            </p:nvSpPr>
            <p:spPr>
              <a:xfrm>
                <a:off x="2164976" y="235323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Multiply 25"/>
              <p:cNvSpPr/>
              <p:nvPr/>
            </p:nvSpPr>
            <p:spPr>
              <a:xfrm>
                <a:off x="2487706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Multiply 26"/>
              <p:cNvSpPr/>
              <p:nvPr/>
            </p:nvSpPr>
            <p:spPr>
              <a:xfrm>
                <a:off x="2933700" y="215702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Multiply 27"/>
              <p:cNvSpPr/>
              <p:nvPr/>
            </p:nvSpPr>
            <p:spPr>
              <a:xfrm>
                <a:off x="2649071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724835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242983" y="343224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269442" y="34389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852582" y="378982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999565" y="1909481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V="1">
                <a:off x="1665195" y="5222944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Multiply 34"/>
              <p:cNvSpPr/>
              <p:nvPr/>
            </p:nvSpPr>
            <p:spPr>
              <a:xfrm>
                <a:off x="849408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Multiply 35"/>
              <p:cNvSpPr/>
              <p:nvPr/>
            </p:nvSpPr>
            <p:spPr>
              <a:xfrm>
                <a:off x="830358" y="219187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Multiply 36"/>
              <p:cNvSpPr/>
              <p:nvPr/>
            </p:nvSpPr>
            <p:spPr>
              <a:xfrm>
                <a:off x="837080" y="2361847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Multiply 37"/>
              <p:cNvSpPr/>
              <p:nvPr/>
            </p:nvSpPr>
            <p:spPr>
              <a:xfrm>
                <a:off x="838200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870698" y="3463624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870698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870698" y="3756103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Multiply 41"/>
              <p:cNvSpPr/>
              <p:nvPr/>
            </p:nvSpPr>
            <p:spPr>
              <a:xfrm>
                <a:off x="2164976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Multiply 42"/>
              <p:cNvSpPr/>
              <p:nvPr/>
            </p:nvSpPr>
            <p:spPr>
              <a:xfrm>
                <a:off x="2487707" y="5083004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Multiply 43"/>
              <p:cNvSpPr/>
              <p:nvPr/>
            </p:nvSpPr>
            <p:spPr>
              <a:xfrm>
                <a:off x="2680445" y="5080291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Multiply 44"/>
              <p:cNvSpPr/>
              <p:nvPr/>
            </p:nvSpPr>
            <p:spPr>
              <a:xfrm>
                <a:off x="3005417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246344" y="51001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729318" y="5100675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852582" y="5098056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274262" y="5111131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Multiply 18"/>
            <p:cNvSpPr/>
            <p:nvPr/>
          </p:nvSpPr>
          <p:spPr>
            <a:xfrm>
              <a:off x="8160426" y="2647371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9899552" y="5286343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164760" y="3655020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0973714" y="5312216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8041341" y="3200400"/>
            <a:ext cx="779930" cy="120696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439752" y="4926016"/>
            <a:ext cx="1140495" cy="77240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035341" y="3440075"/>
            <a:ext cx="9367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Smaller Scatter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501333" y="5748926"/>
            <a:ext cx="9367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Bigger</a:t>
            </a:r>
          </a:p>
          <a:p>
            <a:pPr algn="ctr"/>
            <a:r>
              <a:rPr lang="en-US" dirty="0"/>
              <a:t>Scatter</a:t>
            </a:r>
          </a:p>
        </p:txBody>
      </p:sp>
    </p:spTree>
    <p:extLst>
      <p:ext uri="{BB962C8B-B14F-4D97-AF65-F5344CB8AC3E}">
        <p14:creationId xmlns:p14="http://schemas.microsoft.com/office/powerpoint/2010/main" val="26288034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Fisher’s LDA: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Advantages</a:t>
                </a:r>
              </a:p>
              <a:p>
                <a:pPr lvl="1"/>
                <a:r>
                  <a:rPr lang="en-US" sz="2400" dirty="0"/>
                  <a:t>Useful for dimension reduction</a:t>
                </a:r>
              </a:p>
              <a:p>
                <a:pPr lvl="1"/>
                <a:r>
                  <a:rPr lang="en-US" sz="2400" dirty="0"/>
                  <a:t>Easy to extend to multi-classes</a:t>
                </a:r>
                <a:endParaRPr lang="en-US" sz="2400" b="1" dirty="0"/>
              </a:p>
              <a:p>
                <a:endParaRPr lang="en-US" sz="2400" dirty="0"/>
              </a:p>
              <a:p>
                <a:r>
                  <a:rPr lang="en-US" sz="2400" dirty="0"/>
                  <a:t>Fisher’s LDA will fail</a:t>
                </a:r>
              </a:p>
              <a:p>
                <a:pPr lvl="1"/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always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lvl="1"/>
                <a:r>
                  <a:rPr lang="en-US" sz="2400" dirty="0"/>
                  <a:t>When classes have large overlap when projected to any line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28" t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78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8382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Decision Tree Induction: An Example</a:t>
            </a:r>
            <a:endParaRPr lang="en-US" altLang="en-US" sz="4000" i="1" dirty="0"/>
          </a:p>
        </p:txBody>
      </p:sp>
      <p:grpSp>
        <p:nvGrpSpPr>
          <p:cNvPr id="12292" name="Group 63"/>
          <p:cNvGrpSpPr>
            <a:grpSpLocks/>
          </p:cNvGrpSpPr>
          <p:nvPr/>
        </p:nvGrpSpPr>
        <p:grpSpPr bwMode="auto">
          <a:xfrm>
            <a:off x="176677" y="2633593"/>
            <a:ext cx="6719888" cy="3814763"/>
            <a:chOff x="540" y="1152"/>
            <a:chExt cx="4233" cy="2403"/>
          </a:xfrm>
        </p:grpSpPr>
        <p:sp>
          <p:nvSpPr>
            <p:cNvPr id="12295" name="Rectangle 3"/>
            <p:cNvSpPr>
              <a:spLocks noChangeArrowheads="1"/>
            </p:cNvSpPr>
            <p:nvPr/>
          </p:nvSpPr>
          <p:spPr bwMode="auto">
            <a:xfrm>
              <a:off x="2387" y="1152"/>
              <a:ext cx="475" cy="296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age?</a:t>
              </a:r>
            </a:p>
          </p:txBody>
        </p:sp>
        <p:sp>
          <p:nvSpPr>
            <p:cNvPr id="12296" name="Rectangle 4"/>
            <p:cNvSpPr>
              <a:spLocks noChangeArrowheads="1"/>
            </p:cNvSpPr>
            <p:nvPr/>
          </p:nvSpPr>
          <p:spPr bwMode="auto">
            <a:xfrm>
              <a:off x="2241" y="1766"/>
              <a:ext cx="7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overcast</a:t>
              </a:r>
            </a:p>
          </p:txBody>
        </p:sp>
        <p:sp>
          <p:nvSpPr>
            <p:cNvPr id="12297" name="Rectangle 5"/>
            <p:cNvSpPr>
              <a:spLocks noChangeArrowheads="1"/>
            </p:cNvSpPr>
            <p:nvPr/>
          </p:nvSpPr>
          <p:spPr bwMode="auto">
            <a:xfrm>
              <a:off x="1229" y="2342"/>
              <a:ext cx="763" cy="296"/>
            </a:xfrm>
            <a:prstGeom prst="rect">
              <a:avLst/>
            </a:prstGeom>
            <a:solidFill>
              <a:srgbClr val="00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student?</a:t>
              </a:r>
            </a:p>
          </p:txBody>
        </p:sp>
        <p:sp>
          <p:nvSpPr>
            <p:cNvPr id="12298" name="Rectangle 6"/>
            <p:cNvSpPr>
              <a:spLocks noChangeArrowheads="1"/>
            </p:cNvSpPr>
            <p:nvPr/>
          </p:nvSpPr>
          <p:spPr bwMode="auto">
            <a:xfrm>
              <a:off x="3432" y="2342"/>
              <a:ext cx="1140" cy="296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credit rating?</a:t>
              </a:r>
            </a:p>
          </p:txBody>
        </p:sp>
        <p:sp>
          <p:nvSpPr>
            <p:cNvPr id="12299" name="Line 11"/>
            <p:cNvSpPr>
              <a:spLocks noChangeShapeType="1"/>
            </p:cNvSpPr>
            <p:nvPr/>
          </p:nvSpPr>
          <p:spPr bwMode="auto">
            <a:xfrm flipH="1">
              <a:off x="1619" y="1462"/>
              <a:ext cx="625" cy="8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 flipH="1">
              <a:off x="2622" y="1491"/>
              <a:ext cx="1" cy="3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Line 13"/>
            <p:cNvSpPr>
              <a:spLocks noChangeShapeType="1"/>
            </p:cNvSpPr>
            <p:nvPr/>
          </p:nvSpPr>
          <p:spPr bwMode="auto">
            <a:xfrm>
              <a:off x="2928" y="1440"/>
              <a:ext cx="1051" cy="89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2" name="Rectangle 14"/>
            <p:cNvSpPr>
              <a:spLocks noChangeArrowheads="1"/>
            </p:cNvSpPr>
            <p:nvPr/>
          </p:nvSpPr>
          <p:spPr bwMode="auto">
            <a:xfrm>
              <a:off x="1513" y="1730"/>
              <a:ext cx="534" cy="2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&lt;=30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/>
          </p:nvSpPr>
          <p:spPr bwMode="auto">
            <a:xfrm>
              <a:off x="3362" y="1804"/>
              <a:ext cx="421" cy="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&gt;40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2304" name="Line 16"/>
            <p:cNvSpPr>
              <a:spLocks noChangeShapeType="1"/>
            </p:cNvSpPr>
            <p:nvPr/>
          </p:nvSpPr>
          <p:spPr bwMode="auto">
            <a:xfrm flipH="1">
              <a:off x="960" y="2640"/>
              <a:ext cx="528" cy="6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Line 17"/>
            <p:cNvSpPr>
              <a:spLocks noChangeShapeType="1"/>
            </p:cNvSpPr>
            <p:nvPr/>
          </p:nvSpPr>
          <p:spPr bwMode="auto">
            <a:xfrm>
              <a:off x="1728" y="2640"/>
              <a:ext cx="480" cy="6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Line 18"/>
            <p:cNvSpPr>
              <a:spLocks noChangeShapeType="1"/>
            </p:cNvSpPr>
            <p:nvPr/>
          </p:nvSpPr>
          <p:spPr bwMode="auto">
            <a:xfrm flipH="1">
              <a:off x="3360" y="2640"/>
              <a:ext cx="480" cy="5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Line 19"/>
            <p:cNvSpPr>
              <a:spLocks noChangeShapeType="1"/>
            </p:cNvSpPr>
            <p:nvPr/>
          </p:nvSpPr>
          <p:spPr bwMode="auto">
            <a:xfrm>
              <a:off x="4128" y="2640"/>
              <a:ext cx="432" cy="5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Line 24"/>
            <p:cNvSpPr>
              <a:spLocks noChangeShapeType="1"/>
            </p:cNvSpPr>
            <p:nvPr/>
          </p:nvSpPr>
          <p:spPr bwMode="auto">
            <a:xfrm>
              <a:off x="2623" y="2029"/>
              <a:ext cx="0" cy="2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Rectangle 25"/>
            <p:cNvSpPr>
              <a:spLocks noChangeArrowheads="1"/>
            </p:cNvSpPr>
            <p:nvPr/>
          </p:nvSpPr>
          <p:spPr bwMode="auto">
            <a:xfrm>
              <a:off x="540" y="3264"/>
              <a:ext cx="763" cy="291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Not-buy</a:t>
              </a:r>
            </a:p>
          </p:txBody>
        </p:sp>
        <p:sp>
          <p:nvSpPr>
            <p:cNvPr id="12310" name="Rectangle 27"/>
            <p:cNvSpPr>
              <a:spLocks noChangeArrowheads="1"/>
            </p:cNvSpPr>
            <p:nvPr/>
          </p:nvSpPr>
          <p:spPr bwMode="auto">
            <a:xfrm>
              <a:off x="1993" y="3264"/>
              <a:ext cx="440" cy="29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Buy</a:t>
              </a:r>
            </a:p>
          </p:txBody>
        </p:sp>
        <p:sp>
          <p:nvSpPr>
            <p:cNvPr id="12311" name="Rectangle 28"/>
            <p:cNvSpPr>
              <a:spLocks noChangeArrowheads="1"/>
            </p:cNvSpPr>
            <p:nvPr/>
          </p:nvSpPr>
          <p:spPr bwMode="auto">
            <a:xfrm>
              <a:off x="4333" y="3216"/>
              <a:ext cx="440" cy="29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Buy</a:t>
              </a:r>
            </a:p>
          </p:txBody>
        </p:sp>
        <p:sp>
          <p:nvSpPr>
            <p:cNvPr id="12312" name="Rectangle 29"/>
            <p:cNvSpPr>
              <a:spLocks noChangeArrowheads="1"/>
            </p:cNvSpPr>
            <p:nvPr/>
          </p:nvSpPr>
          <p:spPr bwMode="auto">
            <a:xfrm>
              <a:off x="2403" y="2344"/>
              <a:ext cx="440" cy="29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Buy</a:t>
              </a:r>
            </a:p>
          </p:txBody>
        </p:sp>
        <p:sp>
          <p:nvSpPr>
            <p:cNvPr id="12313" name="Rectangle 30"/>
            <p:cNvSpPr>
              <a:spLocks noChangeArrowheads="1"/>
            </p:cNvSpPr>
            <p:nvPr/>
          </p:nvSpPr>
          <p:spPr bwMode="auto">
            <a:xfrm>
              <a:off x="2256" y="1824"/>
              <a:ext cx="672" cy="1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>
                  <a:latin typeface="Times New Roman" panose="02020603050405020304" pitchFamily="18" charset="0"/>
                </a:rPr>
                <a:t>31..40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2314" name="Rectangle 62"/>
            <p:cNvSpPr>
              <a:spLocks noChangeArrowheads="1"/>
            </p:cNvSpPr>
            <p:nvPr/>
          </p:nvSpPr>
          <p:spPr bwMode="auto">
            <a:xfrm>
              <a:off x="2943" y="3248"/>
              <a:ext cx="763" cy="291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Not-buy</a:t>
              </a:r>
            </a:p>
          </p:txBody>
        </p:sp>
        <p:sp>
          <p:nvSpPr>
            <p:cNvPr id="12315" name="Rectangle 9"/>
            <p:cNvSpPr>
              <a:spLocks noChangeArrowheads="1"/>
            </p:cNvSpPr>
            <p:nvPr/>
          </p:nvSpPr>
          <p:spPr bwMode="auto">
            <a:xfrm>
              <a:off x="4174" y="2784"/>
              <a:ext cx="386" cy="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fair</a:t>
              </a:r>
            </a:p>
          </p:txBody>
        </p:sp>
        <p:sp>
          <p:nvSpPr>
            <p:cNvPr id="12316" name="Rectangle 10"/>
            <p:cNvSpPr>
              <a:spLocks noChangeArrowheads="1"/>
            </p:cNvSpPr>
            <p:nvPr/>
          </p:nvSpPr>
          <p:spPr bwMode="auto">
            <a:xfrm>
              <a:off x="3068" y="2784"/>
              <a:ext cx="815" cy="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excellent</a:t>
              </a:r>
            </a:p>
          </p:txBody>
        </p:sp>
        <p:sp>
          <p:nvSpPr>
            <p:cNvPr id="12317" name="Rectangle 8"/>
            <p:cNvSpPr>
              <a:spLocks noChangeArrowheads="1"/>
            </p:cNvSpPr>
            <p:nvPr/>
          </p:nvSpPr>
          <p:spPr bwMode="auto">
            <a:xfrm>
              <a:off x="1870" y="2832"/>
              <a:ext cx="376" cy="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yes</a:t>
              </a:r>
            </a:p>
          </p:txBody>
        </p:sp>
        <p:sp>
          <p:nvSpPr>
            <p:cNvPr id="12318" name="Rectangle 7"/>
            <p:cNvSpPr>
              <a:spLocks noChangeArrowheads="1"/>
            </p:cNvSpPr>
            <p:nvPr/>
          </p:nvSpPr>
          <p:spPr bwMode="auto">
            <a:xfrm>
              <a:off x="960" y="2832"/>
              <a:ext cx="432" cy="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no</a:t>
              </a:r>
            </a:p>
          </p:txBody>
        </p:sp>
      </p:grpSp>
      <p:graphicFrame>
        <p:nvGraphicFramePr>
          <p:cNvPr id="12293" name="Object 10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647269"/>
              </p:ext>
            </p:extLst>
          </p:nvPr>
        </p:nvGraphicFramePr>
        <p:xfrm>
          <a:off x="7031591" y="1576250"/>
          <a:ext cx="4768057" cy="432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89" name="Worksheet" r:id="rId4" imgW="5772150" imgH="4457700" progId="Excel.Sheet.8">
                  <p:embed/>
                </p:oleObj>
              </mc:Choice>
              <mc:Fallback>
                <p:oleObj name="Worksheet" r:id="rId4" imgW="5772150" imgH="44577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1591" y="1576250"/>
                        <a:ext cx="4768057" cy="432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ctangle 1"/>
          <p:cNvSpPr>
            <a:spLocks noChangeArrowheads="1"/>
          </p:cNvSpPr>
          <p:nvPr/>
        </p:nvSpPr>
        <p:spPr bwMode="auto">
          <a:xfrm>
            <a:off x="530269" y="1186907"/>
            <a:ext cx="558337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b="1" dirty="0"/>
              <a:t>Decision tree construction</a:t>
            </a:r>
            <a:r>
              <a:rPr lang="en-US" altLang="en-US" sz="2400" dirty="0"/>
              <a:t>: </a:t>
            </a:r>
          </a:p>
          <a:p>
            <a:pPr lvl="1"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dirty="0"/>
              <a:t> A top-down, recursive, divide-and-conquer process</a:t>
            </a:r>
          </a:p>
          <a:p>
            <a:pPr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b="1" dirty="0"/>
              <a:t> Resulting tree: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8215" y="5965872"/>
            <a:ext cx="423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Note: </a:t>
            </a:r>
            <a:r>
              <a:rPr lang="en-US" altLang="en-US" sz="2000" dirty="0"/>
              <a:t>The data set is adapted from “Playing Tennis” example of </a:t>
            </a:r>
            <a:r>
              <a:rPr lang="en-US" altLang="en-US" sz="1800" dirty="0"/>
              <a:t>R. Quinlan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31591" y="1146123"/>
            <a:ext cx="4670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170981"/>
              </a:buClr>
              <a:buSzPct val="75000"/>
            </a:pPr>
            <a:r>
              <a:rPr lang="en-US" altLang="en-US" sz="2200" dirty="0"/>
              <a:t>Training data set: Who buys computer?</a:t>
            </a:r>
          </a:p>
        </p:txBody>
      </p:sp>
    </p:spTree>
    <p:extLst>
      <p:ext uri="{BB962C8B-B14F-4D97-AF65-F5344CB8AC3E}">
        <p14:creationId xmlns:p14="http://schemas.microsoft.com/office/powerpoint/2010/main" val="3221122988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24227</TotalTime>
  <Words>7911</Words>
  <Application>Microsoft Office PowerPoint</Application>
  <PresentationFormat>Widescreen</PresentationFormat>
  <Paragraphs>1101</Paragraphs>
  <Slides>84</Slides>
  <Notes>73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84</vt:i4>
      </vt:variant>
    </vt:vector>
  </HeadingPairs>
  <TitlesOfParts>
    <vt:vector size="103" baseType="lpstr">
      <vt:lpstr>Gulim</vt:lpstr>
      <vt:lpstr>SimSun</vt:lpstr>
      <vt:lpstr>SimSun</vt:lpstr>
      <vt:lpstr>Abadi MT Condensed Extra Bold</vt:lpstr>
      <vt:lpstr>Arial</vt:lpstr>
      <vt:lpstr>Berlin Sans FB Demi</vt:lpstr>
      <vt:lpstr>Calibri</vt:lpstr>
      <vt:lpstr>Cambria Math</vt:lpstr>
      <vt:lpstr>Mangal</vt:lpstr>
      <vt:lpstr>Segoe UI</vt:lpstr>
      <vt:lpstr>Symbol</vt:lpstr>
      <vt:lpstr>Tahoma</vt:lpstr>
      <vt:lpstr>Times New Roman</vt:lpstr>
      <vt:lpstr>Wingdings</vt:lpstr>
      <vt:lpstr>Wingdings 2</vt:lpstr>
      <vt:lpstr>Retrospect</vt:lpstr>
      <vt:lpstr>Worksheet</vt:lpstr>
      <vt:lpstr>Equation</vt:lpstr>
      <vt:lpstr>SmartDraw</vt:lpstr>
      <vt:lpstr>CS 412 Intro. to Data Mining</vt:lpstr>
      <vt:lpstr>PowerPoint Presentation</vt:lpstr>
      <vt:lpstr>Chapter 8. Classification: Basic Concepts</vt:lpstr>
      <vt:lpstr>Supervised vs. Unsupervised Learning (1)</vt:lpstr>
      <vt:lpstr>Supervised vs. Unsupervised Learning (2)</vt:lpstr>
      <vt:lpstr>Prediction Problems: Classification vs. Numeric Prediction</vt:lpstr>
      <vt:lpstr>Classification—Model Construction, Validation and Testing</vt:lpstr>
      <vt:lpstr>Chapter 8. Classification: Basic Concepts</vt:lpstr>
      <vt:lpstr>Decision Tree Induction: An Example</vt:lpstr>
      <vt:lpstr>From Entropy to Info Gain: A Brief Review of Entropy</vt:lpstr>
      <vt:lpstr>PowerPoint Presentation</vt:lpstr>
      <vt:lpstr>Example: Attribute Selection with Information Gain</vt:lpstr>
      <vt:lpstr>Decision Tree Induction: Algorithm</vt:lpstr>
      <vt:lpstr>How to Handle Continuous-Valued Attributes?</vt:lpstr>
      <vt:lpstr>Gain Ratio: A Refined Measure for Attribute Selection</vt:lpstr>
      <vt:lpstr>Another Measure: Gini Index</vt:lpstr>
      <vt:lpstr>Computation of Gini Index </vt:lpstr>
      <vt:lpstr>Comparing Three Attribute Selection Measures</vt:lpstr>
      <vt:lpstr>Other Attribute Selection Measures</vt:lpstr>
      <vt:lpstr>Overfitting and Tree Pruning</vt:lpstr>
      <vt:lpstr>Classification in Large Databases</vt:lpstr>
      <vt:lpstr>RainForest: A Scalable Classification Framework </vt:lpstr>
      <vt:lpstr>Presentation of Classification Results</vt:lpstr>
      <vt:lpstr>Visualization of a Decision Tree (in SGI/MineSet 3.0)</vt:lpstr>
      <vt:lpstr>Interactive Visual Mining by Perception-Based Classification (PBC)</vt:lpstr>
      <vt:lpstr>CS412-Fall 2017: Midterm Statistics</vt:lpstr>
      <vt:lpstr>Chapter 8. Classification: Basic Concepts</vt:lpstr>
      <vt:lpstr>What Is Bayesian Classification?</vt:lpstr>
      <vt:lpstr>Bayes’ Theorem: Basics</vt:lpstr>
      <vt:lpstr>Naïve Bayes Classifier: Making a Naïve Assumption</vt:lpstr>
      <vt:lpstr>Naïve Bayes Classifier: Categorical vs. Continuous Valued Features </vt:lpstr>
      <vt:lpstr>Naïve Bayes Classifier: Training Dataset</vt:lpstr>
      <vt:lpstr>Naïve Bayes Classifier: An Example</vt:lpstr>
      <vt:lpstr>Avoiding the Zero-Probability Problem</vt:lpstr>
      <vt:lpstr>Naïve Bayes Classifier: Strength vs. Weakness</vt:lpstr>
      <vt:lpstr>Chapter 8. Classification: Basic Concepts</vt:lpstr>
      <vt:lpstr>Linear Regression vs. Linear Classifier</vt:lpstr>
      <vt:lpstr>Linear Classifier: General Ideas</vt:lpstr>
      <vt:lpstr>Linear Classifier: An Example</vt:lpstr>
      <vt:lpstr>Key Question: Which Line Is Better?</vt:lpstr>
      <vt:lpstr>Logistic Regression: General Ideas</vt:lpstr>
      <vt:lpstr>Logistic Regression: An Example</vt:lpstr>
      <vt:lpstr>Logistic Regression: Maximum Likelihood</vt:lpstr>
      <vt:lpstr>Gradient Descent</vt:lpstr>
      <vt:lpstr>Generative vs. Discriminative Classifiers</vt:lpstr>
      <vt:lpstr>Further Comments on Discriminative Classifiers</vt:lpstr>
      <vt:lpstr>Chapter 8. Classification: Basic Concepts</vt:lpstr>
      <vt:lpstr>Model Evaluation and Selection</vt:lpstr>
      <vt:lpstr>Classifier Evaluation Metrics: Confusion Matrix</vt:lpstr>
      <vt:lpstr>Classifier Evaluation Metrics: Accuracy, Error Rate, Sensitivity and Specificity</vt:lpstr>
      <vt:lpstr>Classifier Evaluation Metrics:  Precision and Recall, and F-measures</vt:lpstr>
      <vt:lpstr>Classifier Evaluation Metrics: Example</vt:lpstr>
      <vt:lpstr>Classifier Evaluation: Holdout &amp; Cross-Validation</vt:lpstr>
      <vt:lpstr>Classifier Evaluation: Bootstrap</vt:lpstr>
      <vt:lpstr>Model Selection: ROC Curves</vt:lpstr>
      <vt:lpstr>Issues Affecting Model Selection</vt:lpstr>
      <vt:lpstr>Chapter 8. Classification: Basic Concepts</vt:lpstr>
      <vt:lpstr>Ensemble Methods: Increasing the Accuracy</vt:lpstr>
      <vt:lpstr>Bagging: Bootstrap Aggregation</vt:lpstr>
      <vt:lpstr>Random Forest: Basic Concepts</vt:lpstr>
      <vt:lpstr>Random Forest</vt:lpstr>
      <vt:lpstr>Boosting</vt:lpstr>
      <vt:lpstr>Adaboost (Freund and Schapire, 1997)</vt:lpstr>
      <vt:lpstr>Classification of Class-Imbalanced Data Sets</vt:lpstr>
      <vt:lpstr>Classifying Data Streams with Skewed Distribution</vt:lpstr>
      <vt:lpstr>Chapter 8. Classification: Basic Concepts</vt:lpstr>
      <vt:lpstr>Multiclass Classification</vt:lpstr>
      <vt:lpstr>Semi-Supervised Classification</vt:lpstr>
      <vt:lpstr>Active Learning</vt:lpstr>
      <vt:lpstr>Transfer Learning: Conceptual Framework</vt:lpstr>
      <vt:lpstr>Weak Supervision: A New Programming Paradigm for Machine Learning</vt:lpstr>
      <vt:lpstr>Relationships Among Different Kinds of Supervisions</vt:lpstr>
      <vt:lpstr>Chapter 8. Classification: Basic Concepts</vt:lpstr>
      <vt:lpstr>Summary</vt:lpstr>
      <vt:lpstr>References (1)</vt:lpstr>
      <vt:lpstr>References (2)</vt:lpstr>
      <vt:lpstr>References (3)</vt:lpstr>
      <vt:lpstr>PowerPoint Presentation</vt:lpstr>
      <vt:lpstr>Bayes’ Theorem: Basics</vt:lpstr>
      <vt:lpstr>Classification Is to Derive the Maximum Posteriori</vt:lpstr>
      <vt:lpstr>Linear Discriminant Analysis (LDA)</vt:lpstr>
      <vt:lpstr>Fisher’s LDA (Linear Discriminant Analysis)</vt:lpstr>
      <vt:lpstr>Fisher’s LDA (con’t)</vt:lpstr>
      <vt:lpstr>Fisher’s LDA: Summary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Latent Entity Structures</dc:title>
  <dc:creator>Jiawei Han</dc:creator>
  <cp:lastModifiedBy>Han, Jiawei</cp:lastModifiedBy>
  <cp:revision>1104</cp:revision>
  <cp:lastPrinted>2016-10-20T15:02:17Z</cp:lastPrinted>
  <dcterms:created xsi:type="dcterms:W3CDTF">2014-06-02T15:06:14Z</dcterms:created>
  <dcterms:modified xsi:type="dcterms:W3CDTF">2017-11-07T15:16:29Z</dcterms:modified>
</cp:coreProperties>
</file>