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8"/>
  </p:notesMasterIdLst>
  <p:sldIdLst>
    <p:sldId id="256" r:id="rId2"/>
    <p:sldId id="257" r:id="rId3"/>
    <p:sldId id="1559" r:id="rId4"/>
    <p:sldId id="1484" r:id="rId5"/>
    <p:sldId id="1558" r:id="rId6"/>
    <p:sldId id="1483" r:id="rId7"/>
    <p:sldId id="1560" r:id="rId8"/>
    <p:sldId id="1376" r:id="rId9"/>
    <p:sldId id="1561" r:id="rId10"/>
    <p:sldId id="1485" r:id="rId11"/>
    <p:sldId id="1562" r:id="rId12"/>
    <p:sldId id="1381" r:id="rId13"/>
    <p:sldId id="1487" r:id="rId14"/>
    <p:sldId id="1563" r:id="rId15"/>
    <p:sldId id="1489" r:id="rId16"/>
    <p:sldId id="1564" r:id="rId17"/>
    <p:sldId id="1382" r:id="rId18"/>
    <p:sldId id="1565" r:id="rId19"/>
    <p:sldId id="1566" r:id="rId20"/>
    <p:sldId id="1567" r:id="rId21"/>
    <p:sldId id="1568" r:id="rId22"/>
    <p:sldId id="1569" r:id="rId23"/>
    <p:sldId id="610" r:id="rId24"/>
    <p:sldId id="1571" r:id="rId25"/>
    <p:sldId id="1570" r:id="rId26"/>
    <p:sldId id="1572" r:id="rId27"/>
    <p:sldId id="1573" r:id="rId28"/>
    <p:sldId id="1574" r:id="rId29"/>
    <p:sldId id="1498" r:id="rId30"/>
    <p:sldId id="1575" r:id="rId31"/>
    <p:sldId id="1499" r:id="rId32"/>
    <p:sldId id="1500" r:id="rId33"/>
    <p:sldId id="1506" r:id="rId34"/>
    <p:sldId id="1501" r:id="rId35"/>
    <p:sldId id="1576" r:id="rId36"/>
    <p:sldId id="1503" r:id="rId37"/>
    <p:sldId id="1577" r:id="rId38"/>
    <p:sldId id="1504" r:id="rId39"/>
    <p:sldId id="1578" r:id="rId40"/>
    <p:sldId id="1505" r:id="rId41"/>
    <p:sldId id="1579" r:id="rId42"/>
    <p:sldId id="1507" r:id="rId43"/>
    <p:sldId id="1582" r:id="rId44"/>
    <p:sldId id="1580" r:id="rId45"/>
    <p:sldId id="1581" r:id="rId46"/>
    <p:sldId id="1508" r:id="rId47"/>
    <p:sldId id="1509" r:id="rId48"/>
    <p:sldId id="1583" r:id="rId49"/>
    <p:sldId id="1584" r:id="rId50"/>
    <p:sldId id="1531" r:id="rId51"/>
    <p:sldId id="1532" r:id="rId52"/>
    <p:sldId id="1533" r:id="rId53"/>
    <p:sldId id="1585" r:id="rId54"/>
    <p:sldId id="1534" r:id="rId55"/>
    <p:sldId id="1586" r:id="rId56"/>
    <p:sldId id="1535" r:id="rId57"/>
    <p:sldId id="1536" r:id="rId58"/>
    <p:sldId id="1587" r:id="rId59"/>
    <p:sldId id="1512" r:id="rId60"/>
    <p:sldId id="1514" r:id="rId61"/>
    <p:sldId id="1588" r:id="rId62"/>
    <p:sldId id="1589" r:id="rId63"/>
    <p:sldId id="1590" r:id="rId64"/>
    <p:sldId id="1591" r:id="rId65"/>
    <p:sldId id="1592" r:id="rId66"/>
    <p:sldId id="1593"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3"/>
    <p:restoredTop sz="94670"/>
  </p:normalViewPr>
  <p:slideViewPr>
    <p:cSldViewPr snapToGrid="0">
      <p:cViewPr varScale="1">
        <p:scale>
          <a:sx n="104" d="100"/>
          <a:sy n="104" d="100"/>
        </p:scale>
        <p:origin x="67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63548-6CF2-BC4D-A09A-998CC65E286E}" type="datetimeFigureOut">
              <a:rPr lang="en-US" smtClean="0"/>
              <a:t>5/28/23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0E727-31FC-B240-994F-82DE0ABA5047}" type="slidenum">
              <a:rPr lang="en-US" smtClean="0"/>
              <a:t>‹#›</a:t>
            </a:fld>
            <a:endParaRPr lang="en-US"/>
          </a:p>
        </p:txBody>
      </p:sp>
    </p:spTree>
    <p:extLst>
      <p:ext uri="{BB962C8B-B14F-4D97-AF65-F5344CB8AC3E}">
        <p14:creationId xmlns:p14="http://schemas.microsoft.com/office/powerpoint/2010/main" val="1893049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9AEF297F-EBC6-F506-38FE-1A2FB87F9591}"/>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CB9CA38F-EB69-CF62-E638-A84E566BA2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B9700801-F1BE-F7DA-9D2B-36CF7C75B3D2}"/>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20D57895-4635-FD89-47E2-D245033D5C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B9700801-F1BE-F7DA-9D2B-36CF7C75B3D2}"/>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20D57895-4635-FD89-47E2-D245033D5C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50716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369DD29C-D763-F25F-8D64-9F6BE71D9935}"/>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A45A570C-3AA6-CC4D-8925-4D683C53F9A0}" type="slidenum">
              <a:rPr lang="en-US" altLang="en-US"/>
              <a:pPr algn="r">
                <a:spcBef>
                  <a:spcPct val="0"/>
                </a:spcBef>
              </a:pPr>
              <a:t>15</a:t>
            </a:fld>
            <a:endParaRPr lang="en-US" altLang="en-US"/>
          </a:p>
        </p:txBody>
      </p:sp>
      <p:sp>
        <p:nvSpPr>
          <p:cNvPr id="157699" name="Rectangle 2">
            <a:extLst>
              <a:ext uri="{FF2B5EF4-FFF2-40B4-BE49-F238E27FC236}">
                <a16:creationId xmlns:a16="http://schemas.microsoft.com/office/drawing/2014/main" id="{DDCBA154-3BE6-939F-B29D-A6FD06A94805}"/>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40C8BED4-514A-0FE7-6713-0E87E31796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369DD29C-D763-F25F-8D64-9F6BE71D9935}"/>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A45A570C-3AA6-CC4D-8925-4D683C53F9A0}" type="slidenum">
              <a:rPr lang="en-US" altLang="en-US"/>
              <a:pPr algn="r">
                <a:spcBef>
                  <a:spcPct val="0"/>
                </a:spcBef>
              </a:pPr>
              <a:t>16</a:t>
            </a:fld>
            <a:endParaRPr lang="en-US" altLang="en-US"/>
          </a:p>
        </p:txBody>
      </p:sp>
      <p:sp>
        <p:nvSpPr>
          <p:cNvPr id="157699" name="Rectangle 2">
            <a:extLst>
              <a:ext uri="{FF2B5EF4-FFF2-40B4-BE49-F238E27FC236}">
                <a16:creationId xmlns:a16="http://schemas.microsoft.com/office/drawing/2014/main" id="{DDCBA154-3BE6-939F-B29D-A6FD06A94805}"/>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40C8BED4-514A-0FE7-6713-0E87E31796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03786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4658CC0F-5009-9897-FB4B-93C63E77432B}"/>
              </a:ext>
            </a:extLst>
          </p:cNvPr>
          <p:cNvSpPr>
            <a:spLocks noGrp="1" noRot="1" noChangeAspect="1" noChangeArrowheads="1" noTextEdit="1"/>
          </p:cNvSpPr>
          <p:nvPr>
            <p:ph type="sldImg"/>
          </p:nvPr>
        </p:nvSpPr>
        <p:spPr>
          <a:ln/>
        </p:spPr>
      </p:sp>
      <p:sp>
        <p:nvSpPr>
          <p:cNvPr id="158723" name="Rectangle 3">
            <a:extLst>
              <a:ext uri="{FF2B5EF4-FFF2-40B4-BE49-F238E27FC236}">
                <a16:creationId xmlns:a16="http://schemas.microsoft.com/office/drawing/2014/main" id="{EC3CD0A5-7B6B-39DB-5B6E-E250C1D578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2957BB-E313-4345-92B5-A9BEA03D221C}" type="slidenum">
              <a:rPr lang="en-US" altLang="zh-CN">
                <a:solidFill>
                  <a:prstClr val="black"/>
                </a:solidFill>
              </a:rPr>
              <a:pPr>
                <a:spcBef>
                  <a:spcPct val="0"/>
                </a:spcBef>
              </a:pPr>
              <a:t>23</a:t>
            </a:fld>
            <a:endParaRPr lang="en-US" altLang="zh-CN">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2159303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24</a:t>
            </a:fld>
            <a:endParaRPr lang="en-US" altLang="zh-CN">
              <a:solidFill>
                <a:prstClr val="black"/>
              </a:solidFill>
            </a:endParaRPr>
          </a:p>
        </p:txBody>
      </p:sp>
    </p:spTree>
    <p:extLst>
      <p:ext uri="{BB962C8B-B14F-4D97-AF65-F5344CB8AC3E}">
        <p14:creationId xmlns:p14="http://schemas.microsoft.com/office/powerpoint/2010/main" val="341423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B43EC6FE-8103-F91A-39C7-6E5C876CF476}"/>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621503B2-467F-2481-9FD9-5919759941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B43EC6FE-8103-F91A-39C7-6E5C876CF476}"/>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621503B2-467F-2481-9FD9-5919759941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15874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B1783068-BA27-DC8D-C841-5A1AC3457B4B}"/>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3F550FE2-9562-3EA2-B586-F7E7390B51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0F2FA7EE-5AB5-8EB7-1E9E-38ED46F75397}"/>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17190701-E064-0EA9-FE56-341B52BF39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C575993F-9A81-515D-545E-32C0745233FE}"/>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3C578474-0027-6CFA-97D5-7637B51F88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E86E0A7C-11AA-8D95-CB7C-8BA30CC70A3C}"/>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8E448281-5275-6345-897F-2C6607DA9B94}" type="slidenum">
              <a:rPr lang="en-US" altLang="en-US"/>
              <a:pPr algn="r">
                <a:spcBef>
                  <a:spcPct val="0"/>
                </a:spcBef>
              </a:pPr>
              <a:t>33</a:t>
            </a:fld>
            <a:endParaRPr lang="en-US" altLang="en-US"/>
          </a:p>
        </p:txBody>
      </p:sp>
      <p:sp>
        <p:nvSpPr>
          <p:cNvPr id="172035" name="Rectangle 2">
            <a:extLst>
              <a:ext uri="{FF2B5EF4-FFF2-40B4-BE49-F238E27FC236}">
                <a16:creationId xmlns:a16="http://schemas.microsoft.com/office/drawing/2014/main" id="{47EBDDC4-849E-E117-0D3D-B656861F35A8}"/>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F731821A-A3FF-FEBA-A88C-1C5DD8D805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46B391B5-8482-1116-AAD2-96F6288182BB}"/>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CEEE76F8-A055-367F-034C-1C13965AEF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2E03696B-6990-BE84-F5B3-41D3C79BC728}"/>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EFDBD149-23D4-8206-7553-CAE5021761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4FA5CC4F-2A4C-94EF-7DFE-0CB797F819BB}"/>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2F504DFD-84D9-855D-E060-F5DDEC336E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4FA5CC4F-2A4C-94EF-7DFE-0CB797F819BB}"/>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2F504DFD-84D9-855D-E060-F5DDEC336E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96104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37440619-5603-93D3-86E0-AA084B851E62}"/>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E4BFF34D-72A4-FDB8-B940-40B26ACF6A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A2F5FB50-2CF4-9492-4F08-FA1EBAEDA6C6}"/>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A29C76DA-CEF7-7F6B-147F-51C7DD0A98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D3EBF128-EDF8-A401-9E28-D91AB00628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defRPr>
            </a:lvl1pPr>
            <a:lvl2pPr marL="741363" indent="-284163" defTabSz="920750">
              <a:spcBef>
                <a:spcPct val="30000"/>
              </a:spcBef>
              <a:defRPr sz="1200">
                <a:solidFill>
                  <a:schemeClr val="tx1"/>
                </a:solidFill>
                <a:latin typeface="Times New Roman" panose="02020603050405020304" pitchFamily="18" charset="0"/>
              </a:defRPr>
            </a:lvl2pPr>
            <a:lvl3pPr marL="1141413" indent="-227013" defTabSz="920750">
              <a:spcBef>
                <a:spcPct val="30000"/>
              </a:spcBef>
              <a:defRPr sz="1200">
                <a:solidFill>
                  <a:schemeClr val="tx1"/>
                </a:solidFill>
                <a:latin typeface="Times New Roman" panose="02020603050405020304" pitchFamily="18" charset="0"/>
              </a:defRPr>
            </a:lvl3pPr>
            <a:lvl4pPr marL="1598613" indent="-227013" defTabSz="920750">
              <a:spcBef>
                <a:spcPct val="30000"/>
              </a:spcBef>
              <a:defRPr sz="1200">
                <a:solidFill>
                  <a:schemeClr val="tx1"/>
                </a:solidFill>
                <a:latin typeface="Times New Roman" panose="02020603050405020304" pitchFamily="18" charset="0"/>
              </a:defRPr>
            </a:lvl4pPr>
            <a:lvl5pPr marL="2055813" indent="-227013" defTabSz="920750">
              <a:spcBef>
                <a:spcPct val="30000"/>
              </a:spcBef>
              <a:defRPr sz="1200">
                <a:solidFill>
                  <a:schemeClr val="tx1"/>
                </a:solidFill>
                <a:latin typeface="Times New Roman" panose="02020603050405020304" pitchFamily="18" charset="0"/>
              </a:defRPr>
            </a:lvl5pPr>
            <a:lvl6pPr marL="2513013" indent="-227013" defTabSz="920750"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20750"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20750"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207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198969-EFB5-8041-8853-1EDF4D0011FB}" type="slidenum">
              <a:rPr lang="en-US" altLang="en-US">
                <a:solidFill>
                  <a:srgbClr val="000000"/>
                </a:solidFill>
              </a:rPr>
              <a:pPr>
                <a:spcBef>
                  <a:spcPct val="0"/>
                </a:spcBef>
              </a:pPr>
              <a:t>44</a:t>
            </a:fld>
            <a:endParaRPr lang="en-US" altLang="en-US">
              <a:solidFill>
                <a:srgbClr val="000000"/>
              </a:solidFill>
            </a:endParaRPr>
          </a:p>
        </p:txBody>
      </p:sp>
      <p:sp>
        <p:nvSpPr>
          <p:cNvPr id="178179" name="Rectangle 2">
            <a:extLst>
              <a:ext uri="{FF2B5EF4-FFF2-40B4-BE49-F238E27FC236}">
                <a16:creationId xmlns:a16="http://schemas.microsoft.com/office/drawing/2014/main" id="{9A1D158E-4B73-FFAB-3727-76AE7898327B}"/>
              </a:ext>
            </a:extLst>
          </p:cNvPr>
          <p:cNvSpPr>
            <a:spLocks noGrp="1" noRot="1" noChangeAspect="1" noChangeArrowheads="1" noTextEdit="1"/>
          </p:cNvSpPr>
          <p:nvPr>
            <p:ph type="sldImg"/>
          </p:nvPr>
        </p:nvSpPr>
        <p:spPr>
          <a:xfrm>
            <a:off x="717550" y="1162050"/>
            <a:ext cx="5575300" cy="3136900"/>
          </a:xfrm>
          <a:ln/>
        </p:spPr>
      </p:sp>
      <p:sp>
        <p:nvSpPr>
          <p:cNvPr id="178180" name="Rectangle 3">
            <a:extLst>
              <a:ext uri="{FF2B5EF4-FFF2-40B4-BE49-F238E27FC236}">
                <a16:creationId xmlns:a16="http://schemas.microsoft.com/office/drawing/2014/main" id="{29788C4D-1E9E-E63B-41B5-8C59C12D7E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26394954-8F1F-3409-CFC4-4841C5CE9918}"/>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7A81ACC0-107F-F184-C17D-5A4AFA2DAF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6A710205-AD37-635E-B5C2-B4C3CC1862D4}"/>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72EEC58F-FFBD-F6CE-A3FE-9C50FA228E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A75B4C00-3A48-4A81-5C4C-522AFD7D8881}"/>
              </a:ext>
            </a:extLst>
          </p:cNvPr>
          <p:cNvSpPr>
            <a:spLocks noGrp="1" noRot="1" noChangeAspect="1" noChangeArrowheads="1" noTextEdit="1"/>
          </p:cNvSpPr>
          <p:nvPr>
            <p:ph type="sldImg"/>
          </p:nvPr>
        </p:nvSpPr>
        <p:spPr>
          <a:ln/>
        </p:spPr>
      </p:sp>
      <p:sp>
        <p:nvSpPr>
          <p:cNvPr id="180227" name="Rectangle 3">
            <a:extLst>
              <a:ext uri="{FF2B5EF4-FFF2-40B4-BE49-F238E27FC236}">
                <a16:creationId xmlns:a16="http://schemas.microsoft.com/office/drawing/2014/main" id="{63FD466F-0C0C-29F1-66FE-91DAFD4179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4D3C1819-9283-32B5-D97D-FF2A964DC097}"/>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7EDB0AD7-C6F6-5504-B271-72DB28451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4D3C1819-9283-32B5-D97D-FF2A964DC097}"/>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7EDB0AD7-C6F6-5504-B271-72DB28451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48881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939C3243-2E6C-EF86-8380-9E9905503A89}"/>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8976B99A-62AE-AFA5-414F-5657C6BC3A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527E171A-DF49-8E31-4BFC-B8D0C20F9291}"/>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386E6A1D-1C70-0447-CEF1-840DB9EB03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5E0F1AEF-E37B-755C-4ABE-BAE5060B1658}"/>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E3DBCAE6-19AB-B05C-8BE3-F282FBA0D6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5E0F1AEF-E37B-755C-4ABE-BAE5060B1658}"/>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E3DBCAE6-19AB-B05C-8BE3-F282FBA0D6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78487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097B79A8-4F3F-E5AB-B42E-8F049EA3DCA8}"/>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66691CC9-48EA-1B74-8B48-02633A5551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097B79A8-4F3F-E5AB-B42E-8F049EA3DCA8}"/>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66691CC9-48EA-1B74-8B48-02633A5551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04819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98252E20-D5AD-B7AF-9138-30BE7B4FEC82}"/>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DE283873-B901-601C-31C5-3EC6448002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6A710205-AD37-635E-B5C2-B4C3CC1862D4}"/>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72EEC58F-FFBD-F6CE-A3FE-9C50FA228E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66273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2A12575A-B892-D08C-5BF9-45B064EC0A79}"/>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42746212-FB64-B5EC-B67B-E56FBA2D3F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53086F42-9057-B02E-8C6F-39E15D3909BB}"/>
              </a:ext>
            </a:extLst>
          </p:cNvPr>
          <p:cNvSpPr>
            <a:spLocks noGrp="1" noRot="1" noChangeAspect="1" noChangeArrowheads="1" noTextEdit="1"/>
          </p:cNvSpPr>
          <p:nvPr>
            <p:ph type="sldImg"/>
          </p:nvPr>
        </p:nvSpPr>
        <p:spPr>
          <a:xfrm>
            <a:off x="407988" y="698500"/>
            <a:ext cx="6196012" cy="3486150"/>
          </a:xfrm>
          <a:ln/>
        </p:spPr>
      </p:sp>
      <p:sp>
        <p:nvSpPr>
          <p:cNvPr id="190467" name="Rectangle 3">
            <a:extLst>
              <a:ext uri="{FF2B5EF4-FFF2-40B4-BE49-F238E27FC236}">
                <a16:creationId xmlns:a16="http://schemas.microsoft.com/office/drawing/2014/main" id="{0675284D-B94C-BB9C-FBD3-BC7F8B795B4B}"/>
              </a:ext>
            </a:extLst>
          </p:cNvPr>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F90E8E39-E514-EF16-ADDF-94DD390FB0E8}"/>
              </a:ext>
            </a:extLst>
          </p:cNvPr>
          <p:cNvSpPr>
            <a:spLocks noGrp="1" noRot="1" noChangeAspect="1" noChangeArrowheads="1" noTextEdit="1"/>
          </p:cNvSpPr>
          <p:nvPr>
            <p:ph type="sldImg"/>
          </p:nvPr>
        </p:nvSpPr>
        <p:spPr>
          <a:xfrm>
            <a:off x="407988" y="698500"/>
            <a:ext cx="6196012" cy="3486150"/>
          </a:xfrm>
          <a:ln/>
        </p:spPr>
      </p:sp>
      <p:sp>
        <p:nvSpPr>
          <p:cNvPr id="191491" name="Rectangle 3">
            <a:extLst>
              <a:ext uri="{FF2B5EF4-FFF2-40B4-BE49-F238E27FC236}">
                <a16:creationId xmlns:a16="http://schemas.microsoft.com/office/drawing/2014/main" id="{D3D9AEE9-74B1-5C37-43C3-2A155E26A6C5}"/>
              </a:ext>
            </a:extLst>
          </p:cNvPr>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6579CA98-F2B9-8FE0-E134-AD31610BAEB3}"/>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7F255759-A8D9-AF44-938C-352762CEE4F0}" type="slidenum">
              <a:rPr lang="en-US" altLang="en-US"/>
              <a:pPr algn="r">
                <a:spcBef>
                  <a:spcPct val="0"/>
                </a:spcBef>
              </a:pPr>
              <a:t>8</a:t>
            </a:fld>
            <a:endParaRPr lang="en-US" altLang="en-US"/>
          </a:p>
        </p:txBody>
      </p:sp>
      <p:sp>
        <p:nvSpPr>
          <p:cNvPr id="153603" name="Rectangle 2">
            <a:extLst>
              <a:ext uri="{FF2B5EF4-FFF2-40B4-BE49-F238E27FC236}">
                <a16:creationId xmlns:a16="http://schemas.microsoft.com/office/drawing/2014/main" id="{9CDDC19B-6228-6284-8258-BB9BF94A769D}"/>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E73783F5-B41A-D01F-66FA-5C6D0B383D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6579CA98-F2B9-8FE0-E134-AD31610BAEB3}"/>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7F255759-A8D9-AF44-938C-352762CEE4F0}" type="slidenum">
              <a:rPr lang="en-US" altLang="en-US"/>
              <a:pPr algn="r">
                <a:spcBef>
                  <a:spcPct val="0"/>
                </a:spcBef>
              </a:pPr>
              <a:t>9</a:t>
            </a:fld>
            <a:endParaRPr lang="en-US" altLang="en-US"/>
          </a:p>
        </p:txBody>
      </p:sp>
      <p:sp>
        <p:nvSpPr>
          <p:cNvPr id="153603" name="Rectangle 2">
            <a:extLst>
              <a:ext uri="{FF2B5EF4-FFF2-40B4-BE49-F238E27FC236}">
                <a16:creationId xmlns:a16="http://schemas.microsoft.com/office/drawing/2014/main" id="{9CDDC19B-6228-6284-8258-BB9BF94A769D}"/>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E73783F5-B41A-D01F-66FA-5C6D0B383D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04992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E88BAA90-7C72-8588-DC55-2B4019014BF2}"/>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785AA1B4-17B9-3D4D-ABC3-3C552BEEA48B}" type="slidenum">
              <a:rPr lang="en-US" altLang="en-US"/>
              <a:pPr algn="r">
                <a:spcBef>
                  <a:spcPct val="0"/>
                </a:spcBef>
              </a:pPr>
              <a:t>10</a:t>
            </a:fld>
            <a:endParaRPr lang="en-US" altLang="en-US"/>
          </a:p>
        </p:txBody>
      </p:sp>
      <p:sp>
        <p:nvSpPr>
          <p:cNvPr id="154627" name="Rectangle 2">
            <a:extLst>
              <a:ext uri="{FF2B5EF4-FFF2-40B4-BE49-F238E27FC236}">
                <a16:creationId xmlns:a16="http://schemas.microsoft.com/office/drawing/2014/main" id="{41F02CF1-B6AF-EA0D-1DDE-50BB2438FD15}"/>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4BA32E91-1A90-577C-FE6E-877BB866F0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E88BAA90-7C72-8588-DC55-2B4019014BF2}"/>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785AA1B4-17B9-3D4D-ABC3-3C552BEEA48B}" type="slidenum">
              <a:rPr lang="en-US" altLang="en-US"/>
              <a:pPr algn="r">
                <a:spcBef>
                  <a:spcPct val="0"/>
                </a:spcBef>
              </a:pPr>
              <a:t>11</a:t>
            </a:fld>
            <a:endParaRPr lang="en-US" altLang="en-US"/>
          </a:p>
        </p:txBody>
      </p:sp>
      <p:sp>
        <p:nvSpPr>
          <p:cNvPr id="154627" name="Rectangle 2">
            <a:extLst>
              <a:ext uri="{FF2B5EF4-FFF2-40B4-BE49-F238E27FC236}">
                <a16:creationId xmlns:a16="http://schemas.microsoft.com/office/drawing/2014/main" id="{41F02CF1-B6AF-EA0D-1DDE-50BB2438FD15}"/>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4BA32E91-1A90-577C-FE6E-877BB866F0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50133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623ABB72-9858-C88D-0C81-55C38CA5ACBD}"/>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EEBC7151-D445-B796-75DA-D93B3C21D5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9751-5912-E04F-3292-2BA61324A2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D466EE-AA71-8726-F8AB-FAAB06F1E3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B9CC25-D9D4-A6CE-0D8F-C6E4DCD3CF92}"/>
              </a:ext>
            </a:extLst>
          </p:cNvPr>
          <p:cNvSpPr>
            <a:spLocks noGrp="1"/>
          </p:cNvSpPr>
          <p:nvPr>
            <p:ph type="dt" sz="half" idx="10"/>
          </p:nvPr>
        </p:nvSpPr>
        <p:spPr/>
        <p:txBody>
          <a:bodyPr/>
          <a:lstStyle/>
          <a:p>
            <a:fld id="{41AED003-9514-374D-99E6-C552195E31B7}" type="datetime1">
              <a:rPr lang="en-CA" smtClean="0"/>
              <a:t>2023-05-28</a:t>
            </a:fld>
            <a:endParaRPr lang="en-US"/>
          </a:p>
        </p:txBody>
      </p:sp>
      <p:sp>
        <p:nvSpPr>
          <p:cNvPr id="5" name="Footer Placeholder 4">
            <a:extLst>
              <a:ext uri="{FF2B5EF4-FFF2-40B4-BE49-F238E27FC236}">
                <a16:creationId xmlns:a16="http://schemas.microsoft.com/office/drawing/2014/main" id="{A18EA7C6-F963-6BA3-4C3E-61DC2427B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75E51-04E8-7FC3-A294-ABD510531C3B}"/>
              </a:ext>
            </a:extLst>
          </p:cNvPr>
          <p:cNvSpPr>
            <a:spLocks noGrp="1"/>
          </p:cNvSpPr>
          <p:nvPr>
            <p:ph type="sldNum" sz="quarter" idx="12"/>
          </p:nvPr>
        </p:nvSpPr>
        <p:spPr/>
        <p:txBody>
          <a:bodyPr/>
          <a:lstStyle/>
          <a:p>
            <a:fld id="{3576EC27-B82E-E143-A339-DE4537CE5FC3}" type="slidenum">
              <a:rPr lang="en-US" smtClean="0"/>
              <a:t>‹#›</a:t>
            </a:fld>
            <a:endParaRPr lang="en-US"/>
          </a:p>
        </p:txBody>
      </p:sp>
    </p:spTree>
    <p:extLst>
      <p:ext uri="{BB962C8B-B14F-4D97-AF65-F5344CB8AC3E}">
        <p14:creationId xmlns:p14="http://schemas.microsoft.com/office/powerpoint/2010/main" val="384815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699A-600F-4D69-F640-5D5CA795A6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778F97-CC6F-2E3D-CAD7-085B3C809C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54E72-8BA4-CFF8-9165-C4BBCD7D8B73}"/>
              </a:ext>
            </a:extLst>
          </p:cNvPr>
          <p:cNvSpPr>
            <a:spLocks noGrp="1"/>
          </p:cNvSpPr>
          <p:nvPr>
            <p:ph type="dt" sz="half" idx="10"/>
          </p:nvPr>
        </p:nvSpPr>
        <p:spPr/>
        <p:txBody>
          <a:bodyPr/>
          <a:lstStyle/>
          <a:p>
            <a:fld id="{DFA7F9F0-6774-E249-BDBC-7AE4B28FC304}" type="datetime1">
              <a:rPr lang="en-CA" smtClean="0"/>
              <a:t>2023-05-28</a:t>
            </a:fld>
            <a:endParaRPr lang="en-US"/>
          </a:p>
        </p:txBody>
      </p:sp>
      <p:sp>
        <p:nvSpPr>
          <p:cNvPr id="5" name="Footer Placeholder 4">
            <a:extLst>
              <a:ext uri="{FF2B5EF4-FFF2-40B4-BE49-F238E27FC236}">
                <a16:creationId xmlns:a16="http://schemas.microsoft.com/office/drawing/2014/main" id="{4CE14024-E7C5-4279-8166-9D13238B0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C0AC4-154A-2419-237E-C41CC4832A4E}"/>
              </a:ext>
            </a:extLst>
          </p:cNvPr>
          <p:cNvSpPr>
            <a:spLocks noGrp="1"/>
          </p:cNvSpPr>
          <p:nvPr>
            <p:ph type="sldNum" sz="quarter" idx="12"/>
          </p:nvPr>
        </p:nvSpPr>
        <p:spPr/>
        <p:txBody>
          <a:bodyPr/>
          <a:lstStyle/>
          <a:p>
            <a:fld id="{3576EC27-B82E-E143-A339-DE4537CE5FC3}" type="slidenum">
              <a:rPr lang="en-US" smtClean="0"/>
              <a:t>‹#›</a:t>
            </a:fld>
            <a:endParaRPr lang="en-US"/>
          </a:p>
        </p:txBody>
      </p:sp>
    </p:spTree>
    <p:extLst>
      <p:ext uri="{BB962C8B-B14F-4D97-AF65-F5344CB8AC3E}">
        <p14:creationId xmlns:p14="http://schemas.microsoft.com/office/powerpoint/2010/main" val="48324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A3F5C0-A621-3DEA-D426-8701DD88F5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07716F-1C8F-06F3-3C9F-E74E098D93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FEF96-49D8-E5D8-F78B-762B0A1823ED}"/>
              </a:ext>
            </a:extLst>
          </p:cNvPr>
          <p:cNvSpPr>
            <a:spLocks noGrp="1"/>
          </p:cNvSpPr>
          <p:nvPr>
            <p:ph type="dt" sz="half" idx="10"/>
          </p:nvPr>
        </p:nvSpPr>
        <p:spPr/>
        <p:txBody>
          <a:bodyPr/>
          <a:lstStyle/>
          <a:p>
            <a:fld id="{2A8A86A9-64E2-0C40-AA1E-0380C1AB659B}" type="datetime1">
              <a:rPr lang="en-CA" smtClean="0"/>
              <a:t>2023-05-28</a:t>
            </a:fld>
            <a:endParaRPr lang="en-US"/>
          </a:p>
        </p:txBody>
      </p:sp>
      <p:sp>
        <p:nvSpPr>
          <p:cNvPr id="5" name="Footer Placeholder 4">
            <a:extLst>
              <a:ext uri="{FF2B5EF4-FFF2-40B4-BE49-F238E27FC236}">
                <a16:creationId xmlns:a16="http://schemas.microsoft.com/office/drawing/2014/main" id="{201A5AB5-DB2B-905E-538D-090D90712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776CD-B5D7-BEB9-F950-D3AF55E4115F}"/>
              </a:ext>
            </a:extLst>
          </p:cNvPr>
          <p:cNvSpPr>
            <a:spLocks noGrp="1"/>
          </p:cNvSpPr>
          <p:nvPr>
            <p:ph type="sldNum" sz="quarter" idx="12"/>
          </p:nvPr>
        </p:nvSpPr>
        <p:spPr/>
        <p:txBody>
          <a:bodyPr/>
          <a:lstStyle/>
          <a:p>
            <a:fld id="{3576EC27-B82E-E143-A339-DE4537CE5FC3}" type="slidenum">
              <a:rPr lang="en-US" smtClean="0"/>
              <a:t>‹#›</a:t>
            </a:fld>
            <a:endParaRPr lang="en-US"/>
          </a:p>
        </p:txBody>
      </p:sp>
    </p:spTree>
    <p:extLst>
      <p:ext uri="{BB962C8B-B14F-4D97-AF65-F5344CB8AC3E}">
        <p14:creationId xmlns:p14="http://schemas.microsoft.com/office/powerpoint/2010/main" val="1294964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1203517" cy="609600"/>
          </a:xfrm>
        </p:spPr>
        <p:txBody>
          <a:bodyPr/>
          <a:lstStyle/>
          <a:p>
            <a:r>
              <a:rPr lang="en-US"/>
              <a:t>Click to edit Master title style</a:t>
            </a:r>
          </a:p>
        </p:txBody>
      </p:sp>
      <p:sp>
        <p:nvSpPr>
          <p:cNvPr id="3" name="Text Placeholder 2"/>
          <p:cNvSpPr>
            <a:spLocks noGrp="1"/>
          </p:cNvSpPr>
          <p:nvPr>
            <p:ph type="body" sz="half" idx="1"/>
          </p:nvPr>
        </p:nvSpPr>
        <p:spPr>
          <a:xfrm>
            <a:off x="406400" y="1371600"/>
            <a:ext cx="5537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371600"/>
            <a:ext cx="5537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61"/>
          <p:cNvSpPr>
            <a:spLocks noGrp="1" noChangeArrowheads="1"/>
          </p:cNvSpPr>
          <p:nvPr>
            <p:ph type="sldNum" sz="quarter" idx="10"/>
          </p:nvPr>
        </p:nvSpPr>
        <p:spPr>
          <a:xfrm>
            <a:off x="9652000" y="6477000"/>
            <a:ext cx="2540000" cy="381000"/>
          </a:xfrm>
          <a:prstGeom prst="rect">
            <a:avLst/>
          </a:prstGeom>
          <a:ln/>
        </p:spPr>
        <p:txBody>
          <a:bodyPr/>
          <a:lstStyle>
            <a:lvl1pPr>
              <a:defRPr/>
            </a:lvl1pPr>
          </a:lstStyle>
          <a:p>
            <a:fld id="{F8AEC942-2407-433B-A893-91FC14D760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85620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F7C1-93CD-5019-EC2F-A741C2A1F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019CE8-480B-8B0B-6B83-B444E3AD70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E1F06-0C75-C10F-283E-72DA61B87790}"/>
              </a:ext>
            </a:extLst>
          </p:cNvPr>
          <p:cNvSpPr>
            <a:spLocks noGrp="1"/>
          </p:cNvSpPr>
          <p:nvPr>
            <p:ph type="dt" sz="half" idx="10"/>
          </p:nvPr>
        </p:nvSpPr>
        <p:spPr/>
        <p:txBody>
          <a:bodyPr/>
          <a:lstStyle/>
          <a:p>
            <a:fld id="{9065B6A2-B48C-1141-9B75-4DDB653D01E0}" type="datetime1">
              <a:rPr lang="en-CA" smtClean="0"/>
              <a:t>2023-05-28</a:t>
            </a:fld>
            <a:endParaRPr lang="en-US"/>
          </a:p>
        </p:txBody>
      </p:sp>
      <p:sp>
        <p:nvSpPr>
          <p:cNvPr id="5" name="Footer Placeholder 4">
            <a:extLst>
              <a:ext uri="{FF2B5EF4-FFF2-40B4-BE49-F238E27FC236}">
                <a16:creationId xmlns:a16="http://schemas.microsoft.com/office/drawing/2014/main" id="{AF7B736C-D897-7083-B45D-F954722EE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D7D54-0923-1904-5619-A081288933B7}"/>
              </a:ext>
            </a:extLst>
          </p:cNvPr>
          <p:cNvSpPr>
            <a:spLocks noGrp="1"/>
          </p:cNvSpPr>
          <p:nvPr>
            <p:ph type="sldNum" sz="quarter" idx="12"/>
          </p:nvPr>
        </p:nvSpPr>
        <p:spPr/>
        <p:txBody>
          <a:bodyPr/>
          <a:lstStyle/>
          <a:p>
            <a:fld id="{3576EC27-B82E-E143-A339-DE4537CE5FC3}" type="slidenum">
              <a:rPr lang="en-US" smtClean="0"/>
              <a:t>‹#›</a:t>
            </a:fld>
            <a:endParaRPr lang="en-US"/>
          </a:p>
        </p:txBody>
      </p:sp>
    </p:spTree>
    <p:extLst>
      <p:ext uri="{BB962C8B-B14F-4D97-AF65-F5344CB8AC3E}">
        <p14:creationId xmlns:p14="http://schemas.microsoft.com/office/powerpoint/2010/main" val="203039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D2D9-538A-3244-9237-6914D91153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3A35FF-ABDA-88B1-D5E9-4BFDE3097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4BE409-29B4-6563-78B1-1E06483D3DE2}"/>
              </a:ext>
            </a:extLst>
          </p:cNvPr>
          <p:cNvSpPr>
            <a:spLocks noGrp="1"/>
          </p:cNvSpPr>
          <p:nvPr>
            <p:ph type="dt" sz="half" idx="10"/>
          </p:nvPr>
        </p:nvSpPr>
        <p:spPr/>
        <p:txBody>
          <a:bodyPr/>
          <a:lstStyle/>
          <a:p>
            <a:fld id="{373094D4-1587-D24B-9EDB-3A15C541BD5F}" type="datetime1">
              <a:rPr lang="en-CA" smtClean="0"/>
              <a:t>2023-05-28</a:t>
            </a:fld>
            <a:endParaRPr lang="en-US"/>
          </a:p>
        </p:txBody>
      </p:sp>
      <p:sp>
        <p:nvSpPr>
          <p:cNvPr id="5" name="Footer Placeholder 4">
            <a:extLst>
              <a:ext uri="{FF2B5EF4-FFF2-40B4-BE49-F238E27FC236}">
                <a16:creationId xmlns:a16="http://schemas.microsoft.com/office/drawing/2014/main" id="{BB5C35AE-ABB3-490A-7265-A0AEE5FA6A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775E0-9B86-FEAA-086B-EB58CF6DD2C2}"/>
              </a:ext>
            </a:extLst>
          </p:cNvPr>
          <p:cNvSpPr>
            <a:spLocks noGrp="1"/>
          </p:cNvSpPr>
          <p:nvPr>
            <p:ph type="sldNum" sz="quarter" idx="12"/>
          </p:nvPr>
        </p:nvSpPr>
        <p:spPr/>
        <p:txBody>
          <a:bodyPr/>
          <a:lstStyle/>
          <a:p>
            <a:fld id="{3576EC27-B82E-E143-A339-DE4537CE5FC3}" type="slidenum">
              <a:rPr lang="en-US" smtClean="0"/>
              <a:t>‹#›</a:t>
            </a:fld>
            <a:endParaRPr lang="en-US"/>
          </a:p>
        </p:txBody>
      </p:sp>
    </p:spTree>
    <p:extLst>
      <p:ext uri="{BB962C8B-B14F-4D97-AF65-F5344CB8AC3E}">
        <p14:creationId xmlns:p14="http://schemas.microsoft.com/office/powerpoint/2010/main" val="243598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D6FA-825B-44C4-FBAB-55C5FB17D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D038E-E1FA-5DF5-8D75-3D28499C75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519C0-A9CE-57CA-9EFF-0C0EDF1774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D8D405-3A73-8423-0CDF-AB2F46AEB91F}"/>
              </a:ext>
            </a:extLst>
          </p:cNvPr>
          <p:cNvSpPr>
            <a:spLocks noGrp="1"/>
          </p:cNvSpPr>
          <p:nvPr>
            <p:ph type="dt" sz="half" idx="10"/>
          </p:nvPr>
        </p:nvSpPr>
        <p:spPr/>
        <p:txBody>
          <a:bodyPr/>
          <a:lstStyle/>
          <a:p>
            <a:fld id="{59EC3452-4446-9846-A3A7-F3D4255E5FE6}" type="datetime1">
              <a:rPr lang="en-CA" smtClean="0"/>
              <a:t>2023-05-28</a:t>
            </a:fld>
            <a:endParaRPr lang="en-US"/>
          </a:p>
        </p:txBody>
      </p:sp>
      <p:sp>
        <p:nvSpPr>
          <p:cNvPr id="6" name="Footer Placeholder 5">
            <a:extLst>
              <a:ext uri="{FF2B5EF4-FFF2-40B4-BE49-F238E27FC236}">
                <a16:creationId xmlns:a16="http://schemas.microsoft.com/office/drawing/2014/main" id="{2F641588-39FE-BA05-3DC4-E61D88A10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030BB-31B1-DD95-1170-D09B865E3176}"/>
              </a:ext>
            </a:extLst>
          </p:cNvPr>
          <p:cNvSpPr>
            <a:spLocks noGrp="1"/>
          </p:cNvSpPr>
          <p:nvPr>
            <p:ph type="sldNum" sz="quarter" idx="12"/>
          </p:nvPr>
        </p:nvSpPr>
        <p:spPr/>
        <p:txBody>
          <a:bodyPr/>
          <a:lstStyle/>
          <a:p>
            <a:fld id="{3576EC27-B82E-E143-A339-DE4537CE5FC3}" type="slidenum">
              <a:rPr lang="en-US" smtClean="0"/>
              <a:t>‹#›</a:t>
            </a:fld>
            <a:endParaRPr lang="en-US"/>
          </a:p>
        </p:txBody>
      </p:sp>
    </p:spTree>
    <p:extLst>
      <p:ext uri="{BB962C8B-B14F-4D97-AF65-F5344CB8AC3E}">
        <p14:creationId xmlns:p14="http://schemas.microsoft.com/office/powerpoint/2010/main" val="392945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30815-64E1-31D5-A182-192A827D74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8A995F-5846-C41D-376B-556412E5D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877614-B55F-4A53-BC00-5F1520E1FF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94523F-1C6A-618D-E688-14F6242C9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CD58C-4B8E-30DC-2ADE-AD5000A71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FC213D-477D-1261-61B1-A21AAA29D994}"/>
              </a:ext>
            </a:extLst>
          </p:cNvPr>
          <p:cNvSpPr>
            <a:spLocks noGrp="1"/>
          </p:cNvSpPr>
          <p:nvPr>
            <p:ph type="dt" sz="half" idx="10"/>
          </p:nvPr>
        </p:nvSpPr>
        <p:spPr/>
        <p:txBody>
          <a:bodyPr/>
          <a:lstStyle/>
          <a:p>
            <a:fld id="{727BFE72-7746-B24F-B62E-8CCE3F748490}" type="datetime1">
              <a:rPr lang="en-CA" smtClean="0"/>
              <a:t>2023-05-28</a:t>
            </a:fld>
            <a:endParaRPr lang="en-US"/>
          </a:p>
        </p:txBody>
      </p:sp>
      <p:sp>
        <p:nvSpPr>
          <p:cNvPr id="8" name="Footer Placeholder 7">
            <a:extLst>
              <a:ext uri="{FF2B5EF4-FFF2-40B4-BE49-F238E27FC236}">
                <a16:creationId xmlns:a16="http://schemas.microsoft.com/office/drawing/2014/main" id="{F0F28F1D-90E2-E4DD-345B-F23E5CF788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03E287-6C5F-82C8-07EE-B3B3CE6209F2}"/>
              </a:ext>
            </a:extLst>
          </p:cNvPr>
          <p:cNvSpPr>
            <a:spLocks noGrp="1"/>
          </p:cNvSpPr>
          <p:nvPr>
            <p:ph type="sldNum" sz="quarter" idx="12"/>
          </p:nvPr>
        </p:nvSpPr>
        <p:spPr/>
        <p:txBody>
          <a:bodyPr/>
          <a:lstStyle/>
          <a:p>
            <a:fld id="{3576EC27-B82E-E143-A339-DE4537CE5FC3}" type="slidenum">
              <a:rPr lang="en-US" smtClean="0"/>
              <a:t>‹#›</a:t>
            </a:fld>
            <a:endParaRPr lang="en-US"/>
          </a:p>
        </p:txBody>
      </p:sp>
    </p:spTree>
    <p:extLst>
      <p:ext uri="{BB962C8B-B14F-4D97-AF65-F5344CB8AC3E}">
        <p14:creationId xmlns:p14="http://schemas.microsoft.com/office/powerpoint/2010/main" val="103780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8794-83CB-3BD5-F5BC-63F0D6310D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329FF8-EAA0-BF8A-DA70-C3619D329381}"/>
              </a:ext>
            </a:extLst>
          </p:cNvPr>
          <p:cNvSpPr>
            <a:spLocks noGrp="1"/>
          </p:cNvSpPr>
          <p:nvPr>
            <p:ph type="dt" sz="half" idx="10"/>
          </p:nvPr>
        </p:nvSpPr>
        <p:spPr/>
        <p:txBody>
          <a:bodyPr/>
          <a:lstStyle/>
          <a:p>
            <a:fld id="{E09DB476-76A3-A54A-B5B2-83246D05DB40}" type="datetime1">
              <a:rPr lang="en-CA" smtClean="0"/>
              <a:t>2023-05-28</a:t>
            </a:fld>
            <a:endParaRPr lang="en-US"/>
          </a:p>
        </p:txBody>
      </p:sp>
      <p:sp>
        <p:nvSpPr>
          <p:cNvPr id="4" name="Footer Placeholder 3">
            <a:extLst>
              <a:ext uri="{FF2B5EF4-FFF2-40B4-BE49-F238E27FC236}">
                <a16:creationId xmlns:a16="http://schemas.microsoft.com/office/drawing/2014/main" id="{DE35D271-12CF-4755-B8FC-BC3D2053F1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9743A2-3615-55C8-8CFC-1A3344585698}"/>
              </a:ext>
            </a:extLst>
          </p:cNvPr>
          <p:cNvSpPr>
            <a:spLocks noGrp="1"/>
          </p:cNvSpPr>
          <p:nvPr>
            <p:ph type="sldNum" sz="quarter" idx="12"/>
          </p:nvPr>
        </p:nvSpPr>
        <p:spPr/>
        <p:txBody>
          <a:bodyPr/>
          <a:lstStyle/>
          <a:p>
            <a:fld id="{3576EC27-B82E-E143-A339-DE4537CE5FC3}" type="slidenum">
              <a:rPr lang="en-US" smtClean="0"/>
              <a:t>‹#›</a:t>
            </a:fld>
            <a:endParaRPr lang="en-US"/>
          </a:p>
        </p:txBody>
      </p:sp>
    </p:spTree>
    <p:extLst>
      <p:ext uri="{BB962C8B-B14F-4D97-AF65-F5344CB8AC3E}">
        <p14:creationId xmlns:p14="http://schemas.microsoft.com/office/powerpoint/2010/main" val="279572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A08EA1-C0FF-CDEF-D515-E545CA5EA390}"/>
              </a:ext>
            </a:extLst>
          </p:cNvPr>
          <p:cNvSpPr>
            <a:spLocks noGrp="1"/>
          </p:cNvSpPr>
          <p:nvPr>
            <p:ph type="dt" sz="half" idx="10"/>
          </p:nvPr>
        </p:nvSpPr>
        <p:spPr/>
        <p:txBody>
          <a:bodyPr/>
          <a:lstStyle/>
          <a:p>
            <a:fld id="{A4F4A3B4-0EC2-FE45-B2D6-B424253F7313}" type="datetime1">
              <a:rPr lang="en-CA" smtClean="0"/>
              <a:t>2023-05-28</a:t>
            </a:fld>
            <a:endParaRPr lang="en-US"/>
          </a:p>
        </p:txBody>
      </p:sp>
      <p:sp>
        <p:nvSpPr>
          <p:cNvPr id="3" name="Footer Placeholder 2">
            <a:extLst>
              <a:ext uri="{FF2B5EF4-FFF2-40B4-BE49-F238E27FC236}">
                <a16:creationId xmlns:a16="http://schemas.microsoft.com/office/drawing/2014/main" id="{A80C5585-0E34-02D1-26F5-8EA23AACF1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C32791-CE97-EB52-062E-9CB510FCB9C8}"/>
              </a:ext>
            </a:extLst>
          </p:cNvPr>
          <p:cNvSpPr>
            <a:spLocks noGrp="1"/>
          </p:cNvSpPr>
          <p:nvPr>
            <p:ph type="sldNum" sz="quarter" idx="12"/>
          </p:nvPr>
        </p:nvSpPr>
        <p:spPr/>
        <p:txBody>
          <a:bodyPr/>
          <a:lstStyle/>
          <a:p>
            <a:fld id="{3576EC27-B82E-E143-A339-DE4537CE5FC3}" type="slidenum">
              <a:rPr lang="en-US" smtClean="0"/>
              <a:t>‹#›</a:t>
            </a:fld>
            <a:endParaRPr lang="en-US"/>
          </a:p>
        </p:txBody>
      </p:sp>
    </p:spTree>
    <p:extLst>
      <p:ext uri="{BB962C8B-B14F-4D97-AF65-F5344CB8AC3E}">
        <p14:creationId xmlns:p14="http://schemas.microsoft.com/office/powerpoint/2010/main" val="263705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6607-8840-C4F2-7B22-6DB0271A75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745FAC-6715-62C9-B9C6-E21A1224D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841687-0949-5C24-2540-84B8A3321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1EB0D-B53D-87BF-B510-FA5BC307F4C2}"/>
              </a:ext>
            </a:extLst>
          </p:cNvPr>
          <p:cNvSpPr>
            <a:spLocks noGrp="1"/>
          </p:cNvSpPr>
          <p:nvPr>
            <p:ph type="dt" sz="half" idx="10"/>
          </p:nvPr>
        </p:nvSpPr>
        <p:spPr/>
        <p:txBody>
          <a:bodyPr/>
          <a:lstStyle/>
          <a:p>
            <a:fld id="{120CE7D4-9893-C64F-8522-CF22F7ABEEBF}" type="datetime1">
              <a:rPr lang="en-CA" smtClean="0"/>
              <a:t>2023-05-28</a:t>
            </a:fld>
            <a:endParaRPr lang="en-US"/>
          </a:p>
        </p:txBody>
      </p:sp>
      <p:sp>
        <p:nvSpPr>
          <p:cNvPr id="6" name="Footer Placeholder 5">
            <a:extLst>
              <a:ext uri="{FF2B5EF4-FFF2-40B4-BE49-F238E27FC236}">
                <a16:creationId xmlns:a16="http://schemas.microsoft.com/office/drawing/2014/main" id="{AF3DF1D4-285C-AD8E-F346-A563E98F5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E165F-B438-F174-4451-E6B35E09A10A}"/>
              </a:ext>
            </a:extLst>
          </p:cNvPr>
          <p:cNvSpPr>
            <a:spLocks noGrp="1"/>
          </p:cNvSpPr>
          <p:nvPr>
            <p:ph type="sldNum" sz="quarter" idx="12"/>
          </p:nvPr>
        </p:nvSpPr>
        <p:spPr/>
        <p:txBody>
          <a:bodyPr/>
          <a:lstStyle/>
          <a:p>
            <a:fld id="{3576EC27-B82E-E143-A339-DE4537CE5FC3}" type="slidenum">
              <a:rPr lang="en-US" smtClean="0"/>
              <a:t>‹#›</a:t>
            </a:fld>
            <a:endParaRPr lang="en-US"/>
          </a:p>
        </p:txBody>
      </p:sp>
    </p:spTree>
    <p:extLst>
      <p:ext uri="{BB962C8B-B14F-4D97-AF65-F5344CB8AC3E}">
        <p14:creationId xmlns:p14="http://schemas.microsoft.com/office/powerpoint/2010/main" val="3034135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9CE2-2FC6-D89E-DF77-2666E8057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0B291-7B7B-D2CF-7AEF-CF68331F0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C7AEE3-20B4-F1C0-7DE8-1C884F398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1E2E0A-C016-36F9-60CE-A74EEE9BC68A}"/>
              </a:ext>
            </a:extLst>
          </p:cNvPr>
          <p:cNvSpPr>
            <a:spLocks noGrp="1"/>
          </p:cNvSpPr>
          <p:nvPr>
            <p:ph type="dt" sz="half" idx="10"/>
          </p:nvPr>
        </p:nvSpPr>
        <p:spPr/>
        <p:txBody>
          <a:bodyPr/>
          <a:lstStyle/>
          <a:p>
            <a:fld id="{E3F3A24B-3662-EC46-A2C6-C6FF43F241DC}" type="datetime1">
              <a:rPr lang="en-CA" smtClean="0"/>
              <a:t>2023-05-28</a:t>
            </a:fld>
            <a:endParaRPr lang="en-US"/>
          </a:p>
        </p:txBody>
      </p:sp>
      <p:sp>
        <p:nvSpPr>
          <p:cNvPr id="6" name="Footer Placeholder 5">
            <a:extLst>
              <a:ext uri="{FF2B5EF4-FFF2-40B4-BE49-F238E27FC236}">
                <a16:creationId xmlns:a16="http://schemas.microsoft.com/office/drawing/2014/main" id="{0B0D5F17-73C4-8149-AA0F-2E1EC9920C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E5B320-2D14-1F98-CEFF-40A547E7BAB9}"/>
              </a:ext>
            </a:extLst>
          </p:cNvPr>
          <p:cNvSpPr>
            <a:spLocks noGrp="1"/>
          </p:cNvSpPr>
          <p:nvPr>
            <p:ph type="sldNum" sz="quarter" idx="12"/>
          </p:nvPr>
        </p:nvSpPr>
        <p:spPr/>
        <p:txBody>
          <a:bodyPr/>
          <a:lstStyle/>
          <a:p>
            <a:fld id="{3576EC27-B82E-E143-A339-DE4537CE5FC3}" type="slidenum">
              <a:rPr lang="en-US" smtClean="0"/>
              <a:t>‹#›</a:t>
            </a:fld>
            <a:endParaRPr lang="en-US"/>
          </a:p>
        </p:txBody>
      </p:sp>
    </p:spTree>
    <p:extLst>
      <p:ext uri="{BB962C8B-B14F-4D97-AF65-F5344CB8AC3E}">
        <p14:creationId xmlns:p14="http://schemas.microsoft.com/office/powerpoint/2010/main" val="144515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225B4C-F65D-F482-C2A4-8E8C9811D0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9DFB50-D305-E556-73BF-43719645C9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ADD29-8209-8EF3-0986-66615BBD52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527F6-8B1C-1840-B9C7-666C8D6C16C3}" type="datetime1">
              <a:rPr lang="en-CA" smtClean="0"/>
              <a:t>2023-05-28</a:t>
            </a:fld>
            <a:endParaRPr lang="en-US"/>
          </a:p>
        </p:txBody>
      </p:sp>
      <p:sp>
        <p:nvSpPr>
          <p:cNvPr id="5" name="Footer Placeholder 4">
            <a:extLst>
              <a:ext uri="{FF2B5EF4-FFF2-40B4-BE49-F238E27FC236}">
                <a16:creationId xmlns:a16="http://schemas.microsoft.com/office/drawing/2014/main" id="{10890475-7693-1FE4-5F1D-28757C0090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C14B2F-4416-E1C0-B24F-2C2429C818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6EC27-B82E-E143-A339-DE4537CE5FC3}" type="slidenum">
              <a:rPr lang="en-US" smtClean="0"/>
              <a:t>‹#›</a:t>
            </a:fld>
            <a:endParaRPr lang="en-US"/>
          </a:p>
        </p:txBody>
      </p:sp>
    </p:spTree>
    <p:extLst>
      <p:ext uri="{BB962C8B-B14F-4D97-AF65-F5344CB8AC3E}">
        <p14:creationId xmlns:p14="http://schemas.microsoft.com/office/powerpoint/2010/main" val="359574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oleObject" Target="../embeddings/oleObject2.bin"/><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CC257-E1FE-6A73-BB68-8E42105ADC45}"/>
              </a:ext>
            </a:extLst>
          </p:cNvPr>
          <p:cNvSpPr>
            <a:spLocks noGrp="1"/>
          </p:cNvSpPr>
          <p:nvPr>
            <p:ph type="ctrTitle"/>
          </p:nvPr>
        </p:nvSpPr>
        <p:spPr/>
        <p:txBody>
          <a:bodyPr>
            <a:normAutofit fontScale="90000"/>
          </a:bodyPr>
          <a:lstStyle/>
          <a:p>
            <a:r>
              <a:rPr lang="en-US" dirty="0"/>
              <a:t>Chapter 9</a:t>
            </a:r>
            <a:br>
              <a:rPr lang="en-US" dirty="0"/>
            </a:br>
            <a:r>
              <a:rPr lang="en-US" dirty="0"/>
              <a:t>Cluster Analysis: Advanced Methods</a:t>
            </a:r>
          </a:p>
        </p:txBody>
      </p:sp>
      <p:sp>
        <p:nvSpPr>
          <p:cNvPr id="3" name="Subtitle 2">
            <a:extLst>
              <a:ext uri="{FF2B5EF4-FFF2-40B4-BE49-F238E27FC236}">
                <a16:creationId xmlns:a16="http://schemas.microsoft.com/office/drawing/2014/main" id="{74BCC885-3A63-1E62-80F5-2EC2B659704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0361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5011C88F-16EF-6417-D7C4-FCA015030E55}"/>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AB4637B6-CCB6-FA48-AF7A-5FF743135A02}" type="slidenum">
              <a:rPr lang="en-US" altLang="en-US" sz="1200">
                <a:latin typeface="Tahoma" panose="020B0604030504040204" pitchFamily="34" charset="0"/>
              </a:rPr>
              <a:pPr algn="r" eaLnBrk="1" hangingPunct="1">
                <a:spcBef>
                  <a:spcPct val="0"/>
                </a:spcBef>
                <a:buClrTx/>
                <a:buSzTx/>
                <a:buFontTx/>
                <a:buNone/>
              </a:pPr>
              <a:t>10</a:t>
            </a:fld>
            <a:endParaRPr lang="en-US" altLang="en-US" sz="1200">
              <a:latin typeface="Tahoma" panose="020B0604030504040204" pitchFamily="34" charset="0"/>
            </a:endParaRPr>
          </a:p>
        </p:txBody>
      </p:sp>
      <p:sp>
        <p:nvSpPr>
          <p:cNvPr id="37891" name="Rectangle 2">
            <a:extLst>
              <a:ext uri="{FF2B5EF4-FFF2-40B4-BE49-F238E27FC236}">
                <a16:creationId xmlns:a16="http://schemas.microsoft.com/office/drawing/2014/main" id="{30F55484-1BD1-71B7-EB7B-FF5D9DAC6810}"/>
              </a:ext>
            </a:extLst>
          </p:cNvPr>
          <p:cNvSpPr>
            <a:spLocks noGrp="1" noChangeArrowheads="1"/>
          </p:cNvSpPr>
          <p:nvPr>
            <p:ph type="title"/>
          </p:nvPr>
        </p:nvSpPr>
        <p:spPr/>
        <p:txBody>
          <a:bodyPr>
            <a:normAutofit/>
          </a:bodyPr>
          <a:lstStyle/>
          <a:p>
            <a:pPr eaLnBrk="1" hangingPunct="1"/>
            <a:r>
              <a:rPr lang="en-US" altLang="en-US"/>
              <a:t>Univariate Gaussian Mixture Model</a:t>
            </a:r>
          </a:p>
        </p:txBody>
      </p:sp>
      <mc:AlternateContent xmlns:mc="http://schemas.openxmlformats.org/markup-compatibility/2006" xmlns:a14="http://schemas.microsoft.com/office/drawing/2010/main">
        <mc:Choice Requires="a14">
          <p:sp>
            <p:nvSpPr>
              <p:cNvPr id="37892" name="Rectangle 3">
                <a:extLst>
                  <a:ext uri="{FF2B5EF4-FFF2-40B4-BE49-F238E27FC236}">
                    <a16:creationId xmlns:a16="http://schemas.microsoft.com/office/drawing/2014/main" id="{63229EBF-36B3-00F6-36CA-3C3820055BBF}"/>
                  </a:ext>
                </a:extLst>
              </p:cNvPr>
              <p:cNvSpPr>
                <a:spLocks noGrp="1" noChangeArrowheads="1"/>
              </p:cNvSpPr>
              <p:nvPr>
                <p:ph idx="1"/>
              </p:nvPr>
            </p:nvSpPr>
            <p:spPr/>
            <p:txBody>
              <a:bodyPr>
                <a:normAutofit/>
              </a:bodyPr>
              <a:lstStyle/>
              <a:p>
                <a:r>
                  <a:rPr lang="en-US" altLang="en-US" dirty="0"/>
                  <a:t>O = {o</a:t>
                </a:r>
                <a:r>
                  <a:rPr lang="en-US" altLang="en-US" baseline="-25000" dirty="0"/>
                  <a:t>1</a:t>
                </a:r>
                <a:r>
                  <a:rPr lang="en-US" altLang="en-US" dirty="0"/>
                  <a:t>, …, o</a:t>
                </a:r>
                <a:r>
                  <a:rPr lang="en-US" altLang="en-US" baseline="-25000" dirty="0"/>
                  <a:t>n</a:t>
                </a:r>
                <a:r>
                  <a:rPr lang="en-US" altLang="en-US" dirty="0"/>
                  <a:t>} (n observed objects), </a:t>
                </a:r>
                <a:r>
                  <a:rPr lang="el-GR" altLang="en-US" dirty="0">
                    <a:cs typeface="Arial" panose="020B0604020202020204" pitchFamily="34" charset="0"/>
                  </a:rPr>
                  <a:t>Θ</a:t>
                </a:r>
                <a:r>
                  <a:rPr lang="en-US" altLang="en-US" dirty="0"/>
                  <a:t> = </a:t>
                </a:r>
                <a:r>
                  <a:rPr lang="en-US" altLang="en-US" dirty="0">
                    <a:cs typeface="Arial" panose="020B0604020202020204" pitchFamily="34" charset="0"/>
                  </a:rPr>
                  <a:t>{</a:t>
                </a:r>
                <a:r>
                  <a:rPr lang="el-GR" altLang="en-US" dirty="0">
                    <a:cs typeface="Arial" panose="020B0604020202020204" pitchFamily="34" charset="0"/>
                  </a:rPr>
                  <a:t>θ</a:t>
                </a:r>
                <a:r>
                  <a:rPr lang="en-US" altLang="en-US" baseline="-25000" dirty="0"/>
                  <a:t>1</a:t>
                </a:r>
                <a:r>
                  <a:rPr lang="en-US" altLang="en-US" dirty="0"/>
                  <a:t>, …, </a:t>
                </a:r>
                <a:r>
                  <a:rPr lang="el-GR" altLang="en-US" dirty="0">
                    <a:cs typeface="Arial" panose="020B0604020202020204" pitchFamily="34" charset="0"/>
                  </a:rPr>
                  <a:t>θ</a:t>
                </a:r>
                <a:r>
                  <a:rPr lang="en-US" altLang="en-US" baseline="-25000" dirty="0"/>
                  <a:t>k</a:t>
                </a:r>
                <a:r>
                  <a:rPr lang="en-US" altLang="en-US" dirty="0"/>
                  <a:t>} (parameters of the k distributions), and </a:t>
                </a:r>
                <a:r>
                  <a:rPr lang="en-US" altLang="en-US" dirty="0" err="1"/>
                  <a:t>P</a:t>
                </a:r>
                <a:r>
                  <a:rPr lang="en-US" altLang="en-US" baseline="-25000" dirty="0" err="1"/>
                  <a:t>j</a:t>
                </a:r>
                <a:r>
                  <a:rPr lang="en-US" altLang="en-US" dirty="0"/>
                  <a:t>(o</a:t>
                </a:r>
                <a:r>
                  <a:rPr lang="en-US" altLang="en-US" baseline="-25000" dirty="0"/>
                  <a:t>i</a:t>
                </a:r>
                <a:r>
                  <a:rPr lang="en-US" altLang="en-US" dirty="0"/>
                  <a:t>| </a:t>
                </a:r>
                <a:r>
                  <a:rPr lang="el-GR" altLang="en-US" dirty="0">
                    <a:cs typeface="Arial" panose="020B0604020202020204" pitchFamily="34" charset="0"/>
                  </a:rPr>
                  <a:t>θ</a:t>
                </a:r>
                <a:r>
                  <a:rPr lang="en-US" altLang="en-US" baseline="-25000" dirty="0"/>
                  <a:t>j</a:t>
                </a:r>
                <a:r>
                  <a:rPr lang="en-US" altLang="en-US" dirty="0"/>
                  <a:t>) is the probability that o</a:t>
                </a:r>
                <a:r>
                  <a:rPr lang="en-US" altLang="en-US" baseline="-25000" dirty="0"/>
                  <a:t>i</a:t>
                </a:r>
                <a:r>
                  <a:rPr lang="en-US" altLang="en-US" dirty="0"/>
                  <a:t> is generated from the j-</a:t>
                </a:r>
                <a:r>
                  <a:rPr lang="en-US" altLang="en-US" dirty="0" err="1"/>
                  <a:t>th</a:t>
                </a:r>
                <a:r>
                  <a:rPr lang="en-US" altLang="en-US" dirty="0"/>
                  <a:t> distribution using parameter </a:t>
                </a:r>
                <a:r>
                  <a:rPr lang="el-GR" altLang="en-US" dirty="0">
                    <a:cs typeface="Arial" panose="020B0604020202020204" pitchFamily="34" charset="0"/>
                  </a:rPr>
                  <a:t>θ</a:t>
                </a:r>
                <a:r>
                  <a:rPr lang="en-US" altLang="en-US" baseline="-25000" dirty="0"/>
                  <a:t>j</a:t>
                </a:r>
                <a:r>
                  <a:rPr lang="en-US" altLang="en-US" dirty="0"/>
                  <a:t>, we have </a:t>
                </a:r>
              </a:p>
              <a:p>
                <a:pPr marL="0" indent="0" algn="ctr">
                  <a:buNone/>
                </a:pPr>
                <a14:m>
                  <m:oMath xmlns:m="http://schemas.openxmlformats.org/officeDocument/2006/math">
                    <m:r>
                      <a:rPr lang="en-CA" altLang="en-US" b="0" i="1" smtClean="0">
                        <a:latin typeface="Cambria Math" panose="02040503050406030204" pitchFamily="18" charset="0"/>
                      </a:rPr>
                      <m:t>𝑃</m:t>
                    </m:r>
                    <m:d>
                      <m:dPr>
                        <m:ctrlPr>
                          <a:rPr lang="en-CA" altLang="en-US" b="0" i="1" smtClean="0">
                            <a:latin typeface="Cambria Math" panose="02040503050406030204" pitchFamily="18" charset="0"/>
                          </a:rPr>
                        </m:ctrlPr>
                      </m:dPr>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𝑜</m:t>
                            </m:r>
                          </m:e>
                          <m:sub>
                            <m:r>
                              <a:rPr lang="en-CA" altLang="en-US" b="0" i="1" smtClean="0">
                                <a:latin typeface="Cambria Math" panose="02040503050406030204" pitchFamily="18" charset="0"/>
                              </a:rPr>
                              <m:t>𝑖</m:t>
                            </m:r>
                          </m:sub>
                        </m:sSub>
                      </m:e>
                      <m:e>
                        <m:r>
                          <m:rPr>
                            <m:sty m:val="p"/>
                          </m:rPr>
                          <a:rPr lang="en-CA" altLang="en-US" b="0" i="0" smtClean="0">
                            <a:latin typeface="Cambria Math" panose="02040503050406030204" pitchFamily="18" charset="0"/>
                          </a:rPr>
                          <m:t>Θ</m:t>
                        </m:r>
                      </m:e>
                    </m:d>
                    <m:r>
                      <a:rPr lang="en-CA" altLang="en-US" b="0" i="1" smtClean="0">
                        <a:latin typeface="Cambria Math" panose="02040503050406030204" pitchFamily="18" charset="0"/>
                      </a:rPr>
                      <m:t>=</m:t>
                    </m:r>
                    <m:nary>
                      <m:naryPr>
                        <m:chr m:val="∑"/>
                        <m:ctrlPr>
                          <a:rPr lang="en-CA" altLang="en-US" b="0" i="1" smtClean="0">
                            <a:latin typeface="Cambria Math" panose="02040503050406030204" pitchFamily="18" charset="0"/>
                          </a:rPr>
                        </m:ctrlPr>
                      </m:naryPr>
                      <m:sub>
                        <m:r>
                          <m:rPr>
                            <m:brk m:alnAt="23"/>
                          </m:rPr>
                          <a:rPr lang="en-CA" altLang="en-US" b="0" i="1" smtClean="0">
                            <a:latin typeface="Cambria Math" panose="02040503050406030204" pitchFamily="18" charset="0"/>
                          </a:rPr>
                          <m:t>𝑗</m:t>
                        </m:r>
                        <m:r>
                          <a:rPr lang="en-CA" altLang="en-US" b="0" i="1" smtClean="0">
                            <a:latin typeface="Cambria Math" panose="02040503050406030204" pitchFamily="18" charset="0"/>
                          </a:rPr>
                          <m:t>=1</m:t>
                        </m:r>
                      </m:sub>
                      <m:sup>
                        <m:r>
                          <a:rPr lang="en-CA" altLang="en-US" b="0" i="1" smtClean="0">
                            <a:latin typeface="Cambria Math" panose="02040503050406030204" pitchFamily="18" charset="0"/>
                          </a:rPr>
                          <m:t>𝑘</m:t>
                        </m:r>
                      </m:sup>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𝜔</m:t>
                            </m:r>
                          </m:e>
                          <m:sub>
                            <m:r>
                              <a:rPr lang="en-CA" altLang="en-US" b="0" i="1" smtClean="0">
                                <a:latin typeface="Cambria Math" panose="02040503050406030204" pitchFamily="18" charset="0"/>
                              </a:rPr>
                              <m:t>𝑗</m:t>
                            </m:r>
                          </m:sub>
                        </m:s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𝑃</m:t>
                            </m:r>
                          </m:e>
                          <m:sub>
                            <m:r>
                              <a:rPr lang="en-CA" altLang="en-US" b="0" i="1" smtClean="0">
                                <a:latin typeface="Cambria Math" panose="02040503050406030204" pitchFamily="18" charset="0"/>
                              </a:rPr>
                              <m:t>𝑗</m:t>
                            </m:r>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𝑜</m:t>
                            </m:r>
                          </m:e>
                          <m:sub>
                            <m:r>
                              <a:rPr lang="en-CA" altLang="en-US" b="0" i="1" smtClean="0">
                                <a:latin typeface="Cambria Math" panose="02040503050406030204" pitchFamily="18" charset="0"/>
                              </a:rPr>
                              <m:t>𝑖</m:t>
                            </m:r>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m:rPr>
                                <m:sty m:val="p"/>
                              </m:rPr>
                              <a:rPr lang="en-CA" altLang="en-US" b="0" i="0" smtClean="0">
                                <a:latin typeface="Cambria Math" panose="02040503050406030204" pitchFamily="18" charset="0"/>
                              </a:rPr>
                              <m:t>Θ</m:t>
                            </m:r>
                          </m:e>
                          <m:sub>
                            <m:r>
                              <a:rPr lang="en-CA" altLang="en-US" b="0" i="1" smtClean="0">
                                <a:latin typeface="Cambria Math" panose="02040503050406030204" pitchFamily="18" charset="0"/>
                              </a:rPr>
                              <m:t>𝑗</m:t>
                            </m:r>
                          </m:sub>
                        </m:sSub>
                        <m:r>
                          <a:rPr lang="en-CA" altLang="en-US" b="0" i="1" smtClean="0">
                            <a:latin typeface="Cambria Math" panose="02040503050406030204" pitchFamily="18" charset="0"/>
                          </a:rPr>
                          <m:t>)</m:t>
                        </m:r>
                      </m:e>
                    </m:nary>
                  </m:oMath>
                </a14:m>
                <a:r>
                  <a:rPr lang="en-US" altLang="en-US" dirty="0"/>
                  <a:t> </a:t>
                </a:r>
              </a:p>
              <a:p>
                <a:r>
                  <a:rPr lang="en-US" altLang="en-US" dirty="0"/>
                  <a:t>Thus, </a:t>
                </a:r>
              </a:p>
              <a:p>
                <a:pPr marL="0" indent="0">
                  <a:buNone/>
                </a:pPr>
                <a14:m>
                  <m:oMathPara xmlns:m="http://schemas.openxmlformats.org/officeDocument/2006/math">
                    <m:oMathParaPr>
                      <m:jc m:val="centerGroup"/>
                    </m:oMathParaPr>
                    <m:oMath xmlns:m="http://schemas.openxmlformats.org/officeDocument/2006/math">
                      <m:r>
                        <a:rPr lang="en-CA" altLang="en-US" b="0" i="1" smtClean="0">
                          <a:latin typeface="Cambria Math" panose="02040503050406030204" pitchFamily="18" charset="0"/>
                        </a:rPr>
                        <m:t>𝑃</m:t>
                      </m:r>
                      <m:d>
                        <m:dPr>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𝑂</m:t>
                          </m:r>
                        </m:e>
                        <m:e>
                          <m:r>
                            <m:rPr>
                              <m:sty m:val="p"/>
                            </m:rPr>
                            <a:rPr lang="en-CA" altLang="en-US" b="0" i="0" smtClean="0">
                              <a:latin typeface="Cambria Math" panose="02040503050406030204" pitchFamily="18" charset="0"/>
                            </a:rPr>
                            <m:t>Θ</m:t>
                          </m:r>
                        </m:e>
                      </m:d>
                      <m:r>
                        <a:rPr lang="en-CA" altLang="en-US" b="0" i="1" smtClean="0">
                          <a:latin typeface="Cambria Math" panose="02040503050406030204" pitchFamily="18" charset="0"/>
                        </a:rPr>
                        <m:t>=</m:t>
                      </m:r>
                      <m:nary>
                        <m:naryPr>
                          <m:chr m:val="∏"/>
                          <m:ctrlPr>
                            <a:rPr lang="en-CA" altLang="en-US" b="0" i="1" smtClean="0">
                              <a:latin typeface="Cambria Math" panose="02040503050406030204" pitchFamily="18" charset="0"/>
                            </a:rPr>
                          </m:ctrlPr>
                        </m:naryPr>
                        <m:sub>
                          <m:r>
                            <m:rPr>
                              <m:brk m:alnAt="23"/>
                            </m:rPr>
                            <a:rPr lang="en-CA" altLang="en-US" b="0" i="1" smtClean="0">
                              <a:latin typeface="Cambria Math" panose="02040503050406030204" pitchFamily="18" charset="0"/>
                            </a:rPr>
                            <m:t>𝑖</m:t>
                          </m:r>
                          <m:r>
                            <a:rPr lang="en-CA" altLang="en-US" b="0" i="1" smtClean="0">
                              <a:latin typeface="Cambria Math" panose="02040503050406030204" pitchFamily="18" charset="0"/>
                            </a:rPr>
                            <m:t>=1</m:t>
                          </m:r>
                        </m:sub>
                        <m:sup>
                          <m:r>
                            <a:rPr lang="en-CA" altLang="en-US" b="0" i="1" smtClean="0">
                              <a:latin typeface="Cambria Math" panose="02040503050406030204" pitchFamily="18" charset="0"/>
                            </a:rPr>
                            <m:t>𝑛</m:t>
                          </m:r>
                        </m:sup>
                        <m:e>
                          <m:nary>
                            <m:naryPr>
                              <m:chr m:val="∑"/>
                              <m:ctrlPr>
                                <a:rPr lang="en-CA" altLang="en-US" b="0" i="1" smtClean="0">
                                  <a:latin typeface="Cambria Math" panose="02040503050406030204" pitchFamily="18" charset="0"/>
                                </a:rPr>
                              </m:ctrlPr>
                            </m:naryPr>
                            <m:sub>
                              <m:r>
                                <m:rPr>
                                  <m:brk m:alnAt="23"/>
                                </m:rPr>
                                <a:rPr lang="en-CA" altLang="en-US" b="0" i="1" smtClean="0">
                                  <a:latin typeface="Cambria Math" panose="02040503050406030204" pitchFamily="18" charset="0"/>
                                </a:rPr>
                                <m:t>𝑗</m:t>
                              </m:r>
                              <m:r>
                                <a:rPr lang="en-CA" altLang="en-US" b="0" i="1" smtClean="0">
                                  <a:latin typeface="Cambria Math" panose="02040503050406030204" pitchFamily="18" charset="0"/>
                                </a:rPr>
                                <m:t>=1</m:t>
                              </m:r>
                            </m:sub>
                            <m:sup>
                              <m:r>
                                <a:rPr lang="en-CA" altLang="en-US" b="0" i="1" smtClean="0">
                                  <a:latin typeface="Cambria Math" panose="02040503050406030204" pitchFamily="18" charset="0"/>
                                </a:rPr>
                                <m:t>𝑘</m:t>
                              </m:r>
                            </m:sup>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𝜔</m:t>
                                  </m:r>
                                </m:e>
                                <m:sub>
                                  <m:r>
                                    <a:rPr lang="en-CA" altLang="en-US" b="0" i="1" smtClean="0">
                                      <a:latin typeface="Cambria Math" panose="02040503050406030204" pitchFamily="18" charset="0"/>
                                    </a:rPr>
                                    <m:t>𝑗</m:t>
                                  </m:r>
                                </m:sub>
                              </m:s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𝑃</m:t>
                                  </m:r>
                                </m:e>
                                <m:sub>
                                  <m:r>
                                    <a:rPr lang="en-CA" altLang="en-US" b="0" i="1" smtClean="0">
                                      <a:latin typeface="Cambria Math" panose="02040503050406030204" pitchFamily="18" charset="0"/>
                                    </a:rPr>
                                    <m:t>𝑗</m:t>
                                  </m:r>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𝑜</m:t>
                                  </m:r>
                                </m:e>
                                <m:sub>
                                  <m:r>
                                    <a:rPr lang="en-CA" altLang="en-US" b="0" i="1" smtClean="0">
                                      <a:latin typeface="Cambria Math" panose="02040503050406030204" pitchFamily="18" charset="0"/>
                                    </a:rPr>
                                    <m:t>𝑖</m:t>
                                  </m:r>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m:rPr>
                                      <m:sty m:val="p"/>
                                    </m:rPr>
                                    <a:rPr lang="en-CA" altLang="en-US" b="0" i="0" smtClean="0">
                                      <a:latin typeface="Cambria Math" panose="02040503050406030204" pitchFamily="18" charset="0"/>
                                    </a:rPr>
                                    <m:t>Θ</m:t>
                                  </m:r>
                                </m:e>
                                <m:sub>
                                  <m:r>
                                    <a:rPr lang="en-CA" altLang="en-US" b="0" i="1" smtClean="0">
                                      <a:latin typeface="Cambria Math" panose="02040503050406030204" pitchFamily="18" charset="0"/>
                                    </a:rPr>
                                    <m:t>𝑗</m:t>
                                  </m:r>
                                </m:sub>
                              </m:sSub>
                              <m:r>
                                <a:rPr lang="en-CA" altLang="en-US" b="0" i="1" smtClean="0">
                                  <a:latin typeface="Cambria Math" panose="02040503050406030204" pitchFamily="18" charset="0"/>
                                </a:rPr>
                                <m:t>)</m:t>
                              </m:r>
                            </m:e>
                          </m:nary>
                        </m:e>
                      </m:nary>
                    </m:oMath>
                  </m:oMathPara>
                </a14:m>
                <a:endParaRPr lang="en-US" altLang="en-US" dirty="0"/>
              </a:p>
            </p:txBody>
          </p:sp>
        </mc:Choice>
        <mc:Fallback xmlns="">
          <p:sp>
            <p:nvSpPr>
              <p:cNvPr id="37892" name="Rectangle 3">
                <a:extLst>
                  <a:ext uri="{FF2B5EF4-FFF2-40B4-BE49-F238E27FC236}">
                    <a16:creationId xmlns:a16="http://schemas.microsoft.com/office/drawing/2014/main" id="{63229EBF-36B3-00F6-36CA-3C3820055BBF}"/>
                  </a:ext>
                </a:extLst>
              </p:cNvPr>
              <p:cNvSpPr>
                <a:spLocks noGrp="1" noRot="1" noChangeAspect="1" noMove="1" noResize="1" noEditPoints="1" noAdjustHandles="1" noChangeArrowheads="1" noChangeShapeType="1" noTextEdit="1"/>
              </p:cNvSpPr>
              <p:nvPr>
                <p:ph idx="1"/>
              </p:nvPr>
            </p:nvSpPr>
            <p:spPr>
              <a:blipFill>
                <a:blip r:embed="rId3"/>
                <a:stretch>
                  <a:fillRect l="-1086" t="-2326" r="-724" b="-2732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CF5D6F30-4D8A-2780-266A-10F69ED705F0}"/>
              </a:ext>
            </a:extLst>
          </p:cNvPr>
          <p:cNvSpPr>
            <a:spLocks noGrp="1"/>
          </p:cNvSpPr>
          <p:nvPr>
            <p:ph type="sldNum" sz="quarter" idx="12"/>
          </p:nvPr>
        </p:nvSpPr>
        <p:spPr/>
        <p:txBody>
          <a:bodyPr/>
          <a:lstStyle/>
          <a:p>
            <a:fld id="{3576EC27-B82E-E143-A339-DE4537CE5FC3}"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5011C88F-16EF-6417-D7C4-FCA015030E55}"/>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AB4637B6-CCB6-FA48-AF7A-5FF743135A02}" type="slidenum">
              <a:rPr lang="en-US" altLang="en-US" sz="1200">
                <a:latin typeface="Tahoma" panose="020B0604030504040204" pitchFamily="34" charset="0"/>
              </a:rPr>
              <a:pPr algn="r" eaLnBrk="1" hangingPunct="1">
                <a:spcBef>
                  <a:spcPct val="0"/>
                </a:spcBef>
                <a:buClrTx/>
                <a:buSzTx/>
                <a:buFontTx/>
                <a:buNone/>
              </a:pPr>
              <a:t>11</a:t>
            </a:fld>
            <a:endParaRPr lang="en-US" altLang="en-US" sz="1200">
              <a:latin typeface="Tahoma" panose="020B0604030504040204" pitchFamily="34" charset="0"/>
            </a:endParaRPr>
          </a:p>
        </p:txBody>
      </p:sp>
      <p:sp>
        <p:nvSpPr>
          <p:cNvPr id="37891" name="Rectangle 2">
            <a:extLst>
              <a:ext uri="{FF2B5EF4-FFF2-40B4-BE49-F238E27FC236}">
                <a16:creationId xmlns:a16="http://schemas.microsoft.com/office/drawing/2014/main" id="{30F55484-1BD1-71B7-EB7B-FF5D9DAC6810}"/>
              </a:ext>
            </a:extLst>
          </p:cNvPr>
          <p:cNvSpPr>
            <a:spLocks noGrp="1" noChangeArrowheads="1"/>
          </p:cNvSpPr>
          <p:nvPr>
            <p:ph type="title"/>
          </p:nvPr>
        </p:nvSpPr>
        <p:spPr/>
        <p:txBody>
          <a:bodyPr>
            <a:normAutofit/>
          </a:bodyPr>
          <a:lstStyle/>
          <a:p>
            <a:pPr eaLnBrk="1" hangingPunct="1"/>
            <a:r>
              <a:rPr lang="en-US" altLang="en-US"/>
              <a:t>Univariate Gaussian Mixture Model</a:t>
            </a:r>
          </a:p>
        </p:txBody>
      </p:sp>
      <mc:AlternateContent xmlns:mc="http://schemas.openxmlformats.org/markup-compatibility/2006" xmlns:a14="http://schemas.microsoft.com/office/drawing/2010/main">
        <mc:Choice Requires="a14">
          <p:sp>
            <p:nvSpPr>
              <p:cNvPr id="37892" name="Rectangle 3">
                <a:extLst>
                  <a:ext uri="{FF2B5EF4-FFF2-40B4-BE49-F238E27FC236}">
                    <a16:creationId xmlns:a16="http://schemas.microsoft.com/office/drawing/2014/main" id="{63229EBF-36B3-00F6-36CA-3C3820055BBF}"/>
                  </a:ext>
                </a:extLst>
              </p:cNvPr>
              <p:cNvSpPr>
                <a:spLocks noGrp="1" noChangeArrowheads="1"/>
              </p:cNvSpPr>
              <p:nvPr>
                <p:ph idx="1"/>
              </p:nvPr>
            </p:nvSpPr>
            <p:spPr/>
            <p:txBody>
              <a:bodyPr>
                <a:normAutofit fontScale="92500"/>
              </a:bodyPr>
              <a:lstStyle/>
              <a:p>
                <a:r>
                  <a:rPr lang="en-US" altLang="en-US" dirty="0">
                    <a:latin typeface="Arial" panose="020B0604020202020204" pitchFamily="34" charset="0"/>
                  </a:rPr>
                  <a:t>Assume the probability density function of each cluster follows a 1-d Gaussian distribution.  Suppose that there are k clusters</a:t>
                </a:r>
              </a:p>
              <a:p>
                <a:pPr algn="just"/>
                <a:r>
                  <a:rPr lang="en-US" altLang="en-US" dirty="0">
                    <a:latin typeface="Arial" panose="020B0604020202020204" pitchFamily="34" charset="0"/>
                  </a:rPr>
                  <a:t>The probability density function of each cluster are centered at </a:t>
                </a:r>
                <a:r>
                  <a:rPr lang="el-GR" altLang="en-US" dirty="0">
                    <a:latin typeface="Arial" panose="020B0604020202020204" pitchFamily="34" charset="0"/>
                    <a:cs typeface="Arial" panose="020B0604020202020204" pitchFamily="34" charset="0"/>
                  </a:rPr>
                  <a:t>μ</a:t>
                </a:r>
                <a:r>
                  <a:rPr lang="en-US" altLang="en-US" baseline="-25000" dirty="0">
                    <a:latin typeface="Arial" panose="020B0604020202020204" pitchFamily="34" charset="0"/>
                  </a:rPr>
                  <a:t>j</a:t>
                </a:r>
                <a:r>
                  <a:rPr lang="en-US" altLang="en-US" dirty="0">
                    <a:latin typeface="Arial" panose="020B0604020202020204" pitchFamily="34" charset="0"/>
                  </a:rPr>
                  <a:t> with standard deviation </a:t>
                </a:r>
                <a:r>
                  <a:rPr lang="el-GR" altLang="en-US" dirty="0">
                    <a:latin typeface="Arial" panose="020B0604020202020204" pitchFamily="34" charset="0"/>
                    <a:cs typeface="Arial" panose="020B0604020202020204" pitchFamily="34" charset="0"/>
                  </a:rPr>
                  <a:t>σ</a:t>
                </a:r>
                <a:r>
                  <a:rPr lang="en-US" altLang="en-US" baseline="-25000" dirty="0">
                    <a:latin typeface="Arial" panose="020B0604020202020204" pitchFamily="34" charset="0"/>
                  </a:rPr>
                  <a:t>j</a:t>
                </a:r>
                <a:r>
                  <a:rPr lang="en-US" altLang="en-US" dirty="0">
                    <a:latin typeface="Arial" panose="020B0604020202020204" pitchFamily="34" charset="0"/>
                  </a:rPr>
                  <a:t>, </a:t>
                </a:r>
                <a:r>
                  <a:rPr lang="el-GR" altLang="en-US" dirty="0">
                    <a:latin typeface="Arial" panose="020B0604020202020204" pitchFamily="34" charset="0"/>
                    <a:cs typeface="Arial" panose="020B0604020202020204" pitchFamily="34" charset="0"/>
                  </a:rPr>
                  <a:t>θ</a:t>
                </a:r>
                <a:r>
                  <a:rPr lang="en-US" altLang="en-US" baseline="-25000" dirty="0">
                    <a:latin typeface="Arial" panose="020B0604020202020204" pitchFamily="34" charset="0"/>
                  </a:rPr>
                  <a:t>j</a:t>
                </a:r>
                <a:r>
                  <a:rPr lang="en-US" altLang="en-US" dirty="0">
                    <a:latin typeface="Arial" panose="020B0604020202020204" pitchFamily="34" charset="0"/>
                  </a:rPr>
                  <a:t>, = (</a:t>
                </a:r>
                <a:r>
                  <a:rPr lang="el-GR" altLang="en-US" dirty="0">
                    <a:latin typeface="Arial" panose="020B0604020202020204" pitchFamily="34" charset="0"/>
                    <a:cs typeface="Arial" panose="020B0604020202020204" pitchFamily="34" charset="0"/>
                  </a:rPr>
                  <a:t>μ</a:t>
                </a:r>
                <a:r>
                  <a:rPr lang="en-US" altLang="en-US" baseline="-25000" dirty="0">
                    <a:latin typeface="Arial" panose="020B0604020202020204" pitchFamily="34" charset="0"/>
                  </a:rPr>
                  <a:t>j</a:t>
                </a:r>
                <a:r>
                  <a:rPr lang="en-US" altLang="en-US" dirty="0">
                    <a:latin typeface="Arial" panose="020B0604020202020204" pitchFamily="34" charset="0"/>
                  </a:rPr>
                  <a:t>, </a:t>
                </a:r>
                <a:r>
                  <a:rPr lang="el-GR" altLang="en-US" dirty="0">
                    <a:latin typeface="Arial" panose="020B0604020202020204" pitchFamily="34" charset="0"/>
                    <a:cs typeface="Arial" panose="020B0604020202020204" pitchFamily="34" charset="0"/>
                  </a:rPr>
                  <a:t>σ</a:t>
                </a:r>
                <a:r>
                  <a:rPr lang="en-US" altLang="en-US" baseline="-25000" dirty="0">
                    <a:latin typeface="Arial" panose="020B0604020202020204" pitchFamily="34" charset="0"/>
                  </a:rPr>
                  <a:t>j</a:t>
                </a:r>
                <a:r>
                  <a:rPr lang="en-US" altLang="en-US" dirty="0">
                    <a:latin typeface="Arial" panose="020B0604020202020204" pitchFamily="34" charset="0"/>
                  </a:rPr>
                  <a:t>), we have</a:t>
                </a:r>
              </a:p>
              <a:p>
                <a:pPr marL="457200" lvl="1" indent="0">
                  <a:buNone/>
                </a:pPr>
                <a14:m>
                  <m:oMathPara xmlns:m="http://schemas.openxmlformats.org/officeDocument/2006/math">
                    <m:oMathParaPr>
                      <m:jc m:val="centerGroup"/>
                    </m:oMathParaPr>
                    <m:oMath xmlns:m="http://schemas.openxmlformats.org/officeDocument/2006/math">
                      <m:r>
                        <a:rPr lang="en-CA" altLang="en-US" b="0" i="1" smtClean="0">
                          <a:latin typeface="Cambria Math" panose="02040503050406030204" pitchFamily="18" charset="0"/>
                        </a:rPr>
                        <m:t>𝑃</m:t>
                      </m:r>
                      <m:d>
                        <m:dPr>
                          <m:ctrlPr>
                            <a:rPr lang="en-CA" altLang="en-US" b="0" i="1" smtClean="0">
                              <a:latin typeface="Cambria Math" panose="02040503050406030204" pitchFamily="18" charset="0"/>
                            </a:rPr>
                          </m:ctrlPr>
                        </m:dPr>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𝑜</m:t>
                              </m:r>
                            </m:e>
                            <m:sub>
                              <m:r>
                                <a:rPr lang="en-CA" altLang="en-US" b="0" i="1" smtClean="0">
                                  <a:latin typeface="Cambria Math" panose="02040503050406030204" pitchFamily="18" charset="0"/>
                                </a:rPr>
                                <m:t>𝑖</m:t>
                              </m:r>
                            </m:sub>
                          </m:sSub>
                        </m:e>
                        <m:e>
                          <m:sSub>
                            <m:sSubPr>
                              <m:ctrlPr>
                                <a:rPr lang="en-CA" altLang="en-US" b="0" i="1" smtClean="0">
                                  <a:latin typeface="Cambria Math" panose="02040503050406030204" pitchFamily="18" charset="0"/>
                                </a:rPr>
                              </m:ctrlPr>
                            </m:sSubPr>
                            <m:e>
                              <m:r>
                                <m:rPr>
                                  <m:sty m:val="p"/>
                                </m:rPr>
                                <a:rPr lang="en-CA" altLang="en-US" b="0" i="0" smtClean="0">
                                  <a:latin typeface="Cambria Math" panose="02040503050406030204" pitchFamily="18" charset="0"/>
                                </a:rPr>
                                <m:t>Θ</m:t>
                              </m:r>
                            </m:e>
                            <m:sub>
                              <m:r>
                                <a:rPr lang="en-CA" altLang="en-US" b="0" i="1" smtClean="0">
                                  <a:latin typeface="Cambria Math" panose="02040503050406030204" pitchFamily="18" charset="0"/>
                                </a:rPr>
                                <m:t>𝑗</m:t>
                              </m:r>
                            </m:sub>
                          </m:sSub>
                        </m:e>
                      </m:d>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1</m:t>
                          </m:r>
                        </m:num>
                        <m:den>
                          <m:rad>
                            <m:radPr>
                              <m:degHide m:val="on"/>
                              <m:ctrlPr>
                                <a:rPr lang="en-CA" altLang="en-US" b="0" i="1" smtClean="0">
                                  <a:latin typeface="Cambria Math" panose="02040503050406030204" pitchFamily="18" charset="0"/>
                                </a:rPr>
                              </m:ctrlPr>
                            </m:radPr>
                            <m:deg/>
                            <m:e>
                              <m:r>
                                <a:rPr lang="en-CA" altLang="en-US" b="0" i="1" smtClean="0">
                                  <a:latin typeface="Cambria Math" panose="02040503050406030204" pitchFamily="18" charset="0"/>
                                </a:rPr>
                                <m:t>2</m:t>
                              </m:r>
                              <m:r>
                                <a:rPr lang="en-CA" altLang="en-US" b="0" i="1" smtClean="0">
                                  <a:latin typeface="Cambria Math" panose="02040503050406030204" pitchFamily="18" charset="0"/>
                                </a:rPr>
                                <m:t>𝜋</m:t>
                              </m:r>
                            </m:e>
                          </m:rad>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𝜎</m:t>
                              </m:r>
                            </m:e>
                            <m:sub>
                              <m:r>
                                <a:rPr lang="en-CA" altLang="en-US" b="0" i="1" smtClean="0">
                                  <a:latin typeface="Cambria Math" panose="02040503050406030204" pitchFamily="18" charset="0"/>
                                </a:rPr>
                                <m:t>𝑗</m:t>
                              </m:r>
                            </m:sub>
                          </m:sSub>
                        </m:den>
                      </m:f>
                      <m:sSup>
                        <m:sSupPr>
                          <m:ctrlPr>
                            <a:rPr lang="en-CA" altLang="en-US" b="0" i="1" smtClean="0">
                              <a:latin typeface="Cambria Math" panose="02040503050406030204" pitchFamily="18" charset="0"/>
                            </a:rPr>
                          </m:ctrlPr>
                        </m:sSupPr>
                        <m:e>
                          <m:r>
                            <a:rPr lang="en-CA" altLang="en-US" b="0" i="1" smtClean="0">
                              <a:latin typeface="Cambria Math" panose="02040503050406030204" pitchFamily="18" charset="0"/>
                            </a:rPr>
                            <m:t>𝑒</m:t>
                          </m:r>
                        </m:e>
                        <m:sup>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sSup>
                                <m:sSupPr>
                                  <m:ctrlPr>
                                    <a:rPr lang="en-CA" altLang="en-US" b="0" i="1" smtClean="0">
                                      <a:latin typeface="Cambria Math" panose="02040503050406030204" pitchFamily="18" charset="0"/>
                                    </a:rPr>
                                  </m:ctrlPr>
                                </m:sSupPr>
                                <m:e>
                                  <m:d>
                                    <m:dPr>
                                      <m:ctrlPr>
                                        <a:rPr lang="en-CA" altLang="en-US" b="0" i="1" smtClean="0">
                                          <a:latin typeface="Cambria Math" panose="02040503050406030204" pitchFamily="18" charset="0"/>
                                        </a:rPr>
                                      </m:ctrlPr>
                                    </m:dPr>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𝑜</m:t>
                                          </m:r>
                                        </m:e>
                                        <m:sub>
                                          <m:r>
                                            <a:rPr lang="en-CA" altLang="en-US" b="0" i="1" smtClean="0">
                                              <a:latin typeface="Cambria Math" panose="02040503050406030204" pitchFamily="18" charset="0"/>
                                            </a:rPr>
                                            <m:t>𝑖</m:t>
                                          </m:r>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𝜇</m:t>
                                          </m:r>
                                        </m:e>
                                        <m:sub>
                                          <m:r>
                                            <a:rPr lang="en-CA" altLang="en-US" b="0" i="1" smtClean="0">
                                              <a:latin typeface="Cambria Math" panose="02040503050406030204" pitchFamily="18" charset="0"/>
                                            </a:rPr>
                                            <m:t>𝑗</m:t>
                                          </m:r>
                                        </m:sub>
                                      </m:sSub>
                                    </m:e>
                                  </m:d>
                                </m:e>
                                <m:sup>
                                  <m:r>
                                    <a:rPr lang="en-CA" altLang="en-US" b="0" i="1" smtClean="0">
                                      <a:latin typeface="Cambria Math" panose="02040503050406030204" pitchFamily="18" charset="0"/>
                                    </a:rPr>
                                    <m:t>2</m:t>
                                  </m:r>
                                </m:sup>
                              </m:sSup>
                            </m:num>
                            <m:den>
                              <m:r>
                                <a:rPr lang="en-CA" altLang="en-US" b="0" i="1" smtClean="0">
                                  <a:latin typeface="Cambria Math" panose="02040503050406030204" pitchFamily="18" charset="0"/>
                                </a:rPr>
                                <m:t>2</m:t>
                              </m:r>
                              <m:sSup>
                                <m:sSupPr>
                                  <m:ctrlPr>
                                    <a:rPr lang="en-CA" altLang="en-US" b="0" i="1" smtClean="0">
                                      <a:latin typeface="Cambria Math" panose="02040503050406030204" pitchFamily="18" charset="0"/>
                                    </a:rPr>
                                  </m:ctrlPr>
                                </m:sSupPr>
                                <m:e>
                                  <m:r>
                                    <a:rPr lang="en-CA" altLang="en-US" b="0" i="1" smtClean="0">
                                      <a:latin typeface="Cambria Math" panose="02040503050406030204" pitchFamily="18" charset="0"/>
                                    </a:rPr>
                                    <m:t>𝜎</m:t>
                                  </m:r>
                                </m:e>
                                <m:sup>
                                  <m:r>
                                    <a:rPr lang="en-CA" altLang="en-US" b="0" i="1" smtClean="0">
                                      <a:latin typeface="Cambria Math" panose="02040503050406030204" pitchFamily="18" charset="0"/>
                                    </a:rPr>
                                    <m:t>2</m:t>
                                  </m:r>
                                </m:sup>
                              </m:sSup>
                            </m:den>
                          </m:f>
                        </m:sup>
                      </m:sSup>
                    </m:oMath>
                  </m:oMathPara>
                </a14:m>
                <a:endParaRPr lang="en-US" altLang="en-US" dirty="0"/>
              </a:p>
              <a:p>
                <a:pPr marL="457200" lvl="1" indent="0">
                  <a:buNone/>
                </a:pPr>
                <a14:m>
                  <m:oMathPara xmlns:m="http://schemas.openxmlformats.org/officeDocument/2006/math">
                    <m:oMathParaPr>
                      <m:jc m:val="centerGroup"/>
                    </m:oMathParaPr>
                    <m:oMath xmlns:m="http://schemas.openxmlformats.org/officeDocument/2006/math">
                      <m:r>
                        <a:rPr lang="en-CA" altLang="en-US" b="0" i="1" smtClean="0">
                          <a:latin typeface="Cambria Math" panose="02040503050406030204" pitchFamily="18" charset="0"/>
                        </a:rPr>
                        <m:t>𝑃</m:t>
                      </m:r>
                      <m:d>
                        <m:dPr>
                          <m:ctrlPr>
                            <a:rPr lang="en-CA" altLang="en-US" b="0" i="1" smtClean="0">
                              <a:latin typeface="Cambria Math" panose="02040503050406030204" pitchFamily="18" charset="0"/>
                            </a:rPr>
                          </m:ctrlPr>
                        </m:dPr>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𝑜</m:t>
                              </m:r>
                            </m:e>
                            <m:sub>
                              <m:r>
                                <a:rPr lang="en-CA" altLang="en-US" b="0" i="1" smtClean="0">
                                  <a:latin typeface="Cambria Math" panose="02040503050406030204" pitchFamily="18" charset="0"/>
                                </a:rPr>
                                <m:t>𝑖</m:t>
                              </m:r>
                            </m:sub>
                          </m:sSub>
                        </m:e>
                        <m:e>
                          <m:r>
                            <m:rPr>
                              <m:sty m:val="p"/>
                            </m:rPr>
                            <a:rPr lang="en-CA" altLang="en-US" b="0" i="0" smtClean="0">
                              <a:latin typeface="Cambria Math" panose="02040503050406030204" pitchFamily="18" charset="0"/>
                            </a:rPr>
                            <m:t>Θ</m:t>
                          </m:r>
                        </m:e>
                      </m:d>
                      <m:r>
                        <a:rPr lang="en-CA" altLang="en-US" b="0" i="1" smtClean="0">
                          <a:latin typeface="Cambria Math" panose="02040503050406030204" pitchFamily="18" charset="0"/>
                        </a:rPr>
                        <m:t>=</m:t>
                      </m:r>
                      <m:nary>
                        <m:naryPr>
                          <m:chr m:val="∑"/>
                          <m:ctrlPr>
                            <a:rPr lang="en-CA" altLang="en-US" b="0" i="1" smtClean="0">
                              <a:latin typeface="Cambria Math" panose="02040503050406030204" pitchFamily="18" charset="0"/>
                            </a:rPr>
                          </m:ctrlPr>
                        </m:naryPr>
                        <m:sub>
                          <m:r>
                            <m:rPr>
                              <m:brk m:alnAt="23"/>
                            </m:rPr>
                            <a:rPr lang="en-CA" altLang="en-US" b="0" i="1" smtClean="0">
                              <a:latin typeface="Cambria Math" panose="02040503050406030204" pitchFamily="18" charset="0"/>
                            </a:rPr>
                            <m:t>𝑗</m:t>
                          </m:r>
                          <m:r>
                            <a:rPr lang="en-CA" altLang="en-US" b="0" i="1" smtClean="0">
                              <a:latin typeface="Cambria Math" panose="02040503050406030204" pitchFamily="18" charset="0"/>
                            </a:rPr>
                            <m:t>=1</m:t>
                          </m:r>
                        </m:sub>
                        <m:sup>
                          <m:r>
                            <a:rPr lang="en-CA" altLang="en-US" b="0" i="1" smtClean="0">
                              <a:latin typeface="Cambria Math" panose="02040503050406030204" pitchFamily="18" charset="0"/>
                            </a:rPr>
                            <m:t>𝑘</m:t>
                          </m:r>
                        </m:sup>
                        <m:e>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1</m:t>
                              </m:r>
                            </m:num>
                            <m:den>
                              <m:rad>
                                <m:radPr>
                                  <m:degHide m:val="on"/>
                                  <m:ctrlPr>
                                    <a:rPr lang="en-CA" altLang="en-US" b="0" i="1" smtClean="0">
                                      <a:latin typeface="Cambria Math" panose="02040503050406030204" pitchFamily="18" charset="0"/>
                                    </a:rPr>
                                  </m:ctrlPr>
                                </m:radPr>
                                <m:deg/>
                                <m:e>
                                  <m:r>
                                    <a:rPr lang="en-CA" altLang="en-US" b="0" i="1" smtClean="0">
                                      <a:latin typeface="Cambria Math" panose="02040503050406030204" pitchFamily="18" charset="0"/>
                                    </a:rPr>
                                    <m:t>2</m:t>
                                  </m:r>
                                  <m:r>
                                    <a:rPr lang="en-CA" altLang="en-US" b="0" i="1" smtClean="0">
                                      <a:latin typeface="Cambria Math" panose="02040503050406030204" pitchFamily="18" charset="0"/>
                                    </a:rPr>
                                    <m:t>𝜋</m:t>
                                  </m:r>
                                </m:e>
                              </m:rad>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𝜎</m:t>
                                  </m:r>
                                </m:e>
                                <m:sub>
                                  <m:r>
                                    <a:rPr lang="en-CA" altLang="en-US" b="0" i="1" smtClean="0">
                                      <a:latin typeface="Cambria Math" panose="02040503050406030204" pitchFamily="18" charset="0"/>
                                    </a:rPr>
                                    <m:t>𝑗</m:t>
                                  </m:r>
                                </m:sub>
                              </m:sSub>
                            </m:den>
                          </m:f>
                          <m:sSup>
                            <m:sSupPr>
                              <m:ctrlPr>
                                <a:rPr lang="en-CA" altLang="en-US" b="0" i="1" smtClean="0">
                                  <a:latin typeface="Cambria Math" panose="02040503050406030204" pitchFamily="18" charset="0"/>
                                </a:rPr>
                              </m:ctrlPr>
                            </m:sSupPr>
                            <m:e>
                              <m:r>
                                <a:rPr lang="en-CA" altLang="en-US" b="0" i="1" smtClean="0">
                                  <a:latin typeface="Cambria Math" panose="02040503050406030204" pitchFamily="18" charset="0"/>
                                </a:rPr>
                                <m:t>𝑒</m:t>
                              </m:r>
                            </m:e>
                            <m:sup>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sSup>
                                    <m:sSupPr>
                                      <m:ctrlPr>
                                        <a:rPr lang="en-CA" altLang="en-US" b="0" i="1" smtClean="0">
                                          <a:latin typeface="Cambria Math" panose="02040503050406030204" pitchFamily="18" charset="0"/>
                                        </a:rPr>
                                      </m:ctrlPr>
                                    </m:sSupPr>
                                    <m:e>
                                      <m:d>
                                        <m:dPr>
                                          <m:ctrlPr>
                                            <a:rPr lang="en-CA" altLang="en-US" b="0" i="1" smtClean="0">
                                              <a:latin typeface="Cambria Math" panose="02040503050406030204" pitchFamily="18" charset="0"/>
                                            </a:rPr>
                                          </m:ctrlPr>
                                        </m:dPr>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𝑜</m:t>
                                              </m:r>
                                            </m:e>
                                            <m:sub>
                                              <m:r>
                                                <a:rPr lang="en-CA" altLang="en-US" b="0" i="1" smtClean="0">
                                                  <a:latin typeface="Cambria Math" panose="02040503050406030204" pitchFamily="18" charset="0"/>
                                                </a:rPr>
                                                <m:t>𝑖</m:t>
                                              </m:r>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𝜇</m:t>
                                              </m:r>
                                            </m:e>
                                            <m:sub>
                                              <m:r>
                                                <a:rPr lang="en-CA" altLang="en-US" b="0" i="1" smtClean="0">
                                                  <a:latin typeface="Cambria Math" panose="02040503050406030204" pitchFamily="18" charset="0"/>
                                                </a:rPr>
                                                <m:t>𝑗</m:t>
                                              </m:r>
                                            </m:sub>
                                          </m:sSub>
                                        </m:e>
                                      </m:d>
                                    </m:e>
                                    <m:sup>
                                      <m:r>
                                        <a:rPr lang="en-CA" altLang="en-US" b="0" i="1" smtClean="0">
                                          <a:latin typeface="Cambria Math" panose="02040503050406030204" pitchFamily="18" charset="0"/>
                                        </a:rPr>
                                        <m:t>2</m:t>
                                      </m:r>
                                    </m:sup>
                                  </m:sSup>
                                </m:num>
                                <m:den>
                                  <m:r>
                                    <a:rPr lang="en-CA" altLang="en-US" b="0" i="1" smtClean="0">
                                      <a:latin typeface="Cambria Math" panose="02040503050406030204" pitchFamily="18" charset="0"/>
                                    </a:rPr>
                                    <m:t>2</m:t>
                                  </m:r>
                                  <m:sSup>
                                    <m:sSupPr>
                                      <m:ctrlPr>
                                        <a:rPr lang="en-CA" altLang="en-US" b="0" i="1" smtClean="0">
                                          <a:latin typeface="Cambria Math" panose="02040503050406030204" pitchFamily="18" charset="0"/>
                                        </a:rPr>
                                      </m:ctrlPr>
                                    </m:sSupPr>
                                    <m:e>
                                      <m:r>
                                        <a:rPr lang="en-CA" altLang="en-US" b="0" i="1" smtClean="0">
                                          <a:latin typeface="Cambria Math" panose="02040503050406030204" pitchFamily="18" charset="0"/>
                                        </a:rPr>
                                        <m:t>𝜎</m:t>
                                      </m:r>
                                    </m:e>
                                    <m:sup>
                                      <m:r>
                                        <a:rPr lang="en-CA" altLang="en-US" b="0" i="1" smtClean="0">
                                          <a:latin typeface="Cambria Math" panose="02040503050406030204" pitchFamily="18" charset="0"/>
                                        </a:rPr>
                                        <m:t>2</m:t>
                                      </m:r>
                                    </m:sup>
                                  </m:sSup>
                                </m:den>
                              </m:f>
                            </m:sup>
                          </m:sSup>
                        </m:e>
                      </m:nary>
                    </m:oMath>
                  </m:oMathPara>
                </a14:m>
                <a:endParaRPr lang="en-US" altLang="en-US" dirty="0"/>
              </a:p>
              <a:p>
                <a:pPr marL="457200" lvl="1" indent="0">
                  <a:buNone/>
                </a:pPr>
                <a14:m>
                  <m:oMathPara xmlns:m="http://schemas.openxmlformats.org/officeDocument/2006/math">
                    <m:oMathParaPr>
                      <m:jc m:val="centerGroup"/>
                    </m:oMathParaPr>
                    <m:oMath xmlns:m="http://schemas.openxmlformats.org/officeDocument/2006/math">
                      <m:r>
                        <a:rPr lang="en-CA" altLang="en-US" b="0" i="1" smtClean="0">
                          <a:latin typeface="Cambria Math" panose="02040503050406030204" pitchFamily="18" charset="0"/>
                        </a:rPr>
                        <m:t>𝑃</m:t>
                      </m:r>
                      <m:d>
                        <m:dPr>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𝑂</m:t>
                          </m:r>
                        </m:e>
                        <m:e>
                          <m:r>
                            <m:rPr>
                              <m:sty m:val="p"/>
                            </m:rPr>
                            <a:rPr lang="en-CA" altLang="en-US" b="0" i="0" smtClean="0">
                              <a:latin typeface="Cambria Math" panose="02040503050406030204" pitchFamily="18" charset="0"/>
                            </a:rPr>
                            <m:t>Θ</m:t>
                          </m:r>
                        </m:e>
                      </m:d>
                      <m:r>
                        <a:rPr lang="en-CA" altLang="en-US" b="0" i="1" smtClean="0">
                          <a:latin typeface="Cambria Math" panose="02040503050406030204" pitchFamily="18" charset="0"/>
                        </a:rPr>
                        <m:t>=</m:t>
                      </m:r>
                      <m:nary>
                        <m:naryPr>
                          <m:chr m:val="∏"/>
                          <m:ctrlPr>
                            <a:rPr lang="en-CA" altLang="en-US" b="0" i="1" smtClean="0">
                              <a:latin typeface="Cambria Math" panose="02040503050406030204" pitchFamily="18" charset="0"/>
                            </a:rPr>
                          </m:ctrlPr>
                        </m:naryPr>
                        <m:sub>
                          <m:r>
                            <m:rPr>
                              <m:brk m:alnAt="23"/>
                            </m:rPr>
                            <a:rPr lang="en-CA" altLang="en-US" b="0" i="1" smtClean="0">
                              <a:latin typeface="Cambria Math" panose="02040503050406030204" pitchFamily="18" charset="0"/>
                            </a:rPr>
                            <m:t>𝑖</m:t>
                          </m:r>
                          <m:r>
                            <a:rPr lang="en-CA" altLang="en-US" b="0" i="1" smtClean="0">
                              <a:latin typeface="Cambria Math" panose="02040503050406030204" pitchFamily="18" charset="0"/>
                            </a:rPr>
                            <m:t>=1</m:t>
                          </m:r>
                        </m:sub>
                        <m:sup>
                          <m:r>
                            <a:rPr lang="en-CA" altLang="en-US" b="0" i="1" smtClean="0">
                              <a:latin typeface="Cambria Math" panose="02040503050406030204" pitchFamily="18" charset="0"/>
                            </a:rPr>
                            <m:t>𝑛</m:t>
                          </m:r>
                        </m:sup>
                        <m:e>
                          <m:nary>
                            <m:naryPr>
                              <m:chr m:val="∑"/>
                              <m:ctrlPr>
                                <a:rPr lang="en-CA" altLang="en-US" b="0" i="1" smtClean="0">
                                  <a:latin typeface="Cambria Math" panose="02040503050406030204" pitchFamily="18" charset="0"/>
                                </a:rPr>
                              </m:ctrlPr>
                            </m:naryPr>
                            <m:sub>
                              <m:r>
                                <m:rPr>
                                  <m:brk m:alnAt="23"/>
                                </m:rPr>
                                <a:rPr lang="en-CA" altLang="en-US" b="0" i="1" smtClean="0">
                                  <a:latin typeface="Cambria Math" panose="02040503050406030204" pitchFamily="18" charset="0"/>
                                </a:rPr>
                                <m:t>𝑗</m:t>
                              </m:r>
                              <m:r>
                                <a:rPr lang="en-CA" altLang="en-US" b="0" i="1" smtClean="0">
                                  <a:latin typeface="Cambria Math" panose="02040503050406030204" pitchFamily="18" charset="0"/>
                                </a:rPr>
                                <m:t>=1</m:t>
                              </m:r>
                            </m:sub>
                            <m:sup>
                              <m:r>
                                <a:rPr lang="en-CA" altLang="en-US" b="0" i="1" smtClean="0">
                                  <a:latin typeface="Cambria Math" panose="02040503050406030204" pitchFamily="18" charset="0"/>
                                </a:rPr>
                                <m:t>𝑘</m:t>
                              </m:r>
                            </m:sup>
                            <m:e>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1</m:t>
                                  </m:r>
                                </m:num>
                                <m:den>
                                  <m:rad>
                                    <m:radPr>
                                      <m:degHide m:val="on"/>
                                      <m:ctrlPr>
                                        <a:rPr lang="en-CA" altLang="en-US" b="0" i="1" smtClean="0">
                                          <a:latin typeface="Cambria Math" panose="02040503050406030204" pitchFamily="18" charset="0"/>
                                        </a:rPr>
                                      </m:ctrlPr>
                                    </m:radPr>
                                    <m:deg/>
                                    <m:e>
                                      <m:r>
                                        <a:rPr lang="en-CA" altLang="en-US" b="0" i="1" smtClean="0">
                                          <a:latin typeface="Cambria Math" panose="02040503050406030204" pitchFamily="18" charset="0"/>
                                        </a:rPr>
                                        <m:t>2</m:t>
                                      </m:r>
                                      <m:r>
                                        <a:rPr lang="en-CA" altLang="en-US" b="0" i="1" smtClean="0">
                                          <a:latin typeface="Cambria Math" panose="02040503050406030204" pitchFamily="18" charset="0"/>
                                        </a:rPr>
                                        <m:t>𝜋</m:t>
                                      </m:r>
                                    </m:e>
                                  </m:rad>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𝜎</m:t>
                                      </m:r>
                                    </m:e>
                                    <m:sub>
                                      <m:r>
                                        <a:rPr lang="en-CA" altLang="en-US" b="0" i="1" smtClean="0">
                                          <a:latin typeface="Cambria Math" panose="02040503050406030204" pitchFamily="18" charset="0"/>
                                        </a:rPr>
                                        <m:t>𝑗</m:t>
                                      </m:r>
                                    </m:sub>
                                  </m:sSub>
                                </m:den>
                              </m:f>
                              <m:sSup>
                                <m:sSupPr>
                                  <m:ctrlPr>
                                    <a:rPr lang="en-CA" altLang="en-US" b="0" i="1" smtClean="0">
                                      <a:latin typeface="Cambria Math" panose="02040503050406030204" pitchFamily="18" charset="0"/>
                                    </a:rPr>
                                  </m:ctrlPr>
                                </m:sSupPr>
                                <m:e>
                                  <m:r>
                                    <a:rPr lang="en-CA" altLang="en-US" b="0" i="1" smtClean="0">
                                      <a:latin typeface="Cambria Math" panose="02040503050406030204" pitchFamily="18" charset="0"/>
                                    </a:rPr>
                                    <m:t>𝑒</m:t>
                                  </m:r>
                                </m:e>
                                <m:sup>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sSup>
                                        <m:sSupPr>
                                          <m:ctrlPr>
                                            <a:rPr lang="en-CA" altLang="en-US" b="0" i="1" smtClean="0">
                                              <a:latin typeface="Cambria Math" panose="02040503050406030204" pitchFamily="18" charset="0"/>
                                            </a:rPr>
                                          </m:ctrlPr>
                                        </m:sSupPr>
                                        <m:e>
                                          <m:d>
                                            <m:dPr>
                                              <m:ctrlPr>
                                                <a:rPr lang="en-CA" altLang="en-US" b="0" i="1" smtClean="0">
                                                  <a:latin typeface="Cambria Math" panose="02040503050406030204" pitchFamily="18" charset="0"/>
                                                </a:rPr>
                                              </m:ctrlPr>
                                            </m:dPr>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𝑜</m:t>
                                                  </m:r>
                                                </m:e>
                                                <m:sub>
                                                  <m:r>
                                                    <a:rPr lang="en-CA" altLang="en-US" b="0" i="1" smtClean="0">
                                                      <a:latin typeface="Cambria Math" panose="02040503050406030204" pitchFamily="18" charset="0"/>
                                                    </a:rPr>
                                                    <m:t>𝑖</m:t>
                                                  </m:r>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𝜇</m:t>
                                                  </m:r>
                                                </m:e>
                                                <m:sub>
                                                  <m:r>
                                                    <a:rPr lang="en-CA" altLang="en-US" b="0" i="1" smtClean="0">
                                                      <a:latin typeface="Cambria Math" panose="02040503050406030204" pitchFamily="18" charset="0"/>
                                                    </a:rPr>
                                                    <m:t>𝑗</m:t>
                                                  </m:r>
                                                </m:sub>
                                              </m:sSub>
                                            </m:e>
                                          </m:d>
                                        </m:e>
                                        <m:sup>
                                          <m:r>
                                            <a:rPr lang="en-CA" altLang="en-US" b="0" i="1" smtClean="0">
                                              <a:latin typeface="Cambria Math" panose="02040503050406030204" pitchFamily="18" charset="0"/>
                                            </a:rPr>
                                            <m:t>2</m:t>
                                          </m:r>
                                        </m:sup>
                                      </m:sSup>
                                    </m:num>
                                    <m:den>
                                      <m:r>
                                        <a:rPr lang="en-CA" altLang="en-US" b="0" i="1" smtClean="0">
                                          <a:latin typeface="Cambria Math" panose="02040503050406030204" pitchFamily="18" charset="0"/>
                                        </a:rPr>
                                        <m:t>2</m:t>
                                      </m:r>
                                      <m:sSup>
                                        <m:sSupPr>
                                          <m:ctrlPr>
                                            <a:rPr lang="en-CA" altLang="en-US" b="0" i="1" smtClean="0">
                                              <a:latin typeface="Cambria Math" panose="02040503050406030204" pitchFamily="18" charset="0"/>
                                            </a:rPr>
                                          </m:ctrlPr>
                                        </m:sSupPr>
                                        <m:e>
                                          <m:r>
                                            <a:rPr lang="en-CA" altLang="en-US" b="0" i="1" smtClean="0">
                                              <a:latin typeface="Cambria Math" panose="02040503050406030204" pitchFamily="18" charset="0"/>
                                            </a:rPr>
                                            <m:t>𝜎</m:t>
                                          </m:r>
                                        </m:e>
                                        <m:sup>
                                          <m:r>
                                            <a:rPr lang="en-CA" altLang="en-US" b="0" i="1" smtClean="0">
                                              <a:latin typeface="Cambria Math" panose="02040503050406030204" pitchFamily="18" charset="0"/>
                                            </a:rPr>
                                            <m:t>2</m:t>
                                          </m:r>
                                        </m:sup>
                                      </m:sSup>
                                    </m:den>
                                  </m:f>
                                </m:sup>
                              </m:sSup>
                            </m:e>
                          </m:nary>
                        </m:e>
                      </m:nary>
                    </m:oMath>
                  </m:oMathPara>
                </a14:m>
                <a:endParaRPr lang="en-US" altLang="en-US" dirty="0"/>
              </a:p>
            </p:txBody>
          </p:sp>
        </mc:Choice>
        <mc:Fallback xmlns="">
          <p:sp>
            <p:nvSpPr>
              <p:cNvPr id="37892" name="Rectangle 3">
                <a:extLst>
                  <a:ext uri="{FF2B5EF4-FFF2-40B4-BE49-F238E27FC236}">
                    <a16:creationId xmlns:a16="http://schemas.microsoft.com/office/drawing/2014/main" id="{63229EBF-36B3-00F6-36CA-3C3820055BBF}"/>
                  </a:ext>
                </a:extLst>
              </p:cNvPr>
              <p:cNvSpPr>
                <a:spLocks noGrp="1" noRot="1" noChangeAspect="1" noMove="1" noResize="1" noEditPoints="1" noAdjustHandles="1" noChangeArrowheads="1" noChangeShapeType="1" noTextEdit="1"/>
              </p:cNvSpPr>
              <p:nvPr>
                <p:ph idx="1"/>
              </p:nvPr>
            </p:nvSpPr>
            <p:spPr>
              <a:blipFill>
                <a:blip r:embed="rId3"/>
                <a:stretch>
                  <a:fillRect l="-965" t="-2035" r="-483" b="-3517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87AC19E-0EAB-9491-49F1-37871129934C}"/>
              </a:ext>
            </a:extLst>
          </p:cNvPr>
          <p:cNvSpPr>
            <a:spLocks noGrp="1"/>
          </p:cNvSpPr>
          <p:nvPr>
            <p:ph type="sldNum" sz="quarter" idx="12"/>
          </p:nvPr>
        </p:nvSpPr>
        <p:spPr/>
        <p:txBody>
          <a:bodyPr/>
          <a:lstStyle/>
          <a:p>
            <a:fld id="{3576EC27-B82E-E143-A339-DE4537CE5FC3}" type="slidenum">
              <a:rPr lang="en-US" smtClean="0"/>
              <a:t>11</a:t>
            </a:fld>
            <a:endParaRPr lang="en-US"/>
          </a:p>
        </p:txBody>
      </p:sp>
    </p:spTree>
    <p:extLst>
      <p:ext uri="{BB962C8B-B14F-4D97-AF65-F5344CB8AC3E}">
        <p14:creationId xmlns:p14="http://schemas.microsoft.com/office/powerpoint/2010/main" val="2335297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D19C818-6F9C-BD95-A1A8-B7B2D0E583EA}"/>
              </a:ext>
            </a:extLst>
          </p:cNvPr>
          <p:cNvSpPr>
            <a:spLocks noGrp="1" noChangeArrowheads="1"/>
          </p:cNvSpPr>
          <p:nvPr>
            <p:ph type="title"/>
          </p:nvPr>
        </p:nvSpPr>
        <p:spPr/>
        <p:txBody>
          <a:bodyPr/>
          <a:lstStyle/>
          <a:p>
            <a:r>
              <a:rPr lang="en-US" altLang="en-US"/>
              <a:t>The EM (Expectation Maximization) Algorithm</a:t>
            </a:r>
          </a:p>
        </p:txBody>
      </p:sp>
      <p:sp>
        <p:nvSpPr>
          <p:cNvPr id="38915" name="Rectangle 3">
            <a:extLst>
              <a:ext uri="{FF2B5EF4-FFF2-40B4-BE49-F238E27FC236}">
                <a16:creationId xmlns:a16="http://schemas.microsoft.com/office/drawing/2014/main" id="{AF1683AE-31FB-9B3E-F193-368645D2D386}"/>
              </a:ext>
            </a:extLst>
          </p:cNvPr>
          <p:cNvSpPr>
            <a:spLocks noGrp="1" noChangeArrowheads="1"/>
          </p:cNvSpPr>
          <p:nvPr>
            <p:ph idx="1"/>
          </p:nvPr>
        </p:nvSpPr>
        <p:spPr/>
        <p:txBody>
          <a:bodyPr>
            <a:normAutofit fontScale="92500" lnSpcReduction="10000"/>
          </a:bodyPr>
          <a:lstStyle/>
          <a:p>
            <a:r>
              <a:rPr lang="en-US" altLang="en-US" dirty="0"/>
              <a:t>The k-means algorithm has two steps at each iteration</a:t>
            </a:r>
          </a:p>
          <a:p>
            <a:pPr lvl="1"/>
            <a:r>
              <a:rPr lang="en-US" altLang="en-US" dirty="0"/>
              <a:t>Expectation Step </a:t>
            </a:r>
            <a:r>
              <a:rPr lang="en-US" altLang="en-US" dirty="0">
                <a:sym typeface="Symbol" pitchFamily="2" charset="2"/>
              </a:rPr>
              <a:t>(E-step): Given the current cluster centers, each object is assigned to the cluster whose center is closest to the object: An object is expected to belong to the closest cluster</a:t>
            </a:r>
          </a:p>
          <a:p>
            <a:pPr lvl="1"/>
            <a:r>
              <a:rPr lang="en-US" altLang="en-US" dirty="0">
                <a:sym typeface="Symbol" pitchFamily="2" charset="2"/>
              </a:rPr>
              <a:t>Maximization Step (M-step): Given the cluster assignment, for each cluster, the algorithm adjusts the center so that the sum of distance from the objects assigned to this cluster and the new center is minimized</a:t>
            </a:r>
          </a:p>
          <a:p>
            <a:r>
              <a:rPr lang="en-US" altLang="en-US" dirty="0">
                <a:sym typeface="Symbol" pitchFamily="2" charset="2"/>
              </a:rPr>
              <a:t>The (EM) algorithm: A framework to approach maximum likelihood or maximum a posteriori estimates of parameters in statistical models</a:t>
            </a:r>
          </a:p>
          <a:p>
            <a:pPr lvl="1"/>
            <a:r>
              <a:rPr lang="en-US" altLang="en-US" dirty="0">
                <a:sym typeface="Symbol" pitchFamily="2" charset="2"/>
              </a:rPr>
              <a:t>E-step assigns objects to clusters according to the current fuzzy clustering or parameters of probabilistic clusters</a:t>
            </a:r>
          </a:p>
          <a:p>
            <a:pPr lvl="1"/>
            <a:r>
              <a:rPr lang="en-US" altLang="en-US" dirty="0">
                <a:sym typeface="Symbol" pitchFamily="2" charset="2"/>
              </a:rPr>
              <a:t>M-step finds the new clustering or parameters that minimize the sum of squared error (SSE) or the expected likelihood</a:t>
            </a:r>
          </a:p>
        </p:txBody>
      </p:sp>
      <p:sp>
        <p:nvSpPr>
          <p:cNvPr id="38916" name="Slide Number Placeholder 3">
            <a:extLst>
              <a:ext uri="{FF2B5EF4-FFF2-40B4-BE49-F238E27FC236}">
                <a16:creationId xmlns:a16="http://schemas.microsoft.com/office/drawing/2014/main" id="{7BD85D74-4AE1-4890-2DAC-F6CDB70A8A11}"/>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190BFA3D-C017-5D49-86AE-17DC7AE4F2FC}" type="slidenum">
              <a:rPr lang="en-US" altLang="en-US" sz="1200">
                <a:latin typeface="Tahoma" panose="020B0604030504040204" pitchFamily="34" charset="0"/>
              </a:rPr>
              <a:pPr algn="r" eaLnBrk="1" hangingPunct="1">
                <a:spcBef>
                  <a:spcPct val="0"/>
                </a:spcBef>
                <a:buClrTx/>
                <a:buSzTx/>
                <a:buFontTx/>
                <a:buNone/>
              </a:pPr>
              <a:t>12</a:t>
            </a:fld>
            <a:endParaRPr lang="en-US" altLang="en-US" sz="1200">
              <a:latin typeface="Tahoma" panose="020B0604030504040204" pitchFamily="34" charset="0"/>
            </a:endParaRPr>
          </a:p>
        </p:txBody>
      </p:sp>
      <p:sp>
        <p:nvSpPr>
          <p:cNvPr id="2" name="Slide Number Placeholder 1">
            <a:extLst>
              <a:ext uri="{FF2B5EF4-FFF2-40B4-BE49-F238E27FC236}">
                <a16:creationId xmlns:a16="http://schemas.microsoft.com/office/drawing/2014/main" id="{1AD90C22-52BA-6DB0-4B78-40AC949A8C3E}"/>
              </a:ext>
            </a:extLst>
          </p:cNvPr>
          <p:cNvSpPr>
            <a:spLocks noGrp="1"/>
          </p:cNvSpPr>
          <p:nvPr>
            <p:ph type="sldNum" sz="quarter" idx="12"/>
          </p:nvPr>
        </p:nvSpPr>
        <p:spPr/>
        <p:txBody>
          <a:bodyPr/>
          <a:lstStyle/>
          <a:p>
            <a:fld id="{3576EC27-B82E-E143-A339-DE4537CE5FC3}"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253FAB4-1D54-CCA9-8431-2B4DA1FB24DD}"/>
              </a:ext>
            </a:extLst>
          </p:cNvPr>
          <p:cNvSpPr>
            <a:spLocks noGrp="1" noChangeArrowheads="1"/>
          </p:cNvSpPr>
          <p:nvPr>
            <p:ph type="title"/>
          </p:nvPr>
        </p:nvSpPr>
        <p:spPr/>
        <p:txBody>
          <a:bodyPr/>
          <a:lstStyle/>
          <a:p>
            <a:r>
              <a:rPr lang="en-US" altLang="en-US" dirty="0"/>
              <a:t>Fuzzy Clustering Using the EM Algorithm: Example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B09C984-247D-F7CC-28D5-64D03DDA65BB}"/>
                  </a:ext>
                </a:extLst>
              </p:cNvPr>
              <p:cNvSpPr>
                <a:spLocks noGrp="1"/>
              </p:cNvSpPr>
              <p:nvPr>
                <p:ph idx="1"/>
              </p:nvPr>
            </p:nvSpPr>
            <p:spPr/>
            <p:txBody>
              <a:bodyPr/>
              <a:lstStyle/>
              <a:p>
                <a:r>
                  <a:rPr lang="en-US" altLang="en-US" dirty="0"/>
                  <a:t>Initially, let c</a:t>
                </a:r>
                <a:r>
                  <a:rPr lang="en-US" altLang="en-US" baseline="-25000" dirty="0"/>
                  <a:t>1</a:t>
                </a:r>
                <a:r>
                  <a:rPr lang="en-US" altLang="en-US" dirty="0"/>
                  <a:t> = a and c</a:t>
                </a:r>
                <a:r>
                  <a:rPr lang="en-US" altLang="en-US" baseline="-25000" dirty="0"/>
                  <a:t>2</a:t>
                </a:r>
                <a:r>
                  <a:rPr lang="en-US" altLang="en-US" dirty="0"/>
                  <a:t> = b</a:t>
                </a:r>
              </a:p>
              <a:p>
                <a:r>
                  <a:rPr lang="en-US" altLang="en-US" dirty="0"/>
                  <a:t>The first E-step: assign o to c</a:t>
                </a:r>
                <a:r>
                  <a:rPr lang="en-US" altLang="en-US" baseline="-25000" dirty="0"/>
                  <a:t>1</a:t>
                </a:r>
                <a:r>
                  <a:rPr lang="en-US" altLang="en-US" dirty="0"/>
                  <a:t> with membership weight </a:t>
                </a:r>
              </a:p>
              <a:p>
                <a:pPr marL="0" indent="0">
                  <a:buNone/>
                </a:pPr>
                <a14:m>
                  <m:oMathPara xmlns:m="http://schemas.openxmlformats.org/officeDocument/2006/math">
                    <m:oMathParaPr>
                      <m:jc m:val="centerGroup"/>
                    </m:oMathParaPr>
                    <m:oMath xmlns:m="http://schemas.openxmlformats.org/officeDocument/2006/math">
                      <m:f>
                        <m:fPr>
                          <m:ctrlPr>
                            <a:rPr lang="en-CA" altLang="en-US" b="0" i="1" smtClean="0">
                              <a:latin typeface="Cambria Math" panose="02040503050406030204" pitchFamily="18" charset="0"/>
                            </a:rPr>
                          </m:ctrlPr>
                        </m:fPr>
                        <m:num>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1</m:t>
                              </m:r>
                            </m:num>
                            <m:den>
                              <m:r>
                                <a:rPr lang="en-CA" altLang="en-US" b="0" i="1" smtClean="0">
                                  <a:latin typeface="Cambria Math" panose="02040503050406030204" pitchFamily="18" charset="0"/>
                                </a:rPr>
                                <m:t>𝑑𝑖𝑠𝑡</m:t>
                              </m:r>
                              <m:sSup>
                                <m:sSupPr>
                                  <m:ctrlPr>
                                    <a:rPr lang="en-CA" altLang="en-US" b="0" i="1" smtClean="0">
                                      <a:latin typeface="Cambria Math" panose="02040503050406030204" pitchFamily="18" charset="0"/>
                                    </a:rPr>
                                  </m:ctrlPr>
                                </m:sSupPr>
                                <m:e>
                                  <m:d>
                                    <m:dPr>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𝑜</m:t>
                                      </m:r>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𝑐</m:t>
                                          </m:r>
                                        </m:e>
                                        <m:sub>
                                          <m:r>
                                            <a:rPr lang="en-CA" altLang="en-US" b="0" i="1" smtClean="0">
                                              <a:latin typeface="Cambria Math" panose="02040503050406030204" pitchFamily="18" charset="0"/>
                                            </a:rPr>
                                            <m:t>1</m:t>
                                          </m:r>
                                        </m:sub>
                                      </m:sSub>
                                    </m:e>
                                  </m:d>
                                </m:e>
                                <m:sup>
                                  <m:r>
                                    <a:rPr lang="en-CA" altLang="en-US" b="0" i="1" smtClean="0">
                                      <a:latin typeface="Cambria Math" panose="02040503050406030204" pitchFamily="18" charset="0"/>
                                    </a:rPr>
                                    <m:t>2</m:t>
                                  </m:r>
                                </m:sup>
                              </m:sSup>
                            </m:den>
                          </m:f>
                        </m:num>
                        <m:den>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1</m:t>
                              </m:r>
                            </m:num>
                            <m:den>
                              <m:r>
                                <a:rPr lang="en-CA" altLang="en-US" b="0" i="1" smtClean="0">
                                  <a:latin typeface="Cambria Math" panose="02040503050406030204" pitchFamily="18" charset="0"/>
                                </a:rPr>
                                <m:t>𝑑𝑖𝑠𝑡</m:t>
                              </m:r>
                              <m:sSup>
                                <m:sSupPr>
                                  <m:ctrlPr>
                                    <a:rPr lang="en-CA" altLang="en-US" b="0" i="1" smtClean="0">
                                      <a:latin typeface="Cambria Math" panose="02040503050406030204" pitchFamily="18" charset="0"/>
                                    </a:rPr>
                                  </m:ctrlPr>
                                </m:sSupPr>
                                <m:e>
                                  <m:d>
                                    <m:dPr>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𝑜</m:t>
                                      </m:r>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𝑐</m:t>
                                          </m:r>
                                        </m:e>
                                        <m:sub>
                                          <m:r>
                                            <a:rPr lang="en-CA" altLang="en-US" b="0" i="1" smtClean="0">
                                              <a:latin typeface="Cambria Math" panose="02040503050406030204" pitchFamily="18" charset="0"/>
                                            </a:rPr>
                                            <m:t>1</m:t>
                                          </m:r>
                                        </m:sub>
                                      </m:sSub>
                                    </m:e>
                                  </m:d>
                                </m:e>
                                <m:sup>
                                  <m:r>
                                    <a:rPr lang="en-CA" altLang="en-US" b="0" i="1" smtClean="0">
                                      <a:latin typeface="Cambria Math" panose="02040503050406030204" pitchFamily="18" charset="0"/>
                                    </a:rPr>
                                    <m:t>2</m:t>
                                  </m:r>
                                </m:sup>
                              </m:sSup>
                            </m:den>
                          </m:f>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1</m:t>
                              </m:r>
                            </m:num>
                            <m:den>
                              <m:r>
                                <a:rPr lang="en-CA" altLang="en-US" b="0" i="1" smtClean="0">
                                  <a:latin typeface="Cambria Math" panose="02040503050406030204" pitchFamily="18" charset="0"/>
                                </a:rPr>
                                <m:t>𝑑𝑖𝑠𝑡</m:t>
                              </m:r>
                              <m:sSup>
                                <m:sSupPr>
                                  <m:ctrlPr>
                                    <a:rPr lang="en-CA" altLang="en-US" b="0" i="1" smtClean="0">
                                      <a:latin typeface="Cambria Math" panose="02040503050406030204" pitchFamily="18" charset="0"/>
                                    </a:rPr>
                                  </m:ctrlPr>
                                </m:sSupPr>
                                <m:e>
                                  <m:d>
                                    <m:dPr>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𝑜</m:t>
                                      </m:r>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𝑐</m:t>
                                          </m:r>
                                        </m:e>
                                        <m:sub>
                                          <m:r>
                                            <a:rPr lang="en-CA" altLang="en-US" b="0" i="1" smtClean="0">
                                              <a:latin typeface="Cambria Math" panose="02040503050406030204" pitchFamily="18" charset="0"/>
                                            </a:rPr>
                                            <m:t>2</m:t>
                                          </m:r>
                                        </m:sub>
                                      </m:sSub>
                                    </m:e>
                                  </m:d>
                                </m:e>
                                <m:sup>
                                  <m:r>
                                    <a:rPr lang="en-CA" altLang="en-US" b="0" i="1" smtClean="0">
                                      <a:latin typeface="Cambria Math" panose="02040503050406030204" pitchFamily="18" charset="0"/>
                                    </a:rPr>
                                    <m:t>2</m:t>
                                  </m:r>
                                </m:sup>
                              </m:sSup>
                            </m:den>
                          </m:f>
                        </m:den>
                      </m:f>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𝑑𝑖𝑠𝑡</m:t>
                          </m:r>
                          <m:sSup>
                            <m:sSupPr>
                              <m:ctrlPr>
                                <a:rPr lang="en-CA" altLang="en-US" b="0" i="1" smtClean="0">
                                  <a:latin typeface="Cambria Math" panose="02040503050406030204" pitchFamily="18" charset="0"/>
                                </a:rPr>
                              </m:ctrlPr>
                            </m:sSupPr>
                            <m:e>
                              <m:d>
                                <m:dPr>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𝑜</m:t>
                                  </m:r>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𝑐</m:t>
                                      </m:r>
                                    </m:e>
                                    <m:sub>
                                      <m:r>
                                        <a:rPr lang="en-CA" altLang="en-US" b="0" i="1" smtClean="0">
                                          <a:latin typeface="Cambria Math" panose="02040503050406030204" pitchFamily="18" charset="0"/>
                                        </a:rPr>
                                        <m:t>2</m:t>
                                      </m:r>
                                    </m:sub>
                                  </m:sSub>
                                </m:e>
                              </m:d>
                            </m:e>
                            <m:sup>
                              <m:r>
                                <a:rPr lang="en-CA" altLang="en-US" b="0" i="1" smtClean="0">
                                  <a:latin typeface="Cambria Math" panose="02040503050406030204" pitchFamily="18" charset="0"/>
                                </a:rPr>
                                <m:t>2</m:t>
                              </m:r>
                            </m:sup>
                          </m:sSup>
                        </m:num>
                        <m:den>
                          <m:r>
                            <a:rPr lang="en-CA" altLang="en-US" b="0" i="1" smtClean="0">
                              <a:latin typeface="Cambria Math" panose="02040503050406030204" pitchFamily="18" charset="0"/>
                            </a:rPr>
                            <m:t>𝑑𝑖𝑠𝑡</m:t>
                          </m:r>
                          <m:sSup>
                            <m:sSupPr>
                              <m:ctrlPr>
                                <a:rPr lang="en-CA" altLang="en-US" b="0" i="1" smtClean="0">
                                  <a:latin typeface="Cambria Math" panose="02040503050406030204" pitchFamily="18" charset="0"/>
                                </a:rPr>
                              </m:ctrlPr>
                            </m:sSupPr>
                            <m:e>
                              <m:d>
                                <m:dPr>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𝑜</m:t>
                                  </m:r>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𝑐</m:t>
                                      </m:r>
                                    </m:e>
                                    <m:sub>
                                      <m:r>
                                        <a:rPr lang="en-CA" altLang="en-US" b="0" i="1" smtClean="0">
                                          <a:latin typeface="Cambria Math" panose="02040503050406030204" pitchFamily="18" charset="0"/>
                                        </a:rPr>
                                        <m:t>1</m:t>
                                      </m:r>
                                    </m:sub>
                                  </m:sSub>
                                </m:e>
                              </m:d>
                            </m:e>
                            <m:sup>
                              <m:r>
                                <a:rPr lang="en-CA" altLang="en-US" b="0" i="1" smtClean="0">
                                  <a:latin typeface="Cambria Math" panose="02040503050406030204" pitchFamily="18" charset="0"/>
                                </a:rPr>
                                <m:t>2</m:t>
                              </m:r>
                            </m:sup>
                          </m:sSup>
                          <m:r>
                            <a:rPr lang="en-CA" altLang="en-US" b="0" i="1" smtClean="0">
                              <a:latin typeface="Cambria Math" panose="02040503050406030204" pitchFamily="18" charset="0"/>
                            </a:rPr>
                            <m:t>+</m:t>
                          </m:r>
                          <m:r>
                            <a:rPr lang="en-CA" altLang="en-US" b="0" i="1" smtClean="0">
                              <a:latin typeface="Cambria Math" panose="02040503050406030204" pitchFamily="18" charset="0"/>
                            </a:rPr>
                            <m:t>𝑑𝑖𝑠𝑡</m:t>
                          </m:r>
                          <m:sSup>
                            <m:sSupPr>
                              <m:ctrlPr>
                                <a:rPr lang="en-CA" altLang="en-US" b="0" i="1" smtClean="0">
                                  <a:latin typeface="Cambria Math" panose="02040503050406030204" pitchFamily="18" charset="0"/>
                                </a:rPr>
                              </m:ctrlPr>
                            </m:sSupPr>
                            <m:e>
                              <m:d>
                                <m:dPr>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𝑜</m:t>
                                  </m:r>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𝑐</m:t>
                                      </m:r>
                                    </m:e>
                                    <m:sub>
                                      <m:r>
                                        <a:rPr lang="en-CA" altLang="en-US" b="0" i="1" smtClean="0">
                                          <a:latin typeface="Cambria Math" panose="02040503050406030204" pitchFamily="18" charset="0"/>
                                        </a:rPr>
                                        <m:t>2</m:t>
                                      </m:r>
                                    </m:sub>
                                  </m:sSub>
                                </m:e>
                              </m:d>
                            </m:e>
                            <m:sup>
                              <m:r>
                                <a:rPr lang="en-CA" altLang="en-US" b="0" i="1" smtClean="0">
                                  <a:latin typeface="Cambria Math" panose="02040503050406030204" pitchFamily="18" charset="0"/>
                                </a:rPr>
                                <m:t>2</m:t>
                              </m:r>
                            </m:sup>
                          </m:sSup>
                        </m:den>
                      </m:f>
                    </m:oMath>
                  </m:oMathPara>
                </a14:m>
                <a:endParaRPr lang="en-US" altLang="en-US" dirty="0"/>
              </a:p>
              <a:p>
                <a:pPr lvl="1"/>
                <a14:m>
                  <m:oMath xmlns:m="http://schemas.openxmlformats.org/officeDocument/2006/math">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𝑤</m:t>
                        </m:r>
                      </m:e>
                      <m:sub>
                        <m:r>
                          <a:rPr lang="en-CA" altLang="en-US" b="0" i="1" smtClean="0">
                            <a:latin typeface="Cambria Math" panose="02040503050406030204" pitchFamily="18" charset="0"/>
                          </a:rPr>
                          <m:t>𝑐</m:t>
                        </m:r>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𝑐</m:t>
                            </m:r>
                          </m:e>
                          <m:sub>
                            <m:r>
                              <a:rPr lang="en-CA" altLang="en-US" b="0" i="1" smtClean="0">
                                <a:latin typeface="Cambria Math" panose="02040503050406030204" pitchFamily="18" charset="0"/>
                              </a:rPr>
                              <m:t>1</m:t>
                            </m:r>
                          </m:sub>
                        </m:sSub>
                      </m:sub>
                    </m:sSub>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41</m:t>
                        </m:r>
                      </m:num>
                      <m:den>
                        <m:r>
                          <a:rPr lang="en-CA" altLang="en-US" b="0" i="1" smtClean="0">
                            <a:latin typeface="Cambria Math" panose="02040503050406030204" pitchFamily="18" charset="0"/>
                          </a:rPr>
                          <m:t>45+41</m:t>
                        </m:r>
                      </m:den>
                    </m:f>
                    <m:r>
                      <a:rPr lang="en-CA" altLang="en-US" b="0" i="1" smtClean="0">
                        <a:latin typeface="Cambria Math" panose="02040503050406030204" pitchFamily="18" charset="0"/>
                      </a:rPr>
                      <m:t>=0.48</m:t>
                    </m:r>
                  </m:oMath>
                </a14:m>
                <a:endParaRPr lang="en-US" altLang="en-US" dirty="0"/>
              </a:p>
            </p:txBody>
          </p:sp>
        </mc:Choice>
        <mc:Fallback xmlns="">
          <p:sp>
            <p:nvSpPr>
              <p:cNvPr id="5" name="Content Placeholder 4">
                <a:extLst>
                  <a:ext uri="{FF2B5EF4-FFF2-40B4-BE49-F238E27FC236}">
                    <a16:creationId xmlns:a16="http://schemas.microsoft.com/office/drawing/2014/main" id="{7B09C984-247D-F7CC-28D5-64D03DDA65BB}"/>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pic>
        <p:nvPicPr>
          <p:cNvPr id="7" name="Picture 4">
            <a:extLst>
              <a:ext uri="{FF2B5EF4-FFF2-40B4-BE49-F238E27FC236}">
                <a16:creationId xmlns:a16="http://schemas.microsoft.com/office/drawing/2014/main" id="{939CC7D4-E10B-0619-884E-2B33208A0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451242" y="4069724"/>
            <a:ext cx="4298603" cy="2572868"/>
          </a:xfrm>
          <a:prstGeom prst="rect">
            <a:avLst/>
          </a:prstGeom>
          <a:noFill/>
        </p:spPr>
      </p:pic>
      <p:sp>
        <p:nvSpPr>
          <p:cNvPr id="2" name="Slide Number Placeholder 1">
            <a:extLst>
              <a:ext uri="{FF2B5EF4-FFF2-40B4-BE49-F238E27FC236}">
                <a16:creationId xmlns:a16="http://schemas.microsoft.com/office/drawing/2014/main" id="{3E9A269B-CA31-8051-9A6F-41E9F2267819}"/>
              </a:ext>
            </a:extLst>
          </p:cNvPr>
          <p:cNvSpPr>
            <a:spLocks noGrp="1"/>
          </p:cNvSpPr>
          <p:nvPr>
            <p:ph type="sldNum" sz="quarter" idx="12"/>
          </p:nvPr>
        </p:nvSpPr>
        <p:spPr/>
        <p:txBody>
          <a:bodyPr/>
          <a:lstStyle/>
          <a:p>
            <a:fld id="{3576EC27-B82E-E143-A339-DE4537CE5FC3}"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253FAB4-1D54-CCA9-8431-2B4DA1FB24DD}"/>
              </a:ext>
            </a:extLst>
          </p:cNvPr>
          <p:cNvSpPr>
            <a:spLocks noGrp="1" noChangeArrowheads="1"/>
          </p:cNvSpPr>
          <p:nvPr>
            <p:ph type="title"/>
          </p:nvPr>
        </p:nvSpPr>
        <p:spPr/>
        <p:txBody>
          <a:bodyPr/>
          <a:lstStyle/>
          <a:p>
            <a:r>
              <a:rPr lang="en-US" altLang="en-US" dirty="0"/>
              <a:t>Fuzzy Clustering Using the EM Algorithm: Example</a:t>
            </a:r>
          </a:p>
        </p:txBody>
      </p:sp>
      <p:sp>
        <p:nvSpPr>
          <p:cNvPr id="39946" name="Rectangle 13">
            <a:extLst>
              <a:ext uri="{FF2B5EF4-FFF2-40B4-BE49-F238E27FC236}">
                <a16:creationId xmlns:a16="http://schemas.microsoft.com/office/drawing/2014/main" id="{5841F9EB-7563-7C89-8017-9A235C41FB87}"/>
              </a:ext>
            </a:extLst>
          </p:cNvPr>
          <p:cNvSpPr>
            <a:spLocks noChangeArrowheads="1"/>
          </p:cNvSpPr>
          <p:nvPr/>
        </p:nvSpPr>
        <p:spPr bwMode="auto">
          <a:xfrm>
            <a:off x="1828800" y="4114800"/>
            <a:ext cx="8610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endParaRPr lang="en-US" altLang="en-US" sz="20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8FE48F0-E98E-D64B-8386-6144EF910237}"/>
                  </a:ext>
                </a:extLst>
              </p:cNvPr>
              <p:cNvSpPr>
                <a:spLocks noGrp="1"/>
              </p:cNvSpPr>
              <p:nvPr>
                <p:ph idx="1"/>
              </p:nvPr>
            </p:nvSpPr>
            <p:spPr/>
            <p:txBody>
              <a:bodyPr>
                <a:normAutofit/>
              </a:bodyPr>
              <a:lstStyle/>
              <a:p>
                <a:r>
                  <a:rPr lang="en-US" altLang="en-US" sz="2400" dirty="0">
                    <a:latin typeface="Arial" panose="020B0604020202020204" pitchFamily="34" charset="0"/>
                  </a:rPr>
                  <a:t>The first M-step:  recalculate the centroids according to the partition matrix, minimizing the sum of squared error (SSE) </a:t>
                </a:r>
              </a:p>
              <a:p>
                <a:pPr marL="0" indent="0">
                  <a:buNone/>
                </a:pPr>
                <a14:m>
                  <m:oMathPara xmlns:m="http://schemas.openxmlformats.org/officeDocument/2006/math">
                    <m:oMathParaPr>
                      <m:jc m:val="centerGroup"/>
                    </m:oMathParaPr>
                    <m:oMath xmlns:m="http://schemas.openxmlformats.org/officeDocument/2006/math">
                      <m:sSub>
                        <m:sSubPr>
                          <m:ctrlPr>
                            <a:rPr lang="en-CA" altLang="en-US" sz="2400" b="0" i="1" smtClean="0">
                              <a:latin typeface="Cambria Math" panose="02040503050406030204" pitchFamily="18" charset="0"/>
                            </a:rPr>
                          </m:ctrlPr>
                        </m:sSubPr>
                        <m:e>
                          <m:r>
                            <a:rPr lang="en-CA" altLang="en-US" sz="2400" b="0" i="1" smtClean="0">
                              <a:latin typeface="Cambria Math" panose="02040503050406030204" pitchFamily="18" charset="0"/>
                            </a:rPr>
                            <m:t>𝑐</m:t>
                          </m:r>
                        </m:e>
                        <m:sub>
                          <m:r>
                            <a:rPr lang="en-CA" altLang="en-US" sz="2400" b="0" i="1" smtClean="0">
                              <a:latin typeface="Cambria Math" panose="02040503050406030204" pitchFamily="18" charset="0"/>
                            </a:rPr>
                            <m:t>𝑗</m:t>
                          </m:r>
                        </m:sub>
                      </m:sSub>
                      <m:r>
                        <a:rPr lang="en-CA" altLang="en-US" sz="2400" b="0" i="1" smtClean="0">
                          <a:latin typeface="Cambria Math" panose="02040503050406030204" pitchFamily="18" charset="0"/>
                        </a:rPr>
                        <m:t>=</m:t>
                      </m:r>
                      <m:f>
                        <m:fPr>
                          <m:ctrlPr>
                            <a:rPr lang="en-CA" altLang="en-US" sz="2400" b="0" i="1" smtClean="0">
                              <a:latin typeface="Cambria Math" panose="02040503050406030204" pitchFamily="18" charset="0"/>
                            </a:rPr>
                          </m:ctrlPr>
                        </m:fPr>
                        <m:num>
                          <m:nary>
                            <m:naryPr>
                              <m:chr m:val="∑"/>
                              <m:supHide m:val="on"/>
                              <m:ctrlPr>
                                <a:rPr lang="en-CA" altLang="en-US" sz="2400" b="0" i="1" smtClean="0">
                                  <a:latin typeface="Cambria Math" panose="02040503050406030204" pitchFamily="18" charset="0"/>
                                </a:rPr>
                              </m:ctrlPr>
                            </m:naryPr>
                            <m:sub>
                              <m:r>
                                <m:rPr>
                                  <m:brk m:alnAt="7"/>
                                </m:rPr>
                                <a:rPr lang="en-CA" altLang="en-US" sz="2400" b="0" i="1" smtClean="0">
                                  <a:latin typeface="Cambria Math" panose="02040503050406030204" pitchFamily="18" charset="0"/>
                                </a:rPr>
                                <m:t>𝑒</m:t>
                              </m:r>
                              <m:r>
                                <a:rPr lang="en-CA" altLang="en-US" sz="2400" b="0" i="1" smtClean="0">
                                  <a:latin typeface="Cambria Math" panose="02040503050406030204" pitchFamily="18" charset="0"/>
                                </a:rPr>
                                <m:t>𝑎𝑐h</m:t>
                              </m:r>
                              <m:r>
                                <a:rPr lang="en-CA" altLang="en-US" sz="2400" b="0" i="1" smtClean="0">
                                  <a:latin typeface="Cambria Math" panose="02040503050406030204" pitchFamily="18" charset="0"/>
                                </a:rPr>
                                <m:t> </m:t>
                              </m:r>
                              <m:r>
                                <a:rPr lang="en-CA" altLang="en-US" sz="2400" b="0" i="1" smtClean="0">
                                  <a:latin typeface="Cambria Math" panose="02040503050406030204" pitchFamily="18" charset="0"/>
                                </a:rPr>
                                <m:t>𝑝𝑜𝑖𝑛𝑡</m:t>
                              </m:r>
                              <m:r>
                                <a:rPr lang="en-CA" altLang="en-US" sz="2400" b="0" i="1" smtClean="0">
                                  <a:latin typeface="Cambria Math" panose="02040503050406030204" pitchFamily="18" charset="0"/>
                                </a:rPr>
                                <m:t> </m:t>
                              </m:r>
                              <m:r>
                                <a:rPr lang="en-CA" altLang="en-US" sz="2400" b="0" i="1" smtClean="0">
                                  <a:latin typeface="Cambria Math" panose="02040503050406030204" pitchFamily="18" charset="0"/>
                                </a:rPr>
                                <m:t>𝑜</m:t>
                              </m:r>
                            </m:sub>
                            <m:sup/>
                            <m:e>
                              <m:sSubSup>
                                <m:sSubSupPr>
                                  <m:ctrlPr>
                                    <a:rPr lang="en-CA" altLang="en-US" sz="2400" b="0" i="1" smtClean="0">
                                      <a:latin typeface="Cambria Math" panose="02040503050406030204" pitchFamily="18" charset="0"/>
                                    </a:rPr>
                                  </m:ctrlPr>
                                </m:sSubSupPr>
                                <m:e>
                                  <m:r>
                                    <a:rPr lang="en-CA" altLang="en-US" sz="2400" b="0" i="1" smtClean="0">
                                      <a:latin typeface="Cambria Math" panose="02040503050406030204" pitchFamily="18" charset="0"/>
                                    </a:rPr>
                                    <m:t>𝑤</m:t>
                                  </m:r>
                                </m:e>
                                <m:sub>
                                  <m:r>
                                    <a:rPr lang="en-CA" altLang="en-US" sz="2400" b="0" i="1" smtClean="0">
                                      <a:latin typeface="Cambria Math" panose="02040503050406030204" pitchFamily="18" charset="0"/>
                                    </a:rPr>
                                    <m:t>𝑜</m:t>
                                  </m:r>
                                  <m:r>
                                    <a:rPr lang="en-CA" altLang="en-US" sz="2400" b="0" i="1" smtClean="0">
                                      <a:latin typeface="Cambria Math" panose="02040503050406030204" pitchFamily="18" charset="0"/>
                                    </a:rPr>
                                    <m:t>,</m:t>
                                  </m:r>
                                  <m:sSub>
                                    <m:sSubPr>
                                      <m:ctrlPr>
                                        <a:rPr lang="en-CA" altLang="en-US" sz="2400" b="0" i="1" smtClean="0">
                                          <a:latin typeface="Cambria Math" panose="02040503050406030204" pitchFamily="18" charset="0"/>
                                        </a:rPr>
                                      </m:ctrlPr>
                                    </m:sSubPr>
                                    <m:e>
                                      <m:r>
                                        <a:rPr lang="en-CA" altLang="en-US" sz="2400" b="0" i="1" smtClean="0">
                                          <a:latin typeface="Cambria Math" panose="02040503050406030204" pitchFamily="18" charset="0"/>
                                        </a:rPr>
                                        <m:t>𝑐</m:t>
                                      </m:r>
                                    </m:e>
                                    <m:sub>
                                      <m:r>
                                        <a:rPr lang="en-CA" altLang="en-US" sz="2400" b="0" i="1" smtClean="0">
                                          <a:latin typeface="Cambria Math" panose="02040503050406030204" pitchFamily="18" charset="0"/>
                                        </a:rPr>
                                        <m:t>𝑗</m:t>
                                      </m:r>
                                    </m:sub>
                                  </m:sSub>
                                </m:sub>
                                <m:sup>
                                  <m:r>
                                    <a:rPr lang="en-CA" altLang="en-US" sz="2400" b="0" i="1" smtClean="0">
                                      <a:latin typeface="Cambria Math" panose="02040503050406030204" pitchFamily="18" charset="0"/>
                                    </a:rPr>
                                    <m:t>2</m:t>
                                  </m:r>
                                </m:sup>
                              </m:sSubSup>
                              <m:r>
                                <a:rPr lang="en-CA" altLang="en-US" sz="2400" b="0" i="1" smtClean="0">
                                  <a:latin typeface="Cambria Math" panose="02040503050406030204" pitchFamily="18" charset="0"/>
                                </a:rPr>
                                <m:t>𝑜</m:t>
                              </m:r>
                            </m:e>
                          </m:nary>
                        </m:num>
                        <m:den>
                          <m:nary>
                            <m:naryPr>
                              <m:chr m:val="∑"/>
                              <m:supHide m:val="on"/>
                              <m:ctrlPr>
                                <a:rPr lang="en-CA" altLang="en-US" sz="2400" b="0" i="1" smtClean="0">
                                  <a:latin typeface="Cambria Math" panose="02040503050406030204" pitchFamily="18" charset="0"/>
                                </a:rPr>
                              </m:ctrlPr>
                            </m:naryPr>
                            <m:sub>
                              <m:r>
                                <m:rPr>
                                  <m:brk m:alnAt="7"/>
                                </m:rPr>
                                <a:rPr lang="en-CA" altLang="en-US" sz="2400" b="0" i="1" smtClean="0">
                                  <a:latin typeface="Cambria Math" panose="02040503050406030204" pitchFamily="18" charset="0"/>
                                </a:rPr>
                                <m:t>𝑒</m:t>
                              </m:r>
                              <m:r>
                                <a:rPr lang="en-CA" altLang="en-US" sz="2400" b="0" i="1" smtClean="0">
                                  <a:latin typeface="Cambria Math" panose="02040503050406030204" pitchFamily="18" charset="0"/>
                                </a:rPr>
                                <m:t>𝑎𝑐h</m:t>
                              </m:r>
                              <m:r>
                                <a:rPr lang="en-CA" altLang="en-US" sz="2400" b="0" i="1" smtClean="0">
                                  <a:latin typeface="Cambria Math" panose="02040503050406030204" pitchFamily="18" charset="0"/>
                                </a:rPr>
                                <m:t> </m:t>
                              </m:r>
                              <m:r>
                                <a:rPr lang="en-CA" altLang="en-US" sz="2400" b="0" i="1" smtClean="0">
                                  <a:latin typeface="Cambria Math" panose="02040503050406030204" pitchFamily="18" charset="0"/>
                                </a:rPr>
                                <m:t>𝑝𝑜𝑖𝑛𝑡</m:t>
                              </m:r>
                              <m:r>
                                <a:rPr lang="en-CA" altLang="en-US" sz="2400" b="0" i="1" smtClean="0">
                                  <a:latin typeface="Cambria Math" panose="02040503050406030204" pitchFamily="18" charset="0"/>
                                </a:rPr>
                                <m:t> </m:t>
                              </m:r>
                              <m:r>
                                <a:rPr lang="en-CA" altLang="en-US" sz="2400" b="0" i="1" smtClean="0">
                                  <a:latin typeface="Cambria Math" panose="02040503050406030204" pitchFamily="18" charset="0"/>
                                </a:rPr>
                                <m:t>𝑜</m:t>
                              </m:r>
                            </m:sub>
                            <m:sup/>
                            <m:e>
                              <m:sSubSup>
                                <m:sSubSupPr>
                                  <m:ctrlPr>
                                    <a:rPr lang="en-CA" altLang="en-US" sz="2400" b="0" i="1" smtClean="0">
                                      <a:latin typeface="Cambria Math" panose="02040503050406030204" pitchFamily="18" charset="0"/>
                                    </a:rPr>
                                  </m:ctrlPr>
                                </m:sSubSupPr>
                                <m:e>
                                  <m:r>
                                    <a:rPr lang="en-CA" altLang="en-US" sz="2400" b="0" i="1" smtClean="0">
                                      <a:latin typeface="Cambria Math" panose="02040503050406030204" pitchFamily="18" charset="0"/>
                                    </a:rPr>
                                    <m:t>𝑤</m:t>
                                  </m:r>
                                </m:e>
                                <m:sub>
                                  <m:r>
                                    <a:rPr lang="en-CA" altLang="en-US" sz="2400" b="0" i="1" smtClean="0">
                                      <a:latin typeface="Cambria Math" panose="02040503050406030204" pitchFamily="18" charset="0"/>
                                    </a:rPr>
                                    <m:t>𝑜</m:t>
                                  </m:r>
                                  <m:r>
                                    <a:rPr lang="en-CA" altLang="en-US" sz="2400" b="0" i="1" smtClean="0">
                                      <a:latin typeface="Cambria Math" panose="02040503050406030204" pitchFamily="18" charset="0"/>
                                    </a:rPr>
                                    <m:t>,</m:t>
                                  </m:r>
                                  <m:sSub>
                                    <m:sSubPr>
                                      <m:ctrlPr>
                                        <a:rPr lang="en-CA" altLang="en-US" sz="2400" b="0" i="1" smtClean="0">
                                          <a:latin typeface="Cambria Math" panose="02040503050406030204" pitchFamily="18" charset="0"/>
                                        </a:rPr>
                                      </m:ctrlPr>
                                    </m:sSubPr>
                                    <m:e>
                                      <m:r>
                                        <a:rPr lang="en-CA" altLang="en-US" sz="2400" b="0" i="1" smtClean="0">
                                          <a:latin typeface="Cambria Math" panose="02040503050406030204" pitchFamily="18" charset="0"/>
                                        </a:rPr>
                                        <m:t>𝑐</m:t>
                                      </m:r>
                                    </m:e>
                                    <m:sub>
                                      <m:r>
                                        <a:rPr lang="en-CA" altLang="en-US" sz="2400" b="0" i="1" smtClean="0">
                                          <a:latin typeface="Cambria Math" panose="02040503050406030204" pitchFamily="18" charset="0"/>
                                        </a:rPr>
                                        <m:t>𝑗</m:t>
                                      </m:r>
                                    </m:sub>
                                  </m:sSub>
                                </m:sub>
                                <m:sup>
                                  <m:r>
                                    <a:rPr lang="en-CA" altLang="en-US" sz="2400" b="0" i="1" smtClean="0">
                                      <a:latin typeface="Cambria Math" panose="02040503050406030204" pitchFamily="18" charset="0"/>
                                    </a:rPr>
                                    <m:t>2</m:t>
                                  </m:r>
                                </m:sup>
                              </m:sSubSup>
                            </m:e>
                          </m:nary>
                        </m:den>
                      </m:f>
                    </m:oMath>
                  </m:oMathPara>
                </a14:m>
                <a:endParaRPr lang="en-US" altLang="en-US" sz="2400" dirty="0">
                  <a:latin typeface="Arial" panose="020B0604020202020204" pitchFamily="34" charset="0"/>
                </a:endParaRPr>
              </a:p>
              <a:p>
                <a:pPr lvl="1"/>
                <a14:m>
                  <m:oMath xmlns:m="http://schemas.openxmlformats.org/officeDocument/2006/math">
                    <m:sSub>
                      <m:sSubPr>
                        <m:ctrlPr>
                          <a:rPr lang="en-CA" altLang="en-US" sz="2000" b="0" i="1" smtClean="0">
                            <a:latin typeface="Cambria Math" panose="02040503050406030204" pitchFamily="18" charset="0"/>
                          </a:rPr>
                        </m:ctrlPr>
                      </m:sSubPr>
                      <m:e>
                        <m:r>
                          <a:rPr lang="en-CA" altLang="en-US" sz="2000" b="0" i="1" smtClean="0">
                            <a:latin typeface="Cambria Math" panose="02040503050406030204" pitchFamily="18" charset="0"/>
                          </a:rPr>
                          <m:t>𝑐</m:t>
                        </m:r>
                      </m:e>
                      <m:sub>
                        <m:r>
                          <a:rPr lang="en-CA" altLang="en-US" sz="2000" b="0" i="1" smtClean="0">
                            <a:latin typeface="Cambria Math" panose="02040503050406030204" pitchFamily="18" charset="0"/>
                          </a:rPr>
                          <m:t>1</m:t>
                        </m:r>
                      </m:sub>
                    </m:sSub>
                    <m:r>
                      <a:rPr lang="en-CA" altLang="en-US" sz="2000" b="0" i="1" smtClean="0">
                        <a:latin typeface="Cambria Math" panose="02040503050406030204" pitchFamily="18" charset="0"/>
                      </a:rPr>
                      <m:t>=(8.47, 5.12)</m:t>
                    </m:r>
                  </m:oMath>
                </a14:m>
                <a:endParaRPr lang="en-US" altLang="en-US" sz="2000" dirty="0">
                  <a:latin typeface="Arial" panose="020B0604020202020204" pitchFamily="34" charset="0"/>
                </a:endParaRPr>
              </a:p>
              <a:p>
                <a:r>
                  <a:rPr lang="en-US" altLang="en-US" sz="2400" dirty="0">
                    <a:latin typeface="Arial" panose="020B0604020202020204" pitchFamily="34" charset="0"/>
                  </a:rPr>
                  <a:t>Iteratively calculate this until the cluster centers converge or the change is small enough</a:t>
                </a:r>
              </a:p>
              <a:p>
                <a:endParaRPr lang="en-US" sz="2400" dirty="0"/>
              </a:p>
            </p:txBody>
          </p:sp>
        </mc:Choice>
        <mc:Fallback xmlns="">
          <p:sp>
            <p:nvSpPr>
              <p:cNvPr id="3" name="Content Placeholder 2">
                <a:extLst>
                  <a:ext uri="{FF2B5EF4-FFF2-40B4-BE49-F238E27FC236}">
                    <a16:creationId xmlns:a16="http://schemas.microsoft.com/office/drawing/2014/main" id="{B8FE48F0-E98E-D64B-8386-6144EF910237}"/>
                  </a:ext>
                </a:extLst>
              </p:cNvPr>
              <p:cNvSpPr>
                <a:spLocks noGrp="1" noRot="1" noChangeAspect="1" noMove="1" noResize="1" noEditPoints="1" noAdjustHandles="1" noChangeArrowheads="1" noChangeShapeType="1" noTextEdit="1"/>
              </p:cNvSpPr>
              <p:nvPr>
                <p:ph idx="1"/>
              </p:nvPr>
            </p:nvSpPr>
            <p:spPr>
              <a:blipFill>
                <a:blip r:embed="rId3"/>
                <a:stretch>
                  <a:fillRect l="-844" t="-2035" r="-1568"/>
                </a:stretch>
              </a:blipFill>
            </p:spPr>
            <p:txBody>
              <a:bodyPr/>
              <a:lstStyle/>
              <a:p>
                <a:r>
                  <a:rPr lang="en-US">
                    <a:noFill/>
                  </a:rPr>
                  <a:t> </a:t>
                </a:r>
              </a:p>
            </p:txBody>
          </p:sp>
        </mc:Fallback>
      </mc:AlternateContent>
      <p:pic>
        <p:nvPicPr>
          <p:cNvPr id="5" name="Picture 5">
            <a:extLst>
              <a:ext uri="{FF2B5EF4-FFF2-40B4-BE49-F238E27FC236}">
                <a16:creationId xmlns:a16="http://schemas.microsoft.com/office/drawing/2014/main" id="{5B5AE3E5-53E7-2858-88C1-0BD2761FD0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8659" y="4326551"/>
            <a:ext cx="7991341" cy="198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EDD2532-BE13-46E0-230D-7B964E289E7B}"/>
              </a:ext>
            </a:extLst>
          </p:cNvPr>
          <p:cNvSpPr>
            <a:spLocks noGrp="1"/>
          </p:cNvSpPr>
          <p:nvPr>
            <p:ph type="sldNum" sz="quarter" idx="12"/>
          </p:nvPr>
        </p:nvSpPr>
        <p:spPr/>
        <p:txBody>
          <a:bodyPr/>
          <a:lstStyle/>
          <a:p>
            <a:fld id="{3576EC27-B82E-E143-A339-DE4537CE5FC3}" type="slidenum">
              <a:rPr lang="en-US" smtClean="0"/>
              <a:t>14</a:t>
            </a:fld>
            <a:endParaRPr lang="en-US"/>
          </a:p>
        </p:txBody>
      </p:sp>
    </p:spTree>
    <p:extLst>
      <p:ext uri="{BB962C8B-B14F-4D97-AF65-F5344CB8AC3E}">
        <p14:creationId xmlns:p14="http://schemas.microsoft.com/office/powerpoint/2010/main" val="141664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74C6B3E9-5B55-771E-B308-B874E4AC670B}"/>
              </a:ext>
            </a:extLst>
          </p:cNvPr>
          <p:cNvSpPr>
            <a:spLocks noGrp="1" noChangeArrowheads="1"/>
          </p:cNvSpPr>
          <p:nvPr>
            <p:ph type="title"/>
          </p:nvPr>
        </p:nvSpPr>
        <p:spPr/>
        <p:txBody>
          <a:bodyPr/>
          <a:lstStyle/>
          <a:p>
            <a:r>
              <a:rPr lang="en-US" altLang="en-US"/>
              <a:t>Computing Mixture Models with EM</a:t>
            </a:r>
          </a:p>
        </p:txBody>
      </p:sp>
      <mc:AlternateContent xmlns:mc="http://schemas.openxmlformats.org/markup-compatibility/2006" xmlns:a14="http://schemas.microsoft.com/office/drawing/2010/main">
        <mc:Choice Requires="a14">
          <p:sp>
            <p:nvSpPr>
              <p:cNvPr id="40964" name="Rectangle 3">
                <a:extLst>
                  <a:ext uri="{FF2B5EF4-FFF2-40B4-BE49-F238E27FC236}">
                    <a16:creationId xmlns:a16="http://schemas.microsoft.com/office/drawing/2014/main" id="{FD51F6FD-90B9-DFC8-40D8-0CC806651ADA}"/>
                  </a:ext>
                </a:extLst>
              </p:cNvPr>
              <p:cNvSpPr>
                <a:spLocks noGrp="1" noChangeArrowheads="1"/>
              </p:cNvSpPr>
              <p:nvPr>
                <p:ph idx="1"/>
              </p:nvPr>
            </p:nvSpPr>
            <p:spPr/>
            <p:txBody>
              <a:bodyPr>
                <a:normAutofit/>
              </a:bodyPr>
              <a:lstStyle/>
              <a:p>
                <a:r>
                  <a:rPr lang="en-US" altLang="en-US" dirty="0"/>
                  <a:t>Given n objects </a:t>
                </a:r>
                <a14:m>
                  <m:oMath xmlns:m="http://schemas.openxmlformats.org/officeDocument/2006/math">
                    <m:r>
                      <a:rPr lang="en-US" altLang="en-US" i="1" dirty="0" smtClean="0">
                        <a:latin typeface="Cambria Math" panose="02040503050406030204" pitchFamily="18" charset="0"/>
                      </a:rPr>
                      <m:t>𝑂</m:t>
                    </m:r>
                    <m:r>
                      <a:rPr lang="en-US" altLang="en-US" i="1" dirty="0" smtClean="0">
                        <a:latin typeface="Cambria Math" panose="02040503050406030204" pitchFamily="18" charset="0"/>
                      </a:rPr>
                      <m:t> = {</m:t>
                    </m:r>
                    <m:sSub>
                      <m:sSubPr>
                        <m:ctrlPr>
                          <a:rPr lang="en-CA" altLang="en-US" b="0" i="1" dirty="0" smtClean="0">
                            <a:latin typeface="Cambria Math" panose="02040503050406030204" pitchFamily="18" charset="0"/>
                          </a:rPr>
                        </m:ctrlPr>
                      </m:sSubPr>
                      <m:e>
                        <m:r>
                          <a:rPr lang="en-US" altLang="en-US" i="1" dirty="0" smtClean="0">
                            <a:latin typeface="Cambria Math" panose="02040503050406030204" pitchFamily="18" charset="0"/>
                          </a:rPr>
                          <m:t>𝑜</m:t>
                        </m:r>
                      </m:e>
                      <m:sub>
                        <m:r>
                          <a:rPr lang="en-US" altLang="en-US" i="1" dirty="0" smtClean="0">
                            <a:latin typeface="Cambria Math" panose="02040503050406030204" pitchFamily="18" charset="0"/>
                          </a:rPr>
                          <m:t>1</m:t>
                        </m:r>
                      </m:sub>
                    </m:sSub>
                    <m:r>
                      <a:rPr lang="en-US" altLang="en-US" i="1" dirty="0" smtClean="0">
                        <a:latin typeface="Cambria Math" panose="02040503050406030204" pitchFamily="18" charset="0"/>
                      </a:rPr>
                      <m:t>, …, </m:t>
                    </m:r>
                    <m:sSub>
                      <m:sSubPr>
                        <m:ctrlPr>
                          <a:rPr lang="en-CA" altLang="en-US" b="0" i="1" dirty="0" smtClean="0">
                            <a:latin typeface="Cambria Math" panose="02040503050406030204" pitchFamily="18" charset="0"/>
                          </a:rPr>
                        </m:ctrlPr>
                      </m:sSubPr>
                      <m:e>
                        <m:r>
                          <a:rPr lang="en-US" altLang="en-US" i="1" dirty="0" smtClean="0">
                            <a:latin typeface="Cambria Math" panose="02040503050406030204" pitchFamily="18" charset="0"/>
                          </a:rPr>
                          <m:t>𝑜</m:t>
                        </m:r>
                      </m:e>
                      <m:sub>
                        <m:r>
                          <a:rPr lang="en-US" altLang="en-US" i="1" dirty="0" smtClean="0">
                            <a:latin typeface="Cambria Math" panose="02040503050406030204" pitchFamily="18" charset="0"/>
                          </a:rPr>
                          <m:t>𝑛</m:t>
                        </m:r>
                      </m:sub>
                    </m:sSub>
                    <m:r>
                      <a:rPr lang="en-US" altLang="en-US" i="1" dirty="0" smtClean="0">
                        <a:latin typeface="Cambria Math" panose="02040503050406030204" pitchFamily="18" charset="0"/>
                      </a:rPr>
                      <m:t>}</m:t>
                    </m:r>
                  </m:oMath>
                </a14:m>
                <a:r>
                  <a:rPr lang="en-US" altLang="en-US" dirty="0"/>
                  <a:t>, we want to find a set of parameters </a:t>
                </a:r>
                <a14:m>
                  <m:oMath xmlns:m="http://schemas.openxmlformats.org/officeDocument/2006/math">
                    <m:r>
                      <m:rPr>
                        <m:sty m:val="p"/>
                      </m:rPr>
                      <a:rPr lang="el-GR" altLang="en-US" i="0" dirty="0" smtClean="0">
                        <a:latin typeface="Cambria Math" panose="02040503050406030204" pitchFamily="18" charset="0"/>
                      </a:rPr>
                      <m:t>Θ</m:t>
                    </m:r>
                    <m:r>
                      <a:rPr lang="en-US" altLang="en-US" i="1" dirty="0">
                        <a:latin typeface="Cambria Math" panose="02040503050406030204" pitchFamily="18" charset="0"/>
                      </a:rPr>
                      <m:t> = </m:t>
                    </m:r>
                    <m:d>
                      <m:dPr>
                        <m:begChr m:val="{"/>
                        <m:endChr m:val="}"/>
                        <m:ctrlPr>
                          <a:rPr lang="en-US" altLang="en-US" b="0" i="1" dirty="0" smtClean="0">
                            <a:latin typeface="Cambria Math" panose="02040503050406030204" pitchFamily="18" charset="0"/>
                          </a:rPr>
                        </m:ctrlPr>
                      </m:dPr>
                      <m:e>
                        <m:sSub>
                          <m:sSubPr>
                            <m:ctrlPr>
                              <a:rPr lang="en-CA" altLang="en-US" b="0" i="1" dirty="0" smtClean="0">
                                <a:latin typeface="Cambria Math" panose="02040503050406030204" pitchFamily="18" charset="0"/>
                              </a:rPr>
                            </m:ctrlPr>
                          </m:sSubPr>
                          <m:e>
                            <m:r>
                              <a:rPr lang="el-GR" altLang="en-US" i="1" dirty="0">
                                <a:latin typeface="Cambria Math" panose="02040503050406030204" pitchFamily="18" charset="0"/>
                              </a:rPr>
                              <m:t>𝜃</m:t>
                            </m:r>
                          </m:e>
                          <m:sub>
                            <m:r>
                              <a:rPr lang="en-US" altLang="en-US" i="1" dirty="0">
                                <a:latin typeface="Cambria Math" panose="02040503050406030204" pitchFamily="18" charset="0"/>
                              </a:rPr>
                              <m:t>1</m:t>
                            </m:r>
                          </m:sub>
                        </m:sSub>
                        <m:r>
                          <a:rPr lang="en-US" altLang="en-US" i="1" dirty="0">
                            <a:latin typeface="Cambria Math" panose="02040503050406030204" pitchFamily="18" charset="0"/>
                          </a:rPr>
                          <m:t>, …, </m:t>
                        </m:r>
                        <m:sSub>
                          <m:sSubPr>
                            <m:ctrlPr>
                              <a:rPr lang="en-CA" altLang="en-US" b="0" i="1" dirty="0" smtClean="0">
                                <a:latin typeface="Cambria Math" panose="02040503050406030204" pitchFamily="18" charset="0"/>
                              </a:rPr>
                            </m:ctrlPr>
                          </m:sSubPr>
                          <m:e>
                            <m:r>
                              <a:rPr lang="el-GR" altLang="en-US" i="1" dirty="0">
                                <a:latin typeface="Cambria Math" panose="02040503050406030204" pitchFamily="18" charset="0"/>
                              </a:rPr>
                              <m:t>𝜃</m:t>
                            </m:r>
                          </m:e>
                          <m:sub>
                            <m:r>
                              <a:rPr lang="en-US" altLang="en-US" i="1" dirty="0">
                                <a:latin typeface="Cambria Math" panose="02040503050406030204" pitchFamily="18" charset="0"/>
                              </a:rPr>
                              <m:t>𝑘</m:t>
                            </m:r>
                          </m:sub>
                        </m:sSub>
                      </m:e>
                    </m:d>
                  </m:oMath>
                </a14:m>
                <a:r>
                  <a:rPr lang="en-US" altLang="en-US" dirty="0"/>
                  <a:t> such that P(O|</a:t>
                </a:r>
                <a:r>
                  <a:rPr lang="el-GR" altLang="en-US" dirty="0"/>
                  <a:t>Θ</a:t>
                </a:r>
                <a:r>
                  <a:rPr lang="en-US" altLang="en-US" dirty="0"/>
                  <a:t>) is maximized, where </a:t>
                </a:r>
                <a14:m>
                  <m:oMath xmlns:m="http://schemas.openxmlformats.org/officeDocument/2006/math">
                    <m:sSub>
                      <m:sSubPr>
                        <m:ctrlPr>
                          <a:rPr lang="en-CA" altLang="en-US" b="0" i="1" dirty="0" smtClean="0">
                            <a:latin typeface="Cambria Math" panose="02040503050406030204" pitchFamily="18" charset="0"/>
                          </a:rPr>
                        </m:ctrlPr>
                      </m:sSubPr>
                      <m:e>
                        <m:r>
                          <a:rPr lang="el-GR" altLang="en-US" i="1" dirty="0" smtClean="0">
                            <a:latin typeface="Cambria Math" panose="02040503050406030204" pitchFamily="18" charset="0"/>
                          </a:rPr>
                          <m:t>𝜃</m:t>
                        </m:r>
                      </m:e>
                      <m:sub>
                        <m:r>
                          <a:rPr lang="en-US" altLang="en-US" i="1" dirty="0">
                            <a:latin typeface="Cambria Math" panose="02040503050406030204" pitchFamily="18" charset="0"/>
                          </a:rPr>
                          <m:t>𝑗</m:t>
                        </m:r>
                      </m:sub>
                    </m:sSub>
                    <m:r>
                      <a:rPr lang="en-US" altLang="en-US" i="1" dirty="0">
                        <a:latin typeface="Cambria Math" panose="02040503050406030204" pitchFamily="18" charset="0"/>
                      </a:rPr>
                      <m:t> = (</m:t>
                    </m:r>
                    <m:sSub>
                      <m:sSubPr>
                        <m:ctrlPr>
                          <a:rPr lang="en-CA" altLang="en-US" b="0" i="1" dirty="0" smtClean="0">
                            <a:latin typeface="Cambria Math" panose="02040503050406030204" pitchFamily="18" charset="0"/>
                          </a:rPr>
                        </m:ctrlPr>
                      </m:sSubPr>
                      <m:e>
                        <m:r>
                          <a:rPr lang="el-GR" altLang="en-US" i="1" dirty="0">
                            <a:latin typeface="Cambria Math" panose="02040503050406030204" pitchFamily="18" charset="0"/>
                          </a:rPr>
                          <m:t>𝜇</m:t>
                        </m:r>
                      </m:e>
                      <m:sub>
                        <m:r>
                          <a:rPr lang="en-US" altLang="en-US" i="1" dirty="0">
                            <a:latin typeface="Cambria Math" panose="02040503050406030204" pitchFamily="18" charset="0"/>
                          </a:rPr>
                          <m:t>𝑗</m:t>
                        </m:r>
                      </m:sub>
                    </m:sSub>
                    <m:r>
                      <a:rPr lang="en-US" altLang="en-US" i="1" dirty="0">
                        <a:latin typeface="Cambria Math" panose="02040503050406030204" pitchFamily="18" charset="0"/>
                      </a:rPr>
                      <m:t>, </m:t>
                    </m:r>
                    <m:sSub>
                      <m:sSubPr>
                        <m:ctrlPr>
                          <a:rPr lang="en-CA" altLang="en-US" b="0" i="1" dirty="0" smtClean="0">
                            <a:latin typeface="Cambria Math" panose="02040503050406030204" pitchFamily="18" charset="0"/>
                          </a:rPr>
                        </m:ctrlPr>
                      </m:sSubPr>
                      <m:e>
                        <m:r>
                          <a:rPr lang="el-GR" altLang="en-US" i="1" dirty="0">
                            <a:latin typeface="Cambria Math" panose="02040503050406030204" pitchFamily="18" charset="0"/>
                          </a:rPr>
                          <m:t>𝜎</m:t>
                        </m:r>
                      </m:e>
                      <m:sub>
                        <m:r>
                          <a:rPr lang="en-US" altLang="en-US" i="1" dirty="0">
                            <a:latin typeface="Cambria Math" panose="02040503050406030204" pitchFamily="18" charset="0"/>
                          </a:rPr>
                          <m:t>𝑗</m:t>
                        </m:r>
                      </m:sub>
                    </m:sSub>
                    <m:r>
                      <a:rPr lang="en-US" altLang="en-US" i="1" dirty="0">
                        <a:latin typeface="Cambria Math" panose="02040503050406030204" pitchFamily="18" charset="0"/>
                      </a:rPr>
                      <m:t>)</m:t>
                    </m:r>
                  </m:oMath>
                </a14:m>
                <a:r>
                  <a:rPr lang="en-US" altLang="en-US" dirty="0"/>
                  <a:t> are the mean and standard deviation of the j-</a:t>
                </a:r>
                <a:r>
                  <a:rPr lang="en-US" altLang="en-US" dirty="0" err="1"/>
                  <a:t>th</a:t>
                </a:r>
                <a:r>
                  <a:rPr lang="en-US" altLang="en-US" dirty="0"/>
                  <a:t> univariate Gaussian distribution </a:t>
                </a:r>
              </a:p>
              <a:p>
                <a:r>
                  <a:rPr lang="en-US" altLang="en-US" dirty="0"/>
                  <a:t>We initially assign random values to parameters </a:t>
                </a:r>
                <a14:m>
                  <m:oMath xmlns:m="http://schemas.openxmlformats.org/officeDocument/2006/math">
                    <m:sSub>
                      <m:sSubPr>
                        <m:ctrlPr>
                          <a:rPr lang="en-CA" altLang="en-US" b="0" i="1" dirty="0" smtClean="0">
                            <a:latin typeface="Cambria Math" panose="02040503050406030204" pitchFamily="18" charset="0"/>
                          </a:rPr>
                        </m:ctrlPr>
                      </m:sSubPr>
                      <m:e>
                        <m:r>
                          <a:rPr lang="el-GR" altLang="en-US" i="1" dirty="0" smtClean="0">
                            <a:latin typeface="Cambria Math" panose="02040503050406030204" pitchFamily="18" charset="0"/>
                          </a:rPr>
                          <m:t>𝜃</m:t>
                        </m:r>
                      </m:e>
                      <m:sub>
                        <m:r>
                          <a:rPr lang="en-US" altLang="en-US" i="1" dirty="0">
                            <a:latin typeface="Cambria Math" panose="02040503050406030204" pitchFamily="18" charset="0"/>
                          </a:rPr>
                          <m:t>𝑗</m:t>
                        </m:r>
                      </m:sub>
                    </m:sSub>
                  </m:oMath>
                </a14:m>
                <a:r>
                  <a:rPr lang="en-US" altLang="en-US" dirty="0"/>
                  <a:t>, then iteratively conduct the E- and M- steps until converge or sufficiently small change</a:t>
                </a:r>
              </a:p>
            </p:txBody>
          </p:sp>
        </mc:Choice>
        <mc:Fallback xmlns="">
          <p:sp>
            <p:nvSpPr>
              <p:cNvPr id="40964" name="Rectangle 3">
                <a:extLst>
                  <a:ext uri="{FF2B5EF4-FFF2-40B4-BE49-F238E27FC236}">
                    <a16:creationId xmlns:a16="http://schemas.microsoft.com/office/drawing/2014/main" id="{FD51F6FD-90B9-DFC8-40D8-0CC806651ADA}"/>
                  </a:ext>
                </a:extLst>
              </p:cNvPr>
              <p:cNvSpPr>
                <a:spLocks noGrp="1" noRot="1" noChangeAspect="1" noMove="1" noResize="1" noEditPoints="1" noAdjustHandles="1" noChangeArrowheads="1" noChangeShapeType="1" noTextEdit="1"/>
              </p:cNvSpPr>
              <p:nvPr>
                <p:ph idx="1"/>
              </p:nvPr>
            </p:nvSpPr>
            <p:spPr>
              <a:blipFill>
                <a:blip r:embed="rId3"/>
                <a:stretch>
                  <a:fillRect l="-1086" t="-2326" r="-120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5B201EC-DCF5-9C3C-70A6-977AACACB72D}"/>
              </a:ext>
            </a:extLst>
          </p:cNvPr>
          <p:cNvSpPr>
            <a:spLocks noGrp="1"/>
          </p:cNvSpPr>
          <p:nvPr>
            <p:ph type="sldNum" sz="quarter" idx="12"/>
          </p:nvPr>
        </p:nvSpPr>
        <p:spPr/>
        <p:txBody>
          <a:bodyPr/>
          <a:lstStyle/>
          <a:p>
            <a:fld id="{3576EC27-B82E-E143-A339-DE4537CE5FC3}"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74C6B3E9-5B55-771E-B308-B874E4AC670B}"/>
              </a:ext>
            </a:extLst>
          </p:cNvPr>
          <p:cNvSpPr>
            <a:spLocks noGrp="1" noChangeArrowheads="1"/>
          </p:cNvSpPr>
          <p:nvPr>
            <p:ph type="title"/>
          </p:nvPr>
        </p:nvSpPr>
        <p:spPr/>
        <p:txBody>
          <a:bodyPr/>
          <a:lstStyle/>
          <a:p>
            <a:r>
              <a:rPr lang="en-US" altLang="en-US"/>
              <a:t>Computing Mixture Models with EM</a:t>
            </a:r>
          </a:p>
        </p:txBody>
      </p:sp>
      <mc:AlternateContent xmlns:mc="http://schemas.openxmlformats.org/markup-compatibility/2006" xmlns:a14="http://schemas.microsoft.com/office/drawing/2010/main">
        <mc:Choice Requires="a14">
          <p:sp>
            <p:nvSpPr>
              <p:cNvPr id="40964" name="Rectangle 3">
                <a:extLst>
                  <a:ext uri="{FF2B5EF4-FFF2-40B4-BE49-F238E27FC236}">
                    <a16:creationId xmlns:a16="http://schemas.microsoft.com/office/drawing/2014/main" id="{FD51F6FD-90B9-DFC8-40D8-0CC806651ADA}"/>
                  </a:ext>
                </a:extLst>
              </p:cNvPr>
              <p:cNvSpPr>
                <a:spLocks noGrp="1" noChangeArrowheads="1"/>
              </p:cNvSpPr>
              <p:nvPr>
                <p:ph idx="1"/>
              </p:nvPr>
            </p:nvSpPr>
            <p:spPr/>
            <p:txBody>
              <a:bodyPr>
                <a:normAutofit/>
              </a:bodyPr>
              <a:lstStyle/>
              <a:p>
                <a:r>
                  <a:rPr lang="en-US" altLang="en-US" dirty="0"/>
                  <a:t>At the E-step, for each object </a:t>
                </a:r>
                <a14:m>
                  <m:oMath xmlns:m="http://schemas.openxmlformats.org/officeDocument/2006/math">
                    <m:sSub>
                      <m:sSubPr>
                        <m:ctrlPr>
                          <a:rPr lang="en-US" altLang="en-US" i="1" dirty="0" smtClean="0">
                            <a:latin typeface="Cambria Math" panose="02040503050406030204" pitchFamily="18" charset="0"/>
                          </a:rPr>
                        </m:ctrlPr>
                      </m:sSubPr>
                      <m:e>
                        <m:r>
                          <a:rPr lang="en-US" altLang="en-US" i="1" dirty="0" smtClean="0">
                            <a:latin typeface="Cambria Math" panose="02040503050406030204" pitchFamily="18" charset="0"/>
                          </a:rPr>
                          <m:t>𝑜</m:t>
                        </m:r>
                      </m:e>
                      <m:sub>
                        <m:r>
                          <a:rPr lang="en-US" altLang="en-US" i="1" dirty="0" smtClean="0">
                            <a:latin typeface="Cambria Math" panose="02040503050406030204" pitchFamily="18" charset="0"/>
                          </a:rPr>
                          <m:t>𝑖</m:t>
                        </m:r>
                      </m:sub>
                    </m:sSub>
                  </m:oMath>
                </a14:m>
                <a:r>
                  <a:rPr lang="en-US" altLang="en-US" dirty="0"/>
                  <a:t>, calculate the probability that </a:t>
                </a:r>
                <a14:m>
                  <m:oMath xmlns:m="http://schemas.openxmlformats.org/officeDocument/2006/math">
                    <m:sSub>
                      <m:sSubPr>
                        <m:ctrlPr>
                          <a:rPr lang="en-US" altLang="en-US" i="1" dirty="0" smtClean="0">
                            <a:latin typeface="Cambria Math" panose="02040503050406030204" pitchFamily="18" charset="0"/>
                          </a:rPr>
                        </m:ctrlPr>
                      </m:sSubPr>
                      <m:e>
                        <m:r>
                          <a:rPr lang="en-US" altLang="en-US" i="1" dirty="0" smtClean="0">
                            <a:latin typeface="Cambria Math" panose="02040503050406030204" pitchFamily="18" charset="0"/>
                          </a:rPr>
                          <m:t>𝑜</m:t>
                        </m:r>
                      </m:e>
                      <m:sub>
                        <m:r>
                          <a:rPr lang="en-US" altLang="en-US" i="1" dirty="0" smtClean="0">
                            <a:latin typeface="Cambria Math" panose="02040503050406030204" pitchFamily="18" charset="0"/>
                          </a:rPr>
                          <m:t>𝑖</m:t>
                        </m:r>
                      </m:sub>
                    </m:sSub>
                  </m:oMath>
                </a14:m>
                <a:r>
                  <a:rPr lang="en-US" altLang="en-US" dirty="0"/>
                  <a:t> belongs to each distribution, </a:t>
                </a:r>
                <a14:m>
                  <m:oMath xmlns:m="http://schemas.openxmlformats.org/officeDocument/2006/math">
                    <m:r>
                      <a:rPr lang="en-CA" altLang="en-US" b="0" i="1" smtClean="0">
                        <a:latin typeface="Cambria Math" panose="02040503050406030204" pitchFamily="18" charset="0"/>
                      </a:rPr>
                      <m:t>𝑃</m:t>
                    </m:r>
                    <m:d>
                      <m:dPr>
                        <m:ctrlPr>
                          <a:rPr lang="en-CA" altLang="en-US" b="0" i="1" smtClean="0">
                            <a:latin typeface="Cambria Math" panose="02040503050406030204" pitchFamily="18" charset="0"/>
                          </a:rPr>
                        </m:ctrlPr>
                      </m:dPr>
                      <m:e>
                        <m:sSub>
                          <m:sSubPr>
                            <m:ctrlPr>
                              <a:rPr lang="en-CA" altLang="en-US" b="0" i="1" smtClean="0">
                                <a:latin typeface="Cambria Math" panose="02040503050406030204" pitchFamily="18" charset="0"/>
                              </a:rPr>
                            </m:ctrlPr>
                          </m:sSubPr>
                          <m:e>
                            <m:r>
                              <m:rPr>
                                <m:sty m:val="p"/>
                              </m:rPr>
                              <a:rPr lang="en-CA" altLang="en-US" b="0" i="0" smtClean="0">
                                <a:latin typeface="Cambria Math" panose="02040503050406030204" pitchFamily="18" charset="0"/>
                              </a:rPr>
                              <m:t>Θ</m:t>
                            </m:r>
                          </m:e>
                          <m:sub>
                            <m:r>
                              <a:rPr lang="en-CA" altLang="en-US" b="0" i="1" smtClean="0">
                                <a:latin typeface="Cambria Math" panose="02040503050406030204" pitchFamily="18" charset="0"/>
                              </a:rPr>
                              <m:t>𝑗</m:t>
                            </m:r>
                          </m:sub>
                        </m:sSub>
                      </m:e>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𝑜</m:t>
                            </m:r>
                          </m:e>
                          <m:sub>
                            <m:r>
                              <a:rPr lang="en-CA" altLang="en-US" b="0" i="1" smtClean="0">
                                <a:latin typeface="Cambria Math" panose="02040503050406030204" pitchFamily="18" charset="0"/>
                              </a:rPr>
                              <m:t>𝑖</m:t>
                            </m:r>
                          </m:sub>
                        </m:sSub>
                        <m:r>
                          <a:rPr lang="en-CA" altLang="en-US" b="0" i="1" smtClean="0">
                            <a:latin typeface="Cambria Math" panose="02040503050406030204" pitchFamily="18" charset="0"/>
                          </a:rPr>
                          <m:t>,</m:t>
                        </m:r>
                        <m:r>
                          <m:rPr>
                            <m:sty m:val="p"/>
                          </m:rPr>
                          <a:rPr lang="en-CA" altLang="en-US" b="0" i="0" smtClean="0">
                            <a:latin typeface="Cambria Math" panose="02040503050406030204" pitchFamily="18" charset="0"/>
                          </a:rPr>
                          <m:t>Θ</m:t>
                        </m:r>
                      </m:e>
                    </m:d>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𝑃</m:t>
                        </m:r>
                        <m:d>
                          <m:dPr>
                            <m:ctrlPr>
                              <a:rPr lang="en-CA" altLang="en-US" b="0" i="1" smtClean="0">
                                <a:latin typeface="Cambria Math" panose="02040503050406030204" pitchFamily="18" charset="0"/>
                              </a:rPr>
                            </m:ctrlPr>
                          </m:dPr>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𝑜</m:t>
                                </m:r>
                              </m:e>
                              <m:sub>
                                <m:r>
                                  <a:rPr lang="en-CA" altLang="en-US" b="0" i="1" smtClean="0">
                                    <a:latin typeface="Cambria Math" panose="02040503050406030204" pitchFamily="18" charset="0"/>
                                  </a:rPr>
                                  <m:t>𝑖</m:t>
                                </m:r>
                              </m:sub>
                            </m:sSub>
                          </m:e>
                          <m:e>
                            <m:sSub>
                              <m:sSubPr>
                                <m:ctrlPr>
                                  <a:rPr lang="en-CA" altLang="en-US" b="0" i="1" smtClean="0">
                                    <a:latin typeface="Cambria Math" panose="02040503050406030204" pitchFamily="18" charset="0"/>
                                  </a:rPr>
                                </m:ctrlPr>
                              </m:sSubPr>
                              <m:e>
                                <m:r>
                                  <m:rPr>
                                    <m:sty m:val="p"/>
                                  </m:rPr>
                                  <a:rPr lang="en-CA" altLang="en-US" b="0" i="0" smtClean="0">
                                    <a:latin typeface="Cambria Math" panose="02040503050406030204" pitchFamily="18" charset="0"/>
                                  </a:rPr>
                                  <m:t>Θ</m:t>
                                </m:r>
                              </m:e>
                              <m:sub>
                                <m:r>
                                  <a:rPr lang="en-CA" altLang="en-US" b="0" i="1" smtClean="0">
                                    <a:latin typeface="Cambria Math" panose="02040503050406030204" pitchFamily="18" charset="0"/>
                                  </a:rPr>
                                  <m:t>𝑗</m:t>
                                </m:r>
                              </m:sub>
                            </m:sSub>
                          </m:e>
                        </m:d>
                      </m:num>
                      <m:den>
                        <m:nary>
                          <m:naryPr>
                            <m:chr m:val="∑"/>
                            <m:limLoc m:val="subSup"/>
                            <m:ctrlPr>
                              <a:rPr lang="en-CA" altLang="en-US" b="0" i="1" smtClean="0">
                                <a:latin typeface="Cambria Math" panose="02040503050406030204" pitchFamily="18" charset="0"/>
                              </a:rPr>
                            </m:ctrlPr>
                          </m:naryPr>
                          <m:sub>
                            <m:r>
                              <m:rPr>
                                <m:brk m:alnAt="25"/>
                              </m:rPr>
                              <a:rPr lang="en-CA" altLang="en-US" b="0" i="1" smtClean="0">
                                <a:latin typeface="Cambria Math" panose="02040503050406030204" pitchFamily="18" charset="0"/>
                              </a:rPr>
                              <m:t>𝑙</m:t>
                            </m:r>
                            <m:r>
                              <a:rPr lang="en-CA" altLang="en-US" b="0" i="1" smtClean="0">
                                <a:latin typeface="Cambria Math" panose="02040503050406030204" pitchFamily="18" charset="0"/>
                              </a:rPr>
                              <m:t>=1</m:t>
                            </m:r>
                          </m:sub>
                          <m:sup>
                            <m:r>
                              <a:rPr lang="en-CA" altLang="en-US" b="0" i="1" smtClean="0">
                                <a:latin typeface="Cambria Math" panose="02040503050406030204" pitchFamily="18" charset="0"/>
                              </a:rPr>
                              <m:t>𝑘</m:t>
                            </m:r>
                          </m:sup>
                          <m:e>
                            <m:r>
                              <a:rPr lang="en-CA" altLang="en-US" b="0" i="1" smtClean="0">
                                <a:latin typeface="Cambria Math" panose="02040503050406030204" pitchFamily="18" charset="0"/>
                              </a:rPr>
                              <m:t>𝑃</m:t>
                            </m:r>
                            <m:d>
                              <m:dPr>
                                <m:ctrlPr>
                                  <a:rPr lang="en-CA" altLang="en-US" b="0" i="1" smtClean="0">
                                    <a:latin typeface="Cambria Math" panose="02040503050406030204" pitchFamily="18" charset="0"/>
                                  </a:rPr>
                                </m:ctrlPr>
                              </m:dPr>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𝑜</m:t>
                                    </m:r>
                                  </m:e>
                                  <m:sub>
                                    <m:r>
                                      <a:rPr lang="en-CA" altLang="en-US" b="0" i="1" smtClean="0">
                                        <a:latin typeface="Cambria Math" panose="02040503050406030204" pitchFamily="18" charset="0"/>
                                      </a:rPr>
                                      <m:t>𝑖</m:t>
                                    </m:r>
                                  </m:sub>
                                </m:sSub>
                              </m:e>
                              <m:e>
                                <m:sSub>
                                  <m:sSubPr>
                                    <m:ctrlPr>
                                      <a:rPr lang="en-CA" altLang="en-US" b="0" i="1" smtClean="0">
                                        <a:latin typeface="Cambria Math" panose="02040503050406030204" pitchFamily="18" charset="0"/>
                                      </a:rPr>
                                    </m:ctrlPr>
                                  </m:sSubPr>
                                  <m:e>
                                    <m:r>
                                      <m:rPr>
                                        <m:sty m:val="p"/>
                                      </m:rPr>
                                      <a:rPr lang="en-CA" altLang="en-US" b="0" i="0" smtClean="0">
                                        <a:latin typeface="Cambria Math" panose="02040503050406030204" pitchFamily="18" charset="0"/>
                                      </a:rPr>
                                      <m:t>Θ</m:t>
                                    </m:r>
                                  </m:e>
                                  <m:sub>
                                    <m:r>
                                      <a:rPr lang="en-CA" altLang="en-US" b="0" i="1" smtClean="0">
                                        <a:latin typeface="Cambria Math" panose="02040503050406030204" pitchFamily="18" charset="0"/>
                                      </a:rPr>
                                      <m:t>𝑙</m:t>
                                    </m:r>
                                  </m:sub>
                                </m:sSub>
                              </m:e>
                            </m:d>
                          </m:e>
                        </m:nary>
                      </m:den>
                    </m:f>
                  </m:oMath>
                </a14:m>
                <a:endParaRPr lang="en-US" altLang="en-US" dirty="0"/>
              </a:p>
              <a:p>
                <a:r>
                  <a:rPr lang="en-US" altLang="en-US" sz="2600" dirty="0">
                    <a:latin typeface="Arial" panose="020B0604020202020204" pitchFamily="34" charset="0"/>
                  </a:rPr>
                  <a:t>At the M-step, adjust the parameters </a:t>
                </a:r>
                <a:r>
                  <a:rPr lang="el-GR" altLang="en-US" sz="2600" dirty="0">
                    <a:latin typeface="Arial" panose="020B0604020202020204" pitchFamily="34" charset="0"/>
                    <a:cs typeface="Arial" panose="020B0604020202020204" pitchFamily="34" charset="0"/>
                  </a:rPr>
                  <a:t>θ</a:t>
                </a:r>
                <a:r>
                  <a:rPr lang="en-US" altLang="en-US" sz="2600" baseline="-25000" dirty="0">
                    <a:latin typeface="Arial" panose="020B0604020202020204" pitchFamily="34" charset="0"/>
                  </a:rPr>
                  <a:t>j</a:t>
                </a:r>
                <a:r>
                  <a:rPr lang="en-US" altLang="en-US" sz="2600" dirty="0">
                    <a:latin typeface="Arial" panose="020B0604020202020204" pitchFamily="34" charset="0"/>
                  </a:rPr>
                  <a:t> = (</a:t>
                </a:r>
                <a:r>
                  <a:rPr lang="el-GR" altLang="en-US" sz="2600" dirty="0">
                    <a:latin typeface="Arial" panose="020B0604020202020204" pitchFamily="34" charset="0"/>
                    <a:cs typeface="Arial" panose="020B0604020202020204" pitchFamily="34" charset="0"/>
                  </a:rPr>
                  <a:t>μ</a:t>
                </a:r>
                <a:r>
                  <a:rPr lang="en-US" altLang="en-US" sz="2600" baseline="-25000" dirty="0">
                    <a:latin typeface="Arial" panose="020B0604020202020204" pitchFamily="34" charset="0"/>
                  </a:rPr>
                  <a:t>j</a:t>
                </a:r>
                <a:r>
                  <a:rPr lang="en-US" altLang="en-US" sz="2600" dirty="0">
                    <a:latin typeface="Arial" panose="020B0604020202020204" pitchFamily="34" charset="0"/>
                  </a:rPr>
                  <a:t>, </a:t>
                </a:r>
                <a:r>
                  <a:rPr lang="el-GR" altLang="en-US" sz="2600" dirty="0">
                    <a:latin typeface="Arial" panose="020B0604020202020204" pitchFamily="34" charset="0"/>
                    <a:cs typeface="Arial" panose="020B0604020202020204" pitchFamily="34" charset="0"/>
                  </a:rPr>
                  <a:t>σ</a:t>
                </a:r>
                <a:r>
                  <a:rPr lang="en-US" altLang="en-US" sz="2600" baseline="-25000" dirty="0">
                    <a:latin typeface="Arial" panose="020B0604020202020204" pitchFamily="34" charset="0"/>
                  </a:rPr>
                  <a:t>j</a:t>
                </a:r>
                <a:r>
                  <a:rPr lang="en-US" altLang="en-US" sz="2600" dirty="0">
                    <a:latin typeface="Arial" panose="020B0604020202020204" pitchFamily="34" charset="0"/>
                  </a:rPr>
                  <a:t>) so that the expected likelihood P(</a:t>
                </a:r>
                <a:r>
                  <a:rPr lang="en-US" altLang="en-US" sz="2600" b="1" dirty="0">
                    <a:latin typeface="Arial" panose="020B0604020202020204" pitchFamily="34" charset="0"/>
                  </a:rPr>
                  <a:t>O</a:t>
                </a:r>
                <a:r>
                  <a:rPr lang="en-US" altLang="en-US" sz="2600" dirty="0">
                    <a:latin typeface="Arial" panose="020B0604020202020204" pitchFamily="34" charset="0"/>
                  </a:rPr>
                  <a:t>|</a:t>
                </a:r>
                <a:r>
                  <a:rPr lang="el-GR" altLang="en-US" sz="2600" b="1" dirty="0">
                    <a:latin typeface="Arial" panose="020B0604020202020204" pitchFamily="34" charset="0"/>
                    <a:cs typeface="Arial" panose="020B0604020202020204" pitchFamily="34" charset="0"/>
                  </a:rPr>
                  <a:t>Θ</a:t>
                </a:r>
                <a:r>
                  <a:rPr lang="en-US" altLang="en-US" sz="2600" dirty="0">
                    <a:latin typeface="Arial" panose="020B0604020202020204" pitchFamily="34" charset="0"/>
                  </a:rPr>
                  <a:t>) is maximized </a:t>
                </a:r>
              </a:p>
              <a:p>
                <a:pPr marL="0" indent="0">
                  <a:buNone/>
                </a:pPr>
                <a14:m>
                  <m:oMathPara xmlns:m="http://schemas.openxmlformats.org/officeDocument/2006/math">
                    <m:oMathParaPr>
                      <m:jc m:val="centerGroup"/>
                    </m:oMathParaPr>
                    <m:oMath xmlns:m="http://schemas.openxmlformats.org/officeDocument/2006/math">
                      <m:sSub>
                        <m:sSubPr>
                          <m:ctrlPr>
                            <a:rPr lang="en-CA" altLang="en-US" sz="2600" b="0" i="1" smtClean="0">
                              <a:latin typeface="Cambria Math" panose="02040503050406030204" pitchFamily="18" charset="0"/>
                            </a:rPr>
                          </m:ctrlPr>
                        </m:sSubPr>
                        <m:e>
                          <m:r>
                            <a:rPr lang="en-CA" altLang="en-US" sz="2600" b="0" i="1" smtClean="0">
                              <a:latin typeface="Cambria Math" panose="02040503050406030204" pitchFamily="18" charset="0"/>
                            </a:rPr>
                            <m:t>𝜇</m:t>
                          </m:r>
                        </m:e>
                        <m:sub>
                          <m:r>
                            <a:rPr lang="en-CA" altLang="en-US" sz="2600" b="0" i="1" smtClean="0">
                              <a:latin typeface="Cambria Math" panose="02040503050406030204" pitchFamily="18" charset="0"/>
                            </a:rPr>
                            <m:t>𝑗</m:t>
                          </m:r>
                        </m:sub>
                      </m:sSub>
                      <m:r>
                        <a:rPr lang="en-CA" altLang="en-US" sz="2600" b="0" i="1" smtClean="0">
                          <a:latin typeface="Cambria Math" panose="02040503050406030204" pitchFamily="18" charset="0"/>
                        </a:rPr>
                        <m:t>=</m:t>
                      </m:r>
                      <m:nary>
                        <m:naryPr>
                          <m:chr m:val="∑"/>
                          <m:ctrlPr>
                            <a:rPr lang="en-CA" altLang="en-US" sz="2600" b="0" i="1" smtClean="0">
                              <a:latin typeface="Cambria Math" panose="02040503050406030204" pitchFamily="18" charset="0"/>
                            </a:rPr>
                          </m:ctrlPr>
                        </m:naryPr>
                        <m:sub>
                          <m:r>
                            <m:rPr>
                              <m:brk m:alnAt="23"/>
                            </m:rPr>
                            <a:rPr lang="en-CA" altLang="en-US" sz="2600" b="0" i="1" smtClean="0">
                              <a:latin typeface="Cambria Math" panose="02040503050406030204" pitchFamily="18" charset="0"/>
                            </a:rPr>
                            <m:t>𝑖</m:t>
                          </m:r>
                          <m:r>
                            <a:rPr lang="en-CA" altLang="en-US" sz="2600" b="0" i="1" smtClean="0">
                              <a:latin typeface="Cambria Math" panose="02040503050406030204" pitchFamily="18" charset="0"/>
                            </a:rPr>
                            <m:t>=1</m:t>
                          </m:r>
                        </m:sub>
                        <m:sup>
                          <m:r>
                            <a:rPr lang="en-CA" altLang="en-US" sz="2600" b="0" i="1" smtClean="0">
                              <a:latin typeface="Cambria Math" panose="02040503050406030204" pitchFamily="18" charset="0"/>
                            </a:rPr>
                            <m:t>𝑛</m:t>
                          </m:r>
                        </m:sup>
                        <m:e>
                          <m:f>
                            <m:fPr>
                              <m:ctrlPr>
                                <a:rPr lang="en-CA" altLang="en-US" sz="2600" b="0" i="1" smtClean="0">
                                  <a:latin typeface="Cambria Math" panose="02040503050406030204" pitchFamily="18" charset="0"/>
                                </a:rPr>
                              </m:ctrlPr>
                            </m:fPr>
                            <m:num>
                              <m:r>
                                <a:rPr lang="en-CA" altLang="en-US" sz="2600" b="0" i="1" smtClean="0">
                                  <a:latin typeface="Cambria Math" panose="02040503050406030204" pitchFamily="18" charset="0"/>
                                </a:rPr>
                                <m:t>𝑃</m:t>
                              </m:r>
                              <m:d>
                                <m:dPr>
                                  <m:ctrlPr>
                                    <a:rPr lang="en-CA" altLang="en-US" sz="2600" b="0" i="1" smtClean="0">
                                      <a:latin typeface="Cambria Math" panose="02040503050406030204" pitchFamily="18" charset="0"/>
                                    </a:rPr>
                                  </m:ctrlPr>
                                </m:dPr>
                                <m:e>
                                  <m:sSub>
                                    <m:sSubPr>
                                      <m:ctrlPr>
                                        <a:rPr lang="en-CA" altLang="en-US" sz="2600" b="0" i="1" smtClean="0">
                                          <a:latin typeface="Cambria Math" panose="02040503050406030204" pitchFamily="18" charset="0"/>
                                        </a:rPr>
                                      </m:ctrlPr>
                                    </m:sSubPr>
                                    <m:e>
                                      <m:r>
                                        <m:rPr>
                                          <m:sty m:val="p"/>
                                        </m:rPr>
                                        <a:rPr lang="en-CA" altLang="en-US" sz="2600" b="0" i="0" smtClean="0">
                                          <a:latin typeface="Cambria Math" panose="02040503050406030204" pitchFamily="18" charset="0"/>
                                        </a:rPr>
                                        <m:t>Θ</m:t>
                                      </m:r>
                                    </m:e>
                                    <m:sub>
                                      <m:r>
                                        <a:rPr lang="en-CA" altLang="en-US" sz="2600" b="0" i="1" smtClean="0">
                                          <a:latin typeface="Cambria Math" panose="02040503050406030204" pitchFamily="18" charset="0"/>
                                        </a:rPr>
                                        <m:t>𝑗</m:t>
                                      </m:r>
                                    </m:sub>
                                  </m:sSub>
                                </m:e>
                                <m:e>
                                  <m:sSub>
                                    <m:sSubPr>
                                      <m:ctrlPr>
                                        <a:rPr lang="en-CA" altLang="en-US" sz="2600" b="0" i="1" smtClean="0">
                                          <a:latin typeface="Cambria Math" panose="02040503050406030204" pitchFamily="18" charset="0"/>
                                        </a:rPr>
                                      </m:ctrlPr>
                                    </m:sSubPr>
                                    <m:e>
                                      <m:r>
                                        <a:rPr lang="en-CA" altLang="en-US" sz="2600" b="0" i="1" smtClean="0">
                                          <a:latin typeface="Cambria Math" panose="02040503050406030204" pitchFamily="18" charset="0"/>
                                        </a:rPr>
                                        <m:t>𝑜</m:t>
                                      </m:r>
                                    </m:e>
                                    <m:sub>
                                      <m:r>
                                        <a:rPr lang="en-CA" altLang="en-US" sz="2600" b="0" i="1" smtClean="0">
                                          <a:latin typeface="Cambria Math" panose="02040503050406030204" pitchFamily="18" charset="0"/>
                                        </a:rPr>
                                        <m:t>𝑖</m:t>
                                      </m:r>
                                    </m:sub>
                                  </m:sSub>
                                  <m:r>
                                    <a:rPr lang="en-CA" altLang="en-US" sz="2600" b="0" i="1" smtClean="0">
                                      <a:latin typeface="Cambria Math" panose="02040503050406030204" pitchFamily="18" charset="0"/>
                                    </a:rPr>
                                    <m:t>,</m:t>
                                  </m:r>
                                  <m:r>
                                    <m:rPr>
                                      <m:sty m:val="p"/>
                                    </m:rPr>
                                    <a:rPr lang="en-CA" altLang="en-US" sz="2600" b="0" i="0" smtClean="0">
                                      <a:latin typeface="Cambria Math" panose="02040503050406030204" pitchFamily="18" charset="0"/>
                                    </a:rPr>
                                    <m:t>Θ</m:t>
                                  </m:r>
                                </m:e>
                              </m:d>
                            </m:num>
                            <m:den>
                              <m:nary>
                                <m:naryPr>
                                  <m:chr m:val="∑"/>
                                  <m:limLoc m:val="subSup"/>
                                  <m:ctrlPr>
                                    <a:rPr lang="en-CA" altLang="en-US" sz="2600" b="0" i="1" smtClean="0">
                                      <a:latin typeface="Cambria Math" panose="02040503050406030204" pitchFamily="18" charset="0"/>
                                    </a:rPr>
                                  </m:ctrlPr>
                                </m:naryPr>
                                <m:sub>
                                  <m:r>
                                    <m:rPr>
                                      <m:brk m:alnAt="25"/>
                                    </m:rPr>
                                    <a:rPr lang="en-CA" altLang="en-US" sz="2600" b="0" i="1" smtClean="0">
                                      <a:latin typeface="Cambria Math" panose="02040503050406030204" pitchFamily="18" charset="0"/>
                                    </a:rPr>
                                    <m:t>𝑙</m:t>
                                  </m:r>
                                  <m:r>
                                    <a:rPr lang="en-CA" altLang="en-US" sz="2600" b="0" i="1" smtClean="0">
                                      <a:latin typeface="Cambria Math" panose="02040503050406030204" pitchFamily="18" charset="0"/>
                                    </a:rPr>
                                    <m:t>=1</m:t>
                                  </m:r>
                                </m:sub>
                                <m:sup>
                                  <m:r>
                                    <a:rPr lang="en-CA" altLang="en-US" sz="2600" b="0" i="1" smtClean="0">
                                      <a:latin typeface="Cambria Math" panose="02040503050406030204" pitchFamily="18" charset="0"/>
                                    </a:rPr>
                                    <m:t>𝑛</m:t>
                                  </m:r>
                                </m:sup>
                                <m:e>
                                  <m:r>
                                    <a:rPr lang="en-CA" altLang="en-US" sz="2600" b="0" i="1" smtClean="0">
                                      <a:latin typeface="Cambria Math" panose="02040503050406030204" pitchFamily="18" charset="0"/>
                                    </a:rPr>
                                    <m:t>𝑃</m:t>
                                  </m:r>
                                  <m:d>
                                    <m:dPr>
                                      <m:ctrlPr>
                                        <a:rPr lang="en-CA" altLang="en-US" sz="2600" b="0" i="1" smtClean="0">
                                          <a:latin typeface="Cambria Math" panose="02040503050406030204" pitchFamily="18" charset="0"/>
                                        </a:rPr>
                                      </m:ctrlPr>
                                    </m:dPr>
                                    <m:e>
                                      <m:sSub>
                                        <m:sSubPr>
                                          <m:ctrlPr>
                                            <a:rPr lang="en-CA" altLang="en-US" sz="2600" b="0" i="1" smtClean="0">
                                              <a:latin typeface="Cambria Math" panose="02040503050406030204" pitchFamily="18" charset="0"/>
                                            </a:rPr>
                                          </m:ctrlPr>
                                        </m:sSubPr>
                                        <m:e>
                                          <m:r>
                                            <m:rPr>
                                              <m:sty m:val="p"/>
                                            </m:rPr>
                                            <a:rPr lang="en-CA" altLang="en-US" sz="2600" b="0" i="0" smtClean="0">
                                              <a:latin typeface="Cambria Math" panose="02040503050406030204" pitchFamily="18" charset="0"/>
                                            </a:rPr>
                                            <m:t>Θ</m:t>
                                          </m:r>
                                        </m:e>
                                        <m:sub>
                                          <m:r>
                                            <a:rPr lang="en-CA" altLang="en-US" sz="2600" b="0" i="1" smtClean="0">
                                              <a:latin typeface="Cambria Math" panose="02040503050406030204" pitchFamily="18" charset="0"/>
                                            </a:rPr>
                                            <m:t>𝑗</m:t>
                                          </m:r>
                                        </m:sub>
                                      </m:sSub>
                                    </m:e>
                                    <m:e>
                                      <m:sSub>
                                        <m:sSubPr>
                                          <m:ctrlPr>
                                            <a:rPr lang="en-CA" altLang="en-US" sz="2600" b="0" i="1" smtClean="0">
                                              <a:latin typeface="Cambria Math" panose="02040503050406030204" pitchFamily="18" charset="0"/>
                                            </a:rPr>
                                          </m:ctrlPr>
                                        </m:sSubPr>
                                        <m:e>
                                          <m:r>
                                            <a:rPr lang="en-CA" altLang="en-US" sz="2600" b="0" i="1" smtClean="0">
                                              <a:latin typeface="Cambria Math" panose="02040503050406030204" pitchFamily="18" charset="0"/>
                                            </a:rPr>
                                            <m:t>𝑜</m:t>
                                          </m:r>
                                        </m:e>
                                        <m:sub>
                                          <m:r>
                                            <a:rPr lang="en-CA" altLang="en-US" sz="2600" b="0" i="1" smtClean="0">
                                              <a:latin typeface="Cambria Math" panose="02040503050406030204" pitchFamily="18" charset="0"/>
                                            </a:rPr>
                                            <m:t>𝑙</m:t>
                                          </m:r>
                                        </m:sub>
                                      </m:sSub>
                                      <m:r>
                                        <a:rPr lang="en-CA" altLang="en-US" sz="2600" b="0" i="1" smtClean="0">
                                          <a:latin typeface="Cambria Math" panose="02040503050406030204" pitchFamily="18" charset="0"/>
                                        </a:rPr>
                                        <m:t>,</m:t>
                                      </m:r>
                                      <m:r>
                                        <m:rPr>
                                          <m:sty m:val="p"/>
                                        </m:rPr>
                                        <a:rPr lang="en-CA" altLang="en-US" sz="2600" b="0" i="0" smtClean="0">
                                          <a:latin typeface="Cambria Math" panose="02040503050406030204" pitchFamily="18" charset="0"/>
                                        </a:rPr>
                                        <m:t>Θ</m:t>
                                      </m:r>
                                    </m:e>
                                  </m:d>
                                </m:e>
                              </m:nary>
                            </m:den>
                          </m:f>
                          <m:r>
                            <a:rPr lang="en-CA" altLang="en-US" sz="2600" b="0" i="1" smtClean="0">
                              <a:latin typeface="Cambria Math" panose="02040503050406030204" pitchFamily="18" charset="0"/>
                            </a:rPr>
                            <m:t>=</m:t>
                          </m:r>
                          <m:f>
                            <m:fPr>
                              <m:ctrlPr>
                                <a:rPr lang="en-CA" altLang="en-US" sz="2600" b="0" i="1" smtClean="0">
                                  <a:latin typeface="Cambria Math" panose="02040503050406030204" pitchFamily="18" charset="0"/>
                                </a:rPr>
                              </m:ctrlPr>
                            </m:fPr>
                            <m:num>
                              <m:r>
                                <a:rPr lang="en-CA" altLang="en-US" sz="2600" b="0" i="1" smtClean="0">
                                  <a:latin typeface="Cambria Math" panose="02040503050406030204" pitchFamily="18" charset="0"/>
                                </a:rPr>
                                <m:t>1</m:t>
                              </m:r>
                            </m:num>
                            <m:den>
                              <m:r>
                                <a:rPr lang="en-CA" altLang="en-US" sz="2600" b="0" i="1" smtClean="0">
                                  <a:latin typeface="Cambria Math" panose="02040503050406030204" pitchFamily="18" charset="0"/>
                                </a:rPr>
                                <m:t>𝑘</m:t>
                              </m:r>
                            </m:den>
                          </m:f>
                          <m:f>
                            <m:fPr>
                              <m:ctrlPr>
                                <a:rPr lang="en-CA" altLang="en-US" sz="2600" b="0" i="1" smtClean="0">
                                  <a:latin typeface="Cambria Math" panose="02040503050406030204" pitchFamily="18" charset="0"/>
                                </a:rPr>
                              </m:ctrlPr>
                            </m:fPr>
                            <m:num>
                              <m:nary>
                                <m:naryPr>
                                  <m:chr m:val="∑"/>
                                  <m:ctrlPr>
                                    <a:rPr lang="en-CA" altLang="en-US" sz="2600" b="0" i="1" smtClean="0">
                                      <a:latin typeface="Cambria Math" panose="02040503050406030204" pitchFamily="18" charset="0"/>
                                    </a:rPr>
                                  </m:ctrlPr>
                                </m:naryPr>
                                <m:sub>
                                  <m:r>
                                    <m:rPr>
                                      <m:brk m:alnAt="23"/>
                                    </m:rPr>
                                    <a:rPr lang="en-CA" altLang="en-US" sz="2600" b="0" i="1" smtClean="0">
                                      <a:latin typeface="Cambria Math" panose="02040503050406030204" pitchFamily="18" charset="0"/>
                                    </a:rPr>
                                    <m:t>𝑖</m:t>
                                  </m:r>
                                  <m:r>
                                    <a:rPr lang="en-CA" altLang="en-US" sz="2600" b="0" i="1" smtClean="0">
                                      <a:latin typeface="Cambria Math" panose="02040503050406030204" pitchFamily="18" charset="0"/>
                                    </a:rPr>
                                    <m:t>=1</m:t>
                                  </m:r>
                                </m:sub>
                                <m:sup>
                                  <m:r>
                                    <a:rPr lang="en-CA" altLang="en-US" sz="2600" b="0" i="1" smtClean="0">
                                      <a:latin typeface="Cambria Math" panose="02040503050406030204" pitchFamily="18" charset="0"/>
                                    </a:rPr>
                                    <m:t>𝑛</m:t>
                                  </m:r>
                                </m:sup>
                                <m:e>
                                  <m:sSub>
                                    <m:sSubPr>
                                      <m:ctrlPr>
                                        <a:rPr lang="en-CA" altLang="en-US" sz="2600" b="0" i="1" smtClean="0">
                                          <a:latin typeface="Cambria Math" panose="02040503050406030204" pitchFamily="18" charset="0"/>
                                        </a:rPr>
                                      </m:ctrlPr>
                                    </m:sSubPr>
                                    <m:e>
                                      <m:r>
                                        <a:rPr lang="en-CA" altLang="en-US" sz="2600" b="0" i="1" smtClean="0">
                                          <a:latin typeface="Cambria Math" panose="02040503050406030204" pitchFamily="18" charset="0"/>
                                        </a:rPr>
                                        <m:t>𝑜</m:t>
                                      </m:r>
                                    </m:e>
                                    <m:sub>
                                      <m:r>
                                        <a:rPr lang="en-CA" altLang="en-US" sz="2600" b="0" i="1" smtClean="0">
                                          <a:latin typeface="Cambria Math" panose="02040503050406030204" pitchFamily="18" charset="0"/>
                                        </a:rPr>
                                        <m:t>𝑖</m:t>
                                      </m:r>
                                    </m:sub>
                                  </m:sSub>
                                  <m:r>
                                    <a:rPr lang="en-CA" altLang="en-US" sz="2600" b="0" i="1" smtClean="0">
                                      <a:latin typeface="Cambria Math" panose="02040503050406030204" pitchFamily="18" charset="0"/>
                                    </a:rPr>
                                    <m:t>𝑃</m:t>
                                  </m:r>
                                  <m:d>
                                    <m:dPr>
                                      <m:ctrlPr>
                                        <a:rPr lang="en-CA" altLang="en-US" sz="2600" b="0" i="1" smtClean="0">
                                          <a:latin typeface="Cambria Math" panose="02040503050406030204" pitchFamily="18" charset="0"/>
                                        </a:rPr>
                                      </m:ctrlPr>
                                    </m:dPr>
                                    <m:e>
                                      <m:sSub>
                                        <m:sSubPr>
                                          <m:ctrlPr>
                                            <a:rPr lang="en-CA" altLang="en-US" sz="2600" b="0" i="1" smtClean="0">
                                              <a:latin typeface="Cambria Math" panose="02040503050406030204" pitchFamily="18" charset="0"/>
                                            </a:rPr>
                                          </m:ctrlPr>
                                        </m:sSubPr>
                                        <m:e>
                                          <m:r>
                                            <m:rPr>
                                              <m:sty m:val="p"/>
                                            </m:rPr>
                                            <a:rPr lang="en-CA" altLang="en-US" sz="2600" b="0" i="0" smtClean="0">
                                              <a:latin typeface="Cambria Math" panose="02040503050406030204" pitchFamily="18" charset="0"/>
                                            </a:rPr>
                                            <m:t>Θ</m:t>
                                          </m:r>
                                        </m:e>
                                        <m:sub>
                                          <m:r>
                                            <a:rPr lang="en-CA" altLang="en-US" sz="2600" b="0" i="1" smtClean="0">
                                              <a:latin typeface="Cambria Math" panose="02040503050406030204" pitchFamily="18" charset="0"/>
                                            </a:rPr>
                                            <m:t>𝑗</m:t>
                                          </m:r>
                                        </m:sub>
                                      </m:sSub>
                                    </m:e>
                                    <m:e>
                                      <m:sSub>
                                        <m:sSubPr>
                                          <m:ctrlPr>
                                            <a:rPr lang="en-CA" altLang="en-US" sz="2600" b="0" i="1" smtClean="0">
                                              <a:latin typeface="Cambria Math" panose="02040503050406030204" pitchFamily="18" charset="0"/>
                                            </a:rPr>
                                          </m:ctrlPr>
                                        </m:sSubPr>
                                        <m:e>
                                          <m:r>
                                            <a:rPr lang="en-CA" altLang="en-US" sz="2600" b="0" i="1" smtClean="0">
                                              <a:latin typeface="Cambria Math" panose="02040503050406030204" pitchFamily="18" charset="0"/>
                                            </a:rPr>
                                            <m:t>𝑜</m:t>
                                          </m:r>
                                        </m:e>
                                        <m:sub>
                                          <m:r>
                                            <a:rPr lang="en-CA" altLang="en-US" sz="2600" b="0" i="1" smtClean="0">
                                              <a:latin typeface="Cambria Math" panose="02040503050406030204" pitchFamily="18" charset="0"/>
                                            </a:rPr>
                                            <m:t>𝑖</m:t>
                                          </m:r>
                                        </m:sub>
                                      </m:sSub>
                                      <m:r>
                                        <a:rPr lang="en-CA" altLang="en-US" sz="2600" b="0" i="1" smtClean="0">
                                          <a:latin typeface="Cambria Math" panose="02040503050406030204" pitchFamily="18" charset="0"/>
                                        </a:rPr>
                                        <m:t>,</m:t>
                                      </m:r>
                                      <m:r>
                                        <m:rPr>
                                          <m:sty m:val="p"/>
                                        </m:rPr>
                                        <a:rPr lang="en-CA" altLang="en-US" sz="2600" b="0" i="0" smtClean="0">
                                          <a:latin typeface="Cambria Math" panose="02040503050406030204" pitchFamily="18" charset="0"/>
                                        </a:rPr>
                                        <m:t>Θ</m:t>
                                      </m:r>
                                    </m:e>
                                  </m:d>
                                </m:e>
                              </m:nary>
                            </m:num>
                            <m:den>
                              <m:nary>
                                <m:naryPr>
                                  <m:chr m:val="∑"/>
                                  <m:limLoc m:val="subSup"/>
                                  <m:ctrlPr>
                                    <a:rPr lang="en-CA" altLang="en-US" sz="2600" b="0" i="1" smtClean="0">
                                      <a:latin typeface="Cambria Math" panose="02040503050406030204" pitchFamily="18" charset="0"/>
                                    </a:rPr>
                                  </m:ctrlPr>
                                </m:naryPr>
                                <m:sub>
                                  <m:r>
                                    <m:rPr>
                                      <m:brk m:alnAt="25"/>
                                    </m:rPr>
                                    <a:rPr lang="en-CA" altLang="en-US" sz="2600" b="0" i="1" smtClean="0">
                                      <a:latin typeface="Cambria Math" panose="02040503050406030204" pitchFamily="18" charset="0"/>
                                    </a:rPr>
                                    <m:t>𝑙</m:t>
                                  </m:r>
                                  <m:r>
                                    <a:rPr lang="en-CA" altLang="en-US" sz="2600" b="0" i="1" smtClean="0">
                                      <a:latin typeface="Cambria Math" panose="02040503050406030204" pitchFamily="18" charset="0"/>
                                    </a:rPr>
                                    <m:t>=1</m:t>
                                  </m:r>
                                </m:sub>
                                <m:sup>
                                  <m:r>
                                    <a:rPr lang="en-CA" altLang="en-US" sz="2600" b="0" i="1" smtClean="0">
                                      <a:latin typeface="Cambria Math" panose="02040503050406030204" pitchFamily="18" charset="0"/>
                                    </a:rPr>
                                    <m:t>𝑛</m:t>
                                  </m:r>
                                </m:sup>
                                <m:e>
                                  <m:r>
                                    <a:rPr lang="en-CA" altLang="en-US" sz="2600" b="0" i="1" smtClean="0">
                                      <a:latin typeface="Cambria Math" panose="02040503050406030204" pitchFamily="18" charset="0"/>
                                    </a:rPr>
                                    <m:t>𝑃</m:t>
                                  </m:r>
                                  <m:d>
                                    <m:dPr>
                                      <m:ctrlPr>
                                        <a:rPr lang="en-CA" altLang="en-US" sz="2600" b="0" i="1" smtClean="0">
                                          <a:latin typeface="Cambria Math" panose="02040503050406030204" pitchFamily="18" charset="0"/>
                                        </a:rPr>
                                      </m:ctrlPr>
                                    </m:dPr>
                                    <m:e>
                                      <m:sSub>
                                        <m:sSubPr>
                                          <m:ctrlPr>
                                            <a:rPr lang="en-CA" altLang="en-US" sz="2600" b="0" i="1" smtClean="0">
                                              <a:latin typeface="Cambria Math" panose="02040503050406030204" pitchFamily="18" charset="0"/>
                                            </a:rPr>
                                          </m:ctrlPr>
                                        </m:sSubPr>
                                        <m:e>
                                          <m:r>
                                            <m:rPr>
                                              <m:sty m:val="p"/>
                                            </m:rPr>
                                            <a:rPr lang="en-CA" altLang="en-US" sz="2600" b="0" i="0" smtClean="0">
                                              <a:latin typeface="Cambria Math" panose="02040503050406030204" pitchFamily="18" charset="0"/>
                                            </a:rPr>
                                            <m:t>Θ</m:t>
                                          </m:r>
                                        </m:e>
                                        <m:sub>
                                          <m:r>
                                            <a:rPr lang="en-CA" altLang="en-US" sz="2600" b="0" i="1" smtClean="0">
                                              <a:latin typeface="Cambria Math" panose="02040503050406030204" pitchFamily="18" charset="0"/>
                                            </a:rPr>
                                            <m:t>𝑗</m:t>
                                          </m:r>
                                        </m:sub>
                                      </m:sSub>
                                    </m:e>
                                    <m:e>
                                      <m:sSub>
                                        <m:sSubPr>
                                          <m:ctrlPr>
                                            <a:rPr lang="en-CA" altLang="en-US" sz="2600" b="0" i="1" smtClean="0">
                                              <a:latin typeface="Cambria Math" panose="02040503050406030204" pitchFamily="18" charset="0"/>
                                            </a:rPr>
                                          </m:ctrlPr>
                                        </m:sSubPr>
                                        <m:e>
                                          <m:r>
                                            <a:rPr lang="en-CA" altLang="en-US" sz="2600" b="0" i="1" smtClean="0">
                                              <a:latin typeface="Cambria Math" panose="02040503050406030204" pitchFamily="18" charset="0"/>
                                            </a:rPr>
                                            <m:t>𝑜</m:t>
                                          </m:r>
                                        </m:e>
                                        <m:sub>
                                          <m:r>
                                            <a:rPr lang="en-CA" altLang="en-US" sz="2600" b="0" i="1" smtClean="0">
                                              <a:latin typeface="Cambria Math" panose="02040503050406030204" pitchFamily="18" charset="0"/>
                                            </a:rPr>
                                            <m:t>𝑙</m:t>
                                          </m:r>
                                        </m:sub>
                                      </m:sSub>
                                      <m:r>
                                        <a:rPr lang="en-CA" altLang="en-US" sz="2600" b="0" i="1" smtClean="0">
                                          <a:latin typeface="Cambria Math" panose="02040503050406030204" pitchFamily="18" charset="0"/>
                                        </a:rPr>
                                        <m:t>,</m:t>
                                      </m:r>
                                      <m:r>
                                        <m:rPr>
                                          <m:sty m:val="p"/>
                                        </m:rPr>
                                        <a:rPr lang="en-CA" altLang="en-US" sz="2600" b="0" i="0" smtClean="0">
                                          <a:latin typeface="Cambria Math" panose="02040503050406030204" pitchFamily="18" charset="0"/>
                                        </a:rPr>
                                        <m:t>Θ</m:t>
                                      </m:r>
                                    </m:e>
                                  </m:d>
                                </m:e>
                              </m:nary>
                            </m:den>
                          </m:f>
                        </m:e>
                      </m:nary>
                    </m:oMath>
                  </m:oMathPara>
                </a14:m>
                <a:endParaRPr lang="en-US" altLang="en-US" sz="2600" dirty="0">
                  <a:latin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en-CA" altLang="en-US" sz="2600" b="0" i="1" smtClean="0">
                              <a:latin typeface="Cambria Math" panose="02040503050406030204" pitchFamily="18" charset="0"/>
                            </a:rPr>
                          </m:ctrlPr>
                        </m:sSubPr>
                        <m:e>
                          <m:r>
                            <a:rPr lang="en-CA" altLang="en-US" sz="2600" b="0" i="1" smtClean="0">
                              <a:latin typeface="Cambria Math" panose="02040503050406030204" pitchFamily="18" charset="0"/>
                            </a:rPr>
                            <m:t>𝜎</m:t>
                          </m:r>
                        </m:e>
                        <m:sub>
                          <m:r>
                            <a:rPr lang="en-CA" altLang="en-US" sz="2600" b="0" i="1" smtClean="0">
                              <a:latin typeface="Cambria Math" panose="02040503050406030204" pitchFamily="18" charset="0"/>
                            </a:rPr>
                            <m:t>𝑗</m:t>
                          </m:r>
                        </m:sub>
                      </m:sSub>
                      <m:r>
                        <a:rPr lang="en-CA" altLang="en-US" sz="2600" b="0" i="1" smtClean="0">
                          <a:latin typeface="Cambria Math" panose="02040503050406030204" pitchFamily="18" charset="0"/>
                        </a:rPr>
                        <m:t>=</m:t>
                      </m:r>
                      <m:rad>
                        <m:radPr>
                          <m:degHide m:val="on"/>
                          <m:ctrlPr>
                            <a:rPr lang="en-CA" altLang="en-US" sz="2600" b="0" i="1" smtClean="0">
                              <a:latin typeface="Cambria Math" panose="02040503050406030204" pitchFamily="18" charset="0"/>
                            </a:rPr>
                          </m:ctrlPr>
                        </m:radPr>
                        <m:deg/>
                        <m:e>
                          <m:f>
                            <m:fPr>
                              <m:ctrlPr>
                                <a:rPr lang="en-CA" altLang="en-US" sz="2600" b="0" i="1" smtClean="0">
                                  <a:latin typeface="Cambria Math" panose="02040503050406030204" pitchFamily="18" charset="0"/>
                                </a:rPr>
                              </m:ctrlPr>
                            </m:fPr>
                            <m:num>
                              <m:nary>
                                <m:naryPr>
                                  <m:chr m:val="∑"/>
                                  <m:ctrlPr>
                                    <a:rPr lang="en-CA" altLang="en-US" sz="2600" b="0" i="1" smtClean="0">
                                      <a:latin typeface="Cambria Math" panose="02040503050406030204" pitchFamily="18" charset="0"/>
                                    </a:rPr>
                                  </m:ctrlPr>
                                </m:naryPr>
                                <m:sub>
                                  <m:r>
                                    <m:rPr>
                                      <m:brk m:alnAt="23"/>
                                    </m:rPr>
                                    <a:rPr lang="en-CA" altLang="en-US" sz="2600" b="0" i="1" smtClean="0">
                                      <a:latin typeface="Cambria Math" panose="02040503050406030204" pitchFamily="18" charset="0"/>
                                    </a:rPr>
                                    <m:t>𝑖</m:t>
                                  </m:r>
                                  <m:r>
                                    <a:rPr lang="en-CA" altLang="en-US" sz="2600" b="0" i="1" smtClean="0">
                                      <a:latin typeface="Cambria Math" panose="02040503050406030204" pitchFamily="18" charset="0"/>
                                    </a:rPr>
                                    <m:t>=1</m:t>
                                  </m:r>
                                </m:sub>
                                <m:sup>
                                  <m:r>
                                    <a:rPr lang="en-CA" altLang="en-US" sz="2600" b="0" i="1" smtClean="0">
                                      <a:latin typeface="Cambria Math" panose="02040503050406030204" pitchFamily="18" charset="0"/>
                                    </a:rPr>
                                    <m:t>𝑛</m:t>
                                  </m:r>
                                </m:sup>
                                <m:e>
                                  <m:r>
                                    <a:rPr lang="en-CA" altLang="en-US" sz="2600" b="0" i="1" smtClean="0">
                                      <a:latin typeface="Cambria Math" panose="02040503050406030204" pitchFamily="18" charset="0"/>
                                    </a:rPr>
                                    <m:t>𝑃</m:t>
                                  </m:r>
                                  <m:d>
                                    <m:dPr>
                                      <m:ctrlPr>
                                        <a:rPr lang="en-CA" altLang="en-US" sz="2600" b="0" i="1" smtClean="0">
                                          <a:latin typeface="Cambria Math" panose="02040503050406030204" pitchFamily="18" charset="0"/>
                                        </a:rPr>
                                      </m:ctrlPr>
                                    </m:dPr>
                                    <m:e>
                                      <m:sSub>
                                        <m:sSubPr>
                                          <m:ctrlPr>
                                            <a:rPr lang="en-CA" altLang="en-US" sz="2600" b="0" i="1" smtClean="0">
                                              <a:latin typeface="Cambria Math" panose="02040503050406030204" pitchFamily="18" charset="0"/>
                                            </a:rPr>
                                          </m:ctrlPr>
                                        </m:sSubPr>
                                        <m:e>
                                          <m:r>
                                            <m:rPr>
                                              <m:sty m:val="p"/>
                                            </m:rPr>
                                            <a:rPr lang="en-CA" altLang="en-US" sz="2600" b="0" i="0" smtClean="0">
                                              <a:latin typeface="Cambria Math" panose="02040503050406030204" pitchFamily="18" charset="0"/>
                                            </a:rPr>
                                            <m:t>Θ</m:t>
                                          </m:r>
                                        </m:e>
                                        <m:sub>
                                          <m:r>
                                            <a:rPr lang="en-CA" altLang="en-US" sz="2600" b="0" i="1" smtClean="0">
                                              <a:latin typeface="Cambria Math" panose="02040503050406030204" pitchFamily="18" charset="0"/>
                                            </a:rPr>
                                            <m:t>𝑗</m:t>
                                          </m:r>
                                        </m:sub>
                                      </m:sSub>
                                    </m:e>
                                    <m:e>
                                      <m:sSub>
                                        <m:sSubPr>
                                          <m:ctrlPr>
                                            <a:rPr lang="en-CA" altLang="en-US" sz="2600" b="0" i="1" smtClean="0">
                                              <a:latin typeface="Cambria Math" panose="02040503050406030204" pitchFamily="18" charset="0"/>
                                            </a:rPr>
                                          </m:ctrlPr>
                                        </m:sSubPr>
                                        <m:e>
                                          <m:r>
                                            <a:rPr lang="en-CA" altLang="en-US" sz="2600" b="0" i="1" smtClean="0">
                                              <a:latin typeface="Cambria Math" panose="02040503050406030204" pitchFamily="18" charset="0"/>
                                            </a:rPr>
                                            <m:t>𝑜</m:t>
                                          </m:r>
                                        </m:e>
                                        <m:sub>
                                          <m:r>
                                            <a:rPr lang="en-CA" altLang="en-US" sz="2600" b="0" i="1" smtClean="0">
                                              <a:latin typeface="Cambria Math" panose="02040503050406030204" pitchFamily="18" charset="0"/>
                                            </a:rPr>
                                            <m:t>𝑖</m:t>
                                          </m:r>
                                        </m:sub>
                                      </m:sSub>
                                      <m:r>
                                        <a:rPr lang="en-CA" altLang="en-US" sz="2600" b="0" i="1" smtClean="0">
                                          <a:latin typeface="Cambria Math" panose="02040503050406030204" pitchFamily="18" charset="0"/>
                                        </a:rPr>
                                        <m:t>,</m:t>
                                      </m:r>
                                      <m:r>
                                        <m:rPr>
                                          <m:sty m:val="p"/>
                                        </m:rPr>
                                        <a:rPr lang="en-CA" altLang="en-US" sz="2600" b="0" i="0" smtClean="0">
                                          <a:latin typeface="Cambria Math" panose="02040503050406030204" pitchFamily="18" charset="0"/>
                                        </a:rPr>
                                        <m:t>Θ</m:t>
                                      </m:r>
                                    </m:e>
                                  </m:d>
                                  <m:sSup>
                                    <m:sSupPr>
                                      <m:ctrlPr>
                                        <a:rPr lang="en-CA" altLang="en-US" sz="2600" b="0" i="1" smtClean="0">
                                          <a:latin typeface="Cambria Math" panose="02040503050406030204" pitchFamily="18" charset="0"/>
                                        </a:rPr>
                                      </m:ctrlPr>
                                    </m:sSupPr>
                                    <m:e>
                                      <m:d>
                                        <m:dPr>
                                          <m:ctrlPr>
                                            <a:rPr lang="en-CA" altLang="en-US" sz="2600" b="0" i="1" smtClean="0">
                                              <a:latin typeface="Cambria Math" panose="02040503050406030204" pitchFamily="18" charset="0"/>
                                            </a:rPr>
                                          </m:ctrlPr>
                                        </m:dPr>
                                        <m:e>
                                          <m:sSub>
                                            <m:sSubPr>
                                              <m:ctrlPr>
                                                <a:rPr lang="en-CA" altLang="en-US" sz="2600" b="0" i="1" smtClean="0">
                                                  <a:latin typeface="Cambria Math" panose="02040503050406030204" pitchFamily="18" charset="0"/>
                                                </a:rPr>
                                              </m:ctrlPr>
                                            </m:sSubPr>
                                            <m:e>
                                              <m:r>
                                                <a:rPr lang="en-CA" altLang="en-US" sz="2600" b="0" i="1" smtClean="0">
                                                  <a:latin typeface="Cambria Math" panose="02040503050406030204" pitchFamily="18" charset="0"/>
                                                </a:rPr>
                                                <m:t>𝑜</m:t>
                                              </m:r>
                                            </m:e>
                                            <m:sub>
                                              <m:r>
                                                <a:rPr lang="en-CA" altLang="en-US" sz="2600" b="0" i="1" smtClean="0">
                                                  <a:latin typeface="Cambria Math" panose="02040503050406030204" pitchFamily="18" charset="0"/>
                                                </a:rPr>
                                                <m:t>𝑖</m:t>
                                              </m:r>
                                            </m:sub>
                                          </m:sSub>
                                          <m:r>
                                            <a:rPr lang="en-CA" altLang="en-US" sz="2600" b="0" i="1" smtClean="0">
                                              <a:latin typeface="Cambria Math" panose="02040503050406030204" pitchFamily="18" charset="0"/>
                                            </a:rPr>
                                            <m:t>−</m:t>
                                          </m:r>
                                          <m:sSub>
                                            <m:sSubPr>
                                              <m:ctrlPr>
                                                <a:rPr lang="en-CA" altLang="en-US" sz="2600" b="0" i="1" smtClean="0">
                                                  <a:latin typeface="Cambria Math" panose="02040503050406030204" pitchFamily="18" charset="0"/>
                                                </a:rPr>
                                              </m:ctrlPr>
                                            </m:sSubPr>
                                            <m:e>
                                              <m:r>
                                                <a:rPr lang="en-CA" altLang="en-US" sz="2600" b="0" i="1" smtClean="0">
                                                  <a:latin typeface="Cambria Math" panose="02040503050406030204" pitchFamily="18" charset="0"/>
                                                </a:rPr>
                                                <m:t>𝜇</m:t>
                                              </m:r>
                                            </m:e>
                                            <m:sub>
                                              <m:r>
                                                <a:rPr lang="en-CA" altLang="en-US" sz="2600" b="0" i="1" smtClean="0">
                                                  <a:latin typeface="Cambria Math" panose="02040503050406030204" pitchFamily="18" charset="0"/>
                                                </a:rPr>
                                                <m:t>𝑗</m:t>
                                              </m:r>
                                            </m:sub>
                                          </m:sSub>
                                        </m:e>
                                      </m:d>
                                    </m:e>
                                    <m:sup>
                                      <m:r>
                                        <a:rPr lang="en-CA" altLang="en-US" sz="2600" b="0" i="1" smtClean="0">
                                          <a:latin typeface="Cambria Math" panose="02040503050406030204" pitchFamily="18" charset="0"/>
                                        </a:rPr>
                                        <m:t>2</m:t>
                                      </m:r>
                                    </m:sup>
                                  </m:sSup>
                                </m:e>
                              </m:nary>
                            </m:num>
                            <m:den>
                              <m:nary>
                                <m:naryPr>
                                  <m:chr m:val="∑"/>
                                  <m:ctrlPr>
                                    <a:rPr lang="en-CA" altLang="en-US" sz="2600" b="0" i="1" smtClean="0">
                                      <a:latin typeface="Cambria Math" panose="02040503050406030204" pitchFamily="18" charset="0"/>
                                    </a:rPr>
                                  </m:ctrlPr>
                                </m:naryPr>
                                <m:sub>
                                  <m:r>
                                    <m:rPr>
                                      <m:brk m:alnAt="23"/>
                                    </m:rPr>
                                    <a:rPr lang="en-CA" altLang="en-US" sz="2600" b="0" i="1" smtClean="0">
                                      <a:latin typeface="Cambria Math" panose="02040503050406030204" pitchFamily="18" charset="0"/>
                                    </a:rPr>
                                    <m:t>𝑖</m:t>
                                  </m:r>
                                  <m:r>
                                    <a:rPr lang="en-CA" altLang="en-US" sz="2600" b="0" i="1" smtClean="0">
                                      <a:latin typeface="Cambria Math" panose="02040503050406030204" pitchFamily="18" charset="0"/>
                                    </a:rPr>
                                    <m:t>=1</m:t>
                                  </m:r>
                                </m:sub>
                                <m:sup>
                                  <m:r>
                                    <a:rPr lang="en-CA" altLang="en-US" sz="2600" b="0" i="1" smtClean="0">
                                      <a:latin typeface="Cambria Math" panose="02040503050406030204" pitchFamily="18" charset="0"/>
                                    </a:rPr>
                                    <m:t>𝑛</m:t>
                                  </m:r>
                                </m:sup>
                                <m:e>
                                  <m:r>
                                    <a:rPr lang="en-CA" altLang="en-US" sz="2600" b="0" i="1" smtClean="0">
                                      <a:latin typeface="Cambria Math" panose="02040503050406030204" pitchFamily="18" charset="0"/>
                                    </a:rPr>
                                    <m:t>𝑃</m:t>
                                  </m:r>
                                  <m:d>
                                    <m:dPr>
                                      <m:ctrlPr>
                                        <a:rPr lang="en-CA" altLang="en-US" sz="2600" b="0" i="1" smtClean="0">
                                          <a:latin typeface="Cambria Math" panose="02040503050406030204" pitchFamily="18" charset="0"/>
                                        </a:rPr>
                                      </m:ctrlPr>
                                    </m:dPr>
                                    <m:e>
                                      <m:sSub>
                                        <m:sSubPr>
                                          <m:ctrlPr>
                                            <a:rPr lang="en-CA" altLang="en-US" sz="2600" b="0" i="1" smtClean="0">
                                              <a:latin typeface="Cambria Math" panose="02040503050406030204" pitchFamily="18" charset="0"/>
                                            </a:rPr>
                                          </m:ctrlPr>
                                        </m:sSubPr>
                                        <m:e>
                                          <m:r>
                                            <m:rPr>
                                              <m:sty m:val="p"/>
                                            </m:rPr>
                                            <a:rPr lang="en-CA" altLang="en-US" sz="2600" b="0" i="0" smtClean="0">
                                              <a:latin typeface="Cambria Math" panose="02040503050406030204" pitchFamily="18" charset="0"/>
                                            </a:rPr>
                                            <m:t>Θ</m:t>
                                          </m:r>
                                        </m:e>
                                        <m:sub>
                                          <m:r>
                                            <a:rPr lang="en-CA" altLang="en-US" sz="2600" b="0" i="1" smtClean="0">
                                              <a:latin typeface="Cambria Math" panose="02040503050406030204" pitchFamily="18" charset="0"/>
                                            </a:rPr>
                                            <m:t>𝑗</m:t>
                                          </m:r>
                                        </m:sub>
                                      </m:sSub>
                                    </m:e>
                                    <m:e>
                                      <m:sSub>
                                        <m:sSubPr>
                                          <m:ctrlPr>
                                            <a:rPr lang="en-CA" altLang="en-US" sz="2600" b="0" i="1" smtClean="0">
                                              <a:latin typeface="Cambria Math" panose="02040503050406030204" pitchFamily="18" charset="0"/>
                                            </a:rPr>
                                          </m:ctrlPr>
                                        </m:sSubPr>
                                        <m:e>
                                          <m:r>
                                            <a:rPr lang="en-CA" altLang="en-US" sz="2600" b="0" i="1" smtClean="0">
                                              <a:latin typeface="Cambria Math" panose="02040503050406030204" pitchFamily="18" charset="0"/>
                                            </a:rPr>
                                            <m:t>𝑜</m:t>
                                          </m:r>
                                        </m:e>
                                        <m:sub>
                                          <m:r>
                                            <a:rPr lang="en-CA" altLang="en-US" sz="2600" b="0" i="1" smtClean="0">
                                              <a:latin typeface="Cambria Math" panose="02040503050406030204" pitchFamily="18" charset="0"/>
                                            </a:rPr>
                                            <m:t>𝑖</m:t>
                                          </m:r>
                                        </m:sub>
                                      </m:sSub>
                                      <m:r>
                                        <a:rPr lang="en-CA" altLang="en-US" sz="2600" b="0" i="1" smtClean="0">
                                          <a:latin typeface="Cambria Math" panose="02040503050406030204" pitchFamily="18" charset="0"/>
                                        </a:rPr>
                                        <m:t>,</m:t>
                                      </m:r>
                                      <m:r>
                                        <m:rPr>
                                          <m:sty m:val="p"/>
                                        </m:rPr>
                                        <a:rPr lang="en-CA" altLang="en-US" sz="2600" b="0" i="0" smtClean="0">
                                          <a:latin typeface="Cambria Math" panose="02040503050406030204" pitchFamily="18" charset="0"/>
                                        </a:rPr>
                                        <m:t>Θ</m:t>
                                      </m:r>
                                    </m:e>
                                  </m:d>
                                </m:e>
                              </m:nary>
                            </m:den>
                          </m:f>
                        </m:e>
                      </m:rad>
                    </m:oMath>
                  </m:oMathPara>
                </a14:m>
                <a:endParaRPr lang="en-US" altLang="en-US" sz="2600" dirty="0">
                  <a:latin typeface="Arial" panose="020B0604020202020204" pitchFamily="34" charset="0"/>
                </a:endParaRPr>
              </a:p>
              <a:p>
                <a:endParaRPr lang="en-US" altLang="en-US" dirty="0"/>
              </a:p>
            </p:txBody>
          </p:sp>
        </mc:Choice>
        <mc:Fallback xmlns="">
          <p:sp>
            <p:nvSpPr>
              <p:cNvPr id="40964" name="Rectangle 3">
                <a:extLst>
                  <a:ext uri="{FF2B5EF4-FFF2-40B4-BE49-F238E27FC236}">
                    <a16:creationId xmlns:a16="http://schemas.microsoft.com/office/drawing/2014/main" id="{FD51F6FD-90B9-DFC8-40D8-0CC806651ADA}"/>
                  </a:ext>
                </a:extLst>
              </p:cNvPr>
              <p:cNvSpPr>
                <a:spLocks noGrp="1" noRot="1" noChangeAspect="1" noMove="1" noResize="1" noEditPoints="1" noAdjustHandles="1" noChangeArrowheads="1" noChangeShapeType="1" noTextEdit="1"/>
              </p:cNvSpPr>
              <p:nvPr>
                <p:ph idx="1"/>
              </p:nvPr>
            </p:nvSpPr>
            <p:spPr>
              <a:blipFill>
                <a:blip r:embed="rId3"/>
                <a:stretch>
                  <a:fillRect l="-1086" t="-2326" r="-1086" b="-1773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30F05002-4477-DC38-7651-6D5271803676}"/>
              </a:ext>
            </a:extLst>
          </p:cNvPr>
          <p:cNvSpPr txBox="1"/>
          <p:nvPr/>
        </p:nvSpPr>
        <p:spPr>
          <a:xfrm>
            <a:off x="5640946" y="3026535"/>
            <a:ext cx="65" cy="276999"/>
          </a:xfrm>
          <a:prstGeom prst="rect">
            <a:avLst/>
          </a:prstGeom>
          <a:noFill/>
        </p:spPr>
        <p:txBody>
          <a:bodyPr wrap="none" lIns="0" tIns="0" rIns="0" bIns="0" rtlCol="0">
            <a:spAutoFit/>
          </a:bodyPr>
          <a:lstStyle/>
          <a:p>
            <a:endParaRPr lang="en-US" dirty="0"/>
          </a:p>
        </p:txBody>
      </p:sp>
      <p:sp>
        <p:nvSpPr>
          <p:cNvPr id="3" name="Slide Number Placeholder 2">
            <a:extLst>
              <a:ext uri="{FF2B5EF4-FFF2-40B4-BE49-F238E27FC236}">
                <a16:creationId xmlns:a16="http://schemas.microsoft.com/office/drawing/2014/main" id="{4ACBCA91-A540-E5B0-E7A6-5C94948DAF47}"/>
              </a:ext>
            </a:extLst>
          </p:cNvPr>
          <p:cNvSpPr>
            <a:spLocks noGrp="1"/>
          </p:cNvSpPr>
          <p:nvPr>
            <p:ph type="sldNum" sz="quarter" idx="12"/>
          </p:nvPr>
        </p:nvSpPr>
        <p:spPr/>
        <p:txBody>
          <a:bodyPr/>
          <a:lstStyle/>
          <a:p>
            <a:fld id="{3576EC27-B82E-E143-A339-DE4537CE5FC3}" type="slidenum">
              <a:rPr lang="en-US" smtClean="0"/>
              <a:t>16</a:t>
            </a:fld>
            <a:endParaRPr lang="en-US"/>
          </a:p>
        </p:txBody>
      </p:sp>
    </p:spTree>
    <p:extLst>
      <p:ext uri="{BB962C8B-B14F-4D97-AF65-F5344CB8AC3E}">
        <p14:creationId xmlns:p14="http://schemas.microsoft.com/office/powerpoint/2010/main" val="3209849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3C61274-2C09-2C69-01F9-9BC6D43BC492}"/>
              </a:ext>
            </a:extLst>
          </p:cNvPr>
          <p:cNvSpPr>
            <a:spLocks noGrp="1" noChangeArrowheads="1"/>
          </p:cNvSpPr>
          <p:nvPr>
            <p:ph type="title"/>
          </p:nvPr>
        </p:nvSpPr>
        <p:spPr/>
        <p:txBody>
          <a:bodyPr/>
          <a:lstStyle/>
          <a:p>
            <a:r>
              <a:rPr lang="en-US" altLang="en-US"/>
              <a:t>Advantages and Disadvantages of Mixture Models</a:t>
            </a:r>
          </a:p>
        </p:txBody>
      </p:sp>
      <p:sp>
        <p:nvSpPr>
          <p:cNvPr id="41987" name="Rectangle 3">
            <a:extLst>
              <a:ext uri="{FF2B5EF4-FFF2-40B4-BE49-F238E27FC236}">
                <a16:creationId xmlns:a16="http://schemas.microsoft.com/office/drawing/2014/main" id="{E463A357-624C-153E-53FE-818E7B74CF14}"/>
              </a:ext>
            </a:extLst>
          </p:cNvPr>
          <p:cNvSpPr>
            <a:spLocks noGrp="1" noChangeArrowheads="1"/>
          </p:cNvSpPr>
          <p:nvPr>
            <p:ph idx="1"/>
          </p:nvPr>
        </p:nvSpPr>
        <p:spPr/>
        <p:txBody>
          <a:bodyPr>
            <a:normAutofit lnSpcReduction="10000"/>
          </a:bodyPr>
          <a:lstStyle/>
          <a:p>
            <a:r>
              <a:rPr lang="en-US" altLang="en-US" dirty="0"/>
              <a:t>Strength</a:t>
            </a:r>
          </a:p>
          <a:p>
            <a:pPr lvl="1"/>
            <a:r>
              <a:rPr lang="en-US" altLang="en-US" dirty="0"/>
              <a:t>Mixture models are more general than partitioning and fuzzy clustering </a:t>
            </a:r>
          </a:p>
          <a:p>
            <a:pPr lvl="1"/>
            <a:r>
              <a:rPr lang="en-US" altLang="en-US" dirty="0"/>
              <a:t>Clusters can be characterized by a small number of parameters</a:t>
            </a:r>
          </a:p>
          <a:p>
            <a:pPr lvl="1"/>
            <a:r>
              <a:rPr lang="en-US" altLang="en-US" dirty="0"/>
              <a:t>The results may satisfy the statistical assumptions of the generative models</a:t>
            </a:r>
          </a:p>
          <a:p>
            <a:r>
              <a:rPr lang="en-US" altLang="en-US" dirty="0"/>
              <a:t>Weakness</a:t>
            </a:r>
          </a:p>
          <a:p>
            <a:pPr lvl="1"/>
            <a:r>
              <a:rPr lang="en-US" altLang="en-US" dirty="0"/>
              <a:t>Converge to local optimal (overcome: run multi-times with random initialization)</a:t>
            </a:r>
          </a:p>
          <a:p>
            <a:pPr lvl="1"/>
            <a:r>
              <a:rPr lang="en-US" altLang="en-US" dirty="0"/>
              <a:t>Computationally expensive if the number of distributions is large, or the data set contains very few observed data points</a:t>
            </a:r>
          </a:p>
          <a:p>
            <a:pPr lvl="1"/>
            <a:r>
              <a:rPr lang="en-US" altLang="en-US" dirty="0"/>
              <a:t>Need large data sets</a:t>
            </a:r>
          </a:p>
          <a:p>
            <a:pPr lvl="1"/>
            <a:r>
              <a:rPr lang="en-US" altLang="en-US" dirty="0"/>
              <a:t>Hard to estimate the number of clusters</a:t>
            </a:r>
          </a:p>
        </p:txBody>
      </p:sp>
      <p:sp>
        <p:nvSpPr>
          <p:cNvPr id="41988" name="Slide Number Placeholder 3">
            <a:extLst>
              <a:ext uri="{FF2B5EF4-FFF2-40B4-BE49-F238E27FC236}">
                <a16:creationId xmlns:a16="http://schemas.microsoft.com/office/drawing/2014/main" id="{AA89C1F9-B23B-5E26-24CD-B43620224C57}"/>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44EA1302-8DF2-6248-9A4B-E9A9DA2A1013}" type="slidenum">
              <a:rPr lang="en-US" altLang="en-US" sz="1200">
                <a:latin typeface="Tahoma" panose="020B0604030504040204" pitchFamily="34" charset="0"/>
              </a:rPr>
              <a:pPr algn="r" eaLnBrk="1" hangingPunct="1">
                <a:spcBef>
                  <a:spcPct val="0"/>
                </a:spcBef>
                <a:buClrTx/>
                <a:buSzTx/>
                <a:buFontTx/>
                <a:buNone/>
              </a:pPr>
              <a:t>17</a:t>
            </a:fld>
            <a:endParaRPr lang="en-US" altLang="en-US" sz="1200">
              <a:latin typeface="Tahoma" panose="020B0604030504040204" pitchFamily="34" charset="0"/>
            </a:endParaRPr>
          </a:p>
        </p:txBody>
      </p:sp>
      <p:sp>
        <p:nvSpPr>
          <p:cNvPr id="2" name="Slide Number Placeholder 1">
            <a:extLst>
              <a:ext uri="{FF2B5EF4-FFF2-40B4-BE49-F238E27FC236}">
                <a16:creationId xmlns:a16="http://schemas.microsoft.com/office/drawing/2014/main" id="{B7EAACEF-D81E-2EF6-2228-A70B5DE54085}"/>
              </a:ext>
            </a:extLst>
          </p:cNvPr>
          <p:cNvSpPr>
            <a:spLocks noGrp="1"/>
          </p:cNvSpPr>
          <p:nvPr>
            <p:ph type="sldNum" sz="quarter" idx="12"/>
          </p:nvPr>
        </p:nvSpPr>
        <p:spPr/>
        <p:txBody>
          <a:bodyPr/>
          <a:lstStyle/>
          <a:p>
            <a:fld id="{3576EC27-B82E-E143-A339-DE4537CE5FC3}"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ED5C-3288-1876-1100-5087AA15E34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624EA05-FD8B-C38C-E232-EEE06BCE1F41}"/>
              </a:ext>
            </a:extLst>
          </p:cNvPr>
          <p:cNvSpPr>
            <a:spLocks noGrp="1"/>
          </p:cNvSpPr>
          <p:nvPr>
            <p:ph idx="1"/>
          </p:nvPr>
        </p:nvSpPr>
        <p:spPr/>
        <p:txBody>
          <a:bodyPr/>
          <a:lstStyle/>
          <a:p>
            <a:r>
              <a:rPr lang="en-US" dirty="0"/>
              <a:t>Probabilistic model-based clustering</a:t>
            </a:r>
          </a:p>
          <a:p>
            <a:r>
              <a:rPr lang="en-US" dirty="0"/>
              <a:t>Clustering high-dimensional data</a:t>
            </a:r>
          </a:p>
          <a:p>
            <a:pPr lvl="1"/>
            <a:r>
              <a:rPr lang="en-US" dirty="0"/>
              <a:t>Why is clustering high-dimensional data challenging?</a:t>
            </a:r>
          </a:p>
          <a:p>
            <a:pPr lvl="1"/>
            <a:r>
              <a:rPr lang="en-US" dirty="0"/>
              <a:t>Axis-parallel subspace approaches</a:t>
            </a:r>
          </a:p>
          <a:p>
            <a:pPr lvl="1"/>
            <a:r>
              <a:rPr lang="en-US" dirty="0"/>
              <a:t>Arbitrarily oriented subspace approaches</a:t>
            </a:r>
          </a:p>
          <a:p>
            <a:r>
              <a:rPr lang="en-US" dirty="0" err="1"/>
              <a:t>Biclustering</a:t>
            </a:r>
            <a:endParaRPr lang="en-US" dirty="0"/>
          </a:p>
          <a:p>
            <a:r>
              <a:rPr lang="en-US" dirty="0"/>
              <a:t>Dimensionality reduction for clustering</a:t>
            </a:r>
          </a:p>
          <a:p>
            <a:r>
              <a:rPr lang="en-US" dirty="0"/>
              <a:t>Clustering graph and network data</a:t>
            </a:r>
          </a:p>
          <a:p>
            <a:r>
              <a:rPr lang="en-US" dirty="0" err="1"/>
              <a:t>Semisupervised</a:t>
            </a:r>
            <a:r>
              <a:rPr lang="en-US" dirty="0"/>
              <a:t> clustering</a:t>
            </a:r>
          </a:p>
        </p:txBody>
      </p:sp>
      <p:sp>
        <p:nvSpPr>
          <p:cNvPr id="4" name="Slide Number Placeholder 3">
            <a:extLst>
              <a:ext uri="{FF2B5EF4-FFF2-40B4-BE49-F238E27FC236}">
                <a16:creationId xmlns:a16="http://schemas.microsoft.com/office/drawing/2014/main" id="{A9718895-ACB7-5D80-32AD-5C864CEE0615}"/>
              </a:ext>
            </a:extLst>
          </p:cNvPr>
          <p:cNvSpPr>
            <a:spLocks noGrp="1"/>
          </p:cNvSpPr>
          <p:nvPr>
            <p:ph type="sldNum" sz="quarter" idx="12"/>
          </p:nvPr>
        </p:nvSpPr>
        <p:spPr/>
        <p:txBody>
          <a:bodyPr/>
          <a:lstStyle/>
          <a:p>
            <a:fld id="{3576EC27-B82E-E143-A339-DE4537CE5FC3}" type="slidenum">
              <a:rPr lang="en-US" smtClean="0"/>
              <a:t>18</a:t>
            </a:fld>
            <a:endParaRPr lang="en-US"/>
          </a:p>
        </p:txBody>
      </p:sp>
    </p:spTree>
    <p:extLst>
      <p:ext uri="{BB962C8B-B14F-4D97-AF65-F5344CB8AC3E}">
        <p14:creationId xmlns:p14="http://schemas.microsoft.com/office/powerpoint/2010/main" val="233721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13E7-0551-5499-7009-B8AE42F15E38}"/>
              </a:ext>
            </a:extLst>
          </p:cNvPr>
          <p:cNvSpPr>
            <a:spLocks noGrp="1"/>
          </p:cNvSpPr>
          <p:nvPr>
            <p:ph type="title"/>
          </p:nvPr>
        </p:nvSpPr>
        <p:spPr/>
        <p:txBody>
          <a:bodyPr/>
          <a:lstStyle/>
          <a:p>
            <a:r>
              <a:rPr lang="en-US" dirty="0"/>
              <a:t>Motivation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56D4E0-3E29-BADF-939F-28FF91A2D4A4}"/>
                  </a:ext>
                </a:extLst>
              </p:cNvPr>
              <p:cNvSpPr>
                <a:spLocks noGrp="1"/>
              </p:cNvSpPr>
              <p:nvPr>
                <p:ph idx="1"/>
              </p:nvPr>
            </p:nvSpPr>
            <p:spPr/>
            <p:txBody>
              <a:bodyPr/>
              <a:lstStyle/>
              <a:p>
                <a:r>
                  <a:rPr lang="en-US" dirty="0"/>
                  <a:t>Cluster customers into groups according to what they purchased</a:t>
                </a:r>
              </a:p>
              <a:p>
                <a:r>
                  <a:rPr lang="en-US" dirty="0"/>
                  <a:t>Since the company may carry tens of thousands of products, a customer’s purchase profile is a vector of the projects and has tens of thousands dimensions</a:t>
                </a:r>
              </a:p>
              <a:p>
                <a:r>
                  <a:rPr lang="en-US" dirty="0" err="1"/>
                  <a:t>dist</a:t>
                </a:r>
                <a:r>
                  <a:rPr lang="en-US" dirty="0"/>
                  <a:t>(Ada, Bob) = </a:t>
                </a:r>
                <a:r>
                  <a:rPr lang="en-US" dirty="0" err="1"/>
                  <a:t>dist</a:t>
                </a:r>
                <a:r>
                  <a:rPr lang="en-US" dirty="0"/>
                  <a:t>(Bob, Cathy) = </a:t>
                </a:r>
                <a:r>
                  <a:rPr lang="en-US" dirty="0" err="1"/>
                  <a:t>dist</a:t>
                </a:r>
                <a:r>
                  <a:rPr lang="en-US" dirty="0"/>
                  <a:t>(Ada, Cathy) = </a:t>
                </a:r>
                <a14:m>
                  <m:oMath xmlns:m="http://schemas.openxmlformats.org/officeDocument/2006/math">
                    <m:rad>
                      <m:radPr>
                        <m:degHide m:val="on"/>
                        <m:ctrlPr>
                          <a:rPr lang="en-CA" b="0" i="1" smtClean="0">
                            <a:latin typeface="Cambria Math" panose="02040503050406030204" pitchFamily="18" charset="0"/>
                          </a:rPr>
                        </m:ctrlPr>
                      </m:radPr>
                      <m:deg/>
                      <m:e>
                        <m:r>
                          <a:rPr lang="en-CA" b="0" i="1" smtClean="0">
                            <a:latin typeface="Cambria Math" panose="02040503050406030204" pitchFamily="18" charset="0"/>
                          </a:rPr>
                          <m:t>2</m:t>
                        </m:r>
                      </m:e>
                    </m:rad>
                  </m:oMath>
                </a14:m>
                <a:endParaRPr lang="en-US" dirty="0"/>
              </a:p>
              <a:p>
                <a:r>
                  <a:rPr lang="en-US" dirty="0"/>
                  <a:t>Ada is more similar to Cathy since they share one common purchase</a:t>
                </a:r>
              </a:p>
            </p:txBody>
          </p:sp>
        </mc:Choice>
        <mc:Fallback xmlns="">
          <p:sp>
            <p:nvSpPr>
              <p:cNvPr id="3" name="Content Placeholder 2">
                <a:extLst>
                  <a:ext uri="{FF2B5EF4-FFF2-40B4-BE49-F238E27FC236}">
                    <a16:creationId xmlns:a16="http://schemas.microsoft.com/office/drawing/2014/main" id="{5456D4E0-3E29-BADF-939F-28FF91A2D4A4}"/>
                  </a:ext>
                </a:extLst>
              </p:cNvPr>
              <p:cNvSpPr>
                <a:spLocks noGrp="1" noRot="1" noChangeAspect="1" noMove="1" noResize="1" noEditPoints="1" noAdjustHandles="1" noChangeArrowheads="1" noChangeShapeType="1" noTextEdit="1"/>
              </p:cNvSpPr>
              <p:nvPr>
                <p:ph idx="1"/>
              </p:nvPr>
            </p:nvSpPr>
            <p:spPr>
              <a:blipFill>
                <a:blip r:embed="rId2"/>
                <a:stretch>
                  <a:fillRect l="-1086" t="-2326" r="-24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F105710-3398-18C4-9947-C298EE482E6C}"/>
              </a:ext>
            </a:extLst>
          </p:cNvPr>
          <p:cNvPicPr>
            <a:picLocks noChangeAspect="1"/>
          </p:cNvPicPr>
          <p:nvPr/>
        </p:nvPicPr>
        <p:blipFill>
          <a:blip r:embed="rId3"/>
          <a:stretch>
            <a:fillRect/>
          </a:stretch>
        </p:blipFill>
        <p:spPr>
          <a:xfrm>
            <a:off x="1181637" y="4893972"/>
            <a:ext cx="9489210" cy="1417928"/>
          </a:xfrm>
          <a:prstGeom prst="rect">
            <a:avLst/>
          </a:prstGeom>
        </p:spPr>
      </p:pic>
      <p:sp>
        <p:nvSpPr>
          <p:cNvPr id="4" name="Slide Number Placeholder 3">
            <a:extLst>
              <a:ext uri="{FF2B5EF4-FFF2-40B4-BE49-F238E27FC236}">
                <a16:creationId xmlns:a16="http://schemas.microsoft.com/office/drawing/2014/main" id="{F3682C7B-456A-FAA0-56FD-541DBAA5BC43}"/>
              </a:ext>
            </a:extLst>
          </p:cNvPr>
          <p:cNvSpPr>
            <a:spLocks noGrp="1"/>
          </p:cNvSpPr>
          <p:nvPr>
            <p:ph type="sldNum" sz="quarter" idx="12"/>
          </p:nvPr>
        </p:nvSpPr>
        <p:spPr/>
        <p:txBody>
          <a:bodyPr/>
          <a:lstStyle/>
          <a:p>
            <a:fld id="{3576EC27-B82E-E143-A339-DE4537CE5FC3}" type="slidenum">
              <a:rPr lang="en-US" smtClean="0"/>
              <a:t>19</a:t>
            </a:fld>
            <a:endParaRPr lang="en-US"/>
          </a:p>
        </p:txBody>
      </p:sp>
    </p:spTree>
    <p:extLst>
      <p:ext uri="{BB962C8B-B14F-4D97-AF65-F5344CB8AC3E}">
        <p14:creationId xmlns:p14="http://schemas.microsoft.com/office/powerpoint/2010/main" val="2917909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ED5C-3288-1876-1100-5087AA15E34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624EA05-FD8B-C38C-E232-EEE06BCE1F41}"/>
              </a:ext>
            </a:extLst>
          </p:cNvPr>
          <p:cNvSpPr>
            <a:spLocks noGrp="1"/>
          </p:cNvSpPr>
          <p:nvPr>
            <p:ph idx="1"/>
          </p:nvPr>
        </p:nvSpPr>
        <p:spPr/>
        <p:txBody>
          <a:bodyPr/>
          <a:lstStyle/>
          <a:p>
            <a:r>
              <a:rPr lang="en-US" dirty="0"/>
              <a:t>Probabilistic model-based clustering</a:t>
            </a:r>
          </a:p>
          <a:p>
            <a:r>
              <a:rPr lang="en-US" dirty="0"/>
              <a:t>Clustering high-dimensional data</a:t>
            </a:r>
          </a:p>
          <a:p>
            <a:r>
              <a:rPr lang="en-US" dirty="0" err="1"/>
              <a:t>Biclustering</a:t>
            </a:r>
            <a:endParaRPr lang="en-US" dirty="0"/>
          </a:p>
          <a:p>
            <a:r>
              <a:rPr lang="en-US" dirty="0"/>
              <a:t>Dimensionality reduction for clustering</a:t>
            </a:r>
          </a:p>
          <a:p>
            <a:r>
              <a:rPr lang="en-US" dirty="0"/>
              <a:t>Clustering graph and network data</a:t>
            </a:r>
          </a:p>
          <a:p>
            <a:r>
              <a:rPr lang="en-US" dirty="0" err="1"/>
              <a:t>Semisupervised</a:t>
            </a:r>
            <a:r>
              <a:rPr lang="en-US" dirty="0"/>
              <a:t> clustering</a:t>
            </a:r>
          </a:p>
        </p:txBody>
      </p:sp>
      <p:sp>
        <p:nvSpPr>
          <p:cNvPr id="4" name="Slide Number Placeholder 3">
            <a:extLst>
              <a:ext uri="{FF2B5EF4-FFF2-40B4-BE49-F238E27FC236}">
                <a16:creationId xmlns:a16="http://schemas.microsoft.com/office/drawing/2014/main" id="{7B9B1E3E-0024-38F7-BF16-F70C2A9476AD}"/>
              </a:ext>
            </a:extLst>
          </p:cNvPr>
          <p:cNvSpPr>
            <a:spLocks noGrp="1"/>
          </p:cNvSpPr>
          <p:nvPr>
            <p:ph type="sldNum" sz="quarter" idx="12"/>
          </p:nvPr>
        </p:nvSpPr>
        <p:spPr/>
        <p:txBody>
          <a:bodyPr/>
          <a:lstStyle/>
          <a:p>
            <a:fld id="{3576EC27-B82E-E143-A339-DE4537CE5FC3}" type="slidenum">
              <a:rPr lang="en-US" smtClean="0"/>
              <a:t>2</a:t>
            </a:fld>
            <a:endParaRPr lang="en-US"/>
          </a:p>
        </p:txBody>
      </p:sp>
    </p:spTree>
    <p:extLst>
      <p:ext uri="{BB962C8B-B14F-4D97-AF65-F5344CB8AC3E}">
        <p14:creationId xmlns:p14="http://schemas.microsoft.com/office/powerpoint/2010/main" val="2551235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66B1-3B50-90D7-5B52-02053D22058E}"/>
              </a:ext>
            </a:extLst>
          </p:cNvPr>
          <p:cNvSpPr>
            <a:spLocks noGrp="1"/>
          </p:cNvSpPr>
          <p:nvPr>
            <p:ph type="title"/>
          </p:nvPr>
        </p:nvSpPr>
        <p:spPr/>
        <p:txBody>
          <a:bodyPr/>
          <a:lstStyle/>
          <a:p>
            <a:r>
              <a:rPr lang="en-US" dirty="0"/>
              <a:t>Curse of Dimensionality</a:t>
            </a:r>
          </a:p>
        </p:txBody>
      </p:sp>
      <p:sp>
        <p:nvSpPr>
          <p:cNvPr id="3" name="Content Placeholder 2">
            <a:extLst>
              <a:ext uri="{FF2B5EF4-FFF2-40B4-BE49-F238E27FC236}">
                <a16:creationId xmlns:a16="http://schemas.microsoft.com/office/drawing/2014/main" id="{C404C93E-A55A-199E-23AA-516DA8BCDF16}"/>
              </a:ext>
            </a:extLst>
          </p:cNvPr>
          <p:cNvSpPr>
            <a:spLocks noGrp="1"/>
          </p:cNvSpPr>
          <p:nvPr>
            <p:ph idx="1"/>
          </p:nvPr>
        </p:nvSpPr>
        <p:spPr/>
        <p:txBody>
          <a:bodyPr/>
          <a:lstStyle/>
          <a:p>
            <a:r>
              <a:rPr lang="en-US" dirty="0"/>
              <a:t>Many irrelevant or correlated attributes</a:t>
            </a:r>
          </a:p>
          <a:p>
            <a:r>
              <a:rPr lang="en-US" dirty="0"/>
              <a:t>Data sparsity</a:t>
            </a:r>
          </a:p>
          <a:p>
            <a:r>
              <a:rPr lang="en-US" dirty="0"/>
              <a:t>Distance concentration effect of similarity measures</a:t>
            </a:r>
          </a:p>
          <a:p>
            <a:r>
              <a:rPr lang="en-US" dirty="0"/>
              <a:t>Difficulty in optimization</a:t>
            </a:r>
          </a:p>
          <a:p>
            <a:endParaRPr lang="en-US" dirty="0"/>
          </a:p>
        </p:txBody>
      </p:sp>
      <p:sp>
        <p:nvSpPr>
          <p:cNvPr id="4" name="Slide Number Placeholder 3">
            <a:extLst>
              <a:ext uri="{FF2B5EF4-FFF2-40B4-BE49-F238E27FC236}">
                <a16:creationId xmlns:a16="http://schemas.microsoft.com/office/drawing/2014/main" id="{38C7D4EF-4DB8-AA10-93F5-644128793019}"/>
              </a:ext>
            </a:extLst>
          </p:cNvPr>
          <p:cNvSpPr>
            <a:spLocks noGrp="1"/>
          </p:cNvSpPr>
          <p:nvPr>
            <p:ph type="sldNum" sz="quarter" idx="12"/>
          </p:nvPr>
        </p:nvSpPr>
        <p:spPr/>
        <p:txBody>
          <a:bodyPr/>
          <a:lstStyle/>
          <a:p>
            <a:fld id="{3576EC27-B82E-E143-A339-DE4537CE5FC3}" type="slidenum">
              <a:rPr lang="en-US" smtClean="0"/>
              <a:t>20</a:t>
            </a:fld>
            <a:endParaRPr lang="en-US"/>
          </a:p>
        </p:txBody>
      </p:sp>
    </p:spTree>
    <p:extLst>
      <p:ext uri="{BB962C8B-B14F-4D97-AF65-F5344CB8AC3E}">
        <p14:creationId xmlns:p14="http://schemas.microsoft.com/office/powerpoint/2010/main" val="342218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0088-0DCC-C0C0-2A4D-F374564DD411}"/>
              </a:ext>
            </a:extLst>
          </p:cNvPr>
          <p:cNvSpPr>
            <a:spLocks noGrp="1"/>
          </p:cNvSpPr>
          <p:nvPr>
            <p:ph type="title"/>
          </p:nvPr>
        </p:nvSpPr>
        <p:spPr/>
        <p:txBody>
          <a:bodyPr/>
          <a:lstStyle/>
          <a:p>
            <a:r>
              <a:rPr lang="en-US" dirty="0"/>
              <a:t>High-dimensional Clustering Models</a:t>
            </a:r>
          </a:p>
        </p:txBody>
      </p:sp>
      <p:sp>
        <p:nvSpPr>
          <p:cNvPr id="3" name="Content Placeholder 2">
            <a:extLst>
              <a:ext uri="{FF2B5EF4-FFF2-40B4-BE49-F238E27FC236}">
                <a16:creationId xmlns:a16="http://schemas.microsoft.com/office/drawing/2014/main" id="{538A3AF0-B4C9-040B-4206-1678672C1E31}"/>
              </a:ext>
            </a:extLst>
          </p:cNvPr>
          <p:cNvSpPr>
            <a:spLocks noGrp="1"/>
          </p:cNvSpPr>
          <p:nvPr>
            <p:ph idx="1"/>
          </p:nvPr>
        </p:nvSpPr>
        <p:spPr/>
        <p:txBody>
          <a:bodyPr/>
          <a:lstStyle/>
          <a:p>
            <a:r>
              <a:rPr lang="en-US" dirty="0"/>
              <a:t>Clusters hidden in high-dimensional data are often significantly smaller and are manifested by a dramatically smaller subset of attributes</a:t>
            </a:r>
          </a:p>
          <a:p>
            <a:r>
              <a:rPr lang="en-US" dirty="0"/>
              <a:t>An essential principle in clustering high-dimensional data is to find clusters in subspaces</a:t>
            </a:r>
          </a:p>
          <a:p>
            <a:r>
              <a:rPr lang="en-US" dirty="0"/>
              <a:t>Finding clusters in axis-parallel versus arbitrarily oriented subspaces</a:t>
            </a:r>
          </a:p>
        </p:txBody>
      </p:sp>
      <p:pic>
        <p:nvPicPr>
          <p:cNvPr id="4" name="Picture 3">
            <a:extLst>
              <a:ext uri="{FF2B5EF4-FFF2-40B4-BE49-F238E27FC236}">
                <a16:creationId xmlns:a16="http://schemas.microsoft.com/office/drawing/2014/main" id="{A3C10828-6C7C-A72A-9DD0-55A3DBEE82E1}"/>
              </a:ext>
            </a:extLst>
          </p:cNvPr>
          <p:cNvPicPr>
            <a:picLocks noChangeAspect="1"/>
          </p:cNvPicPr>
          <p:nvPr/>
        </p:nvPicPr>
        <p:blipFill>
          <a:blip r:embed="rId2"/>
          <a:stretch>
            <a:fillRect/>
          </a:stretch>
        </p:blipFill>
        <p:spPr>
          <a:xfrm>
            <a:off x="3253346" y="4389219"/>
            <a:ext cx="5685307" cy="2295989"/>
          </a:xfrm>
          <a:prstGeom prst="rect">
            <a:avLst/>
          </a:prstGeom>
        </p:spPr>
      </p:pic>
      <p:sp>
        <p:nvSpPr>
          <p:cNvPr id="5" name="Slide Number Placeholder 4">
            <a:extLst>
              <a:ext uri="{FF2B5EF4-FFF2-40B4-BE49-F238E27FC236}">
                <a16:creationId xmlns:a16="http://schemas.microsoft.com/office/drawing/2014/main" id="{F45F63A1-0C86-CB03-FA31-7C73FBA1B1D6}"/>
              </a:ext>
            </a:extLst>
          </p:cNvPr>
          <p:cNvSpPr>
            <a:spLocks noGrp="1"/>
          </p:cNvSpPr>
          <p:nvPr>
            <p:ph type="sldNum" sz="quarter" idx="12"/>
          </p:nvPr>
        </p:nvSpPr>
        <p:spPr/>
        <p:txBody>
          <a:bodyPr/>
          <a:lstStyle/>
          <a:p>
            <a:fld id="{3576EC27-B82E-E143-A339-DE4537CE5FC3}" type="slidenum">
              <a:rPr lang="en-US" smtClean="0"/>
              <a:t>21</a:t>
            </a:fld>
            <a:endParaRPr lang="en-US"/>
          </a:p>
        </p:txBody>
      </p:sp>
    </p:spTree>
    <p:extLst>
      <p:ext uri="{BB962C8B-B14F-4D97-AF65-F5344CB8AC3E}">
        <p14:creationId xmlns:p14="http://schemas.microsoft.com/office/powerpoint/2010/main" val="4242280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4FD7-E2FB-9A9F-D35C-52F28E6663B1}"/>
              </a:ext>
            </a:extLst>
          </p:cNvPr>
          <p:cNvSpPr>
            <a:spLocks noGrp="1"/>
          </p:cNvSpPr>
          <p:nvPr>
            <p:ph type="title"/>
          </p:nvPr>
        </p:nvSpPr>
        <p:spPr/>
        <p:txBody>
          <a:bodyPr/>
          <a:lstStyle/>
          <a:p>
            <a:r>
              <a:rPr lang="en-US" dirty="0"/>
              <a:t>Categorization of High-dimensional Clustering Methods</a:t>
            </a:r>
          </a:p>
        </p:txBody>
      </p:sp>
      <p:sp>
        <p:nvSpPr>
          <p:cNvPr id="3" name="Content Placeholder 2">
            <a:extLst>
              <a:ext uri="{FF2B5EF4-FFF2-40B4-BE49-F238E27FC236}">
                <a16:creationId xmlns:a16="http://schemas.microsoft.com/office/drawing/2014/main" id="{46B05671-B105-1F8F-00D3-46E74A942B83}"/>
              </a:ext>
            </a:extLst>
          </p:cNvPr>
          <p:cNvSpPr>
            <a:spLocks noGrp="1"/>
          </p:cNvSpPr>
          <p:nvPr>
            <p:ph idx="1"/>
          </p:nvPr>
        </p:nvSpPr>
        <p:spPr/>
        <p:txBody>
          <a:bodyPr/>
          <a:lstStyle/>
          <a:p>
            <a:r>
              <a:rPr lang="en-US" dirty="0"/>
              <a:t>The clustering approaches: identify clusters in subspaces</a:t>
            </a:r>
          </a:p>
          <a:p>
            <a:pPr lvl="1"/>
            <a:r>
              <a:rPr lang="en-US" dirty="0"/>
              <a:t>The subspace clustering methods: find all clusters in all subspaces of the entire data space</a:t>
            </a:r>
          </a:p>
          <a:p>
            <a:pPr lvl="1"/>
            <a:r>
              <a:rPr lang="en-US" dirty="0"/>
              <a:t>The projected clustering methods: partition a given data set into non-overlapping subsets</a:t>
            </a:r>
          </a:p>
          <a:p>
            <a:pPr lvl="1"/>
            <a:r>
              <a:rPr lang="en-US" dirty="0"/>
              <a:t>The bi-clustering methods: cluster attributes and objects simultaneously</a:t>
            </a:r>
          </a:p>
          <a:p>
            <a:r>
              <a:rPr lang="en-US" dirty="0"/>
              <a:t>The dimensionality-reduction methods</a:t>
            </a:r>
          </a:p>
        </p:txBody>
      </p:sp>
      <p:sp>
        <p:nvSpPr>
          <p:cNvPr id="4" name="Slide Number Placeholder 3">
            <a:extLst>
              <a:ext uri="{FF2B5EF4-FFF2-40B4-BE49-F238E27FC236}">
                <a16:creationId xmlns:a16="http://schemas.microsoft.com/office/drawing/2014/main" id="{B5A57CDE-F0FB-D10D-1033-78357C7F3E56}"/>
              </a:ext>
            </a:extLst>
          </p:cNvPr>
          <p:cNvSpPr>
            <a:spLocks noGrp="1"/>
          </p:cNvSpPr>
          <p:nvPr>
            <p:ph type="sldNum" sz="quarter" idx="12"/>
          </p:nvPr>
        </p:nvSpPr>
        <p:spPr/>
        <p:txBody>
          <a:bodyPr/>
          <a:lstStyle/>
          <a:p>
            <a:fld id="{3576EC27-B82E-E143-A339-DE4537CE5FC3}" type="slidenum">
              <a:rPr lang="en-US" smtClean="0"/>
              <a:t>22</a:t>
            </a:fld>
            <a:endParaRPr lang="en-US"/>
          </a:p>
        </p:txBody>
      </p:sp>
    </p:spTree>
    <p:extLst>
      <p:ext uri="{BB962C8B-B14F-4D97-AF65-F5344CB8AC3E}">
        <p14:creationId xmlns:p14="http://schemas.microsoft.com/office/powerpoint/2010/main" val="3679043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Autofit/>
          </a:bodyPr>
          <a:lstStyle/>
          <a:p>
            <a:r>
              <a:rPr lang="en-US" altLang="en-US" sz="4000" dirty="0"/>
              <a:t>Subspace Clustering: Subspace Search Methods</a:t>
            </a:r>
            <a:endParaRPr lang="en-US" altLang="zh-CN" sz="4000" dirty="0">
              <a:ea typeface="SimSun" panose="02010600030101010101" pitchFamily="2" charset="-122"/>
            </a:endParaRPr>
          </a:p>
        </p:txBody>
      </p:sp>
      <p:sp>
        <p:nvSpPr>
          <p:cNvPr id="25603" name="Rectangle 3"/>
          <p:cNvSpPr>
            <a:spLocks noGrp="1" noChangeArrowheads="1"/>
          </p:cNvSpPr>
          <p:nvPr>
            <p:ph idx="1"/>
          </p:nvPr>
        </p:nvSpPr>
        <p:spPr/>
        <p:txBody>
          <a:bodyPr>
            <a:normAutofit fontScale="92500" lnSpcReduction="10000"/>
          </a:bodyPr>
          <a:lstStyle/>
          <a:p>
            <a:pPr>
              <a:spcAft>
                <a:spcPts val="200"/>
              </a:spcAft>
            </a:pPr>
            <a:r>
              <a:rPr lang="en-US" altLang="en-US" sz="2400" dirty="0"/>
              <a:t>Search various subspaces to find clusters </a:t>
            </a:r>
          </a:p>
          <a:p>
            <a:pPr>
              <a:spcAft>
                <a:spcPts val="200"/>
              </a:spcAft>
            </a:pPr>
            <a:r>
              <a:rPr lang="en-US" altLang="en-US" sz="2400" b="1" i="1" dirty="0"/>
              <a:t>Bottom-up approaches</a:t>
            </a:r>
          </a:p>
          <a:p>
            <a:pPr lvl="1">
              <a:spcAft>
                <a:spcPts val="200"/>
              </a:spcAft>
            </a:pPr>
            <a:r>
              <a:rPr lang="en-US" altLang="en-US" sz="2400" dirty="0"/>
              <a:t>Start from low-D subspaces and search higher-D subspaces only when there may be clusters in such subspaces</a:t>
            </a:r>
          </a:p>
          <a:p>
            <a:pPr lvl="1">
              <a:spcAft>
                <a:spcPts val="200"/>
              </a:spcAft>
            </a:pPr>
            <a:r>
              <a:rPr lang="en-US" altLang="en-US" sz="2400" dirty="0"/>
              <a:t>Various pruning techniques to reduce the number of higher-D subspaces to be searched</a:t>
            </a:r>
          </a:p>
          <a:p>
            <a:pPr lvl="1">
              <a:spcAft>
                <a:spcPts val="200"/>
              </a:spcAft>
            </a:pPr>
            <a:r>
              <a:rPr lang="en-US" altLang="en-US" sz="2400" dirty="0"/>
              <a:t>Ex. CLIQUE (Agrawal et al. 1998)</a:t>
            </a:r>
          </a:p>
          <a:p>
            <a:pPr>
              <a:spcAft>
                <a:spcPts val="200"/>
              </a:spcAft>
            </a:pPr>
            <a:r>
              <a:rPr lang="en-US" altLang="en-US" sz="2400" b="1" i="1" dirty="0"/>
              <a:t>Top-down approaches</a:t>
            </a:r>
          </a:p>
          <a:p>
            <a:pPr lvl="1">
              <a:spcAft>
                <a:spcPts val="200"/>
              </a:spcAft>
            </a:pPr>
            <a:r>
              <a:rPr lang="en-US" altLang="en-US" sz="2400" dirty="0"/>
              <a:t>Start from full space and search smaller subspaces recursively</a:t>
            </a:r>
          </a:p>
          <a:p>
            <a:pPr lvl="1">
              <a:spcAft>
                <a:spcPts val="200"/>
              </a:spcAft>
            </a:pPr>
            <a:r>
              <a:rPr lang="en-US" altLang="en-US" sz="2400" dirty="0"/>
              <a:t>Effective only if the </a:t>
            </a:r>
            <a:r>
              <a:rPr lang="en-US" altLang="en-US" sz="2400" i="1" dirty="0"/>
              <a:t>locality assumption </a:t>
            </a:r>
            <a:r>
              <a:rPr lang="en-US" altLang="en-US" sz="2400" dirty="0"/>
              <a:t>holds: Restricts that the subspace of a cluster can be determined by the local neighborhood</a:t>
            </a:r>
          </a:p>
          <a:p>
            <a:pPr lvl="1">
              <a:spcAft>
                <a:spcPts val="200"/>
              </a:spcAft>
            </a:pPr>
            <a:r>
              <a:rPr lang="en-US" altLang="en-US" sz="2400" dirty="0"/>
              <a:t>Ex. PROCLUS (Aggarwal et al. 1999): A </a:t>
            </a:r>
            <a:r>
              <a:rPr lang="en-US" altLang="en-US" sz="2400" i="1" dirty="0"/>
              <a:t>k</a:t>
            </a:r>
            <a:r>
              <a:rPr lang="en-US" altLang="en-US" sz="2400" dirty="0"/>
              <a:t>-</a:t>
            </a:r>
            <a:r>
              <a:rPr lang="en-US" altLang="en-US" sz="2400" dirty="0" err="1"/>
              <a:t>medoid</a:t>
            </a:r>
            <a:r>
              <a:rPr lang="en-US" altLang="en-US" sz="2400" dirty="0"/>
              <a:t>-like method</a:t>
            </a:r>
          </a:p>
        </p:txBody>
      </p:sp>
      <p:sp>
        <p:nvSpPr>
          <p:cNvPr id="2" name="Slide Number Placeholder 1">
            <a:extLst>
              <a:ext uri="{FF2B5EF4-FFF2-40B4-BE49-F238E27FC236}">
                <a16:creationId xmlns:a16="http://schemas.microsoft.com/office/drawing/2014/main" id="{D0FE0FC6-EF42-1C90-A7BC-BE8236BAC9E2}"/>
              </a:ext>
            </a:extLst>
          </p:cNvPr>
          <p:cNvSpPr>
            <a:spLocks noGrp="1"/>
          </p:cNvSpPr>
          <p:nvPr>
            <p:ph type="sldNum" sz="quarter" idx="12"/>
          </p:nvPr>
        </p:nvSpPr>
        <p:spPr/>
        <p:txBody>
          <a:bodyPr/>
          <a:lstStyle/>
          <a:p>
            <a:fld id="{3576EC27-B82E-E143-A339-DE4537CE5FC3}" type="slidenum">
              <a:rPr lang="en-US" smtClean="0"/>
              <a:t>23</a:t>
            </a:fld>
            <a:endParaRPr lang="en-US"/>
          </a:p>
        </p:txBody>
      </p:sp>
    </p:spTree>
    <p:extLst>
      <p:ext uri="{BB962C8B-B14F-4D97-AF65-F5344CB8AC3E}">
        <p14:creationId xmlns:p14="http://schemas.microsoft.com/office/powerpoint/2010/main" val="840219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sz="3200" dirty="0">
                <a:ea typeface="SimSun" panose="02010600030101010101" pitchFamily="2" charset="-122"/>
              </a:rPr>
              <a:t>Example of CLIQUE: Density and Grid-Based Subspace Clustering  </a:t>
            </a:r>
            <a:endParaRPr lang="en-US" altLang="zh-CN" sz="2800" dirty="0">
              <a:ea typeface="SimSun" panose="02010600030101010101" pitchFamily="2" charset="-122"/>
            </a:endParaRPr>
          </a:p>
        </p:txBody>
      </p:sp>
      <p:sp>
        <p:nvSpPr>
          <p:cNvPr id="165" name="Rectangle 3"/>
          <p:cNvSpPr>
            <a:spLocks noGrp="1" noChangeArrowheads="1"/>
          </p:cNvSpPr>
          <p:nvPr>
            <p:ph idx="1"/>
          </p:nvPr>
        </p:nvSpPr>
        <p:spPr/>
        <p:txBody>
          <a:bodyPr vert="horz" lIns="92075" tIns="46038" rIns="92075" bIns="46038" rtlCol="0">
            <a:noAutofit/>
          </a:bodyPr>
          <a:lstStyle/>
          <a:p>
            <a:r>
              <a:rPr lang="en-US" dirty="0"/>
              <a:t>Start at 1-D space and discretize numerical intervals in each axis into grid</a:t>
            </a:r>
          </a:p>
          <a:p>
            <a:r>
              <a:rPr lang="en-US" altLang="zh-CN" dirty="0">
                <a:ea typeface="SimSun" panose="02010600030101010101" pitchFamily="2" charset="-122"/>
              </a:rPr>
              <a:t>Find dense regions in each subspace and </a:t>
            </a:r>
            <a:r>
              <a:rPr lang="en-US" dirty="0"/>
              <a:t>generate their minimal descriptions </a:t>
            </a:r>
            <a:r>
              <a:rPr lang="en-US" altLang="zh-CN" dirty="0">
                <a:ea typeface="SimSun" panose="02010600030101010101" pitchFamily="2" charset="-122"/>
              </a:rPr>
              <a:t>(clusters)</a:t>
            </a:r>
            <a:r>
              <a:rPr lang="en-US" dirty="0">
                <a:ea typeface="SimSun" panose="02010600030101010101" pitchFamily="2" charset="-122"/>
              </a:rPr>
              <a:t> </a:t>
            </a:r>
            <a:r>
              <a:rPr lang="en-US" altLang="zh-CN" dirty="0">
                <a:ea typeface="SimSun" panose="02010600030101010101" pitchFamily="2" charset="-122"/>
              </a:rPr>
              <a:t> </a:t>
            </a:r>
          </a:p>
          <a:p>
            <a:pPr marL="341313" lvl="1" indent="-341313">
              <a:buClr>
                <a:srgbClr val="0000CC"/>
              </a:buClr>
            </a:pPr>
            <a:r>
              <a:rPr lang="en-US" altLang="zh-CN" dirty="0"/>
              <a:t>Use the dense regions to find promising candidates in 2-D space </a:t>
            </a:r>
            <a:r>
              <a:rPr lang="en-US" altLang="zh-CN" dirty="0">
                <a:ea typeface="SimSun" panose="02010600030101010101" pitchFamily="2" charset="-122"/>
              </a:rPr>
              <a:t>(using </a:t>
            </a:r>
            <a:r>
              <a:rPr lang="en-US" altLang="zh-CN" dirty="0" err="1">
                <a:ea typeface="SimSun" panose="02010600030101010101" pitchFamily="2" charset="-122"/>
              </a:rPr>
              <a:t>Apriori</a:t>
            </a:r>
            <a:r>
              <a:rPr lang="en-US" altLang="zh-CN" dirty="0">
                <a:ea typeface="SimSun" panose="02010600030101010101" pitchFamily="2" charset="-122"/>
              </a:rPr>
              <a:t> principle)</a:t>
            </a:r>
          </a:p>
          <a:p>
            <a:r>
              <a:rPr lang="en-US" altLang="zh-CN" dirty="0">
                <a:ea typeface="SimSun" panose="02010600030101010101" pitchFamily="2" charset="-122"/>
              </a:rPr>
              <a:t>CLIQUE automatically identifies subspaces of a high dimensional data space and terminates when no more clusters or cluster candidates can be found</a:t>
            </a:r>
            <a:endParaRPr lang="en-US" dirty="0"/>
          </a:p>
        </p:txBody>
      </p:sp>
      <p:sp>
        <p:nvSpPr>
          <p:cNvPr id="2" name="Slide Number Placeholder 1">
            <a:extLst>
              <a:ext uri="{FF2B5EF4-FFF2-40B4-BE49-F238E27FC236}">
                <a16:creationId xmlns:a16="http://schemas.microsoft.com/office/drawing/2014/main" id="{612D25BC-9377-AF86-1ED5-155D14BAC67B}"/>
              </a:ext>
            </a:extLst>
          </p:cNvPr>
          <p:cNvSpPr>
            <a:spLocks noGrp="1"/>
          </p:cNvSpPr>
          <p:nvPr>
            <p:ph type="sldNum" sz="quarter" idx="12"/>
          </p:nvPr>
        </p:nvSpPr>
        <p:spPr/>
        <p:txBody>
          <a:bodyPr/>
          <a:lstStyle/>
          <a:p>
            <a:fld id="{3576EC27-B82E-E143-A339-DE4537CE5FC3}" type="slidenum">
              <a:rPr lang="en-US" smtClean="0"/>
              <a:t>24</a:t>
            </a:fld>
            <a:endParaRPr lang="en-US"/>
          </a:p>
        </p:txBody>
      </p:sp>
    </p:spTree>
    <p:extLst>
      <p:ext uri="{BB962C8B-B14F-4D97-AF65-F5344CB8AC3E}">
        <p14:creationId xmlns:p14="http://schemas.microsoft.com/office/powerpoint/2010/main" val="3186505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7762-852F-4381-B6DD-F463345F4758}"/>
              </a:ext>
            </a:extLst>
          </p:cNvPr>
          <p:cNvSpPr>
            <a:spLocks noGrp="1"/>
          </p:cNvSpPr>
          <p:nvPr>
            <p:ph type="title"/>
          </p:nvPr>
        </p:nvSpPr>
        <p:spPr/>
        <p:txBody>
          <a:bodyPr/>
          <a:lstStyle/>
          <a:p>
            <a:r>
              <a:rPr lang="en-US" dirty="0"/>
              <a:t>CLIQUE Illustration</a:t>
            </a:r>
          </a:p>
        </p:txBody>
      </p:sp>
      <p:pic>
        <p:nvPicPr>
          <p:cNvPr id="4" name="Picture 2">
            <a:extLst>
              <a:ext uri="{FF2B5EF4-FFF2-40B4-BE49-F238E27FC236}">
                <a16:creationId xmlns:a16="http://schemas.microsoft.com/office/drawing/2014/main" id="{CFF81D62-FE84-700D-CC1D-6ACB933B0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27" y="2275937"/>
            <a:ext cx="3861462" cy="30078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3">
            <a:extLst>
              <a:ext uri="{FF2B5EF4-FFF2-40B4-BE49-F238E27FC236}">
                <a16:creationId xmlns:a16="http://schemas.microsoft.com/office/drawing/2014/main" id="{9310920A-D17B-1D65-2B8A-AD64E34EA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210" y="2215735"/>
            <a:ext cx="3910262" cy="30680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4">
            <a:extLst>
              <a:ext uri="{FF2B5EF4-FFF2-40B4-BE49-F238E27FC236}">
                <a16:creationId xmlns:a16="http://schemas.microsoft.com/office/drawing/2014/main" id="{2F4956C0-55B5-75E1-F40B-43B2A1852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632" y="2239841"/>
            <a:ext cx="3769895" cy="31381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CCB5E535-E052-C004-BAB2-8265B4C7C991}"/>
              </a:ext>
            </a:extLst>
          </p:cNvPr>
          <p:cNvSpPr>
            <a:spLocks noGrp="1"/>
          </p:cNvSpPr>
          <p:nvPr>
            <p:ph type="sldNum" sz="quarter" idx="12"/>
          </p:nvPr>
        </p:nvSpPr>
        <p:spPr/>
        <p:txBody>
          <a:bodyPr/>
          <a:lstStyle/>
          <a:p>
            <a:fld id="{3576EC27-B82E-E143-A339-DE4537CE5FC3}" type="slidenum">
              <a:rPr lang="en-US" smtClean="0"/>
              <a:t>25</a:t>
            </a:fld>
            <a:endParaRPr lang="en-US"/>
          </a:p>
        </p:txBody>
      </p:sp>
    </p:spTree>
    <p:extLst>
      <p:ext uri="{BB962C8B-B14F-4D97-AF65-F5344CB8AC3E}">
        <p14:creationId xmlns:p14="http://schemas.microsoft.com/office/powerpoint/2010/main" val="1774404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8D7C-F143-B5EF-294A-C9D440A028C5}"/>
              </a:ext>
            </a:extLst>
          </p:cNvPr>
          <p:cNvSpPr>
            <a:spLocks noGrp="1"/>
          </p:cNvSpPr>
          <p:nvPr>
            <p:ph type="title"/>
          </p:nvPr>
        </p:nvSpPr>
        <p:spPr/>
        <p:txBody>
          <a:bodyPr/>
          <a:lstStyle/>
          <a:p>
            <a:r>
              <a:rPr lang="en-US" dirty="0"/>
              <a:t>PROCLUS: A Projected Clustering Method</a:t>
            </a:r>
          </a:p>
        </p:txBody>
      </p:sp>
      <p:sp>
        <p:nvSpPr>
          <p:cNvPr id="3" name="Content Placeholder 2">
            <a:extLst>
              <a:ext uri="{FF2B5EF4-FFF2-40B4-BE49-F238E27FC236}">
                <a16:creationId xmlns:a16="http://schemas.microsoft.com/office/drawing/2014/main" id="{B7DDA391-CF56-B904-A30D-E3D1A59CAF0A}"/>
              </a:ext>
            </a:extLst>
          </p:cNvPr>
          <p:cNvSpPr>
            <a:spLocks noGrp="1"/>
          </p:cNvSpPr>
          <p:nvPr>
            <p:ph idx="1"/>
          </p:nvPr>
        </p:nvSpPr>
        <p:spPr/>
        <p:txBody>
          <a:bodyPr/>
          <a:lstStyle/>
          <a:p>
            <a:r>
              <a:rPr lang="en-US" dirty="0"/>
              <a:t>A k-medoid-like method</a:t>
            </a:r>
          </a:p>
          <a:p>
            <a:r>
              <a:rPr lang="en-US" dirty="0"/>
              <a:t>Three phases</a:t>
            </a:r>
          </a:p>
          <a:p>
            <a:pPr lvl="1"/>
            <a:r>
              <a:rPr lang="en-US" dirty="0"/>
              <a:t>The initialization phase: generate k potential cluster centers using a greedy sample of the data set</a:t>
            </a:r>
          </a:p>
          <a:p>
            <a:pPr lvl="1"/>
            <a:r>
              <a:rPr lang="en-US" dirty="0"/>
              <a:t>The iterative phase: progressively improve the quality of the medoids</a:t>
            </a:r>
          </a:p>
          <a:p>
            <a:pPr lvl="2"/>
            <a:r>
              <a:rPr lang="en-US" dirty="0"/>
              <a:t>Find the attributes for each medoid</a:t>
            </a:r>
          </a:p>
          <a:p>
            <a:pPr lvl="2"/>
            <a:r>
              <a:rPr lang="en-US" dirty="0"/>
              <a:t>Form clusters</a:t>
            </a:r>
          </a:p>
          <a:p>
            <a:pPr lvl="1"/>
            <a:r>
              <a:rPr lang="en-US" dirty="0"/>
              <a:t>The refinement phase: adjust the subspaces of the clusters using only the data objects assigned to a cluster</a:t>
            </a:r>
          </a:p>
        </p:txBody>
      </p:sp>
      <p:sp>
        <p:nvSpPr>
          <p:cNvPr id="4" name="Slide Number Placeholder 3">
            <a:extLst>
              <a:ext uri="{FF2B5EF4-FFF2-40B4-BE49-F238E27FC236}">
                <a16:creationId xmlns:a16="http://schemas.microsoft.com/office/drawing/2014/main" id="{15F7E5A9-593E-85FC-682A-466F5F92D66D}"/>
              </a:ext>
            </a:extLst>
          </p:cNvPr>
          <p:cNvSpPr>
            <a:spLocks noGrp="1"/>
          </p:cNvSpPr>
          <p:nvPr>
            <p:ph type="sldNum" sz="quarter" idx="12"/>
          </p:nvPr>
        </p:nvSpPr>
        <p:spPr/>
        <p:txBody>
          <a:bodyPr/>
          <a:lstStyle/>
          <a:p>
            <a:fld id="{3576EC27-B82E-E143-A339-DE4537CE5FC3}" type="slidenum">
              <a:rPr lang="en-US" smtClean="0"/>
              <a:t>26</a:t>
            </a:fld>
            <a:endParaRPr lang="en-US"/>
          </a:p>
        </p:txBody>
      </p:sp>
    </p:spTree>
    <p:extLst>
      <p:ext uri="{BB962C8B-B14F-4D97-AF65-F5344CB8AC3E}">
        <p14:creationId xmlns:p14="http://schemas.microsoft.com/office/powerpoint/2010/main" val="2147122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9F9A-1D50-DE15-84A1-B388C10959EA}"/>
              </a:ext>
            </a:extLst>
          </p:cNvPr>
          <p:cNvSpPr>
            <a:spLocks noGrp="1"/>
          </p:cNvSpPr>
          <p:nvPr>
            <p:ph type="title"/>
          </p:nvPr>
        </p:nvSpPr>
        <p:spPr/>
        <p:txBody>
          <a:bodyPr/>
          <a:lstStyle/>
          <a:p>
            <a:r>
              <a:rPr lang="en-US" dirty="0"/>
              <a:t>Arbitrarily Oriented Subspace Approaches</a:t>
            </a:r>
          </a:p>
        </p:txBody>
      </p:sp>
      <p:pic>
        <p:nvPicPr>
          <p:cNvPr id="4" name="Picture 3">
            <a:extLst>
              <a:ext uri="{FF2B5EF4-FFF2-40B4-BE49-F238E27FC236}">
                <a16:creationId xmlns:a16="http://schemas.microsoft.com/office/drawing/2014/main" id="{E2E12036-B65F-12A3-3A43-59AB1BFC0A40}"/>
              </a:ext>
            </a:extLst>
          </p:cNvPr>
          <p:cNvPicPr>
            <a:picLocks noChangeAspect="1"/>
          </p:cNvPicPr>
          <p:nvPr/>
        </p:nvPicPr>
        <p:blipFill>
          <a:blip r:embed="rId2"/>
          <a:stretch>
            <a:fillRect/>
          </a:stretch>
        </p:blipFill>
        <p:spPr>
          <a:xfrm>
            <a:off x="1443058" y="1922507"/>
            <a:ext cx="9305884" cy="3628287"/>
          </a:xfrm>
          <a:prstGeom prst="rect">
            <a:avLst/>
          </a:prstGeom>
        </p:spPr>
      </p:pic>
      <p:sp>
        <p:nvSpPr>
          <p:cNvPr id="3" name="Slide Number Placeholder 2">
            <a:extLst>
              <a:ext uri="{FF2B5EF4-FFF2-40B4-BE49-F238E27FC236}">
                <a16:creationId xmlns:a16="http://schemas.microsoft.com/office/drawing/2014/main" id="{A405532C-B2AC-6FAF-E956-EB9AB06AA05F}"/>
              </a:ext>
            </a:extLst>
          </p:cNvPr>
          <p:cNvSpPr>
            <a:spLocks noGrp="1"/>
          </p:cNvSpPr>
          <p:nvPr>
            <p:ph type="sldNum" sz="quarter" idx="12"/>
          </p:nvPr>
        </p:nvSpPr>
        <p:spPr/>
        <p:txBody>
          <a:bodyPr/>
          <a:lstStyle/>
          <a:p>
            <a:fld id="{3576EC27-B82E-E143-A339-DE4537CE5FC3}" type="slidenum">
              <a:rPr lang="en-US" smtClean="0"/>
              <a:t>27</a:t>
            </a:fld>
            <a:endParaRPr lang="en-US"/>
          </a:p>
        </p:txBody>
      </p:sp>
    </p:spTree>
    <p:extLst>
      <p:ext uri="{BB962C8B-B14F-4D97-AF65-F5344CB8AC3E}">
        <p14:creationId xmlns:p14="http://schemas.microsoft.com/office/powerpoint/2010/main" val="3215324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ED5C-3288-1876-1100-5087AA15E34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624EA05-FD8B-C38C-E232-EEE06BCE1F41}"/>
              </a:ext>
            </a:extLst>
          </p:cNvPr>
          <p:cNvSpPr>
            <a:spLocks noGrp="1"/>
          </p:cNvSpPr>
          <p:nvPr>
            <p:ph idx="1"/>
          </p:nvPr>
        </p:nvSpPr>
        <p:spPr/>
        <p:txBody>
          <a:bodyPr>
            <a:normAutofit lnSpcReduction="10000"/>
          </a:bodyPr>
          <a:lstStyle/>
          <a:p>
            <a:r>
              <a:rPr lang="en-US" dirty="0"/>
              <a:t>Probabilistic model-based clustering</a:t>
            </a:r>
          </a:p>
          <a:p>
            <a:r>
              <a:rPr lang="en-US" dirty="0"/>
              <a:t>Clustering high-dimensional data</a:t>
            </a:r>
          </a:p>
          <a:p>
            <a:r>
              <a:rPr lang="en-US" dirty="0" err="1"/>
              <a:t>Biclustering</a:t>
            </a:r>
            <a:endParaRPr lang="en-US" dirty="0"/>
          </a:p>
          <a:p>
            <a:pPr lvl="1"/>
            <a:r>
              <a:rPr lang="en-US" dirty="0"/>
              <a:t>Why and where is </a:t>
            </a:r>
            <a:r>
              <a:rPr lang="en-US" dirty="0" err="1"/>
              <a:t>biclustering</a:t>
            </a:r>
            <a:r>
              <a:rPr lang="en-US" dirty="0"/>
              <a:t> useful?</a:t>
            </a:r>
          </a:p>
          <a:p>
            <a:pPr lvl="1"/>
            <a:r>
              <a:rPr lang="en-US" dirty="0"/>
              <a:t>Types of </a:t>
            </a:r>
            <a:r>
              <a:rPr lang="en-US" dirty="0" err="1"/>
              <a:t>biclusters</a:t>
            </a:r>
            <a:endParaRPr lang="en-US" dirty="0"/>
          </a:p>
          <a:p>
            <a:pPr lvl="1"/>
            <a:r>
              <a:rPr lang="en-US" dirty="0" err="1"/>
              <a:t>Biclustering</a:t>
            </a:r>
            <a:r>
              <a:rPr lang="en-US" dirty="0"/>
              <a:t> methods</a:t>
            </a:r>
          </a:p>
          <a:p>
            <a:pPr lvl="1"/>
            <a:r>
              <a:rPr lang="en-US" dirty="0"/>
              <a:t>Enumerating all </a:t>
            </a:r>
            <a:r>
              <a:rPr lang="en-US" dirty="0" err="1"/>
              <a:t>biclusters</a:t>
            </a:r>
            <a:r>
              <a:rPr lang="en-US" dirty="0"/>
              <a:t> using </a:t>
            </a:r>
            <a:r>
              <a:rPr lang="en-US" dirty="0" err="1"/>
              <a:t>MaPle</a:t>
            </a:r>
            <a:endParaRPr lang="en-US" dirty="0"/>
          </a:p>
          <a:p>
            <a:r>
              <a:rPr lang="en-US" dirty="0"/>
              <a:t>Dimensionality reduction for clustering</a:t>
            </a:r>
          </a:p>
          <a:p>
            <a:r>
              <a:rPr lang="en-US" dirty="0"/>
              <a:t>Clustering graph and network data</a:t>
            </a:r>
          </a:p>
          <a:p>
            <a:r>
              <a:rPr lang="en-US" dirty="0" err="1"/>
              <a:t>Semisupervised</a:t>
            </a:r>
            <a:r>
              <a:rPr lang="en-US" dirty="0"/>
              <a:t> clustering</a:t>
            </a:r>
          </a:p>
        </p:txBody>
      </p:sp>
      <p:sp>
        <p:nvSpPr>
          <p:cNvPr id="4" name="Slide Number Placeholder 3">
            <a:extLst>
              <a:ext uri="{FF2B5EF4-FFF2-40B4-BE49-F238E27FC236}">
                <a16:creationId xmlns:a16="http://schemas.microsoft.com/office/drawing/2014/main" id="{2D8C9151-EB9D-5C4A-5687-F560CB3022E3}"/>
              </a:ext>
            </a:extLst>
          </p:cNvPr>
          <p:cNvSpPr>
            <a:spLocks noGrp="1"/>
          </p:cNvSpPr>
          <p:nvPr>
            <p:ph type="sldNum" sz="quarter" idx="12"/>
          </p:nvPr>
        </p:nvSpPr>
        <p:spPr/>
        <p:txBody>
          <a:bodyPr/>
          <a:lstStyle/>
          <a:p>
            <a:fld id="{3576EC27-B82E-E143-A339-DE4537CE5FC3}" type="slidenum">
              <a:rPr lang="en-US" smtClean="0"/>
              <a:t>28</a:t>
            </a:fld>
            <a:endParaRPr lang="en-US"/>
          </a:p>
        </p:txBody>
      </p:sp>
    </p:spTree>
    <p:extLst>
      <p:ext uri="{BB962C8B-B14F-4D97-AF65-F5344CB8AC3E}">
        <p14:creationId xmlns:p14="http://schemas.microsoft.com/office/powerpoint/2010/main" val="1724005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itle 2">
            <a:extLst>
              <a:ext uri="{FF2B5EF4-FFF2-40B4-BE49-F238E27FC236}">
                <a16:creationId xmlns:a16="http://schemas.microsoft.com/office/drawing/2014/main" id="{F7E6EB47-059E-F109-5799-55CBBAC5985A}"/>
              </a:ext>
            </a:extLst>
          </p:cNvPr>
          <p:cNvSpPr>
            <a:spLocks noGrp="1"/>
          </p:cNvSpPr>
          <p:nvPr>
            <p:ph type="title"/>
          </p:nvPr>
        </p:nvSpPr>
        <p:spPr/>
        <p:txBody>
          <a:bodyPr/>
          <a:lstStyle/>
          <a:p>
            <a:r>
              <a:rPr lang="en-US" altLang="en-US" dirty="0"/>
              <a:t>Bi-Clustering Methods</a:t>
            </a:r>
          </a:p>
        </p:txBody>
      </p:sp>
      <p:sp>
        <p:nvSpPr>
          <p:cNvPr id="52229" name="Content Placeholder 3">
            <a:extLst>
              <a:ext uri="{FF2B5EF4-FFF2-40B4-BE49-F238E27FC236}">
                <a16:creationId xmlns:a16="http://schemas.microsoft.com/office/drawing/2014/main" id="{3EF40FBF-52B0-1191-14B9-3CEB5B9CE504}"/>
              </a:ext>
            </a:extLst>
          </p:cNvPr>
          <p:cNvSpPr>
            <a:spLocks noGrp="1"/>
          </p:cNvSpPr>
          <p:nvPr>
            <p:ph idx="1"/>
          </p:nvPr>
        </p:nvSpPr>
        <p:spPr/>
        <p:txBody>
          <a:bodyPr/>
          <a:lstStyle/>
          <a:p>
            <a:r>
              <a:rPr lang="en-US" altLang="en-US" dirty="0"/>
              <a:t>Bi-clustering: Cluster both objects and attributes  simultaneously (treat objects and attributes in a symmetric way)</a:t>
            </a:r>
          </a:p>
          <a:p>
            <a:r>
              <a:rPr lang="en-US" altLang="en-US" dirty="0"/>
              <a:t>Four requirements:</a:t>
            </a:r>
          </a:p>
          <a:p>
            <a:pPr lvl="1"/>
            <a:r>
              <a:rPr lang="en-US" altLang="en-US" dirty="0"/>
              <a:t>Only a small set of objects participate in a cluster</a:t>
            </a:r>
          </a:p>
          <a:p>
            <a:pPr lvl="1"/>
            <a:r>
              <a:rPr lang="en-US" altLang="en-US" dirty="0"/>
              <a:t>A cluster only involves a small number of attributes</a:t>
            </a:r>
          </a:p>
          <a:p>
            <a:pPr lvl="1"/>
            <a:r>
              <a:rPr lang="en-US" altLang="en-US" dirty="0"/>
              <a:t>An object may participate in multiple clusters, or does not participate in any cluster at all</a:t>
            </a:r>
          </a:p>
          <a:p>
            <a:pPr lvl="1"/>
            <a:r>
              <a:rPr lang="en-US" altLang="en-US" dirty="0"/>
              <a:t>An attribute may be involved in multiple clusters, or is not involved in any cluster at all</a:t>
            </a:r>
          </a:p>
        </p:txBody>
      </p:sp>
      <p:sp>
        <p:nvSpPr>
          <p:cNvPr id="2" name="Slide Number Placeholder 1">
            <a:extLst>
              <a:ext uri="{FF2B5EF4-FFF2-40B4-BE49-F238E27FC236}">
                <a16:creationId xmlns:a16="http://schemas.microsoft.com/office/drawing/2014/main" id="{DECB8D84-FD7D-40C3-CAD5-AD8A022F3FC2}"/>
              </a:ext>
            </a:extLst>
          </p:cNvPr>
          <p:cNvSpPr>
            <a:spLocks noGrp="1"/>
          </p:cNvSpPr>
          <p:nvPr>
            <p:ph type="sldNum" sz="quarter" idx="12"/>
          </p:nvPr>
        </p:nvSpPr>
        <p:spPr/>
        <p:txBody>
          <a:bodyPr/>
          <a:lstStyle/>
          <a:p>
            <a:fld id="{3576EC27-B82E-E143-A339-DE4537CE5FC3}"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ED5C-3288-1876-1100-5087AA15E34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624EA05-FD8B-C38C-E232-EEE06BCE1F41}"/>
              </a:ext>
            </a:extLst>
          </p:cNvPr>
          <p:cNvSpPr>
            <a:spLocks noGrp="1"/>
          </p:cNvSpPr>
          <p:nvPr>
            <p:ph idx="1"/>
          </p:nvPr>
        </p:nvSpPr>
        <p:spPr/>
        <p:txBody>
          <a:bodyPr/>
          <a:lstStyle/>
          <a:p>
            <a:r>
              <a:rPr lang="en-US" dirty="0"/>
              <a:t>Probabilistic model-based clustering</a:t>
            </a:r>
          </a:p>
          <a:p>
            <a:pPr lvl="1"/>
            <a:r>
              <a:rPr lang="en-US" dirty="0"/>
              <a:t>Fuzzy clusters</a:t>
            </a:r>
          </a:p>
          <a:p>
            <a:pPr lvl="1"/>
            <a:r>
              <a:rPr lang="en-US" dirty="0"/>
              <a:t>Probabilistic model-based clusters</a:t>
            </a:r>
          </a:p>
          <a:p>
            <a:pPr lvl="1"/>
            <a:r>
              <a:rPr lang="en-US" dirty="0"/>
              <a:t>Expectation-maximization (EM) algorithm</a:t>
            </a:r>
          </a:p>
          <a:p>
            <a:r>
              <a:rPr lang="en-US" dirty="0"/>
              <a:t>Clustering high-dimensional data</a:t>
            </a:r>
          </a:p>
          <a:p>
            <a:r>
              <a:rPr lang="en-US" dirty="0" err="1"/>
              <a:t>Biclustering</a:t>
            </a:r>
            <a:endParaRPr lang="en-US" dirty="0"/>
          </a:p>
          <a:p>
            <a:r>
              <a:rPr lang="en-US" dirty="0"/>
              <a:t>Dimensionality reduction for clustering</a:t>
            </a:r>
          </a:p>
          <a:p>
            <a:r>
              <a:rPr lang="en-US" dirty="0"/>
              <a:t>Clustering graph and network data</a:t>
            </a:r>
          </a:p>
          <a:p>
            <a:r>
              <a:rPr lang="en-US" dirty="0" err="1"/>
              <a:t>Semisupervised</a:t>
            </a:r>
            <a:r>
              <a:rPr lang="en-US" dirty="0"/>
              <a:t> clustering</a:t>
            </a:r>
          </a:p>
        </p:txBody>
      </p:sp>
      <p:sp>
        <p:nvSpPr>
          <p:cNvPr id="4" name="Slide Number Placeholder 3">
            <a:extLst>
              <a:ext uri="{FF2B5EF4-FFF2-40B4-BE49-F238E27FC236}">
                <a16:creationId xmlns:a16="http://schemas.microsoft.com/office/drawing/2014/main" id="{D73B526E-298D-9668-02AD-5FFB05DC21D7}"/>
              </a:ext>
            </a:extLst>
          </p:cNvPr>
          <p:cNvSpPr>
            <a:spLocks noGrp="1"/>
          </p:cNvSpPr>
          <p:nvPr>
            <p:ph type="sldNum" sz="quarter" idx="12"/>
          </p:nvPr>
        </p:nvSpPr>
        <p:spPr/>
        <p:txBody>
          <a:bodyPr/>
          <a:lstStyle/>
          <a:p>
            <a:fld id="{3576EC27-B82E-E143-A339-DE4537CE5FC3}" type="slidenum">
              <a:rPr lang="en-US" smtClean="0"/>
              <a:t>3</a:t>
            </a:fld>
            <a:endParaRPr lang="en-US"/>
          </a:p>
        </p:txBody>
      </p:sp>
    </p:spTree>
    <p:extLst>
      <p:ext uri="{BB962C8B-B14F-4D97-AF65-F5344CB8AC3E}">
        <p14:creationId xmlns:p14="http://schemas.microsoft.com/office/powerpoint/2010/main" val="3950780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a:extLst>
              <a:ext uri="{FF2B5EF4-FFF2-40B4-BE49-F238E27FC236}">
                <a16:creationId xmlns:a16="http://schemas.microsoft.com/office/drawing/2014/main" id="{7692745F-FE37-9A0B-18A2-71EF877FF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535" y="3337643"/>
            <a:ext cx="3103809" cy="319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8">
            <a:extLst>
              <a:ext uri="{FF2B5EF4-FFF2-40B4-BE49-F238E27FC236}">
                <a16:creationId xmlns:a16="http://schemas.microsoft.com/office/drawing/2014/main" id="{34281D6A-5DD8-ED02-C993-8480269B9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235" y="4559972"/>
            <a:ext cx="4736983" cy="175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itle 2">
            <a:extLst>
              <a:ext uri="{FF2B5EF4-FFF2-40B4-BE49-F238E27FC236}">
                <a16:creationId xmlns:a16="http://schemas.microsoft.com/office/drawing/2014/main" id="{F7E6EB47-059E-F109-5799-55CBBAC5985A}"/>
              </a:ext>
            </a:extLst>
          </p:cNvPr>
          <p:cNvSpPr>
            <a:spLocks noGrp="1"/>
          </p:cNvSpPr>
          <p:nvPr>
            <p:ph type="title"/>
          </p:nvPr>
        </p:nvSpPr>
        <p:spPr/>
        <p:txBody>
          <a:bodyPr/>
          <a:lstStyle/>
          <a:p>
            <a:r>
              <a:rPr lang="en-US" altLang="en-US" dirty="0"/>
              <a:t>Bi-Clustering Methods</a:t>
            </a:r>
          </a:p>
        </p:txBody>
      </p:sp>
      <p:sp>
        <p:nvSpPr>
          <p:cNvPr id="52229" name="Content Placeholder 3">
            <a:extLst>
              <a:ext uri="{FF2B5EF4-FFF2-40B4-BE49-F238E27FC236}">
                <a16:creationId xmlns:a16="http://schemas.microsoft.com/office/drawing/2014/main" id="{3EF40FBF-52B0-1191-14B9-3CEB5B9CE504}"/>
              </a:ext>
            </a:extLst>
          </p:cNvPr>
          <p:cNvSpPr>
            <a:spLocks noGrp="1"/>
          </p:cNvSpPr>
          <p:nvPr>
            <p:ph idx="1"/>
          </p:nvPr>
        </p:nvSpPr>
        <p:spPr/>
        <p:txBody>
          <a:bodyPr/>
          <a:lstStyle/>
          <a:p>
            <a:r>
              <a:rPr lang="en-US" altLang="en-US" dirty="0"/>
              <a:t>Example 1: Gene expression or microarray data: a gene sample/condition matrix. </a:t>
            </a:r>
          </a:p>
          <a:p>
            <a:pPr lvl="1"/>
            <a:r>
              <a:rPr lang="en-US" altLang="en-US" dirty="0"/>
              <a:t>Each element in the matrix, a real number, records the expression level of a gene under a specific condition</a:t>
            </a:r>
          </a:p>
          <a:p>
            <a:r>
              <a:rPr lang="en-US" altLang="en-US" dirty="0"/>
              <a:t>Example 2: Clustering customers and products</a:t>
            </a:r>
          </a:p>
          <a:p>
            <a:pPr lvl="1"/>
            <a:r>
              <a:rPr lang="en-US" altLang="en-US" dirty="0"/>
              <a:t>Another bi-clustering problem</a:t>
            </a:r>
          </a:p>
          <a:p>
            <a:endParaRPr lang="en-US" altLang="en-US" dirty="0"/>
          </a:p>
        </p:txBody>
      </p:sp>
      <p:sp>
        <p:nvSpPr>
          <p:cNvPr id="2" name="Slide Number Placeholder 1">
            <a:extLst>
              <a:ext uri="{FF2B5EF4-FFF2-40B4-BE49-F238E27FC236}">
                <a16:creationId xmlns:a16="http://schemas.microsoft.com/office/drawing/2014/main" id="{6BA69305-CFD1-0BA6-9129-AE7DE09B4502}"/>
              </a:ext>
            </a:extLst>
          </p:cNvPr>
          <p:cNvSpPr>
            <a:spLocks noGrp="1"/>
          </p:cNvSpPr>
          <p:nvPr>
            <p:ph type="sldNum" sz="quarter" idx="12"/>
          </p:nvPr>
        </p:nvSpPr>
        <p:spPr/>
        <p:txBody>
          <a:bodyPr/>
          <a:lstStyle/>
          <a:p>
            <a:fld id="{3576EC27-B82E-E143-A339-DE4537CE5FC3}" type="slidenum">
              <a:rPr lang="en-US" smtClean="0"/>
              <a:t>30</a:t>
            </a:fld>
            <a:endParaRPr lang="en-US"/>
          </a:p>
        </p:txBody>
      </p:sp>
    </p:spTree>
    <p:extLst>
      <p:ext uri="{BB962C8B-B14F-4D97-AF65-F5344CB8AC3E}">
        <p14:creationId xmlns:p14="http://schemas.microsoft.com/office/powerpoint/2010/main" val="3143054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B35AC20-C1C4-EF5A-4A2C-ABCE8AA55E3A}"/>
              </a:ext>
            </a:extLst>
          </p:cNvPr>
          <p:cNvSpPr>
            <a:spLocks noGrp="1" noChangeArrowheads="1"/>
          </p:cNvSpPr>
          <p:nvPr>
            <p:ph type="title"/>
          </p:nvPr>
        </p:nvSpPr>
        <p:spPr/>
        <p:txBody>
          <a:bodyPr/>
          <a:lstStyle/>
          <a:p>
            <a:r>
              <a:rPr lang="en-US" altLang="en-US"/>
              <a:t>Types of Bi-clusters</a:t>
            </a:r>
          </a:p>
        </p:txBody>
      </p:sp>
      <mc:AlternateContent xmlns:mc="http://schemas.openxmlformats.org/markup-compatibility/2006" xmlns:a14="http://schemas.microsoft.com/office/drawing/2010/main">
        <mc:Choice Requires="a14">
          <p:sp>
            <p:nvSpPr>
              <p:cNvPr id="53251" name="Rectangle 3">
                <a:extLst>
                  <a:ext uri="{FF2B5EF4-FFF2-40B4-BE49-F238E27FC236}">
                    <a16:creationId xmlns:a16="http://schemas.microsoft.com/office/drawing/2014/main" id="{007939E1-DAC2-1868-4A67-79A20C9B9071}"/>
                  </a:ext>
                </a:extLst>
              </p:cNvPr>
              <p:cNvSpPr>
                <a:spLocks noGrp="1" noChangeArrowheads="1"/>
              </p:cNvSpPr>
              <p:nvPr>
                <p:ph idx="1"/>
              </p:nvPr>
            </p:nvSpPr>
            <p:spPr/>
            <p:txBody>
              <a:bodyPr>
                <a:normAutofit/>
              </a:bodyPr>
              <a:lstStyle/>
              <a:p>
                <a:r>
                  <a:rPr lang="en-US" altLang="en-US" sz="2400" dirty="0"/>
                  <a:t>A bi-cluster: A submatrix where genes and conditions follow some consistent patterns</a:t>
                </a:r>
              </a:p>
              <a:p>
                <a:r>
                  <a:rPr lang="en-US" altLang="en-US" sz="2400" dirty="0"/>
                  <a:t>4 types of bi-clusters (ideal cases)</a:t>
                </a:r>
              </a:p>
              <a:p>
                <a:pPr lvl="1"/>
                <a:r>
                  <a:rPr lang="en-US" altLang="en-US" sz="2000" dirty="0"/>
                  <a:t>Bi-clusters with constant values: for any </a:t>
                </a:r>
                <a:r>
                  <a:rPr lang="en-US" altLang="en-US" sz="2000" dirty="0" err="1"/>
                  <a:t>i</a:t>
                </a:r>
                <a:r>
                  <a:rPr lang="en-US" altLang="en-US" sz="2000" dirty="0"/>
                  <a:t> in I and j in J, </a:t>
                </a:r>
                <a14:m>
                  <m:oMath xmlns:m="http://schemas.openxmlformats.org/officeDocument/2006/math">
                    <m:sSub>
                      <m:sSubPr>
                        <m:ctrlPr>
                          <a:rPr lang="en-US" altLang="en-US" sz="2000" i="1" dirty="0" smtClean="0">
                            <a:latin typeface="Cambria Math" panose="02040503050406030204" pitchFamily="18" charset="0"/>
                          </a:rPr>
                        </m:ctrlPr>
                      </m:sSubPr>
                      <m:e>
                        <m:r>
                          <a:rPr lang="en-US" altLang="en-US" sz="2000" i="1" dirty="0" smtClean="0">
                            <a:latin typeface="Cambria Math" panose="02040503050406030204" pitchFamily="18" charset="0"/>
                          </a:rPr>
                          <m:t>𝑒</m:t>
                        </m:r>
                      </m:e>
                      <m:sub>
                        <m:r>
                          <a:rPr lang="en-US" altLang="en-US" sz="2000" i="1" dirty="0" smtClean="0">
                            <a:latin typeface="Cambria Math" panose="02040503050406030204" pitchFamily="18" charset="0"/>
                          </a:rPr>
                          <m:t>𝑖𝑗</m:t>
                        </m:r>
                      </m:sub>
                    </m:sSub>
                    <m:r>
                      <a:rPr lang="en-US" altLang="en-US" sz="2000" i="1" dirty="0" smtClean="0">
                        <a:latin typeface="Cambria Math" panose="02040503050406030204" pitchFamily="18" charset="0"/>
                      </a:rPr>
                      <m:t> </m:t>
                    </m:r>
                    <m:r>
                      <a:rPr lang="en-US" altLang="en-US" sz="2000" i="1" dirty="0">
                        <a:latin typeface="Cambria Math" panose="02040503050406030204" pitchFamily="18" charset="0"/>
                      </a:rPr>
                      <m:t>= </m:t>
                    </m:r>
                    <m:r>
                      <a:rPr lang="en-US" altLang="en-US" sz="2000" i="1" dirty="0">
                        <a:latin typeface="Cambria Math" panose="02040503050406030204" pitchFamily="18" charset="0"/>
                      </a:rPr>
                      <m:t>𝑐</m:t>
                    </m:r>
                  </m:oMath>
                </a14:m>
                <a:endParaRPr lang="en-US" altLang="en-US" sz="2000" dirty="0"/>
              </a:p>
              <a:p>
                <a:pPr lvl="1"/>
                <a:r>
                  <a:rPr lang="en-US" altLang="en-US" sz="2000" dirty="0"/>
                  <a:t>Bi-clusters with constant values on rows: </a:t>
                </a:r>
                <a14:m>
                  <m:oMath xmlns:m="http://schemas.openxmlformats.org/officeDocument/2006/math">
                    <m:sSub>
                      <m:sSubPr>
                        <m:ctrlPr>
                          <a:rPr lang="en-US" altLang="en-US" sz="2000" i="1" dirty="0" smtClean="0">
                            <a:latin typeface="Cambria Math" panose="02040503050406030204" pitchFamily="18" charset="0"/>
                          </a:rPr>
                        </m:ctrlPr>
                      </m:sSubPr>
                      <m:e>
                        <m:r>
                          <a:rPr lang="en-US" altLang="en-US" sz="2000" i="1" dirty="0" smtClean="0">
                            <a:latin typeface="Cambria Math" panose="02040503050406030204" pitchFamily="18" charset="0"/>
                          </a:rPr>
                          <m:t>𝑒</m:t>
                        </m:r>
                      </m:e>
                      <m:sub>
                        <m:r>
                          <a:rPr lang="en-US" altLang="en-US" sz="2000" i="1" dirty="0" smtClean="0">
                            <a:latin typeface="Cambria Math" panose="02040503050406030204" pitchFamily="18" charset="0"/>
                          </a:rPr>
                          <m:t>𝑖𝑗</m:t>
                        </m:r>
                      </m:sub>
                    </m:sSub>
                    <m:r>
                      <a:rPr lang="en-US" altLang="en-US" sz="2000" i="1" dirty="0">
                        <a:latin typeface="Cambria Math" panose="02040503050406030204" pitchFamily="18" charset="0"/>
                      </a:rPr>
                      <m:t>=</m:t>
                    </m:r>
                    <m:r>
                      <a:rPr lang="en-US" altLang="en-US" sz="2000" i="1" dirty="0">
                        <a:latin typeface="Cambria Math" panose="02040503050406030204" pitchFamily="18" charset="0"/>
                      </a:rPr>
                      <m:t>𝑐</m:t>
                    </m:r>
                    <m:r>
                      <a:rPr lang="en-US" altLang="en-US" sz="2000" i="1" dirty="0" smtClean="0">
                        <a:latin typeface="Cambria Math" panose="02040503050406030204" pitchFamily="18" charset="0"/>
                      </a:rPr>
                      <m:t>+</m:t>
                    </m:r>
                    <m:sSub>
                      <m:sSubPr>
                        <m:ctrlPr>
                          <a:rPr lang="en-CA" altLang="en-US" sz="2000" i="1" dirty="0" smtClean="0">
                            <a:latin typeface="Cambria Math" panose="02040503050406030204" pitchFamily="18" charset="0"/>
                          </a:rPr>
                        </m:ctrlPr>
                      </m:sSubPr>
                      <m:e>
                        <m:r>
                          <a:rPr lang="el-GR" altLang="en-US" sz="2000" i="1" dirty="0" smtClean="0">
                            <a:latin typeface="Cambria Math" panose="02040503050406030204" pitchFamily="18" charset="0"/>
                          </a:rPr>
                          <m:t>𝛼</m:t>
                        </m:r>
                      </m:e>
                      <m:sub>
                        <m:r>
                          <a:rPr lang="en-US" altLang="en-US" sz="2000" i="1" dirty="0" err="1" smtClean="0">
                            <a:latin typeface="Cambria Math" panose="02040503050406030204" pitchFamily="18" charset="0"/>
                          </a:rPr>
                          <m:t>𝑖</m:t>
                        </m:r>
                      </m:sub>
                    </m:sSub>
                  </m:oMath>
                </a14:m>
                <a:r>
                  <a:rPr lang="en-CA" altLang="en-US" sz="2000" dirty="0"/>
                  <a:t>, c</a:t>
                </a:r>
                <a:r>
                  <a:rPr lang="en-US" altLang="en-US" sz="2000" dirty="0"/>
                  <a:t>an be constant values on columns</a:t>
                </a:r>
              </a:p>
              <a:p>
                <a:pPr lvl="1"/>
                <a:r>
                  <a:rPr lang="en-US" altLang="en-US" sz="2000" dirty="0"/>
                  <a:t>Bi-clusters with coherent values (aka. pattern-based clusters): </a:t>
                </a:r>
                <a14:m>
                  <m:oMath xmlns:m="http://schemas.openxmlformats.org/officeDocument/2006/math">
                    <m:sSub>
                      <m:sSubPr>
                        <m:ctrlPr>
                          <a:rPr lang="en-US" altLang="en-US" sz="2000" i="1" dirty="0" smtClean="0">
                            <a:latin typeface="Cambria Math" panose="02040503050406030204" pitchFamily="18" charset="0"/>
                          </a:rPr>
                        </m:ctrlPr>
                      </m:sSubPr>
                      <m:e>
                        <m:r>
                          <a:rPr lang="en-US" altLang="en-US" sz="2000" i="1" dirty="0" smtClean="0">
                            <a:latin typeface="Cambria Math" panose="02040503050406030204" pitchFamily="18" charset="0"/>
                          </a:rPr>
                          <m:t>𝑒</m:t>
                        </m:r>
                      </m:e>
                      <m:sub>
                        <m:r>
                          <a:rPr lang="en-US" altLang="en-US" sz="2000" i="1" dirty="0" smtClean="0">
                            <a:latin typeface="Cambria Math" panose="02040503050406030204" pitchFamily="18" charset="0"/>
                          </a:rPr>
                          <m:t>𝑖𝑗</m:t>
                        </m:r>
                      </m:sub>
                    </m:sSub>
                    <m:r>
                      <a:rPr lang="en-US" altLang="en-US" sz="2000" i="1" dirty="0">
                        <a:latin typeface="Cambria Math" panose="02040503050406030204" pitchFamily="18" charset="0"/>
                      </a:rPr>
                      <m:t>=</m:t>
                    </m:r>
                    <m:r>
                      <a:rPr lang="en-US" altLang="en-US" sz="2000" i="1" dirty="0">
                        <a:latin typeface="Cambria Math" panose="02040503050406030204" pitchFamily="18" charset="0"/>
                      </a:rPr>
                      <m:t>𝑐</m:t>
                    </m:r>
                    <m:r>
                      <a:rPr lang="en-US" altLang="en-US" sz="2000" i="1" dirty="0" smtClean="0">
                        <a:latin typeface="Cambria Math" panose="02040503050406030204" pitchFamily="18" charset="0"/>
                      </a:rPr>
                      <m:t>+</m:t>
                    </m:r>
                    <m:sSub>
                      <m:sSubPr>
                        <m:ctrlPr>
                          <a:rPr lang="en-CA" altLang="en-US" sz="2000" i="1" dirty="0" smtClean="0">
                            <a:latin typeface="Cambria Math" panose="02040503050406030204" pitchFamily="18" charset="0"/>
                          </a:rPr>
                        </m:ctrlPr>
                      </m:sSubPr>
                      <m:e>
                        <m:r>
                          <a:rPr lang="el-GR" altLang="en-US" sz="2000" i="1" dirty="0" smtClean="0">
                            <a:latin typeface="Cambria Math" panose="02040503050406030204" pitchFamily="18" charset="0"/>
                          </a:rPr>
                          <m:t>𝛼</m:t>
                        </m:r>
                      </m:e>
                      <m:sub>
                        <m:r>
                          <a:rPr lang="en-US" altLang="en-US" sz="2000" i="1" dirty="0" err="1" smtClean="0">
                            <a:latin typeface="Cambria Math" panose="02040503050406030204" pitchFamily="18" charset="0"/>
                          </a:rPr>
                          <m:t>𝑖</m:t>
                        </m:r>
                      </m:sub>
                    </m:sSub>
                    <m:r>
                      <a:rPr lang="en-US" altLang="en-US" sz="2000" i="1" dirty="0">
                        <a:latin typeface="Cambria Math" panose="02040503050406030204" pitchFamily="18" charset="0"/>
                      </a:rPr>
                      <m:t>+</m:t>
                    </m:r>
                    <m:sSub>
                      <m:sSubPr>
                        <m:ctrlPr>
                          <a:rPr lang="en-CA" altLang="en-US" sz="2000" i="1" dirty="0" smtClean="0">
                            <a:latin typeface="Cambria Math" panose="02040503050406030204" pitchFamily="18" charset="0"/>
                          </a:rPr>
                        </m:ctrlPr>
                      </m:sSubPr>
                      <m:e>
                        <m:r>
                          <a:rPr lang="el-GR" altLang="en-US" sz="2000" i="1" dirty="0" smtClean="0">
                            <a:latin typeface="Cambria Math" panose="02040503050406030204" pitchFamily="18" charset="0"/>
                          </a:rPr>
                          <m:t>𝛽</m:t>
                        </m:r>
                      </m:e>
                      <m:sub>
                        <m:r>
                          <a:rPr lang="en-US" altLang="en-US" sz="2000" i="1" dirty="0" smtClean="0">
                            <a:latin typeface="Cambria Math" panose="02040503050406030204" pitchFamily="18" charset="0"/>
                          </a:rPr>
                          <m:t>𝑗</m:t>
                        </m:r>
                      </m:sub>
                    </m:sSub>
                  </m:oMath>
                </a14:m>
                <a:endParaRPr lang="en-US" altLang="en-US" sz="2000" dirty="0"/>
              </a:p>
              <a:p>
                <a:pPr lvl="1"/>
                <a:r>
                  <a:rPr lang="en-US" altLang="en-US" sz="2000" dirty="0"/>
                  <a:t>Bi-clusters with coherent evolutions on rows: </a:t>
                </a:r>
                <a14:m>
                  <m:oMath xmlns:m="http://schemas.openxmlformats.org/officeDocument/2006/math">
                    <m:d>
                      <m:dPr>
                        <m:ctrlPr>
                          <a:rPr lang="en-US" altLang="en-US" sz="2000" b="0" i="1" dirty="0" smtClean="0">
                            <a:latin typeface="Cambria Math" panose="02040503050406030204" pitchFamily="18" charset="0"/>
                          </a:rPr>
                        </m:ctrlPr>
                      </m:dPr>
                      <m:e>
                        <m:sSub>
                          <m:sSubPr>
                            <m:ctrlPr>
                              <a:rPr lang="en-CA" altLang="en-US" sz="2000" b="0" i="1" dirty="0" smtClean="0">
                                <a:latin typeface="Cambria Math" panose="02040503050406030204" pitchFamily="18" charset="0"/>
                              </a:rPr>
                            </m:ctrlPr>
                          </m:sSubPr>
                          <m:e>
                            <m:r>
                              <a:rPr lang="en-US" altLang="en-US" sz="2000" i="1" dirty="0" smtClean="0">
                                <a:latin typeface="Cambria Math" panose="02040503050406030204" pitchFamily="18" charset="0"/>
                              </a:rPr>
                              <m:t>𝑒</m:t>
                            </m:r>
                          </m:e>
                          <m:sub>
                            <m:sSub>
                              <m:sSubPr>
                                <m:ctrlPr>
                                  <a:rPr lang="en-CA" altLang="en-US" sz="2000" b="0" i="1" dirty="0" smtClean="0">
                                    <a:latin typeface="Cambria Math" panose="02040503050406030204" pitchFamily="18" charset="0"/>
                                  </a:rPr>
                                </m:ctrlPr>
                              </m:sSubPr>
                              <m:e>
                                <m:r>
                                  <a:rPr lang="en-US" altLang="en-US" sz="2000" i="1" dirty="0" smtClean="0">
                                    <a:latin typeface="Cambria Math" panose="02040503050406030204" pitchFamily="18" charset="0"/>
                                  </a:rPr>
                                  <m:t>𝑖</m:t>
                                </m:r>
                              </m:e>
                              <m:sub>
                                <m:r>
                                  <a:rPr lang="en-US" altLang="en-US" sz="2000" i="1" dirty="0" smtClean="0">
                                    <a:latin typeface="Cambria Math" panose="02040503050406030204" pitchFamily="18" charset="0"/>
                                  </a:rPr>
                                  <m:t>1</m:t>
                                </m:r>
                              </m:sub>
                            </m:sSub>
                            <m:sSub>
                              <m:sSubPr>
                                <m:ctrlPr>
                                  <a:rPr lang="en-CA" altLang="en-US" sz="2000" b="0" i="1" dirty="0" smtClean="0">
                                    <a:latin typeface="Cambria Math" panose="02040503050406030204" pitchFamily="18" charset="0"/>
                                  </a:rPr>
                                </m:ctrlPr>
                              </m:sSubPr>
                              <m:e>
                                <m:r>
                                  <a:rPr lang="en-CA" altLang="en-US" sz="2000" b="0" i="1" dirty="0" smtClean="0">
                                    <a:latin typeface="Cambria Math" panose="02040503050406030204" pitchFamily="18" charset="0"/>
                                  </a:rPr>
                                  <m:t>𝑗</m:t>
                                </m:r>
                              </m:e>
                              <m:sub>
                                <m:r>
                                  <a:rPr lang="en-CA" altLang="en-US" sz="2000" b="0" i="1" dirty="0" smtClean="0">
                                    <a:latin typeface="Cambria Math" panose="02040503050406030204" pitchFamily="18" charset="0"/>
                                  </a:rPr>
                                  <m:t>1</m:t>
                                </m:r>
                              </m:sub>
                            </m:sSub>
                          </m:sub>
                        </m:sSub>
                        <m:r>
                          <a:rPr lang="en-US" altLang="en-US" sz="2000" i="1" dirty="0" smtClean="0">
                            <a:latin typeface="Cambria Math" panose="02040503050406030204" pitchFamily="18" charset="0"/>
                          </a:rPr>
                          <m:t>−</m:t>
                        </m:r>
                        <m:sSub>
                          <m:sSubPr>
                            <m:ctrlPr>
                              <a:rPr lang="en-CA" altLang="en-US" sz="2000" b="0" i="1" dirty="0" smtClean="0">
                                <a:latin typeface="Cambria Math" panose="02040503050406030204" pitchFamily="18" charset="0"/>
                              </a:rPr>
                            </m:ctrlPr>
                          </m:sSubPr>
                          <m:e>
                            <m:r>
                              <a:rPr lang="en-US" altLang="en-US" sz="2000" i="1" dirty="0" smtClean="0">
                                <a:latin typeface="Cambria Math" panose="02040503050406030204" pitchFamily="18" charset="0"/>
                              </a:rPr>
                              <m:t>𝑒</m:t>
                            </m:r>
                          </m:e>
                          <m:sub>
                            <m:sSub>
                              <m:sSubPr>
                                <m:ctrlPr>
                                  <a:rPr lang="en-CA" altLang="en-US" sz="2000" b="0" i="1" dirty="0" smtClean="0">
                                    <a:latin typeface="Cambria Math" panose="02040503050406030204" pitchFamily="18" charset="0"/>
                                  </a:rPr>
                                </m:ctrlPr>
                              </m:sSubPr>
                              <m:e>
                                <m:r>
                                  <a:rPr lang="en-US" altLang="en-US" sz="2000" i="1" dirty="0" smtClean="0">
                                    <a:latin typeface="Cambria Math" panose="02040503050406030204" pitchFamily="18" charset="0"/>
                                  </a:rPr>
                                  <m:t>𝑖</m:t>
                                </m:r>
                              </m:e>
                              <m:sub>
                                <m:r>
                                  <a:rPr lang="en-US" altLang="en-US" sz="2000" i="1" dirty="0" smtClean="0">
                                    <a:latin typeface="Cambria Math" panose="02040503050406030204" pitchFamily="18" charset="0"/>
                                  </a:rPr>
                                  <m:t>1</m:t>
                                </m:r>
                              </m:sub>
                            </m:sSub>
                            <m:sSub>
                              <m:sSubPr>
                                <m:ctrlPr>
                                  <a:rPr lang="en-CA" altLang="en-US" sz="2000" b="0" i="1" dirty="0" smtClean="0">
                                    <a:latin typeface="Cambria Math" panose="02040503050406030204" pitchFamily="18" charset="0"/>
                                  </a:rPr>
                                </m:ctrlPr>
                              </m:sSubPr>
                              <m:e>
                                <m:r>
                                  <a:rPr lang="en-US" altLang="en-US" sz="2000" i="1" dirty="0" smtClean="0">
                                    <a:latin typeface="Cambria Math" panose="02040503050406030204" pitchFamily="18" charset="0"/>
                                  </a:rPr>
                                  <m:t>𝑗</m:t>
                                </m:r>
                              </m:e>
                              <m:sub>
                                <m:r>
                                  <a:rPr lang="en-US" altLang="en-US" sz="2000" i="1" dirty="0" smtClean="0">
                                    <a:latin typeface="Cambria Math" panose="02040503050406030204" pitchFamily="18" charset="0"/>
                                  </a:rPr>
                                  <m:t>2</m:t>
                                </m:r>
                              </m:sub>
                            </m:sSub>
                          </m:sub>
                        </m:sSub>
                      </m:e>
                    </m:d>
                    <m:d>
                      <m:dPr>
                        <m:ctrlPr>
                          <a:rPr lang="en-US" altLang="en-US" sz="2000" b="0" i="1" dirty="0" smtClean="0">
                            <a:latin typeface="Cambria Math" panose="02040503050406030204" pitchFamily="18" charset="0"/>
                          </a:rPr>
                        </m:ctrlPr>
                      </m:dPr>
                      <m:e>
                        <m:sSub>
                          <m:sSubPr>
                            <m:ctrlPr>
                              <a:rPr lang="en-CA" altLang="en-US" sz="2000" b="0" i="1" dirty="0" smtClean="0">
                                <a:latin typeface="Cambria Math" panose="02040503050406030204" pitchFamily="18" charset="0"/>
                              </a:rPr>
                            </m:ctrlPr>
                          </m:sSubPr>
                          <m:e>
                            <m:r>
                              <a:rPr lang="en-US" altLang="en-US" sz="2000" i="1" dirty="0" smtClean="0">
                                <a:latin typeface="Cambria Math" panose="02040503050406030204" pitchFamily="18" charset="0"/>
                              </a:rPr>
                              <m:t>𝑒</m:t>
                            </m:r>
                          </m:e>
                          <m:sub>
                            <m:r>
                              <a:rPr lang="en-US" altLang="en-US" sz="2000" i="1" dirty="0" smtClean="0">
                                <a:latin typeface="Cambria Math" panose="02040503050406030204" pitchFamily="18" charset="0"/>
                              </a:rPr>
                              <m:t>𝑖</m:t>
                            </m:r>
                            <m:r>
                              <a:rPr lang="en-US" altLang="en-US" sz="2000" i="1" dirty="0" smtClean="0">
                                <a:latin typeface="Cambria Math" panose="02040503050406030204" pitchFamily="18" charset="0"/>
                              </a:rPr>
                              <m:t>2</m:t>
                            </m:r>
                            <m:r>
                              <a:rPr lang="en-US" altLang="en-US" sz="2000" i="1" dirty="0" smtClean="0">
                                <a:latin typeface="Cambria Math" panose="02040503050406030204" pitchFamily="18" charset="0"/>
                              </a:rPr>
                              <m:t>𝑗</m:t>
                            </m:r>
                            <m:r>
                              <a:rPr lang="en-US" altLang="en-US" sz="2000" i="1" dirty="0" smtClean="0">
                                <a:latin typeface="Cambria Math" panose="02040503050406030204" pitchFamily="18" charset="0"/>
                              </a:rPr>
                              <m:t>1</m:t>
                            </m:r>
                          </m:sub>
                        </m:sSub>
                        <m:r>
                          <a:rPr lang="en-US" altLang="en-US" sz="2000" i="1" dirty="0" smtClean="0">
                            <a:latin typeface="Cambria Math" panose="02040503050406030204" pitchFamily="18" charset="0"/>
                          </a:rPr>
                          <m:t>−</m:t>
                        </m:r>
                        <m:sSub>
                          <m:sSubPr>
                            <m:ctrlPr>
                              <a:rPr lang="en-CA" altLang="en-US" sz="2000" b="0" i="1" dirty="0" smtClean="0">
                                <a:latin typeface="Cambria Math" panose="02040503050406030204" pitchFamily="18" charset="0"/>
                              </a:rPr>
                            </m:ctrlPr>
                          </m:sSubPr>
                          <m:e>
                            <m:r>
                              <a:rPr lang="en-US" altLang="en-US" sz="2000" i="1" dirty="0" smtClean="0">
                                <a:latin typeface="Cambria Math" panose="02040503050406030204" pitchFamily="18" charset="0"/>
                              </a:rPr>
                              <m:t>𝑒</m:t>
                            </m:r>
                          </m:e>
                          <m:sub>
                            <m:sSub>
                              <m:sSubPr>
                                <m:ctrlPr>
                                  <a:rPr lang="en-CA" altLang="en-US" sz="2000" b="0" i="1" dirty="0" smtClean="0">
                                    <a:latin typeface="Cambria Math" panose="02040503050406030204" pitchFamily="18" charset="0"/>
                                  </a:rPr>
                                </m:ctrlPr>
                              </m:sSubPr>
                              <m:e>
                                <m:r>
                                  <a:rPr lang="en-US" altLang="en-US" sz="2000" i="1" dirty="0" smtClean="0">
                                    <a:latin typeface="Cambria Math" panose="02040503050406030204" pitchFamily="18" charset="0"/>
                                  </a:rPr>
                                  <m:t>𝑖</m:t>
                                </m:r>
                              </m:e>
                              <m:sub>
                                <m:r>
                                  <a:rPr lang="en-US" altLang="en-US" sz="2000" i="1" dirty="0" smtClean="0">
                                    <a:latin typeface="Cambria Math" panose="02040503050406030204" pitchFamily="18" charset="0"/>
                                  </a:rPr>
                                  <m:t>2</m:t>
                                </m:r>
                              </m:sub>
                            </m:sSub>
                            <m:sSub>
                              <m:sSubPr>
                                <m:ctrlPr>
                                  <a:rPr lang="en-CA" altLang="en-US" sz="2000" b="0" i="1" dirty="0" smtClean="0">
                                    <a:latin typeface="Cambria Math" panose="02040503050406030204" pitchFamily="18" charset="0"/>
                                  </a:rPr>
                                </m:ctrlPr>
                              </m:sSubPr>
                              <m:e>
                                <m:r>
                                  <a:rPr lang="en-US" altLang="en-US" sz="2000" i="1" dirty="0" smtClean="0">
                                    <a:latin typeface="Cambria Math" panose="02040503050406030204" pitchFamily="18" charset="0"/>
                                  </a:rPr>
                                  <m:t>𝑗</m:t>
                                </m:r>
                              </m:e>
                              <m:sub>
                                <m:r>
                                  <a:rPr lang="en-US" altLang="en-US" sz="2000" i="1" dirty="0" smtClean="0">
                                    <a:latin typeface="Cambria Math" panose="02040503050406030204" pitchFamily="18" charset="0"/>
                                  </a:rPr>
                                  <m:t>2</m:t>
                                </m:r>
                              </m:sub>
                            </m:sSub>
                          </m:sub>
                        </m:sSub>
                      </m:e>
                    </m:d>
                    <m:r>
                      <a:rPr lang="en-US" altLang="en-US" sz="2000" i="1" dirty="0" smtClean="0">
                        <a:latin typeface="Cambria Math" panose="02040503050406030204" pitchFamily="18" charset="0"/>
                      </a:rPr>
                      <m:t>≥0</m:t>
                    </m:r>
                  </m:oMath>
                </a14:m>
                <a:r>
                  <a:rPr lang="en-US" altLang="en-US" sz="2000" dirty="0"/>
                  <a:t>, i.e., only interested in the up- or down- regulated changes across genes or conditions without constraining on the exact values</a:t>
                </a:r>
              </a:p>
            </p:txBody>
          </p:sp>
        </mc:Choice>
        <mc:Fallback xmlns="">
          <p:sp>
            <p:nvSpPr>
              <p:cNvPr id="53251" name="Rectangle 3">
                <a:extLst>
                  <a:ext uri="{FF2B5EF4-FFF2-40B4-BE49-F238E27FC236}">
                    <a16:creationId xmlns:a16="http://schemas.microsoft.com/office/drawing/2014/main" id="{007939E1-DAC2-1868-4A67-79A20C9B9071}"/>
                  </a:ext>
                </a:extLst>
              </p:cNvPr>
              <p:cNvSpPr>
                <a:spLocks noGrp="1" noRot="1" noChangeAspect="1" noMove="1" noResize="1" noEditPoints="1" noAdjustHandles="1" noChangeArrowheads="1" noChangeShapeType="1" noTextEdit="1"/>
              </p:cNvSpPr>
              <p:nvPr>
                <p:ph idx="1"/>
              </p:nvPr>
            </p:nvSpPr>
            <p:spPr>
              <a:blipFill>
                <a:blip r:embed="rId3"/>
                <a:stretch>
                  <a:fillRect l="-844" t="-1744"/>
                </a:stretch>
              </a:blipFill>
            </p:spPr>
            <p:txBody>
              <a:bodyPr/>
              <a:lstStyle/>
              <a:p>
                <a:r>
                  <a:rPr lang="en-US">
                    <a:noFill/>
                  </a:rPr>
                  <a:t> </a:t>
                </a:r>
              </a:p>
            </p:txBody>
          </p:sp>
        </mc:Fallback>
      </mc:AlternateContent>
      <p:pic>
        <p:nvPicPr>
          <p:cNvPr id="53252" name="Picture 5">
            <a:extLst>
              <a:ext uri="{FF2B5EF4-FFF2-40B4-BE49-F238E27FC236}">
                <a16:creationId xmlns:a16="http://schemas.microsoft.com/office/drawing/2014/main" id="{D1A6EC67-D208-F15D-093E-CE2B9FA49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048" y="5210175"/>
            <a:ext cx="2201863"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7">
            <a:extLst>
              <a:ext uri="{FF2B5EF4-FFF2-40B4-BE49-F238E27FC236}">
                <a16:creationId xmlns:a16="http://schemas.microsoft.com/office/drawing/2014/main" id="{80233602-1BA0-E7CB-7085-7D3CD3AD27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180" y="5216525"/>
            <a:ext cx="22558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Slide Number Placeholder 1">
            <a:extLst>
              <a:ext uri="{FF2B5EF4-FFF2-40B4-BE49-F238E27FC236}">
                <a16:creationId xmlns:a16="http://schemas.microsoft.com/office/drawing/2014/main" id="{BF77F426-E842-2D35-BAEF-4625943F800D}"/>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4FAB5056-0D5E-9D47-8FA9-06C043D453B2}" type="slidenum">
              <a:rPr lang="en-US" altLang="en-US" sz="1200" b="1">
                <a:latin typeface="Arial" panose="020B0604020202020204" pitchFamily="34" charset="0"/>
              </a:rPr>
              <a:pPr algn="r" eaLnBrk="1" hangingPunct="1">
                <a:spcBef>
                  <a:spcPct val="0"/>
                </a:spcBef>
                <a:buClrTx/>
                <a:buSzTx/>
                <a:buFontTx/>
                <a:buNone/>
              </a:pPr>
              <a:t>31</a:t>
            </a:fld>
            <a:endParaRPr lang="en-US" altLang="en-US" sz="1200" b="1">
              <a:latin typeface="Arial" panose="020B0604020202020204" pitchFamily="34" charset="0"/>
            </a:endParaRPr>
          </a:p>
        </p:txBody>
      </p:sp>
      <p:pic>
        <p:nvPicPr>
          <p:cNvPr id="53258" name="Picture 11">
            <a:extLst>
              <a:ext uri="{FF2B5EF4-FFF2-40B4-BE49-F238E27FC236}">
                <a16:creationId xmlns:a16="http://schemas.microsoft.com/office/drawing/2014/main" id="{03D4BB66-1ECA-2470-4E5E-38B16BC069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0287" y="5186363"/>
            <a:ext cx="2324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71F545A-696C-858F-8B03-4E8CCCC987EA}"/>
              </a:ext>
            </a:extLst>
          </p:cNvPr>
          <p:cNvSpPr>
            <a:spLocks noGrp="1"/>
          </p:cNvSpPr>
          <p:nvPr>
            <p:ph type="sldNum" sz="quarter" idx="12"/>
          </p:nvPr>
        </p:nvSpPr>
        <p:spPr/>
        <p:txBody>
          <a:bodyPr/>
          <a:lstStyle/>
          <a:p>
            <a:fld id="{3576EC27-B82E-E143-A339-DE4537CE5FC3}"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0517D1C-14A2-AF61-49F5-F38D6224CF5E}"/>
              </a:ext>
            </a:extLst>
          </p:cNvPr>
          <p:cNvSpPr>
            <a:spLocks noGrp="1" noChangeArrowheads="1"/>
          </p:cNvSpPr>
          <p:nvPr>
            <p:ph type="title"/>
          </p:nvPr>
        </p:nvSpPr>
        <p:spPr/>
        <p:txBody>
          <a:bodyPr/>
          <a:lstStyle/>
          <a:p>
            <a:r>
              <a:rPr lang="en-US" altLang="en-US"/>
              <a:t>Bi-Clustering Methods</a:t>
            </a:r>
          </a:p>
        </p:txBody>
      </p:sp>
      <p:sp>
        <p:nvSpPr>
          <p:cNvPr id="54275" name="Rectangle 3">
            <a:extLst>
              <a:ext uri="{FF2B5EF4-FFF2-40B4-BE49-F238E27FC236}">
                <a16:creationId xmlns:a16="http://schemas.microsoft.com/office/drawing/2014/main" id="{A190CCF5-3B5F-09D9-1878-40E48397877F}"/>
              </a:ext>
            </a:extLst>
          </p:cNvPr>
          <p:cNvSpPr>
            <a:spLocks noGrp="1" noChangeArrowheads="1"/>
          </p:cNvSpPr>
          <p:nvPr>
            <p:ph idx="1"/>
          </p:nvPr>
        </p:nvSpPr>
        <p:spPr/>
        <p:txBody>
          <a:bodyPr>
            <a:normAutofit fontScale="92500" lnSpcReduction="10000"/>
          </a:bodyPr>
          <a:lstStyle/>
          <a:p>
            <a:r>
              <a:rPr lang="en-US" altLang="en-US" dirty="0"/>
              <a:t>Real-world data is noisy: Try to find approximate bi-clusters</a:t>
            </a:r>
          </a:p>
          <a:p>
            <a:r>
              <a:rPr lang="en-US" altLang="en-US" dirty="0"/>
              <a:t>Methods: Optimization-based methods vs. enumeration methods</a:t>
            </a:r>
          </a:p>
          <a:p>
            <a:r>
              <a:rPr lang="en-US" altLang="en-US" dirty="0"/>
              <a:t>Optimization-based methods</a:t>
            </a:r>
          </a:p>
          <a:p>
            <a:pPr lvl="1"/>
            <a:r>
              <a:rPr lang="en-US" altLang="en-US" dirty="0"/>
              <a:t>Try to find a submatrix at a time that achieves the best significance as a bi-cluster</a:t>
            </a:r>
          </a:p>
          <a:p>
            <a:pPr lvl="1"/>
            <a:r>
              <a:rPr lang="en-US" altLang="en-US" dirty="0"/>
              <a:t>Due to the cost in computation, greedy search is employed to find local optimal bi-clusters</a:t>
            </a:r>
          </a:p>
          <a:p>
            <a:pPr lvl="1"/>
            <a:r>
              <a:rPr lang="en-US" altLang="en-US" dirty="0"/>
              <a:t>Ex. </a:t>
            </a:r>
            <a:r>
              <a:rPr lang="el-GR" altLang="en-US" dirty="0"/>
              <a:t>δ</a:t>
            </a:r>
            <a:r>
              <a:rPr lang="en-US" altLang="en-US" dirty="0"/>
              <a:t>-Cluster Algorithm (Cheng and Church, ISMB’2000)</a:t>
            </a:r>
          </a:p>
          <a:p>
            <a:r>
              <a:rPr lang="en-US" altLang="en-US" dirty="0"/>
              <a:t>Enumeration methods</a:t>
            </a:r>
          </a:p>
          <a:p>
            <a:pPr lvl="1"/>
            <a:r>
              <a:rPr lang="en-US" altLang="en-US" dirty="0"/>
              <a:t>Use a tolerance threshold to specify the degree of noise allowed in the bi-clusters to be mined</a:t>
            </a:r>
          </a:p>
          <a:p>
            <a:pPr lvl="1"/>
            <a:r>
              <a:rPr lang="en-US" altLang="en-US" dirty="0"/>
              <a:t>Then try to enumerate all submatrices as bi-clusters that satisfy the requirements</a:t>
            </a:r>
          </a:p>
          <a:p>
            <a:pPr lvl="1"/>
            <a:r>
              <a:rPr lang="en-US" altLang="en-US" dirty="0"/>
              <a:t>Ex. </a:t>
            </a:r>
            <a:r>
              <a:rPr lang="el-GR" altLang="en-US" dirty="0"/>
              <a:t>δ</a:t>
            </a:r>
            <a:r>
              <a:rPr lang="en-US" altLang="en-US" dirty="0"/>
              <a:t>-</a:t>
            </a:r>
            <a:r>
              <a:rPr lang="en-US" altLang="en-US" dirty="0" err="1"/>
              <a:t>pCluster</a:t>
            </a:r>
            <a:r>
              <a:rPr lang="en-US" altLang="en-US" dirty="0"/>
              <a:t> Algorithm (H. Wang et al.’ SIGMOD’2002, </a:t>
            </a:r>
            <a:r>
              <a:rPr lang="en-US" altLang="en-US" dirty="0" err="1"/>
              <a:t>MaPle</a:t>
            </a:r>
            <a:r>
              <a:rPr lang="en-US" altLang="en-US" dirty="0"/>
              <a:t>: Pei et al., ICDM’2003)</a:t>
            </a:r>
          </a:p>
        </p:txBody>
      </p:sp>
      <p:sp>
        <p:nvSpPr>
          <p:cNvPr id="54276" name="Slide Number Placeholder 1">
            <a:extLst>
              <a:ext uri="{FF2B5EF4-FFF2-40B4-BE49-F238E27FC236}">
                <a16:creationId xmlns:a16="http://schemas.microsoft.com/office/drawing/2014/main" id="{82D5154A-D288-013E-E074-EE8636475BDF}"/>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94CBFC77-9F3F-E24C-9CD5-E342350C16BD}" type="slidenum">
              <a:rPr lang="en-US" altLang="en-US" sz="1200" b="1">
                <a:latin typeface="Arial" panose="020B0604020202020204" pitchFamily="34" charset="0"/>
              </a:rPr>
              <a:pPr algn="r" eaLnBrk="1" hangingPunct="1">
                <a:spcBef>
                  <a:spcPct val="0"/>
                </a:spcBef>
                <a:buClrTx/>
                <a:buSzTx/>
                <a:buFontTx/>
                <a:buNone/>
              </a:pPr>
              <a:t>32</a:t>
            </a:fld>
            <a:endParaRPr lang="en-US" altLang="en-US" sz="1200" b="1">
              <a:latin typeface="Arial" panose="020B0604020202020204" pitchFamily="34" charset="0"/>
            </a:endParaRPr>
          </a:p>
        </p:txBody>
      </p:sp>
      <p:sp>
        <p:nvSpPr>
          <p:cNvPr id="2" name="Slide Number Placeholder 1">
            <a:extLst>
              <a:ext uri="{FF2B5EF4-FFF2-40B4-BE49-F238E27FC236}">
                <a16:creationId xmlns:a16="http://schemas.microsoft.com/office/drawing/2014/main" id="{60E6822C-D102-44B0-7D74-B42A6A098612}"/>
              </a:ext>
            </a:extLst>
          </p:cNvPr>
          <p:cNvSpPr>
            <a:spLocks noGrp="1"/>
          </p:cNvSpPr>
          <p:nvPr>
            <p:ph type="sldNum" sz="quarter" idx="12"/>
          </p:nvPr>
        </p:nvSpPr>
        <p:spPr/>
        <p:txBody>
          <a:bodyPr/>
          <a:lstStyle/>
          <a:p>
            <a:fld id="{3576EC27-B82E-E143-A339-DE4537CE5FC3}"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a:extLst>
              <a:ext uri="{FF2B5EF4-FFF2-40B4-BE49-F238E27FC236}">
                <a16:creationId xmlns:a16="http://schemas.microsoft.com/office/drawing/2014/main" id="{719F12CB-D6F8-9211-B262-8AC56F170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817" y="4216401"/>
            <a:ext cx="31242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Slide Number Placeholder 5">
            <a:extLst>
              <a:ext uri="{FF2B5EF4-FFF2-40B4-BE49-F238E27FC236}">
                <a16:creationId xmlns:a16="http://schemas.microsoft.com/office/drawing/2014/main" id="{EB6F2FB5-1EEF-8E79-0E0B-D719FA609B37}"/>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DC681D70-66E4-944E-8D53-63DB10987B78}" type="slidenum">
              <a:rPr lang="en-US" altLang="en-US" sz="1200">
                <a:latin typeface="Tahoma" panose="020B0604030504040204" pitchFamily="34" charset="0"/>
              </a:rPr>
              <a:pPr algn="r" eaLnBrk="1" hangingPunct="1">
                <a:spcBef>
                  <a:spcPct val="0"/>
                </a:spcBef>
                <a:buClrTx/>
                <a:buSzTx/>
                <a:buFontTx/>
                <a:buNone/>
              </a:pPr>
              <a:t>33</a:t>
            </a:fld>
            <a:endParaRPr lang="en-US" altLang="en-US" sz="1200">
              <a:latin typeface="Tahoma" panose="020B0604030504040204" pitchFamily="34" charset="0"/>
            </a:endParaRPr>
          </a:p>
        </p:txBody>
      </p:sp>
      <p:sp>
        <p:nvSpPr>
          <p:cNvPr id="55300" name="Rectangle 2">
            <a:extLst>
              <a:ext uri="{FF2B5EF4-FFF2-40B4-BE49-F238E27FC236}">
                <a16:creationId xmlns:a16="http://schemas.microsoft.com/office/drawing/2014/main" id="{48FC239C-AC03-D6EF-873B-FCA550809AD9}"/>
              </a:ext>
            </a:extLst>
          </p:cNvPr>
          <p:cNvSpPr>
            <a:spLocks noGrp="1" noChangeArrowheads="1"/>
          </p:cNvSpPr>
          <p:nvPr>
            <p:ph type="title"/>
          </p:nvPr>
        </p:nvSpPr>
        <p:spPr/>
        <p:txBody>
          <a:bodyPr/>
          <a:lstStyle/>
          <a:p>
            <a:r>
              <a:rPr lang="en-US" altLang="en-US"/>
              <a:t>Bi-Clustering for Micro-Array Data Analysis</a:t>
            </a:r>
          </a:p>
        </p:txBody>
      </p:sp>
      <p:sp>
        <p:nvSpPr>
          <p:cNvPr id="55301" name="Rectangle 3">
            <a:extLst>
              <a:ext uri="{FF2B5EF4-FFF2-40B4-BE49-F238E27FC236}">
                <a16:creationId xmlns:a16="http://schemas.microsoft.com/office/drawing/2014/main" id="{FC526FCC-7AB9-7385-4707-31DE4DB18892}"/>
              </a:ext>
            </a:extLst>
          </p:cNvPr>
          <p:cNvSpPr>
            <a:spLocks noGrp="1" noChangeArrowheads="1"/>
          </p:cNvSpPr>
          <p:nvPr>
            <p:ph idx="1"/>
          </p:nvPr>
        </p:nvSpPr>
        <p:spPr/>
        <p:txBody>
          <a:bodyPr>
            <a:normAutofit/>
          </a:bodyPr>
          <a:lstStyle/>
          <a:p>
            <a:r>
              <a:rPr lang="en-US" altLang="en-US" sz="2400" dirty="0"/>
              <a:t>Left figure: Micro-array “raw” data shows 3 genes and their values in a multi-D space: Difficult to find their patterns</a:t>
            </a:r>
          </a:p>
          <a:p>
            <a:r>
              <a:rPr lang="en-US" altLang="en-US" sz="2400" dirty="0"/>
              <a:t>Right two: Some subsets of dimensions form nice shift and scaling patterns</a:t>
            </a:r>
          </a:p>
          <a:p>
            <a:r>
              <a:rPr lang="en-US" altLang="en-US" sz="2400" dirty="0"/>
              <a:t>No globally defined similarity/distance measure</a:t>
            </a:r>
          </a:p>
          <a:p>
            <a:r>
              <a:rPr lang="en-US" altLang="en-US" sz="2400" dirty="0"/>
              <a:t>Clusters may not be exclusive</a:t>
            </a:r>
          </a:p>
          <a:p>
            <a:pPr lvl="1"/>
            <a:r>
              <a:rPr lang="en-US" altLang="en-US" sz="2000" dirty="0"/>
              <a:t>An object can appear in multiple clusters</a:t>
            </a:r>
          </a:p>
        </p:txBody>
      </p:sp>
      <p:pic>
        <p:nvPicPr>
          <p:cNvPr id="55302" name="Picture 6">
            <a:extLst>
              <a:ext uri="{FF2B5EF4-FFF2-40B4-BE49-F238E27FC236}">
                <a16:creationId xmlns:a16="http://schemas.microsoft.com/office/drawing/2014/main" id="{1CEC33F8-FC43-C265-D0BB-17C6DC1BB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017" y="4221163"/>
            <a:ext cx="3048000"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7">
            <a:extLst>
              <a:ext uri="{FF2B5EF4-FFF2-40B4-BE49-F238E27FC236}">
                <a16:creationId xmlns:a16="http://schemas.microsoft.com/office/drawing/2014/main" id="{A3FB2C62-6004-A8C0-B7F3-69E482911B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3017" y="4233863"/>
            <a:ext cx="30480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F50353A-E9AB-1E82-CF15-D2E99ECEC68A}"/>
              </a:ext>
            </a:extLst>
          </p:cNvPr>
          <p:cNvSpPr>
            <a:spLocks noGrp="1"/>
          </p:cNvSpPr>
          <p:nvPr>
            <p:ph type="sldNum" sz="quarter" idx="12"/>
          </p:nvPr>
        </p:nvSpPr>
        <p:spPr/>
        <p:txBody>
          <a:bodyPr/>
          <a:lstStyle/>
          <a:p>
            <a:fld id="{3576EC27-B82E-E143-A339-DE4537CE5FC3}"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9F94D124-FFA1-A0F8-5F12-64F097F37E98}"/>
              </a:ext>
            </a:extLst>
          </p:cNvPr>
          <p:cNvSpPr>
            <a:spLocks noGrp="1" noChangeArrowheads="1"/>
          </p:cNvSpPr>
          <p:nvPr>
            <p:ph type="title"/>
          </p:nvPr>
        </p:nvSpPr>
        <p:spPr/>
        <p:txBody>
          <a:bodyPr/>
          <a:lstStyle/>
          <a:p>
            <a:r>
              <a:rPr lang="el-GR" altLang="en-US" dirty="0"/>
              <a:t>δ</a:t>
            </a:r>
            <a:r>
              <a:rPr lang="en-US" altLang="en-US" dirty="0"/>
              <a:t>-Bi-Cluster</a:t>
            </a:r>
          </a:p>
        </p:txBody>
      </p:sp>
      <mc:AlternateContent xmlns:mc="http://schemas.openxmlformats.org/markup-compatibility/2006" xmlns:a14="http://schemas.microsoft.com/office/drawing/2010/main">
        <mc:Choice Requires="a14">
          <p:sp>
            <p:nvSpPr>
              <p:cNvPr id="56324" name="Rectangle 3">
                <a:extLst>
                  <a:ext uri="{FF2B5EF4-FFF2-40B4-BE49-F238E27FC236}">
                    <a16:creationId xmlns:a16="http://schemas.microsoft.com/office/drawing/2014/main" id="{A757C3EC-9E94-873A-EDFF-62E4AC13CC73}"/>
                  </a:ext>
                </a:extLst>
              </p:cNvPr>
              <p:cNvSpPr>
                <a:spLocks noGrp="1" noChangeArrowheads="1"/>
              </p:cNvSpPr>
              <p:nvPr>
                <p:ph idx="1"/>
              </p:nvPr>
            </p:nvSpPr>
            <p:spPr/>
            <p:txBody>
              <a:bodyPr>
                <a:normAutofit lnSpcReduction="10000"/>
              </a:bodyPr>
              <a:lstStyle/>
              <a:p>
                <a:r>
                  <a:rPr lang="en-US" altLang="en-US" dirty="0"/>
                  <a:t>For a submatrix I x J</a:t>
                </a:r>
              </a:p>
              <a:p>
                <a:pPr lvl="1"/>
                <a:r>
                  <a:rPr lang="en-US" altLang="en-US" dirty="0"/>
                  <a:t>The mean of the </a:t>
                </a:r>
                <a:r>
                  <a:rPr lang="en-US" altLang="en-US" dirty="0" err="1"/>
                  <a:t>i-th</a:t>
                </a:r>
                <a:r>
                  <a:rPr lang="en-US" altLang="en-US" dirty="0"/>
                  <a:t> row: </a:t>
                </a:r>
                <a14:m>
                  <m:oMath xmlns:m="http://schemas.openxmlformats.org/officeDocument/2006/math">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𝑖𝐽</m:t>
                        </m:r>
                      </m:sub>
                    </m:sSub>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1</m:t>
                        </m:r>
                      </m:num>
                      <m:den>
                        <m:r>
                          <a:rPr lang="en-CA" altLang="en-US" b="0" i="1" smtClean="0">
                            <a:latin typeface="Cambria Math" panose="02040503050406030204" pitchFamily="18" charset="0"/>
                          </a:rPr>
                          <m:t>|</m:t>
                        </m:r>
                        <m:r>
                          <a:rPr lang="en-CA" altLang="en-US" b="0" i="1" smtClean="0">
                            <a:latin typeface="Cambria Math" panose="02040503050406030204" pitchFamily="18" charset="0"/>
                          </a:rPr>
                          <m:t>𝐽</m:t>
                        </m:r>
                        <m:r>
                          <a:rPr lang="en-CA" altLang="en-US" b="0" i="1" smtClean="0">
                            <a:latin typeface="Cambria Math" panose="02040503050406030204" pitchFamily="18" charset="0"/>
                          </a:rPr>
                          <m:t>|</m:t>
                        </m:r>
                      </m:den>
                    </m:f>
                    <m:nary>
                      <m:naryPr>
                        <m:chr m:val="∑"/>
                        <m:supHide m:val="on"/>
                        <m:ctrlPr>
                          <a:rPr lang="en-CA" altLang="en-US" b="0" i="1" smtClean="0">
                            <a:latin typeface="Cambria Math" panose="02040503050406030204" pitchFamily="18" charset="0"/>
                          </a:rPr>
                        </m:ctrlPr>
                      </m:naryPr>
                      <m:sub>
                        <m:r>
                          <m:rPr>
                            <m:brk m:alnAt="7"/>
                          </m:rPr>
                          <a:rPr lang="en-CA" altLang="en-US" b="0" i="1" smtClean="0">
                            <a:latin typeface="Cambria Math" panose="02040503050406030204" pitchFamily="18" charset="0"/>
                          </a:rPr>
                          <m:t>𝑗</m:t>
                        </m:r>
                        <m:r>
                          <a:rPr lang="en-CA" altLang="en-US" b="0" i="1" smtClean="0">
                            <a:latin typeface="Cambria Math" panose="02040503050406030204" pitchFamily="18" charset="0"/>
                          </a:rPr>
                          <m:t>∈</m:t>
                        </m:r>
                        <m:r>
                          <a:rPr lang="en-CA" altLang="en-US" b="0" i="1" smtClean="0">
                            <a:latin typeface="Cambria Math" panose="02040503050406030204" pitchFamily="18" charset="0"/>
                          </a:rPr>
                          <m:t>𝐽</m:t>
                        </m:r>
                      </m:sub>
                      <m:sup/>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𝑖𝑗</m:t>
                            </m:r>
                          </m:sub>
                        </m:sSub>
                      </m:e>
                    </m:nary>
                  </m:oMath>
                </a14:m>
                <a:endParaRPr lang="en-US" altLang="en-US" dirty="0"/>
              </a:p>
              <a:p>
                <a:pPr lvl="1"/>
                <a:r>
                  <a:rPr lang="en-US" altLang="en-US" dirty="0"/>
                  <a:t>The mean of the j-</a:t>
                </a:r>
                <a:r>
                  <a:rPr lang="en-US" altLang="en-US" dirty="0" err="1"/>
                  <a:t>th</a:t>
                </a:r>
                <a:r>
                  <a:rPr lang="en-US" altLang="en-US" dirty="0"/>
                  <a:t> column: </a:t>
                </a:r>
                <a14:m>
                  <m:oMath xmlns:m="http://schemas.openxmlformats.org/officeDocument/2006/math">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𝐼𝑗</m:t>
                        </m:r>
                      </m:sub>
                    </m:sSub>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1</m:t>
                        </m:r>
                      </m:num>
                      <m:den>
                        <m:r>
                          <a:rPr lang="en-CA" altLang="en-US" b="0" i="1" smtClean="0">
                            <a:latin typeface="Cambria Math" panose="02040503050406030204" pitchFamily="18" charset="0"/>
                          </a:rPr>
                          <m:t>|</m:t>
                        </m:r>
                        <m:r>
                          <a:rPr lang="en-CA" altLang="en-US" b="0" i="1" smtClean="0">
                            <a:latin typeface="Cambria Math" panose="02040503050406030204" pitchFamily="18" charset="0"/>
                          </a:rPr>
                          <m:t>𝐼</m:t>
                        </m:r>
                        <m:r>
                          <a:rPr lang="en-CA" altLang="en-US" b="0" i="1" smtClean="0">
                            <a:latin typeface="Cambria Math" panose="02040503050406030204" pitchFamily="18" charset="0"/>
                          </a:rPr>
                          <m:t>|</m:t>
                        </m:r>
                      </m:den>
                    </m:f>
                    <m:nary>
                      <m:naryPr>
                        <m:chr m:val="∑"/>
                        <m:supHide m:val="on"/>
                        <m:ctrlPr>
                          <a:rPr lang="en-CA" altLang="en-US" b="0" i="1" smtClean="0">
                            <a:latin typeface="Cambria Math" panose="02040503050406030204" pitchFamily="18" charset="0"/>
                          </a:rPr>
                        </m:ctrlPr>
                      </m:naryPr>
                      <m:sub>
                        <m:r>
                          <m:rPr>
                            <m:brk m:alnAt="7"/>
                          </m:rPr>
                          <a:rPr lang="en-CA" altLang="en-US" b="0" i="1" smtClean="0">
                            <a:latin typeface="Cambria Math" panose="02040503050406030204" pitchFamily="18" charset="0"/>
                          </a:rPr>
                          <m:t>𝑖</m:t>
                        </m:r>
                        <m:r>
                          <a:rPr lang="en-CA" altLang="en-US" b="0" i="1" smtClean="0">
                            <a:latin typeface="Cambria Math" panose="02040503050406030204" pitchFamily="18" charset="0"/>
                          </a:rPr>
                          <m:t>∈</m:t>
                        </m:r>
                        <m:r>
                          <a:rPr lang="en-CA" altLang="en-US" b="0" i="1" smtClean="0">
                            <a:latin typeface="Cambria Math" panose="02040503050406030204" pitchFamily="18" charset="0"/>
                          </a:rPr>
                          <m:t>𝐼</m:t>
                        </m:r>
                      </m:sub>
                      <m:sup/>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𝑖𝑗</m:t>
                            </m:r>
                          </m:sub>
                        </m:sSub>
                      </m:e>
                    </m:nary>
                  </m:oMath>
                </a14:m>
                <a:endParaRPr lang="en-US" altLang="en-US" dirty="0"/>
              </a:p>
              <a:p>
                <a:pPr lvl="1"/>
                <a:r>
                  <a:rPr lang="en-US" altLang="en-US" dirty="0"/>
                  <a:t>The mean of all elements in the submatrix: </a:t>
                </a:r>
                <a14:m>
                  <m:oMath xmlns:m="http://schemas.openxmlformats.org/officeDocument/2006/math">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𝐼𝐽</m:t>
                        </m:r>
                      </m:sub>
                    </m:sSub>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1</m:t>
                        </m:r>
                      </m:num>
                      <m:den>
                        <m:d>
                          <m:dPr>
                            <m:begChr m:val="|"/>
                            <m:endChr m:val="|"/>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𝐼</m:t>
                            </m:r>
                          </m:e>
                        </m:d>
                        <m:r>
                          <a:rPr lang="en-CA" altLang="en-US" b="0" i="1" smtClean="0">
                            <a:latin typeface="Cambria Math" panose="02040503050406030204" pitchFamily="18" charset="0"/>
                          </a:rPr>
                          <m:t>|</m:t>
                        </m:r>
                        <m:r>
                          <a:rPr lang="en-CA" altLang="en-US" b="0" i="1" smtClean="0">
                            <a:latin typeface="Cambria Math" panose="02040503050406030204" pitchFamily="18" charset="0"/>
                          </a:rPr>
                          <m:t>𝐽</m:t>
                        </m:r>
                        <m:r>
                          <a:rPr lang="en-CA" altLang="en-US" b="0" i="1" smtClean="0">
                            <a:latin typeface="Cambria Math" panose="02040503050406030204" pitchFamily="18" charset="0"/>
                          </a:rPr>
                          <m:t>|</m:t>
                        </m:r>
                      </m:den>
                    </m:f>
                    <m:nary>
                      <m:naryPr>
                        <m:chr m:val="∑"/>
                        <m:supHide m:val="on"/>
                        <m:ctrlPr>
                          <a:rPr lang="en-CA" altLang="en-US" b="0" i="1" smtClean="0">
                            <a:latin typeface="Cambria Math" panose="02040503050406030204" pitchFamily="18" charset="0"/>
                          </a:rPr>
                        </m:ctrlPr>
                      </m:naryPr>
                      <m:sub>
                        <m:r>
                          <m:rPr>
                            <m:brk m:alnAt="7"/>
                          </m:rPr>
                          <a:rPr lang="en-CA" altLang="en-US" b="0" i="1" smtClean="0">
                            <a:latin typeface="Cambria Math" panose="02040503050406030204" pitchFamily="18" charset="0"/>
                          </a:rPr>
                          <m:t>𝑖</m:t>
                        </m:r>
                        <m:r>
                          <a:rPr lang="en-CA" altLang="en-US" b="0" i="1" smtClean="0">
                            <a:latin typeface="Cambria Math" panose="02040503050406030204" pitchFamily="18" charset="0"/>
                          </a:rPr>
                          <m:t>∈</m:t>
                        </m:r>
                        <m:r>
                          <m:rPr>
                            <m:sty m:val="p"/>
                          </m:rPr>
                          <a:rPr lang="en-CA" altLang="en-US" b="0" i="1" smtClean="0">
                            <a:latin typeface="Cambria Math" panose="02040503050406030204" pitchFamily="18" charset="0"/>
                          </a:rPr>
                          <m:t>I</m:t>
                        </m:r>
                        <m:r>
                          <a:rPr lang="en-CA" altLang="en-US" b="0" i="1" smtClean="0">
                            <a:latin typeface="Cambria Math" panose="02040503050406030204" pitchFamily="18" charset="0"/>
                          </a:rPr>
                          <m:t>,</m:t>
                        </m:r>
                        <m:r>
                          <a:rPr lang="en-CA" altLang="en-US" b="0" i="1" smtClean="0">
                            <a:latin typeface="Cambria Math" panose="02040503050406030204" pitchFamily="18" charset="0"/>
                          </a:rPr>
                          <m:t>𝑗</m:t>
                        </m:r>
                        <m:r>
                          <a:rPr lang="en-CA" altLang="en-US" b="0" i="1" smtClean="0">
                            <a:latin typeface="Cambria Math" panose="02040503050406030204" pitchFamily="18" charset="0"/>
                          </a:rPr>
                          <m:t>∈</m:t>
                        </m:r>
                        <m:r>
                          <m:rPr>
                            <m:sty m:val="p"/>
                          </m:rPr>
                          <a:rPr lang="en-CA" altLang="en-US" b="0" i="1" smtClean="0">
                            <a:latin typeface="Cambria Math" panose="02040503050406030204" pitchFamily="18" charset="0"/>
                          </a:rPr>
                          <m:t>J</m:t>
                        </m:r>
                      </m:sub>
                      <m:sup/>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𝑖𝑗</m:t>
                            </m:r>
                          </m:sub>
                        </m:sSub>
                      </m:e>
                    </m:nary>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1</m:t>
                        </m:r>
                      </m:num>
                      <m:den>
                        <m:r>
                          <a:rPr lang="en-CA" altLang="en-US" b="0" i="1" smtClean="0">
                            <a:latin typeface="Cambria Math" panose="02040503050406030204" pitchFamily="18" charset="0"/>
                          </a:rPr>
                          <m:t>|</m:t>
                        </m:r>
                        <m:r>
                          <a:rPr lang="en-CA" altLang="en-US" b="0" i="1" smtClean="0">
                            <a:latin typeface="Cambria Math" panose="02040503050406030204" pitchFamily="18" charset="0"/>
                          </a:rPr>
                          <m:t>𝐼</m:t>
                        </m:r>
                        <m:r>
                          <a:rPr lang="en-CA" altLang="en-US" b="0" i="1" smtClean="0">
                            <a:latin typeface="Cambria Math" panose="02040503050406030204" pitchFamily="18" charset="0"/>
                          </a:rPr>
                          <m:t>|</m:t>
                        </m:r>
                      </m:den>
                    </m:f>
                    <m:nary>
                      <m:naryPr>
                        <m:chr m:val="∑"/>
                        <m:supHide m:val="on"/>
                        <m:ctrlPr>
                          <a:rPr lang="en-CA" altLang="en-US" b="0" i="1" smtClean="0">
                            <a:latin typeface="Cambria Math" panose="02040503050406030204" pitchFamily="18" charset="0"/>
                          </a:rPr>
                        </m:ctrlPr>
                      </m:naryPr>
                      <m:sub>
                        <m:r>
                          <m:rPr>
                            <m:brk m:alnAt="7"/>
                          </m:rPr>
                          <a:rPr lang="en-CA" altLang="en-US" b="0" i="1" smtClean="0">
                            <a:latin typeface="Cambria Math" panose="02040503050406030204" pitchFamily="18" charset="0"/>
                          </a:rPr>
                          <m:t>𝑖</m:t>
                        </m:r>
                        <m:r>
                          <a:rPr lang="en-CA" altLang="en-US" b="0" i="1" smtClean="0">
                            <a:latin typeface="Cambria Math" panose="02040503050406030204" pitchFamily="18" charset="0"/>
                          </a:rPr>
                          <m:t>∈</m:t>
                        </m:r>
                        <m:r>
                          <a:rPr lang="en-CA" altLang="en-US" b="0" i="1" smtClean="0">
                            <a:latin typeface="Cambria Math" panose="02040503050406030204" pitchFamily="18" charset="0"/>
                          </a:rPr>
                          <m:t>𝐼</m:t>
                        </m:r>
                      </m:sub>
                      <m:sup/>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𝑖𝐽</m:t>
                            </m:r>
                          </m:sub>
                        </m:sSub>
                      </m:e>
                    </m:nary>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1</m:t>
                        </m:r>
                      </m:num>
                      <m:den>
                        <m:r>
                          <a:rPr lang="en-CA" altLang="en-US" b="0" i="1" smtClean="0">
                            <a:latin typeface="Cambria Math" panose="02040503050406030204" pitchFamily="18" charset="0"/>
                          </a:rPr>
                          <m:t>|</m:t>
                        </m:r>
                        <m:r>
                          <a:rPr lang="en-CA" altLang="en-US" b="0" i="1" smtClean="0">
                            <a:latin typeface="Cambria Math" panose="02040503050406030204" pitchFamily="18" charset="0"/>
                          </a:rPr>
                          <m:t>𝐽</m:t>
                        </m:r>
                        <m:r>
                          <a:rPr lang="en-CA" altLang="en-US" b="0" i="1" smtClean="0">
                            <a:latin typeface="Cambria Math" panose="02040503050406030204" pitchFamily="18" charset="0"/>
                          </a:rPr>
                          <m:t>|</m:t>
                        </m:r>
                      </m:den>
                    </m:f>
                    <m:nary>
                      <m:naryPr>
                        <m:chr m:val="∑"/>
                        <m:supHide m:val="on"/>
                        <m:ctrlPr>
                          <a:rPr lang="en-CA" altLang="en-US" b="0" i="1" smtClean="0">
                            <a:latin typeface="Cambria Math" panose="02040503050406030204" pitchFamily="18" charset="0"/>
                          </a:rPr>
                        </m:ctrlPr>
                      </m:naryPr>
                      <m:sub>
                        <m:r>
                          <m:rPr>
                            <m:brk m:alnAt="7"/>
                          </m:rPr>
                          <a:rPr lang="en-CA" altLang="en-US" b="0" i="1" smtClean="0">
                            <a:latin typeface="Cambria Math" panose="02040503050406030204" pitchFamily="18" charset="0"/>
                          </a:rPr>
                          <m:t>𝑗</m:t>
                        </m:r>
                        <m:r>
                          <a:rPr lang="en-CA" altLang="en-US" b="0" i="1" smtClean="0">
                            <a:latin typeface="Cambria Math" panose="02040503050406030204" pitchFamily="18" charset="0"/>
                          </a:rPr>
                          <m:t>∈</m:t>
                        </m:r>
                        <m:r>
                          <a:rPr lang="en-CA" altLang="en-US" b="0" i="1" smtClean="0">
                            <a:latin typeface="Cambria Math" panose="02040503050406030204" pitchFamily="18" charset="0"/>
                          </a:rPr>
                          <m:t>𝐽</m:t>
                        </m:r>
                      </m:sub>
                      <m:sup/>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𝐼𝑗</m:t>
                            </m:r>
                          </m:sub>
                        </m:sSub>
                      </m:e>
                    </m:nary>
                  </m:oMath>
                </a14:m>
                <a:endParaRPr lang="en-US" altLang="en-US" dirty="0"/>
              </a:p>
              <a:p>
                <a:r>
                  <a:rPr lang="en-US" altLang="en-US" dirty="0"/>
                  <a:t>The quality of the submatrix as a bi-cluster can be measured by the mean squared residue value </a:t>
                </a:r>
              </a:p>
              <a:p>
                <a:pPr marL="0" indent="0">
                  <a:buNone/>
                </a:pPr>
                <a14:m>
                  <m:oMathPara xmlns:m="http://schemas.openxmlformats.org/officeDocument/2006/math">
                    <m:oMathParaPr>
                      <m:jc m:val="centerGroup"/>
                    </m:oMathParaPr>
                    <m:oMath xmlns:m="http://schemas.openxmlformats.org/officeDocument/2006/math">
                      <m:r>
                        <a:rPr lang="en-CA" altLang="en-US" b="0" i="1" smtClean="0">
                          <a:latin typeface="Cambria Math" panose="02040503050406030204" pitchFamily="18" charset="0"/>
                        </a:rPr>
                        <m:t>𝐻</m:t>
                      </m:r>
                      <m:d>
                        <m:dPr>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𝐼</m:t>
                          </m:r>
                          <m:r>
                            <a:rPr lang="en-CA" altLang="en-US" b="0" i="1" smtClean="0">
                              <a:latin typeface="Cambria Math" panose="02040503050406030204" pitchFamily="18" charset="0"/>
                            </a:rPr>
                            <m:t>×</m:t>
                          </m:r>
                          <m:r>
                            <a:rPr lang="en-CA" altLang="en-US" b="0" i="1" smtClean="0">
                              <a:latin typeface="Cambria Math" panose="02040503050406030204" pitchFamily="18" charset="0"/>
                            </a:rPr>
                            <m:t>𝐽</m:t>
                          </m:r>
                        </m:e>
                      </m:d>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1</m:t>
                          </m:r>
                        </m:num>
                        <m:den>
                          <m:d>
                            <m:dPr>
                              <m:begChr m:val="|"/>
                              <m:endChr m:val="|"/>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𝐼</m:t>
                              </m:r>
                            </m:e>
                          </m:d>
                          <m:r>
                            <a:rPr lang="en-CA" altLang="en-US" b="0" i="1" smtClean="0">
                              <a:latin typeface="Cambria Math" panose="02040503050406030204" pitchFamily="18" charset="0"/>
                            </a:rPr>
                            <m:t>|</m:t>
                          </m:r>
                          <m:r>
                            <a:rPr lang="en-CA" altLang="en-US" b="0" i="1" smtClean="0">
                              <a:latin typeface="Cambria Math" panose="02040503050406030204" pitchFamily="18" charset="0"/>
                            </a:rPr>
                            <m:t>𝐽</m:t>
                          </m:r>
                          <m:r>
                            <a:rPr lang="en-CA" altLang="en-US" b="0" i="1" smtClean="0">
                              <a:latin typeface="Cambria Math" panose="02040503050406030204" pitchFamily="18" charset="0"/>
                            </a:rPr>
                            <m:t>|</m:t>
                          </m:r>
                        </m:den>
                      </m:f>
                      <m:nary>
                        <m:naryPr>
                          <m:chr m:val="∑"/>
                          <m:supHide m:val="on"/>
                          <m:ctrlPr>
                            <a:rPr lang="en-CA" altLang="en-US" b="0" i="1" smtClean="0">
                              <a:latin typeface="Cambria Math" panose="02040503050406030204" pitchFamily="18" charset="0"/>
                            </a:rPr>
                          </m:ctrlPr>
                        </m:naryPr>
                        <m:sub>
                          <m:r>
                            <m:rPr>
                              <m:brk m:alnAt="7"/>
                            </m:rPr>
                            <a:rPr lang="en-CA" altLang="en-US" b="0" i="1" smtClean="0">
                              <a:latin typeface="Cambria Math" panose="02040503050406030204" pitchFamily="18" charset="0"/>
                            </a:rPr>
                            <m:t>𝑖</m:t>
                          </m:r>
                          <m:r>
                            <a:rPr lang="en-CA" altLang="en-US" b="0" i="1" smtClean="0">
                              <a:latin typeface="Cambria Math" panose="02040503050406030204" pitchFamily="18" charset="0"/>
                            </a:rPr>
                            <m:t>∈</m:t>
                          </m:r>
                          <m:r>
                            <a:rPr lang="en-CA" altLang="en-US" b="0" i="1" smtClean="0">
                              <a:latin typeface="Cambria Math" panose="02040503050406030204" pitchFamily="18" charset="0"/>
                            </a:rPr>
                            <m:t>𝐼</m:t>
                          </m:r>
                          <m:r>
                            <a:rPr lang="en-CA" altLang="en-US" b="0" i="1" smtClean="0">
                              <a:latin typeface="Cambria Math" panose="02040503050406030204" pitchFamily="18" charset="0"/>
                            </a:rPr>
                            <m:t>,</m:t>
                          </m:r>
                          <m:r>
                            <a:rPr lang="en-CA" altLang="en-US" b="0" i="1" smtClean="0">
                              <a:latin typeface="Cambria Math" panose="02040503050406030204" pitchFamily="18" charset="0"/>
                            </a:rPr>
                            <m:t>𝑗</m:t>
                          </m:r>
                          <m:r>
                            <a:rPr lang="en-CA" altLang="en-US" b="0" i="1" smtClean="0">
                              <a:latin typeface="Cambria Math" panose="02040503050406030204" pitchFamily="18" charset="0"/>
                            </a:rPr>
                            <m:t>∈</m:t>
                          </m:r>
                          <m:r>
                            <a:rPr lang="en-CA" altLang="en-US" b="0" i="1" smtClean="0">
                              <a:latin typeface="Cambria Math" panose="02040503050406030204" pitchFamily="18" charset="0"/>
                            </a:rPr>
                            <m:t>𝐽</m:t>
                          </m:r>
                        </m:sub>
                        <m:sup/>
                        <m:e>
                          <m:sSup>
                            <m:sSupPr>
                              <m:ctrlPr>
                                <a:rPr lang="en-CA" altLang="en-US" b="0" i="1" smtClean="0">
                                  <a:latin typeface="Cambria Math" panose="02040503050406030204" pitchFamily="18" charset="0"/>
                                </a:rPr>
                              </m:ctrlPr>
                            </m:sSupPr>
                            <m:e>
                              <m:d>
                                <m:dPr>
                                  <m:ctrlPr>
                                    <a:rPr lang="en-CA" altLang="en-US" b="0" i="1" smtClean="0">
                                      <a:latin typeface="Cambria Math" panose="02040503050406030204" pitchFamily="18" charset="0"/>
                                    </a:rPr>
                                  </m:ctrlPr>
                                </m:dPr>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𝑖𝑗</m:t>
                                      </m:r>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𝑖𝐽</m:t>
                                      </m:r>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𝐼𝑗</m:t>
                                      </m:r>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𝐼𝐽</m:t>
                                      </m:r>
                                    </m:sub>
                                  </m:sSub>
                                </m:e>
                              </m:d>
                            </m:e>
                            <m:sup>
                              <m:r>
                                <a:rPr lang="en-CA" altLang="en-US" b="0" i="1" smtClean="0">
                                  <a:latin typeface="Cambria Math" panose="02040503050406030204" pitchFamily="18" charset="0"/>
                                </a:rPr>
                                <m:t>2</m:t>
                              </m:r>
                            </m:sup>
                          </m:sSup>
                        </m:e>
                      </m:nary>
                    </m:oMath>
                  </m:oMathPara>
                </a14:m>
                <a:endParaRPr lang="en-US" altLang="en-US" dirty="0"/>
              </a:p>
              <a:p>
                <a:pPr lvl="1"/>
                <a:endParaRPr lang="en-US" altLang="en-US" dirty="0"/>
              </a:p>
              <a:p>
                <a:endParaRPr lang="en-US" altLang="en-US" dirty="0"/>
              </a:p>
            </p:txBody>
          </p:sp>
        </mc:Choice>
        <mc:Fallback xmlns="">
          <p:sp>
            <p:nvSpPr>
              <p:cNvPr id="56324" name="Rectangle 3">
                <a:extLst>
                  <a:ext uri="{FF2B5EF4-FFF2-40B4-BE49-F238E27FC236}">
                    <a16:creationId xmlns:a16="http://schemas.microsoft.com/office/drawing/2014/main" id="{A757C3EC-9E94-873A-EDFF-62E4AC13CC73}"/>
                  </a:ext>
                </a:extLst>
              </p:cNvPr>
              <p:cNvSpPr>
                <a:spLocks noGrp="1" noRot="1" noChangeAspect="1" noMove="1" noResize="1" noEditPoints="1" noAdjustHandles="1" noChangeArrowheads="1" noChangeShapeType="1" noTextEdit="1"/>
              </p:cNvSpPr>
              <p:nvPr>
                <p:ph idx="1"/>
              </p:nvPr>
            </p:nvSpPr>
            <p:spPr>
              <a:blipFill>
                <a:blip r:embed="rId3"/>
                <a:stretch>
                  <a:fillRect l="-1086" t="-4360" b="-44186"/>
                </a:stretch>
              </a:blipFill>
            </p:spPr>
            <p:txBody>
              <a:bodyPr/>
              <a:lstStyle/>
              <a:p>
                <a:r>
                  <a:rPr lang="en-US">
                    <a:noFill/>
                  </a:rPr>
                  <a:t> </a:t>
                </a:r>
              </a:p>
            </p:txBody>
          </p:sp>
        </mc:Fallback>
      </mc:AlternateContent>
      <p:sp>
        <p:nvSpPr>
          <p:cNvPr id="56325" name="Slide Number Placeholder 1">
            <a:extLst>
              <a:ext uri="{FF2B5EF4-FFF2-40B4-BE49-F238E27FC236}">
                <a16:creationId xmlns:a16="http://schemas.microsoft.com/office/drawing/2014/main" id="{AE3F08DA-3E96-828B-9F52-F2AB99763C81}"/>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97D6AC5A-1A11-8145-9426-AEF1DF47DEE2}" type="slidenum">
              <a:rPr lang="en-US" altLang="en-US" sz="1200" b="1">
                <a:latin typeface="Arial" panose="020B0604020202020204" pitchFamily="34" charset="0"/>
              </a:rPr>
              <a:pPr algn="r" eaLnBrk="1" hangingPunct="1">
                <a:spcBef>
                  <a:spcPct val="0"/>
                </a:spcBef>
                <a:buClrTx/>
                <a:buSzTx/>
                <a:buFontTx/>
                <a:buNone/>
              </a:pPr>
              <a:t>34</a:t>
            </a:fld>
            <a:endParaRPr lang="en-US" altLang="en-US" sz="1200" b="1">
              <a:latin typeface="Arial" panose="020B0604020202020204" pitchFamily="34" charset="0"/>
            </a:endParaRPr>
          </a:p>
        </p:txBody>
      </p:sp>
      <p:sp>
        <p:nvSpPr>
          <p:cNvPr id="2" name="Slide Number Placeholder 1">
            <a:extLst>
              <a:ext uri="{FF2B5EF4-FFF2-40B4-BE49-F238E27FC236}">
                <a16:creationId xmlns:a16="http://schemas.microsoft.com/office/drawing/2014/main" id="{88713E48-4AEF-7958-3A81-71CA941160CA}"/>
              </a:ext>
            </a:extLst>
          </p:cNvPr>
          <p:cNvSpPr>
            <a:spLocks noGrp="1"/>
          </p:cNvSpPr>
          <p:nvPr>
            <p:ph type="sldNum" sz="quarter" idx="12"/>
          </p:nvPr>
        </p:nvSpPr>
        <p:spPr/>
        <p:txBody>
          <a:bodyPr/>
          <a:lstStyle/>
          <a:p>
            <a:fld id="{3576EC27-B82E-E143-A339-DE4537CE5FC3}"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31087-B24B-06B3-5FF9-A15BF8DACCF3}"/>
              </a:ext>
            </a:extLst>
          </p:cNvPr>
          <p:cNvSpPr>
            <a:spLocks noGrp="1"/>
          </p:cNvSpPr>
          <p:nvPr>
            <p:ph type="title"/>
          </p:nvPr>
        </p:nvSpPr>
        <p:spPr/>
        <p:txBody>
          <a:bodyPr/>
          <a:lstStyle/>
          <a:p>
            <a:r>
              <a:rPr lang="el-GR" altLang="en-US" dirty="0"/>
              <a:t>δ</a:t>
            </a:r>
            <a:r>
              <a:rPr lang="en-US" altLang="en-US" dirty="0"/>
              <a:t>-Bi-Cluster</a:t>
            </a:r>
            <a:endParaRPr lang="en-US" dirty="0"/>
          </a:p>
        </p:txBody>
      </p:sp>
      <p:sp>
        <p:nvSpPr>
          <p:cNvPr id="3" name="Content Placeholder 2">
            <a:extLst>
              <a:ext uri="{FF2B5EF4-FFF2-40B4-BE49-F238E27FC236}">
                <a16:creationId xmlns:a16="http://schemas.microsoft.com/office/drawing/2014/main" id="{CC9D9627-4A7E-3E8F-6EFB-1657289825FB}"/>
              </a:ext>
            </a:extLst>
          </p:cNvPr>
          <p:cNvSpPr>
            <a:spLocks noGrp="1"/>
          </p:cNvSpPr>
          <p:nvPr>
            <p:ph idx="1"/>
          </p:nvPr>
        </p:nvSpPr>
        <p:spPr/>
        <p:txBody>
          <a:bodyPr>
            <a:normAutofit/>
          </a:bodyPr>
          <a:lstStyle/>
          <a:p>
            <a:pPr>
              <a:lnSpc>
                <a:spcPct val="120000"/>
              </a:lnSpc>
            </a:pPr>
            <a:r>
              <a:rPr lang="en-US" altLang="en-US" dirty="0">
                <a:latin typeface="Arial" panose="020B0604020202020204" pitchFamily="34" charset="0"/>
              </a:rPr>
              <a:t>A submatrix </a:t>
            </a:r>
            <a:r>
              <a:rPr lang="en-US" altLang="en-US" i="1" dirty="0">
                <a:latin typeface="Arial" panose="020B0604020202020204" pitchFamily="34" charset="0"/>
              </a:rPr>
              <a:t>I </a:t>
            </a:r>
            <a:r>
              <a:rPr lang="en-US" altLang="en-US" i="1" dirty="0">
                <a:latin typeface="Arial" panose="020B0604020202020204" pitchFamily="34" charset="0"/>
                <a:cs typeface="Arial" panose="020B0604020202020204" pitchFamily="34" charset="0"/>
              </a:rPr>
              <a:t>x </a:t>
            </a:r>
            <a:r>
              <a:rPr lang="en-US" altLang="en-US" i="1" dirty="0">
                <a:latin typeface="Arial" panose="020B0604020202020204" pitchFamily="34" charset="0"/>
              </a:rPr>
              <a:t>J </a:t>
            </a:r>
            <a:r>
              <a:rPr lang="en-US" altLang="en-US" dirty="0">
                <a:latin typeface="Arial" panose="020B0604020202020204" pitchFamily="34" charset="0"/>
              </a:rPr>
              <a:t>is </a:t>
            </a:r>
            <a:r>
              <a:rPr lang="el-GR" altLang="en-US" b="1" dirty="0">
                <a:latin typeface="Arial" panose="020B0604020202020204" pitchFamily="34" charset="0"/>
                <a:ea typeface="Dotum" panose="020B0600000101010101" pitchFamily="34" charset="-127"/>
              </a:rPr>
              <a:t>δ</a:t>
            </a:r>
            <a:r>
              <a:rPr lang="en-US" altLang="en-US" b="1" dirty="0">
                <a:latin typeface="Arial" panose="020B0604020202020204" pitchFamily="34" charset="0"/>
              </a:rPr>
              <a:t>-bi-cluster</a:t>
            </a:r>
            <a:r>
              <a:rPr lang="en-US" altLang="en-US" dirty="0">
                <a:latin typeface="Arial" panose="020B0604020202020204" pitchFamily="34" charset="0"/>
              </a:rPr>
              <a:t> if </a:t>
            </a:r>
            <a:r>
              <a:rPr lang="en-US" altLang="en-US" i="1" dirty="0">
                <a:latin typeface="Arial" panose="020B0604020202020204" pitchFamily="34" charset="0"/>
              </a:rPr>
              <a:t>H</a:t>
            </a:r>
            <a:r>
              <a:rPr lang="en-US" altLang="en-US" dirty="0">
                <a:latin typeface="Arial" panose="020B0604020202020204" pitchFamily="34" charset="0"/>
              </a:rPr>
              <a:t>(</a:t>
            </a:r>
            <a:r>
              <a:rPr lang="en-US" altLang="en-US" i="1" dirty="0">
                <a:latin typeface="Arial" panose="020B0604020202020204" pitchFamily="34" charset="0"/>
              </a:rPr>
              <a:t>I </a:t>
            </a:r>
            <a:r>
              <a:rPr lang="en-US" altLang="en-US" i="1" dirty="0">
                <a:latin typeface="Arial" panose="020B0604020202020204" pitchFamily="34" charset="0"/>
                <a:cs typeface="Arial" panose="020B0604020202020204" pitchFamily="34" charset="0"/>
              </a:rPr>
              <a:t>x </a:t>
            </a:r>
            <a:r>
              <a:rPr lang="en-US" altLang="en-US" i="1" dirty="0">
                <a:latin typeface="Arial" panose="020B0604020202020204" pitchFamily="34" charset="0"/>
              </a:rPr>
              <a:t>J</a:t>
            </a:r>
            <a:r>
              <a:rPr lang="en-US" altLang="en-US" dirty="0">
                <a:latin typeface="Arial" panose="020B0604020202020204" pitchFamily="34" charset="0"/>
              </a:rPr>
              <a:t>) </a:t>
            </a:r>
            <a:r>
              <a:rPr lang="en-US" altLang="en-US" dirty="0">
                <a:latin typeface="Arial" panose="020B0604020202020204" pitchFamily="34" charset="0"/>
                <a:cs typeface="Arial" panose="020B0604020202020204" pitchFamily="34" charset="0"/>
              </a:rPr>
              <a:t>≤ </a:t>
            </a:r>
            <a:r>
              <a:rPr lang="el-GR" altLang="en-US" dirty="0">
                <a:latin typeface="Arial" panose="020B0604020202020204" pitchFamily="34" charset="0"/>
                <a:ea typeface="Dotum" panose="020B0600000101010101" pitchFamily="34" charset="-127"/>
              </a:rPr>
              <a:t>δ</a:t>
            </a:r>
            <a:r>
              <a:rPr lang="en-US" altLang="en-US" dirty="0">
                <a:latin typeface="Arial" panose="020B0604020202020204" pitchFamily="34" charset="0"/>
              </a:rPr>
              <a:t> where </a:t>
            </a:r>
            <a:r>
              <a:rPr lang="el-GR" altLang="en-US" dirty="0">
                <a:latin typeface="Arial" panose="020B0604020202020204" pitchFamily="34" charset="0"/>
                <a:ea typeface="Dotum" panose="020B0600000101010101" pitchFamily="34" charset="-127"/>
              </a:rPr>
              <a:t>δ</a:t>
            </a:r>
            <a:r>
              <a:rPr lang="en-US" altLang="en-US" dirty="0">
                <a:latin typeface="Arial" panose="020B0604020202020204" pitchFamily="34" charset="0"/>
                <a:ea typeface="Dotum" panose="020B0600000101010101" pitchFamily="34" charset="-127"/>
              </a:rPr>
              <a:t> ≥</a:t>
            </a:r>
            <a:r>
              <a:rPr lang="en-US" altLang="en-US" i="1" dirty="0">
                <a:latin typeface="Arial" panose="020B0604020202020204" pitchFamily="34" charset="0"/>
              </a:rPr>
              <a:t> </a:t>
            </a:r>
            <a:r>
              <a:rPr lang="en-US" altLang="en-US" dirty="0">
                <a:latin typeface="Arial" panose="020B0604020202020204" pitchFamily="34" charset="0"/>
              </a:rPr>
              <a:t>0 is a threshold. When </a:t>
            </a:r>
            <a:r>
              <a:rPr lang="el-GR" altLang="en-US" dirty="0">
                <a:latin typeface="Arial" panose="020B0604020202020204" pitchFamily="34" charset="0"/>
                <a:ea typeface="Dotum" panose="020B0600000101010101" pitchFamily="34" charset="-127"/>
              </a:rPr>
              <a:t>δ</a:t>
            </a:r>
            <a:r>
              <a:rPr lang="en-US" altLang="en-US" dirty="0">
                <a:latin typeface="Arial" panose="020B0604020202020204" pitchFamily="34" charset="0"/>
                <a:ea typeface="Dotum" panose="020B0600000101010101" pitchFamily="34" charset="-127"/>
              </a:rPr>
              <a:t> </a:t>
            </a:r>
            <a:r>
              <a:rPr lang="en-US" altLang="en-US" dirty="0">
                <a:latin typeface="Arial" panose="020B0604020202020204" pitchFamily="34" charset="0"/>
              </a:rPr>
              <a:t>= 0, </a:t>
            </a:r>
            <a:r>
              <a:rPr lang="en-US" altLang="en-US" i="1" dirty="0">
                <a:latin typeface="Arial" panose="020B0604020202020204" pitchFamily="34" charset="0"/>
              </a:rPr>
              <a:t>I </a:t>
            </a:r>
            <a:r>
              <a:rPr lang="en-US" altLang="en-US" i="1" dirty="0">
                <a:latin typeface="Arial" panose="020B0604020202020204" pitchFamily="34" charset="0"/>
                <a:cs typeface="Arial" panose="020B0604020202020204" pitchFamily="34" charset="0"/>
              </a:rPr>
              <a:t>x </a:t>
            </a:r>
            <a:r>
              <a:rPr lang="en-US" altLang="en-US" i="1" dirty="0">
                <a:latin typeface="Arial" panose="020B0604020202020204" pitchFamily="34" charset="0"/>
              </a:rPr>
              <a:t>J </a:t>
            </a:r>
            <a:r>
              <a:rPr lang="en-US" altLang="en-US" dirty="0">
                <a:latin typeface="Arial" panose="020B0604020202020204" pitchFamily="34" charset="0"/>
              </a:rPr>
              <a:t>is a perfect bi-cluster with coherent values. By setting </a:t>
            </a:r>
            <a:r>
              <a:rPr lang="el-GR" altLang="en-US" dirty="0">
                <a:latin typeface="Arial" panose="020B0604020202020204" pitchFamily="34" charset="0"/>
                <a:ea typeface="Dotum" panose="020B0600000101010101" pitchFamily="34" charset="-127"/>
              </a:rPr>
              <a:t>δ</a:t>
            </a:r>
            <a:r>
              <a:rPr lang="en-US" altLang="en-US" i="1" dirty="0">
                <a:latin typeface="Arial" panose="020B0604020202020204" pitchFamily="34" charset="0"/>
              </a:rPr>
              <a:t> &gt; </a:t>
            </a:r>
            <a:r>
              <a:rPr lang="en-US" altLang="en-US" dirty="0">
                <a:latin typeface="Arial" panose="020B0604020202020204" pitchFamily="34" charset="0"/>
              </a:rPr>
              <a:t>0, a user can specify the tolerance of average noise per element against a perfect bi-cluster</a:t>
            </a:r>
          </a:p>
          <a:p>
            <a:pPr>
              <a:lnSpc>
                <a:spcPct val="120000"/>
              </a:lnSpc>
            </a:pPr>
            <a:r>
              <a:rPr lang="en-US" altLang="en-US" sz="3200" dirty="0">
                <a:latin typeface="Arial" panose="020B0604020202020204" pitchFamily="34" charset="0"/>
              </a:rPr>
              <a:t>residue(</a:t>
            </a:r>
            <a:r>
              <a:rPr lang="en-US" altLang="en-US" sz="3200" i="1" dirty="0" err="1">
                <a:latin typeface="Arial" panose="020B0604020202020204" pitchFamily="34" charset="0"/>
              </a:rPr>
              <a:t>e</a:t>
            </a:r>
            <a:r>
              <a:rPr lang="en-US" altLang="en-US" sz="3200" i="1" baseline="-25000" dirty="0" err="1">
                <a:latin typeface="Arial" panose="020B0604020202020204" pitchFamily="34" charset="0"/>
              </a:rPr>
              <a:t>ij</a:t>
            </a:r>
            <a:r>
              <a:rPr lang="en-US" altLang="en-US" sz="3200" dirty="0">
                <a:latin typeface="Arial" panose="020B0604020202020204" pitchFamily="34" charset="0"/>
              </a:rPr>
              <a:t>) = </a:t>
            </a:r>
            <a:r>
              <a:rPr lang="en-US" altLang="en-US" sz="3200" i="1" dirty="0" err="1">
                <a:latin typeface="Arial" panose="020B0604020202020204" pitchFamily="34" charset="0"/>
              </a:rPr>
              <a:t>e</a:t>
            </a:r>
            <a:r>
              <a:rPr lang="en-US" altLang="en-US" sz="3200" i="1" baseline="-25000" dirty="0" err="1">
                <a:latin typeface="Arial" panose="020B0604020202020204" pitchFamily="34" charset="0"/>
              </a:rPr>
              <a:t>ij</a:t>
            </a:r>
            <a:r>
              <a:rPr lang="en-US" altLang="en-US" sz="3200" i="1" dirty="0">
                <a:latin typeface="Arial" panose="020B0604020202020204" pitchFamily="34" charset="0"/>
              </a:rPr>
              <a:t> </a:t>
            </a:r>
            <a:r>
              <a:rPr lang="en-US" altLang="en-US" sz="3200" i="1" dirty="0">
                <a:latin typeface="Arial" panose="020B0604020202020204" pitchFamily="34" charset="0"/>
                <a:cs typeface="Arial" panose="020B0604020202020204" pitchFamily="34" charset="0"/>
              </a:rPr>
              <a:t>− </a:t>
            </a:r>
            <a:r>
              <a:rPr lang="en-US" altLang="en-US" sz="3200" i="1" dirty="0" err="1">
                <a:latin typeface="Arial" panose="020B0604020202020204" pitchFamily="34" charset="0"/>
              </a:rPr>
              <a:t>e</a:t>
            </a:r>
            <a:r>
              <a:rPr lang="en-US" altLang="en-US" sz="3200" i="1" baseline="-25000" dirty="0" err="1">
                <a:latin typeface="Arial" panose="020B0604020202020204" pitchFamily="34" charset="0"/>
              </a:rPr>
              <a:t>iJ</a:t>
            </a:r>
            <a:r>
              <a:rPr lang="en-US" altLang="en-US" sz="3200" i="1" dirty="0">
                <a:latin typeface="Arial" panose="020B0604020202020204" pitchFamily="34" charset="0"/>
              </a:rPr>
              <a:t> </a:t>
            </a:r>
            <a:r>
              <a:rPr lang="en-US" altLang="en-US" sz="3200" i="1" dirty="0">
                <a:latin typeface="Arial" panose="020B0604020202020204" pitchFamily="34" charset="0"/>
                <a:cs typeface="Arial" panose="020B0604020202020204" pitchFamily="34" charset="0"/>
              </a:rPr>
              <a:t>−</a:t>
            </a:r>
            <a:r>
              <a:rPr lang="en-US" altLang="en-US" sz="3200" i="1" dirty="0">
                <a:latin typeface="Arial" panose="020B0604020202020204" pitchFamily="34" charset="0"/>
              </a:rPr>
              <a:t> </a:t>
            </a:r>
            <a:r>
              <a:rPr lang="en-US" altLang="en-US" sz="3200" i="1" dirty="0" err="1">
                <a:latin typeface="Arial" panose="020B0604020202020204" pitchFamily="34" charset="0"/>
              </a:rPr>
              <a:t>e</a:t>
            </a:r>
            <a:r>
              <a:rPr lang="en-US" altLang="en-US" sz="3200" i="1" baseline="-25000" dirty="0" err="1">
                <a:latin typeface="Arial" panose="020B0604020202020204" pitchFamily="34" charset="0"/>
              </a:rPr>
              <a:t>Ij</a:t>
            </a:r>
            <a:r>
              <a:rPr lang="en-US" altLang="en-US" sz="3200" i="1" dirty="0">
                <a:latin typeface="Arial" panose="020B0604020202020204" pitchFamily="34" charset="0"/>
              </a:rPr>
              <a:t> </a:t>
            </a:r>
            <a:r>
              <a:rPr lang="en-US" altLang="en-US" sz="3200" dirty="0">
                <a:latin typeface="Arial" panose="020B0604020202020204" pitchFamily="34" charset="0"/>
              </a:rPr>
              <a:t>+ </a:t>
            </a:r>
            <a:r>
              <a:rPr lang="en-US" altLang="en-US" sz="3200" i="1" dirty="0" err="1">
                <a:latin typeface="Arial" panose="020B0604020202020204" pitchFamily="34" charset="0"/>
              </a:rPr>
              <a:t>e</a:t>
            </a:r>
            <a:r>
              <a:rPr lang="en-US" altLang="en-US" sz="3200" i="1" baseline="-25000" dirty="0" err="1">
                <a:latin typeface="Arial" panose="020B0604020202020204" pitchFamily="34" charset="0"/>
              </a:rPr>
              <a:t>IJ</a:t>
            </a:r>
            <a:endParaRPr lang="en-US" sz="4000" dirty="0"/>
          </a:p>
        </p:txBody>
      </p:sp>
      <p:sp>
        <p:nvSpPr>
          <p:cNvPr id="4" name="Slide Number Placeholder 3">
            <a:extLst>
              <a:ext uri="{FF2B5EF4-FFF2-40B4-BE49-F238E27FC236}">
                <a16:creationId xmlns:a16="http://schemas.microsoft.com/office/drawing/2014/main" id="{38092237-8BAF-9A1B-2B4A-A40AC908F839}"/>
              </a:ext>
            </a:extLst>
          </p:cNvPr>
          <p:cNvSpPr>
            <a:spLocks noGrp="1"/>
          </p:cNvSpPr>
          <p:nvPr>
            <p:ph type="sldNum" sz="quarter" idx="12"/>
          </p:nvPr>
        </p:nvSpPr>
        <p:spPr/>
        <p:txBody>
          <a:bodyPr/>
          <a:lstStyle/>
          <a:p>
            <a:fld id="{3576EC27-B82E-E143-A339-DE4537CE5FC3}" type="slidenum">
              <a:rPr lang="en-US" smtClean="0"/>
              <a:t>35</a:t>
            </a:fld>
            <a:endParaRPr lang="en-US"/>
          </a:p>
        </p:txBody>
      </p:sp>
    </p:spTree>
    <p:extLst>
      <p:ext uri="{BB962C8B-B14F-4D97-AF65-F5344CB8AC3E}">
        <p14:creationId xmlns:p14="http://schemas.microsoft.com/office/powerpoint/2010/main" val="1464305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B410884-1FB0-C848-0823-9300EDBC9992}"/>
              </a:ext>
            </a:extLst>
          </p:cNvPr>
          <p:cNvSpPr>
            <a:spLocks noGrp="1" noChangeArrowheads="1"/>
          </p:cNvSpPr>
          <p:nvPr>
            <p:ph type="title"/>
          </p:nvPr>
        </p:nvSpPr>
        <p:spPr/>
        <p:txBody>
          <a:bodyPr/>
          <a:lstStyle/>
          <a:p>
            <a:r>
              <a:rPr lang="en-US" altLang="en-US" dirty="0"/>
              <a:t>The </a:t>
            </a:r>
            <a:r>
              <a:rPr lang="el-GR" altLang="en-US" dirty="0"/>
              <a:t>δ</a:t>
            </a:r>
            <a:r>
              <a:rPr lang="en-US" altLang="en-US" dirty="0"/>
              <a:t>-Cluster Algorithm</a:t>
            </a:r>
          </a:p>
        </p:txBody>
      </p:sp>
      <mc:AlternateContent xmlns:mc="http://schemas.openxmlformats.org/markup-compatibility/2006" xmlns:a14="http://schemas.microsoft.com/office/drawing/2010/main">
        <mc:Choice Requires="a14">
          <p:sp>
            <p:nvSpPr>
              <p:cNvPr id="57347" name="Rectangle 3">
                <a:extLst>
                  <a:ext uri="{FF2B5EF4-FFF2-40B4-BE49-F238E27FC236}">
                    <a16:creationId xmlns:a16="http://schemas.microsoft.com/office/drawing/2014/main" id="{B4D88F6D-A426-CC44-6223-7D1429C38B0F}"/>
                  </a:ext>
                </a:extLst>
              </p:cNvPr>
              <p:cNvSpPr>
                <a:spLocks noGrp="1" noChangeArrowheads="1"/>
              </p:cNvSpPr>
              <p:nvPr>
                <p:ph idx="1"/>
              </p:nvPr>
            </p:nvSpPr>
            <p:spPr/>
            <p:txBody>
              <a:bodyPr>
                <a:normAutofit fontScale="85000" lnSpcReduction="10000"/>
              </a:bodyPr>
              <a:lstStyle/>
              <a:p>
                <a:r>
                  <a:rPr lang="en-US" altLang="en-US" dirty="0"/>
                  <a:t>Maximal </a:t>
                </a:r>
                <a:r>
                  <a:rPr lang="el-GR" altLang="en-US" dirty="0"/>
                  <a:t>δ</a:t>
                </a:r>
                <a:r>
                  <a:rPr lang="en-US" altLang="en-US" dirty="0"/>
                  <a:t>-bi-cluster is a </a:t>
                </a:r>
                <a:r>
                  <a:rPr lang="el-GR" altLang="en-US" dirty="0"/>
                  <a:t>δ</a:t>
                </a:r>
                <a:r>
                  <a:rPr lang="en-US" altLang="en-US" dirty="0"/>
                  <a:t>-bi-cluster I x J such that there does not exist another </a:t>
                </a:r>
                <a:r>
                  <a:rPr lang="el-GR" altLang="en-US" dirty="0"/>
                  <a:t>δ</a:t>
                </a:r>
                <a:r>
                  <a:rPr lang="en-US" altLang="en-US" dirty="0"/>
                  <a:t>-bi-cluster I′ x J′ which contains I x J</a:t>
                </a:r>
              </a:p>
              <a:p>
                <a:r>
                  <a:rPr lang="en-US" altLang="en-US" dirty="0"/>
                  <a:t>Computing is costly: Use heuristic greedy search to obtain local optimal clusters</a:t>
                </a:r>
              </a:p>
              <a:p>
                <a:r>
                  <a:rPr lang="en-US" altLang="en-US" dirty="0"/>
                  <a:t>Two phase computation: deletion phase and additional phase</a:t>
                </a:r>
              </a:p>
              <a:p>
                <a:r>
                  <a:rPr lang="en-US" altLang="en-US" dirty="0"/>
                  <a:t>Deletion phase: Start from the whole matrix, iteratively remove rows and columns while the mean squared residue of the matrix is over </a:t>
                </a:r>
                <a:r>
                  <a:rPr lang="el-GR" altLang="en-US" dirty="0"/>
                  <a:t>δ</a:t>
                </a:r>
                <a:endParaRPr lang="en-US" altLang="en-US" dirty="0"/>
              </a:p>
              <a:p>
                <a:pPr lvl="1"/>
                <a:r>
                  <a:rPr lang="en-US" altLang="en-US" dirty="0"/>
                  <a:t>At each iteration, for each row/column, compute the mean squared residue: </a:t>
                </a:r>
              </a:p>
              <a:p>
                <a:pPr marL="457200" lvl="1" indent="0">
                  <a:buNone/>
                </a:pPr>
                <a14:m>
                  <m:oMathPara xmlns:m="http://schemas.openxmlformats.org/officeDocument/2006/math">
                    <m:oMathParaPr>
                      <m:jc m:val="centerGroup"/>
                    </m:oMathParaPr>
                    <m:oMath xmlns:m="http://schemas.openxmlformats.org/officeDocument/2006/math">
                      <m:r>
                        <a:rPr lang="en-CA" altLang="en-US" b="0" i="1" smtClean="0">
                          <a:latin typeface="Cambria Math" panose="02040503050406030204" pitchFamily="18" charset="0"/>
                        </a:rPr>
                        <m:t>𝑑</m:t>
                      </m:r>
                      <m:d>
                        <m:dPr>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𝑖</m:t>
                          </m:r>
                        </m:e>
                      </m:d>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1</m:t>
                          </m:r>
                        </m:num>
                        <m:den>
                          <m:r>
                            <a:rPr lang="en-CA" altLang="en-US" b="0" i="1" smtClean="0">
                              <a:latin typeface="Cambria Math" panose="02040503050406030204" pitchFamily="18" charset="0"/>
                            </a:rPr>
                            <m:t>|</m:t>
                          </m:r>
                          <m:r>
                            <a:rPr lang="en-CA" altLang="en-US" b="0" i="1" smtClean="0">
                              <a:latin typeface="Cambria Math" panose="02040503050406030204" pitchFamily="18" charset="0"/>
                            </a:rPr>
                            <m:t>𝐽</m:t>
                          </m:r>
                          <m:r>
                            <a:rPr lang="en-CA" altLang="en-US" b="0" i="1" smtClean="0">
                              <a:latin typeface="Cambria Math" panose="02040503050406030204" pitchFamily="18" charset="0"/>
                            </a:rPr>
                            <m:t>|</m:t>
                          </m:r>
                        </m:den>
                      </m:f>
                      <m:nary>
                        <m:naryPr>
                          <m:chr m:val="∑"/>
                          <m:supHide m:val="on"/>
                          <m:ctrlPr>
                            <a:rPr lang="en-CA" altLang="en-US" b="0" i="1" smtClean="0">
                              <a:latin typeface="Cambria Math" panose="02040503050406030204" pitchFamily="18" charset="0"/>
                            </a:rPr>
                          </m:ctrlPr>
                        </m:naryPr>
                        <m:sub>
                          <m:r>
                            <m:rPr>
                              <m:brk m:alnAt="7"/>
                            </m:rPr>
                            <a:rPr lang="en-CA" altLang="en-US" b="0" i="1" smtClean="0">
                              <a:latin typeface="Cambria Math" panose="02040503050406030204" pitchFamily="18" charset="0"/>
                            </a:rPr>
                            <m:t>𝑗</m:t>
                          </m:r>
                          <m:r>
                            <a:rPr lang="en-CA" altLang="en-US" b="0" i="1" smtClean="0">
                              <a:latin typeface="Cambria Math" panose="02040503050406030204" pitchFamily="18" charset="0"/>
                            </a:rPr>
                            <m:t>∈</m:t>
                          </m:r>
                          <m:r>
                            <a:rPr lang="en-CA" altLang="en-US" b="0" i="1" smtClean="0">
                              <a:latin typeface="Cambria Math" panose="02040503050406030204" pitchFamily="18" charset="0"/>
                            </a:rPr>
                            <m:t>𝐽</m:t>
                          </m:r>
                        </m:sub>
                        <m:sup/>
                        <m:e>
                          <m:sSup>
                            <m:sSupPr>
                              <m:ctrlPr>
                                <a:rPr lang="en-CA" altLang="en-US" b="0" i="1" smtClean="0">
                                  <a:latin typeface="Cambria Math" panose="02040503050406030204" pitchFamily="18" charset="0"/>
                                </a:rPr>
                              </m:ctrlPr>
                            </m:sSupPr>
                            <m:e>
                              <m:d>
                                <m:dPr>
                                  <m:ctrlPr>
                                    <a:rPr lang="en-CA" altLang="en-US" b="0" i="1" smtClean="0">
                                      <a:latin typeface="Cambria Math" panose="02040503050406030204" pitchFamily="18" charset="0"/>
                                    </a:rPr>
                                  </m:ctrlPr>
                                </m:dPr>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𝑖𝑗</m:t>
                                      </m:r>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𝑖𝐽</m:t>
                                      </m:r>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𝐼𝑗</m:t>
                                      </m:r>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𝐼𝐽</m:t>
                                      </m:r>
                                    </m:sub>
                                  </m:sSub>
                                </m:e>
                              </m:d>
                            </m:e>
                            <m:sup>
                              <m:r>
                                <a:rPr lang="en-CA" altLang="en-US" b="0" i="1" smtClean="0">
                                  <a:latin typeface="Cambria Math" panose="02040503050406030204" pitchFamily="18" charset="0"/>
                                </a:rPr>
                                <m:t>2</m:t>
                              </m:r>
                            </m:sup>
                          </m:sSup>
                        </m:e>
                      </m:nary>
                    </m:oMath>
                  </m:oMathPara>
                </a14:m>
                <a:endParaRPr lang="en-US" altLang="en-US" dirty="0"/>
              </a:p>
              <a:p>
                <a:pPr marL="457200" lvl="1" indent="0">
                  <a:buNone/>
                </a:pPr>
                <a14:m>
                  <m:oMathPara xmlns:m="http://schemas.openxmlformats.org/officeDocument/2006/math">
                    <m:oMathParaPr>
                      <m:jc m:val="centerGroup"/>
                    </m:oMathParaPr>
                    <m:oMath xmlns:m="http://schemas.openxmlformats.org/officeDocument/2006/math">
                      <m:r>
                        <a:rPr lang="en-CA" altLang="en-US" b="0" i="1" smtClean="0">
                          <a:latin typeface="Cambria Math" panose="02040503050406030204" pitchFamily="18" charset="0"/>
                        </a:rPr>
                        <m:t>𝑑</m:t>
                      </m:r>
                      <m:d>
                        <m:dPr>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𝑗</m:t>
                          </m:r>
                        </m:e>
                      </m:d>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1</m:t>
                          </m:r>
                        </m:num>
                        <m:den>
                          <m:r>
                            <a:rPr lang="en-CA" altLang="en-US" b="0" i="1" smtClean="0">
                              <a:latin typeface="Cambria Math" panose="02040503050406030204" pitchFamily="18" charset="0"/>
                            </a:rPr>
                            <m:t>|</m:t>
                          </m:r>
                          <m:r>
                            <a:rPr lang="en-CA" altLang="en-US" b="0" i="1" smtClean="0">
                              <a:latin typeface="Cambria Math" panose="02040503050406030204" pitchFamily="18" charset="0"/>
                            </a:rPr>
                            <m:t>𝐼</m:t>
                          </m:r>
                          <m:r>
                            <a:rPr lang="en-CA" altLang="en-US" b="0" i="1" smtClean="0">
                              <a:latin typeface="Cambria Math" panose="02040503050406030204" pitchFamily="18" charset="0"/>
                            </a:rPr>
                            <m:t>|</m:t>
                          </m:r>
                        </m:den>
                      </m:f>
                      <m:nary>
                        <m:naryPr>
                          <m:chr m:val="∑"/>
                          <m:supHide m:val="on"/>
                          <m:ctrlPr>
                            <a:rPr lang="en-CA" altLang="en-US" b="0" i="1" smtClean="0">
                              <a:latin typeface="Cambria Math" panose="02040503050406030204" pitchFamily="18" charset="0"/>
                            </a:rPr>
                          </m:ctrlPr>
                        </m:naryPr>
                        <m:sub>
                          <m:r>
                            <m:rPr>
                              <m:brk m:alnAt="7"/>
                            </m:rPr>
                            <a:rPr lang="en-CA" altLang="en-US" b="0" i="1" smtClean="0">
                              <a:latin typeface="Cambria Math" panose="02040503050406030204" pitchFamily="18" charset="0"/>
                            </a:rPr>
                            <m:t>𝑖</m:t>
                          </m:r>
                          <m:r>
                            <a:rPr lang="en-CA" altLang="en-US" b="0" i="1" smtClean="0">
                              <a:latin typeface="Cambria Math" panose="02040503050406030204" pitchFamily="18" charset="0"/>
                            </a:rPr>
                            <m:t>∈</m:t>
                          </m:r>
                          <m:r>
                            <a:rPr lang="en-CA" altLang="en-US" b="0" i="1" smtClean="0">
                              <a:latin typeface="Cambria Math" panose="02040503050406030204" pitchFamily="18" charset="0"/>
                            </a:rPr>
                            <m:t>𝐼</m:t>
                          </m:r>
                        </m:sub>
                        <m:sup/>
                        <m:e>
                          <m:sSup>
                            <m:sSupPr>
                              <m:ctrlPr>
                                <a:rPr lang="en-CA" altLang="en-US" b="0" i="1" smtClean="0">
                                  <a:latin typeface="Cambria Math" panose="02040503050406030204" pitchFamily="18" charset="0"/>
                                </a:rPr>
                              </m:ctrlPr>
                            </m:sSupPr>
                            <m:e>
                              <m:d>
                                <m:dPr>
                                  <m:ctrlPr>
                                    <a:rPr lang="en-CA" altLang="en-US" b="0" i="1" smtClean="0">
                                      <a:latin typeface="Cambria Math" panose="02040503050406030204" pitchFamily="18" charset="0"/>
                                    </a:rPr>
                                  </m:ctrlPr>
                                </m:dPr>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𝑖𝑗</m:t>
                                      </m:r>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𝑖𝐽</m:t>
                                      </m:r>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𝐼𝑗</m:t>
                                      </m:r>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r>
                                        <a:rPr lang="en-CA" altLang="en-US" b="0" i="1" smtClean="0">
                                          <a:latin typeface="Cambria Math" panose="02040503050406030204" pitchFamily="18" charset="0"/>
                                        </a:rPr>
                                        <m:t>𝐼𝐽</m:t>
                                      </m:r>
                                    </m:sub>
                                  </m:sSub>
                                </m:e>
                              </m:d>
                            </m:e>
                            <m:sup>
                              <m:r>
                                <a:rPr lang="en-CA" altLang="en-US" b="0" i="1" smtClean="0">
                                  <a:latin typeface="Cambria Math" panose="02040503050406030204" pitchFamily="18" charset="0"/>
                                </a:rPr>
                                <m:t>2</m:t>
                              </m:r>
                            </m:sup>
                          </m:sSup>
                        </m:e>
                      </m:nary>
                    </m:oMath>
                  </m:oMathPara>
                </a14:m>
                <a:endParaRPr lang="en-US" altLang="en-US" dirty="0"/>
              </a:p>
              <a:p>
                <a:pPr lvl="1"/>
                <a:r>
                  <a:rPr lang="en-US" altLang="en-US" dirty="0"/>
                  <a:t>Remove the row or column of the largest mean squared residue</a:t>
                </a:r>
              </a:p>
            </p:txBody>
          </p:sp>
        </mc:Choice>
        <mc:Fallback xmlns="">
          <p:sp>
            <p:nvSpPr>
              <p:cNvPr id="57347" name="Rectangle 3">
                <a:extLst>
                  <a:ext uri="{FF2B5EF4-FFF2-40B4-BE49-F238E27FC236}">
                    <a16:creationId xmlns:a16="http://schemas.microsoft.com/office/drawing/2014/main" id="{B4D88F6D-A426-CC44-6223-7D1429C38B0F}"/>
                  </a:ext>
                </a:extLst>
              </p:cNvPr>
              <p:cNvSpPr>
                <a:spLocks noGrp="1" noRot="1" noChangeAspect="1" noMove="1" noResize="1" noEditPoints="1" noAdjustHandles="1" noChangeArrowheads="1" noChangeShapeType="1" noTextEdit="1"/>
              </p:cNvSpPr>
              <p:nvPr>
                <p:ph idx="1"/>
              </p:nvPr>
            </p:nvSpPr>
            <p:spPr>
              <a:blipFill>
                <a:blip r:embed="rId3"/>
                <a:stretch>
                  <a:fillRect l="-844" t="-2616" b="-24128"/>
                </a:stretch>
              </a:blipFill>
            </p:spPr>
            <p:txBody>
              <a:bodyPr/>
              <a:lstStyle/>
              <a:p>
                <a:r>
                  <a:rPr lang="en-US">
                    <a:noFill/>
                  </a:rPr>
                  <a:t> </a:t>
                </a:r>
              </a:p>
            </p:txBody>
          </p:sp>
        </mc:Fallback>
      </mc:AlternateContent>
      <p:sp>
        <p:nvSpPr>
          <p:cNvPr id="57348" name="Slide Number Placeholder 1">
            <a:extLst>
              <a:ext uri="{FF2B5EF4-FFF2-40B4-BE49-F238E27FC236}">
                <a16:creationId xmlns:a16="http://schemas.microsoft.com/office/drawing/2014/main" id="{478BD8D5-6B12-CF80-AA79-EE79519B79A5}"/>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16A877B0-00A8-8046-B11C-841AB02D20C7}" type="slidenum">
              <a:rPr lang="en-US" altLang="en-US" sz="1200" b="1">
                <a:latin typeface="Arial" panose="020B0604020202020204" pitchFamily="34" charset="0"/>
              </a:rPr>
              <a:pPr algn="r" eaLnBrk="1" hangingPunct="1">
                <a:spcBef>
                  <a:spcPct val="0"/>
                </a:spcBef>
                <a:buClrTx/>
                <a:buSzTx/>
                <a:buFontTx/>
                <a:buNone/>
              </a:pPr>
              <a:t>36</a:t>
            </a:fld>
            <a:endParaRPr lang="en-US" altLang="en-US" sz="1200" b="1">
              <a:latin typeface="Arial" panose="020B0604020202020204" pitchFamily="34" charset="0"/>
            </a:endParaRPr>
          </a:p>
        </p:txBody>
      </p:sp>
      <p:sp>
        <p:nvSpPr>
          <p:cNvPr id="2" name="Slide Number Placeholder 1">
            <a:extLst>
              <a:ext uri="{FF2B5EF4-FFF2-40B4-BE49-F238E27FC236}">
                <a16:creationId xmlns:a16="http://schemas.microsoft.com/office/drawing/2014/main" id="{2906F693-569C-FA0A-4DEC-217EA197A23D}"/>
              </a:ext>
            </a:extLst>
          </p:cNvPr>
          <p:cNvSpPr>
            <a:spLocks noGrp="1"/>
          </p:cNvSpPr>
          <p:nvPr>
            <p:ph type="sldNum" sz="quarter" idx="12"/>
          </p:nvPr>
        </p:nvSpPr>
        <p:spPr/>
        <p:txBody>
          <a:bodyPr/>
          <a:lstStyle/>
          <a:p>
            <a:fld id="{3576EC27-B82E-E143-A339-DE4537CE5FC3}"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A90C-4A40-CC4A-278A-421F149D9A7F}"/>
              </a:ext>
            </a:extLst>
          </p:cNvPr>
          <p:cNvSpPr>
            <a:spLocks noGrp="1"/>
          </p:cNvSpPr>
          <p:nvPr>
            <p:ph type="title"/>
          </p:nvPr>
        </p:nvSpPr>
        <p:spPr/>
        <p:txBody>
          <a:bodyPr/>
          <a:lstStyle/>
          <a:p>
            <a:r>
              <a:rPr lang="en-US" altLang="en-US" dirty="0"/>
              <a:t>The </a:t>
            </a:r>
            <a:r>
              <a:rPr lang="el-GR" altLang="en-US" dirty="0"/>
              <a:t>δ</a:t>
            </a:r>
            <a:r>
              <a:rPr lang="en-US" altLang="en-US" dirty="0"/>
              <a:t>-Cluster Algorithm</a:t>
            </a:r>
            <a:endParaRPr lang="en-US" dirty="0"/>
          </a:p>
        </p:txBody>
      </p:sp>
      <p:sp>
        <p:nvSpPr>
          <p:cNvPr id="3" name="Content Placeholder 2">
            <a:extLst>
              <a:ext uri="{FF2B5EF4-FFF2-40B4-BE49-F238E27FC236}">
                <a16:creationId xmlns:a16="http://schemas.microsoft.com/office/drawing/2014/main" id="{400A8166-027C-5487-6916-90AAFBD13433}"/>
              </a:ext>
            </a:extLst>
          </p:cNvPr>
          <p:cNvSpPr>
            <a:spLocks noGrp="1"/>
          </p:cNvSpPr>
          <p:nvPr>
            <p:ph idx="1"/>
          </p:nvPr>
        </p:nvSpPr>
        <p:spPr/>
        <p:txBody>
          <a:bodyPr/>
          <a:lstStyle/>
          <a:p>
            <a:r>
              <a:rPr lang="en-US" altLang="en-US" dirty="0"/>
              <a:t>Addition phase: </a:t>
            </a:r>
          </a:p>
          <a:p>
            <a:pPr lvl="1"/>
            <a:r>
              <a:rPr lang="en-US" altLang="en-US" dirty="0"/>
              <a:t>Expand iteratively the </a:t>
            </a:r>
            <a:r>
              <a:rPr lang="el-GR" altLang="en-US" dirty="0"/>
              <a:t>δ</a:t>
            </a:r>
            <a:r>
              <a:rPr lang="en-US" altLang="en-US" dirty="0"/>
              <a:t>-bi-cluster I x J obtained in the deletion phase as long as the </a:t>
            </a:r>
            <a:r>
              <a:rPr lang="el-GR" altLang="en-US" dirty="0"/>
              <a:t>δ</a:t>
            </a:r>
            <a:r>
              <a:rPr lang="en-US" altLang="en-US" dirty="0"/>
              <a:t>-bi-cluster requirement is maintained</a:t>
            </a:r>
          </a:p>
          <a:p>
            <a:pPr lvl="1"/>
            <a:r>
              <a:rPr lang="en-US" altLang="en-US" dirty="0"/>
              <a:t>Consider all the rows/columns not involved in the current bi-cluster I x J by calculating their mean squared residues</a:t>
            </a:r>
          </a:p>
          <a:p>
            <a:pPr lvl="1"/>
            <a:r>
              <a:rPr lang="en-US" altLang="en-US" dirty="0"/>
              <a:t>A row/column of the smallest mean squared residue is added into the current </a:t>
            </a:r>
            <a:r>
              <a:rPr lang="el-GR" altLang="en-US" dirty="0"/>
              <a:t>δ</a:t>
            </a:r>
            <a:r>
              <a:rPr lang="en-US" altLang="en-US" dirty="0"/>
              <a:t>-bi-cluster</a:t>
            </a:r>
          </a:p>
          <a:p>
            <a:r>
              <a:rPr lang="en-US" altLang="en-US" dirty="0"/>
              <a:t>It finds only one </a:t>
            </a:r>
            <a:r>
              <a:rPr lang="el-GR" altLang="en-US" dirty="0"/>
              <a:t>δ</a:t>
            </a:r>
            <a:r>
              <a:rPr lang="en-US" altLang="en-US" dirty="0"/>
              <a:t>-bi-cluster, thus needs to run multiple times: replacing the elements in the output bi-cluster by random numbers </a:t>
            </a:r>
          </a:p>
          <a:p>
            <a:endParaRPr lang="en-US" dirty="0"/>
          </a:p>
        </p:txBody>
      </p:sp>
      <p:sp>
        <p:nvSpPr>
          <p:cNvPr id="4" name="Slide Number Placeholder 3">
            <a:extLst>
              <a:ext uri="{FF2B5EF4-FFF2-40B4-BE49-F238E27FC236}">
                <a16:creationId xmlns:a16="http://schemas.microsoft.com/office/drawing/2014/main" id="{EEF4237C-BD54-E66A-C721-3A662FFECE17}"/>
              </a:ext>
            </a:extLst>
          </p:cNvPr>
          <p:cNvSpPr>
            <a:spLocks noGrp="1"/>
          </p:cNvSpPr>
          <p:nvPr>
            <p:ph type="sldNum" sz="quarter" idx="12"/>
          </p:nvPr>
        </p:nvSpPr>
        <p:spPr/>
        <p:txBody>
          <a:bodyPr/>
          <a:lstStyle/>
          <a:p>
            <a:fld id="{3576EC27-B82E-E143-A339-DE4537CE5FC3}" type="slidenum">
              <a:rPr lang="en-US" smtClean="0"/>
              <a:t>37</a:t>
            </a:fld>
            <a:endParaRPr lang="en-US"/>
          </a:p>
        </p:txBody>
      </p:sp>
    </p:spTree>
    <p:extLst>
      <p:ext uri="{BB962C8B-B14F-4D97-AF65-F5344CB8AC3E}">
        <p14:creationId xmlns:p14="http://schemas.microsoft.com/office/powerpoint/2010/main" val="149371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00DE5AA-FFDE-EEB1-D873-8F0A64131339}"/>
              </a:ext>
            </a:extLst>
          </p:cNvPr>
          <p:cNvSpPr>
            <a:spLocks noGrp="1" noChangeArrowheads="1"/>
          </p:cNvSpPr>
          <p:nvPr>
            <p:ph type="title"/>
          </p:nvPr>
        </p:nvSpPr>
        <p:spPr/>
        <p:txBody>
          <a:bodyPr/>
          <a:lstStyle/>
          <a:p>
            <a:r>
              <a:rPr lang="el-GR" altLang="en-US" dirty="0"/>
              <a:t>δ</a:t>
            </a:r>
            <a:r>
              <a:rPr lang="en-US" altLang="en-US" dirty="0"/>
              <a:t>-</a:t>
            </a:r>
            <a:r>
              <a:rPr lang="en-US" altLang="en-US" dirty="0" err="1"/>
              <a:t>pCluster</a:t>
            </a:r>
            <a:r>
              <a:rPr lang="en-US" altLang="en-US" dirty="0"/>
              <a:t> </a:t>
            </a:r>
          </a:p>
        </p:txBody>
      </p:sp>
      <mc:AlternateContent xmlns:mc="http://schemas.openxmlformats.org/markup-compatibility/2006" xmlns:a14="http://schemas.microsoft.com/office/drawing/2010/main">
        <mc:Choice Requires="a14">
          <p:sp>
            <p:nvSpPr>
              <p:cNvPr id="58371" name="Rectangle 3">
                <a:extLst>
                  <a:ext uri="{FF2B5EF4-FFF2-40B4-BE49-F238E27FC236}">
                    <a16:creationId xmlns:a16="http://schemas.microsoft.com/office/drawing/2014/main" id="{5C8AFD6B-3F85-5123-93C8-092D6B5F7E80}"/>
                  </a:ext>
                </a:extLst>
              </p:cNvPr>
              <p:cNvSpPr>
                <a:spLocks noGrp="1" noChangeArrowheads="1"/>
              </p:cNvSpPr>
              <p:nvPr>
                <p:ph idx="1"/>
              </p:nvPr>
            </p:nvSpPr>
            <p:spPr/>
            <p:txBody>
              <a:bodyPr>
                <a:normAutofit/>
              </a:bodyPr>
              <a:lstStyle/>
              <a:p>
                <a:r>
                  <a:rPr lang="en-US" altLang="en-US" dirty="0"/>
                  <a:t>Enumerating all bi-clusters (</a:t>
                </a:r>
                <a:r>
                  <a:rPr lang="el-GR" altLang="en-US" dirty="0"/>
                  <a:t>δ</a:t>
                </a:r>
                <a:r>
                  <a:rPr lang="en-US" altLang="en-US" dirty="0"/>
                  <a:t>-</a:t>
                </a:r>
                <a:r>
                  <a:rPr lang="en-US" altLang="en-US" dirty="0" err="1"/>
                  <a:t>pClusters</a:t>
                </a:r>
                <a:r>
                  <a:rPr lang="en-US" altLang="en-US" dirty="0"/>
                  <a:t>) [H. Wang, et al., Clustering by pattern similarity in large data sets. SIGMOD’02]</a:t>
                </a:r>
              </a:p>
              <a:p>
                <a:r>
                  <a:rPr lang="en-US" altLang="en-US" dirty="0"/>
                  <a:t>Since a submatrix I x J is a bi-cluster with (perfect) coherent values </a:t>
                </a:r>
                <a:r>
                  <a:rPr lang="en-US" altLang="en-US" dirty="0" err="1"/>
                  <a:t>iff</a:t>
                </a:r>
                <a:r>
                  <a:rPr lang="en-US" altLang="en-US" dirty="0"/>
                  <a:t> ei1j1 − ei2j1 = ei1j2 − ei2j2. For any 2 x 2 submatrix of I x J, define p-score</a:t>
                </a:r>
              </a:p>
              <a:p>
                <a:pPr marL="0" indent="0">
                  <a:buNone/>
                </a:pPr>
                <a14:m>
                  <m:oMathPara xmlns:m="http://schemas.openxmlformats.org/officeDocument/2006/math">
                    <m:oMathParaPr>
                      <m:jc m:val="centerGroup"/>
                    </m:oMathParaPr>
                    <m:oMath xmlns:m="http://schemas.openxmlformats.org/officeDocument/2006/math">
                      <m:r>
                        <a:rPr lang="en-CA" altLang="en-US" b="0" i="1" smtClean="0">
                          <a:latin typeface="Cambria Math" panose="02040503050406030204" pitchFamily="18" charset="0"/>
                        </a:rPr>
                        <m:t>𝑝</m:t>
                      </m:r>
                      <m:r>
                        <a:rPr lang="en-CA" altLang="en-US" b="0" i="1" smtClean="0">
                          <a:latin typeface="Cambria Math" panose="02040503050406030204" pitchFamily="18" charset="0"/>
                        </a:rPr>
                        <m:t>−</m:t>
                      </m:r>
                      <m:r>
                        <a:rPr lang="en-CA" altLang="en-US" b="0" i="1" smtClean="0">
                          <a:latin typeface="Cambria Math" panose="02040503050406030204" pitchFamily="18" charset="0"/>
                        </a:rPr>
                        <m:t>𝑠𝑐𝑜𝑟𝑒</m:t>
                      </m:r>
                      <m:d>
                        <m:dPr>
                          <m:ctrlPr>
                            <a:rPr lang="en-CA" altLang="en-US" b="0" i="1" smtClean="0">
                              <a:latin typeface="Cambria Math" panose="02040503050406030204" pitchFamily="18" charset="0"/>
                            </a:rPr>
                          </m:ctrlPr>
                        </m:dPr>
                        <m:e>
                          <m:m>
                            <m:mPr>
                              <m:mcs>
                                <m:mc>
                                  <m:mcPr>
                                    <m:count m:val="2"/>
                                    <m:mcJc m:val="center"/>
                                  </m:mcPr>
                                </m:mc>
                              </m:mcs>
                              <m:ctrlPr>
                                <a:rPr lang="en-CA" altLang="en-US" b="0" i="1" smtClean="0">
                                  <a:latin typeface="Cambria Math" panose="02040503050406030204" pitchFamily="18" charset="0"/>
                                </a:rPr>
                              </m:ctrlPr>
                            </m:mPr>
                            <m:mr>
                              <m:e>
                                <m:sSub>
                                  <m:sSubPr>
                                    <m:ctrlPr>
                                      <a:rPr lang="en-CA" altLang="en-US" b="0" i="1" smtClean="0">
                                        <a:latin typeface="Cambria Math" panose="02040503050406030204" pitchFamily="18" charset="0"/>
                                      </a:rPr>
                                    </m:ctrlPr>
                                  </m:sSubPr>
                                  <m:e>
                                    <m:r>
                                      <m:rPr>
                                        <m:brk m:alnAt="7"/>
                                      </m:rPr>
                                      <a:rPr lang="en-CA" altLang="en-US" b="0" i="1" smtClean="0">
                                        <a:latin typeface="Cambria Math" panose="02040503050406030204" pitchFamily="18" charset="0"/>
                                      </a:rPr>
                                      <m:t>𝑒</m:t>
                                    </m:r>
                                  </m:e>
                                  <m:sub>
                                    <m:sSub>
                                      <m:sSubPr>
                                        <m:ctrlPr>
                                          <a:rPr lang="en-CA" altLang="en-US" b="0" i="1" smtClean="0">
                                            <a:latin typeface="Cambria Math" panose="02040503050406030204" pitchFamily="18" charset="0"/>
                                          </a:rPr>
                                        </m:ctrlPr>
                                      </m:sSubPr>
                                      <m:e>
                                        <m:r>
                                          <m:rPr>
                                            <m:brk m:alnAt="7"/>
                                          </m:rPr>
                                          <a:rPr lang="en-CA" altLang="en-US" b="0" i="1" smtClean="0">
                                            <a:latin typeface="Cambria Math" panose="02040503050406030204" pitchFamily="18" charset="0"/>
                                          </a:rPr>
                                          <m:t>𝑖</m:t>
                                        </m:r>
                                      </m:e>
                                      <m:sub>
                                        <m:r>
                                          <m:rPr>
                                            <m:brk m:alnAt="7"/>
                                          </m:rPr>
                                          <a:rPr lang="en-CA" altLang="en-US" b="0" i="1" smtClean="0">
                                            <a:latin typeface="Cambria Math" panose="02040503050406030204" pitchFamily="18" charset="0"/>
                                          </a:rPr>
                                          <m:t>1</m:t>
                                        </m:r>
                                      </m:sub>
                                    </m:sSub>
                                    <m:sSub>
                                      <m:sSubPr>
                                        <m:ctrlPr>
                                          <a:rPr lang="en-CA" altLang="en-US" b="0" i="1" smtClean="0">
                                            <a:latin typeface="Cambria Math" panose="02040503050406030204" pitchFamily="18" charset="0"/>
                                          </a:rPr>
                                        </m:ctrlPr>
                                      </m:sSubPr>
                                      <m:e>
                                        <m:r>
                                          <m:rPr>
                                            <m:brk m:alnAt="7"/>
                                          </m:rPr>
                                          <a:rPr lang="en-CA" altLang="en-US" b="0" i="1" smtClean="0">
                                            <a:latin typeface="Cambria Math" panose="02040503050406030204" pitchFamily="18" charset="0"/>
                                          </a:rPr>
                                          <m:t>𝑗</m:t>
                                        </m:r>
                                      </m:e>
                                      <m:sub>
                                        <m:r>
                                          <m:rPr>
                                            <m:brk m:alnAt="7"/>
                                          </m:rPr>
                                          <a:rPr lang="en-CA" altLang="en-US" b="0" i="1" smtClean="0">
                                            <a:latin typeface="Cambria Math" panose="02040503050406030204" pitchFamily="18" charset="0"/>
                                          </a:rPr>
                                          <m:t>1</m:t>
                                        </m:r>
                                      </m:sub>
                                    </m:sSub>
                                  </m:sub>
                                </m:sSub>
                              </m:e>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𝑖</m:t>
                                        </m:r>
                                      </m:e>
                                      <m:sub>
                                        <m:r>
                                          <a:rPr lang="en-CA" altLang="en-US" b="0" i="1" smtClean="0">
                                            <a:latin typeface="Cambria Math" panose="02040503050406030204" pitchFamily="18" charset="0"/>
                                          </a:rPr>
                                          <m:t>1</m:t>
                                        </m:r>
                                      </m:sub>
                                    </m:s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𝑗</m:t>
                                        </m:r>
                                      </m:e>
                                      <m:sub>
                                        <m:r>
                                          <a:rPr lang="en-CA" altLang="en-US" b="0" i="1" smtClean="0">
                                            <a:latin typeface="Cambria Math" panose="02040503050406030204" pitchFamily="18" charset="0"/>
                                          </a:rPr>
                                          <m:t>2</m:t>
                                        </m:r>
                                      </m:sub>
                                    </m:sSub>
                                  </m:sub>
                                </m:sSub>
                              </m:e>
                            </m:mr>
                            <m:mr>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𝑖</m:t>
                                        </m:r>
                                      </m:e>
                                      <m:sub>
                                        <m:r>
                                          <a:rPr lang="en-CA" altLang="en-US" b="0" i="1" smtClean="0">
                                            <a:latin typeface="Cambria Math" panose="02040503050406030204" pitchFamily="18" charset="0"/>
                                          </a:rPr>
                                          <m:t>2</m:t>
                                        </m:r>
                                      </m:sub>
                                    </m:s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𝑗</m:t>
                                        </m:r>
                                      </m:e>
                                      <m:sub>
                                        <m:r>
                                          <a:rPr lang="en-CA" altLang="en-US" b="0" i="1" smtClean="0">
                                            <a:latin typeface="Cambria Math" panose="02040503050406030204" pitchFamily="18" charset="0"/>
                                          </a:rPr>
                                          <m:t>1</m:t>
                                        </m:r>
                                      </m:sub>
                                    </m:sSub>
                                  </m:sub>
                                </m:sSub>
                              </m:e>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𝑖</m:t>
                                        </m:r>
                                      </m:e>
                                      <m:sub>
                                        <m:r>
                                          <a:rPr lang="en-CA" altLang="en-US" b="0" i="1" smtClean="0">
                                            <a:latin typeface="Cambria Math" panose="02040503050406030204" pitchFamily="18" charset="0"/>
                                          </a:rPr>
                                          <m:t>2</m:t>
                                        </m:r>
                                      </m:sub>
                                    </m:s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𝑗</m:t>
                                        </m:r>
                                      </m:e>
                                      <m:sub>
                                        <m:r>
                                          <a:rPr lang="en-CA" altLang="en-US" b="0" i="1" smtClean="0">
                                            <a:latin typeface="Cambria Math" panose="02040503050406030204" pitchFamily="18" charset="0"/>
                                          </a:rPr>
                                          <m:t>2</m:t>
                                        </m:r>
                                      </m:sub>
                                    </m:sSub>
                                  </m:sub>
                                </m:sSub>
                              </m:e>
                            </m:mr>
                          </m:m>
                        </m:e>
                      </m:d>
                      <m:r>
                        <a:rPr lang="en-CA" altLang="en-US" b="0" i="1" smtClean="0">
                          <a:latin typeface="Cambria Math" panose="02040503050406030204" pitchFamily="18" charset="0"/>
                        </a:rPr>
                        <m:t>=</m:t>
                      </m:r>
                      <m:d>
                        <m:dPr>
                          <m:begChr m:val="|"/>
                          <m:endChr m:val="|"/>
                          <m:ctrlPr>
                            <a:rPr lang="en-CA" altLang="en-US" b="0" i="1" smtClean="0">
                              <a:latin typeface="Cambria Math" panose="02040503050406030204" pitchFamily="18" charset="0"/>
                            </a:rPr>
                          </m:ctrlPr>
                        </m:dPr>
                        <m:e>
                          <m:d>
                            <m:dPr>
                              <m:ctrlPr>
                                <a:rPr lang="en-CA" altLang="en-US" b="0" i="1" smtClean="0">
                                  <a:latin typeface="Cambria Math" panose="02040503050406030204" pitchFamily="18" charset="0"/>
                                </a:rPr>
                              </m:ctrlPr>
                            </m:dPr>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𝑖</m:t>
                                      </m:r>
                                    </m:e>
                                    <m:sub>
                                      <m:r>
                                        <a:rPr lang="en-CA" altLang="en-US" b="0" i="1" smtClean="0">
                                          <a:latin typeface="Cambria Math" panose="02040503050406030204" pitchFamily="18" charset="0"/>
                                        </a:rPr>
                                        <m:t>1</m:t>
                                      </m:r>
                                    </m:sub>
                                  </m:s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𝑗</m:t>
                                      </m:r>
                                    </m:e>
                                    <m:sub>
                                      <m:r>
                                        <a:rPr lang="en-CA" altLang="en-US" b="0" i="1" smtClean="0">
                                          <a:latin typeface="Cambria Math" panose="02040503050406030204" pitchFamily="18" charset="0"/>
                                        </a:rPr>
                                        <m:t>1</m:t>
                                      </m:r>
                                    </m:sub>
                                  </m:sSub>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𝑖</m:t>
                                      </m:r>
                                    </m:e>
                                    <m:sub>
                                      <m:r>
                                        <a:rPr lang="en-CA" altLang="en-US" b="0" i="1" smtClean="0">
                                          <a:latin typeface="Cambria Math" panose="02040503050406030204" pitchFamily="18" charset="0"/>
                                        </a:rPr>
                                        <m:t>2</m:t>
                                      </m:r>
                                    </m:sub>
                                  </m:s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𝑗</m:t>
                                      </m:r>
                                    </m:e>
                                    <m:sub>
                                      <m:r>
                                        <a:rPr lang="en-CA" altLang="en-US" b="0" i="1" smtClean="0">
                                          <a:latin typeface="Cambria Math" panose="02040503050406030204" pitchFamily="18" charset="0"/>
                                        </a:rPr>
                                        <m:t>1</m:t>
                                      </m:r>
                                    </m:sub>
                                  </m:sSub>
                                </m:sub>
                              </m:sSub>
                            </m:e>
                          </m:d>
                          <m:r>
                            <a:rPr lang="en-CA" altLang="en-US" b="0" i="1" smtClean="0">
                              <a:latin typeface="Cambria Math" panose="02040503050406030204" pitchFamily="18" charset="0"/>
                            </a:rPr>
                            <m:t>−</m:t>
                          </m:r>
                          <m:d>
                            <m:dPr>
                              <m:ctrlPr>
                                <a:rPr lang="en-CA" altLang="en-US" b="0" i="1" smtClean="0">
                                  <a:latin typeface="Cambria Math" panose="02040503050406030204" pitchFamily="18" charset="0"/>
                                </a:rPr>
                              </m:ctrlPr>
                            </m:dPr>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𝑖</m:t>
                                      </m:r>
                                    </m:e>
                                    <m:sub>
                                      <m:r>
                                        <a:rPr lang="en-CA" altLang="en-US" b="0" i="1" smtClean="0">
                                          <a:latin typeface="Cambria Math" panose="02040503050406030204" pitchFamily="18" charset="0"/>
                                        </a:rPr>
                                        <m:t>1</m:t>
                                      </m:r>
                                    </m:sub>
                                  </m:s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𝑗</m:t>
                                      </m:r>
                                    </m:e>
                                    <m:sub>
                                      <m:r>
                                        <a:rPr lang="en-CA" altLang="en-US" b="0" i="1" smtClean="0">
                                          <a:latin typeface="Cambria Math" panose="02040503050406030204" pitchFamily="18" charset="0"/>
                                        </a:rPr>
                                        <m:t>2</m:t>
                                      </m:r>
                                    </m:sub>
                                  </m:sSub>
                                </m:sub>
                              </m:sSub>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𝑒</m:t>
                                  </m:r>
                                </m:e>
                                <m: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𝑖</m:t>
                                      </m:r>
                                    </m:e>
                                    <m:sub>
                                      <m:r>
                                        <a:rPr lang="en-CA" altLang="en-US" b="0" i="1" smtClean="0">
                                          <a:latin typeface="Cambria Math" panose="02040503050406030204" pitchFamily="18" charset="0"/>
                                        </a:rPr>
                                        <m:t>2</m:t>
                                      </m:r>
                                    </m:sub>
                                  </m:s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𝑗</m:t>
                                      </m:r>
                                    </m:e>
                                    <m:sub>
                                      <m:r>
                                        <a:rPr lang="en-CA" altLang="en-US" b="0" i="1" smtClean="0">
                                          <a:latin typeface="Cambria Math" panose="02040503050406030204" pitchFamily="18" charset="0"/>
                                        </a:rPr>
                                        <m:t>2</m:t>
                                      </m:r>
                                    </m:sub>
                                  </m:sSub>
                                </m:sub>
                              </m:sSub>
                            </m:e>
                          </m:d>
                        </m:e>
                      </m:d>
                    </m:oMath>
                  </m:oMathPara>
                </a14:m>
                <a:endParaRPr lang="en-US" altLang="en-US" dirty="0"/>
              </a:p>
              <a:p>
                <a:endParaRPr lang="en-US" altLang="en-US" dirty="0"/>
              </a:p>
            </p:txBody>
          </p:sp>
        </mc:Choice>
        <mc:Fallback xmlns="">
          <p:sp>
            <p:nvSpPr>
              <p:cNvPr id="58371" name="Rectangle 3">
                <a:extLst>
                  <a:ext uri="{FF2B5EF4-FFF2-40B4-BE49-F238E27FC236}">
                    <a16:creationId xmlns:a16="http://schemas.microsoft.com/office/drawing/2014/main" id="{5C8AFD6B-3F85-5123-93C8-092D6B5F7E80}"/>
                  </a:ext>
                </a:extLst>
              </p:cNvPr>
              <p:cNvSpPr>
                <a:spLocks noGrp="1" noRot="1" noChangeAspect="1" noMove="1" noResize="1" noEditPoints="1" noAdjustHandles="1" noChangeArrowheads="1" noChangeShapeType="1" noTextEdit="1"/>
              </p:cNvSpPr>
              <p:nvPr>
                <p:ph idx="1"/>
              </p:nvPr>
            </p:nvSpPr>
            <p:spPr>
              <a:blipFill>
                <a:blip r:embed="rId3"/>
                <a:stretch>
                  <a:fillRect l="-1086" t="-2326" r="-1689"/>
                </a:stretch>
              </a:blipFill>
            </p:spPr>
            <p:txBody>
              <a:bodyPr/>
              <a:lstStyle/>
              <a:p>
                <a:r>
                  <a:rPr lang="en-US">
                    <a:noFill/>
                  </a:rPr>
                  <a:t> </a:t>
                </a:r>
              </a:p>
            </p:txBody>
          </p:sp>
        </mc:Fallback>
      </mc:AlternateContent>
      <p:sp>
        <p:nvSpPr>
          <p:cNvPr id="58372" name="Slide Number Placeholder 1">
            <a:extLst>
              <a:ext uri="{FF2B5EF4-FFF2-40B4-BE49-F238E27FC236}">
                <a16:creationId xmlns:a16="http://schemas.microsoft.com/office/drawing/2014/main" id="{BF8E2991-7A30-BF07-A15F-1647D62E38E8}"/>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7CCB8637-3096-9242-878C-CA270ABBBD5B}" type="slidenum">
              <a:rPr lang="en-US" altLang="en-US" sz="1200" b="1">
                <a:latin typeface="Arial" panose="020B0604020202020204" pitchFamily="34" charset="0"/>
              </a:rPr>
              <a:pPr algn="r" eaLnBrk="1" hangingPunct="1">
                <a:spcBef>
                  <a:spcPct val="0"/>
                </a:spcBef>
                <a:buClrTx/>
                <a:buSzTx/>
                <a:buFontTx/>
                <a:buNone/>
              </a:pPr>
              <a:t>38</a:t>
            </a:fld>
            <a:endParaRPr lang="en-US" altLang="en-US" sz="1200" b="1">
              <a:latin typeface="Arial" panose="020B0604020202020204" pitchFamily="34" charset="0"/>
            </a:endParaRPr>
          </a:p>
        </p:txBody>
      </p:sp>
      <p:sp>
        <p:nvSpPr>
          <p:cNvPr id="2" name="Slide Number Placeholder 1">
            <a:extLst>
              <a:ext uri="{FF2B5EF4-FFF2-40B4-BE49-F238E27FC236}">
                <a16:creationId xmlns:a16="http://schemas.microsoft.com/office/drawing/2014/main" id="{E4371785-B68D-6A9B-501A-94BED6B3C4CF}"/>
              </a:ext>
            </a:extLst>
          </p:cNvPr>
          <p:cNvSpPr>
            <a:spLocks noGrp="1"/>
          </p:cNvSpPr>
          <p:nvPr>
            <p:ph type="sldNum" sz="quarter" idx="12"/>
          </p:nvPr>
        </p:nvSpPr>
        <p:spPr/>
        <p:txBody>
          <a:bodyPr/>
          <a:lstStyle/>
          <a:p>
            <a:fld id="{3576EC27-B82E-E143-A339-DE4537CE5FC3}"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00DE5AA-FFDE-EEB1-D873-8F0A64131339}"/>
              </a:ext>
            </a:extLst>
          </p:cNvPr>
          <p:cNvSpPr>
            <a:spLocks noGrp="1" noChangeArrowheads="1"/>
          </p:cNvSpPr>
          <p:nvPr>
            <p:ph type="title"/>
          </p:nvPr>
        </p:nvSpPr>
        <p:spPr/>
        <p:txBody>
          <a:bodyPr/>
          <a:lstStyle/>
          <a:p>
            <a:r>
              <a:rPr lang="el-GR" altLang="en-US" dirty="0"/>
              <a:t>δ</a:t>
            </a:r>
            <a:r>
              <a:rPr lang="en-US" altLang="en-US" dirty="0"/>
              <a:t>-</a:t>
            </a:r>
            <a:r>
              <a:rPr lang="en-US" altLang="en-US" dirty="0" err="1"/>
              <a:t>pCluster</a:t>
            </a:r>
            <a:r>
              <a:rPr lang="en-US" altLang="en-US" dirty="0"/>
              <a:t> </a:t>
            </a:r>
          </a:p>
        </p:txBody>
      </p:sp>
      <p:sp>
        <p:nvSpPr>
          <p:cNvPr id="58371" name="Rectangle 3">
            <a:extLst>
              <a:ext uri="{FF2B5EF4-FFF2-40B4-BE49-F238E27FC236}">
                <a16:creationId xmlns:a16="http://schemas.microsoft.com/office/drawing/2014/main" id="{5C8AFD6B-3F85-5123-93C8-092D6B5F7E80}"/>
              </a:ext>
            </a:extLst>
          </p:cNvPr>
          <p:cNvSpPr>
            <a:spLocks noGrp="1" noChangeArrowheads="1"/>
          </p:cNvSpPr>
          <p:nvPr>
            <p:ph idx="1"/>
          </p:nvPr>
        </p:nvSpPr>
        <p:spPr/>
        <p:txBody>
          <a:bodyPr>
            <a:normAutofit/>
          </a:bodyPr>
          <a:lstStyle/>
          <a:p>
            <a:r>
              <a:rPr lang="en-US" altLang="en-US" dirty="0"/>
              <a:t>A submatrix I x J is a </a:t>
            </a:r>
            <a:r>
              <a:rPr lang="el-GR" altLang="en-US" dirty="0"/>
              <a:t>δ</a:t>
            </a:r>
            <a:r>
              <a:rPr lang="en-US" altLang="en-US" dirty="0"/>
              <a:t>-</a:t>
            </a:r>
            <a:r>
              <a:rPr lang="en-US" altLang="en-US" dirty="0" err="1"/>
              <a:t>pCluster</a:t>
            </a:r>
            <a:r>
              <a:rPr lang="en-US" altLang="en-US" dirty="0"/>
              <a:t> (pattern-based cluster) if the p-score of every 2 x 2 submatrix of I x J is at most </a:t>
            </a:r>
            <a:r>
              <a:rPr lang="el-GR" altLang="en-US" dirty="0"/>
              <a:t>δ</a:t>
            </a:r>
            <a:r>
              <a:rPr lang="en-US" altLang="en-US" dirty="0"/>
              <a:t>, where </a:t>
            </a:r>
            <a:r>
              <a:rPr lang="el-GR" altLang="en-US" dirty="0"/>
              <a:t>δ</a:t>
            </a:r>
            <a:r>
              <a:rPr lang="en-US" altLang="en-US" dirty="0"/>
              <a:t> ≥ 0 is a threshold specifying a user's tolerance of noise against a perfect bi-cluster</a:t>
            </a:r>
          </a:p>
          <a:p>
            <a:r>
              <a:rPr lang="en-US" altLang="en-US" dirty="0"/>
              <a:t>The p-score controls the noise on every element in a bi-cluster, while the mean squared residue captures the average noise</a:t>
            </a:r>
          </a:p>
          <a:p>
            <a:r>
              <a:rPr lang="en-US" altLang="en-US" dirty="0"/>
              <a:t>Monotonicity: If I x J is a </a:t>
            </a:r>
            <a:r>
              <a:rPr lang="el-GR" altLang="en-US" dirty="0"/>
              <a:t>δ</a:t>
            </a:r>
            <a:r>
              <a:rPr lang="en-US" altLang="en-US" dirty="0"/>
              <a:t>-</a:t>
            </a:r>
            <a:r>
              <a:rPr lang="en-US" altLang="en-US" dirty="0" err="1"/>
              <a:t>pClusters</a:t>
            </a:r>
            <a:r>
              <a:rPr lang="en-US" altLang="en-US" dirty="0"/>
              <a:t>, every x x y (</a:t>
            </a:r>
            <a:r>
              <a:rPr lang="en-US" altLang="en-US" dirty="0" err="1"/>
              <a:t>x,y</a:t>
            </a:r>
            <a:r>
              <a:rPr lang="en-US" altLang="en-US" dirty="0"/>
              <a:t> ≥ 2) submatrix of I x J is also a </a:t>
            </a:r>
            <a:r>
              <a:rPr lang="el-GR" altLang="en-US" dirty="0"/>
              <a:t>δ</a:t>
            </a:r>
            <a:r>
              <a:rPr lang="en-US" altLang="en-US" dirty="0"/>
              <a:t>-</a:t>
            </a:r>
            <a:r>
              <a:rPr lang="en-US" altLang="en-US" dirty="0" err="1"/>
              <a:t>pClusters</a:t>
            </a:r>
            <a:r>
              <a:rPr lang="en-US" altLang="en-US" dirty="0"/>
              <a:t>. </a:t>
            </a:r>
          </a:p>
          <a:p>
            <a:r>
              <a:rPr lang="en-US" altLang="en-US" dirty="0"/>
              <a:t>A </a:t>
            </a:r>
            <a:r>
              <a:rPr lang="el-GR" altLang="en-US" dirty="0"/>
              <a:t>δ</a:t>
            </a:r>
            <a:r>
              <a:rPr lang="en-US" altLang="en-US" dirty="0"/>
              <a:t>-</a:t>
            </a:r>
            <a:r>
              <a:rPr lang="en-US" altLang="en-US" dirty="0" err="1"/>
              <a:t>pCluster</a:t>
            </a:r>
            <a:r>
              <a:rPr lang="en-US" altLang="en-US" dirty="0"/>
              <a:t> is maximal if no more row or column can be added into the cluster and retain </a:t>
            </a:r>
            <a:r>
              <a:rPr lang="el-GR" altLang="en-US" dirty="0"/>
              <a:t>δ</a:t>
            </a:r>
            <a:r>
              <a:rPr lang="en-US" altLang="en-US" dirty="0"/>
              <a:t>-</a:t>
            </a:r>
            <a:r>
              <a:rPr lang="en-US" altLang="en-US" dirty="0" err="1"/>
              <a:t>pCluster</a:t>
            </a:r>
            <a:r>
              <a:rPr lang="en-US" altLang="en-US" dirty="0"/>
              <a:t>: We only need to compute all maximal </a:t>
            </a:r>
            <a:r>
              <a:rPr lang="el-GR" altLang="en-US" dirty="0"/>
              <a:t>δ</a:t>
            </a:r>
            <a:r>
              <a:rPr lang="en-US" altLang="en-US" dirty="0"/>
              <a:t>-</a:t>
            </a:r>
            <a:r>
              <a:rPr lang="en-US" altLang="en-US" dirty="0" err="1"/>
              <a:t>pClusters</a:t>
            </a:r>
            <a:r>
              <a:rPr lang="en-US" altLang="en-US" dirty="0"/>
              <a:t>.</a:t>
            </a:r>
          </a:p>
        </p:txBody>
      </p:sp>
      <p:sp>
        <p:nvSpPr>
          <p:cNvPr id="58372" name="Slide Number Placeholder 1">
            <a:extLst>
              <a:ext uri="{FF2B5EF4-FFF2-40B4-BE49-F238E27FC236}">
                <a16:creationId xmlns:a16="http://schemas.microsoft.com/office/drawing/2014/main" id="{BF8E2991-7A30-BF07-A15F-1647D62E38E8}"/>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7CCB8637-3096-9242-878C-CA270ABBBD5B}" type="slidenum">
              <a:rPr lang="en-US" altLang="en-US" sz="1200" b="1">
                <a:latin typeface="Arial" panose="020B0604020202020204" pitchFamily="34" charset="0"/>
              </a:rPr>
              <a:pPr algn="r" eaLnBrk="1" hangingPunct="1">
                <a:spcBef>
                  <a:spcPct val="0"/>
                </a:spcBef>
                <a:buClrTx/>
                <a:buSzTx/>
                <a:buFontTx/>
                <a:buNone/>
              </a:pPr>
              <a:t>39</a:t>
            </a:fld>
            <a:endParaRPr lang="en-US" altLang="en-US" sz="1200" b="1">
              <a:latin typeface="Arial" panose="020B0604020202020204" pitchFamily="34" charset="0"/>
            </a:endParaRPr>
          </a:p>
        </p:txBody>
      </p:sp>
      <p:sp>
        <p:nvSpPr>
          <p:cNvPr id="2" name="Slide Number Placeholder 1">
            <a:extLst>
              <a:ext uri="{FF2B5EF4-FFF2-40B4-BE49-F238E27FC236}">
                <a16:creationId xmlns:a16="http://schemas.microsoft.com/office/drawing/2014/main" id="{4BE5D1CC-6DC9-5949-1F58-38426240E661}"/>
              </a:ext>
            </a:extLst>
          </p:cNvPr>
          <p:cNvSpPr>
            <a:spLocks noGrp="1"/>
          </p:cNvSpPr>
          <p:nvPr>
            <p:ph type="sldNum" sz="quarter" idx="12"/>
          </p:nvPr>
        </p:nvSpPr>
        <p:spPr/>
        <p:txBody>
          <a:bodyPr/>
          <a:lstStyle/>
          <a:p>
            <a:fld id="{3576EC27-B82E-E143-A339-DE4537CE5FC3}" type="slidenum">
              <a:rPr lang="en-US" smtClean="0"/>
              <a:t>39</a:t>
            </a:fld>
            <a:endParaRPr lang="en-US"/>
          </a:p>
        </p:txBody>
      </p:sp>
    </p:spTree>
    <p:extLst>
      <p:ext uri="{BB962C8B-B14F-4D97-AF65-F5344CB8AC3E}">
        <p14:creationId xmlns:p14="http://schemas.microsoft.com/office/powerpoint/2010/main" val="283483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620A5DF-CE05-C15F-5449-7C4932928FA1}"/>
              </a:ext>
            </a:extLst>
          </p:cNvPr>
          <p:cNvSpPr>
            <a:spLocks noGrp="1" noChangeArrowheads="1"/>
          </p:cNvSpPr>
          <p:nvPr>
            <p:ph type="title"/>
          </p:nvPr>
        </p:nvSpPr>
        <p:spPr/>
        <p:txBody>
          <a:bodyPr/>
          <a:lstStyle/>
          <a:p>
            <a:pPr eaLnBrk="1" hangingPunct="1"/>
            <a:r>
              <a:rPr lang="en-US" altLang="en-US"/>
              <a:t>Fuzzy Set and Fuzzy Cluster</a:t>
            </a:r>
          </a:p>
        </p:txBody>
      </p:sp>
      <mc:AlternateContent xmlns:mc="http://schemas.openxmlformats.org/markup-compatibility/2006" xmlns:a14="http://schemas.microsoft.com/office/drawing/2010/main">
        <mc:Choice Requires="a14">
          <p:sp>
            <p:nvSpPr>
              <p:cNvPr id="19459" name="Rectangle 3">
                <a:extLst>
                  <a:ext uri="{FF2B5EF4-FFF2-40B4-BE49-F238E27FC236}">
                    <a16:creationId xmlns:a16="http://schemas.microsoft.com/office/drawing/2014/main" id="{8A84D98F-DBCD-5235-AE94-7C932EE97FE3}"/>
                  </a:ext>
                </a:extLst>
              </p:cNvPr>
              <p:cNvSpPr>
                <a:spLocks noGrp="1" noChangeArrowheads="1"/>
              </p:cNvSpPr>
              <p:nvPr>
                <p:ph idx="1"/>
              </p:nvPr>
            </p:nvSpPr>
            <p:spPr/>
            <p:txBody>
              <a:bodyPr>
                <a:normAutofit/>
              </a:bodyPr>
              <a:lstStyle/>
              <a:p>
                <a:pPr>
                  <a:defRPr/>
                </a:pPr>
                <a:r>
                  <a:rPr lang="en-US" altLang="en-US" sz="2000" dirty="0"/>
                  <a:t>Clustering methods discussed so far</a:t>
                </a:r>
              </a:p>
              <a:p>
                <a:pPr lvl="1">
                  <a:defRPr/>
                </a:pPr>
                <a:r>
                  <a:rPr lang="en-US" altLang="en-US" sz="2000" dirty="0"/>
                  <a:t>Every data object is assigned to exactly one cluster</a:t>
                </a:r>
              </a:p>
              <a:p>
                <a:pPr>
                  <a:defRPr/>
                </a:pPr>
                <a:r>
                  <a:rPr lang="en-US" altLang="en-US" sz="2000" dirty="0"/>
                  <a:t>Some applications may need for fuzzy or soft cluster assignment </a:t>
                </a:r>
              </a:p>
              <a:p>
                <a:pPr lvl="1">
                  <a:defRPr/>
                </a:pPr>
                <a:r>
                  <a:rPr lang="en-US" altLang="en-US" sz="2000" dirty="0"/>
                  <a:t>Ex. An e-game could belong to both entertainment and software</a:t>
                </a:r>
              </a:p>
              <a:p>
                <a:pPr>
                  <a:defRPr/>
                </a:pPr>
                <a:r>
                  <a:rPr lang="en-US" altLang="en-US" sz="2000" dirty="0"/>
                  <a:t>Methods: fuzzy clusters and probabilistic model-based clusters</a:t>
                </a:r>
              </a:p>
              <a:p>
                <a:pPr>
                  <a:defRPr/>
                </a:pPr>
                <a:r>
                  <a:rPr lang="en-US" altLang="en-US" sz="2000" dirty="0"/>
                  <a:t>Fuzzy cluster:  A fuzzy set </a:t>
                </a:r>
                <a:r>
                  <a:rPr lang="en-US" altLang="en-US" sz="2000" i="1" dirty="0"/>
                  <a:t>S: F</a:t>
                </a:r>
                <a:r>
                  <a:rPr lang="en-US" altLang="en-US" sz="2000" i="1" baseline="-25000" dirty="0"/>
                  <a:t>S</a:t>
                </a:r>
                <a:r>
                  <a:rPr lang="en-US" altLang="en-US" sz="2000" i="1" dirty="0"/>
                  <a:t> </a:t>
                </a:r>
                <a:r>
                  <a:rPr lang="en-US" altLang="en-US" sz="2000" dirty="0"/>
                  <a:t>: </a:t>
                </a:r>
                <a:r>
                  <a:rPr lang="en-US" altLang="en-US" sz="2000" i="1" dirty="0"/>
                  <a:t>X </a:t>
                </a:r>
                <a:r>
                  <a:rPr lang="en-US" altLang="en-US" sz="2000" i="1" dirty="0">
                    <a:cs typeface="Arial" charset="0"/>
                  </a:rPr>
                  <a:t>→</a:t>
                </a:r>
                <a:r>
                  <a:rPr lang="en-US" altLang="en-US" sz="2000" i="1" dirty="0"/>
                  <a:t> </a:t>
                </a:r>
                <a:r>
                  <a:rPr lang="en-US" altLang="en-US" sz="2000" dirty="0"/>
                  <a:t>[0</a:t>
                </a:r>
                <a:r>
                  <a:rPr lang="en-US" altLang="en-US" sz="2000" i="1" dirty="0"/>
                  <a:t>, </a:t>
                </a:r>
                <a:r>
                  <a:rPr lang="en-US" altLang="en-US" sz="2000" dirty="0"/>
                  <a:t>1] (value between 0 and 1)</a:t>
                </a:r>
              </a:p>
              <a:p>
                <a:pPr>
                  <a:defRPr/>
                </a:pPr>
                <a:r>
                  <a:rPr lang="en-US" altLang="en-US" sz="2000" dirty="0"/>
                  <a:t>Example: Popularity of cameras is defined as a fuzzy mapping</a:t>
                </a:r>
              </a:p>
              <a:p>
                <a:pPr marL="0" indent="0">
                  <a:buNone/>
                  <a:defRPr/>
                </a:pPr>
                <a14:m>
                  <m:oMathPara xmlns:m="http://schemas.openxmlformats.org/officeDocument/2006/math">
                    <m:oMathParaPr>
                      <m:jc m:val="centerGroup"/>
                    </m:oMathParaPr>
                    <m:oMath xmlns:m="http://schemas.openxmlformats.org/officeDocument/2006/math">
                      <m:r>
                        <a:rPr lang="en-CA" altLang="en-US" sz="2000" b="0" i="1" smtClean="0">
                          <a:latin typeface="Cambria Math" panose="02040503050406030204" pitchFamily="18" charset="0"/>
                        </a:rPr>
                        <m:t>𝑃𝑜𝑝</m:t>
                      </m:r>
                      <m:d>
                        <m:dPr>
                          <m:ctrlPr>
                            <a:rPr lang="en-CA" altLang="en-US" sz="2000" b="0" i="1" smtClean="0">
                              <a:latin typeface="Cambria Math" panose="02040503050406030204" pitchFamily="18" charset="0"/>
                            </a:rPr>
                          </m:ctrlPr>
                        </m:dPr>
                        <m:e>
                          <m:r>
                            <a:rPr lang="en-CA" altLang="en-US" sz="2000" b="0" i="1" smtClean="0">
                              <a:latin typeface="Cambria Math" panose="02040503050406030204" pitchFamily="18" charset="0"/>
                            </a:rPr>
                            <m:t>𝑜</m:t>
                          </m:r>
                        </m:e>
                      </m:d>
                      <m:r>
                        <a:rPr lang="en-CA" altLang="en-US" sz="2000" b="0" i="1" smtClean="0">
                          <a:latin typeface="Cambria Math" panose="02040503050406030204" pitchFamily="18" charset="0"/>
                        </a:rPr>
                        <m:t>=</m:t>
                      </m:r>
                      <m:d>
                        <m:dPr>
                          <m:begChr m:val="{"/>
                          <m:endChr m:val=""/>
                          <m:ctrlPr>
                            <a:rPr lang="en-CA" altLang="en-US" sz="2000" b="0" i="1" smtClean="0">
                              <a:latin typeface="Cambria Math" panose="02040503050406030204" pitchFamily="18" charset="0"/>
                            </a:rPr>
                          </m:ctrlPr>
                        </m:dPr>
                        <m:e>
                          <m:eqArr>
                            <m:eqArrPr>
                              <m:ctrlPr>
                                <a:rPr lang="en-CA" altLang="en-US" sz="2000" b="0" i="1" smtClean="0">
                                  <a:latin typeface="Cambria Math" panose="02040503050406030204" pitchFamily="18" charset="0"/>
                                </a:rPr>
                              </m:ctrlPr>
                            </m:eqArrPr>
                            <m:e>
                              <m:r>
                                <a:rPr lang="en-CA" altLang="en-US" sz="2000" b="0" i="1" smtClean="0">
                                  <a:latin typeface="Cambria Math" panose="02040503050406030204" pitchFamily="18" charset="0"/>
                                </a:rPr>
                                <m:t>1,    </m:t>
                              </m:r>
                              <m:r>
                                <a:rPr lang="en-CA" altLang="en-US" sz="2000" b="0" i="1" smtClean="0">
                                  <a:latin typeface="Cambria Math" panose="02040503050406030204" pitchFamily="18" charset="0"/>
                                </a:rPr>
                                <m:t>𝑖𝑓</m:t>
                              </m:r>
                              <m:r>
                                <a:rPr lang="en-CA" altLang="en-US" sz="2000" b="0" i="1" smtClean="0">
                                  <a:latin typeface="Cambria Math" panose="02040503050406030204" pitchFamily="18" charset="0"/>
                                </a:rPr>
                                <m:t> 1,000 </m:t>
                              </m:r>
                              <m:r>
                                <a:rPr lang="en-CA" altLang="en-US" sz="2000" b="0" i="1" smtClean="0">
                                  <a:latin typeface="Cambria Math" panose="02040503050406030204" pitchFamily="18" charset="0"/>
                                </a:rPr>
                                <m:t>𝑜𝑟</m:t>
                              </m:r>
                              <m:r>
                                <a:rPr lang="en-CA" altLang="en-US" sz="2000" b="0" i="1" smtClean="0">
                                  <a:latin typeface="Cambria Math" panose="02040503050406030204" pitchFamily="18" charset="0"/>
                                </a:rPr>
                                <m:t> </m:t>
                              </m:r>
                              <m:r>
                                <a:rPr lang="en-CA" altLang="en-US" sz="2000" b="0" i="1" smtClean="0">
                                  <a:latin typeface="Cambria Math" panose="02040503050406030204" pitchFamily="18" charset="0"/>
                                </a:rPr>
                                <m:t>𝑚𝑜𝑟𝑒</m:t>
                              </m:r>
                              <m:r>
                                <a:rPr lang="en-CA" altLang="en-US" sz="2000" b="0" i="1" smtClean="0">
                                  <a:latin typeface="Cambria Math" panose="02040503050406030204" pitchFamily="18" charset="0"/>
                                </a:rPr>
                                <m:t> </m:t>
                              </m:r>
                              <m:r>
                                <a:rPr lang="en-CA" altLang="en-US" sz="2000" b="0" i="1" smtClean="0">
                                  <a:latin typeface="Cambria Math" panose="02040503050406030204" pitchFamily="18" charset="0"/>
                                </a:rPr>
                                <m:t>𝑢𝑛𝑖𝑡𝑠</m:t>
                              </m:r>
                              <m:r>
                                <a:rPr lang="en-CA" altLang="en-US" sz="2000" b="0" i="1" smtClean="0">
                                  <a:latin typeface="Cambria Math" panose="02040503050406030204" pitchFamily="18" charset="0"/>
                                </a:rPr>
                                <m:t> </m:t>
                              </m:r>
                              <m:r>
                                <a:rPr lang="en-CA" altLang="en-US" sz="2000" b="0" i="1" smtClean="0">
                                  <a:latin typeface="Cambria Math" panose="02040503050406030204" pitchFamily="18" charset="0"/>
                                </a:rPr>
                                <m:t>𝑎𝑟𝑒</m:t>
                              </m:r>
                              <m:r>
                                <a:rPr lang="en-CA" altLang="en-US" sz="2000" b="0" i="1" smtClean="0">
                                  <a:latin typeface="Cambria Math" panose="02040503050406030204" pitchFamily="18" charset="0"/>
                                </a:rPr>
                                <m:t> </m:t>
                              </m:r>
                              <m:r>
                                <a:rPr lang="en-CA" altLang="en-US" sz="2000" b="0" i="1" smtClean="0">
                                  <a:latin typeface="Cambria Math" panose="02040503050406030204" pitchFamily="18" charset="0"/>
                                </a:rPr>
                                <m:t>𝑠𝑜𝑙𝑑</m:t>
                              </m:r>
                            </m:e>
                            <m:e>
                              <m:f>
                                <m:fPr>
                                  <m:ctrlPr>
                                    <a:rPr lang="en-CA" altLang="en-US" sz="2000" b="0" i="1" smtClean="0">
                                      <a:latin typeface="Cambria Math" panose="02040503050406030204" pitchFamily="18" charset="0"/>
                                    </a:rPr>
                                  </m:ctrlPr>
                                </m:fPr>
                                <m:num>
                                  <m:r>
                                    <a:rPr lang="en-CA" altLang="en-US" sz="2000" b="0" i="1" smtClean="0">
                                      <a:latin typeface="Cambria Math" panose="02040503050406030204" pitchFamily="18" charset="0"/>
                                    </a:rPr>
                                    <m:t>𝑖</m:t>
                                  </m:r>
                                </m:num>
                                <m:den>
                                  <m:r>
                                    <a:rPr lang="en-CA" altLang="en-US" sz="2000" b="0" i="1" smtClean="0">
                                      <a:latin typeface="Cambria Math" panose="02040503050406030204" pitchFamily="18" charset="0"/>
                                    </a:rPr>
                                    <m:t>1000</m:t>
                                  </m:r>
                                </m:den>
                              </m:f>
                              <m:r>
                                <a:rPr lang="en-CA" altLang="en-US" sz="2000" b="0" i="1" smtClean="0">
                                  <a:latin typeface="Cambria Math" panose="02040503050406030204" pitchFamily="18" charset="0"/>
                                </a:rPr>
                                <m:t>,    </m:t>
                              </m:r>
                              <m:r>
                                <a:rPr lang="en-CA" altLang="en-US" sz="2000" b="0" i="1" smtClean="0">
                                  <a:latin typeface="Cambria Math" panose="02040503050406030204" pitchFamily="18" charset="0"/>
                                </a:rPr>
                                <m:t>𝑖𝑓</m:t>
                              </m:r>
                              <m:r>
                                <a:rPr lang="en-CA" altLang="en-US" sz="2000" b="0" i="1" smtClean="0">
                                  <a:latin typeface="Cambria Math" panose="02040503050406030204" pitchFamily="18" charset="0"/>
                                </a:rPr>
                                <m:t> </m:t>
                              </m:r>
                              <m:r>
                                <a:rPr lang="en-CA" altLang="en-US" sz="2000" b="0" i="1" smtClean="0">
                                  <a:latin typeface="Cambria Math" panose="02040503050406030204" pitchFamily="18" charset="0"/>
                                </a:rPr>
                                <m:t>𝑖</m:t>
                              </m:r>
                              <m:r>
                                <a:rPr lang="en-CA" altLang="en-US" sz="2000" b="0" i="1" smtClean="0">
                                  <a:latin typeface="Cambria Math" panose="02040503050406030204" pitchFamily="18" charset="0"/>
                                </a:rPr>
                                <m:t>&lt;1000 </m:t>
                              </m:r>
                              <m:r>
                                <a:rPr lang="en-CA" altLang="en-US" sz="2000" b="0" i="1" smtClean="0">
                                  <a:latin typeface="Cambria Math" panose="02040503050406030204" pitchFamily="18" charset="0"/>
                                </a:rPr>
                                <m:t>𝑢𝑛𝑖𝑡𝑠</m:t>
                              </m:r>
                              <m:r>
                                <a:rPr lang="en-CA" altLang="en-US" sz="2000" b="0" i="1" smtClean="0">
                                  <a:latin typeface="Cambria Math" panose="02040503050406030204" pitchFamily="18" charset="0"/>
                                </a:rPr>
                                <m:t> </m:t>
                              </m:r>
                              <m:r>
                                <a:rPr lang="en-CA" altLang="en-US" sz="2000" b="0" i="1" smtClean="0">
                                  <a:latin typeface="Cambria Math" panose="02040503050406030204" pitchFamily="18" charset="0"/>
                                </a:rPr>
                                <m:t>𝑎𝑟𝑒</m:t>
                              </m:r>
                              <m:r>
                                <a:rPr lang="en-CA" altLang="en-US" sz="2000" b="0" i="1" smtClean="0">
                                  <a:latin typeface="Cambria Math" panose="02040503050406030204" pitchFamily="18" charset="0"/>
                                </a:rPr>
                                <m:t> </m:t>
                              </m:r>
                              <m:r>
                                <a:rPr lang="en-CA" altLang="en-US" sz="2000" b="0" i="1" smtClean="0">
                                  <a:latin typeface="Cambria Math" panose="02040503050406030204" pitchFamily="18" charset="0"/>
                                </a:rPr>
                                <m:t>𝑠𝑜𝑙𝑑</m:t>
                              </m:r>
                            </m:e>
                          </m:eqArr>
                        </m:e>
                      </m:d>
                    </m:oMath>
                  </m:oMathPara>
                </a14:m>
                <a:endParaRPr lang="en-US" altLang="en-US" sz="2000" dirty="0"/>
              </a:p>
              <a:p>
                <a:pPr>
                  <a:defRPr/>
                </a:pPr>
                <a:r>
                  <a:rPr lang="en-US" altLang="en-US" sz="2000" dirty="0"/>
                  <a:t>Then, </a:t>
                </a:r>
                <a:r>
                  <a:rPr lang="en-US" altLang="en-US" sz="2000" i="1" dirty="0"/>
                  <a:t>A</a:t>
                </a:r>
                <a:r>
                  <a:rPr lang="en-US" altLang="en-US" sz="2000" dirty="0"/>
                  <a:t>(0</a:t>
                </a:r>
                <a:r>
                  <a:rPr lang="en-US" altLang="en-US" sz="2000" i="1" dirty="0"/>
                  <a:t>.</a:t>
                </a:r>
                <a:r>
                  <a:rPr lang="en-US" altLang="en-US" sz="2000" dirty="0"/>
                  <a:t>05)</a:t>
                </a:r>
                <a:r>
                  <a:rPr lang="en-US" altLang="en-US" sz="2000" i="1" dirty="0"/>
                  <a:t>, B</a:t>
                </a:r>
                <a:r>
                  <a:rPr lang="en-US" altLang="en-US" sz="2000" dirty="0"/>
                  <a:t>(1)</a:t>
                </a:r>
                <a:r>
                  <a:rPr lang="en-US" altLang="en-US" sz="2000" i="1" dirty="0"/>
                  <a:t>, C</a:t>
                </a:r>
                <a:r>
                  <a:rPr lang="en-US" altLang="en-US" sz="2000" dirty="0"/>
                  <a:t>(0</a:t>
                </a:r>
                <a:r>
                  <a:rPr lang="en-US" altLang="en-US" sz="2000" i="1" dirty="0"/>
                  <a:t>.</a:t>
                </a:r>
                <a:r>
                  <a:rPr lang="en-US" altLang="en-US" sz="2000" dirty="0"/>
                  <a:t>86)</a:t>
                </a:r>
                <a:r>
                  <a:rPr lang="en-US" altLang="en-US" sz="2000" i="1" dirty="0"/>
                  <a:t>, D</a:t>
                </a:r>
                <a:r>
                  <a:rPr lang="en-US" altLang="en-US" sz="2000" dirty="0"/>
                  <a:t>(0</a:t>
                </a:r>
                <a:r>
                  <a:rPr lang="en-US" altLang="en-US" sz="2000" i="1" dirty="0"/>
                  <a:t>.</a:t>
                </a:r>
                <a:r>
                  <a:rPr lang="en-US" altLang="en-US" sz="2000" dirty="0"/>
                  <a:t>27)</a:t>
                </a:r>
              </a:p>
            </p:txBody>
          </p:sp>
        </mc:Choice>
        <mc:Fallback xmlns="">
          <p:sp>
            <p:nvSpPr>
              <p:cNvPr id="19459" name="Rectangle 3">
                <a:extLst>
                  <a:ext uri="{FF2B5EF4-FFF2-40B4-BE49-F238E27FC236}">
                    <a16:creationId xmlns:a16="http://schemas.microsoft.com/office/drawing/2014/main" id="{8A84D98F-DBCD-5235-AE94-7C932EE97FE3}"/>
                  </a:ext>
                </a:extLst>
              </p:cNvPr>
              <p:cNvSpPr>
                <a:spLocks noGrp="1" noRot="1" noChangeAspect="1" noMove="1" noResize="1" noEditPoints="1" noAdjustHandles="1" noChangeArrowheads="1" noChangeShapeType="1" noTextEdit="1"/>
              </p:cNvSpPr>
              <p:nvPr>
                <p:ph idx="1"/>
              </p:nvPr>
            </p:nvSpPr>
            <p:spPr>
              <a:blipFill>
                <a:blip r:embed="rId3"/>
                <a:stretch>
                  <a:fillRect l="-603" t="-1453" b="-55814"/>
                </a:stretch>
              </a:blipFill>
            </p:spPr>
            <p:txBody>
              <a:bodyPr/>
              <a:lstStyle/>
              <a:p>
                <a:r>
                  <a:rPr lang="en-US">
                    <a:noFill/>
                  </a:rPr>
                  <a:t> </a:t>
                </a:r>
              </a:p>
            </p:txBody>
          </p:sp>
        </mc:Fallback>
      </mc:AlternateContent>
      <p:sp>
        <p:nvSpPr>
          <p:cNvPr id="33796" name="Slide Number Placeholder 3">
            <a:extLst>
              <a:ext uri="{FF2B5EF4-FFF2-40B4-BE49-F238E27FC236}">
                <a16:creationId xmlns:a16="http://schemas.microsoft.com/office/drawing/2014/main" id="{F899D8A3-1639-B787-E4E9-791470FA06D1}"/>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19C4A1A9-5007-384E-9840-384F2603A0FE}" type="slidenum">
              <a:rPr lang="en-US" altLang="en-US" sz="1200">
                <a:latin typeface="Tahoma" panose="020B0604030504040204" pitchFamily="34" charset="0"/>
              </a:rPr>
              <a:pPr algn="r" eaLnBrk="1" hangingPunct="1">
                <a:spcBef>
                  <a:spcPct val="0"/>
                </a:spcBef>
                <a:buClrTx/>
                <a:buSzTx/>
                <a:buFontTx/>
                <a:buNone/>
              </a:pPr>
              <a:t>4</a:t>
            </a:fld>
            <a:endParaRPr lang="en-US" altLang="en-US" sz="1200">
              <a:latin typeface="Tahoma" panose="020B0604030504040204" pitchFamily="34" charset="0"/>
            </a:endParaRPr>
          </a:p>
        </p:txBody>
      </p:sp>
      <p:pic>
        <p:nvPicPr>
          <p:cNvPr id="33797" name="Picture 5">
            <a:extLst>
              <a:ext uri="{FF2B5EF4-FFF2-40B4-BE49-F238E27FC236}">
                <a16:creationId xmlns:a16="http://schemas.microsoft.com/office/drawing/2014/main" id="{891F3DC6-52BC-4A41-4F19-57B87E0DC4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518" y="1825625"/>
            <a:ext cx="228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33EE595-F2C6-8BCA-EC77-8A5BA7555A74}"/>
              </a:ext>
            </a:extLst>
          </p:cNvPr>
          <p:cNvSpPr>
            <a:spLocks noGrp="1"/>
          </p:cNvSpPr>
          <p:nvPr>
            <p:ph type="sldNum" sz="quarter" idx="12"/>
          </p:nvPr>
        </p:nvSpPr>
        <p:spPr/>
        <p:txBody>
          <a:bodyPr/>
          <a:lstStyle/>
          <a:p>
            <a:fld id="{3576EC27-B82E-E143-A339-DE4537CE5FC3}"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FFAEEC9D-F9DE-5A75-0960-00D7613FDA4F}"/>
              </a:ext>
            </a:extLst>
          </p:cNvPr>
          <p:cNvSpPr>
            <a:spLocks noGrp="1" noChangeArrowheads="1"/>
          </p:cNvSpPr>
          <p:nvPr>
            <p:ph type="title"/>
          </p:nvPr>
        </p:nvSpPr>
        <p:spPr/>
        <p:txBody>
          <a:bodyPr/>
          <a:lstStyle/>
          <a:p>
            <a:r>
              <a:rPr lang="en-US" altLang="en-US" dirty="0" err="1"/>
              <a:t>MaPle</a:t>
            </a:r>
            <a:r>
              <a:rPr lang="en-US" altLang="en-US" dirty="0"/>
              <a:t>: Efficient Enumeration of </a:t>
            </a:r>
            <a:r>
              <a:rPr lang="el-GR" altLang="en-US" dirty="0"/>
              <a:t>δ</a:t>
            </a:r>
            <a:r>
              <a:rPr lang="en-US" altLang="en-US" dirty="0"/>
              <a:t>-</a:t>
            </a:r>
            <a:r>
              <a:rPr lang="en-US" altLang="en-US" dirty="0" err="1"/>
              <a:t>pClusters</a:t>
            </a:r>
            <a:endParaRPr lang="en-US" altLang="en-US" dirty="0"/>
          </a:p>
        </p:txBody>
      </p:sp>
      <p:sp>
        <p:nvSpPr>
          <p:cNvPr id="5" name="Content Placeholder 4">
            <a:extLst>
              <a:ext uri="{FF2B5EF4-FFF2-40B4-BE49-F238E27FC236}">
                <a16:creationId xmlns:a16="http://schemas.microsoft.com/office/drawing/2014/main" id="{3EBA550B-4F57-9565-C8D1-F9BFC7587465}"/>
              </a:ext>
            </a:extLst>
          </p:cNvPr>
          <p:cNvSpPr>
            <a:spLocks noGrp="1"/>
          </p:cNvSpPr>
          <p:nvPr>
            <p:ph idx="1"/>
          </p:nvPr>
        </p:nvSpPr>
        <p:spPr/>
        <p:txBody>
          <a:bodyPr>
            <a:normAutofit/>
          </a:bodyPr>
          <a:lstStyle/>
          <a:p>
            <a:r>
              <a:rPr lang="en-US" altLang="en-US" dirty="0"/>
              <a:t>Pei et al., </a:t>
            </a:r>
            <a:r>
              <a:rPr lang="en-US" altLang="en-US" dirty="0" err="1"/>
              <a:t>MaPle</a:t>
            </a:r>
            <a:r>
              <a:rPr lang="en-US" altLang="en-US" dirty="0"/>
              <a:t>: Efficient enumerating all maximal </a:t>
            </a:r>
            <a:r>
              <a:rPr lang="el-GR" altLang="en-US" dirty="0"/>
              <a:t>δ</a:t>
            </a:r>
            <a:r>
              <a:rPr lang="en-US" altLang="en-US" dirty="0"/>
              <a:t>-</a:t>
            </a:r>
            <a:r>
              <a:rPr lang="en-US" altLang="en-US" dirty="0" err="1"/>
              <a:t>pClusters</a:t>
            </a:r>
            <a:r>
              <a:rPr lang="en-US" altLang="en-US" dirty="0"/>
              <a:t>.  ICDM'03</a:t>
            </a:r>
          </a:p>
          <a:p>
            <a:r>
              <a:rPr lang="en-US" altLang="en-US" dirty="0"/>
              <a:t>Framework: Same as pattern-growth in frequent pattern mining (based on the downward closure property)</a:t>
            </a:r>
          </a:p>
          <a:p>
            <a:r>
              <a:rPr lang="en-US" altLang="en-US" dirty="0"/>
              <a:t>For each condition combination J, find the maximal subsets of genes I such that I x J is a </a:t>
            </a:r>
            <a:r>
              <a:rPr lang="el-GR" altLang="en-US" dirty="0"/>
              <a:t>δ</a:t>
            </a:r>
            <a:r>
              <a:rPr lang="en-US" altLang="en-US" dirty="0"/>
              <a:t>-</a:t>
            </a:r>
            <a:r>
              <a:rPr lang="en-US" altLang="en-US" dirty="0" err="1"/>
              <a:t>pClusters</a:t>
            </a:r>
            <a:endParaRPr lang="en-US" altLang="en-US" dirty="0"/>
          </a:p>
          <a:p>
            <a:pPr lvl="1"/>
            <a:r>
              <a:rPr lang="en-US" altLang="en-US" dirty="0"/>
              <a:t>If I x J is not a submatrix of another </a:t>
            </a:r>
            <a:r>
              <a:rPr lang="el-GR" altLang="en-US" dirty="0"/>
              <a:t>δ</a:t>
            </a:r>
            <a:r>
              <a:rPr lang="en-US" altLang="en-US" dirty="0"/>
              <a:t>-</a:t>
            </a:r>
            <a:r>
              <a:rPr lang="en-US" altLang="en-US" dirty="0" err="1"/>
              <a:t>pClusters</a:t>
            </a:r>
            <a:endParaRPr lang="en-US" altLang="en-US" dirty="0"/>
          </a:p>
          <a:p>
            <a:pPr lvl="1"/>
            <a:r>
              <a:rPr lang="en-US" altLang="en-US" dirty="0"/>
              <a:t>then I x J is a maximal </a:t>
            </a:r>
            <a:r>
              <a:rPr lang="el-GR" altLang="en-US" dirty="0"/>
              <a:t>δ</a:t>
            </a:r>
            <a:r>
              <a:rPr lang="en-US" altLang="en-US" dirty="0"/>
              <a:t>-</a:t>
            </a:r>
            <a:r>
              <a:rPr lang="en-US" altLang="en-US" dirty="0" err="1"/>
              <a:t>pCluster</a:t>
            </a:r>
            <a:endParaRPr lang="en-US" altLang="en-US" dirty="0"/>
          </a:p>
        </p:txBody>
      </p:sp>
      <p:sp>
        <p:nvSpPr>
          <p:cNvPr id="59397" name="Slide Number Placeholder 1">
            <a:extLst>
              <a:ext uri="{FF2B5EF4-FFF2-40B4-BE49-F238E27FC236}">
                <a16:creationId xmlns:a16="http://schemas.microsoft.com/office/drawing/2014/main" id="{B4C2314A-65C1-23D2-F91D-FBCC7A1FE7C3}"/>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56DB31FA-9B1D-1A48-804C-D69B7F68F48A}" type="slidenum">
              <a:rPr lang="en-US" altLang="en-US" sz="1200" b="1">
                <a:latin typeface="Arial" panose="020B0604020202020204" pitchFamily="34" charset="0"/>
              </a:rPr>
              <a:pPr algn="r" eaLnBrk="1" hangingPunct="1">
                <a:spcBef>
                  <a:spcPct val="0"/>
                </a:spcBef>
                <a:buClrTx/>
                <a:buSzTx/>
                <a:buFontTx/>
                <a:buNone/>
              </a:pPr>
              <a:t>40</a:t>
            </a:fld>
            <a:endParaRPr lang="en-US" altLang="en-US" sz="1200" b="1">
              <a:latin typeface="Arial" panose="020B0604020202020204" pitchFamily="34" charset="0"/>
            </a:endParaRPr>
          </a:p>
        </p:txBody>
      </p:sp>
      <p:sp>
        <p:nvSpPr>
          <p:cNvPr id="2" name="Slide Number Placeholder 1">
            <a:extLst>
              <a:ext uri="{FF2B5EF4-FFF2-40B4-BE49-F238E27FC236}">
                <a16:creationId xmlns:a16="http://schemas.microsoft.com/office/drawing/2014/main" id="{192B5D3F-B8AD-79BD-9E4F-9BF3606FD953}"/>
              </a:ext>
            </a:extLst>
          </p:cNvPr>
          <p:cNvSpPr>
            <a:spLocks noGrp="1"/>
          </p:cNvSpPr>
          <p:nvPr>
            <p:ph type="sldNum" sz="quarter" idx="12"/>
          </p:nvPr>
        </p:nvSpPr>
        <p:spPr/>
        <p:txBody>
          <a:bodyPr/>
          <a:lstStyle/>
          <a:p>
            <a:fld id="{3576EC27-B82E-E143-A339-DE4537CE5FC3}"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ED5C-3288-1876-1100-5087AA15E34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624EA05-FD8B-C38C-E232-EEE06BCE1F41}"/>
              </a:ext>
            </a:extLst>
          </p:cNvPr>
          <p:cNvSpPr>
            <a:spLocks noGrp="1"/>
          </p:cNvSpPr>
          <p:nvPr>
            <p:ph idx="1"/>
          </p:nvPr>
        </p:nvSpPr>
        <p:spPr/>
        <p:txBody>
          <a:bodyPr/>
          <a:lstStyle/>
          <a:p>
            <a:r>
              <a:rPr lang="en-US" dirty="0"/>
              <a:t>Probabilistic model-based clustering</a:t>
            </a:r>
          </a:p>
          <a:p>
            <a:r>
              <a:rPr lang="en-US" dirty="0"/>
              <a:t>Clustering high-dimensional data</a:t>
            </a:r>
          </a:p>
          <a:p>
            <a:r>
              <a:rPr lang="en-US" dirty="0" err="1"/>
              <a:t>Biclustering</a:t>
            </a:r>
            <a:endParaRPr lang="en-US" dirty="0"/>
          </a:p>
          <a:p>
            <a:r>
              <a:rPr lang="en-US" dirty="0"/>
              <a:t>Dimensionality reduction for clustering</a:t>
            </a:r>
          </a:p>
          <a:p>
            <a:pPr lvl="1"/>
            <a:r>
              <a:rPr lang="en-US" dirty="0"/>
              <a:t>Linear dimensionality reduction methods for clustering</a:t>
            </a:r>
          </a:p>
          <a:p>
            <a:pPr lvl="1"/>
            <a:r>
              <a:rPr lang="en-US" dirty="0"/>
              <a:t>Nonnegative matrix factorization (NMF)</a:t>
            </a:r>
          </a:p>
          <a:p>
            <a:pPr lvl="1"/>
            <a:r>
              <a:rPr lang="en-US" dirty="0"/>
              <a:t>Spectral clustering</a:t>
            </a:r>
          </a:p>
          <a:p>
            <a:r>
              <a:rPr lang="en-US" dirty="0"/>
              <a:t>Clustering graph and network data</a:t>
            </a:r>
          </a:p>
          <a:p>
            <a:r>
              <a:rPr lang="en-US" dirty="0" err="1"/>
              <a:t>Semisupervised</a:t>
            </a:r>
            <a:r>
              <a:rPr lang="en-US" dirty="0"/>
              <a:t> clustering</a:t>
            </a:r>
          </a:p>
        </p:txBody>
      </p:sp>
      <p:sp>
        <p:nvSpPr>
          <p:cNvPr id="4" name="Slide Number Placeholder 3">
            <a:extLst>
              <a:ext uri="{FF2B5EF4-FFF2-40B4-BE49-F238E27FC236}">
                <a16:creationId xmlns:a16="http://schemas.microsoft.com/office/drawing/2014/main" id="{BC2A6E18-5569-8DCF-23F8-7C4CC2EFB6FB}"/>
              </a:ext>
            </a:extLst>
          </p:cNvPr>
          <p:cNvSpPr>
            <a:spLocks noGrp="1"/>
          </p:cNvSpPr>
          <p:nvPr>
            <p:ph type="sldNum" sz="quarter" idx="12"/>
          </p:nvPr>
        </p:nvSpPr>
        <p:spPr/>
        <p:txBody>
          <a:bodyPr/>
          <a:lstStyle/>
          <a:p>
            <a:fld id="{3576EC27-B82E-E143-A339-DE4537CE5FC3}" type="slidenum">
              <a:rPr lang="en-US" smtClean="0"/>
              <a:t>41</a:t>
            </a:fld>
            <a:endParaRPr lang="en-US"/>
          </a:p>
        </p:txBody>
      </p:sp>
    </p:spTree>
    <p:extLst>
      <p:ext uri="{BB962C8B-B14F-4D97-AF65-F5344CB8AC3E}">
        <p14:creationId xmlns:p14="http://schemas.microsoft.com/office/powerpoint/2010/main" val="2115533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8">
            <a:extLst>
              <a:ext uri="{FF2B5EF4-FFF2-40B4-BE49-F238E27FC236}">
                <a16:creationId xmlns:a16="http://schemas.microsoft.com/office/drawing/2014/main" id="{68ADD6EF-C8F0-52E2-3F7A-66B9E2C5E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466" y="4391696"/>
            <a:ext cx="5001068" cy="227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le 2">
            <a:extLst>
              <a:ext uri="{FF2B5EF4-FFF2-40B4-BE49-F238E27FC236}">
                <a16:creationId xmlns:a16="http://schemas.microsoft.com/office/drawing/2014/main" id="{F18F2E07-A7DB-93F5-E343-CB430C72A95D}"/>
              </a:ext>
            </a:extLst>
          </p:cNvPr>
          <p:cNvSpPr>
            <a:spLocks noGrp="1"/>
          </p:cNvSpPr>
          <p:nvPr>
            <p:ph type="title"/>
          </p:nvPr>
        </p:nvSpPr>
        <p:spPr/>
        <p:txBody>
          <a:bodyPr/>
          <a:lstStyle/>
          <a:p>
            <a:r>
              <a:rPr lang="en-US" altLang="en-US" dirty="0"/>
              <a:t>Dimensionality-Reduction Methods</a:t>
            </a:r>
          </a:p>
        </p:txBody>
      </p:sp>
      <p:sp>
        <p:nvSpPr>
          <p:cNvPr id="60420" name="Content Placeholder 3">
            <a:extLst>
              <a:ext uri="{FF2B5EF4-FFF2-40B4-BE49-F238E27FC236}">
                <a16:creationId xmlns:a16="http://schemas.microsoft.com/office/drawing/2014/main" id="{E587AF77-0287-90FC-B30F-96CC6C6EB65D}"/>
              </a:ext>
            </a:extLst>
          </p:cNvPr>
          <p:cNvSpPr>
            <a:spLocks noGrp="1"/>
          </p:cNvSpPr>
          <p:nvPr>
            <p:ph idx="1"/>
          </p:nvPr>
        </p:nvSpPr>
        <p:spPr/>
        <p:txBody>
          <a:bodyPr>
            <a:normAutofit/>
          </a:bodyPr>
          <a:lstStyle/>
          <a:p>
            <a:r>
              <a:rPr lang="en-US" altLang="en-US" sz="2400" dirty="0"/>
              <a:t>Dimensionality reduction: In some situations, it is more effective to construct a new space instead of using some subspaces of the original data</a:t>
            </a:r>
          </a:p>
          <a:p>
            <a:r>
              <a:rPr lang="en-US" altLang="en-US" sz="2400" dirty="0"/>
              <a:t>Example: to cluster the points in the figure, any subspace of the original one, X and Y, cannot help, since all the three clusters will be projected into the overlapping areas in X and Y axes</a:t>
            </a:r>
          </a:p>
          <a:p>
            <a:pPr lvl="1"/>
            <a:r>
              <a:rPr lang="en-US" altLang="en-US" sz="2000" dirty="0"/>
              <a:t>Construct a new dimension as the dashed one, the three clusters become apparent when the points projected into the new dimension</a:t>
            </a:r>
          </a:p>
        </p:txBody>
      </p:sp>
      <p:sp>
        <p:nvSpPr>
          <p:cNvPr id="60421" name="Slide Number Placeholder 1">
            <a:extLst>
              <a:ext uri="{FF2B5EF4-FFF2-40B4-BE49-F238E27FC236}">
                <a16:creationId xmlns:a16="http://schemas.microsoft.com/office/drawing/2014/main" id="{000439E9-294F-069E-D51A-FFE7CEDC5FFD}"/>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5D13CEBC-DE00-F346-8899-E76D3EA561D7}" type="slidenum">
              <a:rPr lang="en-US" altLang="en-US" sz="1200">
                <a:latin typeface="Tahoma" panose="020B0604030504040204" pitchFamily="34" charset="0"/>
              </a:rPr>
              <a:pPr algn="r" eaLnBrk="1" hangingPunct="1">
                <a:spcBef>
                  <a:spcPct val="0"/>
                </a:spcBef>
                <a:buClrTx/>
                <a:buSzTx/>
                <a:buFontTx/>
                <a:buNone/>
              </a:pPr>
              <a:t>42</a:t>
            </a:fld>
            <a:endParaRPr lang="en-US" altLang="en-US" sz="1200">
              <a:latin typeface="Tahoma" panose="020B0604030504040204" pitchFamily="34" charset="0"/>
            </a:endParaRPr>
          </a:p>
        </p:txBody>
      </p:sp>
      <p:sp>
        <p:nvSpPr>
          <p:cNvPr id="2" name="Slide Number Placeholder 1">
            <a:extLst>
              <a:ext uri="{FF2B5EF4-FFF2-40B4-BE49-F238E27FC236}">
                <a16:creationId xmlns:a16="http://schemas.microsoft.com/office/drawing/2014/main" id="{61C63D22-2EF1-620E-F69A-8D16F1A4C0F5}"/>
              </a:ext>
            </a:extLst>
          </p:cNvPr>
          <p:cNvSpPr>
            <a:spLocks noGrp="1"/>
          </p:cNvSpPr>
          <p:nvPr>
            <p:ph type="sldNum" sz="quarter" idx="12"/>
          </p:nvPr>
        </p:nvSpPr>
        <p:spPr/>
        <p:txBody>
          <a:bodyPr/>
          <a:lstStyle/>
          <a:p>
            <a:fld id="{3576EC27-B82E-E143-A339-DE4537CE5FC3}"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97B5D-9AE1-81FB-8F2B-5C14859A3E71}"/>
              </a:ext>
            </a:extLst>
          </p:cNvPr>
          <p:cNvSpPr>
            <a:spLocks noGrp="1"/>
          </p:cNvSpPr>
          <p:nvPr>
            <p:ph type="title"/>
          </p:nvPr>
        </p:nvSpPr>
        <p:spPr/>
        <p:txBody>
          <a:bodyPr/>
          <a:lstStyle/>
          <a:p>
            <a:r>
              <a:rPr lang="en-US" altLang="en-US" dirty="0"/>
              <a:t>Dimensionality Reduction Methods</a:t>
            </a:r>
            <a:endParaRPr lang="en-US" dirty="0"/>
          </a:p>
        </p:txBody>
      </p:sp>
      <p:sp>
        <p:nvSpPr>
          <p:cNvPr id="3" name="Content Placeholder 2">
            <a:extLst>
              <a:ext uri="{FF2B5EF4-FFF2-40B4-BE49-F238E27FC236}">
                <a16:creationId xmlns:a16="http://schemas.microsoft.com/office/drawing/2014/main" id="{1ACC3F36-66A7-8B89-4AA4-548BE5DD8D20}"/>
              </a:ext>
            </a:extLst>
          </p:cNvPr>
          <p:cNvSpPr>
            <a:spLocks noGrp="1"/>
          </p:cNvSpPr>
          <p:nvPr>
            <p:ph idx="1"/>
          </p:nvPr>
        </p:nvSpPr>
        <p:spPr/>
        <p:txBody>
          <a:bodyPr/>
          <a:lstStyle/>
          <a:p>
            <a:r>
              <a:rPr lang="en-US" altLang="en-US" dirty="0"/>
              <a:t>Feature selection and extraction: But may not focus on clustering structure finding</a:t>
            </a:r>
          </a:p>
          <a:p>
            <a:r>
              <a:rPr lang="en-US" altLang="en-US" dirty="0"/>
              <a:t>Non-negative matrix factorization (NMF): One high-D sparse nonnegative matrix factorizes approximately into two low-rank matrices</a:t>
            </a:r>
          </a:p>
          <a:p>
            <a:r>
              <a:rPr lang="en-US" altLang="en-US" dirty="0"/>
              <a:t>Spectral clustering: Uses the spectrum of the similarity matrix of the data to perform dimensionality reduction for clustering in fewer dimensions</a:t>
            </a:r>
          </a:p>
          <a:p>
            <a:endParaRPr lang="en-US" dirty="0"/>
          </a:p>
        </p:txBody>
      </p:sp>
      <p:sp>
        <p:nvSpPr>
          <p:cNvPr id="4" name="Slide Number Placeholder 3">
            <a:extLst>
              <a:ext uri="{FF2B5EF4-FFF2-40B4-BE49-F238E27FC236}">
                <a16:creationId xmlns:a16="http://schemas.microsoft.com/office/drawing/2014/main" id="{652F0EB1-A033-30FC-E79C-276C0C3B6711}"/>
              </a:ext>
            </a:extLst>
          </p:cNvPr>
          <p:cNvSpPr>
            <a:spLocks noGrp="1"/>
          </p:cNvSpPr>
          <p:nvPr>
            <p:ph type="sldNum" sz="quarter" idx="12"/>
          </p:nvPr>
        </p:nvSpPr>
        <p:spPr/>
        <p:txBody>
          <a:bodyPr/>
          <a:lstStyle/>
          <a:p>
            <a:fld id="{3576EC27-B82E-E143-A339-DE4537CE5FC3}" type="slidenum">
              <a:rPr lang="en-US" smtClean="0"/>
              <a:t>43</a:t>
            </a:fld>
            <a:endParaRPr lang="en-US"/>
          </a:p>
        </p:txBody>
      </p:sp>
    </p:spTree>
    <p:extLst>
      <p:ext uri="{BB962C8B-B14F-4D97-AF65-F5344CB8AC3E}">
        <p14:creationId xmlns:p14="http://schemas.microsoft.com/office/powerpoint/2010/main" val="2395237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2E7B2B5-8FCB-6994-1F4C-EC70955CF4D7}"/>
              </a:ext>
            </a:extLst>
          </p:cNvPr>
          <p:cNvSpPr>
            <a:spLocks noGrp="1" noChangeArrowheads="1"/>
          </p:cNvSpPr>
          <p:nvPr>
            <p:ph type="title"/>
          </p:nvPr>
        </p:nvSpPr>
        <p:spPr/>
        <p:txBody>
          <a:bodyPr>
            <a:normAutofit/>
          </a:bodyPr>
          <a:lstStyle/>
          <a:p>
            <a:r>
              <a:rPr lang="en-US" altLang="en-US"/>
              <a:t>High-Dimensional Clustering by Nonnegative Matrix Factorization (NMF) </a:t>
            </a:r>
          </a:p>
        </p:txBody>
      </p:sp>
      <p:sp>
        <p:nvSpPr>
          <p:cNvPr id="61443" name="Rectangle 3">
            <a:extLst>
              <a:ext uri="{FF2B5EF4-FFF2-40B4-BE49-F238E27FC236}">
                <a16:creationId xmlns:a16="http://schemas.microsoft.com/office/drawing/2014/main" id="{FF57AB55-6BF4-8C0D-0000-5F75C2956003}"/>
              </a:ext>
            </a:extLst>
          </p:cNvPr>
          <p:cNvSpPr>
            <a:spLocks noGrp="1" noChangeArrowheads="1"/>
          </p:cNvSpPr>
          <p:nvPr>
            <p:ph idx="1"/>
          </p:nvPr>
        </p:nvSpPr>
        <p:spPr/>
        <p:txBody>
          <a:bodyPr>
            <a:normAutofit lnSpcReduction="10000"/>
          </a:bodyPr>
          <a:lstStyle/>
          <a:p>
            <a:r>
              <a:rPr lang="en-US" altLang="en-US" sz="2000"/>
              <a:t>Nonnegative matrix factorization (NMF)</a:t>
            </a:r>
          </a:p>
          <a:p>
            <a:pPr lvl="1"/>
            <a:r>
              <a:rPr lang="en-US" altLang="en-US" sz="2000"/>
              <a:t>A nonnegative matrix A</a:t>
            </a:r>
            <a:r>
              <a:rPr lang="en-US" altLang="en-US" sz="2000" baseline="-25000"/>
              <a:t>n×d</a:t>
            </a:r>
            <a:r>
              <a:rPr lang="en-US" altLang="en-US" sz="2000"/>
              <a:t> (e.g., word frequencies in docs) can be approximately factorized into two non-negative low rank matrices U</a:t>
            </a:r>
            <a:r>
              <a:rPr lang="en-US" altLang="en-US" sz="2000" baseline="-25000"/>
              <a:t>n×k</a:t>
            </a:r>
            <a:r>
              <a:rPr lang="en-US" altLang="en-US" sz="2000"/>
              <a:t> and V</a:t>
            </a:r>
            <a:r>
              <a:rPr lang="en-US" altLang="en-US" sz="2000" baseline="-25000"/>
              <a:t>k×d </a:t>
            </a:r>
            <a:r>
              <a:rPr lang="en-US" altLang="en-US" sz="2000"/>
              <a:t>: A</a:t>
            </a:r>
            <a:r>
              <a:rPr lang="en-US" altLang="en-US" sz="2000" baseline="-25000"/>
              <a:t>n×d</a:t>
            </a:r>
            <a:r>
              <a:rPr lang="en-US" altLang="en-US" sz="2000"/>
              <a:t> ≈ U</a:t>
            </a:r>
            <a:r>
              <a:rPr lang="en-US" altLang="en-US" sz="2000" baseline="-25000"/>
              <a:t>n×k</a:t>
            </a:r>
            <a:r>
              <a:rPr lang="en-US" altLang="en-US" sz="2000"/>
              <a:t> V</a:t>
            </a:r>
            <a:r>
              <a:rPr lang="en-US" altLang="en-US" sz="2000" baseline="-25000"/>
              <a:t>k×d</a:t>
            </a:r>
            <a:r>
              <a:rPr lang="en-US" altLang="en-US" sz="2000"/>
              <a:t>  (or, A ≈ U V)</a:t>
            </a:r>
          </a:p>
          <a:p>
            <a:pPr lvl="1"/>
            <a:r>
              <a:rPr lang="en-US" altLang="en-US" sz="2000"/>
              <a:t>Residue matrix R represents the noise in the underlying data:  R = A − U V </a:t>
            </a:r>
          </a:p>
          <a:p>
            <a:r>
              <a:rPr lang="en-US" altLang="en-US" sz="2000"/>
              <a:t>Constrained optimization:  Determine U and V so that the sum of the square of the residuals in R  is minimized</a:t>
            </a:r>
          </a:p>
          <a:p>
            <a:r>
              <a:rPr lang="en-US" altLang="en-US" sz="2000"/>
              <a:t>U and V simultaneously provide the clusters on the rows (docs) and columns (words).  Thus it is another kind of co-clustering</a:t>
            </a:r>
          </a:p>
          <a:p>
            <a:pPr lvl="1"/>
            <a:r>
              <a:rPr lang="en-US" altLang="en-US" sz="2000"/>
              <a:t>U</a:t>
            </a:r>
            <a:r>
              <a:rPr lang="en-US" altLang="en-US" sz="2000" baseline="-25000"/>
              <a:t>n×k</a:t>
            </a:r>
            <a:r>
              <a:rPr lang="en-US" altLang="en-US" sz="2000"/>
              <a:t> represents the components of each of n objects mapped into each of k newly created dimensions</a:t>
            </a:r>
          </a:p>
          <a:p>
            <a:pPr lvl="1"/>
            <a:r>
              <a:rPr lang="en-US" altLang="en-US" sz="2000"/>
              <a:t>V</a:t>
            </a:r>
            <a:r>
              <a:rPr lang="en-US" altLang="en-US" sz="2000" baseline="-25000"/>
              <a:t>k×d </a:t>
            </a:r>
            <a:r>
              <a:rPr lang="en-US" altLang="en-US" sz="2000"/>
              <a:t>represents each of k newly created dimensions in terms of the original d dimensions (words)</a:t>
            </a:r>
          </a:p>
          <a:p>
            <a:r>
              <a:rPr lang="en-US" altLang="en-US" sz="2000"/>
              <a:t>Advantage: Intepretability of NMF—A data point can be expressed as a non-negative linear combination of the concepts in the underlying data </a:t>
            </a:r>
          </a:p>
        </p:txBody>
      </p:sp>
      <p:sp>
        <p:nvSpPr>
          <p:cNvPr id="2" name="Slide Number Placeholder 1">
            <a:extLst>
              <a:ext uri="{FF2B5EF4-FFF2-40B4-BE49-F238E27FC236}">
                <a16:creationId xmlns:a16="http://schemas.microsoft.com/office/drawing/2014/main" id="{88507E97-A101-FB9B-D889-2B78F4C52936}"/>
              </a:ext>
            </a:extLst>
          </p:cNvPr>
          <p:cNvSpPr>
            <a:spLocks noGrp="1"/>
          </p:cNvSpPr>
          <p:nvPr>
            <p:ph type="sldNum" sz="quarter" idx="12"/>
          </p:nvPr>
        </p:nvSpPr>
        <p:spPr/>
        <p:txBody>
          <a:bodyPr/>
          <a:lstStyle/>
          <a:p>
            <a:fld id="{3576EC27-B82E-E143-A339-DE4537CE5FC3}"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a:extLst>
              <a:ext uri="{FF2B5EF4-FFF2-40B4-BE49-F238E27FC236}">
                <a16:creationId xmlns:a16="http://schemas.microsoft.com/office/drawing/2014/main" id="{F2830E6A-7A26-586C-91B8-433A6AFF2FAF}"/>
              </a:ext>
            </a:extLst>
          </p:cNvPr>
          <p:cNvSpPr>
            <a:spLocks noGrp="1"/>
          </p:cNvSpPr>
          <p:nvPr>
            <p:ph type="title"/>
          </p:nvPr>
        </p:nvSpPr>
        <p:spPr/>
        <p:txBody>
          <a:bodyPr/>
          <a:lstStyle/>
          <a:p>
            <a:r>
              <a:rPr lang="en-US" altLang="en-US"/>
              <a:t>Spectral Clustering Methods</a:t>
            </a:r>
          </a:p>
        </p:txBody>
      </p:sp>
      <p:sp>
        <p:nvSpPr>
          <p:cNvPr id="4" name="Content Placeholder 3">
            <a:extLst>
              <a:ext uri="{FF2B5EF4-FFF2-40B4-BE49-F238E27FC236}">
                <a16:creationId xmlns:a16="http://schemas.microsoft.com/office/drawing/2014/main" id="{CD422463-9C9C-DC2A-E047-A3DE1F4787C7}"/>
              </a:ext>
            </a:extLst>
          </p:cNvPr>
          <p:cNvSpPr>
            <a:spLocks noGrp="1"/>
          </p:cNvSpPr>
          <p:nvPr>
            <p:ph idx="1"/>
          </p:nvPr>
        </p:nvSpPr>
        <p:spPr/>
        <p:txBody>
          <a:bodyPr/>
          <a:lstStyle/>
          <a:p>
            <a:r>
              <a:rPr lang="en-US" altLang="en-US" dirty="0"/>
              <a:t>Spectral clustering methods use the spectrum of the similarity matrix of the data to perform dimensionality reduction for clustering in fewer dimensions</a:t>
            </a:r>
          </a:p>
          <a:p>
            <a:r>
              <a:rPr lang="en-US" altLang="en-US" dirty="0"/>
              <a:t>It combines feature extraction and clustering</a:t>
            </a:r>
          </a:p>
          <a:p>
            <a:r>
              <a:rPr lang="en-US" altLang="en-US" dirty="0"/>
              <a:t>Classical methods</a:t>
            </a:r>
          </a:p>
          <a:p>
            <a:pPr lvl="1"/>
            <a:r>
              <a:rPr lang="en-US" altLang="en-US" dirty="0"/>
              <a:t>Normalized Cuts (Shi and Malik, CVPR’97 or PAMI’2000)</a:t>
            </a:r>
          </a:p>
          <a:p>
            <a:pPr lvl="1"/>
            <a:r>
              <a:rPr lang="en-US" altLang="en-US" dirty="0"/>
              <a:t>The Ng-Jordan-Weiss algorithm (NIPS’01)</a:t>
            </a:r>
          </a:p>
        </p:txBody>
      </p:sp>
      <p:sp>
        <p:nvSpPr>
          <p:cNvPr id="62467" name="Slide Number Placeholder 1">
            <a:extLst>
              <a:ext uri="{FF2B5EF4-FFF2-40B4-BE49-F238E27FC236}">
                <a16:creationId xmlns:a16="http://schemas.microsoft.com/office/drawing/2014/main" id="{72C4621D-41C4-2F15-A398-D4851C7219FA}"/>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AF522990-4DA2-CF4E-9866-61047E60B77F}" type="slidenum">
              <a:rPr lang="en-US" altLang="en-US" sz="1200">
                <a:latin typeface="Tahoma" panose="020B0604030504040204" pitchFamily="34" charset="0"/>
              </a:rPr>
              <a:pPr algn="r" eaLnBrk="1" hangingPunct="1">
                <a:spcBef>
                  <a:spcPct val="0"/>
                </a:spcBef>
                <a:buClrTx/>
                <a:buSzTx/>
                <a:buFontTx/>
                <a:buNone/>
              </a:pPr>
              <a:t>45</a:t>
            </a:fld>
            <a:endParaRPr lang="en-US" altLang="en-US" sz="1200">
              <a:latin typeface="Tahoma" panose="020B0604030504040204" pitchFamily="34" charset="0"/>
            </a:endParaRPr>
          </a:p>
        </p:txBody>
      </p:sp>
      <p:sp>
        <p:nvSpPr>
          <p:cNvPr id="2" name="Slide Number Placeholder 1">
            <a:extLst>
              <a:ext uri="{FF2B5EF4-FFF2-40B4-BE49-F238E27FC236}">
                <a16:creationId xmlns:a16="http://schemas.microsoft.com/office/drawing/2014/main" id="{3F840B80-9334-1F39-834F-E0CFD0C42FF1}"/>
              </a:ext>
            </a:extLst>
          </p:cNvPr>
          <p:cNvSpPr>
            <a:spLocks noGrp="1"/>
          </p:cNvSpPr>
          <p:nvPr>
            <p:ph type="sldNum" sz="quarter" idx="12"/>
          </p:nvPr>
        </p:nvSpPr>
        <p:spPr/>
        <p:txBody>
          <a:bodyPr/>
          <a:lstStyle/>
          <a:p>
            <a:fld id="{3576EC27-B82E-E143-A339-DE4537CE5FC3}"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a:extLst>
              <a:ext uri="{FF2B5EF4-FFF2-40B4-BE49-F238E27FC236}">
                <a16:creationId xmlns:a16="http://schemas.microsoft.com/office/drawing/2014/main" id="{392910A9-8ADC-9EC3-4C9A-AC246B7EC7B0}"/>
              </a:ext>
            </a:extLst>
          </p:cNvPr>
          <p:cNvSpPr>
            <a:spLocks noGrp="1"/>
          </p:cNvSpPr>
          <p:nvPr>
            <p:ph type="title"/>
          </p:nvPr>
        </p:nvSpPr>
        <p:spPr/>
        <p:txBody>
          <a:bodyPr/>
          <a:lstStyle/>
          <a:p>
            <a:r>
              <a:rPr lang="en-US" altLang="en-US" sz="3200" b="1"/>
              <a:t>Spectral Clustering: </a:t>
            </a:r>
            <a:br>
              <a:rPr lang="en-US" altLang="en-US" sz="3200" b="1"/>
            </a:br>
            <a:r>
              <a:rPr lang="en-US" altLang="en-US" sz="3200" b="1"/>
              <a:t>The </a:t>
            </a:r>
            <a:r>
              <a:rPr lang="en-US" altLang="en-US" sz="3200"/>
              <a:t>Ng-Jordan-Weiss (NJW) Algorithm</a:t>
            </a:r>
          </a:p>
        </p:txBody>
      </p:sp>
      <mc:AlternateContent xmlns:mc="http://schemas.openxmlformats.org/markup-compatibility/2006" xmlns:a14="http://schemas.microsoft.com/office/drawing/2010/main">
        <mc:Choice Requires="a14">
          <p:sp>
            <p:nvSpPr>
              <p:cNvPr id="63491" name="Content Placeholder 3">
                <a:extLst>
                  <a:ext uri="{FF2B5EF4-FFF2-40B4-BE49-F238E27FC236}">
                    <a16:creationId xmlns:a16="http://schemas.microsoft.com/office/drawing/2014/main" id="{1604227C-F035-1445-F698-F5328081ACE6}"/>
                  </a:ext>
                </a:extLst>
              </p:cNvPr>
              <p:cNvSpPr>
                <a:spLocks noGrp="1"/>
              </p:cNvSpPr>
              <p:nvPr>
                <p:ph idx="1"/>
              </p:nvPr>
            </p:nvSpPr>
            <p:spPr/>
            <p:txBody>
              <a:bodyPr>
                <a:normAutofit lnSpcReduction="10000"/>
              </a:bodyPr>
              <a:lstStyle/>
              <a:p>
                <a:pPr marL="533400" indent="-533400"/>
                <a:r>
                  <a:rPr lang="en-US" altLang="en-US" sz="2000" dirty="0"/>
                  <a:t>Given a set of objects o</a:t>
                </a:r>
                <a:r>
                  <a:rPr lang="en-US" altLang="en-US" sz="2000" baseline="-25000" dirty="0"/>
                  <a:t>1</a:t>
                </a:r>
                <a:r>
                  <a:rPr lang="en-US" altLang="en-US" sz="2000" dirty="0"/>
                  <a:t>, …, o</a:t>
                </a:r>
                <a:r>
                  <a:rPr lang="en-US" altLang="en-US" sz="2000" baseline="-25000" dirty="0"/>
                  <a:t>n</a:t>
                </a:r>
                <a:r>
                  <a:rPr lang="en-US" altLang="en-US" sz="2000" dirty="0"/>
                  <a:t>, and the distance between each pair of objects, </a:t>
                </a:r>
                <a:r>
                  <a:rPr lang="en-US" altLang="en-US" sz="2000" dirty="0" err="1"/>
                  <a:t>dist</a:t>
                </a:r>
                <a:r>
                  <a:rPr lang="en-US" altLang="en-US" sz="2000" dirty="0"/>
                  <a:t>(o</a:t>
                </a:r>
                <a:r>
                  <a:rPr lang="en-US" altLang="en-US" sz="2000" baseline="-25000" dirty="0"/>
                  <a:t>i</a:t>
                </a:r>
                <a:r>
                  <a:rPr lang="en-US" altLang="en-US" sz="2000" dirty="0"/>
                  <a:t>, </a:t>
                </a:r>
                <a:r>
                  <a:rPr lang="en-US" altLang="en-US" sz="2000" dirty="0" err="1"/>
                  <a:t>o</a:t>
                </a:r>
                <a:r>
                  <a:rPr lang="en-US" altLang="en-US" sz="2000" baseline="-25000" dirty="0" err="1"/>
                  <a:t>j</a:t>
                </a:r>
                <a:r>
                  <a:rPr lang="en-US" altLang="en-US" sz="2000" dirty="0"/>
                  <a:t>), find the desired number k of clusters</a:t>
                </a:r>
              </a:p>
              <a:p>
                <a:pPr marL="533400" indent="-533400"/>
                <a:r>
                  <a:rPr lang="en-US" altLang="en-US" sz="2000" dirty="0"/>
                  <a:t>Calculate an affinity matrix W, where </a:t>
                </a:r>
                <a:r>
                  <a:rPr lang="el-GR" altLang="en-US" sz="2000" dirty="0">
                    <a:cs typeface="Arial" panose="020B0604020202020204" pitchFamily="34" charset="0"/>
                  </a:rPr>
                  <a:t>σ</a:t>
                </a:r>
                <a:r>
                  <a:rPr lang="en-US" altLang="en-US" sz="2000" dirty="0">
                    <a:cs typeface="Arial" panose="020B0604020202020204" pitchFamily="34" charset="0"/>
                  </a:rPr>
                  <a:t> is </a:t>
                </a:r>
                <a:r>
                  <a:rPr lang="en-US" altLang="en-US" sz="2000" dirty="0"/>
                  <a:t>a scaling parameter that controls how fast the affinity </a:t>
                </a:r>
                <a:r>
                  <a:rPr lang="en-US" altLang="en-US" sz="2000" i="1" dirty="0" err="1"/>
                  <a:t>W</a:t>
                </a:r>
                <a:r>
                  <a:rPr lang="en-US" altLang="en-US" sz="2000" i="1" baseline="-25000" dirty="0" err="1"/>
                  <a:t>ij</a:t>
                </a:r>
                <a:r>
                  <a:rPr lang="en-US" altLang="en-US" sz="2000" i="1" baseline="-25000" dirty="0"/>
                  <a:t> </a:t>
                </a:r>
                <a:r>
                  <a:rPr lang="en-US" altLang="en-US" sz="2000" dirty="0"/>
                  <a:t>decreases as </a:t>
                </a:r>
                <a:r>
                  <a:rPr lang="en-US" altLang="en-US" sz="2000" dirty="0" err="1"/>
                  <a:t>dist</a:t>
                </a:r>
                <a:r>
                  <a:rPr lang="en-US" altLang="en-US" sz="2000" dirty="0"/>
                  <a:t>(o</a:t>
                </a:r>
                <a:r>
                  <a:rPr lang="en-US" altLang="en-US" sz="2000" baseline="-25000" dirty="0"/>
                  <a:t>i</a:t>
                </a:r>
                <a:r>
                  <a:rPr lang="en-US" altLang="en-US" sz="2000" dirty="0"/>
                  <a:t>, </a:t>
                </a:r>
                <a:r>
                  <a:rPr lang="en-US" altLang="en-US" sz="2000" dirty="0" err="1"/>
                  <a:t>o</a:t>
                </a:r>
                <a:r>
                  <a:rPr lang="en-US" altLang="en-US" sz="2000" baseline="-25000" dirty="0" err="1"/>
                  <a:t>j</a:t>
                </a:r>
                <a:r>
                  <a:rPr lang="en-US" altLang="en-US" sz="2000" dirty="0"/>
                  <a:t>) increases.    In NJW, set </a:t>
                </a:r>
                <a:r>
                  <a:rPr lang="en-US" altLang="en-US" sz="2000" dirty="0" err="1"/>
                  <a:t>W</a:t>
                </a:r>
                <a:r>
                  <a:rPr lang="en-US" altLang="en-US" sz="2000" baseline="-25000" dirty="0" err="1"/>
                  <a:t>ij</a:t>
                </a:r>
                <a:r>
                  <a:rPr lang="en-US" altLang="en-US" sz="2000" dirty="0"/>
                  <a:t> = 0 and </a:t>
                </a:r>
                <a14:m>
                  <m:oMath xmlns:m="http://schemas.openxmlformats.org/officeDocument/2006/math">
                    <m:sSub>
                      <m:sSubPr>
                        <m:ctrlPr>
                          <a:rPr lang="en-CA" altLang="en-US" sz="2000" b="0" i="1" smtClean="0">
                            <a:latin typeface="Cambria Math" panose="02040503050406030204" pitchFamily="18" charset="0"/>
                          </a:rPr>
                        </m:ctrlPr>
                      </m:sSubPr>
                      <m:e>
                        <m:r>
                          <a:rPr lang="en-CA" altLang="en-US" sz="2000" b="0" i="1" smtClean="0">
                            <a:latin typeface="Cambria Math" panose="02040503050406030204" pitchFamily="18" charset="0"/>
                          </a:rPr>
                          <m:t>𝐷</m:t>
                        </m:r>
                      </m:e>
                      <m:sub>
                        <m:r>
                          <a:rPr lang="en-CA" altLang="en-US" sz="2000" b="0" i="1" smtClean="0">
                            <a:latin typeface="Cambria Math" panose="02040503050406030204" pitchFamily="18" charset="0"/>
                          </a:rPr>
                          <m:t>𝑖𝑖</m:t>
                        </m:r>
                      </m:sub>
                    </m:sSub>
                    <m:r>
                      <a:rPr lang="en-CA" altLang="en-US" sz="2000" b="0" i="1" smtClean="0">
                        <a:latin typeface="Cambria Math" panose="02040503050406030204" pitchFamily="18" charset="0"/>
                      </a:rPr>
                      <m:t>=</m:t>
                    </m:r>
                    <m:nary>
                      <m:naryPr>
                        <m:chr m:val="∑"/>
                        <m:ctrlPr>
                          <a:rPr lang="en-CA" altLang="en-US" sz="2000" b="0" i="1" smtClean="0">
                            <a:latin typeface="Cambria Math" panose="02040503050406030204" pitchFamily="18" charset="0"/>
                          </a:rPr>
                        </m:ctrlPr>
                      </m:naryPr>
                      <m:sub>
                        <m:r>
                          <m:rPr>
                            <m:brk m:alnAt="23"/>
                          </m:rPr>
                          <a:rPr lang="en-CA" altLang="en-US" sz="2000" b="0" i="1" smtClean="0">
                            <a:latin typeface="Cambria Math" panose="02040503050406030204" pitchFamily="18" charset="0"/>
                          </a:rPr>
                          <m:t>𝑖</m:t>
                        </m:r>
                        <m:r>
                          <a:rPr lang="en-CA" altLang="en-US" sz="2000" b="0" i="1" smtClean="0">
                            <a:latin typeface="Cambria Math" panose="02040503050406030204" pitchFamily="18" charset="0"/>
                          </a:rPr>
                          <m:t>=1</m:t>
                        </m:r>
                      </m:sub>
                      <m:sup>
                        <m:r>
                          <a:rPr lang="en-CA" altLang="en-US" sz="2000" b="0" i="1" smtClean="0">
                            <a:latin typeface="Cambria Math" panose="02040503050406030204" pitchFamily="18" charset="0"/>
                          </a:rPr>
                          <m:t>𝑛</m:t>
                        </m:r>
                      </m:sup>
                      <m:e>
                        <m:sSub>
                          <m:sSubPr>
                            <m:ctrlPr>
                              <a:rPr lang="en-CA" altLang="en-US" sz="2000" b="0" i="1" smtClean="0">
                                <a:latin typeface="Cambria Math" panose="02040503050406030204" pitchFamily="18" charset="0"/>
                              </a:rPr>
                            </m:ctrlPr>
                          </m:sSubPr>
                          <m:e>
                            <m:r>
                              <a:rPr lang="en-CA" altLang="en-US" sz="2000" b="0" i="1" smtClean="0">
                                <a:latin typeface="Cambria Math" panose="02040503050406030204" pitchFamily="18" charset="0"/>
                              </a:rPr>
                              <m:t>𝑊</m:t>
                            </m:r>
                          </m:e>
                          <m:sub>
                            <m:r>
                              <a:rPr lang="en-CA" altLang="en-US" sz="2000" b="0" i="1" smtClean="0">
                                <a:latin typeface="Cambria Math" panose="02040503050406030204" pitchFamily="18" charset="0"/>
                              </a:rPr>
                              <m:t>𝑖𝑗</m:t>
                            </m:r>
                          </m:sub>
                        </m:sSub>
                      </m:e>
                    </m:nary>
                  </m:oMath>
                </a14:m>
                <a:endParaRPr lang="en-US" altLang="en-US" sz="2000" dirty="0"/>
              </a:p>
              <a:p>
                <a:pPr marL="533400" indent="-533400"/>
                <a:r>
                  <a:rPr lang="en-US" altLang="en-US" sz="2000" dirty="0"/>
                  <a:t>Derive a matrix A = </a:t>
                </a:r>
                <a:r>
                  <a:rPr lang="en-US" altLang="en-US" sz="2000" i="1" dirty="0"/>
                  <a:t>f</a:t>
                </a:r>
                <a:r>
                  <a:rPr lang="en-US" altLang="en-US" sz="2000" dirty="0"/>
                  <a:t>(W). NJW defines a matrix D to be a diagonal matrix </a:t>
                </a:r>
                <a:r>
                  <a:rPr lang="en-US" altLang="en-US" sz="2000" dirty="0" err="1"/>
                  <a:t>s.t.</a:t>
                </a:r>
                <a:r>
                  <a:rPr lang="en-US" altLang="en-US" sz="2000" dirty="0"/>
                  <a:t> </a:t>
                </a:r>
                <a:r>
                  <a:rPr lang="en-US" altLang="en-US" sz="2000" dirty="0" err="1"/>
                  <a:t>D</a:t>
                </a:r>
                <a:r>
                  <a:rPr lang="en-US" altLang="en-US" sz="2000" baseline="-25000" dirty="0" err="1"/>
                  <a:t>ii</a:t>
                </a:r>
                <a:r>
                  <a:rPr lang="en-US" altLang="en-US" sz="2000" dirty="0"/>
                  <a:t> is the sum of the </a:t>
                </a:r>
                <a:r>
                  <a:rPr lang="en-US" altLang="en-US" sz="2000" dirty="0" err="1"/>
                  <a:t>i-th</a:t>
                </a:r>
                <a:r>
                  <a:rPr lang="en-US" altLang="en-US" sz="2000" dirty="0"/>
                  <a:t> row of W, i.e., </a:t>
                </a:r>
                <a14:m>
                  <m:oMath xmlns:m="http://schemas.openxmlformats.org/officeDocument/2006/math">
                    <m:sSub>
                      <m:sSubPr>
                        <m:ctrlPr>
                          <a:rPr lang="en-CA" altLang="en-US" sz="2000" b="0" i="1" smtClean="0">
                            <a:latin typeface="Cambria Math" panose="02040503050406030204" pitchFamily="18" charset="0"/>
                          </a:rPr>
                        </m:ctrlPr>
                      </m:sSubPr>
                      <m:e>
                        <m:r>
                          <a:rPr lang="en-CA" altLang="en-US" sz="2000" b="0" i="1" smtClean="0">
                            <a:latin typeface="Cambria Math" panose="02040503050406030204" pitchFamily="18" charset="0"/>
                          </a:rPr>
                          <m:t>𝑊</m:t>
                        </m:r>
                      </m:e>
                      <m:sub>
                        <m:r>
                          <a:rPr lang="en-CA" altLang="en-US" sz="2000" b="0" i="1" smtClean="0">
                            <a:latin typeface="Cambria Math" panose="02040503050406030204" pitchFamily="18" charset="0"/>
                          </a:rPr>
                          <m:t>𝑖𝑗</m:t>
                        </m:r>
                      </m:sub>
                    </m:sSub>
                    <m:r>
                      <a:rPr lang="en-CA" altLang="en-US" sz="2000" b="0" i="1" smtClean="0">
                        <a:latin typeface="Cambria Math" panose="02040503050406030204" pitchFamily="18" charset="0"/>
                      </a:rPr>
                      <m:t>=</m:t>
                    </m:r>
                    <m:sSup>
                      <m:sSupPr>
                        <m:ctrlPr>
                          <a:rPr lang="en-CA" altLang="en-US" sz="2000" b="0" i="1" smtClean="0">
                            <a:latin typeface="Cambria Math" panose="02040503050406030204" pitchFamily="18" charset="0"/>
                          </a:rPr>
                        </m:ctrlPr>
                      </m:sSupPr>
                      <m:e>
                        <m:r>
                          <a:rPr lang="en-CA" altLang="en-US" sz="2000" b="0" i="1" smtClean="0">
                            <a:latin typeface="Cambria Math" panose="02040503050406030204" pitchFamily="18" charset="0"/>
                          </a:rPr>
                          <m:t>𝑒</m:t>
                        </m:r>
                      </m:e>
                      <m:sup>
                        <m:r>
                          <a:rPr lang="en-CA" altLang="en-US" sz="2000" b="0" i="1" smtClean="0">
                            <a:latin typeface="Cambria Math" panose="02040503050406030204" pitchFamily="18" charset="0"/>
                          </a:rPr>
                          <m:t>−</m:t>
                        </m:r>
                        <m:f>
                          <m:fPr>
                            <m:ctrlPr>
                              <a:rPr lang="en-CA" altLang="en-US" sz="2000" b="0" i="1" smtClean="0">
                                <a:latin typeface="Cambria Math" panose="02040503050406030204" pitchFamily="18" charset="0"/>
                              </a:rPr>
                            </m:ctrlPr>
                          </m:fPr>
                          <m:num>
                            <m:r>
                              <a:rPr lang="en-CA" altLang="en-US" sz="2000" b="0" i="1" smtClean="0">
                                <a:latin typeface="Cambria Math" panose="02040503050406030204" pitchFamily="18" charset="0"/>
                              </a:rPr>
                              <m:t>𝑑𝑖𝑠𝑡</m:t>
                            </m:r>
                            <m:d>
                              <m:dPr>
                                <m:ctrlPr>
                                  <a:rPr lang="en-CA" altLang="en-US" sz="2000" b="0" i="1" smtClean="0">
                                    <a:latin typeface="Cambria Math" panose="02040503050406030204" pitchFamily="18" charset="0"/>
                                  </a:rPr>
                                </m:ctrlPr>
                              </m:dPr>
                              <m:e>
                                <m:sSub>
                                  <m:sSubPr>
                                    <m:ctrlPr>
                                      <a:rPr lang="en-CA" altLang="en-US" sz="2000" b="0" i="1" smtClean="0">
                                        <a:latin typeface="Cambria Math" panose="02040503050406030204" pitchFamily="18" charset="0"/>
                                      </a:rPr>
                                    </m:ctrlPr>
                                  </m:sSubPr>
                                  <m:e>
                                    <m:r>
                                      <a:rPr lang="en-CA" altLang="en-US" sz="2000" b="0" i="1" smtClean="0">
                                        <a:latin typeface="Cambria Math" panose="02040503050406030204" pitchFamily="18" charset="0"/>
                                      </a:rPr>
                                      <m:t>𝑜</m:t>
                                    </m:r>
                                  </m:e>
                                  <m:sub>
                                    <m:r>
                                      <a:rPr lang="en-CA" altLang="en-US" sz="2000" b="0" i="1" smtClean="0">
                                        <a:latin typeface="Cambria Math" panose="02040503050406030204" pitchFamily="18" charset="0"/>
                                      </a:rPr>
                                      <m:t>𝑖</m:t>
                                    </m:r>
                                  </m:sub>
                                </m:sSub>
                                <m:r>
                                  <a:rPr lang="en-CA" altLang="en-US" sz="2000" b="0" i="1" smtClean="0">
                                    <a:latin typeface="Cambria Math" panose="02040503050406030204" pitchFamily="18" charset="0"/>
                                  </a:rPr>
                                  <m:t>, </m:t>
                                </m:r>
                                <m:sSub>
                                  <m:sSubPr>
                                    <m:ctrlPr>
                                      <a:rPr lang="en-CA" altLang="en-US" sz="2000" b="0" i="1" smtClean="0">
                                        <a:latin typeface="Cambria Math" panose="02040503050406030204" pitchFamily="18" charset="0"/>
                                      </a:rPr>
                                    </m:ctrlPr>
                                  </m:sSubPr>
                                  <m:e>
                                    <m:r>
                                      <a:rPr lang="en-CA" altLang="en-US" sz="2000" b="0" i="1" smtClean="0">
                                        <a:latin typeface="Cambria Math" panose="02040503050406030204" pitchFamily="18" charset="0"/>
                                      </a:rPr>
                                      <m:t>𝑜</m:t>
                                    </m:r>
                                  </m:e>
                                  <m:sub>
                                    <m:r>
                                      <a:rPr lang="en-CA" altLang="en-US" sz="2000" b="0" i="1" smtClean="0">
                                        <a:latin typeface="Cambria Math" panose="02040503050406030204" pitchFamily="18" charset="0"/>
                                      </a:rPr>
                                      <m:t>𝑗</m:t>
                                    </m:r>
                                  </m:sub>
                                </m:sSub>
                              </m:e>
                            </m:d>
                          </m:num>
                          <m:den>
                            <m:sSup>
                              <m:sSupPr>
                                <m:ctrlPr>
                                  <a:rPr lang="en-CA" altLang="en-US" sz="2000" b="0" i="1" smtClean="0">
                                    <a:latin typeface="Cambria Math" panose="02040503050406030204" pitchFamily="18" charset="0"/>
                                  </a:rPr>
                                </m:ctrlPr>
                              </m:sSupPr>
                              <m:e>
                                <m:r>
                                  <a:rPr lang="en-CA" altLang="en-US" sz="2000" b="0" i="1" smtClean="0">
                                    <a:latin typeface="Cambria Math" panose="02040503050406030204" pitchFamily="18" charset="0"/>
                                  </a:rPr>
                                  <m:t>𝜎</m:t>
                                </m:r>
                              </m:e>
                              <m:sup>
                                <m:r>
                                  <a:rPr lang="en-CA" altLang="en-US" sz="2000" b="0" i="1" smtClean="0">
                                    <a:latin typeface="Cambria Math" panose="02040503050406030204" pitchFamily="18" charset="0"/>
                                  </a:rPr>
                                  <m:t>2</m:t>
                                </m:r>
                              </m:sup>
                            </m:sSup>
                          </m:den>
                        </m:f>
                      </m:sup>
                    </m:sSup>
                  </m:oMath>
                </a14:m>
                <a:r>
                  <a:rPr lang="en-US" altLang="en-US" sz="2000" dirty="0"/>
                  <a:t> and then </a:t>
                </a:r>
                <a14:m>
                  <m:oMath xmlns:m="http://schemas.openxmlformats.org/officeDocument/2006/math">
                    <m:r>
                      <a:rPr lang="en-CA" altLang="en-US" sz="2000" b="0" i="1" smtClean="0">
                        <a:latin typeface="Cambria Math" panose="02040503050406030204" pitchFamily="18" charset="0"/>
                      </a:rPr>
                      <m:t>𝐴</m:t>
                    </m:r>
                    <m:r>
                      <a:rPr lang="en-CA" altLang="en-US" sz="2000" b="0" i="1" smtClean="0">
                        <a:latin typeface="Cambria Math" panose="02040503050406030204" pitchFamily="18" charset="0"/>
                      </a:rPr>
                      <m:t>=</m:t>
                    </m:r>
                    <m:sSup>
                      <m:sSupPr>
                        <m:ctrlPr>
                          <a:rPr lang="en-CA" altLang="en-US" sz="2000" b="0" i="1" smtClean="0">
                            <a:latin typeface="Cambria Math" panose="02040503050406030204" pitchFamily="18" charset="0"/>
                          </a:rPr>
                        </m:ctrlPr>
                      </m:sSupPr>
                      <m:e>
                        <m:r>
                          <a:rPr lang="en-CA" altLang="en-US" sz="2000" b="0" i="1" smtClean="0">
                            <a:latin typeface="Cambria Math" panose="02040503050406030204" pitchFamily="18" charset="0"/>
                          </a:rPr>
                          <m:t>𝐷</m:t>
                        </m:r>
                      </m:e>
                      <m:sup>
                        <m:r>
                          <a:rPr lang="en-CA" altLang="en-US" sz="2000" b="0" i="1" smtClean="0">
                            <a:latin typeface="Cambria Math" panose="02040503050406030204" pitchFamily="18" charset="0"/>
                          </a:rPr>
                          <m:t>−</m:t>
                        </m:r>
                        <m:f>
                          <m:fPr>
                            <m:ctrlPr>
                              <a:rPr lang="en-CA" altLang="en-US" sz="2000" b="0" i="1" smtClean="0">
                                <a:latin typeface="Cambria Math" panose="02040503050406030204" pitchFamily="18" charset="0"/>
                              </a:rPr>
                            </m:ctrlPr>
                          </m:fPr>
                          <m:num>
                            <m:r>
                              <a:rPr lang="en-CA" altLang="en-US" sz="2000" b="0" i="1" smtClean="0">
                                <a:latin typeface="Cambria Math" panose="02040503050406030204" pitchFamily="18" charset="0"/>
                              </a:rPr>
                              <m:t>1</m:t>
                            </m:r>
                          </m:num>
                          <m:den>
                            <m:r>
                              <a:rPr lang="en-CA" altLang="en-US" sz="2000" b="0" i="1" smtClean="0">
                                <a:latin typeface="Cambria Math" panose="02040503050406030204" pitchFamily="18" charset="0"/>
                              </a:rPr>
                              <m:t>2</m:t>
                            </m:r>
                          </m:den>
                        </m:f>
                      </m:sup>
                    </m:sSup>
                    <m:r>
                      <a:rPr lang="en-CA" altLang="en-US" sz="2000" b="0" i="1" smtClean="0">
                        <a:latin typeface="Cambria Math" panose="02040503050406030204" pitchFamily="18" charset="0"/>
                      </a:rPr>
                      <m:t>𝑊</m:t>
                    </m:r>
                    <m:sSup>
                      <m:sSupPr>
                        <m:ctrlPr>
                          <a:rPr lang="en-CA" altLang="en-US" sz="2000" b="0" i="1" smtClean="0">
                            <a:latin typeface="Cambria Math" panose="02040503050406030204" pitchFamily="18" charset="0"/>
                          </a:rPr>
                        </m:ctrlPr>
                      </m:sSupPr>
                      <m:e>
                        <m:r>
                          <a:rPr lang="en-CA" altLang="en-US" sz="2000" b="0" i="1" smtClean="0">
                            <a:latin typeface="Cambria Math" panose="02040503050406030204" pitchFamily="18" charset="0"/>
                          </a:rPr>
                          <m:t>𝐷</m:t>
                        </m:r>
                      </m:e>
                      <m:sup>
                        <m:r>
                          <a:rPr lang="en-CA" altLang="en-US" sz="2000" b="0" i="1" smtClean="0">
                            <a:latin typeface="Cambria Math" panose="02040503050406030204" pitchFamily="18" charset="0"/>
                          </a:rPr>
                          <m:t>−</m:t>
                        </m:r>
                        <m:f>
                          <m:fPr>
                            <m:ctrlPr>
                              <a:rPr lang="en-CA" altLang="en-US" sz="2000" b="0" i="1" smtClean="0">
                                <a:latin typeface="Cambria Math" panose="02040503050406030204" pitchFamily="18" charset="0"/>
                              </a:rPr>
                            </m:ctrlPr>
                          </m:fPr>
                          <m:num>
                            <m:r>
                              <a:rPr lang="en-CA" altLang="en-US" sz="2000" b="0" i="1" smtClean="0">
                                <a:latin typeface="Cambria Math" panose="02040503050406030204" pitchFamily="18" charset="0"/>
                              </a:rPr>
                              <m:t>1</m:t>
                            </m:r>
                          </m:num>
                          <m:den>
                            <m:r>
                              <a:rPr lang="en-CA" altLang="en-US" sz="2000" b="0" i="1" smtClean="0">
                                <a:latin typeface="Cambria Math" panose="02040503050406030204" pitchFamily="18" charset="0"/>
                              </a:rPr>
                              <m:t>2</m:t>
                            </m:r>
                          </m:den>
                        </m:f>
                      </m:sup>
                    </m:sSup>
                  </m:oMath>
                </a14:m>
                <a:endParaRPr lang="en-US" altLang="en-US" dirty="0"/>
              </a:p>
              <a:p>
                <a:pPr marL="533400" indent="-533400"/>
                <a:r>
                  <a:rPr lang="en-US" altLang="en-US" sz="2000" dirty="0"/>
                  <a:t>A spectral clustering method finds the k leading eigenvectors of A </a:t>
                </a:r>
              </a:p>
              <a:p>
                <a:pPr marL="990600" lvl="1" indent="-533400"/>
                <a:r>
                  <a:rPr lang="en-US" altLang="en-US" sz="2000" dirty="0"/>
                  <a:t>A vector v is an eigenvector of matrix A if Av = </a:t>
                </a:r>
                <a:r>
                  <a:rPr lang="el-GR" altLang="en-US" sz="2000" dirty="0">
                    <a:cs typeface="Arial" panose="020B0604020202020204" pitchFamily="34" charset="0"/>
                  </a:rPr>
                  <a:t>λ</a:t>
                </a:r>
                <a:r>
                  <a:rPr lang="en-US" altLang="en-US" sz="2000" dirty="0"/>
                  <a:t>v, where </a:t>
                </a:r>
                <a:r>
                  <a:rPr lang="el-GR" altLang="en-US" sz="2000" dirty="0">
                    <a:cs typeface="Arial" panose="020B0604020202020204" pitchFamily="34" charset="0"/>
                  </a:rPr>
                  <a:t>λ</a:t>
                </a:r>
                <a:r>
                  <a:rPr lang="en-US" altLang="en-US" sz="2000" dirty="0"/>
                  <a:t> is the corresponding eigen-value</a:t>
                </a:r>
              </a:p>
              <a:p>
                <a:pPr marL="533400" indent="-533400"/>
                <a:r>
                  <a:rPr lang="en-US" altLang="en-US" sz="2000" dirty="0"/>
                  <a:t>Using the k leading eigenvectors, project the original data into the new space defined by the k leading eigenvectors, and run a clustering algorithm, such as </a:t>
                </a:r>
                <a:r>
                  <a:rPr lang="en-US" altLang="en-US" sz="2000" i="1" dirty="0"/>
                  <a:t>k</a:t>
                </a:r>
                <a:r>
                  <a:rPr lang="en-US" altLang="en-US" sz="2000" dirty="0"/>
                  <a:t>-means, to find k clusters</a:t>
                </a:r>
              </a:p>
              <a:p>
                <a:pPr marL="533400" indent="-533400"/>
                <a:r>
                  <a:rPr lang="en-US" altLang="en-US" sz="2000" dirty="0"/>
                  <a:t>Assign the original data points to clusters according to how the transformed points are assigned in the clusters obtained</a:t>
                </a:r>
              </a:p>
            </p:txBody>
          </p:sp>
        </mc:Choice>
        <mc:Fallback xmlns="">
          <p:sp>
            <p:nvSpPr>
              <p:cNvPr id="63491" name="Content Placeholder 3">
                <a:extLst>
                  <a:ext uri="{FF2B5EF4-FFF2-40B4-BE49-F238E27FC236}">
                    <a16:creationId xmlns:a16="http://schemas.microsoft.com/office/drawing/2014/main" id="{1604227C-F035-1445-F698-F5328081ACE6}"/>
                  </a:ext>
                </a:extLst>
              </p:cNvPr>
              <p:cNvSpPr>
                <a:spLocks noGrp="1" noRot="1" noChangeAspect="1" noMove="1" noResize="1" noEditPoints="1" noAdjustHandles="1" noChangeArrowheads="1" noChangeShapeType="1" noTextEdit="1"/>
              </p:cNvSpPr>
              <p:nvPr>
                <p:ph idx="1"/>
              </p:nvPr>
            </p:nvSpPr>
            <p:spPr>
              <a:blipFill>
                <a:blip r:embed="rId3"/>
                <a:stretch>
                  <a:fillRect l="-603" t="-2035" r="-844"/>
                </a:stretch>
              </a:blipFill>
            </p:spPr>
            <p:txBody>
              <a:bodyPr/>
              <a:lstStyle/>
              <a:p>
                <a:r>
                  <a:rPr lang="en-US">
                    <a:noFill/>
                  </a:rPr>
                  <a:t> </a:t>
                </a:r>
              </a:p>
            </p:txBody>
          </p:sp>
        </mc:Fallback>
      </mc:AlternateContent>
      <p:sp>
        <p:nvSpPr>
          <p:cNvPr id="63492" name="Slide Number Placeholder 1">
            <a:extLst>
              <a:ext uri="{FF2B5EF4-FFF2-40B4-BE49-F238E27FC236}">
                <a16:creationId xmlns:a16="http://schemas.microsoft.com/office/drawing/2014/main" id="{D8B099CB-44C8-0DE3-44A3-B26E1124EFE0}"/>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87476D2F-8425-8240-A512-C4BDAC8E9F4F}" type="slidenum">
              <a:rPr lang="en-US" altLang="en-US" sz="1200">
                <a:latin typeface="Tahoma" panose="020B0604030504040204" pitchFamily="34" charset="0"/>
              </a:rPr>
              <a:pPr algn="r" eaLnBrk="1" hangingPunct="1">
                <a:spcBef>
                  <a:spcPct val="0"/>
                </a:spcBef>
                <a:buClrTx/>
                <a:buSzTx/>
                <a:buFontTx/>
                <a:buNone/>
              </a:pPr>
              <a:t>46</a:t>
            </a:fld>
            <a:endParaRPr lang="en-US" altLang="en-US" sz="1200">
              <a:latin typeface="Tahoma" panose="020B0604030504040204" pitchFamily="34" charset="0"/>
            </a:endParaRPr>
          </a:p>
        </p:txBody>
      </p:sp>
      <p:pic>
        <p:nvPicPr>
          <p:cNvPr id="63495" name="Picture 11">
            <a:extLst>
              <a:ext uri="{FF2B5EF4-FFF2-40B4-BE49-F238E27FC236}">
                <a16:creationId xmlns:a16="http://schemas.microsoft.com/office/drawing/2014/main" id="{F4C2E3CA-CE7D-5A9B-2B9D-A88CC5B01C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1400" y="207962"/>
            <a:ext cx="2006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10C3DC0-7ADF-882B-68AC-C180CD3595AD}"/>
              </a:ext>
            </a:extLst>
          </p:cNvPr>
          <p:cNvSpPr>
            <a:spLocks noGrp="1"/>
          </p:cNvSpPr>
          <p:nvPr>
            <p:ph type="sldNum" sz="quarter" idx="12"/>
          </p:nvPr>
        </p:nvSpPr>
        <p:spPr/>
        <p:txBody>
          <a:bodyPr/>
          <a:lstStyle/>
          <a:p>
            <a:fld id="{3576EC27-B82E-E143-A339-DE4537CE5FC3}"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a:extLst>
              <a:ext uri="{FF2B5EF4-FFF2-40B4-BE49-F238E27FC236}">
                <a16:creationId xmlns:a16="http://schemas.microsoft.com/office/drawing/2014/main" id="{76F6C065-272A-B55D-9A67-5F2124A10713}"/>
              </a:ext>
            </a:extLst>
          </p:cNvPr>
          <p:cNvSpPr>
            <a:spLocks noGrp="1"/>
          </p:cNvSpPr>
          <p:nvPr>
            <p:ph type="title"/>
          </p:nvPr>
        </p:nvSpPr>
        <p:spPr/>
        <p:txBody>
          <a:bodyPr/>
          <a:lstStyle/>
          <a:p>
            <a:r>
              <a:rPr lang="en-US" altLang="en-US"/>
              <a:t>Spectral Clustering: Illustration and Comments</a:t>
            </a:r>
          </a:p>
        </p:txBody>
      </p:sp>
      <p:sp>
        <p:nvSpPr>
          <p:cNvPr id="64515" name="Content Placeholder 3">
            <a:extLst>
              <a:ext uri="{FF2B5EF4-FFF2-40B4-BE49-F238E27FC236}">
                <a16:creationId xmlns:a16="http://schemas.microsoft.com/office/drawing/2014/main" id="{ACC3198D-4128-FCB1-B3AD-6B994F0AED46}"/>
              </a:ext>
            </a:extLst>
          </p:cNvPr>
          <p:cNvSpPr>
            <a:spLocks noGrp="1"/>
          </p:cNvSpPr>
          <p:nvPr>
            <p:ph idx="1"/>
          </p:nvPr>
        </p:nvSpPr>
        <p:spPr/>
        <p:txBody>
          <a:bodyPr/>
          <a:lstStyle/>
          <a:p>
            <a:r>
              <a:rPr lang="en-US" altLang="en-US"/>
              <a:t>Spectral clustering: Effective in tasks like image processing </a:t>
            </a:r>
          </a:p>
          <a:p>
            <a:r>
              <a:rPr lang="en-US" altLang="en-US"/>
              <a:t>Scalability challenge: Computing eigenvectors on a large matrix is costly</a:t>
            </a:r>
          </a:p>
          <a:p>
            <a:r>
              <a:rPr lang="en-US" altLang="en-US"/>
              <a:t>Can be combined with other clustering methods, such as bi-clustering</a:t>
            </a:r>
          </a:p>
        </p:txBody>
      </p:sp>
      <p:sp>
        <p:nvSpPr>
          <p:cNvPr id="64516" name="Slide Number Placeholder 1">
            <a:extLst>
              <a:ext uri="{FF2B5EF4-FFF2-40B4-BE49-F238E27FC236}">
                <a16:creationId xmlns:a16="http://schemas.microsoft.com/office/drawing/2014/main" id="{8F3BCD11-6C14-2A40-063E-87706BA6EFA4}"/>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BEA0EF54-E7B6-104B-B8EC-2C3BB3D6383B}" type="slidenum">
              <a:rPr lang="en-US" altLang="en-US" sz="1200">
                <a:latin typeface="Tahoma" panose="020B0604030504040204" pitchFamily="34" charset="0"/>
              </a:rPr>
              <a:pPr algn="r" eaLnBrk="1" hangingPunct="1">
                <a:spcBef>
                  <a:spcPct val="0"/>
                </a:spcBef>
                <a:buClrTx/>
                <a:buSzTx/>
                <a:buFontTx/>
                <a:buNone/>
              </a:pPr>
              <a:t>47</a:t>
            </a:fld>
            <a:endParaRPr lang="en-US" altLang="en-US" sz="1200">
              <a:latin typeface="Tahoma" panose="020B0604030504040204" pitchFamily="34" charset="0"/>
            </a:endParaRPr>
          </a:p>
        </p:txBody>
      </p:sp>
      <p:sp>
        <p:nvSpPr>
          <p:cNvPr id="2" name="Slide Number Placeholder 1">
            <a:extLst>
              <a:ext uri="{FF2B5EF4-FFF2-40B4-BE49-F238E27FC236}">
                <a16:creationId xmlns:a16="http://schemas.microsoft.com/office/drawing/2014/main" id="{7CBB79D7-7277-A163-ED89-E7E6B4F60FAC}"/>
              </a:ext>
            </a:extLst>
          </p:cNvPr>
          <p:cNvSpPr>
            <a:spLocks noGrp="1"/>
          </p:cNvSpPr>
          <p:nvPr>
            <p:ph type="sldNum" sz="quarter" idx="12"/>
          </p:nvPr>
        </p:nvSpPr>
        <p:spPr/>
        <p:txBody>
          <a:bodyPr/>
          <a:lstStyle/>
          <a:p>
            <a:fld id="{3576EC27-B82E-E143-A339-DE4537CE5FC3}"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a:extLst>
              <a:ext uri="{FF2B5EF4-FFF2-40B4-BE49-F238E27FC236}">
                <a16:creationId xmlns:a16="http://schemas.microsoft.com/office/drawing/2014/main" id="{76F6C065-272A-B55D-9A67-5F2124A10713}"/>
              </a:ext>
            </a:extLst>
          </p:cNvPr>
          <p:cNvSpPr>
            <a:spLocks noGrp="1"/>
          </p:cNvSpPr>
          <p:nvPr>
            <p:ph type="title"/>
          </p:nvPr>
        </p:nvSpPr>
        <p:spPr/>
        <p:txBody>
          <a:bodyPr/>
          <a:lstStyle/>
          <a:p>
            <a:r>
              <a:rPr lang="en-US" altLang="en-US"/>
              <a:t>Spectral Clustering: Illustration and Comments</a:t>
            </a:r>
          </a:p>
        </p:txBody>
      </p:sp>
      <p:sp>
        <p:nvSpPr>
          <p:cNvPr id="64516" name="Slide Number Placeholder 1">
            <a:extLst>
              <a:ext uri="{FF2B5EF4-FFF2-40B4-BE49-F238E27FC236}">
                <a16:creationId xmlns:a16="http://schemas.microsoft.com/office/drawing/2014/main" id="{8F3BCD11-6C14-2A40-063E-87706BA6EFA4}"/>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BEA0EF54-E7B6-104B-B8EC-2C3BB3D6383B}" type="slidenum">
              <a:rPr lang="en-US" altLang="en-US" sz="1200">
                <a:latin typeface="Tahoma" panose="020B0604030504040204" pitchFamily="34" charset="0"/>
              </a:rPr>
              <a:pPr algn="r" eaLnBrk="1" hangingPunct="1">
                <a:spcBef>
                  <a:spcPct val="0"/>
                </a:spcBef>
                <a:buClrTx/>
                <a:buSzTx/>
                <a:buFontTx/>
                <a:buNone/>
              </a:pPr>
              <a:t>48</a:t>
            </a:fld>
            <a:endParaRPr lang="en-US" altLang="en-US" sz="1200">
              <a:latin typeface="Tahoma" panose="020B0604030504040204" pitchFamily="34" charset="0"/>
            </a:endParaRPr>
          </a:p>
        </p:txBody>
      </p:sp>
      <p:pic>
        <p:nvPicPr>
          <p:cNvPr id="64517" name="Picture 6">
            <a:extLst>
              <a:ext uri="{FF2B5EF4-FFF2-40B4-BE49-F238E27FC236}">
                <a16:creationId xmlns:a16="http://schemas.microsoft.com/office/drawing/2014/main" id="{D3E8D8DB-A0A4-46AA-D3B1-7D84EBA3B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4089042"/>
            <a:ext cx="81534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7">
            <a:extLst>
              <a:ext uri="{FF2B5EF4-FFF2-40B4-BE49-F238E27FC236}">
                <a16:creationId xmlns:a16="http://schemas.microsoft.com/office/drawing/2014/main" id="{26065284-5B06-1682-BC32-4A31A17E24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2260242"/>
            <a:ext cx="86868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36D43FD-E117-187E-C7FC-8EF0C2F43792}"/>
              </a:ext>
            </a:extLst>
          </p:cNvPr>
          <p:cNvSpPr>
            <a:spLocks noGrp="1"/>
          </p:cNvSpPr>
          <p:nvPr>
            <p:ph type="sldNum" sz="quarter" idx="12"/>
          </p:nvPr>
        </p:nvSpPr>
        <p:spPr/>
        <p:txBody>
          <a:bodyPr/>
          <a:lstStyle/>
          <a:p>
            <a:fld id="{3576EC27-B82E-E143-A339-DE4537CE5FC3}" type="slidenum">
              <a:rPr lang="en-US" smtClean="0"/>
              <a:t>48</a:t>
            </a:fld>
            <a:endParaRPr lang="en-US"/>
          </a:p>
        </p:txBody>
      </p:sp>
    </p:spTree>
    <p:extLst>
      <p:ext uri="{BB962C8B-B14F-4D97-AF65-F5344CB8AC3E}">
        <p14:creationId xmlns:p14="http://schemas.microsoft.com/office/powerpoint/2010/main" val="440134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ED5C-3288-1876-1100-5087AA15E34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624EA05-FD8B-C38C-E232-EEE06BCE1F41}"/>
              </a:ext>
            </a:extLst>
          </p:cNvPr>
          <p:cNvSpPr>
            <a:spLocks noGrp="1"/>
          </p:cNvSpPr>
          <p:nvPr>
            <p:ph idx="1"/>
          </p:nvPr>
        </p:nvSpPr>
        <p:spPr/>
        <p:txBody>
          <a:bodyPr/>
          <a:lstStyle/>
          <a:p>
            <a:r>
              <a:rPr lang="en-US" dirty="0"/>
              <a:t>Probabilistic model-based clustering</a:t>
            </a:r>
          </a:p>
          <a:p>
            <a:r>
              <a:rPr lang="en-US" dirty="0"/>
              <a:t>Clustering high-dimensional data</a:t>
            </a:r>
          </a:p>
          <a:p>
            <a:r>
              <a:rPr lang="en-US" dirty="0" err="1"/>
              <a:t>Biclustering</a:t>
            </a:r>
            <a:endParaRPr lang="en-US" dirty="0"/>
          </a:p>
          <a:p>
            <a:r>
              <a:rPr lang="en-US" dirty="0"/>
              <a:t>Dimensionality reduction for clustering</a:t>
            </a:r>
          </a:p>
          <a:p>
            <a:r>
              <a:rPr lang="en-US" dirty="0"/>
              <a:t>Clustering graph and network data</a:t>
            </a:r>
          </a:p>
          <a:p>
            <a:pPr lvl="1"/>
            <a:r>
              <a:rPr lang="en-US" dirty="0"/>
              <a:t>Applications and challenges</a:t>
            </a:r>
          </a:p>
          <a:p>
            <a:pPr lvl="1"/>
            <a:r>
              <a:rPr lang="en-US" dirty="0"/>
              <a:t>Similarity measures</a:t>
            </a:r>
          </a:p>
          <a:p>
            <a:pPr lvl="1"/>
            <a:r>
              <a:rPr lang="en-US" dirty="0"/>
              <a:t>Graph clustering methods</a:t>
            </a:r>
          </a:p>
          <a:p>
            <a:r>
              <a:rPr lang="en-US" dirty="0" err="1"/>
              <a:t>Semisupervised</a:t>
            </a:r>
            <a:r>
              <a:rPr lang="en-US" dirty="0"/>
              <a:t> clustering</a:t>
            </a:r>
          </a:p>
        </p:txBody>
      </p:sp>
      <p:sp>
        <p:nvSpPr>
          <p:cNvPr id="4" name="Slide Number Placeholder 3">
            <a:extLst>
              <a:ext uri="{FF2B5EF4-FFF2-40B4-BE49-F238E27FC236}">
                <a16:creationId xmlns:a16="http://schemas.microsoft.com/office/drawing/2014/main" id="{079F4354-CFEF-C6F7-A0FE-69E7E2D8F34B}"/>
              </a:ext>
            </a:extLst>
          </p:cNvPr>
          <p:cNvSpPr>
            <a:spLocks noGrp="1"/>
          </p:cNvSpPr>
          <p:nvPr>
            <p:ph type="sldNum" sz="quarter" idx="12"/>
          </p:nvPr>
        </p:nvSpPr>
        <p:spPr/>
        <p:txBody>
          <a:bodyPr/>
          <a:lstStyle/>
          <a:p>
            <a:fld id="{3576EC27-B82E-E143-A339-DE4537CE5FC3}" type="slidenum">
              <a:rPr lang="en-US" smtClean="0"/>
              <a:t>49</a:t>
            </a:fld>
            <a:endParaRPr lang="en-US"/>
          </a:p>
        </p:txBody>
      </p:sp>
    </p:spTree>
    <p:extLst>
      <p:ext uri="{BB962C8B-B14F-4D97-AF65-F5344CB8AC3E}">
        <p14:creationId xmlns:p14="http://schemas.microsoft.com/office/powerpoint/2010/main" val="230700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93BC9EE5-57CD-A37E-076F-44D83A29857C}"/>
              </a:ext>
            </a:extLst>
          </p:cNvPr>
          <p:cNvSpPr>
            <a:spLocks noGrp="1" noChangeArrowheads="1"/>
          </p:cNvSpPr>
          <p:nvPr>
            <p:ph type="title"/>
          </p:nvPr>
        </p:nvSpPr>
        <p:spPr/>
        <p:txBody>
          <a:bodyPr/>
          <a:lstStyle/>
          <a:p>
            <a:r>
              <a:rPr lang="en-US" altLang="en-US" dirty="0"/>
              <a:t>Fuzzy (Soft) Clustering</a:t>
            </a:r>
          </a:p>
        </p:txBody>
      </p:sp>
      <mc:AlternateContent xmlns:mc="http://schemas.openxmlformats.org/markup-compatibility/2006" xmlns:a14="http://schemas.microsoft.com/office/drawing/2010/main">
        <mc:Choice Requires="a14">
          <p:sp>
            <p:nvSpPr>
              <p:cNvPr id="34820" name="Rectangle 3">
                <a:extLst>
                  <a:ext uri="{FF2B5EF4-FFF2-40B4-BE49-F238E27FC236}">
                    <a16:creationId xmlns:a16="http://schemas.microsoft.com/office/drawing/2014/main" id="{9DA55D04-5FC3-2153-BA51-EB34EFD5E9F9}"/>
                  </a:ext>
                </a:extLst>
              </p:cNvPr>
              <p:cNvSpPr>
                <a:spLocks noGrp="1" noChangeArrowheads="1"/>
              </p:cNvSpPr>
              <p:nvPr>
                <p:ph idx="1"/>
              </p:nvPr>
            </p:nvSpPr>
            <p:spPr/>
            <p:txBody>
              <a:bodyPr>
                <a:normAutofit fontScale="77500" lnSpcReduction="20000"/>
              </a:bodyPr>
              <a:lstStyle/>
              <a:p>
                <a:r>
                  <a:rPr lang="en-US" altLang="en-US" dirty="0"/>
                  <a:t>Example: Let cluster feature be</a:t>
                </a:r>
              </a:p>
              <a:p>
                <a:pPr lvl="1"/>
                <a:r>
                  <a:rPr lang="en-US" altLang="en-US" dirty="0"/>
                  <a:t>C1: “digital camera” &amp; “lens”</a:t>
                </a:r>
              </a:p>
              <a:p>
                <a:pPr lvl="1"/>
                <a:r>
                  <a:rPr lang="en-US" altLang="en-US" dirty="0"/>
                  <a:t>C2: “computer”</a:t>
                </a:r>
              </a:p>
              <a:p>
                <a:r>
                  <a:rPr lang="en-US" altLang="en-US" dirty="0"/>
                  <a:t>Fuzzy clustering:  k fuzzy clusters </a:t>
                </a:r>
                <a14:m>
                  <m:oMath xmlns:m="http://schemas.openxmlformats.org/officeDocument/2006/math">
                    <m:sSub>
                      <m:sSubPr>
                        <m:ctrlPr>
                          <a:rPr lang="en-US" altLang="en-US" i="1" dirty="0" smtClean="0">
                            <a:latin typeface="Cambria Math" panose="02040503050406030204" pitchFamily="18" charset="0"/>
                          </a:rPr>
                        </m:ctrlPr>
                      </m:sSubPr>
                      <m:e>
                        <m:r>
                          <a:rPr lang="en-US" altLang="en-US" i="1" dirty="0" smtClean="0">
                            <a:latin typeface="Cambria Math" panose="02040503050406030204" pitchFamily="18" charset="0"/>
                          </a:rPr>
                          <m:t>𝐶</m:t>
                        </m:r>
                      </m:e>
                      <m:sub>
                        <m:r>
                          <a:rPr lang="en-US" altLang="en-US" i="1" dirty="0" smtClean="0">
                            <a:latin typeface="Cambria Math" panose="02040503050406030204" pitchFamily="18" charset="0"/>
                          </a:rPr>
                          <m:t>1</m:t>
                        </m:r>
                      </m:sub>
                    </m:sSub>
                    <m:r>
                      <a:rPr lang="en-US" altLang="en-US" i="1" dirty="0">
                        <a:latin typeface="Cambria Math" panose="02040503050406030204" pitchFamily="18" charset="0"/>
                      </a:rPr>
                      <m:t>, …, </m:t>
                    </m:r>
                    <m:sSub>
                      <m:sSubPr>
                        <m:ctrlPr>
                          <a:rPr lang="en-US" altLang="en-US" i="1" dirty="0" err="1" smtClean="0">
                            <a:latin typeface="Cambria Math" panose="02040503050406030204" pitchFamily="18" charset="0"/>
                          </a:rPr>
                        </m:ctrlPr>
                      </m:sSubPr>
                      <m:e>
                        <m:r>
                          <a:rPr lang="en-US" altLang="en-US" i="1" dirty="0" err="1" smtClean="0">
                            <a:latin typeface="Cambria Math" panose="02040503050406030204" pitchFamily="18" charset="0"/>
                          </a:rPr>
                          <m:t>𝐶</m:t>
                        </m:r>
                      </m:e>
                      <m:sub>
                        <m:r>
                          <a:rPr lang="en-US" altLang="en-US" i="1" dirty="0" err="1" smtClean="0">
                            <a:latin typeface="Cambria Math" panose="02040503050406030204" pitchFamily="18" charset="0"/>
                          </a:rPr>
                          <m:t>𝑘</m:t>
                        </m:r>
                      </m:sub>
                    </m:sSub>
                  </m:oMath>
                </a14:m>
                <a:r>
                  <a:rPr lang="en-US" altLang="en-US" dirty="0"/>
                  <a:t>, represented as a partition matrix M = [</a:t>
                </a:r>
                <a:r>
                  <a:rPr lang="en-US" altLang="en-US" dirty="0" err="1"/>
                  <a:t>wij</a:t>
                </a:r>
                <a:r>
                  <a:rPr lang="en-US" altLang="en-US" dirty="0"/>
                  <a:t>]</a:t>
                </a:r>
              </a:p>
              <a:p>
                <a:pPr lvl="1"/>
                <a:r>
                  <a:rPr lang="en-US" altLang="en-US" dirty="0"/>
                  <a:t>P1: For each object oi and cluster </a:t>
                </a:r>
                <a14:m>
                  <m:oMath xmlns:m="http://schemas.openxmlformats.org/officeDocument/2006/math">
                    <m:sSub>
                      <m:sSubPr>
                        <m:ctrlPr>
                          <a:rPr lang="en-US" altLang="en-US" i="1" dirty="0" smtClean="0">
                            <a:latin typeface="Cambria Math" panose="02040503050406030204" pitchFamily="18" charset="0"/>
                          </a:rPr>
                        </m:ctrlPr>
                      </m:sSubPr>
                      <m:e>
                        <m:r>
                          <a:rPr lang="en-US" altLang="en-US" i="1" dirty="0" smtClean="0">
                            <a:latin typeface="Cambria Math" panose="02040503050406030204" pitchFamily="18" charset="0"/>
                          </a:rPr>
                          <m:t>𝐶</m:t>
                        </m:r>
                      </m:e>
                      <m:sub>
                        <m:r>
                          <a:rPr lang="en-US" altLang="en-US" i="1" dirty="0" smtClean="0">
                            <a:latin typeface="Cambria Math" panose="02040503050406030204" pitchFamily="18" charset="0"/>
                          </a:rPr>
                          <m:t>𝑗</m:t>
                        </m:r>
                      </m:sub>
                    </m:sSub>
                  </m:oMath>
                </a14:m>
                <a:r>
                  <a:rPr lang="en-US" altLang="en-US" dirty="0"/>
                  <a:t>, </a:t>
                </a:r>
                <a14:m>
                  <m:oMath xmlns:m="http://schemas.openxmlformats.org/officeDocument/2006/math">
                    <m:r>
                      <a:rPr lang="en-US" altLang="en-US" i="1" dirty="0" smtClean="0">
                        <a:latin typeface="Cambria Math" panose="02040503050406030204" pitchFamily="18" charset="0"/>
                      </a:rPr>
                      <m:t>0 ≤ </m:t>
                    </m:r>
                    <m:sSub>
                      <m:sSubPr>
                        <m:ctrlPr>
                          <a:rPr lang="en-CA" altLang="en-US" b="0" i="1" dirty="0" smtClean="0">
                            <a:latin typeface="Cambria Math" panose="02040503050406030204" pitchFamily="18" charset="0"/>
                          </a:rPr>
                        </m:ctrlPr>
                      </m:sSubPr>
                      <m:e>
                        <m:r>
                          <a:rPr lang="en-US" altLang="en-US" i="1" dirty="0" err="1">
                            <a:latin typeface="Cambria Math" panose="02040503050406030204" pitchFamily="18" charset="0"/>
                          </a:rPr>
                          <m:t>𝑤</m:t>
                        </m:r>
                      </m:e>
                      <m:sub>
                        <m:r>
                          <a:rPr lang="en-US" altLang="en-US" i="1" dirty="0" err="1">
                            <a:latin typeface="Cambria Math" panose="02040503050406030204" pitchFamily="18" charset="0"/>
                          </a:rPr>
                          <m:t>𝑖𝑗</m:t>
                        </m:r>
                      </m:sub>
                    </m:sSub>
                    <m:r>
                      <a:rPr lang="en-US" altLang="en-US" i="1" dirty="0">
                        <a:latin typeface="Cambria Math" panose="02040503050406030204" pitchFamily="18" charset="0"/>
                      </a:rPr>
                      <m:t> ≤ </m:t>
                    </m:r>
                    <m:r>
                      <a:rPr lang="en-US" altLang="en-US" i="1" dirty="0" smtClean="0">
                        <a:latin typeface="Cambria Math" panose="02040503050406030204" pitchFamily="18" charset="0"/>
                      </a:rPr>
                      <m:t>1 </m:t>
                    </m:r>
                  </m:oMath>
                </a14:m>
                <a:r>
                  <a:rPr lang="en-US" altLang="en-US" dirty="0"/>
                  <a:t>(fuzzy set)</a:t>
                </a:r>
              </a:p>
              <a:p>
                <a:pPr lvl="1"/>
                <a:r>
                  <a:rPr lang="en-US" altLang="en-US" dirty="0"/>
                  <a:t>P2: For each object oi, </a:t>
                </a:r>
                <a14:m>
                  <m:oMath xmlns:m="http://schemas.openxmlformats.org/officeDocument/2006/math">
                    <m:nary>
                      <m:naryPr>
                        <m:chr m:val="∑"/>
                        <m:ctrlPr>
                          <a:rPr lang="en-US" altLang="en-US" i="1" smtClean="0">
                            <a:latin typeface="Cambria Math" panose="02040503050406030204" pitchFamily="18" charset="0"/>
                          </a:rPr>
                        </m:ctrlPr>
                      </m:naryPr>
                      <m:sub>
                        <m:r>
                          <m:rPr>
                            <m:brk m:alnAt="23"/>
                          </m:rPr>
                          <a:rPr lang="en-CA" altLang="en-US" smtClean="0">
                            <a:latin typeface="Cambria Math" panose="02040503050406030204" pitchFamily="18" charset="0"/>
                          </a:rPr>
                          <m:t>𝑖</m:t>
                        </m:r>
                        <m:r>
                          <a:rPr lang="en-CA" altLang="en-US" smtClean="0">
                            <a:latin typeface="Cambria Math" panose="02040503050406030204" pitchFamily="18" charset="0"/>
                          </a:rPr>
                          <m:t>=1</m:t>
                        </m:r>
                      </m:sub>
                      <m:sup>
                        <m:r>
                          <a:rPr lang="en-CA" altLang="en-US" smtClean="0">
                            <a:latin typeface="Cambria Math" panose="02040503050406030204" pitchFamily="18" charset="0"/>
                          </a:rPr>
                          <m:t>𝑘</m:t>
                        </m:r>
                      </m:sup>
                      <m:e>
                        <m:sSub>
                          <m:sSubPr>
                            <m:ctrlPr>
                              <a:rPr lang="en-CA" altLang="en-US" i="1" smtClean="0">
                                <a:latin typeface="Cambria Math" panose="02040503050406030204" pitchFamily="18" charset="0"/>
                              </a:rPr>
                            </m:ctrlPr>
                          </m:sSubPr>
                          <m:e>
                            <m:r>
                              <a:rPr lang="en-CA" altLang="en-US" smtClean="0">
                                <a:latin typeface="Cambria Math" panose="02040503050406030204" pitchFamily="18" charset="0"/>
                              </a:rPr>
                              <m:t>𝑤</m:t>
                            </m:r>
                          </m:e>
                          <m:sub>
                            <m:r>
                              <a:rPr lang="en-CA" altLang="en-US" smtClean="0">
                                <a:latin typeface="Cambria Math" panose="02040503050406030204" pitchFamily="18" charset="0"/>
                              </a:rPr>
                              <m:t>𝑖𝑗</m:t>
                            </m:r>
                          </m:sub>
                        </m:sSub>
                      </m:e>
                    </m:nary>
                    <m:r>
                      <a:rPr lang="en-CA" altLang="en-US" smtClean="0">
                        <a:latin typeface="Cambria Math" panose="02040503050406030204" pitchFamily="18" charset="0"/>
                      </a:rPr>
                      <m:t>=1</m:t>
                    </m:r>
                  </m:oMath>
                </a14:m>
                <a:r>
                  <a:rPr lang="en-US" altLang="en-US" dirty="0"/>
                  <a:t> (equal participation in clustering)</a:t>
                </a:r>
              </a:p>
              <a:p>
                <a:pPr lvl="1"/>
                <a:r>
                  <a:rPr lang="en-US" altLang="en-US" dirty="0"/>
                  <a:t>P3: For each cluster </a:t>
                </a:r>
                <a:r>
                  <a:rPr lang="en-US" altLang="en-US" dirty="0" err="1"/>
                  <a:t>Cj</a:t>
                </a:r>
                <a:r>
                  <a:rPr lang="en-US" altLang="en-US" dirty="0"/>
                  <a:t>, </a:t>
                </a:r>
                <a14:m>
                  <m:oMath xmlns:m="http://schemas.openxmlformats.org/officeDocument/2006/math">
                    <m:r>
                      <a:rPr lang="en-CA" altLang="en-US" smtClean="0">
                        <a:latin typeface="Cambria Math" panose="02040503050406030204" pitchFamily="18" charset="0"/>
                      </a:rPr>
                      <m:t>0&lt;</m:t>
                    </m:r>
                    <m:nary>
                      <m:naryPr>
                        <m:chr m:val="∑"/>
                        <m:ctrlPr>
                          <a:rPr lang="en-CA" altLang="en-US" i="1" smtClean="0">
                            <a:latin typeface="Cambria Math" panose="02040503050406030204" pitchFamily="18" charset="0"/>
                          </a:rPr>
                        </m:ctrlPr>
                      </m:naryPr>
                      <m:sub>
                        <m:r>
                          <m:rPr>
                            <m:brk m:alnAt="23"/>
                          </m:rPr>
                          <a:rPr lang="en-CA" altLang="en-US" smtClean="0">
                            <a:latin typeface="Cambria Math" panose="02040503050406030204" pitchFamily="18" charset="0"/>
                          </a:rPr>
                          <m:t>𝑖</m:t>
                        </m:r>
                        <m:r>
                          <a:rPr lang="en-CA" altLang="en-US" smtClean="0">
                            <a:latin typeface="Cambria Math" panose="02040503050406030204" pitchFamily="18" charset="0"/>
                          </a:rPr>
                          <m:t>=1</m:t>
                        </m:r>
                      </m:sub>
                      <m:sup>
                        <m:r>
                          <a:rPr lang="en-CA" altLang="en-US" smtClean="0">
                            <a:latin typeface="Cambria Math" panose="02040503050406030204" pitchFamily="18" charset="0"/>
                          </a:rPr>
                          <m:t>𝑛</m:t>
                        </m:r>
                      </m:sup>
                      <m:e>
                        <m:sSub>
                          <m:sSubPr>
                            <m:ctrlPr>
                              <a:rPr lang="en-CA" altLang="en-US" i="1" smtClean="0">
                                <a:latin typeface="Cambria Math" panose="02040503050406030204" pitchFamily="18" charset="0"/>
                              </a:rPr>
                            </m:ctrlPr>
                          </m:sSubPr>
                          <m:e>
                            <m:r>
                              <a:rPr lang="en-CA" altLang="en-US" smtClean="0">
                                <a:latin typeface="Cambria Math" panose="02040503050406030204" pitchFamily="18" charset="0"/>
                              </a:rPr>
                              <m:t>𝑤</m:t>
                            </m:r>
                          </m:e>
                          <m:sub>
                            <m:r>
                              <a:rPr lang="en-CA" altLang="en-US" smtClean="0">
                                <a:latin typeface="Cambria Math" panose="02040503050406030204" pitchFamily="18" charset="0"/>
                              </a:rPr>
                              <m:t>𝑖𝑗</m:t>
                            </m:r>
                          </m:sub>
                        </m:sSub>
                      </m:e>
                    </m:nary>
                    <m:r>
                      <a:rPr lang="en-CA" altLang="en-US" smtClean="0">
                        <a:latin typeface="Cambria Math" panose="02040503050406030204" pitchFamily="18" charset="0"/>
                      </a:rPr>
                      <m:t>&lt;</m:t>
                    </m:r>
                    <m:r>
                      <a:rPr lang="en-CA" altLang="en-US" smtClean="0">
                        <a:latin typeface="Cambria Math" panose="02040503050406030204" pitchFamily="18" charset="0"/>
                      </a:rPr>
                      <m:t>𝑛</m:t>
                    </m:r>
                  </m:oMath>
                </a14:m>
                <a:r>
                  <a:rPr lang="en-US" altLang="en-US" dirty="0"/>
                  <a:t> (ensure no empty cluster)</a:t>
                </a:r>
              </a:p>
              <a:p>
                <a:r>
                  <a:rPr lang="en-US" altLang="en-US" dirty="0"/>
                  <a:t>Let </a:t>
                </a:r>
                <a14:m>
                  <m:oMath xmlns:m="http://schemas.openxmlformats.org/officeDocument/2006/math">
                    <m:sSub>
                      <m:sSubPr>
                        <m:ctrlPr>
                          <a:rPr lang="en-US" altLang="en-US" i="1" dirty="0" smtClean="0">
                            <a:latin typeface="Cambria Math" panose="02040503050406030204" pitchFamily="18" charset="0"/>
                          </a:rPr>
                        </m:ctrlPr>
                      </m:sSubPr>
                      <m:e>
                        <m:r>
                          <a:rPr lang="en-US" altLang="en-US" i="1" dirty="0" smtClean="0">
                            <a:latin typeface="Cambria Math" panose="02040503050406030204" pitchFamily="18" charset="0"/>
                          </a:rPr>
                          <m:t>𝑐</m:t>
                        </m:r>
                      </m:e>
                      <m:sub>
                        <m:r>
                          <a:rPr lang="en-US" altLang="en-US" i="1" dirty="0" smtClean="0">
                            <a:latin typeface="Cambria Math" panose="02040503050406030204" pitchFamily="18" charset="0"/>
                          </a:rPr>
                          <m:t>1</m:t>
                        </m:r>
                      </m:sub>
                    </m:sSub>
                    <m:r>
                      <a:rPr lang="en-US" altLang="en-US" i="1" dirty="0">
                        <a:latin typeface="Cambria Math" panose="02040503050406030204" pitchFamily="18" charset="0"/>
                      </a:rPr>
                      <m:t>, …, </m:t>
                    </m:r>
                    <m:sSub>
                      <m:sSubPr>
                        <m:ctrlPr>
                          <a:rPr lang="en-US" altLang="en-US" i="1" dirty="0" err="1" smtClean="0">
                            <a:latin typeface="Cambria Math" panose="02040503050406030204" pitchFamily="18" charset="0"/>
                          </a:rPr>
                        </m:ctrlPr>
                      </m:sSubPr>
                      <m:e>
                        <m:r>
                          <a:rPr lang="en-US" altLang="en-US" i="1" dirty="0" err="1" smtClean="0">
                            <a:latin typeface="Cambria Math" panose="02040503050406030204" pitchFamily="18" charset="0"/>
                          </a:rPr>
                          <m:t>𝑐</m:t>
                        </m:r>
                      </m:e>
                      <m:sub>
                        <m:r>
                          <a:rPr lang="en-US" altLang="en-US" i="1" dirty="0" err="1" smtClean="0">
                            <a:latin typeface="Cambria Math" panose="02040503050406030204" pitchFamily="18" charset="0"/>
                          </a:rPr>
                          <m:t>𝑘</m:t>
                        </m:r>
                      </m:sub>
                    </m:sSub>
                    <m:r>
                      <a:rPr lang="en-US" altLang="en-US" i="1" dirty="0" smtClean="0">
                        <a:latin typeface="Cambria Math" panose="02040503050406030204" pitchFamily="18" charset="0"/>
                      </a:rPr>
                      <m:t> </m:t>
                    </m:r>
                  </m:oMath>
                </a14:m>
                <a:r>
                  <a:rPr lang="en-US" altLang="en-US" dirty="0"/>
                  <a:t>as the centers of k clusters</a:t>
                </a:r>
              </a:p>
              <a:p>
                <a:r>
                  <a:rPr lang="en-US" altLang="en-US" dirty="0"/>
                  <a:t>For each object oi, the sum of square error SSE is </a:t>
                </a:r>
                <a14:m>
                  <m:oMath xmlns:m="http://schemas.openxmlformats.org/officeDocument/2006/math">
                    <m:r>
                      <a:rPr lang="en-CA" altLang="en-US" smtClean="0">
                        <a:latin typeface="Cambria Math" panose="02040503050406030204" pitchFamily="18" charset="0"/>
                      </a:rPr>
                      <m:t>𝑆𝑆𝐸</m:t>
                    </m:r>
                    <m:d>
                      <m:dPr>
                        <m:ctrlPr>
                          <a:rPr lang="en-CA" altLang="en-US" i="1" smtClean="0">
                            <a:latin typeface="Cambria Math" panose="02040503050406030204" pitchFamily="18" charset="0"/>
                          </a:rPr>
                        </m:ctrlPr>
                      </m:dPr>
                      <m:e>
                        <m:sSub>
                          <m:sSubPr>
                            <m:ctrlPr>
                              <a:rPr lang="en-CA" altLang="en-US" i="1" smtClean="0">
                                <a:latin typeface="Cambria Math" panose="02040503050406030204" pitchFamily="18" charset="0"/>
                              </a:rPr>
                            </m:ctrlPr>
                          </m:sSubPr>
                          <m:e>
                            <m:r>
                              <a:rPr lang="en-CA" altLang="en-US" smtClean="0">
                                <a:latin typeface="Cambria Math" panose="02040503050406030204" pitchFamily="18" charset="0"/>
                              </a:rPr>
                              <m:t>𝑜</m:t>
                            </m:r>
                          </m:e>
                          <m:sub>
                            <m:r>
                              <a:rPr lang="en-CA" altLang="en-US" smtClean="0">
                                <a:latin typeface="Cambria Math" panose="02040503050406030204" pitchFamily="18" charset="0"/>
                              </a:rPr>
                              <m:t>𝑖</m:t>
                            </m:r>
                          </m:sub>
                        </m:sSub>
                      </m:e>
                    </m:d>
                    <m:r>
                      <a:rPr lang="en-CA" altLang="en-US" smtClean="0">
                        <a:latin typeface="Cambria Math" panose="02040503050406030204" pitchFamily="18" charset="0"/>
                      </a:rPr>
                      <m:t>=</m:t>
                    </m:r>
                    <m:nary>
                      <m:naryPr>
                        <m:chr m:val="∑"/>
                        <m:ctrlPr>
                          <a:rPr lang="en-CA" altLang="en-US" i="1" smtClean="0">
                            <a:latin typeface="Cambria Math" panose="02040503050406030204" pitchFamily="18" charset="0"/>
                          </a:rPr>
                        </m:ctrlPr>
                      </m:naryPr>
                      <m:sub>
                        <m:r>
                          <m:rPr>
                            <m:brk m:alnAt="23"/>
                          </m:rPr>
                          <a:rPr lang="en-CA" altLang="en-US" smtClean="0">
                            <a:latin typeface="Cambria Math" panose="02040503050406030204" pitchFamily="18" charset="0"/>
                          </a:rPr>
                          <m:t>𝑗</m:t>
                        </m:r>
                        <m:r>
                          <a:rPr lang="en-CA" altLang="en-US" smtClean="0">
                            <a:latin typeface="Cambria Math" panose="02040503050406030204" pitchFamily="18" charset="0"/>
                          </a:rPr>
                          <m:t>=1</m:t>
                        </m:r>
                      </m:sub>
                      <m:sup>
                        <m:r>
                          <a:rPr lang="en-CA" altLang="en-US" smtClean="0">
                            <a:latin typeface="Cambria Math" panose="02040503050406030204" pitchFamily="18" charset="0"/>
                          </a:rPr>
                          <m:t>𝑘</m:t>
                        </m:r>
                      </m:sup>
                      <m:e>
                        <m:sSubSup>
                          <m:sSubSupPr>
                            <m:ctrlPr>
                              <a:rPr lang="en-CA" altLang="en-US" i="1" smtClean="0">
                                <a:latin typeface="Cambria Math" panose="02040503050406030204" pitchFamily="18" charset="0"/>
                              </a:rPr>
                            </m:ctrlPr>
                          </m:sSubSupPr>
                          <m:e>
                            <m:r>
                              <a:rPr lang="en-CA" altLang="en-US" smtClean="0">
                                <a:latin typeface="Cambria Math" panose="02040503050406030204" pitchFamily="18" charset="0"/>
                              </a:rPr>
                              <m:t>𝑤</m:t>
                            </m:r>
                          </m:e>
                          <m:sub>
                            <m:r>
                              <a:rPr lang="en-CA" altLang="en-US" smtClean="0">
                                <a:latin typeface="Cambria Math" panose="02040503050406030204" pitchFamily="18" charset="0"/>
                              </a:rPr>
                              <m:t>𝑖𝑗</m:t>
                            </m:r>
                          </m:sub>
                          <m:sup>
                            <m:r>
                              <a:rPr lang="en-CA" altLang="en-US" smtClean="0">
                                <a:latin typeface="Cambria Math" panose="02040503050406030204" pitchFamily="18" charset="0"/>
                              </a:rPr>
                              <m:t>𝑝</m:t>
                            </m:r>
                          </m:sup>
                        </m:sSubSup>
                        <m:r>
                          <a:rPr lang="en-CA" altLang="en-US" smtClean="0">
                            <a:latin typeface="Cambria Math" panose="02040503050406030204" pitchFamily="18" charset="0"/>
                          </a:rPr>
                          <m:t>𝑑𝑖𝑠𝑡</m:t>
                        </m:r>
                        <m:sSup>
                          <m:sSupPr>
                            <m:ctrlPr>
                              <a:rPr lang="en-CA" altLang="en-US" i="1" smtClean="0">
                                <a:latin typeface="Cambria Math" panose="02040503050406030204" pitchFamily="18" charset="0"/>
                              </a:rPr>
                            </m:ctrlPr>
                          </m:sSupPr>
                          <m:e>
                            <m:d>
                              <m:dPr>
                                <m:ctrlPr>
                                  <a:rPr lang="en-CA" altLang="en-US" i="1" smtClean="0">
                                    <a:latin typeface="Cambria Math" panose="02040503050406030204" pitchFamily="18" charset="0"/>
                                  </a:rPr>
                                </m:ctrlPr>
                              </m:dPr>
                              <m:e>
                                <m:sSub>
                                  <m:sSubPr>
                                    <m:ctrlPr>
                                      <a:rPr lang="en-CA" altLang="en-US" i="1" smtClean="0">
                                        <a:latin typeface="Cambria Math" panose="02040503050406030204" pitchFamily="18" charset="0"/>
                                      </a:rPr>
                                    </m:ctrlPr>
                                  </m:sSubPr>
                                  <m:e>
                                    <m:r>
                                      <a:rPr lang="en-CA" altLang="en-US" smtClean="0">
                                        <a:latin typeface="Cambria Math" panose="02040503050406030204" pitchFamily="18" charset="0"/>
                                      </a:rPr>
                                      <m:t>𝑜</m:t>
                                    </m:r>
                                  </m:e>
                                  <m:sub>
                                    <m:r>
                                      <a:rPr lang="en-CA" altLang="en-US" smtClean="0">
                                        <a:latin typeface="Cambria Math" panose="02040503050406030204" pitchFamily="18" charset="0"/>
                                      </a:rPr>
                                      <m:t>𝑖</m:t>
                                    </m:r>
                                  </m:sub>
                                </m:sSub>
                                <m:r>
                                  <a:rPr lang="en-CA" altLang="en-US" smtClean="0">
                                    <a:latin typeface="Cambria Math" panose="02040503050406030204" pitchFamily="18" charset="0"/>
                                  </a:rPr>
                                  <m:t>, </m:t>
                                </m:r>
                                <m:sSub>
                                  <m:sSubPr>
                                    <m:ctrlPr>
                                      <a:rPr lang="en-CA" altLang="en-US" i="1" smtClean="0">
                                        <a:latin typeface="Cambria Math" panose="02040503050406030204" pitchFamily="18" charset="0"/>
                                      </a:rPr>
                                    </m:ctrlPr>
                                  </m:sSubPr>
                                  <m:e>
                                    <m:r>
                                      <a:rPr lang="en-CA" altLang="en-US" smtClean="0">
                                        <a:latin typeface="Cambria Math" panose="02040503050406030204" pitchFamily="18" charset="0"/>
                                      </a:rPr>
                                      <m:t>𝑐</m:t>
                                    </m:r>
                                  </m:e>
                                  <m:sub>
                                    <m:r>
                                      <a:rPr lang="en-CA" altLang="en-US" smtClean="0">
                                        <a:latin typeface="Cambria Math" panose="02040503050406030204" pitchFamily="18" charset="0"/>
                                      </a:rPr>
                                      <m:t>𝑗</m:t>
                                    </m:r>
                                  </m:sub>
                                </m:sSub>
                              </m:e>
                            </m:d>
                          </m:e>
                          <m:sup>
                            <m:r>
                              <a:rPr lang="en-CA" altLang="en-US" smtClean="0">
                                <a:latin typeface="Cambria Math" panose="02040503050406030204" pitchFamily="18" charset="0"/>
                              </a:rPr>
                              <m:t>2</m:t>
                            </m:r>
                          </m:sup>
                        </m:sSup>
                      </m:e>
                    </m:nary>
                  </m:oMath>
                </a14:m>
                <a:r>
                  <a:rPr lang="en-US" altLang="en-US" dirty="0"/>
                  <a:t>, where p is a parameter</a:t>
                </a:r>
              </a:p>
              <a:p>
                <a:r>
                  <a:rPr lang="en-US" altLang="en-US" dirty="0"/>
                  <a:t>For each cluster </a:t>
                </a:r>
                <a14:m>
                  <m:oMath xmlns:m="http://schemas.openxmlformats.org/officeDocument/2006/math">
                    <m:sSub>
                      <m:sSubPr>
                        <m:ctrlPr>
                          <a:rPr lang="en-US" altLang="en-US" i="1" dirty="0" smtClean="0">
                            <a:latin typeface="Cambria Math" panose="02040503050406030204" pitchFamily="18" charset="0"/>
                          </a:rPr>
                        </m:ctrlPr>
                      </m:sSubPr>
                      <m:e>
                        <m:r>
                          <a:rPr lang="en-US" altLang="en-US" dirty="0" smtClean="0">
                            <a:latin typeface="Cambria Math" panose="02040503050406030204" pitchFamily="18" charset="0"/>
                          </a:rPr>
                          <m:t>𝐶</m:t>
                        </m:r>
                      </m:e>
                      <m:sub>
                        <m:r>
                          <a:rPr lang="en-US" altLang="en-US" dirty="0" smtClean="0">
                            <a:latin typeface="Cambria Math" panose="02040503050406030204" pitchFamily="18" charset="0"/>
                          </a:rPr>
                          <m:t>𝑗</m:t>
                        </m:r>
                      </m:sub>
                    </m:sSub>
                  </m:oMath>
                </a14:m>
                <a:r>
                  <a:rPr lang="en-US" altLang="en-US" dirty="0"/>
                  <a:t>, the sum of square error </a:t>
                </a:r>
                <a14:m>
                  <m:oMath xmlns:m="http://schemas.openxmlformats.org/officeDocument/2006/math">
                    <m:r>
                      <a:rPr lang="en-CA" altLang="en-US" smtClean="0">
                        <a:latin typeface="Cambria Math" panose="02040503050406030204" pitchFamily="18" charset="0"/>
                      </a:rPr>
                      <m:t>𝑆𝑆𝐸</m:t>
                    </m:r>
                    <m:d>
                      <m:dPr>
                        <m:ctrlPr>
                          <a:rPr lang="en-CA" altLang="en-US" i="1" smtClean="0">
                            <a:latin typeface="Cambria Math" panose="02040503050406030204" pitchFamily="18" charset="0"/>
                          </a:rPr>
                        </m:ctrlPr>
                      </m:dPr>
                      <m:e>
                        <m:sSub>
                          <m:sSubPr>
                            <m:ctrlPr>
                              <a:rPr lang="en-CA" altLang="en-US" i="1" smtClean="0">
                                <a:latin typeface="Cambria Math" panose="02040503050406030204" pitchFamily="18" charset="0"/>
                              </a:rPr>
                            </m:ctrlPr>
                          </m:sSubPr>
                          <m:e>
                            <m:r>
                              <a:rPr lang="en-CA" altLang="en-US" smtClean="0">
                                <a:latin typeface="Cambria Math" panose="02040503050406030204" pitchFamily="18" charset="0"/>
                              </a:rPr>
                              <m:t>𝐶</m:t>
                            </m:r>
                          </m:e>
                          <m:sub>
                            <m:r>
                              <a:rPr lang="en-CA" altLang="en-US" smtClean="0">
                                <a:latin typeface="Cambria Math" panose="02040503050406030204" pitchFamily="18" charset="0"/>
                              </a:rPr>
                              <m:t>𝑗</m:t>
                            </m:r>
                          </m:sub>
                        </m:sSub>
                      </m:e>
                    </m:d>
                    <m:r>
                      <a:rPr lang="en-CA" altLang="en-US" smtClean="0">
                        <a:latin typeface="Cambria Math" panose="02040503050406030204" pitchFamily="18" charset="0"/>
                      </a:rPr>
                      <m:t>=</m:t>
                    </m:r>
                    <m:nary>
                      <m:naryPr>
                        <m:chr m:val="∑"/>
                        <m:ctrlPr>
                          <a:rPr lang="en-CA" altLang="en-US" i="1" smtClean="0">
                            <a:latin typeface="Cambria Math" panose="02040503050406030204" pitchFamily="18" charset="0"/>
                          </a:rPr>
                        </m:ctrlPr>
                      </m:naryPr>
                      <m:sub>
                        <m:r>
                          <m:rPr>
                            <m:brk m:alnAt="23"/>
                          </m:rPr>
                          <a:rPr lang="en-CA" altLang="en-US" smtClean="0">
                            <a:latin typeface="Cambria Math" panose="02040503050406030204" pitchFamily="18" charset="0"/>
                          </a:rPr>
                          <m:t>𝑖</m:t>
                        </m:r>
                        <m:r>
                          <a:rPr lang="en-CA" altLang="en-US" smtClean="0">
                            <a:latin typeface="Cambria Math" panose="02040503050406030204" pitchFamily="18" charset="0"/>
                          </a:rPr>
                          <m:t>=1</m:t>
                        </m:r>
                      </m:sub>
                      <m:sup>
                        <m:r>
                          <a:rPr lang="en-CA" altLang="en-US" smtClean="0">
                            <a:latin typeface="Cambria Math" panose="02040503050406030204" pitchFamily="18" charset="0"/>
                          </a:rPr>
                          <m:t>𝑛</m:t>
                        </m:r>
                      </m:sup>
                      <m:e>
                        <m:sSubSup>
                          <m:sSubSupPr>
                            <m:ctrlPr>
                              <a:rPr lang="en-CA" altLang="en-US" i="1" smtClean="0">
                                <a:latin typeface="Cambria Math" panose="02040503050406030204" pitchFamily="18" charset="0"/>
                              </a:rPr>
                            </m:ctrlPr>
                          </m:sSubSupPr>
                          <m:e>
                            <m:r>
                              <a:rPr lang="en-CA" altLang="en-US" smtClean="0">
                                <a:latin typeface="Cambria Math" panose="02040503050406030204" pitchFamily="18" charset="0"/>
                              </a:rPr>
                              <m:t>𝑤</m:t>
                            </m:r>
                          </m:e>
                          <m:sub>
                            <m:r>
                              <a:rPr lang="en-CA" altLang="en-US" smtClean="0">
                                <a:latin typeface="Cambria Math" panose="02040503050406030204" pitchFamily="18" charset="0"/>
                              </a:rPr>
                              <m:t>𝑖𝑗</m:t>
                            </m:r>
                          </m:sub>
                          <m:sup>
                            <m:r>
                              <a:rPr lang="en-CA" altLang="en-US" smtClean="0">
                                <a:latin typeface="Cambria Math" panose="02040503050406030204" pitchFamily="18" charset="0"/>
                              </a:rPr>
                              <m:t>𝑝</m:t>
                            </m:r>
                          </m:sup>
                        </m:sSubSup>
                        <m:r>
                          <a:rPr lang="en-CA" altLang="en-US" smtClean="0">
                            <a:latin typeface="Cambria Math" panose="02040503050406030204" pitchFamily="18" charset="0"/>
                          </a:rPr>
                          <m:t>𝑑𝑖𝑠𝑡</m:t>
                        </m:r>
                        <m:sSup>
                          <m:sSupPr>
                            <m:ctrlPr>
                              <a:rPr lang="en-CA" altLang="en-US" i="1" smtClean="0">
                                <a:latin typeface="Cambria Math" panose="02040503050406030204" pitchFamily="18" charset="0"/>
                              </a:rPr>
                            </m:ctrlPr>
                          </m:sSupPr>
                          <m:e>
                            <m:d>
                              <m:dPr>
                                <m:ctrlPr>
                                  <a:rPr lang="en-CA" altLang="en-US" i="1" smtClean="0">
                                    <a:latin typeface="Cambria Math" panose="02040503050406030204" pitchFamily="18" charset="0"/>
                                  </a:rPr>
                                </m:ctrlPr>
                              </m:dPr>
                              <m:e>
                                <m:sSub>
                                  <m:sSubPr>
                                    <m:ctrlPr>
                                      <a:rPr lang="en-CA" altLang="en-US" i="1" smtClean="0">
                                        <a:latin typeface="Cambria Math" panose="02040503050406030204" pitchFamily="18" charset="0"/>
                                      </a:rPr>
                                    </m:ctrlPr>
                                  </m:sSubPr>
                                  <m:e>
                                    <m:r>
                                      <a:rPr lang="en-CA" altLang="en-US" smtClean="0">
                                        <a:latin typeface="Cambria Math" panose="02040503050406030204" pitchFamily="18" charset="0"/>
                                      </a:rPr>
                                      <m:t>𝑜</m:t>
                                    </m:r>
                                  </m:e>
                                  <m:sub>
                                    <m:r>
                                      <a:rPr lang="en-CA" altLang="en-US" smtClean="0">
                                        <a:latin typeface="Cambria Math" panose="02040503050406030204" pitchFamily="18" charset="0"/>
                                      </a:rPr>
                                      <m:t>𝑖</m:t>
                                    </m:r>
                                  </m:sub>
                                </m:sSub>
                                <m:r>
                                  <a:rPr lang="en-CA" altLang="en-US" smtClean="0">
                                    <a:latin typeface="Cambria Math" panose="02040503050406030204" pitchFamily="18" charset="0"/>
                                  </a:rPr>
                                  <m:t>,</m:t>
                                </m:r>
                                <m:sSub>
                                  <m:sSubPr>
                                    <m:ctrlPr>
                                      <a:rPr lang="en-CA" altLang="en-US" i="1" smtClean="0">
                                        <a:latin typeface="Cambria Math" panose="02040503050406030204" pitchFamily="18" charset="0"/>
                                      </a:rPr>
                                    </m:ctrlPr>
                                  </m:sSubPr>
                                  <m:e>
                                    <m:r>
                                      <a:rPr lang="en-CA" altLang="en-US" smtClean="0">
                                        <a:latin typeface="Cambria Math" panose="02040503050406030204" pitchFamily="18" charset="0"/>
                                      </a:rPr>
                                      <m:t>𝑐</m:t>
                                    </m:r>
                                  </m:e>
                                  <m:sub>
                                    <m:r>
                                      <a:rPr lang="en-CA" altLang="en-US" smtClean="0">
                                        <a:latin typeface="Cambria Math" panose="02040503050406030204" pitchFamily="18" charset="0"/>
                                      </a:rPr>
                                      <m:t>𝑗</m:t>
                                    </m:r>
                                  </m:sub>
                                </m:sSub>
                              </m:e>
                            </m:d>
                          </m:e>
                          <m:sup>
                            <m:r>
                              <a:rPr lang="en-CA" altLang="en-US" smtClean="0">
                                <a:latin typeface="Cambria Math" panose="02040503050406030204" pitchFamily="18" charset="0"/>
                              </a:rPr>
                              <m:t>2</m:t>
                            </m:r>
                          </m:sup>
                        </m:sSup>
                      </m:e>
                    </m:nary>
                  </m:oMath>
                </a14:m>
                <a:endParaRPr lang="en-US" altLang="en-US" dirty="0"/>
              </a:p>
              <a:p>
                <a:r>
                  <a:rPr lang="en-US" altLang="en-US" dirty="0"/>
                  <a:t>For each cluster C, sum of square error </a:t>
                </a:r>
                <a14:m>
                  <m:oMath xmlns:m="http://schemas.openxmlformats.org/officeDocument/2006/math">
                    <m:r>
                      <a:rPr lang="en-CA" altLang="en-US" smtClean="0">
                        <a:latin typeface="Cambria Math" panose="02040503050406030204" pitchFamily="18" charset="0"/>
                      </a:rPr>
                      <m:t>𝑆𝑆𝐸</m:t>
                    </m:r>
                    <m:d>
                      <m:dPr>
                        <m:ctrlPr>
                          <a:rPr lang="en-CA" altLang="en-US" i="1" smtClean="0">
                            <a:latin typeface="Cambria Math" panose="02040503050406030204" pitchFamily="18" charset="0"/>
                          </a:rPr>
                        </m:ctrlPr>
                      </m:dPr>
                      <m:e>
                        <m:r>
                          <a:rPr lang="en-CA" altLang="en-US" smtClean="0">
                            <a:latin typeface="Cambria Math" panose="02040503050406030204" pitchFamily="18" charset="0"/>
                          </a:rPr>
                          <m:t>𝐶</m:t>
                        </m:r>
                      </m:e>
                    </m:d>
                    <m:r>
                      <a:rPr lang="en-CA" altLang="en-US" smtClean="0">
                        <a:latin typeface="Cambria Math" panose="02040503050406030204" pitchFamily="18" charset="0"/>
                      </a:rPr>
                      <m:t>=</m:t>
                    </m:r>
                    <m:nary>
                      <m:naryPr>
                        <m:chr m:val="∑"/>
                        <m:ctrlPr>
                          <a:rPr lang="en-CA" altLang="en-US" i="1" smtClean="0">
                            <a:latin typeface="Cambria Math" panose="02040503050406030204" pitchFamily="18" charset="0"/>
                          </a:rPr>
                        </m:ctrlPr>
                      </m:naryPr>
                      <m:sub>
                        <m:r>
                          <m:rPr>
                            <m:brk m:alnAt="23"/>
                          </m:rPr>
                          <a:rPr lang="en-CA" altLang="en-US" smtClean="0">
                            <a:latin typeface="Cambria Math" panose="02040503050406030204" pitchFamily="18" charset="0"/>
                          </a:rPr>
                          <m:t>𝑖</m:t>
                        </m:r>
                        <m:r>
                          <a:rPr lang="en-CA" altLang="en-US" smtClean="0">
                            <a:latin typeface="Cambria Math" panose="02040503050406030204" pitchFamily="18" charset="0"/>
                          </a:rPr>
                          <m:t>=1</m:t>
                        </m:r>
                      </m:sub>
                      <m:sup>
                        <m:r>
                          <a:rPr lang="en-CA" altLang="en-US" smtClean="0">
                            <a:latin typeface="Cambria Math" panose="02040503050406030204" pitchFamily="18" charset="0"/>
                          </a:rPr>
                          <m:t>𝑛</m:t>
                        </m:r>
                      </m:sup>
                      <m:e>
                        <m:nary>
                          <m:naryPr>
                            <m:chr m:val="∑"/>
                            <m:ctrlPr>
                              <a:rPr lang="en-CA" altLang="en-US" i="1" smtClean="0">
                                <a:latin typeface="Cambria Math" panose="02040503050406030204" pitchFamily="18" charset="0"/>
                              </a:rPr>
                            </m:ctrlPr>
                          </m:naryPr>
                          <m:sub>
                            <m:r>
                              <m:rPr>
                                <m:brk m:alnAt="23"/>
                              </m:rPr>
                              <a:rPr lang="en-CA" altLang="en-US" smtClean="0">
                                <a:latin typeface="Cambria Math" panose="02040503050406030204" pitchFamily="18" charset="0"/>
                              </a:rPr>
                              <m:t>𝑗</m:t>
                            </m:r>
                            <m:r>
                              <a:rPr lang="en-CA" altLang="en-US" smtClean="0">
                                <a:latin typeface="Cambria Math" panose="02040503050406030204" pitchFamily="18" charset="0"/>
                              </a:rPr>
                              <m:t>=1</m:t>
                            </m:r>
                          </m:sub>
                          <m:sup>
                            <m:r>
                              <a:rPr lang="en-CA" altLang="en-US" smtClean="0">
                                <a:latin typeface="Cambria Math" panose="02040503050406030204" pitchFamily="18" charset="0"/>
                              </a:rPr>
                              <m:t>𝑘</m:t>
                            </m:r>
                          </m:sup>
                          <m:e>
                            <m:sSubSup>
                              <m:sSubSupPr>
                                <m:ctrlPr>
                                  <a:rPr lang="en-CA" altLang="en-US" i="1" smtClean="0">
                                    <a:latin typeface="Cambria Math" panose="02040503050406030204" pitchFamily="18" charset="0"/>
                                  </a:rPr>
                                </m:ctrlPr>
                              </m:sSubSupPr>
                              <m:e>
                                <m:r>
                                  <a:rPr lang="en-CA" altLang="en-US" smtClean="0">
                                    <a:latin typeface="Cambria Math" panose="02040503050406030204" pitchFamily="18" charset="0"/>
                                  </a:rPr>
                                  <m:t>𝑤</m:t>
                                </m:r>
                              </m:e>
                              <m:sub>
                                <m:r>
                                  <a:rPr lang="en-CA" altLang="en-US" smtClean="0">
                                    <a:latin typeface="Cambria Math" panose="02040503050406030204" pitchFamily="18" charset="0"/>
                                  </a:rPr>
                                  <m:t>𝑖𝑗</m:t>
                                </m:r>
                              </m:sub>
                              <m:sup>
                                <m:r>
                                  <a:rPr lang="en-CA" altLang="en-US" smtClean="0">
                                    <a:latin typeface="Cambria Math" panose="02040503050406030204" pitchFamily="18" charset="0"/>
                                  </a:rPr>
                                  <m:t>𝑝</m:t>
                                </m:r>
                              </m:sup>
                            </m:sSubSup>
                            <m:r>
                              <a:rPr lang="en-CA" altLang="en-US" smtClean="0">
                                <a:latin typeface="Cambria Math" panose="02040503050406030204" pitchFamily="18" charset="0"/>
                              </a:rPr>
                              <m:t>𝑑𝑖𝑠𝑡</m:t>
                            </m:r>
                            <m:sSup>
                              <m:sSupPr>
                                <m:ctrlPr>
                                  <a:rPr lang="en-CA" altLang="en-US" i="1" smtClean="0">
                                    <a:latin typeface="Cambria Math" panose="02040503050406030204" pitchFamily="18" charset="0"/>
                                  </a:rPr>
                                </m:ctrlPr>
                              </m:sSupPr>
                              <m:e>
                                <m:d>
                                  <m:dPr>
                                    <m:ctrlPr>
                                      <a:rPr lang="en-CA" altLang="en-US" i="1" smtClean="0">
                                        <a:latin typeface="Cambria Math" panose="02040503050406030204" pitchFamily="18" charset="0"/>
                                      </a:rPr>
                                    </m:ctrlPr>
                                  </m:dPr>
                                  <m:e>
                                    <m:sSub>
                                      <m:sSubPr>
                                        <m:ctrlPr>
                                          <a:rPr lang="en-CA" altLang="en-US" i="1" smtClean="0">
                                            <a:latin typeface="Cambria Math" panose="02040503050406030204" pitchFamily="18" charset="0"/>
                                          </a:rPr>
                                        </m:ctrlPr>
                                      </m:sSubPr>
                                      <m:e>
                                        <m:r>
                                          <a:rPr lang="en-CA" altLang="en-US" smtClean="0">
                                            <a:latin typeface="Cambria Math" panose="02040503050406030204" pitchFamily="18" charset="0"/>
                                          </a:rPr>
                                          <m:t>𝑜</m:t>
                                        </m:r>
                                      </m:e>
                                      <m:sub>
                                        <m:r>
                                          <a:rPr lang="en-CA" altLang="en-US" smtClean="0">
                                            <a:latin typeface="Cambria Math" panose="02040503050406030204" pitchFamily="18" charset="0"/>
                                          </a:rPr>
                                          <m:t>𝑖</m:t>
                                        </m:r>
                                      </m:sub>
                                    </m:sSub>
                                    <m:r>
                                      <a:rPr lang="en-CA" altLang="en-US" smtClean="0">
                                        <a:latin typeface="Cambria Math" panose="02040503050406030204" pitchFamily="18" charset="0"/>
                                      </a:rPr>
                                      <m:t>, </m:t>
                                    </m:r>
                                    <m:sSub>
                                      <m:sSubPr>
                                        <m:ctrlPr>
                                          <a:rPr lang="en-CA" altLang="en-US" i="1" smtClean="0">
                                            <a:latin typeface="Cambria Math" panose="02040503050406030204" pitchFamily="18" charset="0"/>
                                          </a:rPr>
                                        </m:ctrlPr>
                                      </m:sSubPr>
                                      <m:e>
                                        <m:r>
                                          <a:rPr lang="en-CA" altLang="en-US" smtClean="0">
                                            <a:latin typeface="Cambria Math" panose="02040503050406030204" pitchFamily="18" charset="0"/>
                                          </a:rPr>
                                          <m:t>𝑐</m:t>
                                        </m:r>
                                      </m:e>
                                      <m:sub>
                                        <m:r>
                                          <a:rPr lang="en-CA" altLang="en-US" smtClean="0">
                                            <a:latin typeface="Cambria Math" panose="02040503050406030204" pitchFamily="18" charset="0"/>
                                          </a:rPr>
                                          <m:t>𝑗</m:t>
                                        </m:r>
                                      </m:sub>
                                    </m:sSub>
                                  </m:e>
                                </m:d>
                              </m:e>
                              <m:sup>
                                <m:r>
                                  <a:rPr lang="en-CA" altLang="en-US" smtClean="0">
                                    <a:latin typeface="Cambria Math" panose="02040503050406030204" pitchFamily="18" charset="0"/>
                                  </a:rPr>
                                  <m:t>2</m:t>
                                </m:r>
                              </m:sup>
                            </m:sSup>
                          </m:e>
                        </m:nary>
                      </m:e>
                    </m:nary>
                  </m:oMath>
                </a14:m>
                <a:r>
                  <a:rPr lang="en-US" altLang="en-US" dirty="0"/>
                  <a:t> </a:t>
                </a:r>
              </a:p>
            </p:txBody>
          </p:sp>
        </mc:Choice>
        <mc:Fallback xmlns="">
          <p:sp>
            <p:nvSpPr>
              <p:cNvPr id="34820" name="Rectangle 3">
                <a:extLst>
                  <a:ext uri="{FF2B5EF4-FFF2-40B4-BE49-F238E27FC236}">
                    <a16:creationId xmlns:a16="http://schemas.microsoft.com/office/drawing/2014/main" id="{9DA55D04-5FC3-2153-BA51-EB34EFD5E9F9}"/>
                  </a:ext>
                </a:extLst>
              </p:cNvPr>
              <p:cNvSpPr>
                <a:spLocks noGrp="1" noRot="1" noChangeAspect="1" noMove="1" noResize="1" noEditPoints="1" noAdjustHandles="1" noChangeArrowheads="1" noChangeShapeType="1" noTextEdit="1"/>
              </p:cNvSpPr>
              <p:nvPr>
                <p:ph idx="1"/>
              </p:nvPr>
            </p:nvSpPr>
            <p:spPr>
              <a:blipFill>
                <a:blip r:embed="rId3"/>
                <a:stretch>
                  <a:fillRect l="-724" t="-2907" r="-1206" b="-12791"/>
                </a:stretch>
              </a:blipFill>
            </p:spPr>
            <p:txBody>
              <a:bodyPr/>
              <a:lstStyle/>
              <a:p>
                <a:r>
                  <a:rPr lang="en-US">
                    <a:noFill/>
                  </a:rPr>
                  <a:t> </a:t>
                </a:r>
              </a:p>
            </p:txBody>
          </p:sp>
        </mc:Fallback>
      </mc:AlternateContent>
      <p:sp>
        <p:nvSpPr>
          <p:cNvPr id="34821" name="Slide Number Placeholder 3">
            <a:extLst>
              <a:ext uri="{FF2B5EF4-FFF2-40B4-BE49-F238E27FC236}">
                <a16:creationId xmlns:a16="http://schemas.microsoft.com/office/drawing/2014/main" id="{79CB7DA8-FD42-4ECF-3EA0-7623AA0EA72B}"/>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61A91ED0-D41B-4E4E-9A25-A4A7265CE165}" type="slidenum">
              <a:rPr lang="en-US" altLang="en-US" sz="1200">
                <a:latin typeface="Tahoma" panose="020B0604030504040204" pitchFamily="34" charset="0"/>
              </a:rPr>
              <a:pPr algn="r" eaLnBrk="1" hangingPunct="1">
                <a:spcBef>
                  <a:spcPct val="0"/>
                </a:spcBef>
                <a:buClrTx/>
                <a:buSzTx/>
                <a:buFontTx/>
                <a:buNone/>
              </a:pPr>
              <a:t>5</a:t>
            </a:fld>
            <a:endParaRPr lang="en-US" altLang="en-US" sz="1200">
              <a:latin typeface="Tahoma" panose="020B0604030504040204" pitchFamily="34" charset="0"/>
            </a:endParaRPr>
          </a:p>
        </p:txBody>
      </p:sp>
      <p:pic>
        <p:nvPicPr>
          <p:cNvPr id="34823" name="Picture 8">
            <a:extLst>
              <a:ext uri="{FF2B5EF4-FFF2-40B4-BE49-F238E27FC236}">
                <a16:creationId xmlns:a16="http://schemas.microsoft.com/office/drawing/2014/main" id="{94126E09-A390-ADF7-4AE1-964A7DC2E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857" y="249207"/>
            <a:ext cx="1882027" cy="201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a:extLst>
              <a:ext uri="{FF2B5EF4-FFF2-40B4-BE49-F238E27FC236}">
                <a16:creationId xmlns:a16="http://schemas.microsoft.com/office/drawing/2014/main" id="{EC13B19B-413A-D3EE-8372-983A957147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9244" y="249207"/>
            <a:ext cx="3835729" cy="201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520BCDB-61E4-001B-A965-64E2463B1680}"/>
              </a:ext>
            </a:extLst>
          </p:cNvPr>
          <p:cNvSpPr>
            <a:spLocks noGrp="1"/>
          </p:cNvSpPr>
          <p:nvPr>
            <p:ph type="sldNum" sz="quarter" idx="12"/>
          </p:nvPr>
        </p:nvSpPr>
        <p:spPr/>
        <p:txBody>
          <a:bodyPr/>
          <a:lstStyle/>
          <a:p>
            <a:fld id="{3576EC27-B82E-E143-A339-DE4537CE5FC3}"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03BA7BB-A0A1-4938-F48E-85F053C54E98}"/>
              </a:ext>
            </a:extLst>
          </p:cNvPr>
          <p:cNvSpPr>
            <a:spLocks noGrp="1" noChangeArrowheads="1"/>
          </p:cNvSpPr>
          <p:nvPr>
            <p:ph type="title"/>
          </p:nvPr>
        </p:nvSpPr>
        <p:spPr/>
        <p:txBody>
          <a:bodyPr/>
          <a:lstStyle/>
          <a:p>
            <a:r>
              <a:rPr lang="en-US" altLang="en-US"/>
              <a:t>Clustering Graphs and Network Data</a:t>
            </a:r>
          </a:p>
        </p:txBody>
      </p:sp>
      <p:sp>
        <p:nvSpPr>
          <p:cNvPr id="66563" name="Rectangle 3">
            <a:extLst>
              <a:ext uri="{FF2B5EF4-FFF2-40B4-BE49-F238E27FC236}">
                <a16:creationId xmlns:a16="http://schemas.microsoft.com/office/drawing/2014/main" id="{3E132B19-E62F-AEF0-9F9B-3F773C439DE2}"/>
              </a:ext>
            </a:extLst>
          </p:cNvPr>
          <p:cNvSpPr>
            <a:spLocks noGrp="1" noChangeArrowheads="1"/>
          </p:cNvSpPr>
          <p:nvPr>
            <p:ph idx="1"/>
          </p:nvPr>
        </p:nvSpPr>
        <p:spPr/>
        <p:txBody>
          <a:bodyPr/>
          <a:lstStyle/>
          <a:p>
            <a:r>
              <a:rPr lang="en-US" altLang="en-US"/>
              <a:t>Applications</a:t>
            </a:r>
          </a:p>
          <a:p>
            <a:pPr lvl="1"/>
            <a:r>
              <a:rPr lang="en-US" altLang="en-US"/>
              <a:t>Bi-partite graphs, e.g., customers and products, authors and conferences</a:t>
            </a:r>
          </a:p>
          <a:p>
            <a:pPr lvl="1"/>
            <a:r>
              <a:rPr lang="en-US" altLang="en-US"/>
              <a:t>Web search engines, e.g., click through graphs and Web graphs</a:t>
            </a:r>
          </a:p>
          <a:p>
            <a:pPr lvl="1"/>
            <a:r>
              <a:rPr lang="en-US" altLang="en-US"/>
              <a:t>Social networks, friendship/coauthor graphs</a:t>
            </a:r>
          </a:p>
          <a:p>
            <a:r>
              <a:rPr lang="en-US" altLang="en-US"/>
              <a:t>Similarity measures</a:t>
            </a:r>
          </a:p>
          <a:p>
            <a:pPr lvl="1"/>
            <a:r>
              <a:rPr lang="en-US" altLang="en-US"/>
              <a:t>Geodesic distances</a:t>
            </a:r>
          </a:p>
          <a:p>
            <a:pPr lvl="1"/>
            <a:r>
              <a:rPr lang="en-US" altLang="en-US"/>
              <a:t>Distance based on random walk (SimRank)</a:t>
            </a:r>
          </a:p>
          <a:p>
            <a:r>
              <a:rPr lang="en-US" altLang="en-US"/>
              <a:t>Graph clustering methods</a:t>
            </a:r>
          </a:p>
          <a:p>
            <a:pPr lvl="1"/>
            <a:r>
              <a:rPr lang="en-US" altLang="en-US"/>
              <a:t>Minimum cuts: FastModularity (Clauset, Newman &amp; Moore, 2004)</a:t>
            </a:r>
          </a:p>
          <a:p>
            <a:pPr lvl="1"/>
            <a:r>
              <a:rPr lang="en-US" altLang="en-US"/>
              <a:t>Density-based clustering: SCAN (Xu et al., KDD’2007) </a:t>
            </a:r>
          </a:p>
        </p:txBody>
      </p:sp>
      <p:sp>
        <p:nvSpPr>
          <p:cNvPr id="66564" name="Slide Number Placeholder 1">
            <a:extLst>
              <a:ext uri="{FF2B5EF4-FFF2-40B4-BE49-F238E27FC236}">
                <a16:creationId xmlns:a16="http://schemas.microsoft.com/office/drawing/2014/main" id="{AA751D4E-C807-B732-50DE-225E7F8BBF69}"/>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138CD66D-D411-6644-BA9F-E369D77EEC0A}" type="slidenum">
              <a:rPr lang="en-US" altLang="en-US" sz="1200" b="1">
                <a:latin typeface="Arial" panose="020B0604020202020204" pitchFamily="34" charset="0"/>
              </a:rPr>
              <a:pPr algn="r" eaLnBrk="1" hangingPunct="1">
                <a:spcBef>
                  <a:spcPct val="0"/>
                </a:spcBef>
                <a:buClrTx/>
                <a:buSzTx/>
                <a:buFontTx/>
                <a:buNone/>
              </a:pPr>
              <a:t>50</a:t>
            </a:fld>
            <a:endParaRPr lang="en-US" altLang="en-US" sz="1200" b="1">
              <a:latin typeface="Arial" panose="020B0604020202020204" pitchFamily="34" charset="0"/>
            </a:endParaRPr>
          </a:p>
        </p:txBody>
      </p:sp>
      <p:sp>
        <p:nvSpPr>
          <p:cNvPr id="2" name="Slide Number Placeholder 1">
            <a:extLst>
              <a:ext uri="{FF2B5EF4-FFF2-40B4-BE49-F238E27FC236}">
                <a16:creationId xmlns:a16="http://schemas.microsoft.com/office/drawing/2014/main" id="{90194663-8890-A38A-636C-A8A2D352D6E8}"/>
              </a:ext>
            </a:extLst>
          </p:cNvPr>
          <p:cNvSpPr>
            <a:spLocks noGrp="1"/>
          </p:cNvSpPr>
          <p:nvPr>
            <p:ph type="sldNum" sz="quarter" idx="12"/>
          </p:nvPr>
        </p:nvSpPr>
        <p:spPr/>
        <p:txBody>
          <a:bodyPr/>
          <a:lstStyle/>
          <a:p>
            <a:fld id="{3576EC27-B82E-E143-A339-DE4537CE5FC3}"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a:extLst>
              <a:ext uri="{FF2B5EF4-FFF2-40B4-BE49-F238E27FC236}">
                <a16:creationId xmlns:a16="http://schemas.microsoft.com/office/drawing/2014/main" id="{FB962E16-EEBA-8813-32D7-2C63865BC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1238" y="5013011"/>
            <a:ext cx="2036762"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2">
            <a:extLst>
              <a:ext uri="{FF2B5EF4-FFF2-40B4-BE49-F238E27FC236}">
                <a16:creationId xmlns:a16="http://schemas.microsoft.com/office/drawing/2014/main" id="{32577A1F-A905-B92C-5D86-D46563DE55E9}"/>
              </a:ext>
            </a:extLst>
          </p:cNvPr>
          <p:cNvSpPr>
            <a:spLocks noGrp="1" noChangeArrowheads="1"/>
          </p:cNvSpPr>
          <p:nvPr>
            <p:ph type="title"/>
          </p:nvPr>
        </p:nvSpPr>
        <p:spPr/>
        <p:txBody>
          <a:bodyPr/>
          <a:lstStyle/>
          <a:p>
            <a:r>
              <a:rPr lang="en-US" altLang="en-US"/>
              <a:t>Similarity Measure (I):  Geodesic Distance</a:t>
            </a:r>
          </a:p>
        </p:txBody>
      </p:sp>
      <p:sp>
        <p:nvSpPr>
          <p:cNvPr id="67588" name="Rectangle 3">
            <a:extLst>
              <a:ext uri="{FF2B5EF4-FFF2-40B4-BE49-F238E27FC236}">
                <a16:creationId xmlns:a16="http://schemas.microsoft.com/office/drawing/2014/main" id="{62553BEF-7A7B-7E4E-07FF-4C8B06B35E3F}"/>
              </a:ext>
            </a:extLst>
          </p:cNvPr>
          <p:cNvSpPr>
            <a:spLocks noGrp="1" noChangeArrowheads="1"/>
          </p:cNvSpPr>
          <p:nvPr>
            <p:ph idx="1"/>
          </p:nvPr>
        </p:nvSpPr>
        <p:spPr/>
        <p:txBody>
          <a:bodyPr>
            <a:normAutofit fontScale="77500" lnSpcReduction="20000"/>
          </a:bodyPr>
          <a:lstStyle/>
          <a:p>
            <a:r>
              <a:rPr lang="en-US" altLang="en-US"/>
              <a:t>Geodesic distance (A, B): length (i.e., # of edges) of the shortest path between  A and B (if not connected, defined as infinite)</a:t>
            </a:r>
          </a:p>
          <a:p>
            <a:r>
              <a:rPr lang="en-US" altLang="en-US"/>
              <a:t>Eccentricity of v, eccen(v): The largest geodesic distance between v and any other vertex u ∈ V − {v}.  </a:t>
            </a:r>
          </a:p>
          <a:p>
            <a:pPr lvl="1"/>
            <a:r>
              <a:rPr lang="en-US" altLang="en-US"/>
              <a:t>E.g., eccen(a) = eccen(b) = 2; eccen(c) = eccen(d) = eccen(e) = 3</a:t>
            </a:r>
          </a:p>
          <a:p>
            <a:r>
              <a:rPr lang="en-US" altLang="en-US"/>
              <a:t>Radius of graph G:  The minimum eccentricity of all vertices, i.e., the distance between the “most central point” and the “farthest border” </a:t>
            </a:r>
          </a:p>
          <a:p>
            <a:pPr lvl="1"/>
            <a:r>
              <a:rPr lang="en-US" altLang="en-US"/>
              <a:t>r = min v∈V eccen(v)</a:t>
            </a:r>
          </a:p>
          <a:p>
            <a:pPr lvl="1"/>
            <a:r>
              <a:rPr lang="en-US" altLang="en-US"/>
              <a:t>E.g., radius (g) = 2</a:t>
            </a:r>
          </a:p>
          <a:p>
            <a:r>
              <a:rPr lang="en-US" altLang="en-US"/>
              <a:t>Diameter of graph G: The maximum eccentricity of all vertices, i.e., the largest distance between any pair of vertices in G</a:t>
            </a:r>
          </a:p>
          <a:p>
            <a:pPr lvl="1"/>
            <a:r>
              <a:rPr lang="en-US" altLang="en-US"/>
              <a:t>d = max v∈V eccen(v)</a:t>
            </a:r>
          </a:p>
          <a:p>
            <a:pPr lvl="1"/>
            <a:r>
              <a:rPr lang="en-US" altLang="en-US"/>
              <a:t>E.g., diameter (g) = 3</a:t>
            </a:r>
          </a:p>
          <a:p>
            <a:r>
              <a:rPr lang="en-US" altLang="en-US"/>
              <a:t>A peripheral vertex is a vertex that achieves the diameter.</a:t>
            </a:r>
          </a:p>
          <a:p>
            <a:pPr lvl="1"/>
            <a:r>
              <a:rPr lang="en-US" altLang="en-US"/>
              <a:t>E.g., Vertices c, d, and e are peripheral vertices</a:t>
            </a:r>
          </a:p>
        </p:txBody>
      </p:sp>
      <p:sp>
        <p:nvSpPr>
          <p:cNvPr id="67589" name="Slide Number Placeholder 1">
            <a:extLst>
              <a:ext uri="{FF2B5EF4-FFF2-40B4-BE49-F238E27FC236}">
                <a16:creationId xmlns:a16="http://schemas.microsoft.com/office/drawing/2014/main" id="{4EC8A56F-7A59-3D11-1338-3086F5ACB1E0}"/>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84A358DF-F210-FC45-9DF2-E8DC50BCECBF}" type="slidenum">
              <a:rPr lang="en-US" altLang="en-US" sz="1200" b="1">
                <a:latin typeface="Arial" panose="020B0604020202020204" pitchFamily="34" charset="0"/>
              </a:rPr>
              <a:pPr algn="r" eaLnBrk="1" hangingPunct="1">
                <a:spcBef>
                  <a:spcPct val="0"/>
                </a:spcBef>
                <a:buClrTx/>
                <a:buSzTx/>
                <a:buFontTx/>
                <a:buNone/>
              </a:pPr>
              <a:t>51</a:t>
            </a:fld>
            <a:endParaRPr lang="en-US" altLang="en-US" sz="1200" b="1">
              <a:latin typeface="Arial" panose="020B0604020202020204" pitchFamily="34" charset="0"/>
            </a:endParaRPr>
          </a:p>
        </p:txBody>
      </p:sp>
      <p:sp>
        <p:nvSpPr>
          <p:cNvPr id="2" name="Slide Number Placeholder 1">
            <a:extLst>
              <a:ext uri="{FF2B5EF4-FFF2-40B4-BE49-F238E27FC236}">
                <a16:creationId xmlns:a16="http://schemas.microsoft.com/office/drawing/2014/main" id="{5E6C460D-9AC6-EA0F-CE26-DB5C156E8508}"/>
              </a:ext>
            </a:extLst>
          </p:cNvPr>
          <p:cNvSpPr>
            <a:spLocks noGrp="1"/>
          </p:cNvSpPr>
          <p:nvPr>
            <p:ph type="sldNum" sz="quarter" idx="12"/>
          </p:nvPr>
        </p:nvSpPr>
        <p:spPr/>
        <p:txBody>
          <a:bodyPr/>
          <a:lstStyle/>
          <a:p>
            <a:fld id="{3576EC27-B82E-E143-A339-DE4537CE5FC3}"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DA5B505-4240-58E7-5A22-17ABDEFADA67}"/>
              </a:ext>
            </a:extLst>
          </p:cNvPr>
          <p:cNvSpPr>
            <a:spLocks noGrp="1" noChangeArrowheads="1"/>
          </p:cNvSpPr>
          <p:nvPr>
            <p:ph type="title"/>
          </p:nvPr>
        </p:nvSpPr>
        <p:spPr/>
        <p:txBody>
          <a:bodyPr/>
          <a:lstStyle/>
          <a:p>
            <a:r>
              <a:rPr lang="en-US" altLang="en-US"/>
              <a:t>SimRank: Similarity Based on Random Walk and Structural Context</a:t>
            </a:r>
          </a:p>
        </p:txBody>
      </p:sp>
      <mc:AlternateContent xmlns:mc="http://schemas.openxmlformats.org/markup-compatibility/2006" xmlns:a14="http://schemas.microsoft.com/office/drawing/2010/main">
        <mc:Choice Requires="a14">
          <p:sp>
            <p:nvSpPr>
              <p:cNvPr id="68611" name="Rectangle 3">
                <a:extLst>
                  <a:ext uri="{FF2B5EF4-FFF2-40B4-BE49-F238E27FC236}">
                    <a16:creationId xmlns:a16="http://schemas.microsoft.com/office/drawing/2014/main" id="{79657CAB-9591-E322-6359-30D401082B57}"/>
                  </a:ext>
                </a:extLst>
              </p:cNvPr>
              <p:cNvSpPr>
                <a:spLocks noGrp="1" noChangeArrowheads="1"/>
              </p:cNvSpPr>
              <p:nvPr>
                <p:ph idx="1"/>
              </p:nvPr>
            </p:nvSpPr>
            <p:spPr/>
            <p:txBody>
              <a:bodyPr>
                <a:normAutofit/>
              </a:bodyPr>
              <a:lstStyle/>
              <a:p>
                <a:r>
                  <a:rPr lang="en-US" altLang="en-US" dirty="0"/>
                  <a:t>SimRank: structural-context similarity, i.e., based on the similarity of its neighbors</a:t>
                </a:r>
              </a:p>
              <a:p>
                <a:r>
                  <a:rPr lang="en-US" altLang="en-US" dirty="0"/>
                  <a:t>In a directed graph G = (V,E),</a:t>
                </a:r>
              </a:p>
              <a:p>
                <a:pPr lvl="1"/>
                <a:r>
                  <a:rPr lang="en-US" altLang="en-US" dirty="0"/>
                  <a:t>individual in-neighborhood of v: I(v) = {u | (u, v) ∈ E}</a:t>
                </a:r>
              </a:p>
              <a:p>
                <a:pPr lvl="1"/>
                <a:r>
                  <a:rPr lang="en-US" altLang="en-US" dirty="0"/>
                  <a:t>individual out-neighborhood of v: O(v) = {w | (v, w) ∈ E}</a:t>
                </a:r>
              </a:p>
              <a:p>
                <a:r>
                  <a:rPr lang="en-US" altLang="en-US" dirty="0"/>
                  <a:t>Similarity in </a:t>
                </a:r>
                <a:r>
                  <a:rPr lang="en-US" altLang="en-US" dirty="0" err="1"/>
                  <a:t>SimRank</a:t>
                </a:r>
                <a:r>
                  <a:rPr lang="en-US" altLang="en-US" dirty="0"/>
                  <a:t>: </a:t>
                </a:r>
                <a14:m>
                  <m:oMath xmlns:m="http://schemas.openxmlformats.org/officeDocument/2006/math">
                    <m:r>
                      <a:rPr lang="en-US" altLang="zh-CN" b="0" i="1" smtClean="0">
                        <a:latin typeface="Cambria Math" panose="02040503050406030204" pitchFamily="18" charset="0"/>
                      </a:rPr>
                      <m:t>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𝐶</m:t>
                        </m:r>
                      </m:num>
                      <m:den>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𝐼</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e>
                        </m:d>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𝐼</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𝑣</m:t>
                                </m:r>
                              </m:e>
                            </m:d>
                          </m:e>
                        </m:d>
                      </m:den>
                    </m:f>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𝐼</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sub>
                      <m:sup/>
                      <m:e>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sub>
                          <m:sup/>
                          <m:e>
                            <m:r>
                              <a:rPr lang="en-US" altLang="zh-CN" b="0" i="1" smtClean="0">
                                <a:latin typeface="Cambria Math" panose="02040503050406030204" pitchFamily="18" charset="0"/>
                              </a:rPr>
                              <m:t>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e>
                        </m:nary>
                      </m:e>
                    </m:nary>
                  </m:oMath>
                </a14:m>
                <a:endParaRPr lang="en-US" altLang="en-US" dirty="0"/>
              </a:p>
              <a:p>
                <a:pPr lvl="1"/>
                <a:r>
                  <a:rPr lang="en-US" altLang="en-US" dirty="0"/>
                  <a:t>Initialization: </a:t>
                </a:r>
                <a14:m>
                  <m:oMath xmlns:m="http://schemas.openxmlformats.org/officeDocument/2006/math">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𝑠</m:t>
                        </m:r>
                      </m:e>
                      <m:sub>
                        <m:r>
                          <a:rPr lang="en-CA" altLang="en-US" b="0" i="1" smtClean="0">
                            <a:latin typeface="Cambria Math" panose="02040503050406030204" pitchFamily="18" charset="0"/>
                          </a:rPr>
                          <m:t>0</m:t>
                        </m:r>
                      </m:sub>
                    </m:sSub>
                    <m:d>
                      <m:dPr>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𝑢</m:t>
                        </m:r>
                        <m:r>
                          <a:rPr lang="en-CA" altLang="en-US" b="0" i="1" smtClean="0">
                            <a:latin typeface="Cambria Math" panose="02040503050406030204" pitchFamily="18" charset="0"/>
                          </a:rPr>
                          <m:t>,</m:t>
                        </m:r>
                        <m:r>
                          <a:rPr lang="en-CA" altLang="en-US" b="0" i="1" smtClean="0">
                            <a:latin typeface="Cambria Math" panose="02040503050406030204" pitchFamily="18" charset="0"/>
                          </a:rPr>
                          <m:t>𝑣</m:t>
                        </m:r>
                      </m:e>
                    </m:d>
                    <m:r>
                      <a:rPr lang="en-CA" altLang="en-US" b="0" i="1" smtClean="0">
                        <a:latin typeface="Cambria Math" panose="02040503050406030204" pitchFamily="18" charset="0"/>
                      </a:rPr>
                      <m:t>=</m:t>
                    </m:r>
                    <m:d>
                      <m:dPr>
                        <m:begChr m:val="{"/>
                        <m:endChr m:val=""/>
                        <m:ctrlPr>
                          <a:rPr lang="en-CA" altLang="en-US" b="0" i="1" smtClean="0">
                            <a:latin typeface="Cambria Math" panose="02040503050406030204" pitchFamily="18" charset="0"/>
                          </a:rPr>
                        </m:ctrlPr>
                      </m:dPr>
                      <m:e>
                        <m:eqArr>
                          <m:eqArrPr>
                            <m:ctrlPr>
                              <a:rPr lang="en-CA" altLang="en-US" b="0" i="1" smtClean="0">
                                <a:latin typeface="Cambria Math" panose="02040503050406030204" pitchFamily="18" charset="0"/>
                              </a:rPr>
                            </m:ctrlPr>
                          </m:eqArrPr>
                          <m:e>
                            <m:r>
                              <a:rPr lang="en-CA" altLang="en-US" b="0" i="1" smtClean="0">
                                <a:latin typeface="Cambria Math" panose="02040503050406030204" pitchFamily="18" charset="0"/>
                              </a:rPr>
                              <m:t>0,  </m:t>
                            </m:r>
                            <m:r>
                              <a:rPr lang="en-CA" altLang="en-US" b="0" i="1" smtClean="0">
                                <a:latin typeface="Cambria Math" panose="02040503050406030204" pitchFamily="18" charset="0"/>
                              </a:rPr>
                              <m:t>𝑖𝑓</m:t>
                            </m:r>
                            <m:r>
                              <a:rPr lang="en-CA" altLang="en-US" b="0" i="1" smtClean="0">
                                <a:latin typeface="Cambria Math" panose="02040503050406030204" pitchFamily="18" charset="0"/>
                              </a:rPr>
                              <m:t> </m:t>
                            </m:r>
                            <m:r>
                              <a:rPr lang="en-CA" altLang="en-US" b="0" i="1" smtClean="0">
                                <a:latin typeface="Cambria Math" panose="02040503050406030204" pitchFamily="18" charset="0"/>
                              </a:rPr>
                              <m:t>𝑢</m:t>
                            </m:r>
                            <m:r>
                              <a:rPr lang="en-CA" altLang="en-US" b="0" i="1" smtClean="0">
                                <a:latin typeface="Cambria Math" panose="02040503050406030204" pitchFamily="18" charset="0"/>
                              </a:rPr>
                              <m:t>≠</m:t>
                            </m:r>
                            <m:r>
                              <a:rPr lang="en-CA" altLang="en-US" b="0" i="1" smtClean="0">
                                <a:latin typeface="Cambria Math" panose="02040503050406030204" pitchFamily="18" charset="0"/>
                              </a:rPr>
                              <m:t>𝑣</m:t>
                            </m:r>
                          </m:e>
                          <m:e>
                            <m:r>
                              <a:rPr lang="en-CA" altLang="en-US" b="0" i="1" smtClean="0">
                                <a:latin typeface="Cambria Math" panose="02040503050406030204" pitchFamily="18" charset="0"/>
                              </a:rPr>
                              <m:t>&amp;1,  </m:t>
                            </m:r>
                            <m:r>
                              <a:rPr lang="en-CA" altLang="en-US" b="0" i="1" smtClean="0">
                                <a:latin typeface="Cambria Math" panose="02040503050406030204" pitchFamily="18" charset="0"/>
                              </a:rPr>
                              <m:t>𝑖𝑓</m:t>
                            </m:r>
                            <m:r>
                              <a:rPr lang="en-CA" altLang="en-US" b="0" i="1" smtClean="0">
                                <a:latin typeface="Cambria Math" panose="02040503050406030204" pitchFamily="18" charset="0"/>
                              </a:rPr>
                              <m:t> </m:t>
                            </m:r>
                            <m:r>
                              <a:rPr lang="en-CA" altLang="en-US" b="0" i="1" smtClean="0">
                                <a:latin typeface="Cambria Math" panose="02040503050406030204" pitchFamily="18" charset="0"/>
                              </a:rPr>
                              <m:t>𝑢</m:t>
                            </m:r>
                            <m:r>
                              <a:rPr lang="en-CA" altLang="en-US" b="0" i="1" smtClean="0">
                                <a:latin typeface="Cambria Math" panose="02040503050406030204" pitchFamily="18" charset="0"/>
                              </a:rPr>
                              <m:t>=</m:t>
                            </m:r>
                            <m:r>
                              <a:rPr lang="en-CA" altLang="en-US" b="0" i="1" smtClean="0">
                                <a:latin typeface="Cambria Math" panose="02040503050406030204" pitchFamily="18" charset="0"/>
                              </a:rPr>
                              <m:t>𝑣</m:t>
                            </m:r>
                          </m:e>
                        </m:eqArr>
                      </m:e>
                    </m:d>
                  </m:oMath>
                </a14:m>
                <a:endParaRPr lang="en-US" altLang="en-US" dirty="0"/>
              </a:p>
              <a:p>
                <a:pPr lvl="1"/>
                <a:r>
                  <a:rPr lang="en-US" altLang="en-US" dirty="0"/>
                  <a:t>Then we can compute </a:t>
                </a:r>
                <a14:m>
                  <m:oMath xmlns:m="http://schemas.openxmlformats.org/officeDocument/2006/math">
                    <m:sSub>
                      <m:sSubPr>
                        <m:ctrlPr>
                          <a:rPr lang="en-US" altLang="en-US" i="1" dirty="0" smtClean="0">
                            <a:latin typeface="Cambria Math" panose="02040503050406030204" pitchFamily="18" charset="0"/>
                          </a:rPr>
                        </m:ctrlPr>
                      </m:sSubPr>
                      <m:e>
                        <m:r>
                          <a:rPr lang="en-US" altLang="en-US" i="1" dirty="0" smtClean="0">
                            <a:latin typeface="Cambria Math" panose="02040503050406030204" pitchFamily="18" charset="0"/>
                          </a:rPr>
                          <m:t>𝑠</m:t>
                        </m:r>
                      </m:e>
                      <m:sub>
                        <m:r>
                          <a:rPr lang="en-US" altLang="en-US" i="1" dirty="0" smtClean="0">
                            <a:latin typeface="Cambria Math" panose="02040503050406030204" pitchFamily="18" charset="0"/>
                          </a:rPr>
                          <m:t>𝑖</m:t>
                        </m:r>
                        <m:r>
                          <a:rPr lang="en-CA" altLang="en-US" b="0" i="1" dirty="0" smtClean="0">
                            <a:latin typeface="Cambria Math" panose="02040503050406030204" pitchFamily="18" charset="0"/>
                          </a:rPr>
                          <m:t>+1</m:t>
                        </m:r>
                      </m:sub>
                    </m:sSub>
                  </m:oMath>
                </a14:m>
                <a:r>
                  <a:rPr lang="en-US" altLang="en-US" dirty="0"/>
                  <a:t> from </a:t>
                </a:r>
                <a14:m>
                  <m:oMath xmlns:m="http://schemas.openxmlformats.org/officeDocument/2006/math">
                    <m:sSub>
                      <m:sSubPr>
                        <m:ctrlPr>
                          <a:rPr lang="en-US" altLang="en-US" i="1" dirty="0" smtClean="0">
                            <a:latin typeface="Cambria Math" panose="02040503050406030204" pitchFamily="18" charset="0"/>
                          </a:rPr>
                        </m:ctrlPr>
                      </m:sSubPr>
                      <m:e>
                        <m:r>
                          <a:rPr lang="en-US" altLang="en-US" i="1" dirty="0" smtClean="0">
                            <a:latin typeface="Cambria Math" panose="02040503050406030204" pitchFamily="18" charset="0"/>
                          </a:rPr>
                          <m:t>𝑠</m:t>
                        </m:r>
                      </m:e>
                      <m:sub>
                        <m:r>
                          <a:rPr lang="en-US" altLang="en-US" i="1" dirty="0" smtClean="0">
                            <a:latin typeface="Cambria Math" panose="02040503050406030204" pitchFamily="18" charset="0"/>
                          </a:rPr>
                          <m:t>𝑖</m:t>
                        </m:r>
                      </m:sub>
                    </m:sSub>
                  </m:oMath>
                </a14:m>
                <a:r>
                  <a:rPr lang="en-US" altLang="en-US" dirty="0"/>
                  <a:t> based on the definition</a:t>
                </a:r>
              </a:p>
            </p:txBody>
          </p:sp>
        </mc:Choice>
        <mc:Fallback xmlns="">
          <p:sp>
            <p:nvSpPr>
              <p:cNvPr id="68611" name="Rectangle 3">
                <a:extLst>
                  <a:ext uri="{FF2B5EF4-FFF2-40B4-BE49-F238E27FC236}">
                    <a16:creationId xmlns:a16="http://schemas.microsoft.com/office/drawing/2014/main" id="{79657CAB-9591-E322-6359-30D401082B57}"/>
                  </a:ext>
                </a:extLst>
              </p:cNvPr>
              <p:cNvSpPr>
                <a:spLocks noGrp="1" noRot="1" noChangeAspect="1" noMove="1" noResize="1" noEditPoints="1" noAdjustHandles="1" noChangeArrowheads="1" noChangeShapeType="1" noTextEdit="1"/>
              </p:cNvSpPr>
              <p:nvPr>
                <p:ph idx="1"/>
              </p:nvPr>
            </p:nvSpPr>
            <p:spPr>
              <a:blipFill>
                <a:blip r:embed="rId3"/>
                <a:stretch>
                  <a:fillRect l="-1086" t="-2326" b="-46221"/>
                </a:stretch>
              </a:blipFill>
            </p:spPr>
            <p:txBody>
              <a:bodyPr/>
              <a:lstStyle/>
              <a:p>
                <a:r>
                  <a:rPr lang="en-US">
                    <a:noFill/>
                  </a:rPr>
                  <a:t> </a:t>
                </a:r>
              </a:p>
            </p:txBody>
          </p:sp>
        </mc:Fallback>
      </mc:AlternateContent>
      <p:sp>
        <p:nvSpPr>
          <p:cNvPr id="68616" name="Slide Number Placeholder 1">
            <a:extLst>
              <a:ext uri="{FF2B5EF4-FFF2-40B4-BE49-F238E27FC236}">
                <a16:creationId xmlns:a16="http://schemas.microsoft.com/office/drawing/2014/main" id="{B54D637C-D3A0-216D-AEF8-B1996BB5596D}"/>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E724EC2F-0024-0B44-8BF0-B4EE85DA96C6}" type="slidenum">
              <a:rPr lang="en-US" altLang="en-US" sz="1200" b="1">
                <a:latin typeface="Arial" panose="020B0604020202020204" pitchFamily="34" charset="0"/>
              </a:rPr>
              <a:pPr algn="r" eaLnBrk="1" hangingPunct="1">
                <a:spcBef>
                  <a:spcPct val="0"/>
                </a:spcBef>
                <a:buClrTx/>
                <a:buSzTx/>
                <a:buFontTx/>
                <a:buNone/>
              </a:pPr>
              <a:t>52</a:t>
            </a:fld>
            <a:endParaRPr lang="en-US" altLang="en-US" sz="1200" b="1">
              <a:latin typeface="Arial" panose="020B0604020202020204" pitchFamily="34" charset="0"/>
            </a:endParaRPr>
          </a:p>
        </p:txBody>
      </p:sp>
      <p:sp>
        <p:nvSpPr>
          <p:cNvPr id="2" name="Slide Number Placeholder 1">
            <a:extLst>
              <a:ext uri="{FF2B5EF4-FFF2-40B4-BE49-F238E27FC236}">
                <a16:creationId xmlns:a16="http://schemas.microsoft.com/office/drawing/2014/main" id="{BCC529AF-9E61-E008-76E7-8D281F8550B1}"/>
              </a:ext>
            </a:extLst>
          </p:cNvPr>
          <p:cNvSpPr>
            <a:spLocks noGrp="1"/>
          </p:cNvSpPr>
          <p:nvPr>
            <p:ph type="sldNum" sz="quarter" idx="12"/>
          </p:nvPr>
        </p:nvSpPr>
        <p:spPr/>
        <p:txBody>
          <a:bodyPr/>
          <a:lstStyle/>
          <a:p>
            <a:fld id="{3576EC27-B82E-E143-A339-DE4537CE5FC3}"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DA5B505-4240-58E7-5A22-17ABDEFADA67}"/>
              </a:ext>
            </a:extLst>
          </p:cNvPr>
          <p:cNvSpPr>
            <a:spLocks noGrp="1" noChangeArrowheads="1"/>
          </p:cNvSpPr>
          <p:nvPr>
            <p:ph type="title"/>
          </p:nvPr>
        </p:nvSpPr>
        <p:spPr/>
        <p:txBody>
          <a:bodyPr/>
          <a:lstStyle/>
          <a:p>
            <a:r>
              <a:rPr lang="en-US" altLang="en-US" dirty="0"/>
              <a:t>Similarity Based on Random Walk in a Strongly Connected Component</a:t>
            </a:r>
          </a:p>
        </p:txBody>
      </p:sp>
      <mc:AlternateContent xmlns:mc="http://schemas.openxmlformats.org/markup-compatibility/2006" xmlns:a14="http://schemas.microsoft.com/office/drawing/2010/main">
        <mc:Choice Requires="a14">
          <p:sp>
            <p:nvSpPr>
              <p:cNvPr id="68611" name="Rectangle 3">
                <a:extLst>
                  <a:ext uri="{FF2B5EF4-FFF2-40B4-BE49-F238E27FC236}">
                    <a16:creationId xmlns:a16="http://schemas.microsoft.com/office/drawing/2014/main" id="{79657CAB-9591-E322-6359-30D401082B57}"/>
                  </a:ext>
                </a:extLst>
              </p:cNvPr>
              <p:cNvSpPr>
                <a:spLocks noGrp="1" noChangeArrowheads="1"/>
              </p:cNvSpPr>
              <p:nvPr>
                <p:ph idx="1"/>
              </p:nvPr>
            </p:nvSpPr>
            <p:spPr/>
            <p:txBody>
              <a:bodyPr/>
              <a:lstStyle/>
              <a:p>
                <a:r>
                  <a:rPr lang="en-US" altLang="en-US" dirty="0"/>
                  <a:t>Expected distance: </a:t>
                </a:r>
                <a14:m>
                  <m:oMath xmlns:m="http://schemas.openxmlformats.org/officeDocument/2006/math">
                    <m:r>
                      <a:rPr lang="en-CA" altLang="en-US" smtClean="0">
                        <a:latin typeface="Cambria Math" panose="02040503050406030204" pitchFamily="18" charset="0"/>
                      </a:rPr>
                      <m:t>𝑑</m:t>
                    </m:r>
                    <m:d>
                      <m:dPr>
                        <m:ctrlPr>
                          <a:rPr lang="en-CA" altLang="en-US" i="1" smtClean="0">
                            <a:latin typeface="Cambria Math" panose="02040503050406030204" pitchFamily="18" charset="0"/>
                          </a:rPr>
                        </m:ctrlPr>
                      </m:dPr>
                      <m:e>
                        <m:r>
                          <a:rPr lang="en-CA" altLang="en-US" smtClean="0">
                            <a:latin typeface="Cambria Math" panose="02040503050406030204" pitchFamily="18" charset="0"/>
                          </a:rPr>
                          <m:t>𝑢</m:t>
                        </m:r>
                        <m:r>
                          <a:rPr lang="en-CA" altLang="en-US" smtClean="0">
                            <a:latin typeface="Cambria Math" panose="02040503050406030204" pitchFamily="18" charset="0"/>
                          </a:rPr>
                          <m:t>,</m:t>
                        </m:r>
                        <m:r>
                          <a:rPr lang="en-CA" altLang="en-US" smtClean="0">
                            <a:latin typeface="Cambria Math" panose="02040503050406030204" pitchFamily="18" charset="0"/>
                          </a:rPr>
                          <m:t>𝑣</m:t>
                        </m:r>
                      </m:e>
                    </m:d>
                    <m:r>
                      <a:rPr lang="en-CA" altLang="en-US" smtClean="0">
                        <a:latin typeface="Cambria Math" panose="02040503050406030204" pitchFamily="18" charset="0"/>
                      </a:rPr>
                      <m:t>=</m:t>
                    </m:r>
                    <m:nary>
                      <m:naryPr>
                        <m:chr m:val="∑"/>
                        <m:supHide m:val="on"/>
                        <m:ctrlPr>
                          <a:rPr lang="en-CA" altLang="en-US" i="1" smtClean="0">
                            <a:latin typeface="Cambria Math" panose="02040503050406030204" pitchFamily="18" charset="0"/>
                          </a:rPr>
                        </m:ctrlPr>
                      </m:naryPr>
                      <m:sub>
                        <m:r>
                          <m:rPr>
                            <m:brk m:alnAt="7"/>
                          </m:rPr>
                          <a:rPr lang="en-CA" altLang="en-US" smtClean="0">
                            <a:latin typeface="Cambria Math" panose="02040503050406030204" pitchFamily="18" charset="0"/>
                          </a:rPr>
                          <m:t>𝑡</m:t>
                        </m:r>
                        <m:r>
                          <a:rPr lang="en-CA" altLang="en-US" smtClean="0">
                            <a:latin typeface="Cambria Math" panose="02040503050406030204" pitchFamily="18" charset="0"/>
                          </a:rPr>
                          <m:t>:</m:t>
                        </m:r>
                        <m:r>
                          <a:rPr lang="en-CA" altLang="en-US" smtClean="0">
                            <a:latin typeface="Cambria Math" panose="02040503050406030204" pitchFamily="18" charset="0"/>
                          </a:rPr>
                          <m:t>𝑢</m:t>
                        </m:r>
                        <m:r>
                          <a:rPr lang="en-CA" altLang="en-US" smtClean="0">
                            <a:latin typeface="Cambria Math" panose="02040503050406030204" pitchFamily="18" charset="0"/>
                          </a:rPr>
                          <m:t>∼→</m:t>
                        </m:r>
                        <m:r>
                          <a:rPr lang="en-CA" altLang="en-US" smtClean="0">
                            <a:latin typeface="Cambria Math" panose="02040503050406030204" pitchFamily="18" charset="0"/>
                          </a:rPr>
                          <m:t>𝑣</m:t>
                        </m:r>
                      </m:sub>
                      <m:sup/>
                      <m:e>
                        <m:r>
                          <a:rPr lang="en-CA" altLang="en-US" smtClean="0">
                            <a:latin typeface="Cambria Math" panose="02040503050406030204" pitchFamily="18" charset="0"/>
                          </a:rPr>
                          <m:t>𝑃</m:t>
                        </m:r>
                        <m:d>
                          <m:dPr>
                            <m:begChr m:val="["/>
                            <m:endChr m:val="]"/>
                            <m:ctrlPr>
                              <a:rPr lang="en-CA" altLang="en-US" i="1" smtClean="0">
                                <a:latin typeface="Cambria Math" panose="02040503050406030204" pitchFamily="18" charset="0"/>
                              </a:rPr>
                            </m:ctrlPr>
                          </m:dPr>
                          <m:e>
                            <m:r>
                              <a:rPr lang="en-CA" altLang="en-US" smtClean="0">
                                <a:latin typeface="Cambria Math" panose="02040503050406030204" pitchFamily="18" charset="0"/>
                              </a:rPr>
                              <m:t>𝑡</m:t>
                            </m:r>
                          </m:e>
                        </m:d>
                        <m:r>
                          <a:rPr lang="en-CA" altLang="en-US" smtClean="0">
                            <a:latin typeface="Cambria Math" panose="02040503050406030204" pitchFamily="18" charset="0"/>
                          </a:rPr>
                          <m:t>𝑙</m:t>
                        </m:r>
                        <m:r>
                          <a:rPr lang="en-CA" altLang="en-US" smtClean="0">
                            <a:latin typeface="Cambria Math" panose="02040503050406030204" pitchFamily="18" charset="0"/>
                          </a:rPr>
                          <m:t>(</m:t>
                        </m:r>
                        <m:r>
                          <a:rPr lang="en-CA" altLang="en-US" smtClean="0">
                            <a:latin typeface="Cambria Math" panose="02040503050406030204" pitchFamily="18" charset="0"/>
                          </a:rPr>
                          <m:t>𝑡</m:t>
                        </m:r>
                        <m:r>
                          <a:rPr lang="en-CA" altLang="en-US" smtClean="0">
                            <a:latin typeface="Cambria Math" panose="02040503050406030204" pitchFamily="18" charset="0"/>
                          </a:rPr>
                          <m:t>)</m:t>
                        </m:r>
                      </m:e>
                    </m:nary>
                  </m:oMath>
                </a14:m>
                <a:endParaRPr lang="en-US" altLang="en-US" dirty="0"/>
              </a:p>
              <a:p>
                <a:pPr lvl="1"/>
                <a:r>
                  <a:rPr lang="en-US" altLang="en-US" dirty="0"/>
                  <a:t>P[t] is the probability of the tour </a:t>
                </a:r>
                <a14:m>
                  <m:oMath xmlns:m="http://schemas.openxmlformats.org/officeDocument/2006/math">
                    <m:r>
                      <a:rPr lang="en-CA" altLang="en-US" smtClean="0">
                        <a:latin typeface="Cambria Math" panose="02040503050406030204" pitchFamily="18" charset="0"/>
                      </a:rPr>
                      <m:t>𝑃</m:t>
                    </m:r>
                    <m:r>
                      <a:rPr lang="en-CA" altLang="en-US" smtClean="0">
                        <a:latin typeface="Cambria Math" panose="02040503050406030204" pitchFamily="18" charset="0"/>
                      </a:rPr>
                      <m:t>[</m:t>
                    </m:r>
                    <m:r>
                      <a:rPr lang="en-CA" altLang="en-US" smtClean="0">
                        <a:latin typeface="Cambria Math" panose="02040503050406030204" pitchFamily="18" charset="0"/>
                      </a:rPr>
                      <m:t>𝑡</m:t>
                    </m:r>
                    <m:r>
                      <a:rPr lang="en-CA" altLang="en-US" smtClean="0">
                        <a:latin typeface="Cambria Math" panose="02040503050406030204" pitchFamily="18" charset="0"/>
                      </a:rPr>
                      <m:t>]=</m:t>
                    </m:r>
                    <m:d>
                      <m:dPr>
                        <m:begChr m:val="{"/>
                        <m:endChr m:val=""/>
                        <m:ctrlPr>
                          <a:rPr lang="en-US" altLang="en-US" i="1" smtClean="0">
                            <a:latin typeface="Cambria Math" panose="02040503050406030204" pitchFamily="18" charset="0"/>
                          </a:rPr>
                        </m:ctrlPr>
                      </m:dPr>
                      <m:e>
                        <m:eqArr>
                          <m:eqArrPr>
                            <m:ctrlPr>
                              <a:rPr lang="en-US" altLang="en-US" i="1" smtClean="0">
                                <a:latin typeface="Cambria Math" panose="02040503050406030204" pitchFamily="18" charset="0"/>
                              </a:rPr>
                            </m:ctrlPr>
                          </m:eqArrPr>
                          <m:e>
                            <m:nary>
                              <m:naryPr>
                                <m:chr m:val="∏"/>
                                <m:ctrlPr>
                                  <a:rPr lang="en-US" altLang="en-US" i="1" smtClean="0">
                                    <a:latin typeface="Cambria Math" panose="02040503050406030204" pitchFamily="18" charset="0"/>
                                  </a:rPr>
                                </m:ctrlPr>
                              </m:naryPr>
                              <m:sub>
                                <m:r>
                                  <m:rPr>
                                    <m:brk m:alnAt="23"/>
                                  </m:rPr>
                                  <a:rPr lang="en-CA" altLang="en-US" smtClean="0">
                                    <a:latin typeface="Cambria Math" panose="02040503050406030204" pitchFamily="18" charset="0"/>
                                  </a:rPr>
                                  <m:t>𝑖</m:t>
                                </m:r>
                                <m:r>
                                  <a:rPr lang="en-CA" altLang="en-US" smtClean="0">
                                    <a:latin typeface="Cambria Math" panose="02040503050406030204" pitchFamily="18" charset="0"/>
                                  </a:rPr>
                                  <m:t>=1</m:t>
                                </m:r>
                              </m:sub>
                              <m:sup>
                                <m:r>
                                  <a:rPr lang="en-CA" altLang="en-US" smtClean="0">
                                    <a:latin typeface="Cambria Math" panose="02040503050406030204" pitchFamily="18" charset="0"/>
                                  </a:rPr>
                                  <m:t>𝑘</m:t>
                                </m:r>
                                <m:r>
                                  <a:rPr lang="en-CA" altLang="en-US" smtClean="0">
                                    <a:latin typeface="Cambria Math" panose="02040503050406030204" pitchFamily="18" charset="0"/>
                                  </a:rPr>
                                  <m:t>−1</m:t>
                                </m:r>
                              </m:sup>
                              <m:e>
                                <m:f>
                                  <m:fPr>
                                    <m:ctrlPr>
                                      <a:rPr lang="en-CA" altLang="en-US" i="1" smtClean="0">
                                        <a:latin typeface="Cambria Math" panose="02040503050406030204" pitchFamily="18" charset="0"/>
                                      </a:rPr>
                                    </m:ctrlPr>
                                  </m:fPr>
                                  <m:num>
                                    <m:r>
                                      <a:rPr lang="en-CA" altLang="en-US" smtClean="0">
                                        <a:latin typeface="Cambria Math" panose="02040503050406030204" pitchFamily="18" charset="0"/>
                                      </a:rPr>
                                      <m:t>1</m:t>
                                    </m:r>
                                  </m:num>
                                  <m:den>
                                    <m:d>
                                      <m:dPr>
                                        <m:begChr m:val="|"/>
                                        <m:endChr m:val="|"/>
                                        <m:ctrlPr>
                                          <a:rPr lang="en-CA" altLang="en-US" i="1" smtClean="0">
                                            <a:latin typeface="Cambria Math" panose="02040503050406030204" pitchFamily="18" charset="0"/>
                                          </a:rPr>
                                        </m:ctrlPr>
                                      </m:dPr>
                                      <m:e>
                                        <m:r>
                                          <a:rPr lang="en-CA" altLang="en-US" smtClean="0">
                                            <a:latin typeface="Cambria Math" panose="02040503050406030204" pitchFamily="18" charset="0"/>
                                          </a:rPr>
                                          <m:t>𝑜</m:t>
                                        </m:r>
                                        <m:d>
                                          <m:dPr>
                                            <m:ctrlPr>
                                              <a:rPr lang="en-CA" altLang="en-US" i="1" smtClean="0">
                                                <a:latin typeface="Cambria Math" panose="02040503050406030204" pitchFamily="18" charset="0"/>
                                              </a:rPr>
                                            </m:ctrlPr>
                                          </m:dPr>
                                          <m:e>
                                            <m:sSub>
                                              <m:sSubPr>
                                                <m:ctrlPr>
                                                  <a:rPr lang="en-CA" altLang="en-US" i="1" smtClean="0">
                                                    <a:latin typeface="Cambria Math" panose="02040503050406030204" pitchFamily="18" charset="0"/>
                                                  </a:rPr>
                                                </m:ctrlPr>
                                              </m:sSubPr>
                                              <m:e>
                                                <m:r>
                                                  <a:rPr lang="en-CA" altLang="en-US" smtClean="0">
                                                    <a:latin typeface="Cambria Math" panose="02040503050406030204" pitchFamily="18" charset="0"/>
                                                  </a:rPr>
                                                  <m:t>𝑤</m:t>
                                                </m:r>
                                              </m:e>
                                              <m:sub>
                                                <m:r>
                                                  <a:rPr lang="en-CA" altLang="en-US" smtClean="0">
                                                    <a:latin typeface="Cambria Math" panose="02040503050406030204" pitchFamily="18" charset="0"/>
                                                  </a:rPr>
                                                  <m:t>𝑖</m:t>
                                                </m:r>
                                              </m:sub>
                                            </m:sSub>
                                          </m:e>
                                        </m:d>
                                      </m:e>
                                    </m:d>
                                  </m:den>
                                </m:f>
                              </m:e>
                            </m:nary>
                            <m:r>
                              <a:rPr lang="en-US" altLang="en-US" smtClean="0">
                                <a:latin typeface="Cambria Math" panose="02040503050406030204" pitchFamily="18" charset="0"/>
                              </a:rPr>
                              <m:t>,  </m:t>
                            </m:r>
                            <m:r>
                              <a:rPr lang="en-CA" altLang="en-US" smtClean="0">
                                <a:latin typeface="Cambria Math" panose="02040503050406030204" pitchFamily="18" charset="0"/>
                              </a:rPr>
                              <m:t>𝑖𝑓</m:t>
                            </m:r>
                            <m:r>
                              <a:rPr lang="en-CA" altLang="en-US" smtClean="0">
                                <a:latin typeface="Cambria Math" panose="02040503050406030204" pitchFamily="18" charset="0"/>
                              </a:rPr>
                              <m:t> </m:t>
                            </m:r>
                            <m:r>
                              <a:rPr lang="en-CA" altLang="en-US" smtClean="0">
                                <a:latin typeface="Cambria Math" panose="02040503050406030204" pitchFamily="18" charset="0"/>
                              </a:rPr>
                              <m:t>𝑙</m:t>
                            </m:r>
                            <m:d>
                              <m:dPr>
                                <m:ctrlPr>
                                  <a:rPr lang="en-CA" altLang="en-US" i="1" smtClean="0">
                                    <a:latin typeface="Cambria Math" panose="02040503050406030204" pitchFamily="18" charset="0"/>
                                  </a:rPr>
                                </m:ctrlPr>
                              </m:dPr>
                              <m:e>
                                <m:r>
                                  <a:rPr lang="en-CA" altLang="en-US" smtClean="0">
                                    <a:latin typeface="Cambria Math" panose="02040503050406030204" pitchFamily="18" charset="0"/>
                                  </a:rPr>
                                  <m:t>𝑡</m:t>
                                </m:r>
                              </m:e>
                            </m:d>
                            <m:r>
                              <a:rPr lang="en-CA" altLang="en-US" smtClean="0">
                                <a:latin typeface="Cambria Math" panose="02040503050406030204" pitchFamily="18" charset="0"/>
                              </a:rPr>
                              <m:t>&gt;0</m:t>
                            </m:r>
                          </m:e>
                          <m:e>
                            <m:r>
                              <a:rPr lang="en-CA" altLang="en-US" smtClean="0">
                                <a:latin typeface="Cambria Math" panose="02040503050406030204" pitchFamily="18" charset="0"/>
                              </a:rPr>
                              <m:t>0</m:t>
                            </m:r>
                            <m:r>
                              <a:rPr lang="en-US" altLang="en-US" smtClean="0">
                                <a:latin typeface="Cambria Math" panose="02040503050406030204" pitchFamily="18" charset="0"/>
                              </a:rPr>
                              <m:t>,  </m:t>
                            </m:r>
                            <m:r>
                              <a:rPr lang="en-CA" altLang="en-US" smtClean="0">
                                <a:latin typeface="Cambria Math" panose="02040503050406030204" pitchFamily="18" charset="0"/>
                              </a:rPr>
                              <m:t>𝑖𝑓</m:t>
                            </m:r>
                            <m:r>
                              <a:rPr lang="en-CA" altLang="en-US" smtClean="0">
                                <a:latin typeface="Cambria Math" panose="02040503050406030204" pitchFamily="18" charset="0"/>
                              </a:rPr>
                              <m:t> </m:t>
                            </m:r>
                            <m:r>
                              <a:rPr lang="en-CA" altLang="en-US" smtClean="0">
                                <a:latin typeface="Cambria Math" panose="02040503050406030204" pitchFamily="18" charset="0"/>
                              </a:rPr>
                              <m:t>𝑙</m:t>
                            </m:r>
                            <m:d>
                              <m:dPr>
                                <m:ctrlPr>
                                  <a:rPr lang="en-CA" altLang="en-US" i="1" smtClean="0">
                                    <a:latin typeface="Cambria Math" panose="02040503050406030204" pitchFamily="18" charset="0"/>
                                  </a:rPr>
                                </m:ctrlPr>
                              </m:dPr>
                              <m:e>
                                <m:r>
                                  <a:rPr lang="en-CA" altLang="en-US" smtClean="0">
                                    <a:latin typeface="Cambria Math" panose="02040503050406030204" pitchFamily="18" charset="0"/>
                                  </a:rPr>
                                  <m:t>𝑡</m:t>
                                </m:r>
                              </m:e>
                            </m:d>
                            <m:r>
                              <a:rPr lang="en-CA" altLang="en-US" smtClean="0">
                                <a:latin typeface="Cambria Math" panose="02040503050406030204" pitchFamily="18" charset="0"/>
                              </a:rPr>
                              <m:t>=0</m:t>
                            </m:r>
                          </m:e>
                        </m:eqArr>
                      </m:e>
                    </m:d>
                  </m:oMath>
                </a14:m>
                <a:r>
                  <a:rPr lang="en-US" altLang="en-US" dirty="0"/>
                  <a:t> </a:t>
                </a:r>
              </a:p>
              <a:p>
                <a:r>
                  <a:rPr lang="en-US" altLang="en-US" dirty="0"/>
                  <a:t>Expected meeting distance: </a:t>
                </a:r>
                <a14:m>
                  <m:oMath xmlns:m="http://schemas.openxmlformats.org/officeDocument/2006/math">
                    <m:r>
                      <a:rPr lang="en-CA" altLang="en-US" smtClean="0">
                        <a:latin typeface="Cambria Math" panose="02040503050406030204" pitchFamily="18" charset="0"/>
                      </a:rPr>
                      <m:t>𝑚</m:t>
                    </m:r>
                    <m:d>
                      <m:dPr>
                        <m:ctrlPr>
                          <a:rPr lang="en-CA" altLang="en-US" i="1" smtClean="0">
                            <a:latin typeface="Cambria Math" panose="02040503050406030204" pitchFamily="18" charset="0"/>
                          </a:rPr>
                        </m:ctrlPr>
                      </m:dPr>
                      <m:e>
                        <m:r>
                          <a:rPr lang="en-CA" altLang="en-US" smtClean="0">
                            <a:latin typeface="Cambria Math" panose="02040503050406030204" pitchFamily="18" charset="0"/>
                          </a:rPr>
                          <m:t>𝑢</m:t>
                        </m:r>
                        <m:r>
                          <a:rPr lang="en-CA" altLang="en-US" smtClean="0">
                            <a:latin typeface="Cambria Math" panose="02040503050406030204" pitchFamily="18" charset="0"/>
                          </a:rPr>
                          <m:t>,</m:t>
                        </m:r>
                        <m:r>
                          <a:rPr lang="en-CA" altLang="en-US" smtClean="0">
                            <a:latin typeface="Cambria Math" panose="02040503050406030204" pitchFamily="18" charset="0"/>
                          </a:rPr>
                          <m:t>𝑣</m:t>
                        </m:r>
                      </m:e>
                    </m:d>
                    <m:r>
                      <a:rPr lang="en-CA" altLang="en-US" smtClean="0">
                        <a:latin typeface="Cambria Math" panose="02040503050406030204" pitchFamily="18" charset="0"/>
                      </a:rPr>
                      <m:t>=</m:t>
                    </m:r>
                    <m:nary>
                      <m:naryPr>
                        <m:chr m:val="∑"/>
                        <m:supHide m:val="on"/>
                        <m:ctrlPr>
                          <a:rPr lang="en-CA" altLang="en-US" i="1" smtClean="0">
                            <a:latin typeface="Cambria Math" panose="02040503050406030204" pitchFamily="18" charset="0"/>
                          </a:rPr>
                        </m:ctrlPr>
                      </m:naryPr>
                      <m:sub>
                        <m:r>
                          <m:rPr>
                            <m:brk m:alnAt="7"/>
                          </m:rPr>
                          <a:rPr lang="en-CA" altLang="en-US" smtClean="0">
                            <a:latin typeface="Cambria Math" panose="02040503050406030204" pitchFamily="18" charset="0"/>
                          </a:rPr>
                          <m:t>𝑡</m:t>
                        </m:r>
                        <m:r>
                          <a:rPr lang="en-CA" altLang="en-US" smtClean="0">
                            <a:latin typeface="Cambria Math" panose="02040503050406030204" pitchFamily="18" charset="0"/>
                          </a:rPr>
                          <m:t>:(</m:t>
                        </m:r>
                        <m:r>
                          <a:rPr lang="en-CA" altLang="en-US" smtClean="0">
                            <a:latin typeface="Cambria Math" panose="02040503050406030204" pitchFamily="18" charset="0"/>
                          </a:rPr>
                          <m:t>𝑢</m:t>
                        </m:r>
                        <m:r>
                          <a:rPr lang="en-CA" altLang="en-US" smtClean="0">
                            <a:latin typeface="Cambria Math" panose="02040503050406030204" pitchFamily="18" charset="0"/>
                          </a:rPr>
                          <m:t>,</m:t>
                        </m:r>
                        <m:r>
                          <a:rPr lang="en-CA" altLang="en-US" smtClean="0">
                            <a:latin typeface="Cambria Math" panose="02040503050406030204" pitchFamily="18" charset="0"/>
                          </a:rPr>
                          <m:t>𝑣</m:t>
                        </m:r>
                        <m:r>
                          <a:rPr lang="en-CA" altLang="en-US" smtClean="0">
                            <a:latin typeface="Cambria Math" panose="02040503050406030204" pitchFamily="18" charset="0"/>
                          </a:rPr>
                          <m:t>)∼→(</m:t>
                        </m:r>
                        <m:r>
                          <a:rPr lang="en-CA" altLang="en-US" smtClean="0">
                            <a:latin typeface="Cambria Math" panose="02040503050406030204" pitchFamily="18" charset="0"/>
                          </a:rPr>
                          <m:t>𝑥</m:t>
                        </m:r>
                        <m:r>
                          <a:rPr lang="en-CA" altLang="en-US" smtClean="0">
                            <a:latin typeface="Cambria Math" panose="02040503050406030204" pitchFamily="18" charset="0"/>
                          </a:rPr>
                          <m:t>,</m:t>
                        </m:r>
                        <m:r>
                          <a:rPr lang="en-CA" altLang="en-US" smtClean="0">
                            <a:latin typeface="Cambria Math" panose="02040503050406030204" pitchFamily="18" charset="0"/>
                          </a:rPr>
                          <m:t>𝑥</m:t>
                        </m:r>
                        <m:r>
                          <a:rPr lang="en-CA" altLang="en-US" smtClean="0">
                            <a:latin typeface="Cambria Math" panose="02040503050406030204" pitchFamily="18" charset="0"/>
                          </a:rPr>
                          <m:t>)</m:t>
                        </m:r>
                      </m:sub>
                      <m:sup/>
                      <m:e>
                        <m:r>
                          <a:rPr lang="en-CA" altLang="en-US" smtClean="0">
                            <a:latin typeface="Cambria Math" panose="02040503050406030204" pitchFamily="18" charset="0"/>
                          </a:rPr>
                          <m:t>𝑃</m:t>
                        </m:r>
                        <m:d>
                          <m:dPr>
                            <m:begChr m:val="["/>
                            <m:endChr m:val="]"/>
                            <m:ctrlPr>
                              <a:rPr lang="en-CA" altLang="en-US" i="1" smtClean="0">
                                <a:latin typeface="Cambria Math" panose="02040503050406030204" pitchFamily="18" charset="0"/>
                              </a:rPr>
                            </m:ctrlPr>
                          </m:dPr>
                          <m:e>
                            <m:r>
                              <a:rPr lang="en-CA" altLang="en-US" smtClean="0">
                                <a:latin typeface="Cambria Math" panose="02040503050406030204" pitchFamily="18" charset="0"/>
                              </a:rPr>
                              <m:t>𝑡</m:t>
                            </m:r>
                          </m:e>
                        </m:d>
                        <m:r>
                          <a:rPr lang="en-CA" altLang="en-US" smtClean="0">
                            <a:latin typeface="Cambria Math" panose="02040503050406030204" pitchFamily="18" charset="0"/>
                          </a:rPr>
                          <m:t>𝑙</m:t>
                        </m:r>
                        <m:r>
                          <a:rPr lang="en-CA" altLang="en-US" smtClean="0">
                            <a:latin typeface="Cambria Math" panose="02040503050406030204" pitchFamily="18" charset="0"/>
                          </a:rPr>
                          <m:t>(</m:t>
                        </m:r>
                        <m:r>
                          <a:rPr lang="en-CA" altLang="en-US" smtClean="0">
                            <a:latin typeface="Cambria Math" panose="02040503050406030204" pitchFamily="18" charset="0"/>
                          </a:rPr>
                          <m:t>𝑡</m:t>
                        </m:r>
                        <m:r>
                          <a:rPr lang="en-CA" altLang="en-US" smtClean="0">
                            <a:latin typeface="Cambria Math" panose="02040503050406030204" pitchFamily="18" charset="0"/>
                          </a:rPr>
                          <m:t>)</m:t>
                        </m:r>
                      </m:e>
                    </m:nary>
                  </m:oMath>
                </a14:m>
                <a:endParaRPr lang="en-US" altLang="en-US" dirty="0"/>
              </a:p>
              <a:p>
                <a:r>
                  <a:rPr lang="en-US" altLang="en-US" dirty="0"/>
                  <a:t>Expected meeting probability: </a:t>
                </a:r>
                <a14:m>
                  <m:oMath xmlns:m="http://schemas.openxmlformats.org/officeDocument/2006/math">
                    <m:r>
                      <a:rPr lang="en-CA" altLang="en-US" smtClean="0">
                        <a:latin typeface="Cambria Math" panose="02040503050406030204" pitchFamily="18" charset="0"/>
                      </a:rPr>
                      <m:t>𝑝</m:t>
                    </m:r>
                    <m:d>
                      <m:dPr>
                        <m:ctrlPr>
                          <a:rPr lang="en-CA" altLang="en-US" i="1" smtClean="0">
                            <a:latin typeface="Cambria Math" panose="02040503050406030204" pitchFamily="18" charset="0"/>
                          </a:rPr>
                        </m:ctrlPr>
                      </m:dPr>
                      <m:e>
                        <m:r>
                          <a:rPr lang="en-CA" altLang="en-US" smtClean="0">
                            <a:latin typeface="Cambria Math" panose="02040503050406030204" pitchFamily="18" charset="0"/>
                          </a:rPr>
                          <m:t>𝑢</m:t>
                        </m:r>
                        <m:r>
                          <a:rPr lang="en-CA" altLang="en-US" smtClean="0">
                            <a:latin typeface="Cambria Math" panose="02040503050406030204" pitchFamily="18" charset="0"/>
                          </a:rPr>
                          <m:t>,</m:t>
                        </m:r>
                        <m:r>
                          <a:rPr lang="en-CA" altLang="en-US" smtClean="0">
                            <a:latin typeface="Cambria Math" panose="02040503050406030204" pitchFamily="18" charset="0"/>
                          </a:rPr>
                          <m:t>𝑣</m:t>
                        </m:r>
                      </m:e>
                    </m:d>
                    <m:r>
                      <a:rPr lang="en-CA" altLang="en-US" smtClean="0">
                        <a:latin typeface="Cambria Math" panose="02040503050406030204" pitchFamily="18" charset="0"/>
                      </a:rPr>
                      <m:t>=</m:t>
                    </m:r>
                    <m:nary>
                      <m:naryPr>
                        <m:chr m:val="∑"/>
                        <m:supHide m:val="on"/>
                        <m:ctrlPr>
                          <a:rPr lang="en-CA" altLang="en-US" i="1" smtClean="0">
                            <a:latin typeface="Cambria Math" panose="02040503050406030204" pitchFamily="18" charset="0"/>
                          </a:rPr>
                        </m:ctrlPr>
                      </m:naryPr>
                      <m:sub>
                        <m:r>
                          <m:rPr>
                            <m:brk m:alnAt="7"/>
                          </m:rPr>
                          <a:rPr lang="en-CA" altLang="en-US" smtClean="0">
                            <a:latin typeface="Cambria Math" panose="02040503050406030204" pitchFamily="18" charset="0"/>
                          </a:rPr>
                          <m:t>𝑡</m:t>
                        </m:r>
                        <m:r>
                          <a:rPr lang="en-CA" altLang="en-US" smtClean="0">
                            <a:latin typeface="Cambria Math" panose="02040503050406030204" pitchFamily="18" charset="0"/>
                          </a:rPr>
                          <m:t>:(</m:t>
                        </m:r>
                        <m:r>
                          <a:rPr lang="en-CA" altLang="en-US" smtClean="0">
                            <a:latin typeface="Cambria Math" panose="02040503050406030204" pitchFamily="18" charset="0"/>
                          </a:rPr>
                          <m:t>𝑢</m:t>
                        </m:r>
                        <m:r>
                          <a:rPr lang="en-CA" altLang="en-US" smtClean="0">
                            <a:latin typeface="Cambria Math" panose="02040503050406030204" pitchFamily="18" charset="0"/>
                          </a:rPr>
                          <m:t>,</m:t>
                        </m:r>
                        <m:r>
                          <a:rPr lang="en-CA" altLang="en-US" smtClean="0">
                            <a:latin typeface="Cambria Math" panose="02040503050406030204" pitchFamily="18" charset="0"/>
                          </a:rPr>
                          <m:t>𝑣</m:t>
                        </m:r>
                        <m:r>
                          <a:rPr lang="en-CA" altLang="en-US" smtClean="0">
                            <a:latin typeface="Cambria Math" panose="02040503050406030204" pitchFamily="18" charset="0"/>
                          </a:rPr>
                          <m:t>)∼→(</m:t>
                        </m:r>
                        <m:r>
                          <a:rPr lang="en-CA" altLang="en-US" smtClean="0">
                            <a:latin typeface="Cambria Math" panose="02040503050406030204" pitchFamily="18" charset="0"/>
                          </a:rPr>
                          <m:t>𝑥</m:t>
                        </m:r>
                        <m:r>
                          <a:rPr lang="en-CA" altLang="en-US" smtClean="0">
                            <a:latin typeface="Cambria Math" panose="02040503050406030204" pitchFamily="18" charset="0"/>
                          </a:rPr>
                          <m:t>,</m:t>
                        </m:r>
                        <m:r>
                          <a:rPr lang="en-CA" altLang="en-US" smtClean="0">
                            <a:latin typeface="Cambria Math" panose="02040503050406030204" pitchFamily="18" charset="0"/>
                          </a:rPr>
                          <m:t>𝑥</m:t>
                        </m:r>
                        <m:r>
                          <a:rPr lang="en-CA" altLang="en-US" smtClean="0">
                            <a:latin typeface="Cambria Math" panose="02040503050406030204" pitchFamily="18" charset="0"/>
                          </a:rPr>
                          <m:t>)</m:t>
                        </m:r>
                      </m:sub>
                      <m:sup/>
                      <m:e>
                        <m:r>
                          <a:rPr lang="en-CA" altLang="en-US" smtClean="0">
                            <a:latin typeface="Cambria Math" panose="02040503050406030204" pitchFamily="18" charset="0"/>
                          </a:rPr>
                          <m:t>𝑃</m:t>
                        </m:r>
                        <m:d>
                          <m:dPr>
                            <m:begChr m:val="["/>
                            <m:endChr m:val="]"/>
                            <m:ctrlPr>
                              <a:rPr lang="en-CA" altLang="en-US" i="1" smtClean="0">
                                <a:latin typeface="Cambria Math" panose="02040503050406030204" pitchFamily="18" charset="0"/>
                              </a:rPr>
                            </m:ctrlPr>
                          </m:dPr>
                          <m:e>
                            <m:r>
                              <a:rPr lang="en-CA" altLang="en-US" smtClean="0">
                                <a:latin typeface="Cambria Math" panose="02040503050406030204" pitchFamily="18" charset="0"/>
                              </a:rPr>
                              <m:t>𝑡</m:t>
                            </m:r>
                          </m:e>
                        </m:d>
                        <m:sSup>
                          <m:sSupPr>
                            <m:ctrlPr>
                              <a:rPr lang="en-CA" altLang="en-US" i="1" smtClean="0">
                                <a:latin typeface="Cambria Math" panose="02040503050406030204" pitchFamily="18" charset="0"/>
                              </a:rPr>
                            </m:ctrlPr>
                          </m:sSupPr>
                          <m:e>
                            <m:r>
                              <a:rPr lang="en-CA" altLang="en-US" smtClean="0">
                                <a:latin typeface="Cambria Math" panose="02040503050406030204" pitchFamily="18" charset="0"/>
                              </a:rPr>
                              <m:t>𝐶</m:t>
                            </m:r>
                          </m:e>
                          <m:sup>
                            <m:r>
                              <a:rPr lang="en-CA" altLang="en-US" smtClean="0">
                                <a:latin typeface="Cambria Math" panose="02040503050406030204" pitchFamily="18" charset="0"/>
                              </a:rPr>
                              <m:t>𝑙</m:t>
                            </m:r>
                            <m:d>
                              <m:dPr>
                                <m:ctrlPr>
                                  <a:rPr lang="en-CA" altLang="en-US" i="1" smtClean="0">
                                    <a:latin typeface="Cambria Math" panose="02040503050406030204" pitchFamily="18" charset="0"/>
                                  </a:rPr>
                                </m:ctrlPr>
                              </m:dPr>
                              <m:e>
                                <m:r>
                                  <a:rPr lang="en-CA" altLang="en-US" smtClean="0">
                                    <a:latin typeface="Cambria Math" panose="02040503050406030204" pitchFamily="18" charset="0"/>
                                  </a:rPr>
                                  <m:t>𝑡</m:t>
                                </m:r>
                              </m:e>
                            </m:d>
                          </m:sup>
                        </m:sSup>
                      </m:e>
                    </m:nary>
                  </m:oMath>
                </a14:m>
                <a:endParaRPr lang="en-US" altLang="en-US" dirty="0"/>
              </a:p>
            </p:txBody>
          </p:sp>
        </mc:Choice>
        <mc:Fallback xmlns="">
          <p:sp>
            <p:nvSpPr>
              <p:cNvPr id="68611" name="Rectangle 3">
                <a:extLst>
                  <a:ext uri="{FF2B5EF4-FFF2-40B4-BE49-F238E27FC236}">
                    <a16:creationId xmlns:a16="http://schemas.microsoft.com/office/drawing/2014/main" id="{79657CAB-9591-E322-6359-30D401082B57}"/>
                  </a:ext>
                </a:extLst>
              </p:cNvPr>
              <p:cNvSpPr>
                <a:spLocks noGrp="1" noRot="1" noChangeAspect="1" noMove="1" noResize="1" noEditPoints="1" noAdjustHandles="1" noChangeArrowheads="1" noChangeShapeType="1" noTextEdit="1"/>
              </p:cNvSpPr>
              <p:nvPr>
                <p:ph idx="1"/>
              </p:nvPr>
            </p:nvSpPr>
            <p:spPr>
              <a:blipFill>
                <a:blip r:embed="rId3"/>
                <a:stretch>
                  <a:fillRect l="-1086" t="-53488" b="-25872"/>
                </a:stretch>
              </a:blipFill>
            </p:spPr>
            <p:txBody>
              <a:bodyPr/>
              <a:lstStyle/>
              <a:p>
                <a:r>
                  <a:rPr lang="en-US">
                    <a:noFill/>
                  </a:rPr>
                  <a:t> </a:t>
                </a:r>
              </a:p>
            </p:txBody>
          </p:sp>
        </mc:Fallback>
      </mc:AlternateContent>
      <p:sp>
        <p:nvSpPr>
          <p:cNvPr id="68616" name="Slide Number Placeholder 1">
            <a:extLst>
              <a:ext uri="{FF2B5EF4-FFF2-40B4-BE49-F238E27FC236}">
                <a16:creationId xmlns:a16="http://schemas.microsoft.com/office/drawing/2014/main" id="{B54D637C-D3A0-216D-AEF8-B1996BB5596D}"/>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E724EC2F-0024-0B44-8BF0-B4EE85DA96C6}" type="slidenum">
              <a:rPr lang="en-US" altLang="en-US" sz="1200" b="1">
                <a:latin typeface="Arial" panose="020B0604020202020204" pitchFamily="34" charset="0"/>
              </a:rPr>
              <a:pPr algn="r" eaLnBrk="1" hangingPunct="1">
                <a:spcBef>
                  <a:spcPct val="0"/>
                </a:spcBef>
                <a:buClrTx/>
                <a:buSzTx/>
                <a:buFontTx/>
                <a:buNone/>
              </a:pPr>
              <a:t>53</a:t>
            </a:fld>
            <a:endParaRPr lang="en-US" altLang="en-US" sz="1200" b="1">
              <a:latin typeface="Arial" panose="020B0604020202020204" pitchFamily="34" charset="0"/>
            </a:endParaRPr>
          </a:p>
        </p:txBody>
      </p:sp>
      <p:sp>
        <p:nvSpPr>
          <p:cNvPr id="2" name="Slide Number Placeholder 1">
            <a:extLst>
              <a:ext uri="{FF2B5EF4-FFF2-40B4-BE49-F238E27FC236}">
                <a16:creationId xmlns:a16="http://schemas.microsoft.com/office/drawing/2014/main" id="{228FE94C-A9D8-7EA6-0120-4CF34D8862A3}"/>
              </a:ext>
            </a:extLst>
          </p:cNvPr>
          <p:cNvSpPr>
            <a:spLocks noGrp="1"/>
          </p:cNvSpPr>
          <p:nvPr>
            <p:ph type="sldNum" sz="quarter" idx="12"/>
          </p:nvPr>
        </p:nvSpPr>
        <p:spPr/>
        <p:txBody>
          <a:bodyPr/>
          <a:lstStyle/>
          <a:p>
            <a:fld id="{3576EC27-B82E-E143-A339-DE4537CE5FC3}" type="slidenum">
              <a:rPr lang="en-US" smtClean="0"/>
              <a:t>53</a:t>
            </a:fld>
            <a:endParaRPr lang="en-US"/>
          </a:p>
        </p:txBody>
      </p:sp>
    </p:spTree>
    <p:extLst>
      <p:ext uri="{BB962C8B-B14F-4D97-AF65-F5344CB8AC3E}">
        <p14:creationId xmlns:p14="http://schemas.microsoft.com/office/powerpoint/2010/main" val="1474385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a:extLst>
              <a:ext uri="{FF2B5EF4-FFF2-40B4-BE49-F238E27FC236}">
                <a16:creationId xmlns:a16="http://schemas.microsoft.com/office/drawing/2014/main" id="{9E38E56D-BECE-A64E-0BD1-5AE304049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884" y="3633966"/>
            <a:ext cx="5770231" cy="285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2">
            <a:extLst>
              <a:ext uri="{FF2B5EF4-FFF2-40B4-BE49-F238E27FC236}">
                <a16:creationId xmlns:a16="http://schemas.microsoft.com/office/drawing/2014/main" id="{5B1C32AC-9537-A258-8A13-9E00971CE4E6}"/>
              </a:ext>
            </a:extLst>
          </p:cNvPr>
          <p:cNvSpPr>
            <a:spLocks noGrp="1" noChangeArrowheads="1"/>
          </p:cNvSpPr>
          <p:nvPr>
            <p:ph type="title"/>
          </p:nvPr>
        </p:nvSpPr>
        <p:spPr/>
        <p:txBody>
          <a:bodyPr/>
          <a:lstStyle/>
          <a:p>
            <a:r>
              <a:rPr lang="en-US" altLang="en-US" dirty="0"/>
              <a:t>Graph Clustering: Sparsest Cut</a:t>
            </a:r>
          </a:p>
        </p:txBody>
      </p:sp>
      <mc:AlternateContent xmlns:mc="http://schemas.openxmlformats.org/markup-compatibility/2006" xmlns:a14="http://schemas.microsoft.com/office/drawing/2010/main">
        <mc:Choice Requires="a14">
          <p:sp>
            <p:nvSpPr>
              <p:cNvPr id="69636" name="Rectangle 3">
                <a:extLst>
                  <a:ext uri="{FF2B5EF4-FFF2-40B4-BE49-F238E27FC236}">
                    <a16:creationId xmlns:a16="http://schemas.microsoft.com/office/drawing/2014/main" id="{40710600-A370-157A-61ED-34DF53A097DB}"/>
                  </a:ext>
                </a:extLst>
              </p:cNvPr>
              <p:cNvSpPr>
                <a:spLocks noGrp="1" noChangeArrowheads="1"/>
              </p:cNvSpPr>
              <p:nvPr>
                <p:ph idx="1"/>
              </p:nvPr>
            </p:nvSpPr>
            <p:spPr/>
            <p:txBody>
              <a:bodyPr/>
              <a:lstStyle/>
              <a:p>
                <a:r>
                  <a:rPr lang="en-US" altLang="en-US" dirty="0"/>
                  <a:t>G = (V,E). The cut set of a cut is the set of edges {(u, v) ∈ E | u ∈ S, v ∈ T } and S and T are in two partitions</a:t>
                </a:r>
              </a:p>
              <a:p>
                <a:r>
                  <a:rPr lang="en-US" altLang="en-US" dirty="0"/>
                  <a:t>Size of the cut: # of edges in the cut set</a:t>
                </a:r>
              </a:p>
              <a:p>
                <a:r>
                  <a:rPr lang="en-US" altLang="en-US" dirty="0"/>
                  <a:t>Min-cut (e.g., C1) is not a good partition</a:t>
                </a:r>
              </a:p>
              <a:p>
                <a:r>
                  <a:rPr lang="en-US" altLang="en-US" dirty="0"/>
                  <a:t>A better measure</a:t>
                </a:r>
                <a:br>
                  <a:rPr lang="en-US" altLang="en-US" dirty="0"/>
                </a:br>
                <a:r>
                  <a:rPr lang="en-US" altLang="en-US" dirty="0"/>
                  <a:t>Sparsity </a:t>
                </a:r>
                <a14:m>
                  <m:oMath xmlns:m="http://schemas.openxmlformats.org/officeDocument/2006/math">
                    <m:r>
                      <m:rPr>
                        <m:sty m:val="p"/>
                      </m:rPr>
                      <a:rPr lang="en-CA" altLang="en-US" b="0" i="0" smtClean="0">
                        <a:latin typeface="Cambria Math" panose="02040503050406030204" pitchFamily="18" charset="0"/>
                      </a:rPr>
                      <m:t>Φ</m:t>
                    </m:r>
                    <m:r>
                      <a:rPr lang="en-CA" altLang="en-US" b="0" i="1" smtClean="0">
                        <a:latin typeface="Cambria Math" panose="02040503050406030204" pitchFamily="18" charset="0"/>
                      </a:rPr>
                      <m:t>=</m:t>
                    </m:r>
                    <m:f>
                      <m:fPr>
                        <m:ctrlPr>
                          <a:rPr lang="en-CA" altLang="en-US" b="0" i="1" smtClean="0">
                            <a:latin typeface="Cambria Math" panose="02040503050406030204" pitchFamily="18" charset="0"/>
                          </a:rPr>
                        </m:ctrlPr>
                      </m:fPr>
                      <m:num>
                        <m:r>
                          <a:rPr lang="en-CA" altLang="en-US" b="0" i="1" smtClean="0">
                            <a:latin typeface="Cambria Math" panose="02040503050406030204" pitchFamily="18" charset="0"/>
                          </a:rPr>
                          <m:t>𝑡h𝑒</m:t>
                        </m:r>
                        <m:r>
                          <a:rPr lang="en-CA" altLang="en-US" b="0" i="1" smtClean="0">
                            <a:latin typeface="Cambria Math" panose="02040503050406030204" pitchFamily="18" charset="0"/>
                          </a:rPr>
                          <m:t> </m:t>
                        </m:r>
                        <m:r>
                          <a:rPr lang="en-CA" altLang="en-US" b="0" i="1" smtClean="0">
                            <a:latin typeface="Cambria Math" panose="02040503050406030204" pitchFamily="18" charset="0"/>
                          </a:rPr>
                          <m:t>𝑠𝑖𝑧𝑒</m:t>
                        </m:r>
                        <m:r>
                          <a:rPr lang="en-CA" altLang="en-US" b="0" i="1" smtClean="0">
                            <a:latin typeface="Cambria Math" panose="02040503050406030204" pitchFamily="18" charset="0"/>
                          </a:rPr>
                          <m:t> </m:t>
                        </m:r>
                        <m:r>
                          <a:rPr lang="en-CA" altLang="en-US" b="0" i="1" smtClean="0">
                            <a:latin typeface="Cambria Math" panose="02040503050406030204" pitchFamily="18" charset="0"/>
                          </a:rPr>
                          <m:t>𝑜𝑓</m:t>
                        </m:r>
                        <m:r>
                          <a:rPr lang="en-CA" altLang="en-US" b="0" i="1" smtClean="0">
                            <a:latin typeface="Cambria Math" panose="02040503050406030204" pitchFamily="18" charset="0"/>
                          </a:rPr>
                          <m:t> </m:t>
                        </m:r>
                        <m:r>
                          <a:rPr lang="en-CA" altLang="en-US" b="0" i="1" smtClean="0">
                            <a:latin typeface="Cambria Math" panose="02040503050406030204" pitchFamily="18" charset="0"/>
                          </a:rPr>
                          <m:t>𝑡h𝑒</m:t>
                        </m:r>
                        <m:r>
                          <a:rPr lang="en-CA" altLang="en-US" b="0" i="1" smtClean="0">
                            <a:latin typeface="Cambria Math" panose="02040503050406030204" pitchFamily="18" charset="0"/>
                          </a:rPr>
                          <m:t> </m:t>
                        </m:r>
                        <m:r>
                          <a:rPr lang="en-CA" altLang="en-US" b="0" i="1" smtClean="0">
                            <a:latin typeface="Cambria Math" panose="02040503050406030204" pitchFamily="18" charset="0"/>
                          </a:rPr>
                          <m:t>𝑐𝑢𝑡</m:t>
                        </m:r>
                      </m:num>
                      <m:den>
                        <m:func>
                          <m:funcPr>
                            <m:ctrlPr>
                              <a:rPr lang="en-CA" altLang="en-US" b="0" i="1" smtClean="0">
                                <a:latin typeface="Cambria Math" panose="02040503050406030204" pitchFamily="18" charset="0"/>
                              </a:rPr>
                            </m:ctrlPr>
                          </m:funcPr>
                          <m:fName>
                            <m:r>
                              <m:rPr>
                                <m:sty m:val="p"/>
                              </m:rPr>
                              <a:rPr lang="en-CA" altLang="en-US" b="0" i="0" smtClean="0">
                                <a:latin typeface="Cambria Math" panose="02040503050406030204" pitchFamily="18" charset="0"/>
                              </a:rPr>
                              <m:t>min</m:t>
                            </m:r>
                          </m:fName>
                          <m:e>
                            <m:d>
                              <m:dPr>
                                <m:begChr m:val="{"/>
                                <m:endChr m:val="}"/>
                                <m:ctrlPr>
                                  <a:rPr lang="en-CA" altLang="en-US" b="0" i="1" smtClean="0">
                                    <a:latin typeface="Cambria Math" panose="02040503050406030204" pitchFamily="18" charset="0"/>
                                  </a:rPr>
                                </m:ctrlPr>
                              </m:dPr>
                              <m:e>
                                <m:d>
                                  <m:dPr>
                                    <m:begChr m:val="|"/>
                                    <m:endChr m:val="|"/>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𝑆</m:t>
                                    </m:r>
                                  </m:e>
                                </m:d>
                                <m:r>
                                  <a:rPr lang="en-CA" altLang="en-US" b="0" i="1" smtClean="0">
                                    <a:latin typeface="Cambria Math" panose="02040503050406030204" pitchFamily="18" charset="0"/>
                                  </a:rPr>
                                  <m:t>,</m:t>
                                </m:r>
                                <m:d>
                                  <m:dPr>
                                    <m:begChr m:val="|"/>
                                    <m:endChr m:val="|"/>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𝑇</m:t>
                                    </m:r>
                                  </m:e>
                                </m:d>
                              </m:e>
                            </m:d>
                          </m:e>
                        </m:func>
                      </m:den>
                    </m:f>
                  </m:oMath>
                </a14:m>
                <a:endParaRPr lang="en-US" altLang="en-US" dirty="0"/>
              </a:p>
            </p:txBody>
          </p:sp>
        </mc:Choice>
        <mc:Fallback xmlns="">
          <p:sp>
            <p:nvSpPr>
              <p:cNvPr id="69636" name="Rectangle 3">
                <a:extLst>
                  <a:ext uri="{FF2B5EF4-FFF2-40B4-BE49-F238E27FC236}">
                    <a16:creationId xmlns:a16="http://schemas.microsoft.com/office/drawing/2014/main" id="{40710600-A370-157A-61ED-34DF53A097DB}"/>
                  </a:ext>
                </a:extLst>
              </p:cNvPr>
              <p:cNvSpPr>
                <a:spLocks noGrp="1" noRot="1" noChangeAspect="1" noMove="1" noResize="1" noEditPoints="1" noAdjustHandles="1" noChangeArrowheads="1" noChangeShapeType="1" noTextEdit="1"/>
              </p:cNvSpPr>
              <p:nvPr>
                <p:ph idx="1"/>
              </p:nvPr>
            </p:nvSpPr>
            <p:spPr>
              <a:blipFill>
                <a:blip r:embed="rId4"/>
                <a:stretch>
                  <a:fillRect l="-1086" t="-2326" r="-121"/>
                </a:stretch>
              </a:blipFill>
            </p:spPr>
            <p:txBody>
              <a:bodyPr/>
              <a:lstStyle/>
              <a:p>
                <a:r>
                  <a:rPr lang="en-US">
                    <a:noFill/>
                  </a:rPr>
                  <a:t> </a:t>
                </a:r>
              </a:p>
            </p:txBody>
          </p:sp>
        </mc:Fallback>
      </mc:AlternateContent>
      <p:sp>
        <p:nvSpPr>
          <p:cNvPr id="69641" name="Slide Number Placeholder 1">
            <a:extLst>
              <a:ext uri="{FF2B5EF4-FFF2-40B4-BE49-F238E27FC236}">
                <a16:creationId xmlns:a16="http://schemas.microsoft.com/office/drawing/2014/main" id="{72BCF921-527A-DAA4-BF01-401111ABA368}"/>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88F8E844-DE57-1144-93DC-DC52BD46C1E4}" type="slidenum">
              <a:rPr lang="en-US" altLang="en-US" sz="1200" b="1">
                <a:latin typeface="Arial" panose="020B0604020202020204" pitchFamily="34" charset="0"/>
              </a:rPr>
              <a:pPr algn="r" eaLnBrk="1" hangingPunct="1">
                <a:spcBef>
                  <a:spcPct val="0"/>
                </a:spcBef>
                <a:buClrTx/>
                <a:buSzTx/>
                <a:buFontTx/>
                <a:buNone/>
              </a:pPr>
              <a:t>54</a:t>
            </a:fld>
            <a:endParaRPr lang="en-US" altLang="en-US" sz="1200" b="1">
              <a:latin typeface="Arial" panose="020B0604020202020204" pitchFamily="34" charset="0"/>
            </a:endParaRPr>
          </a:p>
        </p:txBody>
      </p:sp>
      <p:pic>
        <p:nvPicPr>
          <p:cNvPr id="4" name="Picture 6">
            <a:extLst>
              <a:ext uri="{FF2B5EF4-FFF2-40B4-BE49-F238E27FC236}">
                <a16:creationId xmlns:a16="http://schemas.microsoft.com/office/drawing/2014/main" id="{82FE15B8-0234-EEDA-13A0-0E3EB3055D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5812" y="486792"/>
            <a:ext cx="226218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8219E0C-FAEA-0096-052C-05B9F72FB931}"/>
              </a:ext>
            </a:extLst>
          </p:cNvPr>
          <p:cNvSpPr>
            <a:spLocks noGrp="1"/>
          </p:cNvSpPr>
          <p:nvPr>
            <p:ph type="sldNum" sz="quarter" idx="12"/>
          </p:nvPr>
        </p:nvSpPr>
        <p:spPr/>
        <p:txBody>
          <a:bodyPr/>
          <a:lstStyle/>
          <a:p>
            <a:fld id="{3576EC27-B82E-E143-A339-DE4537CE5FC3}" type="slidenum">
              <a:rPr lang="en-US" smtClean="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a:extLst>
              <a:ext uri="{FF2B5EF4-FFF2-40B4-BE49-F238E27FC236}">
                <a16:creationId xmlns:a16="http://schemas.microsoft.com/office/drawing/2014/main" id="{9E38E56D-BECE-A64E-0BD1-5AE304049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9752" y="79464"/>
            <a:ext cx="3674975" cy="182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2">
            <a:extLst>
              <a:ext uri="{FF2B5EF4-FFF2-40B4-BE49-F238E27FC236}">
                <a16:creationId xmlns:a16="http://schemas.microsoft.com/office/drawing/2014/main" id="{5B1C32AC-9537-A258-8A13-9E00971CE4E6}"/>
              </a:ext>
            </a:extLst>
          </p:cNvPr>
          <p:cNvSpPr>
            <a:spLocks noGrp="1" noChangeArrowheads="1"/>
          </p:cNvSpPr>
          <p:nvPr>
            <p:ph type="title"/>
          </p:nvPr>
        </p:nvSpPr>
        <p:spPr/>
        <p:txBody>
          <a:bodyPr/>
          <a:lstStyle/>
          <a:p>
            <a:r>
              <a:rPr lang="en-US" altLang="en-US" dirty="0"/>
              <a:t>Graph Clustering: Sparsest Cut</a:t>
            </a:r>
          </a:p>
        </p:txBody>
      </p:sp>
      <p:sp>
        <p:nvSpPr>
          <p:cNvPr id="69637" name="Rectangle 5">
            <a:extLst>
              <a:ext uri="{FF2B5EF4-FFF2-40B4-BE49-F238E27FC236}">
                <a16:creationId xmlns:a16="http://schemas.microsoft.com/office/drawing/2014/main" id="{B0DC8A7D-6D11-CF7C-F830-88EDEB63D22B}"/>
              </a:ext>
            </a:extLst>
          </p:cNvPr>
          <p:cNvSpPr>
            <a:spLocks noChangeArrowheads="1"/>
          </p:cNvSpPr>
          <p:nvPr/>
        </p:nvSpPr>
        <p:spPr bwMode="auto">
          <a:xfrm>
            <a:off x="1752600" y="3505200"/>
            <a:ext cx="8686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endParaRPr lang="en-US" altLang="en-US" sz="2000" dirty="0">
              <a:latin typeface="Arial" panose="020B0604020202020204" pitchFamily="34" charset="0"/>
            </a:endParaRPr>
          </a:p>
        </p:txBody>
      </p:sp>
      <p:sp>
        <p:nvSpPr>
          <p:cNvPr id="69641" name="Slide Number Placeholder 1">
            <a:extLst>
              <a:ext uri="{FF2B5EF4-FFF2-40B4-BE49-F238E27FC236}">
                <a16:creationId xmlns:a16="http://schemas.microsoft.com/office/drawing/2014/main" id="{72BCF921-527A-DAA4-BF01-401111ABA368}"/>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88F8E844-DE57-1144-93DC-DC52BD46C1E4}" type="slidenum">
              <a:rPr lang="en-US" altLang="en-US" sz="1200" b="1">
                <a:latin typeface="Arial" panose="020B0604020202020204" pitchFamily="34" charset="0"/>
              </a:rPr>
              <a:pPr algn="r" eaLnBrk="1" hangingPunct="1">
                <a:spcBef>
                  <a:spcPct val="0"/>
                </a:spcBef>
                <a:buClrTx/>
                <a:buSzTx/>
                <a:buFontTx/>
                <a:buNone/>
              </a:pPr>
              <a:t>55</a:t>
            </a:fld>
            <a:endParaRPr lang="en-US" altLang="en-US" sz="1200" b="1">
              <a:latin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8C2F13-7BE2-E0A0-AAC0-A28C5B31C4FA}"/>
                  </a:ext>
                </a:extLst>
              </p:cNvPr>
              <p:cNvSpPr>
                <a:spLocks noGrp="1"/>
              </p:cNvSpPr>
              <p:nvPr>
                <p:ph idx="1"/>
              </p:nvPr>
            </p:nvSpPr>
            <p:spPr/>
            <p:txBody>
              <a:bodyPr>
                <a:normAutofit/>
              </a:bodyPr>
              <a:lstStyle/>
              <a:p>
                <a:r>
                  <a:rPr lang="en-US" altLang="en-US" sz="2400" dirty="0">
                    <a:latin typeface="Arial" panose="020B0604020202020204" pitchFamily="34" charset="0"/>
                  </a:rPr>
                  <a:t>A cut is </a:t>
                </a:r>
                <a:r>
                  <a:rPr lang="en-US" altLang="en-US" sz="2400" b="1" i="1" dirty="0">
                    <a:latin typeface="Arial" panose="020B0604020202020204" pitchFamily="34" charset="0"/>
                  </a:rPr>
                  <a:t>sparsest</a:t>
                </a:r>
                <a:r>
                  <a:rPr lang="en-US" altLang="en-US" sz="2400" dirty="0">
                    <a:latin typeface="Arial" panose="020B0604020202020204" pitchFamily="34" charset="0"/>
                  </a:rPr>
                  <a:t> if its sparsity is not greater than that of any other cut</a:t>
                </a:r>
              </a:p>
              <a:p>
                <a:r>
                  <a:rPr lang="en-US" altLang="en-US" sz="2400" dirty="0">
                    <a:latin typeface="Arial" panose="020B0604020202020204" pitchFamily="34" charset="0"/>
                  </a:rPr>
                  <a:t>Example: cut C2 = ({a, b, c, d, e, f, l}, {g, h, </a:t>
                </a:r>
                <a:r>
                  <a:rPr lang="en-US" altLang="en-US" sz="2400" dirty="0" err="1">
                    <a:latin typeface="Arial" panose="020B0604020202020204" pitchFamily="34" charset="0"/>
                  </a:rPr>
                  <a:t>i</a:t>
                </a:r>
                <a:r>
                  <a:rPr lang="en-US" altLang="en-US" sz="2400" dirty="0">
                    <a:latin typeface="Arial" panose="020B0604020202020204" pitchFamily="34" charset="0"/>
                  </a:rPr>
                  <a:t>, j, k}) is the sparsest cut</a:t>
                </a:r>
              </a:p>
              <a:p>
                <a:pPr>
                  <a:spcBef>
                    <a:spcPct val="0"/>
                  </a:spcBef>
                </a:pPr>
                <a:r>
                  <a:rPr lang="en-US" altLang="en-US" sz="2400" dirty="0">
                    <a:latin typeface="Arial" panose="020B0604020202020204" pitchFamily="34" charset="0"/>
                  </a:rPr>
                  <a:t>For k clusters, the </a:t>
                </a:r>
                <a:r>
                  <a:rPr lang="en-US" altLang="en-US" sz="2400" b="1" dirty="0">
                    <a:latin typeface="Arial" panose="020B0604020202020204" pitchFamily="34" charset="0"/>
                  </a:rPr>
                  <a:t>modularity</a:t>
                </a:r>
                <a:r>
                  <a:rPr lang="en-US" altLang="en-US" sz="2400" dirty="0">
                    <a:latin typeface="Arial" panose="020B0604020202020204" pitchFamily="34" charset="0"/>
                  </a:rPr>
                  <a:t> of a clustering assesses the quality of the clustering: </a:t>
                </a:r>
                <a14:m>
                  <m:oMath xmlns:m="http://schemas.openxmlformats.org/officeDocument/2006/math">
                    <m:r>
                      <a:rPr lang="en-CA" altLang="en-US" sz="2400" b="0" i="1" smtClean="0">
                        <a:latin typeface="Cambria Math" panose="02040503050406030204" pitchFamily="18" charset="0"/>
                      </a:rPr>
                      <m:t>𝑄</m:t>
                    </m:r>
                    <m:r>
                      <a:rPr lang="en-CA" altLang="en-US" sz="2400" b="0" i="1" smtClean="0">
                        <a:latin typeface="Cambria Math" panose="02040503050406030204" pitchFamily="18" charset="0"/>
                      </a:rPr>
                      <m:t>=</m:t>
                    </m:r>
                    <m:nary>
                      <m:naryPr>
                        <m:chr m:val="∑"/>
                        <m:ctrlPr>
                          <a:rPr lang="en-CA" altLang="en-US" sz="2400" b="0" i="1" smtClean="0">
                            <a:latin typeface="Cambria Math" panose="02040503050406030204" pitchFamily="18" charset="0"/>
                          </a:rPr>
                        </m:ctrlPr>
                      </m:naryPr>
                      <m:sub>
                        <m:r>
                          <m:rPr>
                            <m:brk m:alnAt="23"/>
                          </m:rPr>
                          <a:rPr lang="en-CA" altLang="en-US" sz="2400" b="0" i="1" smtClean="0">
                            <a:latin typeface="Cambria Math" panose="02040503050406030204" pitchFamily="18" charset="0"/>
                          </a:rPr>
                          <m:t>𝑖</m:t>
                        </m:r>
                        <m:r>
                          <a:rPr lang="en-CA" altLang="en-US" sz="2400" b="0" i="1" smtClean="0">
                            <a:latin typeface="Cambria Math" panose="02040503050406030204" pitchFamily="18" charset="0"/>
                          </a:rPr>
                          <m:t>=1</m:t>
                        </m:r>
                      </m:sub>
                      <m:sup>
                        <m:r>
                          <a:rPr lang="en-CA" altLang="en-US" sz="2400" b="0" i="1" smtClean="0">
                            <a:latin typeface="Cambria Math" panose="02040503050406030204" pitchFamily="18" charset="0"/>
                          </a:rPr>
                          <m:t>𝑘</m:t>
                        </m:r>
                      </m:sup>
                      <m:e>
                        <m:d>
                          <m:dPr>
                            <m:ctrlPr>
                              <a:rPr lang="en-CA" altLang="en-US" sz="2400" b="0" i="1" smtClean="0">
                                <a:latin typeface="Cambria Math" panose="02040503050406030204" pitchFamily="18" charset="0"/>
                              </a:rPr>
                            </m:ctrlPr>
                          </m:dPr>
                          <m:e>
                            <m:f>
                              <m:fPr>
                                <m:ctrlPr>
                                  <a:rPr lang="en-CA" altLang="en-US" sz="2400" b="0" i="1" smtClean="0">
                                    <a:latin typeface="Cambria Math" panose="02040503050406030204" pitchFamily="18" charset="0"/>
                                  </a:rPr>
                                </m:ctrlPr>
                              </m:fPr>
                              <m:num>
                                <m:sSub>
                                  <m:sSubPr>
                                    <m:ctrlPr>
                                      <a:rPr lang="en-CA" altLang="en-US" sz="2400" b="0" i="1" smtClean="0">
                                        <a:latin typeface="Cambria Math" panose="02040503050406030204" pitchFamily="18" charset="0"/>
                                      </a:rPr>
                                    </m:ctrlPr>
                                  </m:sSubPr>
                                  <m:e>
                                    <m:r>
                                      <a:rPr lang="en-CA" altLang="en-US" sz="2400" b="0" i="1" smtClean="0">
                                        <a:latin typeface="Cambria Math" panose="02040503050406030204" pitchFamily="18" charset="0"/>
                                      </a:rPr>
                                      <m:t>𝑙</m:t>
                                    </m:r>
                                  </m:e>
                                  <m:sub>
                                    <m:r>
                                      <a:rPr lang="en-CA" altLang="en-US" sz="2400" b="0" i="1" smtClean="0">
                                        <a:latin typeface="Cambria Math" panose="02040503050406030204" pitchFamily="18" charset="0"/>
                                      </a:rPr>
                                      <m:t>𝑖</m:t>
                                    </m:r>
                                  </m:sub>
                                </m:sSub>
                              </m:num>
                              <m:den>
                                <m:d>
                                  <m:dPr>
                                    <m:begChr m:val="|"/>
                                    <m:endChr m:val="|"/>
                                    <m:ctrlPr>
                                      <a:rPr lang="en-CA" altLang="en-US" sz="2400" b="0" i="1" smtClean="0">
                                        <a:latin typeface="Cambria Math" panose="02040503050406030204" pitchFamily="18" charset="0"/>
                                      </a:rPr>
                                    </m:ctrlPr>
                                  </m:dPr>
                                  <m:e>
                                    <m:r>
                                      <a:rPr lang="en-CA" altLang="en-US" sz="2400" b="0" i="1" smtClean="0">
                                        <a:latin typeface="Cambria Math" panose="02040503050406030204" pitchFamily="18" charset="0"/>
                                      </a:rPr>
                                      <m:t>𝐸</m:t>
                                    </m:r>
                                  </m:e>
                                </m:d>
                              </m:den>
                            </m:f>
                            <m:r>
                              <a:rPr lang="en-CA" altLang="en-US" sz="2400" b="0" i="1" smtClean="0">
                                <a:latin typeface="Cambria Math" panose="02040503050406030204" pitchFamily="18" charset="0"/>
                              </a:rPr>
                              <m:t>−</m:t>
                            </m:r>
                            <m:sSup>
                              <m:sSupPr>
                                <m:ctrlPr>
                                  <a:rPr lang="en-CA" altLang="en-US" sz="2400" b="0" i="1" smtClean="0">
                                    <a:latin typeface="Cambria Math" panose="02040503050406030204" pitchFamily="18" charset="0"/>
                                  </a:rPr>
                                </m:ctrlPr>
                              </m:sSupPr>
                              <m:e>
                                <m:d>
                                  <m:dPr>
                                    <m:ctrlPr>
                                      <a:rPr lang="en-CA" altLang="en-US" sz="2400" b="0" i="1" smtClean="0">
                                        <a:latin typeface="Cambria Math" panose="02040503050406030204" pitchFamily="18" charset="0"/>
                                      </a:rPr>
                                    </m:ctrlPr>
                                  </m:dPr>
                                  <m:e>
                                    <m:f>
                                      <m:fPr>
                                        <m:ctrlPr>
                                          <a:rPr lang="en-CA" altLang="en-US" sz="2400" b="0" i="1" smtClean="0">
                                            <a:latin typeface="Cambria Math" panose="02040503050406030204" pitchFamily="18" charset="0"/>
                                          </a:rPr>
                                        </m:ctrlPr>
                                      </m:fPr>
                                      <m:num>
                                        <m:sSub>
                                          <m:sSubPr>
                                            <m:ctrlPr>
                                              <a:rPr lang="en-CA" altLang="en-US" sz="2400" b="0" i="1" smtClean="0">
                                                <a:latin typeface="Cambria Math" panose="02040503050406030204" pitchFamily="18" charset="0"/>
                                              </a:rPr>
                                            </m:ctrlPr>
                                          </m:sSubPr>
                                          <m:e>
                                            <m:r>
                                              <a:rPr lang="en-CA" altLang="en-US" sz="2400" b="0" i="1" smtClean="0">
                                                <a:latin typeface="Cambria Math" panose="02040503050406030204" pitchFamily="18" charset="0"/>
                                              </a:rPr>
                                              <m:t>𝑑</m:t>
                                            </m:r>
                                          </m:e>
                                          <m:sub>
                                            <m:r>
                                              <a:rPr lang="en-CA" altLang="en-US" sz="2400" b="0" i="1" smtClean="0">
                                                <a:latin typeface="Cambria Math" panose="02040503050406030204" pitchFamily="18" charset="0"/>
                                              </a:rPr>
                                              <m:t>𝑖</m:t>
                                            </m:r>
                                          </m:sub>
                                        </m:sSub>
                                      </m:num>
                                      <m:den>
                                        <m:r>
                                          <a:rPr lang="en-CA" altLang="en-US" sz="2400" b="0" i="1" smtClean="0">
                                            <a:latin typeface="Cambria Math" panose="02040503050406030204" pitchFamily="18" charset="0"/>
                                          </a:rPr>
                                          <m:t>2</m:t>
                                        </m:r>
                                        <m:d>
                                          <m:dPr>
                                            <m:begChr m:val="|"/>
                                            <m:endChr m:val="|"/>
                                            <m:ctrlPr>
                                              <a:rPr lang="en-CA" altLang="en-US" sz="2400" b="0" i="1" smtClean="0">
                                                <a:latin typeface="Cambria Math" panose="02040503050406030204" pitchFamily="18" charset="0"/>
                                              </a:rPr>
                                            </m:ctrlPr>
                                          </m:dPr>
                                          <m:e>
                                            <m:r>
                                              <a:rPr lang="en-CA" altLang="en-US" sz="2400" b="0" i="1" smtClean="0">
                                                <a:latin typeface="Cambria Math" panose="02040503050406030204" pitchFamily="18" charset="0"/>
                                              </a:rPr>
                                              <m:t>𝐸</m:t>
                                            </m:r>
                                          </m:e>
                                        </m:d>
                                      </m:den>
                                    </m:f>
                                  </m:e>
                                </m:d>
                              </m:e>
                              <m:sup>
                                <m:r>
                                  <a:rPr lang="en-CA" altLang="en-US" sz="2400" b="0" i="1" smtClean="0">
                                    <a:latin typeface="Cambria Math" panose="02040503050406030204" pitchFamily="18" charset="0"/>
                                  </a:rPr>
                                  <m:t>2</m:t>
                                </m:r>
                              </m:sup>
                            </m:sSup>
                          </m:e>
                        </m:d>
                      </m:e>
                    </m:nary>
                  </m:oMath>
                </a14:m>
                <a:endParaRPr lang="en-CA" altLang="en-US" sz="2400" b="0" dirty="0">
                  <a:latin typeface="Arial" panose="020B0604020202020204" pitchFamily="34" charset="0"/>
                </a:endParaRPr>
              </a:p>
              <a:p>
                <a:pPr lvl="1">
                  <a:spcBef>
                    <a:spcPct val="0"/>
                  </a:spcBef>
                </a:pPr>
                <a:r>
                  <a:rPr lang="en-US" altLang="en-US" sz="2000" i="1" dirty="0">
                    <a:latin typeface="Tahoma" panose="020B0604030504040204" pitchFamily="34" charset="0"/>
                  </a:rPr>
                  <a:t>l</a:t>
                </a:r>
                <a:r>
                  <a:rPr lang="en-US" altLang="en-US" sz="2000" i="1" baseline="-25000" dirty="0">
                    <a:latin typeface="Tahoma" panose="020B0604030504040204" pitchFamily="34" charset="0"/>
                  </a:rPr>
                  <a:t>i</a:t>
                </a:r>
                <a:r>
                  <a:rPr lang="en-US" altLang="en-US" sz="2000" dirty="0">
                    <a:latin typeface="Tahoma" panose="020B0604030504040204" pitchFamily="34" charset="0"/>
                  </a:rPr>
                  <a:t> is the number of edges between vertices in the </a:t>
                </a:r>
                <a:r>
                  <a:rPr lang="en-US" altLang="en-US" sz="2000" dirty="0" err="1">
                    <a:latin typeface="Tahoma" panose="020B0604030504040204" pitchFamily="34" charset="0"/>
                  </a:rPr>
                  <a:t>i-th</a:t>
                </a:r>
                <a:r>
                  <a:rPr lang="en-US" altLang="en-US" sz="2000" dirty="0">
                    <a:latin typeface="Tahoma" panose="020B0604030504040204" pitchFamily="34" charset="0"/>
                  </a:rPr>
                  <a:t> cluster, and </a:t>
                </a:r>
                <a:r>
                  <a:rPr lang="en-US" altLang="en-US" sz="2000" i="1" dirty="0">
                    <a:latin typeface="Tahoma" panose="020B0604030504040204" pitchFamily="34" charset="0"/>
                  </a:rPr>
                  <a:t>d</a:t>
                </a:r>
                <a:r>
                  <a:rPr lang="en-US" altLang="en-US" sz="2000" i="1" baseline="-25000" dirty="0">
                    <a:latin typeface="Tahoma" panose="020B0604030504040204" pitchFamily="34" charset="0"/>
                  </a:rPr>
                  <a:t>i</a:t>
                </a:r>
                <a:r>
                  <a:rPr lang="en-US" altLang="en-US" sz="2000" dirty="0">
                    <a:latin typeface="Tahoma" panose="020B0604030504040204" pitchFamily="34" charset="0"/>
                  </a:rPr>
                  <a:t> is the sum of the degrees of the vertices in the </a:t>
                </a:r>
                <a:r>
                  <a:rPr lang="en-US" altLang="en-US" sz="2000" dirty="0" err="1">
                    <a:latin typeface="Tahoma" panose="020B0604030504040204" pitchFamily="34" charset="0"/>
                  </a:rPr>
                  <a:t>i-th</a:t>
                </a:r>
                <a:r>
                  <a:rPr lang="en-US" altLang="en-US" sz="2000" dirty="0">
                    <a:latin typeface="Tahoma" panose="020B0604030504040204" pitchFamily="34" charset="0"/>
                  </a:rPr>
                  <a:t> cluster</a:t>
                </a:r>
                <a:endParaRPr lang="en-US" altLang="en-US" sz="2000" dirty="0">
                  <a:latin typeface="Arial" panose="020B0604020202020204" pitchFamily="34" charset="0"/>
                </a:endParaRPr>
              </a:p>
              <a:p>
                <a:r>
                  <a:rPr lang="en-US" altLang="en-US" sz="2400" dirty="0">
                    <a:latin typeface="Arial" panose="020B0604020202020204" pitchFamily="34" charset="0"/>
                  </a:rPr>
                  <a:t>The </a:t>
                </a:r>
                <a:r>
                  <a:rPr lang="en-US" altLang="en-US" sz="2400" i="1" dirty="0">
                    <a:latin typeface="Arial" panose="020B0604020202020204" pitchFamily="34" charset="0"/>
                  </a:rPr>
                  <a:t>modularity</a:t>
                </a:r>
                <a:r>
                  <a:rPr lang="en-US" altLang="en-US" sz="2400" dirty="0">
                    <a:latin typeface="Arial" panose="020B0604020202020204" pitchFamily="34" charset="0"/>
                  </a:rPr>
                  <a:t> of a clustering of a graph is the difference between the fraction of all edges that fall into individual clusters and the fraction that would do so if the graph vertices were randomly connected</a:t>
                </a:r>
              </a:p>
              <a:p>
                <a:r>
                  <a:rPr lang="en-US" altLang="en-US" sz="2400" dirty="0">
                    <a:latin typeface="Arial" panose="020B0604020202020204" pitchFamily="34" charset="0"/>
                  </a:rPr>
                  <a:t>The optimal clustering of graphs maximizes the modularity</a:t>
                </a:r>
              </a:p>
              <a:p>
                <a:endParaRPr lang="en-US" sz="2400" dirty="0"/>
              </a:p>
            </p:txBody>
          </p:sp>
        </mc:Choice>
        <mc:Fallback xmlns="">
          <p:sp>
            <p:nvSpPr>
              <p:cNvPr id="3" name="Content Placeholder 2">
                <a:extLst>
                  <a:ext uri="{FF2B5EF4-FFF2-40B4-BE49-F238E27FC236}">
                    <a16:creationId xmlns:a16="http://schemas.microsoft.com/office/drawing/2014/main" id="{4E8C2F13-7BE2-E0A0-AAC0-A28C5B31C4FA}"/>
                  </a:ext>
                </a:extLst>
              </p:cNvPr>
              <p:cNvSpPr>
                <a:spLocks noGrp="1" noRot="1" noChangeAspect="1" noMove="1" noResize="1" noEditPoints="1" noAdjustHandles="1" noChangeArrowheads="1" noChangeShapeType="1" noTextEdit="1"/>
              </p:cNvSpPr>
              <p:nvPr>
                <p:ph idx="1"/>
              </p:nvPr>
            </p:nvSpPr>
            <p:spPr>
              <a:blipFill>
                <a:blip r:embed="rId4"/>
                <a:stretch>
                  <a:fillRect l="-844" t="-203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8D74217-A3B0-81C8-1110-E7B690DC20BB}"/>
              </a:ext>
            </a:extLst>
          </p:cNvPr>
          <p:cNvSpPr>
            <a:spLocks noGrp="1"/>
          </p:cNvSpPr>
          <p:nvPr>
            <p:ph type="sldNum" sz="quarter" idx="12"/>
          </p:nvPr>
        </p:nvSpPr>
        <p:spPr/>
        <p:txBody>
          <a:bodyPr/>
          <a:lstStyle/>
          <a:p>
            <a:fld id="{3576EC27-B82E-E143-A339-DE4537CE5FC3}" type="slidenum">
              <a:rPr lang="en-US" smtClean="0"/>
              <a:t>55</a:t>
            </a:fld>
            <a:endParaRPr lang="en-US"/>
          </a:p>
        </p:txBody>
      </p:sp>
    </p:spTree>
    <p:extLst>
      <p:ext uri="{BB962C8B-B14F-4D97-AF65-F5344CB8AC3E}">
        <p14:creationId xmlns:p14="http://schemas.microsoft.com/office/powerpoint/2010/main" val="2414113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5D0C7F9-C263-0A46-93D7-51276EFE2BA2}"/>
              </a:ext>
            </a:extLst>
          </p:cNvPr>
          <p:cNvSpPr>
            <a:spLocks noGrp="1" noChangeArrowheads="1"/>
          </p:cNvSpPr>
          <p:nvPr>
            <p:ph type="title"/>
          </p:nvPr>
        </p:nvSpPr>
        <p:spPr/>
        <p:txBody>
          <a:bodyPr/>
          <a:lstStyle/>
          <a:p>
            <a:r>
              <a:rPr lang="en-US" altLang="en-US"/>
              <a:t>Graph Clustering: Challenges of Finding Good Cuts</a:t>
            </a:r>
          </a:p>
        </p:txBody>
      </p:sp>
      <p:sp>
        <p:nvSpPr>
          <p:cNvPr id="70659" name="Rectangle 3">
            <a:extLst>
              <a:ext uri="{FF2B5EF4-FFF2-40B4-BE49-F238E27FC236}">
                <a16:creationId xmlns:a16="http://schemas.microsoft.com/office/drawing/2014/main" id="{D256B3D8-D807-AEC9-FA7B-ABD1E65E19B2}"/>
              </a:ext>
            </a:extLst>
          </p:cNvPr>
          <p:cNvSpPr>
            <a:spLocks noGrp="1" noChangeArrowheads="1"/>
          </p:cNvSpPr>
          <p:nvPr>
            <p:ph idx="1"/>
          </p:nvPr>
        </p:nvSpPr>
        <p:spPr/>
        <p:txBody>
          <a:bodyPr>
            <a:normAutofit fontScale="85000" lnSpcReduction="10000"/>
          </a:bodyPr>
          <a:lstStyle/>
          <a:p>
            <a:r>
              <a:rPr lang="en-US" altLang="en-US"/>
              <a:t>High computational cost</a:t>
            </a:r>
          </a:p>
          <a:p>
            <a:pPr lvl="1"/>
            <a:r>
              <a:rPr lang="en-US" altLang="en-US"/>
              <a:t>Many graph cut problems are computationally expensive</a:t>
            </a:r>
          </a:p>
          <a:p>
            <a:pPr lvl="1"/>
            <a:r>
              <a:rPr lang="en-US" altLang="en-US"/>
              <a:t>The sparsest cut problem is NP-hard</a:t>
            </a:r>
          </a:p>
          <a:p>
            <a:pPr lvl="1"/>
            <a:r>
              <a:rPr lang="en-US" altLang="en-US"/>
              <a:t>Need to tradeoff between efficiency/scalability and quality </a:t>
            </a:r>
          </a:p>
          <a:p>
            <a:r>
              <a:rPr lang="en-US" altLang="en-US"/>
              <a:t>Sophisticated graphs</a:t>
            </a:r>
          </a:p>
          <a:p>
            <a:pPr lvl="1"/>
            <a:r>
              <a:rPr lang="en-US" altLang="en-US"/>
              <a:t>May involve weights and/or cycles.</a:t>
            </a:r>
          </a:p>
          <a:p>
            <a:r>
              <a:rPr lang="en-US" altLang="en-US"/>
              <a:t>High dimensionality</a:t>
            </a:r>
          </a:p>
          <a:p>
            <a:pPr lvl="1"/>
            <a:r>
              <a:rPr lang="en-US" altLang="en-US"/>
              <a:t>A graph can have many vertices. In a similarity matrix, a vertex is represented as a vector (a row in the matrix) whose dimensionality is the number of vertices in the graph</a:t>
            </a:r>
          </a:p>
          <a:p>
            <a:r>
              <a:rPr lang="en-US" altLang="en-US"/>
              <a:t>Sparsity</a:t>
            </a:r>
          </a:p>
          <a:p>
            <a:pPr lvl="1"/>
            <a:r>
              <a:rPr lang="en-US" altLang="en-US"/>
              <a:t>A large graph is often sparse, meaning each vertex on average connects to only a small number of other vertices</a:t>
            </a:r>
          </a:p>
          <a:p>
            <a:pPr lvl="1"/>
            <a:r>
              <a:rPr lang="en-US" altLang="en-US"/>
              <a:t>A similarity matrix from a large sparse graph can also be sparse</a:t>
            </a:r>
          </a:p>
        </p:txBody>
      </p:sp>
      <p:sp>
        <p:nvSpPr>
          <p:cNvPr id="70660" name="Slide Number Placeholder 1">
            <a:extLst>
              <a:ext uri="{FF2B5EF4-FFF2-40B4-BE49-F238E27FC236}">
                <a16:creationId xmlns:a16="http://schemas.microsoft.com/office/drawing/2014/main" id="{B60C817F-B9B3-288C-DAD7-95693841BADB}"/>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0BA5300C-FDD3-154E-928D-20B9EE5115BB}" type="slidenum">
              <a:rPr lang="en-US" altLang="en-US" sz="1200" b="1">
                <a:latin typeface="Arial" panose="020B0604020202020204" pitchFamily="34" charset="0"/>
              </a:rPr>
              <a:pPr algn="r" eaLnBrk="1" hangingPunct="1">
                <a:spcBef>
                  <a:spcPct val="0"/>
                </a:spcBef>
                <a:buClrTx/>
                <a:buSzTx/>
                <a:buFontTx/>
                <a:buNone/>
              </a:pPr>
              <a:t>56</a:t>
            </a:fld>
            <a:endParaRPr lang="en-US" altLang="en-US" sz="1200" b="1">
              <a:latin typeface="Arial" panose="020B0604020202020204" pitchFamily="34" charset="0"/>
            </a:endParaRPr>
          </a:p>
        </p:txBody>
      </p:sp>
      <p:sp>
        <p:nvSpPr>
          <p:cNvPr id="2" name="Slide Number Placeholder 1">
            <a:extLst>
              <a:ext uri="{FF2B5EF4-FFF2-40B4-BE49-F238E27FC236}">
                <a16:creationId xmlns:a16="http://schemas.microsoft.com/office/drawing/2014/main" id="{DF2916B9-8EB2-3F72-E639-F4A9392A5F3F}"/>
              </a:ext>
            </a:extLst>
          </p:cNvPr>
          <p:cNvSpPr>
            <a:spLocks noGrp="1"/>
          </p:cNvSpPr>
          <p:nvPr>
            <p:ph type="sldNum" sz="quarter" idx="12"/>
          </p:nvPr>
        </p:nvSpPr>
        <p:spPr/>
        <p:txBody>
          <a:bodyPr/>
          <a:lstStyle/>
          <a:p>
            <a:fld id="{3576EC27-B82E-E143-A339-DE4537CE5FC3}"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85B714E7-7431-4316-9538-493AF36F9938}"/>
              </a:ext>
            </a:extLst>
          </p:cNvPr>
          <p:cNvSpPr>
            <a:spLocks noGrp="1" noChangeArrowheads="1"/>
          </p:cNvSpPr>
          <p:nvPr>
            <p:ph type="title"/>
          </p:nvPr>
        </p:nvSpPr>
        <p:spPr/>
        <p:txBody>
          <a:bodyPr/>
          <a:lstStyle/>
          <a:p>
            <a:r>
              <a:rPr lang="en-US" altLang="en-US"/>
              <a:t>Two Approaches for Graph Clustering</a:t>
            </a:r>
          </a:p>
        </p:txBody>
      </p:sp>
      <p:sp>
        <p:nvSpPr>
          <p:cNvPr id="71683" name="Rectangle 3">
            <a:extLst>
              <a:ext uri="{FF2B5EF4-FFF2-40B4-BE49-F238E27FC236}">
                <a16:creationId xmlns:a16="http://schemas.microsoft.com/office/drawing/2014/main" id="{F5D48D82-F881-2E7A-1D90-3C8E6977931D}"/>
              </a:ext>
            </a:extLst>
          </p:cNvPr>
          <p:cNvSpPr>
            <a:spLocks noGrp="1" noChangeArrowheads="1"/>
          </p:cNvSpPr>
          <p:nvPr>
            <p:ph idx="1"/>
          </p:nvPr>
        </p:nvSpPr>
        <p:spPr/>
        <p:txBody>
          <a:bodyPr>
            <a:normAutofit fontScale="92500" lnSpcReduction="20000"/>
          </a:bodyPr>
          <a:lstStyle/>
          <a:p>
            <a:r>
              <a:rPr lang="en-US" altLang="en-US"/>
              <a:t>Two approaches for clustering graph data</a:t>
            </a:r>
          </a:p>
          <a:p>
            <a:pPr lvl="1"/>
            <a:r>
              <a:rPr lang="en-US" altLang="en-US"/>
              <a:t>Use generic clustering methods for high-dimensional data</a:t>
            </a:r>
          </a:p>
          <a:p>
            <a:pPr lvl="1"/>
            <a:r>
              <a:rPr lang="en-US" altLang="en-US"/>
              <a:t>Designed specifically for clustering graphs </a:t>
            </a:r>
          </a:p>
          <a:p>
            <a:r>
              <a:rPr lang="en-US" altLang="en-US"/>
              <a:t>Using clustering methods for high-dimensional data</a:t>
            </a:r>
          </a:p>
          <a:p>
            <a:pPr lvl="1"/>
            <a:r>
              <a:rPr lang="en-US" altLang="en-US"/>
              <a:t>Extract a similarity matrix from a graph using a similarity measure</a:t>
            </a:r>
          </a:p>
          <a:p>
            <a:pPr lvl="1"/>
            <a:r>
              <a:rPr lang="en-US" altLang="en-US"/>
              <a:t>A generic clustering method can then be applied on the similarity matrix to discover clusters</a:t>
            </a:r>
          </a:p>
          <a:p>
            <a:pPr lvl="1"/>
            <a:r>
              <a:rPr lang="en-US" altLang="en-US"/>
              <a:t>Ex. Spectral clustering: approximate optimal graph cut solutions</a:t>
            </a:r>
          </a:p>
          <a:p>
            <a:r>
              <a:rPr lang="en-US" altLang="en-US"/>
              <a:t>Methods specific to graphs</a:t>
            </a:r>
          </a:p>
          <a:p>
            <a:pPr lvl="1"/>
            <a:r>
              <a:rPr lang="en-US" altLang="en-US"/>
              <a:t>Search the graph to find well-connected components as clusters</a:t>
            </a:r>
          </a:p>
          <a:p>
            <a:pPr lvl="1"/>
            <a:r>
              <a:rPr lang="en-US" altLang="en-US"/>
              <a:t>Ex. SCAN (Structural Clustering Algorithm for Networks)</a:t>
            </a:r>
          </a:p>
          <a:p>
            <a:pPr lvl="2"/>
            <a:r>
              <a:rPr lang="en-US" altLang="zh-CN"/>
              <a:t>X. Xu, N. Yuruk, Z. Feng, and T. A. J. Schweiger, “SCAN: A Structural Clustering Algorithm for Networks”, KDD'07</a:t>
            </a:r>
          </a:p>
        </p:txBody>
      </p:sp>
      <p:sp>
        <p:nvSpPr>
          <p:cNvPr id="71684" name="Slide Number Placeholder 1">
            <a:extLst>
              <a:ext uri="{FF2B5EF4-FFF2-40B4-BE49-F238E27FC236}">
                <a16:creationId xmlns:a16="http://schemas.microsoft.com/office/drawing/2014/main" id="{DDB54ED8-C0D1-2C13-4A75-C2FF26E591CE}"/>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72D6B034-3C9B-2449-A48E-B7852C27CAAE}" type="slidenum">
              <a:rPr lang="en-US" altLang="en-US" sz="1200" b="1">
                <a:latin typeface="Arial" panose="020B0604020202020204" pitchFamily="34" charset="0"/>
              </a:rPr>
              <a:pPr algn="r" eaLnBrk="1" hangingPunct="1">
                <a:spcBef>
                  <a:spcPct val="0"/>
                </a:spcBef>
                <a:buClrTx/>
                <a:buSzTx/>
                <a:buFontTx/>
                <a:buNone/>
              </a:pPr>
              <a:t>57</a:t>
            </a:fld>
            <a:endParaRPr lang="en-US" altLang="en-US" sz="1200" b="1">
              <a:latin typeface="Arial" panose="020B0604020202020204" pitchFamily="34" charset="0"/>
            </a:endParaRPr>
          </a:p>
        </p:txBody>
      </p:sp>
      <p:sp>
        <p:nvSpPr>
          <p:cNvPr id="2" name="Slide Number Placeholder 1">
            <a:extLst>
              <a:ext uri="{FF2B5EF4-FFF2-40B4-BE49-F238E27FC236}">
                <a16:creationId xmlns:a16="http://schemas.microsoft.com/office/drawing/2014/main" id="{7FEFC311-9FFF-0DEF-2841-45C839F34D68}"/>
              </a:ext>
            </a:extLst>
          </p:cNvPr>
          <p:cNvSpPr>
            <a:spLocks noGrp="1"/>
          </p:cNvSpPr>
          <p:nvPr>
            <p:ph type="sldNum" sz="quarter" idx="12"/>
          </p:nvPr>
        </p:nvSpPr>
        <p:spPr/>
        <p:txBody>
          <a:bodyPr/>
          <a:lstStyle/>
          <a:p>
            <a:fld id="{3576EC27-B82E-E143-A339-DE4537CE5FC3}" type="slidenum">
              <a:rPr lang="en-US" smtClean="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test7">
            <a:extLst>
              <a:ext uri="{FF2B5EF4-FFF2-40B4-BE49-F238E27FC236}">
                <a16:creationId xmlns:a16="http://schemas.microsoft.com/office/drawing/2014/main" id="{D00B5AAF-0D9C-1414-5231-A6EDE9B300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6303349" y="2739705"/>
            <a:ext cx="4951009" cy="3654745"/>
          </a:xfrm>
          <a:prstGeom prst="rect">
            <a:avLst/>
          </a:prstGeom>
        </p:spPr>
      </p:pic>
      <p:sp>
        <p:nvSpPr>
          <p:cNvPr id="2" name="Title 1">
            <a:extLst>
              <a:ext uri="{FF2B5EF4-FFF2-40B4-BE49-F238E27FC236}">
                <a16:creationId xmlns:a16="http://schemas.microsoft.com/office/drawing/2014/main" id="{C856A243-F933-45F1-82C6-265D52ECF322}"/>
              </a:ext>
            </a:extLst>
          </p:cNvPr>
          <p:cNvSpPr>
            <a:spLocks noGrp="1"/>
          </p:cNvSpPr>
          <p:nvPr>
            <p:ph type="title"/>
          </p:nvPr>
        </p:nvSpPr>
        <p:spPr/>
        <p:txBody>
          <a:bodyPr/>
          <a:lstStyle/>
          <a:p>
            <a:r>
              <a:rPr lang="en-US" altLang="zh-CN" dirty="0"/>
              <a:t>SCAN: Density-Based Clustering of Networks</a:t>
            </a:r>
            <a:endParaRPr lang="en-US" dirty="0"/>
          </a:p>
        </p:txBody>
      </p:sp>
      <p:sp>
        <p:nvSpPr>
          <p:cNvPr id="3" name="Content Placeholder 2">
            <a:extLst>
              <a:ext uri="{FF2B5EF4-FFF2-40B4-BE49-F238E27FC236}">
                <a16:creationId xmlns:a16="http://schemas.microsoft.com/office/drawing/2014/main" id="{0BD6B8B0-B89E-C6F9-5A76-8E3C6E4D8000}"/>
              </a:ext>
            </a:extLst>
          </p:cNvPr>
          <p:cNvSpPr>
            <a:spLocks noGrp="1"/>
          </p:cNvSpPr>
          <p:nvPr>
            <p:ph idx="1"/>
          </p:nvPr>
        </p:nvSpPr>
        <p:spPr/>
        <p:txBody>
          <a:bodyPr/>
          <a:lstStyle/>
          <a:p>
            <a:r>
              <a:rPr lang="en-US" dirty="0"/>
              <a:t>Application: Given simply information of who associates with whom, could one identify clusters of individuals with common interests or special relationships (families, cliques, terrorist cells)?</a:t>
            </a:r>
          </a:p>
          <a:p>
            <a:r>
              <a:rPr lang="en-US" altLang="zh-CN" dirty="0"/>
              <a:t>How many clusters?</a:t>
            </a:r>
          </a:p>
          <a:p>
            <a:r>
              <a:rPr lang="en-US" altLang="zh-CN" dirty="0"/>
              <a:t>What size should they be?</a:t>
            </a:r>
          </a:p>
          <a:p>
            <a:r>
              <a:rPr lang="en-US" altLang="zh-CN" dirty="0"/>
              <a:t>What is the best partitioning?</a:t>
            </a:r>
          </a:p>
          <a:p>
            <a:r>
              <a:rPr lang="en-US" altLang="zh-CN" dirty="0"/>
              <a:t>Should some points be segregated?</a:t>
            </a:r>
          </a:p>
          <a:p>
            <a:endParaRPr lang="en-US" dirty="0"/>
          </a:p>
        </p:txBody>
      </p:sp>
      <p:sp>
        <p:nvSpPr>
          <p:cNvPr id="7" name="Text Box 7">
            <a:extLst>
              <a:ext uri="{FF2B5EF4-FFF2-40B4-BE49-F238E27FC236}">
                <a16:creationId xmlns:a16="http://schemas.microsoft.com/office/drawing/2014/main" id="{8917F56E-91BA-7FA2-08BD-4E16AA1A451D}"/>
              </a:ext>
            </a:extLst>
          </p:cNvPr>
          <p:cNvSpPr txBox="1">
            <a:spLocks noChangeArrowheads="1"/>
          </p:cNvSpPr>
          <p:nvPr/>
        </p:nvSpPr>
        <p:spPr bwMode="auto">
          <a:xfrm>
            <a:off x="8915256" y="5916375"/>
            <a:ext cx="2339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ctr" eaLnBrk="1" hangingPunct="1">
              <a:spcBef>
                <a:spcPct val="0"/>
              </a:spcBef>
              <a:buClrTx/>
              <a:buSzTx/>
              <a:buFontTx/>
              <a:buNone/>
            </a:pPr>
            <a:r>
              <a:rPr lang="en-US" altLang="zh-CN" sz="1800" dirty="0">
                <a:solidFill>
                  <a:schemeClr val="tx2"/>
                </a:solidFill>
                <a:latin typeface="Arial" panose="020B0604020202020204" pitchFamily="34" charset="0"/>
                <a:ea typeface="SimSun" panose="02010600030101010101" pitchFamily="2" charset="-122"/>
              </a:rPr>
              <a:t>An Example Network</a:t>
            </a:r>
            <a:endParaRPr lang="en-US" altLang="en-US" sz="1800" dirty="0">
              <a:solidFill>
                <a:schemeClr val="tx2"/>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ACE6D107-B5FC-F2D9-F3C6-EFDD954F3E60}"/>
              </a:ext>
            </a:extLst>
          </p:cNvPr>
          <p:cNvSpPr>
            <a:spLocks noGrp="1"/>
          </p:cNvSpPr>
          <p:nvPr>
            <p:ph type="sldNum" sz="quarter" idx="12"/>
          </p:nvPr>
        </p:nvSpPr>
        <p:spPr/>
        <p:txBody>
          <a:bodyPr/>
          <a:lstStyle/>
          <a:p>
            <a:fld id="{3576EC27-B82E-E143-A339-DE4537CE5FC3}" type="slidenum">
              <a:rPr lang="en-US" smtClean="0"/>
              <a:t>58</a:t>
            </a:fld>
            <a:endParaRPr lang="en-US"/>
          </a:p>
        </p:txBody>
      </p:sp>
    </p:spTree>
    <p:extLst>
      <p:ext uri="{BB962C8B-B14F-4D97-AF65-F5344CB8AC3E}">
        <p14:creationId xmlns:p14="http://schemas.microsoft.com/office/powerpoint/2010/main" val="2467946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641EB07-42AD-E151-59AB-FCA3DC506031}"/>
              </a:ext>
            </a:extLst>
          </p:cNvPr>
          <p:cNvSpPr>
            <a:spLocks noGrp="1" noChangeArrowheads="1"/>
          </p:cNvSpPr>
          <p:nvPr>
            <p:ph type="title"/>
          </p:nvPr>
        </p:nvSpPr>
        <p:spPr/>
        <p:txBody>
          <a:bodyPr/>
          <a:lstStyle/>
          <a:p>
            <a:r>
              <a:rPr lang="en-US" altLang="zh-CN"/>
              <a:t>A Social Network Model</a:t>
            </a:r>
          </a:p>
        </p:txBody>
      </p:sp>
      <p:sp>
        <p:nvSpPr>
          <p:cNvPr id="73731" name="Rectangle 3">
            <a:extLst>
              <a:ext uri="{FF2B5EF4-FFF2-40B4-BE49-F238E27FC236}">
                <a16:creationId xmlns:a16="http://schemas.microsoft.com/office/drawing/2014/main" id="{ED43A251-B233-7885-AAEB-3089265458F6}"/>
              </a:ext>
            </a:extLst>
          </p:cNvPr>
          <p:cNvSpPr>
            <a:spLocks noGrp="1" noChangeArrowheads="1"/>
          </p:cNvSpPr>
          <p:nvPr>
            <p:ph idx="1"/>
          </p:nvPr>
        </p:nvSpPr>
        <p:spPr/>
        <p:txBody>
          <a:bodyPr/>
          <a:lstStyle/>
          <a:p>
            <a:r>
              <a:rPr lang="en-US" altLang="zh-CN" dirty="0"/>
              <a:t>Cliques, hubs and outliers</a:t>
            </a:r>
          </a:p>
          <a:p>
            <a:pPr lvl="1"/>
            <a:r>
              <a:rPr lang="en-US" altLang="zh-CN" dirty="0"/>
              <a:t>Individuals in a tight social group, or clique, know many of the same people, regardless of the size of the group</a:t>
            </a:r>
          </a:p>
          <a:p>
            <a:pPr lvl="1"/>
            <a:r>
              <a:rPr lang="en-US" altLang="zh-CN" dirty="0"/>
              <a:t>Individuals who are hubs know many people in different groups but belong to no single group.  Politicians, for example bridge multiple groups</a:t>
            </a:r>
          </a:p>
          <a:p>
            <a:pPr lvl="1"/>
            <a:r>
              <a:rPr lang="en-US" altLang="zh-CN" dirty="0"/>
              <a:t>Individuals who are outliers reside at the margins of society. Hermits, for example, know few people and belong to no group</a:t>
            </a:r>
          </a:p>
          <a:p>
            <a:r>
              <a:rPr lang="en-US" altLang="zh-CN" dirty="0"/>
              <a:t>The Neighborhood of a Vertex</a:t>
            </a:r>
          </a:p>
          <a:p>
            <a:pPr lvl="1"/>
            <a:r>
              <a:rPr lang="en-US" altLang="zh-CN" dirty="0"/>
              <a:t>Define </a:t>
            </a:r>
            <a:r>
              <a:rPr lang="en-US" altLang="zh-CN" dirty="0">
                <a:sym typeface="Symbol" pitchFamily="2" charset="2"/>
              </a:rPr>
              <a:t>() </a:t>
            </a:r>
            <a:r>
              <a:rPr lang="en-US" altLang="zh-CN" dirty="0"/>
              <a:t>as the immediate neighborhood of a vertex (i.e. the set of people that an individual knows)</a:t>
            </a:r>
          </a:p>
          <a:p>
            <a:endParaRPr lang="en-US" altLang="zh-CN" dirty="0"/>
          </a:p>
          <a:p>
            <a:pPr lvl="1"/>
            <a:endParaRPr lang="en-US" altLang="zh-CN" dirty="0"/>
          </a:p>
          <a:p>
            <a:endParaRPr lang="en-US" altLang="zh-CN" dirty="0"/>
          </a:p>
        </p:txBody>
      </p:sp>
      <p:sp>
        <p:nvSpPr>
          <p:cNvPr id="73732" name="Slide Number Placeholder 1">
            <a:extLst>
              <a:ext uri="{FF2B5EF4-FFF2-40B4-BE49-F238E27FC236}">
                <a16:creationId xmlns:a16="http://schemas.microsoft.com/office/drawing/2014/main" id="{32682C5D-99DC-5966-2BFE-98BCFFC18E90}"/>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CE129C67-D6A7-4F41-9DA0-2BCAEC4E39C6}" type="slidenum">
              <a:rPr lang="en-US" altLang="en-US" sz="1200" b="1">
                <a:latin typeface="Arial" panose="020B0604020202020204" pitchFamily="34" charset="0"/>
              </a:rPr>
              <a:pPr algn="r" eaLnBrk="1" hangingPunct="1">
                <a:spcBef>
                  <a:spcPct val="0"/>
                </a:spcBef>
                <a:buClrTx/>
                <a:buSzTx/>
                <a:buFontTx/>
                <a:buNone/>
              </a:pPr>
              <a:t>59</a:t>
            </a:fld>
            <a:endParaRPr lang="en-US" altLang="en-US" sz="1200" b="1">
              <a:latin typeface="Arial" panose="020B0604020202020204" pitchFamily="34" charset="0"/>
            </a:endParaRPr>
          </a:p>
        </p:txBody>
      </p:sp>
      <p:graphicFrame>
        <p:nvGraphicFramePr>
          <p:cNvPr id="73733" name="Object 8">
            <a:extLst>
              <a:ext uri="{FF2B5EF4-FFF2-40B4-BE49-F238E27FC236}">
                <a16:creationId xmlns:a16="http://schemas.microsoft.com/office/drawing/2014/main" id="{D1C1B45B-5D5D-02EE-27AE-3CDDFA972B75}"/>
              </a:ext>
            </a:extLst>
          </p:cNvPr>
          <p:cNvGraphicFramePr>
            <a:graphicFrameLocks noChangeAspect="1"/>
          </p:cNvGraphicFramePr>
          <p:nvPr>
            <p:extLst>
              <p:ext uri="{D42A27DB-BD31-4B8C-83A1-F6EECF244321}">
                <p14:modId xmlns:p14="http://schemas.microsoft.com/office/powerpoint/2010/main" val="24970058"/>
              </p:ext>
            </p:extLst>
          </p:nvPr>
        </p:nvGraphicFramePr>
        <p:xfrm>
          <a:off x="8763000" y="0"/>
          <a:ext cx="3200400" cy="2330450"/>
        </p:xfrm>
        <a:graphic>
          <a:graphicData uri="http://schemas.openxmlformats.org/presentationml/2006/ole">
            <mc:AlternateContent xmlns:mc="http://schemas.openxmlformats.org/markup-compatibility/2006">
              <mc:Choice xmlns:v="urn:schemas-microsoft-com:vml" Requires="v">
                <p:oleObj name="Visio" r:id="rId3" imgW="3581400" imgH="2616200" progId="">
                  <p:embed/>
                </p:oleObj>
              </mc:Choice>
              <mc:Fallback>
                <p:oleObj name="Visio" r:id="rId3" imgW="3581400" imgH="2616200" progId="">
                  <p:embed/>
                  <p:pic>
                    <p:nvPicPr>
                      <p:cNvPr id="73733" name="Object 8">
                        <a:extLst>
                          <a:ext uri="{FF2B5EF4-FFF2-40B4-BE49-F238E27FC236}">
                            <a16:creationId xmlns:a16="http://schemas.microsoft.com/office/drawing/2014/main" id="{D1C1B45B-5D5D-02EE-27AE-3CDDFA972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0"/>
                        <a:ext cx="3200400"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4" name="Rectangle 3">
            <a:extLst>
              <a:ext uri="{FF2B5EF4-FFF2-40B4-BE49-F238E27FC236}">
                <a16:creationId xmlns:a16="http://schemas.microsoft.com/office/drawing/2014/main" id="{3D35AEDF-BBFD-37D1-57BA-B9744C6095A2}"/>
              </a:ext>
            </a:extLst>
          </p:cNvPr>
          <p:cNvSpPr>
            <a:spLocks noChangeArrowheads="1"/>
          </p:cNvSpPr>
          <p:nvPr/>
        </p:nvSpPr>
        <p:spPr bwMode="auto">
          <a:xfrm>
            <a:off x="1828800" y="4648200"/>
            <a:ext cx="525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nSpc>
                <a:spcPct val="110000"/>
              </a:lnSpc>
            </a:pPr>
            <a:endParaRPr lang="en-US" altLang="zh-CN" sz="1600" dirty="0">
              <a:latin typeface="Arial" panose="020B0604020202020204" pitchFamily="34" charset="0"/>
              <a:ea typeface="SimSun" panose="02010600030101010101" pitchFamily="2" charset="-122"/>
            </a:endParaRPr>
          </a:p>
        </p:txBody>
      </p:sp>
      <p:sp>
        <p:nvSpPr>
          <p:cNvPr id="2" name="Slide Number Placeholder 1">
            <a:extLst>
              <a:ext uri="{FF2B5EF4-FFF2-40B4-BE49-F238E27FC236}">
                <a16:creationId xmlns:a16="http://schemas.microsoft.com/office/drawing/2014/main" id="{F45B1476-2D39-E1EC-8B3E-AB31C106B178}"/>
              </a:ext>
            </a:extLst>
          </p:cNvPr>
          <p:cNvSpPr>
            <a:spLocks noGrp="1"/>
          </p:cNvSpPr>
          <p:nvPr>
            <p:ph type="sldNum" sz="quarter" idx="12"/>
          </p:nvPr>
        </p:nvSpPr>
        <p:spPr/>
        <p:txBody>
          <a:bodyPr/>
          <a:lstStyle/>
          <a:p>
            <a:fld id="{3576EC27-B82E-E143-A339-DE4537CE5FC3}"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AFBDF6E-8FC9-0A86-1C88-CCE3D8232B15}"/>
              </a:ext>
            </a:extLst>
          </p:cNvPr>
          <p:cNvSpPr>
            <a:spLocks noGrp="1" noChangeArrowheads="1"/>
          </p:cNvSpPr>
          <p:nvPr>
            <p:ph type="title"/>
          </p:nvPr>
        </p:nvSpPr>
        <p:spPr/>
        <p:txBody>
          <a:bodyPr/>
          <a:lstStyle/>
          <a:p>
            <a:r>
              <a:rPr lang="en-US" altLang="en-US"/>
              <a:t>Probabilistic Model-Based Clustering</a:t>
            </a:r>
          </a:p>
        </p:txBody>
      </p:sp>
      <p:sp>
        <p:nvSpPr>
          <p:cNvPr id="35843" name="Rectangle 3">
            <a:extLst>
              <a:ext uri="{FF2B5EF4-FFF2-40B4-BE49-F238E27FC236}">
                <a16:creationId xmlns:a16="http://schemas.microsoft.com/office/drawing/2014/main" id="{217E3369-3652-84D6-348B-15AF6C016CB1}"/>
              </a:ext>
            </a:extLst>
          </p:cNvPr>
          <p:cNvSpPr>
            <a:spLocks noGrp="1" noChangeArrowheads="1"/>
          </p:cNvSpPr>
          <p:nvPr>
            <p:ph type="body" idx="1"/>
          </p:nvPr>
        </p:nvSpPr>
        <p:spPr/>
        <p:txBody>
          <a:bodyPr/>
          <a:lstStyle/>
          <a:p>
            <a:r>
              <a:rPr lang="en-US" altLang="en-US" dirty="0"/>
              <a:t>Cluster analysis is to find hidden categories</a:t>
            </a:r>
          </a:p>
          <a:p>
            <a:r>
              <a:rPr lang="en-US" altLang="en-US" dirty="0"/>
              <a:t>A hidden category (i.e., probabilistic cluster) is a distribution over the data space, which can be mathematically represented using a probability density function (or distribution function)</a:t>
            </a:r>
          </a:p>
          <a:p>
            <a:r>
              <a:rPr lang="en-US" altLang="en-US" dirty="0"/>
              <a:t>Example: two categories for digital cameras sold</a:t>
            </a:r>
          </a:p>
          <a:p>
            <a:pPr lvl="1"/>
            <a:r>
              <a:rPr lang="en-US" altLang="en-US" dirty="0"/>
              <a:t>Consumer line vs. professional line</a:t>
            </a:r>
          </a:p>
          <a:p>
            <a:pPr lvl="1"/>
            <a:r>
              <a:rPr lang="en-US" altLang="en-US" dirty="0"/>
              <a:t>Density functions f</a:t>
            </a:r>
            <a:r>
              <a:rPr lang="en-US" altLang="en-US" baseline="-25000" dirty="0"/>
              <a:t>1</a:t>
            </a:r>
            <a:r>
              <a:rPr lang="en-US" altLang="en-US" dirty="0"/>
              <a:t>, f</a:t>
            </a:r>
            <a:r>
              <a:rPr lang="en-US" altLang="en-US" baseline="-25000" dirty="0"/>
              <a:t>2</a:t>
            </a:r>
            <a:r>
              <a:rPr lang="en-US" altLang="en-US" dirty="0"/>
              <a:t> for C</a:t>
            </a:r>
            <a:r>
              <a:rPr lang="en-US" altLang="en-US" baseline="-25000" dirty="0"/>
              <a:t>1</a:t>
            </a:r>
            <a:r>
              <a:rPr lang="en-US" altLang="en-US" dirty="0"/>
              <a:t>, C</a:t>
            </a:r>
            <a:r>
              <a:rPr lang="en-US" altLang="en-US" baseline="-25000" dirty="0"/>
              <a:t>2</a:t>
            </a:r>
          </a:p>
          <a:p>
            <a:pPr lvl="1"/>
            <a:r>
              <a:rPr lang="en-US" altLang="en-US" dirty="0"/>
              <a:t>Obtained by probabilistic clustering</a:t>
            </a:r>
          </a:p>
          <a:p>
            <a:endParaRPr lang="en-US" altLang="en-US" dirty="0"/>
          </a:p>
        </p:txBody>
      </p:sp>
      <p:sp>
        <p:nvSpPr>
          <p:cNvPr id="35847" name="Slide Number Placeholder 3">
            <a:extLst>
              <a:ext uri="{FF2B5EF4-FFF2-40B4-BE49-F238E27FC236}">
                <a16:creationId xmlns:a16="http://schemas.microsoft.com/office/drawing/2014/main" id="{CA21EA8D-DD7B-8147-C00A-140E5E0DDA38}"/>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728D34B8-9624-8F4C-96BF-3023A281CAE5}" type="slidenum">
              <a:rPr lang="en-US" altLang="en-US" sz="1200">
                <a:latin typeface="Tahoma" panose="020B0604030504040204" pitchFamily="34" charset="0"/>
              </a:rPr>
              <a:pPr algn="r" eaLnBrk="1" hangingPunct="1">
                <a:spcBef>
                  <a:spcPct val="0"/>
                </a:spcBef>
                <a:buClrTx/>
                <a:buSzTx/>
                <a:buFontTx/>
                <a:buNone/>
              </a:pPr>
              <a:t>6</a:t>
            </a:fld>
            <a:endParaRPr lang="en-US" altLang="en-US" sz="1200">
              <a:latin typeface="Tahoma" panose="020B0604030504040204" pitchFamily="34" charset="0"/>
            </a:endParaRPr>
          </a:p>
        </p:txBody>
      </p:sp>
      <p:pic>
        <p:nvPicPr>
          <p:cNvPr id="8" name="Picture 5">
            <a:extLst>
              <a:ext uri="{FF2B5EF4-FFF2-40B4-BE49-F238E27FC236}">
                <a16:creationId xmlns:a16="http://schemas.microsoft.com/office/drawing/2014/main" id="{BA9A811D-E9F3-80BD-94B6-7AB1B5DFB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343" y="4264026"/>
            <a:ext cx="4831094" cy="204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8FBFFA5-FB5E-14A7-4D12-89229F8F5528}"/>
              </a:ext>
            </a:extLst>
          </p:cNvPr>
          <p:cNvSpPr>
            <a:spLocks noGrp="1"/>
          </p:cNvSpPr>
          <p:nvPr>
            <p:ph type="sldNum" sz="quarter" idx="12"/>
          </p:nvPr>
        </p:nvSpPr>
        <p:spPr/>
        <p:txBody>
          <a:bodyPr/>
          <a:lstStyle/>
          <a:p>
            <a:fld id="{3576EC27-B82E-E143-A339-DE4537CE5FC3}" type="slidenum">
              <a:rPr lang="en-US" smtClean="0"/>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7" descr="test7">
            <a:extLst>
              <a:ext uri="{FF2B5EF4-FFF2-40B4-BE49-F238E27FC236}">
                <a16:creationId xmlns:a16="http://schemas.microsoft.com/office/drawing/2014/main" id="{6B29D4B1-C7CB-4412-9991-8DC3E676C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63142"/>
            <a:ext cx="3221328" cy="294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13">
            <a:extLst>
              <a:ext uri="{FF2B5EF4-FFF2-40B4-BE49-F238E27FC236}">
                <a16:creationId xmlns:a16="http://schemas.microsoft.com/office/drawing/2014/main" id="{698AB002-4635-869C-584A-DE1E95CB9A3C}"/>
              </a:ext>
            </a:extLst>
          </p:cNvPr>
          <p:cNvSpPr>
            <a:spLocks noGrp="1" noChangeArrowheads="1"/>
          </p:cNvSpPr>
          <p:nvPr>
            <p:ph type="title"/>
          </p:nvPr>
        </p:nvSpPr>
        <p:spPr/>
        <p:txBody>
          <a:bodyPr/>
          <a:lstStyle/>
          <a:p>
            <a:r>
              <a:rPr lang="en-US" altLang="zh-CN"/>
              <a:t>Structure Similarity</a:t>
            </a:r>
          </a:p>
        </p:txBody>
      </p:sp>
      <mc:AlternateContent xmlns:mc="http://schemas.openxmlformats.org/markup-compatibility/2006" xmlns:a14="http://schemas.microsoft.com/office/drawing/2010/main">
        <mc:Choice Requires="a14">
          <p:sp>
            <p:nvSpPr>
              <p:cNvPr id="74756" name="Rectangle 14">
                <a:extLst>
                  <a:ext uri="{FF2B5EF4-FFF2-40B4-BE49-F238E27FC236}">
                    <a16:creationId xmlns:a16="http://schemas.microsoft.com/office/drawing/2014/main" id="{BF33221E-8CD7-E3C1-F0BA-32BFDC6634E2}"/>
                  </a:ext>
                </a:extLst>
              </p:cNvPr>
              <p:cNvSpPr>
                <a:spLocks noGrp="1" noChangeArrowheads="1"/>
              </p:cNvSpPr>
              <p:nvPr>
                <p:ph idx="1"/>
              </p:nvPr>
            </p:nvSpPr>
            <p:spPr/>
            <p:txBody>
              <a:bodyPr/>
              <a:lstStyle/>
              <a:p>
                <a:r>
                  <a:rPr lang="en-US" altLang="zh-CN" dirty="0"/>
                  <a:t>The desired features tend to be captured by a measure we call Structural Similarity </a:t>
                </a:r>
                <a14:m>
                  <m:oMath xmlns:m="http://schemas.openxmlformats.org/officeDocument/2006/math">
                    <m:r>
                      <a:rPr lang="en-CA" altLang="zh-CN" b="0" i="1" smtClean="0">
                        <a:latin typeface="Cambria Math" panose="02040503050406030204" pitchFamily="18" charset="0"/>
                      </a:rPr>
                      <m:t>𝜎</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𝑣</m:t>
                        </m:r>
                        <m:r>
                          <a:rPr lang="en-CA" altLang="zh-CN" b="0" i="1" smtClean="0">
                            <a:latin typeface="Cambria Math" panose="02040503050406030204" pitchFamily="18" charset="0"/>
                          </a:rPr>
                          <m:t>,</m:t>
                        </m:r>
                        <m:r>
                          <a:rPr lang="en-CA" altLang="zh-CN" b="0" i="1" smtClean="0">
                            <a:latin typeface="Cambria Math" panose="02040503050406030204" pitchFamily="18" charset="0"/>
                          </a:rPr>
                          <m:t>𝑤</m:t>
                        </m:r>
                      </m:e>
                    </m:d>
                    <m:r>
                      <a:rPr lang="en-CA" altLang="zh-CN" b="0" i="1" smtClean="0">
                        <a:latin typeface="Cambria Math" panose="02040503050406030204" pitchFamily="18" charset="0"/>
                      </a:rPr>
                      <m:t>=</m:t>
                    </m:r>
                    <m:f>
                      <m:fPr>
                        <m:ctrlPr>
                          <a:rPr lang="en-CA" altLang="zh-CN" b="0" i="1" smtClean="0">
                            <a:latin typeface="Cambria Math" panose="02040503050406030204" pitchFamily="18" charset="0"/>
                          </a:rPr>
                        </m:ctrlPr>
                      </m:fPr>
                      <m:num>
                        <m:d>
                          <m:dPr>
                            <m:begChr m:val="|"/>
                            <m:endChr m:val="|"/>
                            <m:ctrlPr>
                              <a:rPr lang="en-CA" altLang="zh-CN" b="0" i="1" smtClean="0">
                                <a:latin typeface="Cambria Math" panose="02040503050406030204" pitchFamily="18" charset="0"/>
                              </a:rPr>
                            </m:ctrlPr>
                          </m:dPr>
                          <m:e>
                            <m:r>
                              <m:rPr>
                                <m:sty m:val="p"/>
                              </m:rPr>
                              <a:rPr lang="en-CA" altLang="zh-CN" b="0" i="0" smtClean="0">
                                <a:latin typeface="Cambria Math" panose="02040503050406030204" pitchFamily="18" charset="0"/>
                              </a:rPr>
                              <m:t>Γ</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𝑣</m:t>
                                </m:r>
                              </m:e>
                            </m:d>
                            <m:r>
                              <a:rPr lang="en-CA" altLang="zh-CN" b="0" i="1" smtClean="0">
                                <a:latin typeface="Cambria Math" panose="02040503050406030204" pitchFamily="18" charset="0"/>
                              </a:rPr>
                              <m:t>∩</m:t>
                            </m:r>
                            <m:r>
                              <m:rPr>
                                <m:sty m:val="p"/>
                              </m:rPr>
                              <a:rPr lang="en-CA" altLang="zh-CN" b="0" i="0" smtClean="0">
                                <a:latin typeface="Cambria Math" panose="02040503050406030204" pitchFamily="18" charset="0"/>
                              </a:rPr>
                              <m:t>Γ</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𝑤</m:t>
                                </m:r>
                              </m:e>
                            </m:d>
                          </m:e>
                        </m:d>
                      </m:num>
                      <m:den>
                        <m:rad>
                          <m:radPr>
                            <m:degHide m:val="on"/>
                            <m:ctrlPr>
                              <a:rPr lang="en-CA" altLang="zh-CN" b="0" i="1" smtClean="0">
                                <a:latin typeface="Cambria Math" panose="02040503050406030204" pitchFamily="18" charset="0"/>
                              </a:rPr>
                            </m:ctrlPr>
                          </m:radPr>
                          <m:deg/>
                          <m:e>
                            <m:d>
                              <m:dPr>
                                <m:begChr m:val="|"/>
                                <m:endChr m:val="|"/>
                                <m:ctrlPr>
                                  <a:rPr lang="en-CA" altLang="zh-CN" b="0" i="1" smtClean="0">
                                    <a:latin typeface="Cambria Math" panose="02040503050406030204" pitchFamily="18" charset="0"/>
                                  </a:rPr>
                                </m:ctrlPr>
                              </m:dPr>
                              <m:e>
                                <m:r>
                                  <m:rPr>
                                    <m:sty m:val="p"/>
                                  </m:rPr>
                                  <a:rPr lang="en-CA" altLang="zh-CN" b="0" i="0" smtClean="0">
                                    <a:latin typeface="Cambria Math" panose="02040503050406030204" pitchFamily="18" charset="0"/>
                                  </a:rPr>
                                  <m:t>Γ</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𝑣</m:t>
                                    </m:r>
                                  </m:e>
                                </m:d>
                              </m:e>
                            </m:d>
                            <m:r>
                              <a:rPr lang="en-CA" altLang="zh-CN" b="0" i="1" smtClean="0">
                                <a:latin typeface="Cambria Math" panose="02040503050406030204" pitchFamily="18" charset="0"/>
                              </a:rPr>
                              <m:t>|</m:t>
                            </m:r>
                            <m:r>
                              <m:rPr>
                                <m:sty m:val="p"/>
                              </m:rPr>
                              <a:rPr lang="en-CA" altLang="zh-CN" b="0" i="0" smtClean="0">
                                <a:latin typeface="Cambria Math" panose="02040503050406030204" pitchFamily="18" charset="0"/>
                              </a:rPr>
                              <m:t>Γ</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𝑤</m:t>
                                </m:r>
                              </m:e>
                            </m:d>
                            <m:r>
                              <a:rPr lang="en-CA" altLang="zh-CN" b="0" i="1" smtClean="0">
                                <a:latin typeface="Cambria Math" panose="02040503050406030204" pitchFamily="18" charset="0"/>
                              </a:rPr>
                              <m:t>|</m:t>
                            </m:r>
                          </m:e>
                        </m:rad>
                      </m:den>
                    </m:f>
                  </m:oMath>
                </a14:m>
                <a:endParaRPr lang="en-US" altLang="zh-CN" dirty="0"/>
              </a:p>
              <a:p>
                <a:r>
                  <a:rPr lang="en-US" altLang="zh-CN" dirty="0"/>
                  <a:t>Structural similarity is large for members of a clique and small for hubs and outliers</a:t>
                </a:r>
              </a:p>
              <a:p>
                <a:endParaRPr lang="en-US" altLang="zh-CN" dirty="0"/>
              </a:p>
            </p:txBody>
          </p:sp>
        </mc:Choice>
        <mc:Fallback xmlns="">
          <p:sp>
            <p:nvSpPr>
              <p:cNvPr id="74756" name="Rectangle 14">
                <a:extLst>
                  <a:ext uri="{FF2B5EF4-FFF2-40B4-BE49-F238E27FC236}">
                    <a16:creationId xmlns:a16="http://schemas.microsoft.com/office/drawing/2014/main" id="{BF33221E-8CD7-E3C1-F0BA-32BFDC6634E2}"/>
                  </a:ext>
                </a:extLst>
              </p:cNvPr>
              <p:cNvSpPr>
                <a:spLocks noGrp="1" noRot="1" noChangeAspect="1" noMove="1" noResize="1" noEditPoints="1" noAdjustHandles="1" noChangeArrowheads="1" noChangeShapeType="1" noTextEdit="1"/>
              </p:cNvSpPr>
              <p:nvPr>
                <p:ph idx="1"/>
              </p:nvPr>
            </p:nvSpPr>
            <p:spPr>
              <a:blipFill>
                <a:blip r:embed="rId4"/>
                <a:stretch>
                  <a:fillRect l="-1086" t="-2326"/>
                </a:stretch>
              </a:blipFill>
            </p:spPr>
            <p:txBody>
              <a:bodyPr/>
              <a:lstStyle/>
              <a:p>
                <a:r>
                  <a:rPr lang="en-US">
                    <a:noFill/>
                  </a:rPr>
                  <a:t> </a:t>
                </a:r>
              </a:p>
            </p:txBody>
          </p:sp>
        </mc:Fallback>
      </mc:AlternateContent>
      <p:sp>
        <p:nvSpPr>
          <p:cNvPr id="74757" name="Rectangle 3">
            <a:extLst>
              <a:ext uri="{FF2B5EF4-FFF2-40B4-BE49-F238E27FC236}">
                <a16:creationId xmlns:a16="http://schemas.microsoft.com/office/drawing/2014/main" id="{22A5DBC4-5305-9042-BB96-B634412204ED}"/>
              </a:ext>
            </a:extLst>
          </p:cNvPr>
          <p:cNvSpPr>
            <a:spLocks noChangeArrowheads="1"/>
          </p:cNvSpPr>
          <p:nvPr/>
        </p:nvSpPr>
        <p:spPr bwMode="auto">
          <a:xfrm>
            <a:off x="6003635"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ctr">
              <a:spcBef>
                <a:spcPct val="0"/>
              </a:spcBef>
              <a:buClrTx/>
              <a:buSzTx/>
              <a:buFontTx/>
              <a:buNone/>
            </a:pPr>
            <a:endParaRPr lang="en-US" altLang="en-US" sz="1800">
              <a:latin typeface="Arial" panose="020B0604020202020204" pitchFamily="34" charset="0"/>
            </a:endParaRPr>
          </a:p>
        </p:txBody>
      </p:sp>
      <p:sp>
        <p:nvSpPr>
          <p:cNvPr id="74759" name="Rectangle 5">
            <a:extLst>
              <a:ext uri="{FF2B5EF4-FFF2-40B4-BE49-F238E27FC236}">
                <a16:creationId xmlns:a16="http://schemas.microsoft.com/office/drawing/2014/main" id="{341BC07B-E73F-2B05-C23D-5F7ECBD3F0B5}"/>
              </a:ext>
            </a:extLst>
          </p:cNvPr>
          <p:cNvSpPr>
            <a:spLocks noChangeArrowheads="1"/>
          </p:cNvSpPr>
          <p:nvPr/>
        </p:nvSpPr>
        <p:spPr bwMode="auto">
          <a:xfrm>
            <a:off x="1524000" y="31702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ctr">
              <a:spcBef>
                <a:spcPct val="0"/>
              </a:spcBef>
              <a:buClrTx/>
              <a:buSzTx/>
              <a:buFontTx/>
              <a:buNone/>
            </a:pPr>
            <a:endParaRPr lang="en-US" altLang="en-US" sz="1800">
              <a:latin typeface="Arial" panose="020B0604020202020204" pitchFamily="34" charset="0"/>
            </a:endParaRPr>
          </a:p>
        </p:txBody>
      </p:sp>
      <p:sp>
        <p:nvSpPr>
          <p:cNvPr id="74760" name="Slide Number Placeholder 1">
            <a:extLst>
              <a:ext uri="{FF2B5EF4-FFF2-40B4-BE49-F238E27FC236}">
                <a16:creationId xmlns:a16="http://schemas.microsoft.com/office/drawing/2014/main" id="{F3B05CBC-EBE5-8FE0-120F-61BA73ABA336}"/>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1076884A-8CFB-5045-9F51-78BC8F654418}" type="slidenum">
              <a:rPr lang="en-US" altLang="en-US" sz="1200" b="1">
                <a:latin typeface="Arial" panose="020B0604020202020204" pitchFamily="34" charset="0"/>
              </a:rPr>
              <a:pPr algn="r" eaLnBrk="1" hangingPunct="1">
                <a:spcBef>
                  <a:spcPct val="0"/>
                </a:spcBef>
                <a:buClrTx/>
                <a:buSzTx/>
                <a:buFontTx/>
                <a:buNone/>
              </a:pPr>
              <a:t>60</a:t>
            </a:fld>
            <a:endParaRPr lang="en-US" altLang="en-US" sz="1200" b="1">
              <a:latin typeface="Arial" panose="020B0604020202020204" pitchFamily="34" charset="0"/>
            </a:endParaRPr>
          </a:p>
        </p:txBody>
      </p:sp>
      <p:graphicFrame>
        <p:nvGraphicFramePr>
          <p:cNvPr id="74761" name="Object 8">
            <a:extLst>
              <a:ext uri="{FF2B5EF4-FFF2-40B4-BE49-F238E27FC236}">
                <a16:creationId xmlns:a16="http://schemas.microsoft.com/office/drawing/2014/main" id="{5F9539D3-E86C-F6CC-A172-0C87F9ADC2BF}"/>
              </a:ext>
            </a:extLst>
          </p:cNvPr>
          <p:cNvGraphicFramePr>
            <a:graphicFrameLocks noChangeAspect="1"/>
          </p:cNvGraphicFramePr>
          <p:nvPr>
            <p:extLst>
              <p:ext uri="{D42A27DB-BD31-4B8C-83A1-F6EECF244321}">
                <p14:modId xmlns:p14="http://schemas.microsoft.com/office/powerpoint/2010/main" val="452411268"/>
              </p:ext>
            </p:extLst>
          </p:nvPr>
        </p:nvGraphicFramePr>
        <p:xfrm>
          <a:off x="2874672" y="4314825"/>
          <a:ext cx="2743200" cy="1997075"/>
        </p:xfrm>
        <a:graphic>
          <a:graphicData uri="http://schemas.openxmlformats.org/presentationml/2006/ole">
            <mc:AlternateContent xmlns:mc="http://schemas.openxmlformats.org/markup-compatibility/2006">
              <mc:Choice xmlns:v="urn:schemas-microsoft-com:vml" Requires="v">
                <p:oleObj name="Visio" r:id="rId5" imgW="3581400" imgH="2616200" progId="">
                  <p:embed/>
                </p:oleObj>
              </mc:Choice>
              <mc:Fallback>
                <p:oleObj name="Visio" r:id="rId5" imgW="3581400" imgH="2616200" progId="">
                  <p:embed/>
                  <p:pic>
                    <p:nvPicPr>
                      <p:cNvPr id="74761" name="Object 8">
                        <a:extLst>
                          <a:ext uri="{FF2B5EF4-FFF2-40B4-BE49-F238E27FC236}">
                            <a16:creationId xmlns:a16="http://schemas.microsoft.com/office/drawing/2014/main" id="{5F9539D3-E86C-F6CC-A172-0C87F9ADC2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4672" y="4314825"/>
                        <a:ext cx="27432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923F86AE-184E-CD89-E3EB-98BD0970724D}"/>
              </a:ext>
            </a:extLst>
          </p:cNvPr>
          <p:cNvSpPr>
            <a:spLocks noGrp="1"/>
          </p:cNvSpPr>
          <p:nvPr>
            <p:ph type="sldNum" sz="quarter" idx="12"/>
          </p:nvPr>
        </p:nvSpPr>
        <p:spPr/>
        <p:txBody>
          <a:bodyPr/>
          <a:lstStyle/>
          <a:p>
            <a:fld id="{3576EC27-B82E-E143-A339-DE4537CE5FC3}" type="slidenum">
              <a:rPr lang="en-US" smtClean="0"/>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ED5C-3288-1876-1100-5087AA15E34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624EA05-FD8B-C38C-E232-EEE06BCE1F41}"/>
              </a:ext>
            </a:extLst>
          </p:cNvPr>
          <p:cNvSpPr>
            <a:spLocks noGrp="1"/>
          </p:cNvSpPr>
          <p:nvPr>
            <p:ph idx="1"/>
          </p:nvPr>
        </p:nvSpPr>
        <p:spPr/>
        <p:txBody>
          <a:bodyPr/>
          <a:lstStyle/>
          <a:p>
            <a:r>
              <a:rPr lang="en-US" dirty="0"/>
              <a:t>Probabilistic model-based clustering</a:t>
            </a:r>
          </a:p>
          <a:p>
            <a:r>
              <a:rPr lang="en-US" dirty="0"/>
              <a:t>Clustering high-dimensional data</a:t>
            </a:r>
          </a:p>
          <a:p>
            <a:r>
              <a:rPr lang="en-US" dirty="0" err="1"/>
              <a:t>Biclustering</a:t>
            </a:r>
            <a:endParaRPr lang="en-US" dirty="0"/>
          </a:p>
          <a:p>
            <a:r>
              <a:rPr lang="en-US" dirty="0"/>
              <a:t>Dimensionality reduction for clustering</a:t>
            </a:r>
          </a:p>
          <a:p>
            <a:r>
              <a:rPr lang="en-US" dirty="0"/>
              <a:t>Clustering graph and network data</a:t>
            </a:r>
          </a:p>
          <a:p>
            <a:r>
              <a:rPr lang="en-US" dirty="0" err="1"/>
              <a:t>Semisupervised</a:t>
            </a:r>
            <a:r>
              <a:rPr lang="en-US" dirty="0"/>
              <a:t> clustering</a:t>
            </a:r>
          </a:p>
          <a:p>
            <a:pPr lvl="1"/>
            <a:r>
              <a:rPr lang="en-US" dirty="0" err="1"/>
              <a:t>Semisupervised</a:t>
            </a:r>
            <a:r>
              <a:rPr lang="en-US" dirty="0"/>
              <a:t> clustering on partially labeled data</a:t>
            </a:r>
          </a:p>
          <a:p>
            <a:pPr lvl="1"/>
            <a:r>
              <a:rPr lang="en-US" dirty="0" err="1"/>
              <a:t>Semisupervised</a:t>
            </a:r>
            <a:r>
              <a:rPr lang="en-US" dirty="0"/>
              <a:t> clustering on pairwise constraints</a:t>
            </a:r>
          </a:p>
          <a:p>
            <a:pPr lvl="1"/>
            <a:r>
              <a:rPr lang="en-US" dirty="0"/>
              <a:t>Other types of background knowledge for </a:t>
            </a:r>
            <a:r>
              <a:rPr lang="en-US" dirty="0" err="1"/>
              <a:t>semisupervised</a:t>
            </a:r>
            <a:r>
              <a:rPr lang="en-US" dirty="0"/>
              <a:t> clustering</a:t>
            </a:r>
          </a:p>
        </p:txBody>
      </p:sp>
      <p:sp>
        <p:nvSpPr>
          <p:cNvPr id="4" name="Slide Number Placeholder 3">
            <a:extLst>
              <a:ext uri="{FF2B5EF4-FFF2-40B4-BE49-F238E27FC236}">
                <a16:creationId xmlns:a16="http://schemas.microsoft.com/office/drawing/2014/main" id="{2CABDB51-0E9B-325A-EC9E-DC036E3CB7F2}"/>
              </a:ext>
            </a:extLst>
          </p:cNvPr>
          <p:cNvSpPr>
            <a:spLocks noGrp="1"/>
          </p:cNvSpPr>
          <p:nvPr>
            <p:ph type="sldNum" sz="quarter" idx="12"/>
          </p:nvPr>
        </p:nvSpPr>
        <p:spPr/>
        <p:txBody>
          <a:bodyPr/>
          <a:lstStyle/>
          <a:p>
            <a:fld id="{3576EC27-B82E-E143-A339-DE4537CE5FC3}" type="slidenum">
              <a:rPr lang="en-US" smtClean="0"/>
              <a:t>61</a:t>
            </a:fld>
            <a:endParaRPr lang="en-US"/>
          </a:p>
        </p:txBody>
      </p:sp>
    </p:spTree>
    <p:extLst>
      <p:ext uri="{BB962C8B-B14F-4D97-AF65-F5344CB8AC3E}">
        <p14:creationId xmlns:p14="http://schemas.microsoft.com/office/powerpoint/2010/main" val="3115855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42F5-912C-D018-8622-9D40DEC207C2}"/>
              </a:ext>
            </a:extLst>
          </p:cNvPr>
          <p:cNvSpPr>
            <a:spLocks noGrp="1"/>
          </p:cNvSpPr>
          <p:nvPr>
            <p:ph type="title"/>
          </p:nvPr>
        </p:nvSpPr>
        <p:spPr/>
        <p:txBody>
          <a:bodyPr/>
          <a:lstStyle/>
          <a:p>
            <a:r>
              <a:rPr lang="en-US" dirty="0"/>
              <a:t>Clustering with Partially Labeled Data</a:t>
            </a:r>
          </a:p>
        </p:txBody>
      </p:sp>
      <p:sp>
        <p:nvSpPr>
          <p:cNvPr id="3" name="Content Placeholder 2">
            <a:extLst>
              <a:ext uri="{FF2B5EF4-FFF2-40B4-BE49-F238E27FC236}">
                <a16:creationId xmlns:a16="http://schemas.microsoft.com/office/drawing/2014/main" id="{8163E33D-1671-7B68-40A4-6083A81777F1}"/>
              </a:ext>
            </a:extLst>
          </p:cNvPr>
          <p:cNvSpPr>
            <a:spLocks noGrp="1"/>
          </p:cNvSpPr>
          <p:nvPr>
            <p:ph idx="1"/>
          </p:nvPr>
        </p:nvSpPr>
        <p:spPr/>
        <p:txBody>
          <a:bodyPr/>
          <a:lstStyle/>
          <a:p>
            <a:r>
              <a:rPr lang="en-US" dirty="0"/>
              <a:t>Example: building a malware detector</a:t>
            </a:r>
          </a:p>
          <a:p>
            <a:r>
              <a:rPr lang="en-US" dirty="0"/>
              <a:t>Data</a:t>
            </a:r>
          </a:p>
          <a:p>
            <a:pPr lvl="1"/>
            <a:r>
              <a:rPr lang="en-US" dirty="0"/>
              <a:t>A large number of images of host systems</a:t>
            </a:r>
          </a:p>
          <a:p>
            <a:pPr lvl="1"/>
            <a:r>
              <a:rPr lang="en-US" dirty="0"/>
              <a:t>A small number of labeled images into two categories: malware and benign</a:t>
            </a:r>
          </a:p>
          <a:p>
            <a:r>
              <a:rPr lang="en-US" dirty="0"/>
              <a:t>Using only the labeled data to build a classifier may not be reliable and does not take the full advantage of all data</a:t>
            </a:r>
          </a:p>
          <a:p>
            <a:r>
              <a:rPr lang="en-US" dirty="0" err="1"/>
              <a:t>Semisupervised</a:t>
            </a:r>
            <a:r>
              <a:rPr lang="en-US" dirty="0"/>
              <a:t> clustering approaches assume some domain knowledge is available</a:t>
            </a:r>
          </a:p>
        </p:txBody>
      </p:sp>
      <p:sp>
        <p:nvSpPr>
          <p:cNvPr id="4" name="Slide Number Placeholder 3">
            <a:extLst>
              <a:ext uri="{FF2B5EF4-FFF2-40B4-BE49-F238E27FC236}">
                <a16:creationId xmlns:a16="http://schemas.microsoft.com/office/drawing/2014/main" id="{B00DACCD-E7DF-C422-D161-2E31826C3FC7}"/>
              </a:ext>
            </a:extLst>
          </p:cNvPr>
          <p:cNvSpPr>
            <a:spLocks noGrp="1"/>
          </p:cNvSpPr>
          <p:nvPr>
            <p:ph type="sldNum" sz="quarter" idx="12"/>
          </p:nvPr>
        </p:nvSpPr>
        <p:spPr/>
        <p:txBody>
          <a:bodyPr/>
          <a:lstStyle/>
          <a:p>
            <a:fld id="{3576EC27-B82E-E143-A339-DE4537CE5FC3}" type="slidenum">
              <a:rPr lang="en-US" smtClean="0"/>
              <a:t>62</a:t>
            </a:fld>
            <a:endParaRPr lang="en-US"/>
          </a:p>
        </p:txBody>
      </p:sp>
    </p:spTree>
    <p:extLst>
      <p:ext uri="{BB962C8B-B14F-4D97-AF65-F5344CB8AC3E}">
        <p14:creationId xmlns:p14="http://schemas.microsoft.com/office/powerpoint/2010/main" val="7627789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7CD4-103F-CDAE-B0BF-33C075B9C5C9}"/>
              </a:ext>
            </a:extLst>
          </p:cNvPr>
          <p:cNvSpPr>
            <a:spLocks noGrp="1"/>
          </p:cNvSpPr>
          <p:nvPr>
            <p:ph type="title"/>
          </p:nvPr>
        </p:nvSpPr>
        <p:spPr/>
        <p:txBody>
          <a:bodyPr/>
          <a:lstStyle/>
          <a:p>
            <a:r>
              <a:rPr lang="en-US" dirty="0" err="1"/>
              <a:t>Semisupervised</a:t>
            </a:r>
            <a:r>
              <a:rPr lang="en-US" dirty="0"/>
              <a:t> Clustering on Partially Labeled Data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8575DB-5362-044B-93E5-4CF06FFA733B}"/>
                  </a:ext>
                </a:extLst>
              </p:cNvPr>
              <p:cNvSpPr>
                <a:spLocks noGrp="1"/>
              </p:cNvSpPr>
              <p:nvPr>
                <p:ph idx="1"/>
              </p:nvPr>
            </p:nvSpPr>
            <p:spPr/>
            <p:txBody>
              <a:bodyPr>
                <a:normAutofit lnSpcReduction="10000"/>
              </a:bodyPr>
              <a:lstStyle/>
              <a:p>
                <a:r>
                  <a:rPr lang="en-US" dirty="0"/>
                  <a:t>A set of objects </a:t>
                </a:r>
                <a14:m>
                  <m:oMath xmlns:m="http://schemas.openxmlformats.org/officeDocument/2006/math">
                    <m:r>
                      <a:rPr lang="en-CA" b="0" i="1" smtClean="0">
                        <a:latin typeface="Cambria Math" panose="02040503050406030204" pitchFamily="18" charset="0"/>
                      </a:rPr>
                      <m:t>𝐷</m:t>
                    </m:r>
                    <m:r>
                      <a:rPr lang="en-CA" b="0" i="1" smtClean="0">
                        <a:latin typeface="Cambria Math" panose="02040503050406030204" pitchFamily="18" charset="0"/>
                      </a:rPr>
                      <m:t>=</m:t>
                    </m:r>
                    <m:d>
                      <m:dPr>
                        <m:begChr m:val="{"/>
                        <m:endChr m:val="}"/>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1</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𝑛</m:t>
                            </m:r>
                          </m:sub>
                        </m:sSub>
                      </m:e>
                    </m:d>
                  </m:oMath>
                </a14:m>
                <a:r>
                  <a:rPr lang="en-US" dirty="0"/>
                  <a:t> to be clustered into K clusters</a:t>
                </a:r>
              </a:p>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𝑆</m:t>
                        </m:r>
                      </m:e>
                      <m:sub>
                        <m:r>
                          <a:rPr lang="en-CA" b="0" i="1" smtClean="0">
                            <a:latin typeface="Cambria Math" panose="02040503050406030204" pitchFamily="18" charset="0"/>
                          </a:rPr>
                          <m:t>1</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𝑆</m:t>
                        </m:r>
                      </m:e>
                      <m:sub>
                        <m:r>
                          <a:rPr lang="en-CA" b="0" i="1" smtClean="0">
                            <a:latin typeface="Cambria Math" panose="02040503050406030204" pitchFamily="18" charset="0"/>
                          </a:rPr>
                          <m:t>𝐾</m:t>
                        </m:r>
                      </m:sub>
                    </m:sSub>
                    <m:r>
                      <a:rPr lang="en-CA" b="0" i="1" smtClean="0">
                        <a:latin typeface="Cambria Math" panose="02040503050406030204" pitchFamily="18" charset="0"/>
                      </a:rPr>
                      <m:t>⊂</m:t>
                    </m:r>
                    <m:r>
                      <a:rPr lang="en-CA" b="0" i="1" smtClean="0">
                        <a:latin typeface="Cambria Math" panose="02040503050406030204" pitchFamily="18" charset="0"/>
                      </a:rPr>
                      <m:t>𝐷</m:t>
                    </m:r>
                  </m:oMath>
                </a14:m>
                <a:r>
                  <a:rPr lang="en-US" dirty="0"/>
                  <a:t>: K exclusive subsets of labeled objects</a:t>
                </a:r>
              </a:p>
              <a:p>
                <a:pPr lvl="1"/>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𝑖</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𝑆</m:t>
                        </m:r>
                      </m:e>
                      <m:sub>
                        <m:r>
                          <a:rPr lang="en-CA" b="0" i="1" smtClean="0">
                            <a:latin typeface="Cambria Math" panose="02040503050406030204" pitchFamily="18" charset="0"/>
                          </a:rPr>
                          <m:t>𝑗</m:t>
                        </m:r>
                      </m:sub>
                    </m:sSub>
                  </m:oMath>
                </a14:m>
                <a:r>
                  <a:rPr lang="en-US" dirty="0"/>
                  <a:t> means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𝑖</m:t>
                        </m:r>
                      </m:sub>
                    </m:sSub>
                  </m:oMath>
                </a14:m>
                <a:r>
                  <a:rPr lang="en-US" dirty="0"/>
                  <a:t> belong to cluster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𝐶</m:t>
                        </m:r>
                      </m:e>
                      <m:sub>
                        <m:r>
                          <a:rPr lang="en-US" i="1" dirty="0" smtClean="0">
                            <a:latin typeface="Cambria Math" panose="02040503050406030204" pitchFamily="18" charset="0"/>
                          </a:rPr>
                          <m:t>𝑗</m:t>
                        </m:r>
                      </m:sub>
                    </m:sSub>
                  </m:oMath>
                </a14:m>
                <a:endParaRPr lang="en-US" dirty="0"/>
              </a:p>
              <a:p>
                <a:pPr lvl="1"/>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𝑆</m:t>
                        </m:r>
                      </m:e>
                      <m:sub>
                        <m:r>
                          <a:rPr lang="en-CA" b="0" i="1" smtClean="0">
                            <a:latin typeface="Cambria Math" panose="02040503050406030204" pitchFamily="18" charset="0"/>
                          </a:rPr>
                          <m:t>𝑗</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𝑆</m:t>
                        </m:r>
                      </m:e>
                      <m:sub>
                        <m:sSup>
                          <m:sSupPr>
                            <m:ctrlPr>
                              <a:rPr lang="en-CA" b="0" i="1" smtClean="0">
                                <a:latin typeface="Cambria Math" panose="02040503050406030204" pitchFamily="18" charset="0"/>
                              </a:rPr>
                            </m:ctrlPr>
                          </m:sSupPr>
                          <m:e>
                            <m:r>
                              <a:rPr lang="en-CA" b="0" i="1" smtClean="0">
                                <a:latin typeface="Cambria Math" panose="02040503050406030204" pitchFamily="18" charset="0"/>
                              </a:rPr>
                              <m:t>𝑗</m:t>
                            </m:r>
                          </m:e>
                          <m:sup>
                            <m:r>
                              <a:rPr lang="en-CA" b="0" i="1" smtClean="0">
                                <a:latin typeface="Cambria Math" panose="02040503050406030204" pitchFamily="18" charset="0"/>
                              </a:rPr>
                              <m:t>′</m:t>
                            </m:r>
                          </m:sup>
                        </m:sSup>
                      </m:sub>
                    </m:sSub>
                    <m:r>
                      <a:rPr lang="en-CA" b="0" i="1" smtClean="0">
                        <a:latin typeface="Cambria Math" panose="02040503050406030204" pitchFamily="18" charset="0"/>
                      </a:rPr>
                      <m:t>=∅</m:t>
                    </m:r>
                  </m:oMath>
                </a14:m>
                <a:endParaRPr lang="en-US" dirty="0"/>
              </a:p>
              <a:p>
                <a:r>
                  <a:rPr lang="en-US" dirty="0"/>
                  <a:t>The constrained k-means method</a:t>
                </a:r>
              </a:p>
              <a:p>
                <a:pPr lvl="1"/>
                <a:r>
                  <a:rPr lang="en-US" dirty="0"/>
                  <a:t>For each cluster j, compute the mean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𝑐</m:t>
                        </m:r>
                      </m:e>
                      <m:sub>
                        <m:r>
                          <a:rPr lang="en-CA" b="0" i="1" smtClean="0">
                            <a:latin typeface="Cambria Math" panose="02040503050406030204" pitchFamily="18" charset="0"/>
                          </a:rPr>
                          <m:t>𝑗</m:t>
                        </m:r>
                      </m:sub>
                    </m:sSub>
                  </m:oMath>
                </a14:m>
                <a:r>
                  <a:rPr lang="en-US" dirty="0"/>
                  <a:t> of the labeled subset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𝑆</m:t>
                        </m:r>
                      </m:e>
                      <m:sub>
                        <m:r>
                          <a:rPr lang="en-CA" b="0" i="1" smtClean="0">
                            <a:latin typeface="Cambria Math" panose="02040503050406030204" pitchFamily="18" charset="0"/>
                          </a:rPr>
                          <m:t>𝑗</m:t>
                        </m:r>
                      </m:sub>
                    </m:sSub>
                  </m:oMath>
                </a14:m>
                <a:endParaRPr lang="en-US" dirty="0"/>
              </a:p>
              <a:p>
                <a:pPr lvl="1"/>
                <a:r>
                  <a:rPr lang="en-US" dirty="0"/>
                  <a:t>Assign all objects in D to clusters: for each object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𝑖</m:t>
                        </m:r>
                      </m:sub>
                    </m:sSub>
                    <m:r>
                      <a:rPr lang="en-CA" b="0" i="1" smtClean="0">
                        <a:latin typeface="Cambria Math" panose="02040503050406030204" pitchFamily="18" charset="0"/>
                      </a:rPr>
                      <m:t>∈</m:t>
                    </m:r>
                    <m:r>
                      <a:rPr lang="en-CA" b="0" i="1" smtClean="0">
                        <a:latin typeface="Cambria Math" panose="02040503050406030204" pitchFamily="18" charset="0"/>
                      </a:rPr>
                      <m:t>𝐷</m:t>
                    </m:r>
                  </m:oMath>
                </a14:m>
                <a:r>
                  <a:rPr lang="en-US" dirty="0"/>
                  <a:t>, if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𝑖</m:t>
                        </m:r>
                      </m:sub>
                    </m:sSub>
                  </m:oMath>
                </a14:m>
                <a:r>
                  <a:rPr lang="en-US" dirty="0"/>
                  <a:t> is labeled, assign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𝑖</m:t>
                        </m:r>
                      </m:sub>
                    </m:sSub>
                  </m:oMath>
                </a14:m>
                <a:r>
                  <a:rPr lang="en-US" dirty="0"/>
                  <a:t> to the corresponding cluster; otherwise, assign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𝑖</m:t>
                        </m:r>
                      </m:sub>
                    </m:sSub>
                  </m:oMath>
                </a14:m>
                <a:r>
                  <a:rPr lang="en-US" dirty="0"/>
                  <a:t> to the cluster with the closet mean</a:t>
                </a:r>
              </a:p>
              <a:p>
                <a:pPr lvl="1"/>
                <a:r>
                  <a:rPr lang="en-US" dirty="0"/>
                  <a:t>Update the means</a:t>
                </a:r>
              </a:p>
              <a:p>
                <a:pPr lvl="1"/>
                <a:r>
                  <a:rPr lang="en-US" dirty="0"/>
                  <a:t>Repeat until converge</a:t>
                </a:r>
              </a:p>
            </p:txBody>
          </p:sp>
        </mc:Choice>
        <mc:Fallback xmlns="">
          <p:sp>
            <p:nvSpPr>
              <p:cNvPr id="3" name="Content Placeholder 2">
                <a:extLst>
                  <a:ext uri="{FF2B5EF4-FFF2-40B4-BE49-F238E27FC236}">
                    <a16:creationId xmlns:a16="http://schemas.microsoft.com/office/drawing/2014/main" id="{C58575DB-5362-044B-93E5-4CF06FFA733B}"/>
                  </a:ext>
                </a:extLst>
              </p:cNvPr>
              <p:cNvSpPr>
                <a:spLocks noGrp="1" noRot="1" noChangeAspect="1" noMove="1" noResize="1" noEditPoints="1" noAdjustHandles="1" noChangeArrowheads="1" noChangeShapeType="1" noTextEdit="1"/>
              </p:cNvSpPr>
              <p:nvPr>
                <p:ph idx="1"/>
              </p:nvPr>
            </p:nvSpPr>
            <p:spPr>
              <a:blipFill>
                <a:blip r:embed="rId2"/>
                <a:stretch>
                  <a:fillRect l="-1086" t="-3198" r="-844" b="-29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134659D-0511-B633-1FB9-55F7B0BB41AC}"/>
              </a:ext>
            </a:extLst>
          </p:cNvPr>
          <p:cNvSpPr>
            <a:spLocks noGrp="1"/>
          </p:cNvSpPr>
          <p:nvPr>
            <p:ph type="sldNum" sz="quarter" idx="12"/>
          </p:nvPr>
        </p:nvSpPr>
        <p:spPr/>
        <p:txBody>
          <a:bodyPr/>
          <a:lstStyle/>
          <a:p>
            <a:fld id="{3576EC27-B82E-E143-A339-DE4537CE5FC3}" type="slidenum">
              <a:rPr lang="en-US" smtClean="0"/>
              <a:t>63</a:t>
            </a:fld>
            <a:endParaRPr lang="en-US"/>
          </a:p>
        </p:txBody>
      </p:sp>
    </p:spTree>
    <p:extLst>
      <p:ext uri="{BB962C8B-B14F-4D97-AF65-F5344CB8AC3E}">
        <p14:creationId xmlns:p14="http://schemas.microsoft.com/office/powerpoint/2010/main" val="2136543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A187-340F-ED75-066D-9CD8847A4D8E}"/>
              </a:ext>
            </a:extLst>
          </p:cNvPr>
          <p:cNvSpPr>
            <a:spLocks noGrp="1"/>
          </p:cNvSpPr>
          <p:nvPr>
            <p:ph type="title"/>
          </p:nvPr>
        </p:nvSpPr>
        <p:spPr/>
        <p:txBody>
          <a:bodyPr/>
          <a:lstStyle/>
          <a:p>
            <a:r>
              <a:rPr lang="en-US" dirty="0"/>
              <a:t>Pairwise Constraints</a:t>
            </a:r>
          </a:p>
        </p:txBody>
      </p:sp>
      <p:sp>
        <p:nvSpPr>
          <p:cNvPr id="3" name="Content Placeholder 2">
            <a:extLst>
              <a:ext uri="{FF2B5EF4-FFF2-40B4-BE49-F238E27FC236}">
                <a16:creationId xmlns:a16="http://schemas.microsoft.com/office/drawing/2014/main" id="{57AEF683-962E-7217-BDB4-475DDD9C1D42}"/>
              </a:ext>
            </a:extLst>
          </p:cNvPr>
          <p:cNvSpPr>
            <a:spLocks noGrp="1"/>
          </p:cNvSpPr>
          <p:nvPr>
            <p:ph idx="1"/>
          </p:nvPr>
        </p:nvSpPr>
        <p:spPr/>
        <p:txBody>
          <a:bodyPr/>
          <a:lstStyle/>
          <a:p>
            <a:r>
              <a:rPr lang="en-US" dirty="0"/>
              <a:t>Must-link constraints: two objects x and y should be grouped into one cluster in the output</a:t>
            </a:r>
          </a:p>
          <a:p>
            <a:r>
              <a:rPr lang="en-US" dirty="0"/>
              <a:t>Cannot-link constraints: two objects x and y should belong to different clusters in the output</a:t>
            </a:r>
          </a:p>
        </p:txBody>
      </p:sp>
      <p:sp>
        <p:nvSpPr>
          <p:cNvPr id="4" name="Slide Number Placeholder 3">
            <a:extLst>
              <a:ext uri="{FF2B5EF4-FFF2-40B4-BE49-F238E27FC236}">
                <a16:creationId xmlns:a16="http://schemas.microsoft.com/office/drawing/2014/main" id="{78465145-1DF1-D114-F06C-3D26AEE32F14}"/>
              </a:ext>
            </a:extLst>
          </p:cNvPr>
          <p:cNvSpPr>
            <a:spLocks noGrp="1"/>
          </p:cNvSpPr>
          <p:nvPr>
            <p:ph type="sldNum" sz="quarter" idx="12"/>
          </p:nvPr>
        </p:nvSpPr>
        <p:spPr/>
        <p:txBody>
          <a:bodyPr/>
          <a:lstStyle/>
          <a:p>
            <a:fld id="{3576EC27-B82E-E143-A339-DE4537CE5FC3}" type="slidenum">
              <a:rPr lang="en-US" smtClean="0"/>
              <a:t>64</a:t>
            </a:fld>
            <a:endParaRPr lang="en-US"/>
          </a:p>
        </p:txBody>
      </p:sp>
    </p:spTree>
    <p:extLst>
      <p:ext uri="{BB962C8B-B14F-4D97-AF65-F5344CB8AC3E}">
        <p14:creationId xmlns:p14="http://schemas.microsoft.com/office/powerpoint/2010/main" val="16803844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3C1E-6CDA-3EE6-65FD-1BB3BE2A052A}"/>
              </a:ext>
            </a:extLst>
          </p:cNvPr>
          <p:cNvSpPr>
            <a:spLocks noGrp="1"/>
          </p:cNvSpPr>
          <p:nvPr>
            <p:ph type="title"/>
          </p:nvPr>
        </p:nvSpPr>
        <p:spPr/>
        <p:txBody>
          <a:bodyPr/>
          <a:lstStyle/>
          <a:p>
            <a:r>
              <a:rPr lang="en-US" dirty="0"/>
              <a:t>The COP-k-Means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640FFD-8F5A-58AD-190B-AEA4718649CF}"/>
                  </a:ext>
                </a:extLst>
              </p:cNvPr>
              <p:cNvSpPr>
                <a:spLocks noGrp="1"/>
              </p:cNvSpPr>
              <p:nvPr>
                <p:ph idx="1"/>
              </p:nvPr>
            </p:nvSpPr>
            <p:spPr/>
            <p:txBody>
              <a:bodyPr/>
              <a:lstStyle/>
              <a:p>
                <a:r>
                  <a:rPr lang="en-US" dirty="0"/>
                  <a:t>Arbitrarily choose k objects as the initial cluster centers such that there is no must-link between any two of those k objects</a:t>
                </a:r>
              </a:p>
              <a:p>
                <a:r>
                  <a:rPr lang="en-US" dirty="0"/>
                  <a:t>Assign each object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𝑖</m:t>
                        </m:r>
                      </m:sub>
                    </m:sSub>
                  </m:oMath>
                </a14:m>
                <a:r>
                  <a:rPr lang="en-US" dirty="0"/>
                  <a:t> to cluster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𝐶</m:t>
                        </m:r>
                      </m:e>
                      <m:sub>
                        <m:r>
                          <a:rPr lang="en-CA" b="0" i="1" smtClean="0">
                            <a:latin typeface="Cambria Math" panose="02040503050406030204" pitchFamily="18" charset="0"/>
                          </a:rPr>
                          <m:t>𝑗</m:t>
                        </m:r>
                      </m:sub>
                    </m:sSub>
                  </m:oMath>
                </a14:m>
                <a:r>
                  <a:rPr lang="en-US" dirty="0"/>
                  <a:t> whose mean is the closest, and there is no violation of the pairwise constraints</a:t>
                </a:r>
              </a:p>
              <a:p>
                <a:r>
                  <a:rPr lang="en-US" dirty="0"/>
                  <a:t>Update the means of the clusters</a:t>
                </a:r>
              </a:p>
              <a:p>
                <a:r>
                  <a:rPr lang="en-US" dirty="0"/>
                  <a:t>Repeat until the algorithm converges </a:t>
                </a:r>
              </a:p>
            </p:txBody>
          </p:sp>
        </mc:Choice>
        <mc:Fallback xmlns="">
          <p:sp>
            <p:nvSpPr>
              <p:cNvPr id="3" name="Content Placeholder 2">
                <a:extLst>
                  <a:ext uri="{FF2B5EF4-FFF2-40B4-BE49-F238E27FC236}">
                    <a16:creationId xmlns:a16="http://schemas.microsoft.com/office/drawing/2014/main" id="{A2640FFD-8F5A-58AD-190B-AEA4718649CF}"/>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D675615-B769-5CC5-35A3-4F83B091B013}"/>
              </a:ext>
            </a:extLst>
          </p:cNvPr>
          <p:cNvSpPr>
            <a:spLocks noGrp="1"/>
          </p:cNvSpPr>
          <p:nvPr>
            <p:ph type="sldNum" sz="quarter" idx="12"/>
          </p:nvPr>
        </p:nvSpPr>
        <p:spPr/>
        <p:txBody>
          <a:bodyPr/>
          <a:lstStyle/>
          <a:p>
            <a:fld id="{3576EC27-B82E-E143-A339-DE4537CE5FC3}" type="slidenum">
              <a:rPr lang="en-US" smtClean="0"/>
              <a:t>65</a:t>
            </a:fld>
            <a:endParaRPr lang="en-US"/>
          </a:p>
        </p:txBody>
      </p:sp>
    </p:spTree>
    <p:extLst>
      <p:ext uri="{BB962C8B-B14F-4D97-AF65-F5344CB8AC3E}">
        <p14:creationId xmlns:p14="http://schemas.microsoft.com/office/powerpoint/2010/main" val="22348751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3ACB-E55A-CA0D-404F-FDB20C6B5316}"/>
              </a:ext>
            </a:extLst>
          </p:cNvPr>
          <p:cNvSpPr>
            <a:spLocks noGrp="1"/>
          </p:cNvSpPr>
          <p:nvPr>
            <p:ph type="title"/>
          </p:nvPr>
        </p:nvSpPr>
        <p:spPr/>
        <p:txBody>
          <a:bodyPr/>
          <a:lstStyle/>
          <a:p>
            <a:r>
              <a:rPr lang="en-US" dirty="0"/>
              <a:t>Other Types of Background Knowledge for </a:t>
            </a:r>
            <a:r>
              <a:rPr lang="en-US" dirty="0" err="1"/>
              <a:t>Semisupervised</a:t>
            </a:r>
            <a:r>
              <a:rPr lang="en-US" dirty="0"/>
              <a:t> Clustering</a:t>
            </a:r>
          </a:p>
        </p:txBody>
      </p:sp>
      <p:sp>
        <p:nvSpPr>
          <p:cNvPr id="3" name="Content Placeholder 2">
            <a:extLst>
              <a:ext uri="{FF2B5EF4-FFF2-40B4-BE49-F238E27FC236}">
                <a16:creationId xmlns:a16="http://schemas.microsoft.com/office/drawing/2014/main" id="{817C46AB-3CC5-1A7F-CDB7-79F0F8B780CF}"/>
              </a:ext>
            </a:extLst>
          </p:cNvPr>
          <p:cNvSpPr>
            <a:spLocks noGrp="1"/>
          </p:cNvSpPr>
          <p:nvPr>
            <p:ph idx="1"/>
          </p:nvPr>
        </p:nvSpPr>
        <p:spPr/>
        <p:txBody>
          <a:bodyPr/>
          <a:lstStyle/>
          <a:p>
            <a:r>
              <a:rPr lang="en-US" dirty="0" err="1"/>
              <a:t>Semisupervised</a:t>
            </a:r>
            <a:r>
              <a:rPr lang="en-US" dirty="0"/>
              <a:t> hierarchical clustering</a:t>
            </a:r>
          </a:p>
          <a:p>
            <a:r>
              <a:rPr lang="en-US" dirty="0"/>
              <a:t>Clusters associated with outcome variables</a:t>
            </a:r>
          </a:p>
          <a:p>
            <a:r>
              <a:rPr lang="en-US" dirty="0"/>
              <a:t>Active and interactive learning for </a:t>
            </a:r>
            <a:r>
              <a:rPr lang="en-US" dirty="0" err="1"/>
              <a:t>semisupervised</a:t>
            </a:r>
            <a:r>
              <a:rPr lang="en-US"/>
              <a:t> clustering</a:t>
            </a:r>
          </a:p>
        </p:txBody>
      </p:sp>
      <p:sp>
        <p:nvSpPr>
          <p:cNvPr id="4" name="Slide Number Placeholder 3">
            <a:extLst>
              <a:ext uri="{FF2B5EF4-FFF2-40B4-BE49-F238E27FC236}">
                <a16:creationId xmlns:a16="http://schemas.microsoft.com/office/drawing/2014/main" id="{28E37DAD-0585-C8E2-B6D2-CD07FF32EE41}"/>
              </a:ext>
            </a:extLst>
          </p:cNvPr>
          <p:cNvSpPr>
            <a:spLocks noGrp="1"/>
          </p:cNvSpPr>
          <p:nvPr>
            <p:ph type="sldNum" sz="quarter" idx="12"/>
          </p:nvPr>
        </p:nvSpPr>
        <p:spPr/>
        <p:txBody>
          <a:bodyPr/>
          <a:lstStyle/>
          <a:p>
            <a:fld id="{3576EC27-B82E-E143-A339-DE4537CE5FC3}" type="slidenum">
              <a:rPr lang="en-US" smtClean="0"/>
              <a:t>66</a:t>
            </a:fld>
            <a:endParaRPr lang="en-US"/>
          </a:p>
        </p:txBody>
      </p:sp>
    </p:spTree>
    <p:extLst>
      <p:ext uri="{BB962C8B-B14F-4D97-AF65-F5344CB8AC3E}">
        <p14:creationId xmlns:p14="http://schemas.microsoft.com/office/powerpoint/2010/main" val="180402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AFBDF6E-8FC9-0A86-1C88-CCE3D8232B15}"/>
              </a:ext>
            </a:extLst>
          </p:cNvPr>
          <p:cNvSpPr>
            <a:spLocks noGrp="1" noChangeArrowheads="1"/>
          </p:cNvSpPr>
          <p:nvPr>
            <p:ph type="title"/>
          </p:nvPr>
        </p:nvSpPr>
        <p:spPr/>
        <p:txBody>
          <a:bodyPr/>
          <a:lstStyle/>
          <a:p>
            <a:r>
              <a:rPr lang="en-US" altLang="en-US" dirty="0"/>
              <a:t>Probabilistic Model-Based Clustering</a:t>
            </a:r>
          </a:p>
        </p:txBody>
      </p:sp>
      <p:sp>
        <p:nvSpPr>
          <p:cNvPr id="4" name="Content Placeholder 3">
            <a:extLst>
              <a:ext uri="{FF2B5EF4-FFF2-40B4-BE49-F238E27FC236}">
                <a16:creationId xmlns:a16="http://schemas.microsoft.com/office/drawing/2014/main" id="{B5740A75-0C0E-9A88-D7E4-B7C81E140530}"/>
              </a:ext>
            </a:extLst>
          </p:cNvPr>
          <p:cNvSpPr>
            <a:spLocks noGrp="1"/>
          </p:cNvSpPr>
          <p:nvPr>
            <p:ph idx="1"/>
          </p:nvPr>
        </p:nvSpPr>
        <p:spPr/>
        <p:txBody>
          <a:bodyPr/>
          <a:lstStyle/>
          <a:p>
            <a:r>
              <a:rPr lang="en-US" altLang="en-US" dirty="0"/>
              <a:t>A mixture model assumes that a set of observed objects is a mixture of instances from multiple probabilistic clusters, and conceptually each observed object is generated independently</a:t>
            </a:r>
          </a:p>
          <a:p>
            <a:r>
              <a:rPr lang="en-US" altLang="en-US" dirty="0"/>
              <a:t>Our task: infer a set of k probabilistic clusters that is mostly likely to generate D using the above data generation process</a:t>
            </a:r>
          </a:p>
          <a:p>
            <a:endParaRPr lang="en-US" dirty="0"/>
          </a:p>
        </p:txBody>
      </p:sp>
      <p:sp>
        <p:nvSpPr>
          <p:cNvPr id="35847" name="Slide Number Placeholder 3">
            <a:extLst>
              <a:ext uri="{FF2B5EF4-FFF2-40B4-BE49-F238E27FC236}">
                <a16:creationId xmlns:a16="http://schemas.microsoft.com/office/drawing/2014/main" id="{CA21EA8D-DD7B-8147-C00A-140E5E0DDA38}"/>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728D34B8-9624-8F4C-96BF-3023A281CAE5}" type="slidenum">
              <a:rPr lang="en-US" altLang="en-US" sz="1200">
                <a:latin typeface="Tahoma" panose="020B0604030504040204" pitchFamily="34" charset="0"/>
              </a:rPr>
              <a:pPr algn="r" eaLnBrk="1" hangingPunct="1">
                <a:spcBef>
                  <a:spcPct val="0"/>
                </a:spcBef>
                <a:buClrTx/>
                <a:buSzTx/>
                <a:buFontTx/>
                <a:buNone/>
              </a:pPr>
              <a:t>7</a:t>
            </a:fld>
            <a:endParaRPr lang="en-US" altLang="en-US" sz="1200">
              <a:latin typeface="Tahoma" panose="020B0604030504040204" pitchFamily="34" charset="0"/>
            </a:endParaRPr>
          </a:p>
        </p:txBody>
      </p:sp>
      <p:sp>
        <p:nvSpPr>
          <p:cNvPr id="2" name="Slide Number Placeholder 1">
            <a:extLst>
              <a:ext uri="{FF2B5EF4-FFF2-40B4-BE49-F238E27FC236}">
                <a16:creationId xmlns:a16="http://schemas.microsoft.com/office/drawing/2014/main" id="{10B423E5-BE73-E3BA-18BD-CAC661A98D69}"/>
              </a:ext>
            </a:extLst>
          </p:cNvPr>
          <p:cNvSpPr>
            <a:spLocks noGrp="1"/>
          </p:cNvSpPr>
          <p:nvPr>
            <p:ph type="sldNum" sz="quarter" idx="12"/>
          </p:nvPr>
        </p:nvSpPr>
        <p:spPr/>
        <p:txBody>
          <a:bodyPr/>
          <a:lstStyle/>
          <a:p>
            <a:fld id="{3576EC27-B82E-E143-A339-DE4537CE5FC3}" type="slidenum">
              <a:rPr lang="en-US" smtClean="0"/>
              <a:t>7</a:t>
            </a:fld>
            <a:endParaRPr lang="en-US"/>
          </a:p>
        </p:txBody>
      </p:sp>
    </p:spTree>
    <p:extLst>
      <p:ext uri="{BB962C8B-B14F-4D97-AF65-F5344CB8AC3E}">
        <p14:creationId xmlns:p14="http://schemas.microsoft.com/office/powerpoint/2010/main" val="2772662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882F4704-F766-2DF0-A069-05552A65A743}"/>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6FB6E84F-598D-B848-B97C-A59D7EEF80FD}" type="slidenum">
              <a:rPr lang="en-US" altLang="en-US" sz="1200">
                <a:latin typeface="Tahoma" panose="020B0604030504040204" pitchFamily="34" charset="0"/>
              </a:rPr>
              <a:pPr algn="r" eaLnBrk="1" hangingPunct="1">
                <a:spcBef>
                  <a:spcPct val="0"/>
                </a:spcBef>
                <a:buClrTx/>
                <a:buSzTx/>
                <a:buFontTx/>
                <a:buNone/>
              </a:pPr>
              <a:t>8</a:t>
            </a:fld>
            <a:endParaRPr lang="en-US" altLang="en-US" sz="1200">
              <a:latin typeface="Tahoma" panose="020B0604030504040204" pitchFamily="34" charset="0"/>
            </a:endParaRPr>
          </a:p>
        </p:txBody>
      </p:sp>
      <p:sp>
        <p:nvSpPr>
          <p:cNvPr id="36867" name="Rectangle 2">
            <a:extLst>
              <a:ext uri="{FF2B5EF4-FFF2-40B4-BE49-F238E27FC236}">
                <a16:creationId xmlns:a16="http://schemas.microsoft.com/office/drawing/2014/main" id="{ACAF7707-34F7-4B1D-F7CC-C078C090D23B}"/>
              </a:ext>
            </a:extLst>
          </p:cNvPr>
          <p:cNvSpPr>
            <a:spLocks noGrp="1" noChangeArrowheads="1"/>
          </p:cNvSpPr>
          <p:nvPr>
            <p:ph type="title"/>
          </p:nvPr>
        </p:nvSpPr>
        <p:spPr/>
        <p:txBody>
          <a:bodyPr>
            <a:normAutofit/>
          </a:bodyPr>
          <a:lstStyle/>
          <a:p>
            <a:pPr eaLnBrk="1" hangingPunct="1"/>
            <a:r>
              <a:rPr lang="en-US" altLang="en-US" dirty="0"/>
              <a:t>Model-Based Clustering</a:t>
            </a:r>
          </a:p>
        </p:txBody>
      </p:sp>
      <mc:AlternateContent xmlns:mc="http://schemas.openxmlformats.org/markup-compatibility/2006" xmlns:a14="http://schemas.microsoft.com/office/drawing/2010/main">
        <mc:Choice Requires="a14">
          <p:sp>
            <p:nvSpPr>
              <p:cNvPr id="36868" name="Rectangle 3">
                <a:extLst>
                  <a:ext uri="{FF2B5EF4-FFF2-40B4-BE49-F238E27FC236}">
                    <a16:creationId xmlns:a16="http://schemas.microsoft.com/office/drawing/2014/main" id="{A8A1A503-F5D9-DEAB-8241-5019855AE97E}"/>
                  </a:ext>
                </a:extLst>
              </p:cNvPr>
              <p:cNvSpPr>
                <a:spLocks noGrp="1" noChangeArrowheads="1"/>
              </p:cNvSpPr>
              <p:nvPr>
                <p:ph idx="1"/>
              </p:nvPr>
            </p:nvSpPr>
            <p:spPr/>
            <p:txBody>
              <a:bodyPr>
                <a:normAutofit fontScale="92500"/>
              </a:bodyPr>
              <a:lstStyle/>
              <a:p>
                <a:pPr>
                  <a:lnSpc>
                    <a:spcPct val="120000"/>
                  </a:lnSpc>
                </a:pPr>
                <a:r>
                  <a:rPr lang="en-US" altLang="en-US" dirty="0"/>
                  <a:t>A set </a:t>
                </a:r>
                <a:r>
                  <a:rPr lang="en-US" altLang="en-US" i="1" dirty="0"/>
                  <a:t>C </a:t>
                </a:r>
                <a:r>
                  <a:rPr lang="en-US" altLang="en-US" dirty="0"/>
                  <a:t>of </a:t>
                </a:r>
                <a:r>
                  <a:rPr lang="en-US" altLang="en-US" i="1" dirty="0"/>
                  <a:t>k </a:t>
                </a:r>
                <a:r>
                  <a:rPr lang="en-US" altLang="en-US" dirty="0"/>
                  <a:t>probabilistic clusters </a:t>
                </a:r>
                <a:r>
                  <a:rPr lang="en-US" altLang="en-US" i="1" dirty="0"/>
                  <a:t>C</a:t>
                </a:r>
                <a:r>
                  <a:rPr lang="en-US" altLang="en-US" baseline="-25000" dirty="0"/>
                  <a:t>1</a:t>
                </a:r>
                <a:r>
                  <a:rPr lang="en-US" altLang="en-US" i="1" dirty="0"/>
                  <a:t>, …,C</a:t>
                </a:r>
                <a:r>
                  <a:rPr lang="en-US" altLang="en-US" i="1" baseline="-25000" dirty="0"/>
                  <a:t>k</a:t>
                </a:r>
                <a:r>
                  <a:rPr lang="en-US" altLang="en-US" i="1" dirty="0"/>
                  <a:t> </a:t>
                </a:r>
                <a:r>
                  <a:rPr lang="en-US" altLang="en-US" dirty="0"/>
                  <a:t>with probability density functions </a:t>
                </a:r>
                <a:r>
                  <a:rPr lang="en-US" altLang="en-US" i="1" dirty="0"/>
                  <a:t>f</a:t>
                </a:r>
                <a:r>
                  <a:rPr lang="en-US" altLang="en-US" baseline="-25000" dirty="0"/>
                  <a:t>1</a:t>
                </a:r>
                <a:r>
                  <a:rPr lang="en-US" altLang="en-US" i="1" dirty="0"/>
                  <a:t>, …, </a:t>
                </a:r>
                <a:r>
                  <a:rPr lang="en-US" altLang="en-US" i="1" dirty="0" err="1"/>
                  <a:t>f</a:t>
                </a:r>
                <a:r>
                  <a:rPr lang="en-US" altLang="en-US" i="1" baseline="-25000" dirty="0" err="1"/>
                  <a:t>k</a:t>
                </a:r>
                <a:r>
                  <a:rPr lang="en-US" altLang="en-US" dirty="0"/>
                  <a:t>, respectively, and their probabilities </a:t>
                </a:r>
                <a:r>
                  <a:rPr lang="el-GR" altLang="en-US" i="1" dirty="0">
                    <a:cs typeface="Arial" panose="020B0604020202020204" pitchFamily="34" charset="0"/>
                  </a:rPr>
                  <a:t>ω</a:t>
                </a:r>
                <a:r>
                  <a:rPr lang="en-US" altLang="en-US" baseline="-25000" dirty="0"/>
                  <a:t>1</a:t>
                </a:r>
                <a:r>
                  <a:rPr lang="en-US" altLang="en-US" i="1" dirty="0"/>
                  <a:t>, …, </a:t>
                </a:r>
                <a:r>
                  <a:rPr lang="el-GR" altLang="en-US" i="1" dirty="0">
                    <a:cs typeface="Arial" panose="020B0604020202020204" pitchFamily="34" charset="0"/>
                  </a:rPr>
                  <a:t>ω</a:t>
                </a:r>
                <a:r>
                  <a:rPr lang="en-US" altLang="en-US" baseline="-25000" dirty="0"/>
                  <a:t>k</a:t>
                </a:r>
                <a:endParaRPr lang="en-US" altLang="en-US" dirty="0"/>
              </a:p>
              <a:p>
                <a:pPr>
                  <a:lnSpc>
                    <a:spcPct val="120000"/>
                  </a:lnSpc>
                </a:pPr>
                <a:r>
                  <a:rPr lang="en-US" altLang="en-US" dirty="0"/>
                  <a:t>Probability of an object </a:t>
                </a:r>
                <a:r>
                  <a:rPr lang="en-US" altLang="en-US" i="1" dirty="0"/>
                  <a:t>o </a:t>
                </a:r>
                <a:r>
                  <a:rPr lang="en-US" altLang="en-US" dirty="0"/>
                  <a:t>generated by cluster </a:t>
                </a:r>
                <a:r>
                  <a:rPr lang="en-US" altLang="en-US" i="1" dirty="0" err="1"/>
                  <a:t>C</a:t>
                </a:r>
                <a:r>
                  <a:rPr lang="en-US" altLang="en-US" i="1" baseline="-25000" dirty="0" err="1"/>
                  <a:t>j</a:t>
                </a:r>
                <a:r>
                  <a:rPr lang="en-US" altLang="en-US" i="1" dirty="0"/>
                  <a:t> </a:t>
                </a:r>
                <a:r>
                  <a:rPr lang="en-US" altLang="en-US" dirty="0"/>
                  <a:t>is</a:t>
                </a:r>
              </a:p>
              <a:p>
                <a:pPr marL="0" indent="0" algn="ctr">
                  <a:lnSpc>
                    <a:spcPct val="120000"/>
                  </a:lnSpc>
                  <a:buNone/>
                </a:pPr>
                <a14:m>
                  <m:oMath xmlns:m="http://schemas.openxmlformats.org/officeDocument/2006/math">
                    <m:r>
                      <a:rPr lang="en-CA" altLang="en-US" b="0" i="1" smtClean="0">
                        <a:latin typeface="Cambria Math" panose="02040503050406030204" pitchFamily="18" charset="0"/>
                      </a:rPr>
                      <m:t>𝑃</m:t>
                    </m:r>
                    <m:d>
                      <m:dPr>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𝑜</m:t>
                        </m:r>
                      </m:e>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𝐶</m:t>
                            </m:r>
                          </m:e>
                          <m:sub>
                            <m:r>
                              <a:rPr lang="en-CA" altLang="en-US" b="0" i="1" smtClean="0">
                                <a:latin typeface="Cambria Math" panose="02040503050406030204" pitchFamily="18" charset="0"/>
                              </a:rPr>
                              <m:t>𝑗</m:t>
                            </m:r>
                          </m:sub>
                        </m:sSub>
                      </m:e>
                    </m:d>
                    <m:r>
                      <a:rPr lang="en-CA" altLang="en-US" b="0" i="1" smtClean="0">
                        <a:latin typeface="Cambria Math" panose="02040503050406030204" pitchFamily="18" charset="0"/>
                      </a:rPr>
                      <m:t>=</m:t>
                    </m:r>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𝜔</m:t>
                        </m:r>
                      </m:e>
                      <m:sub>
                        <m:r>
                          <a:rPr lang="en-CA" altLang="en-US" b="0" i="1" smtClean="0">
                            <a:latin typeface="Cambria Math" panose="02040503050406030204" pitchFamily="18" charset="0"/>
                          </a:rPr>
                          <m:t>𝑗</m:t>
                        </m:r>
                      </m:sub>
                    </m:s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𝑓</m:t>
                        </m:r>
                      </m:e>
                      <m:sub>
                        <m:r>
                          <a:rPr lang="en-CA" altLang="en-US" b="0" i="1" smtClean="0">
                            <a:latin typeface="Cambria Math" panose="02040503050406030204" pitchFamily="18" charset="0"/>
                          </a:rPr>
                          <m:t>𝑗</m:t>
                        </m:r>
                      </m:sub>
                    </m:sSub>
                    <m:r>
                      <a:rPr lang="en-CA" altLang="en-US" b="0" i="1" smtClean="0">
                        <a:latin typeface="Cambria Math" panose="02040503050406030204" pitchFamily="18" charset="0"/>
                      </a:rPr>
                      <m:t>(</m:t>
                    </m:r>
                    <m:r>
                      <a:rPr lang="en-CA" altLang="en-US" b="0" i="1" smtClean="0">
                        <a:latin typeface="Cambria Math" panose="02040503050406030204" pitchFamily="18" charset="0"/>
                      </a:rPr>
                      <m:t>𝑜</m:t>
                    </m:r>
                    <m:r>
                      <a:rPr lang="en-CA" altLang="en-US" b="0" i="1" smtClean="0">
                        <a:latin typeface="Cambria Math" panose="02040503050406030204" pitchFamily="18" charset="0"/>
                      </a:rPr>
                      <m:t>)</m:t>
                    </m:r>
                  </m:oMath>
                </a14:m>
                <a:r>
                  <a:rPr lang="en-US" altLang="en-US" dirty="0"/>
                  <a:t> </a:t>
                </a:r>
              </a:p>
              <a:p>
                <a:pPr>
                  <a:lnSpc>
                    <a:spcPct val="120000"/>
                  </a:lnSpc>
                </a:pPr>
                <a:r>
                  <a:rPr lang="en-US" altLang="en-US" dirty="0"/>
                  <a:t>Probability of </a:t>
                </a:r>
                <a:r>
                  <a:rPr lang="en-US" altLang="en-US" i="1" dirty="0"/>
                  <a:t>o </a:t>
                </a:r>
                <a:r>
                  <a:rPr lang="en-US" altLang="en-US" dirty="0"/>
                  <a:t>generated by the set of clusters </a:t>
                </a:r>
                <a:r>
                  <a:rPr lang="en-US" altLang="en-US" b="1" i="1" dirty="0"/>
                  <a:t>C</a:t>
                </a:r>
                <a:r>
                  <a:rPr lang="en-US" altLang="en-US" i="1" dirty="0"/>
                  <a:t> </a:t>
                </a:r>
                <a:r>
                  <a:rPr lang="en-US" altLang="en-US" dirty="0"/>
                  <a:t>is </a:t>
                </a:r>
              </a:p>
              <a:p>
                <a:pPr marL="0" indent="0">
                  <a:lnSpc>
                    <a:spcPct val="120000"/>
                  </a:lnSpc>
                  <a:buNone/>
                </a:pPr>
                <a14:m>
                  <m:oMathPara xmlns:m="http://schemas.openxmlformats.org/officeDocument/2006/math">
                    <m:oMathParaPr>
                      <m:jc m:val="centerGroup"/>
                    </m:oMathParaPr>
                    <m:oMath xmlns:m="http://schemas.openxmlformats.org/officeDocument/2006/math">
                      <m:r>
                        <a:rPr lang="en-CA" altLang="en-US" b="0" i="1" smtClean="0">
                          <a:latin typeface="Cambria Math" panose="02040503050406030204" pitchFamily="18" charset="0"/>
                        </a:rPr>
                        <m:t>𝑃</m:t>
                      </m:r>
                      <m:d>
                        <m:dPr>
                          <m:ctrlPr>
                            <a:rPr lang="en-CA" altLang="en-US" b="0" i="1" smtClean="0">
                              <a:latin typeface="Cambria Math" panose="02040503050406030204" pitchFamily="18" charset="0"/>
                            </a:rPr>
                          </m:ctrlPr>
                        </m:dPr>
                        <m:e>
                          <m:r>
                            <a:rPr lang="en-CA" altLang="en-US" b="0" i="1" smtClean="0">
                              <a:latin typeface="Cambria Math" panose="02040503050406030204" pitchFamily="18" charset="0"/>
                            </a:rPr>
                            <m:t>𝑜</m:t>
                          </m:r>
                        </m:e>
                        <m:e>
                          <m:r>
                            <a:rPr lang="en-CA" altLang="en-US" b="0" i="1" smtClean="0">
                              <a:latin typeface="Cambria Math" panose="02040503050406030204" pitchFamily="18" charset="0"/>
                            </a:rPr>
                            <m:t>𝐶</m:t>
                          </m:r>
                        </m:e>
                      </m:d>
                      <m:r>
                        <a:rPr lang="en-CA" altLang="en-US" b="0" i="1" smtClean="0">
                          <a:latin typeface="Cambria Math" panose="02040503050406030204" pitchFamily="18" charset="0"/>
                        </a:rPr>
                        <m:t>=</m:t>
                      </m:r>
                      <m:nary>
                        <m:naryPr>
                          <m:chr m:val="∑"/>
                          <m:ctrlPr>
                            <a:rPr lang="en-CA" altLang="en-US" b="0" i="1" smtClean="0">
                              <a:latin typeface="Cambria Math" panose="02040503050406030204" pitchFamily="18" charset="0"/>
                            </a:rPr>
                          </m:ctrlPr>
                        </m:naryPr>
                        <m:sub>
                          <m:r>
                            <m:rPr>
                              <m:brk m:alnAt="23"/>
                            </m:rPr>
                            <a:rPr lang="en-CA" altLang="en-US" b="0" i="1" smtClean="0">
                              <a:latin typeface="Cambria Math" panose="02040503050406030204" pitchFamily="18" charset="0"/>
                            </a:rPr>
                            <m:t>𝑗</m:t>
                          </m:r>
                          <m:r>
                            <a:rPr lang="en-CA" altLang="en-US" b="0" i="1" smtClean="0">
                              <a:latin typeface="Cambria Math" panose="02040503050406030204" pitchFamily="18" charset="0"/>
                            </a:rPr>
                            <m:t>=1</m:t>
                          </m:r>
                        </m:sub>
                        <m:sup>
                          <m:r>
                            <a:rPr lang="en-CA" altLang="en-US" b="0" i="1" smtClean="0">
                              <a:latin typeface="Cambria Math" panose="02040503050406030204" pitchFamily="18" charset="0"/>
                            </a:rPr>
                            <m:t>𝑘</m:t>
                          </m:r>
                        </m:sup>
                        <m:e>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𝜔</m:t>
                              </m:r>
                            </m:e>
                            <m:sub>
                              <m:r>
                                <a:rPr lang="en-CA" altLang="en-US" b="0" i="1" smtClean="0">
                                  <a:latin typeface="Cambria Math" panose="02040503050406030204" pitchFamily="18" charset="0"/>
                                </a:rPr>
                                <m:t>𝑗</m:t>
                              </m:r>
                            </m:sub>
                          </m:sSub>
                          <m:sSub>
                            <m:sSubPr>
                              <m:ctrlPr>
                                <a:rPr lang="en-CA" altLang="en-US" b="0" i="1" smtClean="0">
                                  <a:latin typeface="Cambria Math" panose="02040503050406030204" pitchFamily="18" charset="0"/>
                                </a:rPr>
                              </m:ctrlPr>
                            </m:sSubPr>
                            <m:e>
                              <m:r>
                                <a:rPr lang="en-CA" altLang="en-US" b="0" i="1" smtClean="0">
                                  <a:latin typeface="Cambria Math" panose="02040503050406030204" pitchFamily="18" charset="0"/>
                                </a:rPr>
                                <m:t>𝑓</m:t>
                              </m:r>
                            </m:e>
                            <m:sub>
                              <m:r>
                                <a:rPr lang="en-CA" altLang="en-US" b="0" i="1" smtClean="0">
                                  <a:latin typeface="Cambria Math" panose="02040503050406030204" pitchFamily="18" charset="0"/>
                                </a:rPr>
                                <m:t>𝑗</m:t>
                              </m:r>
                            </m:sub>
                          </m:sSub>
                          <m:r>
                            <a:rPr lang="en-CA" altLang="en-US" b="0" i="1" smtClean="0">
                              <a:latin typeface="Cambria Math" panose="02040503050406030204" pitchFamily="18" charset="0"/>
                            </a:rPr>
                            <m:t>(</m:t>
                          </m:r>
                          <m:r>
                            <a:rPr lang="en-CA" altLang="en-US" b="0" i="1" smtClean="0">
                              <a:latin typeface="Cambria Math" panose="02040503050406030204" pitchFamily="18" charset="0"/>
                            </a:rPr>
                            <m:t>𝑜</m:t>
                          </m:r>
                          <m:r>
                            <a:rPr lang="en-CA" altLang="en-US" b="0" i="1" smtClean="0">
                              <a:latin typeface="Cambria Math" panose="02040503050406030204" pitchFamily="18" charset="0"/>
                            </a:rPr>
                            <m:t>)</m:t>
                          </m:r>
                        </m:e>
                      </m:nary>
                    </m:oMath>
                  </m:oMathPara>
                </a14:m>
                <a:endParaRPr lang="en-US" altLang="en-US" dirty="0"/>
              </a:p>
            </p:txBody>
          </p:sp>
        </mc:Choice>
        <mc:Fallback xmlns="">
          <p:sp>
            <p:nvSpPr>
              <p:cNvPr id="36868" name="Rectangle 3">
                <a:extLst>
                  <a:ext uri="{FF2B5EF4-FFF2-40B4-BE49-F238E27FC236}">
                    <a16:creationId xmlns:a16="http://schemas.microsoft.com/office/drawing/2014/main" id="{A8A1A503-F5D9-DEAB-8241-5019855AE97E}"/>
                  </a:ext>
                </a:extLst>
              </p:cNvPr>
              <p:cNvSpPr>
                <a:spLocks noGrp="1" noRot="1" noChangeAspect="1" noMove="1" noResize="1" noEditPoints="1" noAdjustHandles="1" noChangeArrowheads="1" noChangeShapeType="1" noTextEdit="1"/>
              </p:cNvSpPr>
              <p:nvPr>
                <p:ph idx="1"/>
              </p:nvPr>
            </p:nvSpPr>
            <p:spPr>
              <a:blipFill>
                <a:blip r:embed="rId3"/>
                <a:stretch>
                  <a:fillRect l="-965" r="-483" b="-4360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7E48B49-BC3F-1DA5-8707-4321CDE91997}"/>
              </a:ext>
            </a:extLst>
          </p:cNvPr>
          <p:cNvSpPr>
            <a:spLocks noGrp="1"/>
          </p:cNvSpPr>
          <p:nvPr>
            <p:ph type="sldNum" sz="quarter" idx="12"/>
          </p:nvPr>
        </p:nvSpPr>
        <p:spPr/>
        <p:txBody>
          <a:bodyPr/>
          <a:lstStyle/>
          <a:p>
            <a:fld id="{3576EC27-B82E-E143-A339-DE4537CE5FC3}"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882F4704-F766-2DF0-A069-05552A65A743}"/>
              </a:ext>
            </a:extLst>
          </p:cNvPr>
          <p:cNvSpPr txBox="1">
            <a:spLocks noGrp="1"/>
          </p:cNvSpPr>
          <p:nvPr/>
        </p:nvSpPr>
        <p:spPr bwMode="auto">
          <a:xfrm>
            <a:off x="8763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Calibri" panose="020F050202020403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Calibri" panose="020F050202020403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Calibri" panose="020F050202020403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Calibri" panose="020F050202020403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anose="020F0502020204030204" pitchFamily="34" charset="0"/>
              </a:defRPr>
            </a:lvl9pPr>
          </a:lstStyle>
          <a:p>
            <a:pPr algn="r" eaLnBrk="1" hangingPunct="1">
              <a:spcBef>
                <a:spcPct val="0"/>
              </a:spcBef>
              <a:buClrTx/>
              <a:buSzTx/>
              <a:buFontTx/>
              <a:buNone/>
            </a:pPr>
            <a:fld id="{6FB6E84F-598D-B848-B97C-A59D7EEF80FD}" type="slidenum">
              <a:rPr lang="en-US" altLang="en-US" sz="1200">
                <a:latin typeface="Tahoma" panose="020B0604030504040204" pitchFamily="34" charset="0"/>
              </a:rPr>
              <a:pPr algn="r" eaLnBrk="1" hangingPunct="1">
                <a:spcBef>
                  <a:spcPct val="0"/>
                </a:spcBef>
                <a:buClrTx/>
                <a:buSzTx/>
                <a:buFontTx/>
                <a:buNone/>
              </a:pPr>
              <a:t>9</a:t>
            </a:fld>
            <a:endParaRPr lang="en-US" altLang="en-US" sz="1200">
              <a:latin typeface="Tahoma" panose="020B0604030504040204" pitchFamily="34" charset="0"/>
            </a:endParaRPr>
          </a:p>
        </p:txBody>
      </p:sp>
      <p:sp>
        <p:nvSpPr>
          <p:cNvPr id="36867" name="Rectangle 2">
            <a:extLst>
              <a:ext uri="{FF2B5EF4-FFF2-40B4-BE49-F238E27FC236}">
                <a16:creationId xmlns:a16="http://schemas.microsoft.com/office/drawing/2014/main" id="{ACAF7707-34F7-4B1D-F7CC-C078C090D23B}"/>
              </a:ext>
            </a:extLst>
          </p:cNvPr>
          <p:cNvSpPr>
            <a:spLocks noGrp="1" noChangeArrowheads="1"/>
          </p:cNvSpPr>
          <p:nvPr>
            <p:ph type="title"/>
          </p:nvPr>
        </p:nvSpPr>
        <p:spPr/>
        <p:txBody>
          <a:bodyPr>
            <a:normAutofit/>
          </a:bodyPr>
          <a:lstStyle/>
          <a:p>
            <a:pPr eaLnBrk="1" hangingPunct="1"/>
            <a:r>
              <a:rPr lang="en-US" altLang="en-US" dirty="0"/>
              <a:t>Model-Based Clustering</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B2087B5-6129-F9AE-E256-FF630514BABE}"/>
                  </a:ext>
                </a:extLst>
              </p:cNvPr>
              <p:cNvSpPr>
                <a:spLocks noGrp="1"/>
              </p:cNvSpPr>
              <p:nvPr>
                <p:ph idx="1"/>
              </p:nvPr>
            </p:nvSpPr>
            <p:spPr/>
            <p:txBody>
              <a:bodyPr>
                <a:normAutofit fontScale="92500" lnSpcReduction="10000"/>
              </a:bodyPr>
              <a:lstStyle/>
              <a:p>
                <a:r>
                  <a:rPr lang="en-US" altLang="en-US" sz="2800" dirty="0">
                    <a:latin typeface="Arial" panose="020B0604020202020204" pitchFamily="34" charset="0"/>
                  </a:rPr>
                  <a:t>Since objects are assumed to be generated independently, for a data set D = {o</a:t>
                </a:r>
                <a:r>
                  <a:rPr lang="en-US" altLang="en-US" sz="2800" baseline="-25000" dirty="0">
                    <a:latin typeface="Arial" panose="020B0604020202020204" pitchFamily="34" charset="0"/>
                  </a:rPr>
                  <a:t>1</a:t>
                </a:r>
                <a:r>
                  <a:rPr lang="en-US" altLang="en-US" sz="2800" dirty="0">
                    <a:latin typeface="Arial" panose="020B0604020202020204" pitchFamily="34" charset="0"/>
                  </a:rPr>
                  <a:t>, …, o</a:t>
                </a:r>
                <a:r>
                  <a:rPr lang="en-US" altLang="en-US" sz="2800" baseline="-25000" dirty="0">
                    <a:latin typeface="Arial" panose="020B0604020202020204" pitchFamily="34" charset="0"/>
                  </a:rPr>
                  <a:t>n</a:t>
                </a:r>
                <a:r>
                  <a:rPr lang="en-US" altLang="en-US" sz="2800" dirty="0">
                    <a:latin typeface="Arial" panose="020B0604020202020204" pitchFamily="34" charset="0"/>
                  </a:rPr>
                  <a:t>}, we have, </a:t>
                </a:r>
                <a:br>
                  <a:rPr lang="en-US" altLang="en-US" sz="2800" dirty="0">
                    <a:latin typeface="Arial" panose="020B0604020202020204" pitchFamily="34" charset="0"/>
                  </a:rPr>
                </a:br>
                <a14:m>
                  <m:oMath xmlns:m="http://schemas.openxmlformats.org/officeDocument/2006/math">
                    <m:r>
                      <a:rPr lang="en-CA" altLang="en-US" sz="2800" b="0" i="1" smtClean="0">
                        <a:latin typeface="Cambria Math" panose="02040503050406030204" pitchFamily="18" charset="0"/>
                      </a:rPr>
                      <m:t>𝑃</m:t>
                    </m:r>
                    <m:d>
                      <m:dPr>
                        <m:ctrlPr>
                          <a:rPr lang="en-CA" altLang="en-US" sz="2800" b="0" i="1" smtClean="0">
                            <a:latin typeface="Cambria Math" panose="02040503050406030204" pitchFamily="18" charset="0"/>
                          </a:rPr>
                        </m:ctrlPr>
                      </m:dPr>
                      <m:e>
                        <m:r>
                          <a:rPr lang="en-CA" altLang="en-US" sz="2800" b="0" i="1" smtClean="0">
                            <a:latin typeface="Cambria Math" panose="02040503050406030204" pitchFamily="18" charset="0"/>
                          </a:rPr>
                          <m:t>𝐷</m:t>
                        </m:r>
                      </m:e>
                      <m:e>
                        <m:r>
                          <a:rPr lang="en-CA" altLang="en-US" sz="2800" b="0" i="1" smtClean="0">
                            <a:latin typeface="Cambria Math" panose="02040503050406030204" pitchFamily="18" charset="0"/>
                          </a:rPr>
                          <m:t>𝐶</m:t>
                        </m:r>
                      </m:e>
                    </m:d>
                    <m:r>
                      <a:rPr lang="en-CA" altLang="en-US" sz="2800" b="0" i="1" smtClean="0">
                        <a:latin typeface="Cambria Math" panose="02040503050406030204" pitchFamily="18" charset="0"/>
                      </a:rPr>
                      <m:t>=</m:t>
                    </m:r>
                    <m:nary>
                      <m:naryPr>
                        <m:chr m:val="∏"/>
                        <m:ctrlPr>
                          <a:rPr lang="en-CA" altLang="en-US" sz="2800" b="0" i="1" smtClean="0">
                            <a:latin typeface="Cambria Math" panose="02040503050406030204" pitchFamily="18" charset="0"/>
                          </a:rPr>
                        </m:ctrlPr>
                      </m:naryPr>
                      <m:sub>
                        <m:r>
                          <m:rPr>
                            <m:brk m:alnAt="23"/>
                          </m:rPr>
                          <a:rPr lang="en-CA" altLang="en-US" sz="2800" b="0" i="1" smtClean="0">
                            <a:latin typeface="Cambria Math" panose="02040503050406030204" pitchFamily="18" charset="0"/>
                          </a:rPr>
                          <m:t>𝑖</m:t>
                        </m:r>
                        <m:r>
                          <a:rPr lang="en-CA" altLang="en-US" sz="2800" b="0" i="1" smtClean="0">
                            <a:latin typeface="Cambria Math" panose="02040503050406030204" pitchFamily="18" charset="0"/>
                          </a:rPr>
                          <m:t>=1</m:t>
                        </m:r>
                      </m:sub>
                      <m:sup>
                        <m:r>
                          <a:rPr lang="en-CA" altLang="en-US" sz="2800" b="0" i="1" smtClean="0">
                            <a:latin typeface="Cambria Math" panose="02040503050406030204" pitchFamily="18" charset="0"/>
                          </a:rPr>
                          <m:t>𝑛</m:t>
                        </m:r>
                      </m:sup>
                      <m:e>
                        <m:r>
                          <a:rPr lang="en-CA" altLang="en-US" sz="2800" b="0" i="1" smtClean="0">
                            <a:latin typeface="Cambria Math" panose="02040503050406030204" pitchFamily="18" charset="0"/>
                          </a:rPr>
                          <m:t>𝑃</m:t>
                        </m:r>
                        <m:d>
                          <m:dPr>
                            <m:ctrlPr>
                              <a:rPr lang="en-CA" altLang="en-US" sz="2800" b="0" i="1" smtClean="0">
                                <a:latin typeface="Cambria Math" panose="02040503050406030204" pitchFamily="18" charset="0"/>
                              </a:rPr>
                            </m:ctrlPr>
                          </m:dPr>
                          <m:e>
                            <m:sSub>
                              <m:sSubPr>
                                <m:ctrlPr>
                                  <a:rPr lang="en-CA" altLang="en-US" sz="2800" b="0" i="1" smtClean="0">
                                    <a:latin typeface="Cambria Math" panose="02040503050406030204" pitchFamily="18" charset="0"/>
                                  </a:rPr>
                                </m:ctrlPr>
                              </m:sSubPr>
                              <m:e>
                                <m:r>
                                  <a:rPr lang="en-CA" altLang="en-US" sz="2800" b="0" i="1" smtClean="0">
                                    <a:latin typeface="Cambria Math" panose="02040503050406030204" pitchFamily="18" charset="0"/>
                                  </a:rPr>
                                  <m:t>𝑜</m:t>
                                </m:r>
                              </m:e>
                              <m:sub>
                                <m:r>
                                  <a:rPr lang="en-CA" altLang="en-US" sz="2800" b="0" i="1" smtClean="0">
                                    <a:latin typeface="Cambria Math" panose="02040503050406030204" pitchFamily="18" charset="0"/>
                                  </a:rPr>
                                  <m:t>𝑖</m:t>
                                </m:r>
                              </m:sub>
                            </m:sSub>
                          </m:e>
                          <m:e>
                            <m:r>
                              <a:rPr lang="en-CA" altLang="en-US" sz="2800" b="0" i="1" smtClean="0">
                                <a:latin typeface="Cambria Math" panose="02040503050406030204" pitchFamily="18" charset="0"/>
                              </a:rPr>
                              <m:t>𝐶</m:t>
                            </m:r>
                          </m:e>
                        </m:d>
                        <m:r>
                          <a:rPr lang="en-CA" altLang="en-US" sz="2800" b="0" i="1" smtClean="0">
                            <a:latin typeface="Cambria Math" panose="02040503050406030204" pitchFamily="18" charset="0"/>
                          </a:rPr>
                          <m:t>=</m:t>
                        </m:r>
                        <m:nary>
                          <m:naryPr>
                            <m:chr m:val="∏"/>
                            <m:ctrlPr>
                              <a:rPr lang="en-CA" altLang="en-US" sz="2800" b="0" i="1" smtClean="0">
                                <a:latin typeface="Cambria Math" panose="02040503050406030204" pitchFamily="18" charset="0"/>
                              </a:rPr>
                            </m:ctrlPr>
                          </m:naryPr>
                          <m:sub>
                            <m:r>
                              <m:rPr>
                                <m:brk m:alnAt="23"/>
                              </m:rPr>
                              <a:rPr lang="en-CA" altLang="en-US" sz="2800" b="0" i="1" smtClean="0">
                                <a:latin typeface="Cambria Math" panose="02040503050406030204" pitchFamily="18" charset="0"/>
                              </a:rPr>
                              <m:t>𝑖</m:t>
                            </m:r>
                            <m:r>
                              <a:rPr lang="en-CA" altLang="en-US" sz="2800" b="0" i="1" smtClean="0">
                                <a:latin typeface="Cambria Math" panose="02040503050406030204" pitchFamily="18" charset="0"/>
                              </a:rPr>
                              <m:t>=1</m:t>
                            </m:r>
                          </m:sub>
                          <m:sup>
                            <m:r>
                              <a:rPr lang="en-CA" altLang="en-US" sz="2800" b="0" i="1" smtClean="0">
                                <a:latin typeface="Cambria Math" panose="02040503050406030204" pitchFamily="18" charset="0"/>
                              </a:rPr>
                              <m:t>𝑛</m:t>
                            </m:r>
                          </m:sup>
                          <m:e>
                            <m:nary>
                              <m:naryPr>
                                <m:chr m:val="∑"/>
                                <m:ctrlPr>
                                  <a:rPr lang="en-CA" altLang="en-US" sz="2800" b="0" i="1" smtClean="0">
                                    <a:latin typeface="Cambria Math" panose="02040503050406030204" pitchFamily="18" charset="0"/>
                                  </a:rPr>
                                </m:ctrlPr>
                              </m:naryPr>
                              <m:sub>
                                <m:r>
                                  <m:rPr>
                                    <m:brk m:alnAt="23"/>
                                  </m:rPr>
                                  <a:rPr lang="en-CA" altLang="en-US" sz="2800" b="0" i="1" smtClean="0">
                                    <a:latin typeface="Cambria Math" panose="02040503050406030204" pitchFamily="18" charset="0"/>
                                  </a:rPr>
                                  <m:t>𝑗</m:t>
                                </m:r>
                                <m:r>
                                  <a:rPr lang="en-CA" altLang="en-US" sz="2800" b="0" i="1" smtClean="0">
                                    <a:latin typeface="Cambria Math" panose="02040503050406030204" pitchFamily="18" charset="0"/>
                                  </a:rPr>
                                  <m:t>=1</m:t>
                                </m:r>
                              </m:sub>
                              <m:sup>
                                <m:r>
                                  <a:rPr lang="en-CA" altLang="en-US" sz="2800" b="0" i="1" smtClean="0">
                                    <a:latin typeface="Cambria Math" panose="02040503050406030204" pitchFamily="18" charset="0"/>
                                  </a:rPr>
                                  <m:t>𝑘</m:t>
                                </m:r>
                              </m:sup>
                              <m:e>
                                <m:sSub>
                                  <m:sSubPr>
                                    <m:ctrlPr>
                                      <a:rPr lang="en-CA" altLang="en-US" sz="2800" b="0" i="1" smtClean="0">
                                        <a:latin typeface="Cambria Math" panose="02040503050406030204" pitchFamily="18" charset="0"/>
                                      </a:rPr>
                                    </m:ctrlPr>
                                  </m:sSubPr>
                                  <m:e>
                                    <m:r>
                                      <a:rPr lang="en-CA" altLang="en-US" sz="2800" b="0" i="1" smtClean="0">
                                        <a:latin typeface="Cambria Math" panose="02040503050406030204" pitchFamily="18" charset="0"/>
                                      </a:rPr>
                                      <m:t>𝜔</m:t>
                                    </m:r>
                                  </m:e>
                                  <m:sub>
                                    <m:r>
                                      <a:rPr lang="en-CA" altLang="en-US" sz="2800" b="0" i="1" smtClean="0">
                                        <a:latin typeface="Cambria Math" panose="02040503050406030204" pitchFamily="18" charset="0"/>
                                      </a:rPr>
                                      <m:t>𝑗</m:t>
                                    </m:r>
                                  </m:sub>
                                </m:sSub>
                                <m:sSub>
                                  <m:sSubPr>
                                    <m:ctrlPr>
                                      <a:rPr lang="en-CA" altLang="en-US" sz="2800" b="0" i="1" smtClean="0">
                                        <a:latin typeface="Cambria Math" panose="02040503050406030204" pitchFamily="18" charset="0"/>
                                      </a:rPr>
                                    </m:ctrlPr>
                                  </m:sSubPr>
                                  <m:e>
                                    <m:r>
                                      <a:rPr lang="en-CA" altLang="en-US" sz="2800" b="0" i="1" smtClean="0">
                                        <a:latin typeface="Cambria Math" panose="02040503050406030204" pitchFamily="18" charset="0"/>
                                      </a:rPr>
                                      <m:t>𝑓</m:t>
                                    </m:r>
                                  </m:e>
                                  <m:sub>
                                    <m:r>
                                      <a:rPr lang="en-CA" altLang="en-US" sz="2800" b="0" i="1" smtClean="0">
                                        <a:latin typeface="Cambria Math" panose="02040503050406030204" pitchFamily="18" charset="0"/>
                                      </a:rPr>
                                      <m:t>𝑗</m:t>
                                    </m:r>
                                  </m:sub>
                                </m:sSub>
                                <m:d>
                                  <m:dPr>
                                    <m:ctrlPr>
                                      <a:rPr lang="en-CA" altLang="en-US" sz="2800" b="0" i="1" smtClean="0">
                                        <a:latin typeface="Cambria Math" panose="02040503050406030204" pitchFamily="18" charset="0"/>
                                      </a:rPr>
                                    </m:ctrlPr>
                                  </m:dPr>
                                  <m:e>
                                    <m:sSub>
                                      <m:sSubPr>
                                        <m:ctrlPr>
                                          <a:rPr lang="en-CA" altLang="en-US" sz="2800" b="0" i="1" smtClean="0">
                                            <a:latin typeface="Cambria Math" panose="02040503050406030204" pitchFamily="18" charset="0"/>
                                          </a:rPr>
                                        </m:ctrlPr>
                                      </m:sSubPr>
                                      <m:e>
                                        <m:r>
                                          <a:rPr lang="en-CA" altLang="en-US" sz="2800" b="0" i="1" smtClean="0">
                                            <a:latin typeface="Cambria Math" panose="02040503050406030204" pitchFamily="18" charset="0"/>
                                          </a:rPr>
                                          <m:t>𝑜</m:t>
                                        </m:r>
                                      </m:e>
                                      <m:sub>
                                        <m:r>
                                          <a:rPr lang="en-CA" altLang="en-US" sz="2800" b="0" i="1" smtClean="0">
                                            <a:latin typeface="Cambria Math" panose="02040503050406030204" pitchFamily="18" charset="0"/>
                                          </a:rPr>
                                          <m:t>𝑖</m:t>
                                        </m:r>
                                      </m:sub>
                                    </m:sSub>
                                  </m:e>
                                </m:d>
                              </m:e>
                            </m:nary>
                          </m:e>
                        </m:nary>
                      </m:e>
                    </m:nary>
                  </m:oMath>
                </a14:m>
                <a:endParaRPr lang="en-US" altLang="en-US" sz="2800" dirty="0">
                  <a:latin typeface="Arial" panose="020B0604020202020204" pitchFamily="34" charset="0"/>
                </a:endParaRPr>
              </a:p>
              <a:p>
                <a:pPr>
                  <a:lnSpc>
                    <a:spcPct val="110000"/>
                  </a:lnSpc>
                </a:pPr>
                <a:r>
                  <a:rPr lang="en-US" altLang="en-US" sz="2800" dirty="0">
                    <a:latin typeface="Arial" panose="020B0604020202020204" pitchFamily="34" charset="0"/>
                  </a:rPr>
                  <a:t>Task: Find a set </a:t>
                </a:r>
                <a:r>
                  <a:rPr lang="en-US" altLang="en-US" sz="2800" i="1" dirty="0">
                    <a:latin typeface="Arial" panose="020B0604020202020204" pitchFamily="34" charset="0"/>
                  </a:rPr>
                  <a:t>C </a:t>
                </a:r>
                <a:r>
                  <a:rPr lang="en-US" altLang="en-US" sz="2800" dirty="0">
                    <a:latin typeface="Arial" panose="020B0604020202020204" pitchFamily="34" charset="0"/>
                  </a:rPr>
                  <a:t>of </a:t>
                </a:r>
                <a:r>
                  <a:rPr lang="en-US" altLang="en-US" sz="2800" i="1" dirty="0">
                    <a:latin typeface="Arial" panose="020B0604020202020204" pitchFamily="34" charset="0"/>
                  </a:rPr>
                  <a:t>k </a:t>
                </a:r>
                <a:r>
                  <a:rPr lang="en-US" altLang="en-US" sz="2800" dirty="0">
                    <a:latin typeface="Arial" panose="020B0604020202020204" pitchFamily="34" charset="0"/>
                  </a:rPr>
                  <a:t>probabilistic clusters such that </a:t>
                </a:r>
                <a:r>
                  <a:rPr lang="en-US" altLang="en-US" sz="2800" i="1" dirty="0">
                    <a:latin typeface="Arial" panose="020B0604020202020204" pitchFamily="34" charset="0"/>
                  </a:rPr>
                  <a:t>P</a:t>
                </a:r>
                <a:r>
                  <a:rPr lang="en-US" altLang="en-US" sz="2800" dirty="0">
                    <a:latin typeface="Arial" panose="020B0604020202020204" pitchFamily="34" charset="0"/>
                  </a:rPr>
                  <a:t>(</a:t>
                </a:r>
                <a:r>
                  <a:rPr lang="en-US" altLang="en-US" sz="2800" i="1" dirty="0">
                    <a:latin typeface="Arial" panose="020B0604020202020204" pitchFamily="34" charset="0"/>
                  </a:rPr>
                  <a:t>D|</a:t>
                </a:r>
                <a:r>
                  <a:rPr lang="en-US" altLang="en-US" sz="2800" b="1" i="1" dirty="0">
                    <a:latin typeface="Arial" panose="020B0604020202020204" pitchFamily="34" charset="0"/>
                  </a:rPr>
                  <a:t>C</a:t>
                </a:r>
                <a:r>
                  <a:rPr lang="en-US" altLang="en-US" sz="2800" dirty="0">
                    <a:latin typeface="Arial" panose="020B0604020202020204" pitchFamily="34" charset="0"/>
                  </a:rPr>
                  <a:t>) is maximized</a:t>
                </a:r>
              </a:p>
              <a:p>
                <a:r>
                  <a:rPr lang="en-US" altLang="en-US" sz="2800" dirty="0">
                    <a:latin typeface="Arial" panose="020B0604020202020204" pitchFamily="34" charset="0"/>
                  </a:rPr>
                  <a:t>However, maximizing </a:t>
                </a:r>
                <a:r>
                  <a:rPr lang="en-US" altLang="en-US" sz="2800" i="1" dirty="0">
                    <a:latin typeface="Arial" panose="020B0604020202020204" pitchFamily="34" charset="0"/>
                  </a:rPr>
                  <a:t>P</a:t>
                </a:r>
                <a:r>
                  <a:rPr lang="en-US" altLang="en-US" sz="2800" dirty="0">
                    <a:latin typeface="Arial" panose="020B0604020202020204" pitchFamily="34" charset="0"/>
                  </a:rPr>
                  <a:t>(</a:t>
                </a:r>
                <a:r>
                  <a:rPr lang="en-US" altLang="en-US" sz="2800" i="1" dirty="0">
                    <a:latin typeface="Arial" panose="020B0604020202020204" pitchFamily="34" charset="0"/>
                  </a:rPr>
                  <a:t>D|</a:t>
                </a:r>
                <a:r>
                  <a:rPr lang="en-US" altLang="en-US" sz="2800" b="1" i="1" dirty="0">
                    <a:latin typeface="Arial" panose="020B0604020202020204" pitchFamily="34" charset="0"/>
                  </a:rPr>
                  <a:t>C</a:t>
                </a:r>
                <a:r>
                  <a:rPr lang="en-US" altLang="en-US" sz="2800" dirty="0">
                    <a:latin typeface="Arial" panose="020B0604020202020204" pitchFamily="34" charset="0"/>
                  </a:rPr>
                  <a:t>) is often intractable since the probability density function of a cluster can take an arbitrarily complicated form</a:t>
                </a:r>
              </a:p>
              <a:p>
                <a:r>
                  <a:rPr lang="en-US" altLang="en-US" sz="2800" dirty="0">
                    <a:latin typeface="Arial" panose="020B0604020202020204" pitchFamily="34" charset="0"/>
                  </a:rPr>
                  <a:t>To make it computationally feasible (as a compromise), assume the probability density functions being some parameterized distributions</a:t>
                </a:r>
              </a:p>
              <a:p>
                <a:endParaRPr lang="en-US" dirty="0"/>
              </a:p>
            </p:txBody>
          </p:sp>
        </mc:Choice>
        <mc:Fallback xmlns="">
          <p:sp>
            <p:nvSpPr>
              <p:cNvPr id="4" name="Content Placeholder 3">
                <a:extLst>
                  <a:ext uri="{FF2B5EF4-FFF2-40B4-BE49-F238E27FC236}">
                    <a16:creationId xmlns:a16="http://schemas.microsoft.com/office/drawing/2014/main" id="{5B2087B5-6129-F9AE-E256-FF630514BABE}"/>
                  </a:ext>
                </a:extLst>
              </p:cNvPr>
              <p:cNvSpPr>
                <a:spLocks noGrp="1" noRot="1" noChangeAspect="1" noMove="1" noResize="1" noEditPoints="1" noAdjustHandles="1" noChangeArrowheads="1" noChangeShapeType="1" noTextEdit="1"/>
              </p:cNvSpPr>
              <p:nvPr>
                <p:ph idx="1"/>
              </p:nvPr>
            </p:nvSpPr>
            <p:spPr>
              <a:blipFill>
                <a:blip r:embed="rId3"/>
                <a:stretch>
                  <a:fillRect l="-965" t="-18023" r="-1809"/>
                </a:stretch>
              </a:blipFill>
            </p:spPr>
            <p:txBody>
              <a:bodyPr/>
              <a:lstStyle/>
              <a:p>
                <a:r>
                  <a:rPr lang="en-US">
                    <a:noFill/>
                  </a:rPr>
                  <a:t> </a:t>
                </a:r>
              </a:p>
            </p:txBody>
          </p:sp>
        </mc:Fallback>
      </mc:AlternateContent>
      <p:pic>
        <p:nvPicPr>
          <p:cNvPr id="36871" name="Picture 8">
            <a:extLst>
              <a:ext uri="{FF2B5EF4-FFF2-40B4-BE49-F238E27FC236}">
                <a16:creationId xmlns:a16="http://schemas.microsoft.com/office/drawing/2014/main" id="{99D57FAC-6C1A-0522-629D-3A3E903176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537" y="553412"/>
            <a:ext cx="42592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F5C353F-4B88-A8A3-F9FE-C5533D486AB1}"/>
              </a:ext>
            </a:extLst>
          </p:cNvPr>
          <p:cNvSpPr>
            <a:spLocks noGrp="1"/>
          </p:cNvSpPr>
          <p:nvPr>
            <p:ph type="sldNum" sz="quarter" idx="12"/>
          </p:nvPr>
        </p:nvSpPr>
        <p:spPr/>
        <p:txBody>
          <a:bodyPr/>
          <a:lstStyle/>
          <a:p>
            <a:fld id="{3576EC27-B82E-E143-A339-DE4537CE5FC3}" type="slidenum">
              <a:rPr lang="en-US" smtClean="0"/>
              <a:t>9</a:t>
            </a:fld>
            <a:endParaRPr lang="en-US"/>
          </a:p>
        </p:txBody>
      </p:sp>
    </p:spTree>
    <p:extLst>
      <p:ext uri="{BB962C8B-B14F-4D97-AF65-F5344CB8AC3E}">
        <p14:creationId xmlns:p14="http://schemas.microsoft.com/office/powerpoint/2010/main" val="4071770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1363</TotalTime>
  <Words>5045</Words>
  <Application>Microsoft Macintosh PowerPoint</Application>
  <PresentationFormat>Widescreen</PresentationFormat>
  <Paragraphs>542</Paragraphs>
  <Slides>66</Slides>
  <Notes>42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5" baseType="lpstr">
      <vt:lpstr>Arial</vt:lpstr>
      <vt:lpstr>Calibri</vt:lpstr>
      <vt:lpstr>Calibri Light</vt:lpstr>
      <vt:lpstr>Cambria Math</vt:lpstr>
      <vt:lpstr>Tahoma</vt:lpstr>
      <vt:lpstr>Times New Roman</vt:lpstr>
      <vt:lpstr>Wingdings</vt:lpstr>
      <vt:lpstr>Office Theme</vt:lpstr>
      <vt:lpstr>Visio</vt:lpstr>
      <vt:lpstr>Chapter 9 Cluster Analysis: Advanced Methods</vt:lpstr>
      <vt:lpstr>Outline</vt:lpstr>
      <vt:lpstr>Outline</vt:lpstr>
      <vt:lpstr>Fuzzy Set and Fuzzy Cluster</vt:lpstr>
      <vt:lpstr>Fuzzy (Soft) Clustering</vt:lpstr>
      <vt:lpstr>Probabilistic Model-Based Clustering</vt:lpstr>
      <vt:lpstr>Probabilistic Model-Based Clustering</vt:lpstr>
      <vt:lpstr>Model-Based Clustering</vt:lpstr>
      <vt:lpstr>Model-Based Clustering</vt:lpstr>
      <vt:lpstr>Univariate Gaussian Mixture Model</vt:lpstr>
      <vt:lpstr>Univariate Gaussian Mixture Model</vt:lpstr>
      <vt:lpstr>The EM (Expectation Maximization) Algorithm</vt:lpstr>
      <vt:lpstr>Fuzzy Clustering Using the EM Algorithm: Example</vt:lpstr>
      <vt:lpstr>Fuzzy Clustering Using the EM Algorithm: Example</vt:lpstr>
      <vt:lpstr>Computing Mixture Models with EM</vt:lpstr>
      <vt:lpstr>Computing Mixture Models with EM</vt:lpstr>
      <vt:lpstr>Advantages and Disadvantages of Mixture Models</vt:lpstr>
      <vt:lpstr>Outline</vt:lpstr>
      <vt:lpstr>Motivation Example</vt:lpstr>
      <vt:lpstr>Curse of Dimensionality</vt:lpstr>
      <vt:lpstr>High-dimensional Clustering Models</vt:lpstr>
      <vt:lpstr>Categorization of High-dimensional Clustering Methods</vt:lpstr>
      <vt:lpstr>Subspace Clustering: Subspace Search Methods</vt:lpstr>
      <vt:lpstr>Example of CLIQUE: Density and Grid-Based Subspace Clustering  </vt:lpstr>
      <vt:lpstr>CLIQUE Illustration</vt:lpstr>
      <vt:lpstr>PROCLUS: A Projected Clustering Method</vt:lpstr>
      <vt:lpstr>Arbitrarily Oriented Subspace Approaches</vt:lpstr>
      <vt:lpstr>Outline</vt:lpstr>
      <vt:lpstr>Bi-Clustering Methods</vt:lpstr>
      <vt:lpstr>Bi-Clustering Methods</vt:lpstr>
      <vt:lpstr>Types of Bi-clusters</vt:lpstr>
      <vt:lpstr>Bi-Clustering Methods</vt:lpstr>
      <vt:lpstr>Bi-Clustering for Micro-Array Data Analysis</vt:lpstr>
      <vt:lpstr>δ-Bi-Cluster</vt:lpstr>
      <vt:lpstr>δ-Bi-Cluster</vt:lpstr>
      <vt:lpstr>The δ-Cluster Algorithm</vt:lpstr>
      <vt:lpstr>The δ-Cluster Algorithm</vt:lpstr>
      <vt:lpstr>δ-pCluster </vt:lpstr>
      <vt:lpstr>δ-pCluster </vt:lpstr>
      <vt:lpstr>MaPle: Efficient Enumeration of δ-pClusters</vt:lpstr>
      <vt:lpstr>Outline</vt:lpstr>
      <vt:lpstr>Dimensionality-Reduction Methods</vt:lpstr>
      <vt:lpstr>Dimensionality Reduction Methods</vt:lpstr>
      <vt:lpstr>High-Dimensional Clustering by Nonnegative Matrix Factorization (NMF) </vt:lpstr>
      <vt:lpstr>Spectral Clustering Methods</vt:lpstr>
      <vt:lpstr>Spectral Clustering:  The Ng-Jordan-Weiss (NJW) Algorithm</vt:lpstr>
      <vt:lpstr>Spectral Clustering: Illustration and Comments</vt:lpstr>
      <vt:lpstr>Spectral Clustering: Illustration and Comments</vt:lpstr>
      <vt:lpstr>Outline</vt:lpstr>
      <vt:lpstr>Clustering Graphs and Network Data</vt:lpstr>
      <vt:lpstr>Similarity Measure (I):  Geodesic Distance</vt:lpstr>
      <vt:lpstr>SimRank: Similarity Based on Random Walk and Structural Context</vt:lpstr>
      <vt:lpstr>Similarity Based on Random Walk in a Strongly Connected Component</vt:lpstr>
      <vt:lpstr>Graph Clustering: Sparsest Cut</vt:lpstr>
      <vt:lpstr>Graph Clustering: Sparsest Cut</vt:lpstr>
      <vt:lpstr>Graph Clustering: Challenges of Finding Good Cuts</vt:lpstr>
      <vt:lpstr>Two Approaches for Graph Clustering</vt:lpstr>
      <vt:lpstr>SCAN: Density-Based Clustering of Networks</vt:lpstr>
      <vt:lpstr>A Social Network Model</vt:lpstr>
      <vt:lpstr>Structure Similarity</vt:lpstr>
      <vt:lpstr>Outline</vt:lpstr>
      <vt:lpstr>Clustering with Partially Labeled Data</vt:lpstr>
      <vt:lpstr>Semisupervised Clustering on Partially Labeled Data</vt:lpstr>
      <vt:lpstr>Pairwise Constraints</vt:lpstr>
      <vt:lpstr>The COP-k-Means Algorithm</vt:lpstr>
      <vt:lpstr>Other Types of Background Knowledge for Semisupervised Clustering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Cluster Analysis: Advanced Methods</dc:title>
  <dc:creator>Jian Pei</dc:creator>
  <cp:lastModifiedBy>Jian Pei</cp:lastModifiedBy>
  <cp:revision>34</cp:revision>
  <dcterms:created xsi:type="dcterms:W3CDTF">2023-05-27T19:03:14Z</dcterms:created>
  <dcterms:modified xsi:type="dcterms:W3CDTF">2023-05-28T17:50:28Z</dcterms:modified>
</cp:coreProperties>
</file>