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5"/>
  </p:notesMasterIdLst>
  <p:sldIdLst>
    <p:sldId id="702" r:id="rId2"/>
    <p:sldId id="256" r:id="rId3"/>
    <p:sldId id="257" r:id="rId4"/>
    <p:sldId id="516" r:id="rId5"/>
    <p:sldId id="515" r:id="rId6"/>
    <p:sldId id="513" r:id="rId7"/>
    <p:sldId id="509" r:id="rId8"/>
    <p:sldId id="539" r:id="rId9"/>
    <p:sldId id="553" r:id="rId10"/>
    <p:sldId id="560" r:id="rId11"/>
    <p:sldId id="558" r:id="rId12"/>
    <p:sldId id="562" r:id="rId13"/>
    <p:sldId id="551" r:id="rId14"/>
    <p:sldId id="564" r:id="rId15"/>
    <p:sldId id="569" r:id="rId16"/>
    <p:sldId id="570" r:id="rId17"/>
    <p:sldId id="566" r:id="rId18"/>
    <p:sldId id="571" r:id="rId19"/>
    <p:sldId id="599" r:id="rId20"/>
    <p:sldId id="580" r:id="rId21"/>
    <p:sldId id="584" r:id="rId22"/>
    <p:sldId id="578" r:id="rId23"/>
    <p:sldId id="600" r:id="rId24"/>
    <p:sldId id="573" r:id="rId25"/>
    <p:sldId id="592" r:id="rId26"/>
    <p:sldId id="575" r:id="rId27"/>
    <p:sldId id="597" r:id="rId28"/>
    <p:sldId id="577" r:id="rId29"/>
    <p:sldId id="588" r:id="rId30"/>
    <p:sldId id="586" r:id="rId31"/>
    <p:sldId id="590" r:id="rId32"/>
    <p:sldId id="591" r:id="rId33"/>
    <p:sldId id="595" r:id="rId34"/>
    <p:sldId id="601" r:id="rId35"/>
    <p:sldId id="598" r:id="rId36"/>
    <p:sldId id="602" r:id="rId37"/>
    <p:sldId id="605" r:id="rId38"/>
    <p:sldId id="651" r:id="rId39"/>
    <p:sldId id="609" r:id="rId40"/>
    <p:sldId id="606" r:id="rId41"/>
    <p:sldId id="652" r:id="rId42"/>
    <p:sldId id="610" r:id="rId43"/>
    <p:sldId id="634" r:id="rId44"/>
    <p:sldId id="653" r:id="rId45"/>
    <p:sldId id="608" r:id="rId46"/>
    <p:sldId id="654" r:id="rId47"/>
    <p:sldId id="635" r:id="rId48"/>
    <p:sldId id="615" r:id="rId49"/>
    <p:sldId id="614" r:id="rId50"/>
    <p:sldId id="648" r:id="rId51"/>
    <p:sldId id="655" r:id="rId52"/>
    <p:sldId id="649" r:id="rId53"/>
    <p:sldId id="656" r:id="rId54"/>
    <p:sldId id="618" r:id="rId55"/>
    <p:sldId id="657" r:id="rId56"/>
    <p:sldId id="646" r:id="rId57"/>
    <p:sldId id="658" r:id="rId58"/>
    <p:sldId id="628" r:id="rId59"/>
    <p:sldId id="629" r:id="rId60"/>
    <p:sldId id="631" r:id="rId61"/>
    <p:sldId id="258" r:id="rId62"/>
    <p:sldId id="660" r:id="rId63"/>
    <p:sldId id="661" r:id="rId64"/>
    <p:sldId id="662" r:id="rId65"/>
    <p:sldId id="663" r:id="rId66"/>
    <p:sldId id="669" r:id="rId67"/>
    <p:sldId id="672" r:id="rId68"/>
    <p:sldId id="671" r:id="rId69"/>
    <p:sldId id="670" r:id="rId70"/>
    <p:sldId id="673" r:id="rId71"/>
    <p:sldId id="674" r:id="rId72"/>
    <p:sldId id="675" r:id="rId73"/>
    <p:sldId id="676" r:id="rId74"/>
    <p:sldId id="622" r:id="rId75"/>
    <p:sldId id="677" r:id="rId76"/>
    <p:sldId id="678" r:id="rId77"/>
    <p:sldId id="679" r:id="rId78"/>
    <p:sldId id="680" r:id="rId79"/>
    <p:sldId id="637" r:id="rId80"/>
    <p:sldId id="681" r:id="rId81"/>
    <p:sldId id="683" r:id="rId82"/>
    <p:sldId id="682" r:id="rId83"/>
    <p:sldId id="684" r:id="rId84"/>
    <p:sldId id="685" r:id="rId85"/>
    <p:sldId id="612" r:id="rId86"/>
    <p:sldId id="620" r:id="rId87"/>
    <p:sldId id="696" r:id="rId88"/>
    <p:sldId id="613" r:id="rId89"/>
    <p:sldId id="697" r:id="rId90"/>
    <p:sldId id="687" r:id="rId91"/>
    <p:sldId id="698" r:id="rId92"/>
    <p:sldId id="688" r:id="rId93"/>
    <p:sldId id="690" r:id="rId94"/>
    <p:sldId id="691" r:id="rId95"/>
    <p:sldId id="692" r:id="rId96"/>
    <p:sldId id="699" r:id="rId97"/>
    <p:sldId id="625" r:id="rId98"/>
    <p:sldId id="700" r:id="rId99"/>
    <p:sldId id="701" r:id="rId100"/>
    <p:sldId id="594" r:id="rId101"/>
    <p:sldId id="626" r:id="rId102"/>
    <p:sldId id="694" r:id="rId103"/>
    <p:sldId id="695"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1"/>
    <p:restoredTop sz="94646"/>
  </p:normalViewPr>
  <p:slideViewPr>
    <p:cSldViewPr snapToGrid="0">
      <p:cViewPr varScale="1">
        <p:scale>
          <a:sx n="87" d="100"/>
          <a:sy n="87" d="100"/>
        </p:scale>
        <p:origin x="232"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D07D5-6DCF-634C-B0F2-0D7499F476CA}" type="datetimeFigureOut">
              <a:rPr lang="en-US" smtClean="0"/>
              <a:t>5/26/23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23A40-1DF8-7542-A479-C4CDD4E0FCD5}" type="slidenum">
              <a:rPr lang="en-US" smtClean="0"/>
              <a:t>‹#›</a:t>
            </a:fld>
            <a:endParaRPr lang="en-US"/>
          </a:p>
        </p:txBody>
      </p:sp>
    </p:spTree>
    <p:extLst>
      <p:ext uri="{BB962C8B-B14F-4D97-AF65-F5344CB8AC3E}">
        <p14:creationId xmlns:p14="http://schemas.microsoft.com/office/powerpoint/2010/main" val="344761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4</a:t>
            </a:fld>
            <a:endParaRPr lang="en-US" dirty="0"/>
          </a:p>
        </p:txBody>
      </p:sp>
    </p:spTree>
    <p:extLst>
      <p:ext uri="{BB962C8B-B14F-4D97-AF65-F5344CB8AC3E}">
        <p14:creationId xmlns:p14="http://schemas.microsoft.com/office/powerpoint/2010/main" val="207084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14</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2962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15</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9899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16</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1117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17</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10377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pPr>
                <a:spcBef>
                  <a:spcPct val="0"/>
                </a:spcBef>
              </a:pPr>
              <a:t>20</a:t>
            </a:fld>
            <a:endParaRPr lang="en-US" altLang="zh-CN"/>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3746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pPr>
                <a:spcBef>
                  <a:spcPct val="0"/>
                </a:spcBef>
              </a:pPr>
              <a:t>21</a:t>
            </a:fld>
            <a:endParaRPr lang="en-US" altLang="zh-CN"/>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348881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pPr>
                <a:spcBef>
                  <a:spcPct val="0"/>
                </a:spcBef>
              </a:pPr>
              <a:t>22</a:t>
            </a:fld>
            <a:endParaRPr lang="en-US" altLang="zh-CN"/>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8589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6651A-0B6B-4561-8ECF-C4A19BA57E88}" type="slidenum">
              <a:rPr lang="en-US" altLang="zh-CN">
                <a:solidFill>
                  <a:prstClr val="black"/>
                </a:solidFill>
              </a:rPr>
              <a:pPr>
                <a:spcBef>
                  <a:spcPct val="0"/>
                </a:spcBef>
              </a:pPr>
              <a:t>23</a:t>
            </a:fld>
            <a:endParaRPr lang="en-US" altLang="zh-CN">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414575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pPr>
                <a:spcBef>
                  <a:spcPct val="0"/>
                </a:spcBef>
              </a:pPr>
              <a:t>24</a:t>
            </a:fld>
            <a:endParaRPr lang="en-US" altLang="zh-CN"/>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85890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solidFill>
                  <a:prstClr val="black"/>
                </a:solidFill>
              </a:rPr>
              <a:pPr>
                <a:spcBef>
                  <a:spcPct val="0"/>
                </a:spcBef>
              </a:pPr>
              <a:t>25</a:t>
            </a:fld>
            <a:endParaRPr lang="en-US" altLang="zh-CN">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236864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0616907-D452-43A8-930C-0C3B71EB61A1}" type="slidenum">
              <a:rPr lang="en-US" altLang="en-US" smtClean="0">
                <a:solidFill>
                  <a:prstClr val="black"/>
                </a:solidFill>
              </a:rPr>
              <a:pPr>
                <a:spcBef>
                  <a:spcPct val="0"/>
                </a:spcBef>
              </a:pPr>
              <a:t>6</a:t>
            </a:fld>
            <a:endParaRPr lang="en-US" altLang="en-US" dirty="0">
              <a:solidFill>
                <a:prstClr val="black"/>
              </a:solidFill>
            </a:endParaRPr>
          </a:p>
        </p:txBody>
      </p:sp>
      <p:sp>
        <p:nvSpPr>
          <p:cNvPr id="17411" name="Rectangle 2"/>
          <p:cNvSpPr>
            <a:spLocks noGrp="1" noRot="1" noChangeAspect="1" noChangeArrowheads="1" noTextEdit="1"/>
          </p:cNvSpPr>
          <p:nvPr>
            <p:ph type="sldImg"/>
          </p:nvPr>
        </p:nvSpPr>
        <p:spPr>
          <a:xfrm>
            <a:off x="717550" y="1162050"/>
            <a:ext cx="5575300" cy="31369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06266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pPr>
                <a:spcBef>
                  <a:spcPct val="0"/>
                </a:spcBef>
              </a:pPr>
              <a:t>26</a:t>
            </a:fld>
            <a:endParaRPr lang="en-US" altLang="zh-CN"/>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3382974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9017736-4655-4CB8-A3E7-64E68342109D}" type="slidenum">
              <a:rPr lang="en-US" altLang="zh-CN">
                <a:solidFill>
                  <a:prstClr val="black"/>
                </a:solidFill>
              </a:rPr>
              <a:pPr algn="r">
                <a:spcBef>
                  <a:spcPct val="0"/>
                </a:spcBef>
              </a:pPr>
              <a:t>27</a:t>
            </a:fld>
            <a:endParaRPr lang="en-US" altLang="zh-CN">
              <a:solidFill>
                <a:prstClr val="black"/>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338169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CDB5A2-A35D-45C6-843A-361D0C28BD03}" type="slidenum">
              <a:rPr lang="en-US" altLang="zh-CN"/>
              <a:pPr>
                <a:spcBef>
                  <a:spcPct val="0"/>
                </a:spcBef>
              </a:pPr>
              <a:t>28</a:t>
            </a:fld>
            <a:endParaRPr lang="en-US" altLang="zh-CN"/>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3136032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29</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3380187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6651A-0B6B-4561-8ECF-C4A19BA57E88}" type="slidenum">
              <a:rPr lang="en-US" altLang="zh-CN">
                <a:solidFill>
                  <a:prstClr val="black"/>
                </a:solidFill>
              </a:rPr>
              <a:pPr>
                <a:spcBef>
                  <a:spcPct val="0"/>
                </a:spcBef>
              </a:pPr>
              <a:t>30</a:t>
            </a:fld>
            <a:endParaRPr lang="en-US" altLang="zh-CN">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3739841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31</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226833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32</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364957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33</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1496962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34</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1497904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solidFill>
                  <a:prstClr val="black"/>
                </a:solidFill>
              </a:rPr>
              <a:pPr>
                <a:spcBef>
                  <a:spcPct val="0"/>
                </a:spcBef>
              </a:pPr>
              <a:t>35</a:t>
            </a:fld>
            <a:endParaRPr lang="en-US" altLang="zh-CN">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87178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pPr>
                <a:spcBef>
                  <a:spcPct val="0"/>
                </a:spcBef>
              </a:pPr>
              <a:t>7</a:t>
            </a:fld>
            <a:endParaRPr lang="en-US" altLang="en-US"/>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2796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39</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7618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42</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2262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43</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22628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44</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26770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48</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07610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49</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70701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BEA4F466-5743-4344-AC23-E6E6AFEC1535}"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05474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BEA4F466-5743-4344-AC23-E6E6AFEC1535}"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6189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1706" rtl="0" eaLnBrk="1" fontAlgn="auto" latinLnBrk="0" hangingPunct="1">
              <a:lnSpc>
                <a:spcPct val="100000"/>
              </a:lnSpc>
              <a:spcBef>
                <a:spcPct val="0"/>
              </a:spcBef>
              <a:spcAft>
                <a:spcPts val="0"/>
              </a:spcAft>
              <a:buClrTx/>
              <a:buSzTx/>
              <a:buFontTx/>
              <a:buNone/>
              <a:tabLst/>
              <a:defRPr/>
            </a:pPr>
            <a:fld id="{BEA4F466-5743-4344-AC23-E6E6AFEC1535}" type="slidenum">
              <a:rPr kumimoji="0" lang="en-US" alt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21706" rtl="0" eaLnBrk="1" fontAlgn="auto" latinLnBrk="0" hangingPunct="1">
                <a:lnSpc>
                  <a:spcPct val="100000"/>
                </a:lnSpc>
                <a:spcBef>
                  <a:spcPct val="0"/>
                </a:spcBef>
                <a:spcAft>
                  <a:spcPts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Tahoma" pitchFamily="34" charset="0"/>
              <a:ea typeface="+mn-ea"/>
              <a:cs typeface="+mn-cs"/>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46583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54</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4478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8</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63250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55</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34845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58</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6296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59</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74258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60</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51076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pPr>
                <a:spcBef>
                  <a:spcPct val="0"/>
                </a:spcBef>
              </a:pPr>
              <a:t>63</a:t>
            </a:fld>
            <a:endParaRPr lang="en-US" altLang="zh-CN"/>
          </a:p>
        </p:txBody>
      </p:sp>
    </p:spTree>
    <p:extLst>
      <p:ext uri="{BB962C8B-B14F-4D97-AF65-F5344CB8AC3E}">
        <p14:creationId xmlns:p14="http://schemas.microsoft.com/office/powerpoint/2010/main" val="2928355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pPr>
                <a:spcBef>
                  <a:spcPct val="0"/>
                </a:spcBef>
              </a:pPr>
              <a:t>64</a:t>
            </a:fld>
            <a:endParaRPr lang="en-US" altLang="zh-CN"/>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237469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65</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4112841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66</a:t>
            </a:fld>
            <a:endParaRPr lang="en-US" altLang="zh-CN">
              <a:solidFill>
                <a:prstClr val="black"/>
              </a:solidFill>
            </a:endParaRPr>
          </a:p>
        </p:txBody>
      </p:sp>
    </p:spTree>
    <p:extLst>
      <p:ext uri="{BB962C8B-B14F-4D97-AF65-F5344CB8AC3E}">
        <p14:creationId xmlns:p14="http://schemas.microsoft.com/office/powerpoint/2010/main" val="2162336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67</a:t>
            </a:fld>
            <a:endParaRPr lang="en-US" altLang="zh-CN">
              <a:solidFill>
                <a:prstClr val="black"/>
              </a:solidFill>
            </a:endParaRPr>
          </a:p>
        </p:txBody>
      </p:sp>
    </p:spTree>
    <p:extLst>
      <p:ext uri="{BB962C8B-B14F-4D97-AF65-F5344CB8AC3E}">
        <p14:creationId xmlns:p14="http://schemas.microsoft.com/office/powerpoint/2010/main" val="1269820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68</a:t>
            </a:fld>
            <a:endParaRPr lang="en-US" altLang="zh-CN">
              <a:solidFill>
                <a:prstClr val="black"/>
              </a:solidFill>
            </a:endParaRPr>
          </a:p>
        </p:txBody>
      </p:sp>
    </p:spTree>
    <p:extLst>
      <p:ext uri="{BB962C8B-B14F-4D97-AF65-F5344CB8AC3E}">
        <p14:creationId xmlns:p14="http://schemas.microsoft.com/office/powerpoint/2010/main" val="197224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9</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98176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70</a:t>
            </a:fld>
            <a:endParaRPr lang="en-US" altLang="zh-CN">
              <a:solidFill>
                <a:prstClr val="black"/>
              </a:solidFill>
            </a:endParaRPr>
          </a:p>
        </p:txBody>
      </p:sp>
    </p:spTree>
    <p:extLst>
      <p:ext uri="{BB962C8B-B14F-4D97-AF65-F5344CB8AC3E}">
        <p14:creationId xmlns:p14="http://schemas.microsoft.com/office/powerpoint/2010/main" val="759814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71</a:t>
            </a:fld>
            <a:endParaRPr lang="en-US" altLang="zh-CN">
              <a:solidFill>
                <a:prstClr val="black"/>
              </a:solidFill>
            </a:endParaRPr>
          </a:p>
        </p:txBody>
      </p:sp>
    </p:spTree>
    <p:extLst>
      <p:ext uri="{BB962C8B-B14F-4D97-AF65-F5344CB8AC3E}">
        <p14:creationId xmlns:p14="http://schemas.microsoft.com/office/powerpoint/2010/main" val="5846816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72</a:t>
            </a:fld>
            <a:endParaRPr lang="en-US" altLang="zh-CN">
              <a:solidFill>
                <a:prstClr val="black"/>
              </a:solidFill>
            </a:endParaRPr>
          </a:p>
        </p:txBody>
      </p:sp>
    </p:spTree>
    <p:extLst>
      <p:ext uri="{BB962C8B-B14F-4D97-AF65-F5344CB8AC3E}">
        <p14:creationId xmlns:p14="http://schemas.microsoft.com/office/powerpoint/2010/main" val="5542682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73</a:t>
            </a:fld>
            <a:endParaRPr lang="en-US" altLang="zh-CN">
              <a:solidFill>
                <a:prstClr val="black"/>
              </a:solidFill>
            </a:endParaRPr>
          </a:p>
        </p:txBody>
      </p:sp>
    </p:spTree>
    <p:extLst>
      <p:ext uri="{BB962C8B-B14F-4D97-AF65-F5344CB8AC3E}">
        <p14:creationId xmlns:p14="http://schemas.microsoft.com/office/powerpoint/2010/main" val="39791039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74</a:t>
            </a:fld>
            <a:endParaRPr lang="en-US" altLang="zh-CN">
              <a:solidFill>
                <a:prstClr val="black"/>
              </a:solidFill>
            </a:endParaRPr>
          </a:p>
        </p:txBody>
      </p:sp>
    </p:spTree>
    <p:extLst>
      <p:ext uri="{BB962C8B-B14F-4D97-AF65-F5344CB8AC3E}">
        <p14:creationId xmlns:p14="http://schemas.microsoft.com/office/powerpoint/2010/main" val="6848121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75</a:t>
            </a:fld>
            <a:endParaRPr lang="en-US" altLang="zh-CN">
              <a:solidFill>
                <a:prstClr val="black"/>
              </a:solidFill>
            </a:endParaRPr>
          </a:p>
        </p:txBody>
      </p:sp>
    </p:spTree>
    <p:extLst>
      <p:ext uri="{BB962C8B-B14F-4D97-AF65-F5344CB8AC3E}">
        <p14:creationId xmlns:p14="http://schemas.microsoft.com/office/powerpoint/2010/main" val="37648287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76</a:t>
            </a:fld>
            <a:endParaRPr lang="en-US" altLang="zh-CN">
              <a:solidFill>
                <a:prstClr val="black"/>
              </a:solidFill>
            </a:endParaRPr>
          </a:p>
        </p:txBody>
      </p:sp>
    </p:spTree>
    <p:extLst>
      <p:ext uri="{BB962C8B-B14F-4D97-AF65-F5344CB8AC3E}">
        <p14:creationId xmlns:p14="http://schemas.microsoft.com/office/powerpoint/2010/main" val="24977297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77</a:t>
            </a:fld>
            <a:endParaRPr lang="en-US" altLang="zh-CN">
              <a:solidFill>
                <a:prstClr val="black"/>
              </a:solidFill>
            </a:endParaRPr>
          </a:p>
        </p:txBody>
      </p:sp>
    </p:spTree>
    <p:extLst>
      <p:ext uri="{BB962C8B-B14F-4D97-AF65-F5344CB8AC3E}">
        <p14:creationId xmlns:p14="http://schemas.microsoft.com/office/powerpoint/2010/main" val="3989840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78</a:t>
            </a:fld>
            <a:endParaRPr lang="en-US" altLang="zh-CN">
              <a:solidFill>
                <a:prstClr val="black"/>
              </a:solidFill>
            </a:endParaRPr>
          </a:p>
        </p:txBody>
      </p:sp>
    </p:spTree>
    <p:extLst>
      <p:ext uri="{BB962C8B-B14F-4D97-AF65-F5344CB8AC3E}">
        <p14:creationId xmlns:p14="http://schemas.microsoft.com/office/powerpoint/2010/main" val="7781691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79</a:t>
            </a:fld>
            <a:endParaRPr lang="en-US" altLang="zh-CN">
              <a:solidFill>
                <a:prstClr val="black"/>
              </a:solidFill>
            </a:endParaRPr>
          </a:p>
        </p:txBody>
      </p:sp>
    </p:spTree>
    <p:extLst>
      <p:ext uri="{BB962C8B-B14F-4D97-AF65-F5344CB8AC3E}">
        <p14:creationId xmlns:p14="http://schemas.microsoft.com/office/powerpoint/2010/main" val="129173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10</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606195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80</a:t>
            </a:fld>
            <a:endParaRPr lang="en-US" altLang="zh-CN">
              <a:solidFill>
                <a:prstClr val="black"/>
              </a:solidFill>
            </a:endParaRPr>
          </a:p>
        </p:txBody>
      </p:sp>
    </p:spTree>
    <p:extLst>
      <p:ext uri="{BB962C8B-B14F-4D97-AF65-F5344CB8AC3E}">
        <p14:creationId xmlns:p14="http://schemas.microsoft.com/office/powerpoint/2010/main" val="35838532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81</a:t>
            </a:fld>
            <a:endParaRPr lang="en-US" altLang="zh-CN">
              <a:solidFill>
                <a:prstClr val="black"/>
              </a:solidFill>
            </a:endParaRPr>
          </a:p>
        </p:txBody>
      </p:sp>
    </p:spTree>
    <p:extLst>
      <p:ext uri="{BB962C8B-B14F-4D97-AF65-F5344CB8AC3E}">
        <p14:creationId xmlns:p14="http://schemas.microsoft.com/office/powerpoint/2010/main" val="37362494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82</a:t>
            </a:fld>
            <a:endParaRPr lang="en-US" altLang="zh-CN">
              <a:solidFill>
                <a:prstClr val="black"/>
              </a:solidFill>
            </a:endParaRPr>
          </a:p>
        </p:txBody>
      </p:sp>
    </p:spTree>
    <p:extLst>
      <p:ext uri="{BB962C8B-B14F-4D97-AF65-F5344CB8AC3E}">
        <p14:creationId xmlns:p14="http://schemas.microsoft.com/office/powerpoint/2010/main" val="7942395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84</a:t>
            </a:fld>
            <a:endParaRPr lang="en-US" altLang="zh-CN">
              <a:solidFill>
                <a:prstClr val="black"/>
              </a:solidFill>
            </a:endParaRPr>
          </a:p>
        </p:txBody>
      </p:sp>
    </p:spTree>
    <p:extLst>
      <p:ext uri="{BB962C8B-B14F-4D97-AF65-F5344CB8AC3E}">
        <p14:creationId xmlns:p14="http://schemas.microsoft.com/office/powerpoint/2010/main" val="9644468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0" fontAlgn="auto" latinLnBrk="0" hangingPunct="0">
              <a:lnSpc>
                <a:spcPct val="100000"/>
              </a:lnSpc>
              <a:spcBef>
                <a:spcPct val="0"/>
              </a:spcBef>
              <a:spcAft>
                <a:spcPts val="0"/>
              </a:spcAft>
              <a:buClrTx/>
              <a:buSzTx/>
              <a:buFontTx/>
              <a:buNone/>
              <a:tabLst/>
              <a:defRPr/>
            </a:pPr>
            <a:fld id="{4642FBE8-A3A2-43F2-B19B-F5FFD64BB8D4}"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31863" rtl="0" eaLnBrk="0" fontAlgn="auto" latinLnBrk="0" hangingPunct="0">
                <a:lnSpc>
                  <a:spcPct val="100000"/>
                </a:lnSpc>
                <a:spcBef>
                  <a:spcPct val="0"/>
                </a:spcBef>
                <a:spcAft>
                  <a:spcPts val="0"/>
                </a:spcAft>
                <a:buClrTx/>
                <a:buSzTx/>
                <a:buFontTx/>
                <a:buNone/>
                <a:tabLst/>
                <a:defRPr/>
              </a:pPr>
              <a:t>85</a:t>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80992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0" fontAlgn="auto" latinLnBrk="0" hangingPunct="0">
              <a:lnSpc>
                <a:spcPct val="100000"/>
              </a:lnSpc>
              <a:spcBef>
                <a:spcPct val="0"/>
              </a:spcBef>
              <a:spcAft>
                <a:spcPts val="0"/>
              </a:spcAft>
              <a:buClrTx/>
              <a:buSzTx/>
              <a:buFontTx/>
              <a:buNone/>
              <a:tabLst/>
              <a:defRPr/>
            </a:pPr>
            <a:fld id="{4642FBE8-A3A2-43F2-B19B-F5FFD64BB8D4}"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31863" rtl="0" eaLnBrk="0" fontAlgn="auto" latinLnBrk="0" hangingPunct="0">
                <a:lnSpc>
                  <a:spcPct val="100000"/>
                </a:lnSpc>
                <a:spcBef>
                  <a:spcPct val="0"/>
                </a:spcBef>
                <a:spcAft>
                  <a:spcPts val="0"/>
                </a:spcAft>
                <a:buClrTx/>
                <a:buSzTx/>
                <a:buFontTx/>
                <a:buNone/>
                <a:tabLst/>
                <a:defRPr/>
              </a:pPr>
              <a:t>86</a:t>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98294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0" fontAlgn="auto" latinLnBrk="0" hangingPunct="0">
              <a:lnSpc>
                <a:spcPct val="100000"/>
              </a:lnSpc>
              <a:spcBef>
                <a:spcPct val="0"/>
              </a:spcBef>
              <a:spcAft>
                <a:spcPts val="0"/>
              </a:spcAft>
              <a:buClrTx/>
              <a:buSzTx/>
              <a:buFontTx/>
              <a:buNone/>
              <a:tabLst/>
              <a:defRPr/>
            </a:pPr>
            <a:fld id="{4642FBE8-A3A2-43F2-B19B-F5FFD64BB8D4}"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31863" rtl="0" eaLnBrk="0" fontAlgn="auto" latinLnBrk="0" hangingPunct="0">
                <a:lnSpc>
                  <a:spcPct val="100000"/>
                </a:lnSpc>
                <a:spcBef>
                  <a:spcPct val="0"/>
                </a:spcBef>
                <a:spcAft>
                  <a:spcPts val="0"/>
                </a:spcAft>
                <a:buClrTx/>
                <a:buSzTx/>
                <a:buFontTx/>
                <a:buNone/>
                <a:tabLst/>
                <a:defRPr/>
              </a:pPr>
              <a:t>87</a:t>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5393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0" fontAlgn="auto" latinLnBrk="0" hangingPunct="0">
              <a:lnSpc>
                <a:spcPct val="100000"/>
              </a:lnSpc>
              <a:spcBef>
                <a:spcPct val="0"/>
              </a:spcBef>
              <a:spcAft>
                <a:spcPts val="0"/>
              </a:spcAft>
              <a:buClrTx/>
              <a:buSzTx/>
              <a:buFontTx/>
              <a:buNone/>
              <a:tabLst/>
              <a:defRPr/>
            </a:pPr>
            <a:fld id="{4642FBE8-A3A2-43F2-B19B-F5FFD64BB8D4}"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31863" rtl="0" eaLnBrk="0" fontAlgn="auto" latinLnBrk="0" hangingPunct="0">
                <a:lnSpc>
                  <a:spcPct val="100000"/>
                </a:lnSpc>
                <a:spcBef>
                  <a:spcPct val="0"/>
                </a:spcBef>
                <a:spcAft>
                  <a:spcPts val="0"/>
                </a:spcAft>
                <a:buClrTx/>
                <a:buSzTx/>
                <a:buFontTx/>
                <a:buNone/>
                <a:tabLst/>
                <a:defRPr/>
              </a:pPr>
              <a:t>88</a:t>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1197030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0" fontAlgn="auto" latinLnBrk="0" hangingPunct="0">
              <a:lnSpc>
                <a:spcPct val="100000"/>
              </a:lnSpc>
              <a:spcBef>
                <a:spcPct val="0"/>
              </a:spcBef>
              <a:spcAft>
                <a:spcPts val="0"/>
              </a:spcAft>
              <a:buClrTx/>
              <a:buSzTx/>
              <a:buFontTx/>
              <a:buNone/>
              <a:tabLst/>
              <a:defRPr/>
            </a:pPr>
            <a:fld id="{4642FBE8-A3A2-43F2-B19B-F5FFD64BB8D4}"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31863" rtl="0" eaLnBrk="0" fontAlgn="auto" latinLnBrk="0" hangingPunct="0">
                <a:lnSpc>
                  <a:spcPct val="100000"/>
                </a:lnSpc>
                <a:spcBef>
                  <a:spcPct val="0"/>
                </a:spcBef>
                <a:spcAft>
                  <a:spcPts val="0"/>
                </a:spcAft>
                <a:buClrTx/>
                <a:buSzTx/>
                <a:buFontTx/>
                <a:buNone/>
                <a:tabLst/>
                <a:defRPr/>
              </a:pPr>
              <a:t>89</a:t>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4440593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0" fontAlgn="auto" latinLnBrk="0" hangingPunct="0">
              <a:lnSpc>
                <a:spcPct val="100000"/>
              </a:lnSpc>
              <a:spcBef>
                <a:spcPct val="0"/>
              </a:spcBef>
              <a:spcAft>
                <a:spcPts val="0"/>
              </a:spcAft>
              <a:buClrTx/>
              <a:buSzTx/>
              <a:buFontTx/>
              <a:buNone/>
              <a:tabLst/>
              <a:defRPr/>
            </a:pPr>
            <a:fld id="{4642FBE8-A3A2-43F2-B19B-F5FFD64BB8D4}"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31863" rtl="0" eaLnBrk="0" fontAlgn="auto" latinLnBrk="0" hangingPunct="0">
                <a:lnSpc>
                  <a:spcPct val="100000"/>
                </a:lnSpc>
                <a:spcBef>
                  <a:spcPct val="0"/>
                </a:spcBef>
                <a:spcAft>
                  <a:spcPts val="0"/>
                </a:spcAft>
                <a:buClrTx/>
                <a:buSzTx/>
                <a:buFontTx/>
                <a:buNone/>
                <a:tabLst/>
                <a:defRPr/>
              </a:pPr>
              <a:t>90</a:t>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97544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11</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229737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0" fontAlgn="auto" latinLnBrk="0" hangingPunct="0">
              <a:lnSpc>
                <a:spcPct val="100000"/>
              </a:lnSpc>
              <a:spcBef>
                <a:spcPct val="0"/>
              </a:spcBef>
              <a:spcAft>
                <a:spcPts val="0"/>
              </a:spcAft>
              <a:buClrTx/>
              <a:buSzTx/>
              <a:buFontTx/>
              <a:buNone/>
              <a:tabLst/>
              <a:defRPr/>
            </a:pPr>
            <a:fld id="{4642FBE8-A3A2-43F2-B19B-F5FFD64BB8D4}"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31863" rtl="0" eaLnBrk="0" fontAlgn="auto" latinLnBrk="0" hangingPunct="0">
                <a:lnSpc>
                  <a:spcPct val="100000"/>
                </a:lnSpc>
                <a:spcBef>
                  <a:spcPct val="0"/>
                </a:spcBef>
                <a:spcAft>
                  <a:spcPts val="0"/>
                </a:spcAft>
                <a:buClrTx/>
                <a:buSzTx/>
                <a:buFontTx/>
                <a:buNone/>
                <a:tabLst/>
                <a:defRPr/>
              </a:pPr>
              <a:t>91</a:t>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7877118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92</a:t>
            </a:fld>
            <a:endParaRPr lang="en-US" altLang="zh-CN">
              <a:solidFill>
                <a:prstClr val="black"/>
              </a:solidFill>
            </a:endParaRPr>
          </a:p>
        </p:txBody>
      </p:sp>
    </p:spTree>
    <p:extLst>
      <p:ext uri="{BB962C8B-B14F-4D97-AF65-F5344CB8AC3E}">
        <p14:creationId xmlns:p14="http://schemas.microsoft.com/office/powerpoint/2010/main" val="10296607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93</a:t>
            </a:fld>
            <a:endParaRPr lang="en-US" altLang="zh-CN">
              <a:solidFill>
                <a:prstClr val="black"/>
              </a:solidFill>
            </a:endParaRPr>
          </a:p>
        </p:txBody>
      </p:sp>
    </p:spTree>
    <p:extLst>
      <p:ext uri="{BB962C8B-B14F-4D97-AF65-F5344CB8AC3E}">
        <p14:creationId xmlns:p14="http://schemas.microsoft.com/office/powerpoint/2010/main" val="26788256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94</a:t>
            </a:fld>
            <a:endParaRPr lang="en-US" altLang="zh-CN">
              <a:solidFill>
                <a:prstClr val="black"/>
              </a:solidFill>
            </a:endParaRPr>
          </a:p>
        </p:txBody>
      </p:sp>
    </p:spTree>
    <p:extLst>
      <p:ext uri="{BB962C8B-B14F-4D97-AF65-F5344CB8AC3E}">
        <p14:creationId xmlns:p14="http://schemas.microsoft.com/office/powerpoint/2010/main" val="25685921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95</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055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96</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32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97</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946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98</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25715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99</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05525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100</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7211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12</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666691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101</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44653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0" fontAlgn="auto" latinLnBrk="0" hangingPunct="0">
              <a:lnSpc>
                <a:spcPct val="100000"/>
              </a:lnSpc>
              <a:spcBef>
                <a:spcPct val="0"/>
              </a:spcBef>
              <a:spcAft>
                <a:spcPts val="0"/>
              </a:spcAft>
              <a:buClrTx/>
              <a:buSzTx/>
              <a:buFontTx/>
              <a:buNone/>
              <a:tabLst/>
              <a:defRPr/>
            </a:pPr>
            <a:fld id="{4642FBE8-A3A2-43F2-B19B-F5FFD64BB8D4}"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31863" rtl="0" eaLnBrk="0" fontAlgn="auto" latinLnBrk="0" hangingPunct="0">
                <a:lnSpc>
                  <a:spcPct val="100000"/>
                </a:lnSpc>
                <a:spcBef>
                  <a:spcPct val="0"/>
                </a:spcBef>
                <a:spcAft>
                  <a:spcPts val="0"/>
                </a:spcAft>
                <a:buClrTx/>
                <a:buSzTx/>
                <a:buFontTx/>
                <a:buNone/>
                <a:tabLst/>
                <a:defRPr/>
              </a:pPr>
              <a:t>102</a:t>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5797972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1863" rtl="0" eaLnBrk="0" fontAlgn="auto" latinLnBrk="0" hangingPunct="0">
              <a:lnSpc>
                <a:spcPct val="100000"/>
              </a:lnSpc>
              <a:spcBef>
                <a:spcPct val="0"/>
              </a:spcBef>
              <a:spcAft>
                <a:spcPts val="0"/>
              </a:spcAft>
              <a:buClrTx/>
              <a:buSzTx/>
              <a:buFontTx/>
              <a:buNone/>
              <a:tabLst/>
              <a:defRPr/>
            </a:pPr>
            <a:fld id="{4642FBE8-A3A2-43F2-B19B-F5FFD64BB8D4}" type="slidenum">
              <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31863" rtl="0" eaLnBrk="0" fontAlgn="auto" latinLnBrk="0" hangingPunct="0">
                <a:lnSpc>
                  <a:spcPct val="100000"/>
                </a:lnSpc>
                <a:spcBef>
                  <a:spcPct val="0"/>
                </a:spcBef>
                <a:spcAft>
                  <a:spcPts val="0"/>
                </a:spcAft>
                <a:buClrTx/>
                <a:buSzTx/>
                <a:buFontTx/>
                <a:buNone/>
                <a:tabLst/>
                <a:defRPr/>
              </a:pPr>
              <a:t>103</a:t>
            </a:fld>
            <a:endParaRPr kumimoji="0" lang="en-US" altLang="zh-CN"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 name="Notes Placeholder 1">
            <a:extLst>
              <a:ext uri="{FF2B5EF4-FFF2-40B4-BE49-F238E27FC236}">
                <a16:creationId xmlns:a16="http://schemas.microsoft.com/office/drawing/2014/main" id="{66307BD7-0233-42E9-916A-AB2D831FEE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783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13</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7515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FF75-8FEE-D3EA-B1FA-0B6188DB0C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BF07B-F4A3-47C7-A899-14FEC3B734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E8A434-01E8-0F4D-EEC5-9840F5C99910}"/>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5" name="Footer Placeholder 4">
            <a:extLst>
              <a:ext uri="{FF2B5EF4-FFF2-40B4-BE49-F238E27FC236}">
                <a16:creationId xmlns:a16="http://schemas.microsoft.com/office/drawing/2014/main" id="{A16AF769-0135-9320-057B-4D508FED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A8A5D-9D75-DC0B-8247-E6A3BF3637C0}"/>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368971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20A7-7328-241C-B7D6-924A9DE5F8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DA1E7-DA98-BF53-24A5-6A571C45DD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92C8C-2A54-9B64-1BEC-5803A8568CF2}"/>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5" name="Footer Placeholder 4">
            <a:extLst>
              <a:ext uri="{FF2B5EF4-FFF2-40B4-BE49-F238E27FC236}">
                <a16:creationId xmlns:a16="http://schemas.microsoft.com/office/drawing/2014/main" id="{BA4B1006-2A83-C0B8-EE28-09F297AC6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A17AA-C60C-B19C-0F94-E40B7875AC87}"/>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16662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1A383-3C41-3A8B-58A2-C41C7CCFE4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72C793-A069-8507-98BD-ACC84AC83B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286D6-2640-F4E4-43FD-6B1468835AD7}"/>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5" name="Footer Placeholder 4">
            <a:extLst>
              <a:ext uri="{FF2B5EF4-FFF2-40B4-BE49-F238E27FC236}">
                <a16:creationId xmlns:a16="http://schemas.microsoft.com/office/drawing/2014/main" id="{F66E2D0E-A0E3-8537-070D-0456E0C61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0855E-91FF-70A3-B8B6-7D7982EE5700}"/>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1207454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203517" cy="609600"/>
          </a:xfrm>
        </p:spPr>
        <p:txBody>
          <a:bodyPr/>
          <a:lstStyle/>
          <a:p>
            <a:r>
              <a:rPr lang="en-US"/>
              <a:t>Click to edit Master title style</a:t>
            </a:r>
          </a:p>
        </p:txBody>
      </p:sp>
      <p:sp>
        <p:nvSpPr>
          <p:cNvPr id="3" name="Text Placeholder 2"/>
          <p:cNvSpPr>
            <a:spLocks noGrp="1"/>
          </p:cNvSpPr>
          <p:nvPr>
            <p:ph type="body" sz="half" idx="1"/>
          </p:nvPr>
        </p:nvSpPr>
        <p:spPr>
          <a:xfrm>
            <a:off x="4064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61"/>
          <p:cNvSpPr>
            <a:spLocks noGrp="1" noChangeArrowheads="1"/>
          </p:cNvSpPr>
          <p:nvPr>
            <p:ph type="sldNum" sz="quarter" idx="10"/>
          </p:nvPr>
        </p:nvSpPr>
        <p:spPr>
          <a:xfrm>
            <a:off x="9652000" y="6477000"/>
            <a:ext cx="2540000" cy="381000"/>
          </a:xfrm>
          <a:prstGeom prst="rect">
            <a:avLst/>
          </a:prstGeom>
          <a:ln/>
        </p:spPr>
        <p:txBody>
          <a:bodyPr/>
          <a:lstStyle>
            <a:lvl1pPr>
              <a:defRPr/>
            </a:lvl1pPr>
          </a:lstStyle>
          <a:p>
            <a:fld id="{F8AEC942-2407-433B-A893-91FC14D7604A}" type="slidenum">
              <a:rPr lang="en-US" altLang="en-US"/>
              <a:pPr/>
              <a:t>‹#›</a:t>
            </a:fld>
            <a:endParaRPr lang="en-US" altLang="en-US"/>
          </a:p>
        </p:txBody>
      </p:sp>
    </p:spTree>
    <p:extLst>
      <p:ext uri="{BB962C8B-B14F-4D97-AF65-F5344CB8AC3E}">
        <p14:creationId xmlns:p14="http://schemas.microsoft.com/office/powerpoint/2010/main" val="1514069162"/>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8175-1EEE-004E-11D6-8E5307876E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95289-456A-0D55-308B-4A1226B2F4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A742C-A03C-A7F0-F62A-6C7AAFC0C8D9}"/>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5" name="Footer Placeholder 4">
            <a:extLst>
              <a:ext uri="{FF2B5EF4-FFF2-40B4-BE49-F238E27FC236}">
                <a16:creationId xmlns:a16="http://schemas.microsoft.com/office/drawing/2014/main" id="{FBE5F777-0A01-2CF2-C3A5-93ED44985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C8872-7F8F-5296-4DA5-52E177A7468F}"/>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363435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240A-535B-5AFF-5B9F-8488486ACF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34C3C8-1CA2-D90F-1AB0-5E24E0B86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D06835-3B48-F13A-D570-399E039B1DAB}"/>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5" name="Footer Placeholder 4">
            <a:extLst>
              <a:ext uri="{FF2B5EF4-FFF2-40B4-BE49-F238E27FC236}">
                <a16:creationId xmlns:a16="http://schemas.microsoft.com/office/drawing/2014/main" id="{6B22E103-6139-8376-DCAA-B5B47F32B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3E52F-6ED8-B3BB-4C01-14D111F926CA}"/>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284360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ECE1-482B-E8F6-FEE1-D24AF9480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4B646-F1F6-FF32-96E7-8216686BC7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E7AB5-ECC8-E291-E0E8-6C4ADC12E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34314E-F5C2-965C-D1DB-E4C3FFD60A1D}"/>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6" name="Footer Placeholder 5">
            <a:extLst>
              <a:ext uri="{FF2B5EF4-FFF2-40B4-BE49-F238E27FC236}">
                <a16:creationId xmlns:a16="http://schemas.microsoft.com/office/drawing/2014/main" id="{00166278-FB79-A9D3-4027-52DCCC5E1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A6EE6-E5B8-B56B-1729-E70DFE435A2A}"/>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347967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C58A-4CB8-C939-BC6D-AC744CD4D4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8C990F-1D4F-1B01-3165-AAF35B61B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B219DC-D635-C7D0-97A5-985F2D4F22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4A98D3-7062-ECB5-F1CC-BB38D8BDB2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9EF96-FB9D-EA4C-0502-773B96A6DD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8D205E-D3B9-0338-C1F4-AE959381A589}"/>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8" name="Footer Placeholder 7">
            <a:extLst>
              <a:ext uri="{FF2B5EF4-FFF2-40B4-BE49-F238E27FC236}">
                <a16:creationId xmlns:a16="http://schemas.microsoft.com/office/drawing/2014/main" id="{4DCD8BD3-A270-85CF-ED3D-7CF963B87E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C337FE-1AF9-3D21-2FB3-F803BE5929BD}"/>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419075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D0DF-400E-CC91-6840-2680BFD07B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B95A0E-6797-96F6-06D8-4AD6CB20DD94}"/>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4" name="Footer Placeholder 3">
            <a:extLst>
              <a:ext uri="{FF2B5EF4-FFF2-40B4-BE49-F238E27FC236}">
                <a16:creationId xmlns:a16="http://schemas.microsoft.com/office/drawing/2014/main" id="{24B571D7-E824-C16D-882B-1F1AC070B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40005-B232-C3BC-3C12-B8E5C5B6B722}"/>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266586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142BC-6660-D123-F26B-1BB9EB2E6893}"/>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3" name="Footer Placeholder 2">
            <a:extLst>
              <a:ext uri="{FF2B5EF4-FFF2-40B4-BE49-F238E27FC236}">
                <a16:creationId xmlns:a16="http://schemas.microsoft.com/office/drawing/2014/main" id="{F33732E6-1DE2-748C-25C8-01642E25B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AA7C6-620F-DD17-CA77-4F05B1F5732B}"/>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287996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3148-77FB-E22A-9B2F-98523283E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B13B3C-C2C7-649B-E85E-8BECC1DA6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E19FCC-2FFA-2F7E-953E-D53051912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37A88-E706-966E-441A-A30A21179AA6}"/>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6" name="Footer Placeholder 5">
            <a:extLst>
              <a:ext uri="{FF2B5EF4-FFF2-40B4-BE49-F238E27FC236}">
                <a16:creationId xmlns:a16="http://schemas.microsoft.com/office/drawing/2014/main" id="{F02C3B42-34FC-7397-1429-AF0BE0F2D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54E88-783F-BDAF-8FE9-5AA6920E4541}"/>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402752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BF8A-3B2F-30CA-A187-B6BF8F2DD2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439AE9-7163-5B21-9FBE-736354825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27C9A8-22F9-1F87-54B7-8B3B95C20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0E737-7C38-C79A-ACCF-04B0B986003D}"/>
              </a:ext>
            </a:extLst>
          </p:cNvPr>
          <p:cNvSpPr>
            <a:spLocks noGrp="1"/>
          </p:cNvSpPr>
          <p:nvPr>
            <p:ph type="dt" sz="half" idx="10"/>
          </p:nvPr>
        </p:nvSpPr>
        <p:spPr/>
        <p:txBody>
          <a:bodyPr/>
          <a:lstStyle/>
          <a:p>
            <a:fld id="{6BC26D37-C90A-704B-9888-AF80B1C6512A}" type="datetimeFigureOut">
              <a:rPr lang="en-US" smtClean="0"/>
              <a:t>5/26/23</a:t>
            </a:fld>
            <a:endParaRPr lang="en-US"/>
          </a:p>
        </p:txBody>
      </p:sp>
      <p:sp>
        <p:nvSpPr>
          <p:cNvPr id="6" name="Footer Placeholder 5">
            <a:extLst>
              <a:ext uri="{FF2B5EF4-FFF2-40B4-BE49-F238E27FC236}">
                <a16:creationId xmlns:a16="http://schemas.microsoft.com/office/drawing/2014/main" id="{61848AE9-68B9-BBAE-54D6-390869D6A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6D668-42CE-18F0-75FD-4CC4699B97B4}"/>
              </a:ext>
            </a:extLst>
          </p:cNvPr>
          <p:cNvSpPr>
            <a:spLocks noGrp="1"/>
          </p:cNvSpPr>
          <p:nvPr>
            <p:ph type="sldNum" sz="quarter" idx="12"/>
          </p:nvPr>
        </p:nvSpPr>
        <p:spPr/>
        <p:txBody>
          <a:bodyPr/>
          <a:lstStyle/>
          <a:p>
            <a:fld id="{FBAF7059-E1A5-9C44-B5D8-AE26030CE755}" type="slidenum">
              <a:rPr lang="en-US" smtClean="0"/>
              <a:t>‹#›</a:t>
            </a:fld>
            <a:endParaRPr lang="en-US"/>
          </a:p>
        </p:txBody>
      </p:sp>
    </p:spTree>
    <p:extLst>
      <p:ext uri="{BB962C8B-B14F-4D97-AF65-F5344CB8AC3E}">
        <p14:creationId xmlns:p14="http://schemas.microsoft.com/office/powerpoint/2010/main" val="7370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AA9C7C-8E06-53E5-E58D-A9D6DC0EF3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47F76-C953-73A6-7CE3-508C500AB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507C5-BD89-9B3B-6B9E-33241F6CB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26D37-C90A-704B-9888-AF80B1C6512A}" type="datetimeFigureOut">
              <a:rPr lang="en-US" smtClean="0"/>
              <a:t>5/26/23</a:t>
            </a:fld>
            <a:endParaRPr lang="en-US"/>
          </a:p>
        </p:txBody>
      </p:sp>
      <p:sp>
        <p:nvSpPr>
          <p:cNvPr id="5" name="Footer Placeholder 4">
            <a:extLst>
              <a:ext uri="{FF2B5EF4-FFF2-40B4-BE49-F238E27FC236}">
                <a16:creationId xmlns:a16="http://schemas.microsoft.com/office/drawing/2014/main" id="{427DB92E-A384-1075-A5E2-1152922F4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CA74E7-CA8C-EA81-604A-059DDF952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F7059-E1A5-9C44-B5D8-AE26030CE755}" type="slidenum">
              <a:rPr lang="en-US" smtClean="0"/>
              <a:t>‹#›</a:t>
            </a:fld>
            <a:endParaRPr lang="en-US"/>
          </a:p>
        </p:txBody>
      </p:sp>
    </p:spTree>
    <p:extLst>
      <p:ext uri="{BB962C8B-B14F-4D97-AF65-F5344CB8AC3E}">
        <p14:creationId xmlns:p14="http://schemas.microsoft.com/office/powerpoint/2010/main" val="1971113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64.wmf"/></Relationships>
</file>

<file path=ppt/slides/_rels/slide10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oleObject" Target="../embeddings/oleObject3.bin"/><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2.png"/><Relationship Id="rId7"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oleObject" Target="../embeddings/oleObject4.bin"/><Relationship Id="rId5"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6.bin"/><Relationship Id="rId1" Type="http://schemas.openxmlformats.org/officeDocument/2006/relationships/slideLayout" Target="../slideLayouts/slideLayout6.x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oleObject" Target="../embeddings/oleObject12.bin"/><Relationship Id="rId4" Type="http://schemas.openxmlformats.org/officeDocument/2006/relationships/image" Target="../media/image310.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oleObject" Target="../embeddings/oleObject12.bin"/></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em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45.wmf"/><Relationship Id="rId4" Type="http://schemas.openxmlformats.org/officeDocument/2006/relationships/oleObject" Target="../embeddings/oleObject15.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62.emf"/><Relationship Id="rId4" Type="http://schemas.openxmlformats.org/officeDocument/2006/relationships/image" Target="../media/image6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5598D-4EC7-3273-85CB-16C1EC16714B}"/>
              </a:ext>
            </a:extLst>
          </p:cNvPr>
          <p:cNvSpPr>
            <a:spLocks noGrp="1"/>
          </p:cNvSpPr>
          <p:nvPr>
            <p:ph type="ctrTitle"/>
          </p:nvPr>
        </p:nvSpPr>
        <p:spPr/>
        <p:txBody>
          <a:bodyPr>
            <a:normAutofit fontScale="90000"/>
          </a:bodyPr>
          <a:lstStyle/>
          <a:p>
            <a:r>
              <a:rPr lang="en-US" dirty="0"/>
              <a:t>Chapter 8</a:t>
            </a:r>
            <a:br>
              <a:rPr lang="en-US" dirty="0"/>
            </a:br>
            <a:r>
              <a:rPr lang="en-US" dirty="0"/>
              <a:t>Cluster Analysis: Basic Concepts and Methods</a:t>
            </a:r>
          </a:p>
        </p:txBody>
      </p:sp>
      <p:sp>
        <p:nvSpPr>
          <p:cNvPr id="5" name="Subtitle 4">
            <a:extLst>
              <a:ext uri="{FF2B5EF4-FFF2-40B4-BE49-F238E27FC236}">
                <a16:creationId xmlns:a16="http://schemas.microsoft.com/office/drawing/2014/main" id="{82FC6413-9E4C-16E5-728F-C95705A517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821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zh-CN" dirty="0"/>
              <a:t>Requirements and Challenges</a:t>
            </a:r>
            <a:endParaRPr lang="en-US" altLang="en-US" dirty="0"/>
          </a:p>
        </p:txBody>
      </p:sp>
      <p:sp>
        <p:nvSpPr>
          <p:cNvPr id="4100" name="Rectangle 3"/>
          <p:cNvSpPr>
            <a:spLocks noGrp="1" noChangeArrowheads="1"/>
          </p:cNvSpPr>
          <p:nvPr>
            <p:ph type="body" idx="1"/>
          </p:nvPr>
        </p:nvSpPr>
        <p:spPr/>
        <p:txBody>
          <a:bodyPr>
            <a:normAutofit fontScale="92500" lnSpcReduction="10000"/>
          </a:bodyPr>
          <a:lstStyle/>
          <a:p>
            <a:r>
              <a:rPr lang="en-US" altLang="zh-CN" dirty="0"/>
              <a:t>Quality</a:t>
            </a:r>
          </a:p>
          <a:p>
            <a:pPr lvl="1"/>
            <a:r>
              <a:rPr lang="en-US" altLang="zh-CN" dirty="0"/>
              <a:t>Ability to deal with different types of attributes: Numerical, categorical, text, multimedia, networks, and mixture of multiple types</a:t>
            </a:r>
          </a:p>
          <a:p>
            <a:pPr lvl="1"/>
            <a:r>
              <a:rPr lang="en-US" altLang="zh-CN" dirty="0"/>
              <a:t>Discovery of clusters with arbitrary shape</a:t>
            </a:r>
          </a:p>
          <a:p>
            <a:pPr lvl="1"/>
            <a:r>
              <a:rPr lang="en-US" altLang="zh-CN" dirty="0"/>
              <a:t>Ability to deal with noisy data</a:t>
            </a:r>
          </a:p>
          <a:p>
            <a:r>
              <a:rPr lang="en-US" altLang="zh-CN" dirty="0"/>
              <a:t>Scalability</a:t>
            </a:r>
          </a:p>
          <a:p>
            <a:pPr lvl="1"/>
            <a:r>
              <a:rPr lang="en-US" altLang="zh-CN" dirty="0"/>
              <a:t>Clustering all the data instead of only on samples</a:t>
            </a:r>
          </a:p>
          <a:p>
            <a:pPr lvl="1"/>
            <a:r>
              <a:rPr lang="en-US" altLang="zh-CN" dirty="0"/>
              <a:t>High dimensionality</a:t>
            </a:r>
          </a:p>
          <a:p>
            <a:pPr lvl="1"/>
            <a:r>
              <a:rPr lang="en-US" altLang="zh-CN" dirty="0"/>
              <a:t>Incremental or stream clustering and insensitivity to input order</a:t>
            </a:r>
          </a:p>
          <a:p>
            <a:r>
              <a:rPr lang="en-US" altLang="zh-CN" dirty="0"/>
              <a:t>Constraint-based clustering</a:t>
            </a:r>
          </a:p>
          <a:p>
            <a:pPr lvl="1"/>
            <a:r>
              <a:rPr lang="en-US" altLang="zh-CN" dirty="0"/>
              <a:t>User-given preferences or constraints; domain knowledge; user queries  </a:t>
            </a:r>
          </a:p>
          <a:p>
            <a:r>
              <a:rPr lang="en-US" altLang="zh-CN" dirty="0"/>
              <a:t>Interpretability and usability</a:t>
            </a:r>
          </a:p>
        </p:txBody>
      </p:sp>
    </p:spTree>
    <p:extLst>
      <p:ext uri="{BB962C8B-B14F-4D97-AF65-F5344CB8AC3E}">
        <p14:creationId xmlns:p14="http://schemas.microsoft.com/office/powerpoint/2010/main" val="37610285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Information Theory-Based Methods (II) </a:t>
            </a:r>
            <a:br>
              <a:rPr lang="en-US" altLang="zh-CN" dirty="0"/>
            </a:br>
            <a:r>
              <a:rPr lang="en-US" altLang="zh-CN" dirty="0"/>
              <a:t>Normalized Mutual Information (NMI)</a:t>
            </a:r>
          </a:p>
        </p:txBody>
      </p:sp>
      <mc:AlternateContent xmlns:mc="http://schemas.openxmlformats.org/markup-compatibility/2006">
        <mc:Choice xmlns:a14="http://schemas.microsoft.com/office/drawing/2010/main" Requires="a14">
          <p:sp>
            <p:nvSpPr>
              <p:cNvPr id="24579" name="Rectangle 3"/>
              <p:cNvSpPr>
                <a:spLocks noGrp="1" noChangeArrowheads="1"/>
              </p:cNvSpPr>
              <p:nvPr>
                <p:ph idx="1"/>
              </p:nvPr>
            </p:nvSpPr>
            <p:spPr/>
            <p:txBody>
              <a:bodyPr>
                <a:normAutofit fontScale="92500" lnSpcReduction="10000"/>
              </a:bodyPr>
              <a:lstStyle/>
              <a:p>
                <a:r>
                  <a:rPr lang="en-US" altLang="zh-CN" dirty="0"/>
                  <a:t>Mutual information </a:t>
                </a:r>
                <a14:m>
                  <m:oMath xmlns:m="http://schemas.openxmlformats.org/officeDocument/2006/math">
                    <m:r>
                      <a:rPr lang="en-CA" altLang="zh-CN" b="0" i="1" smtClean="0">
                        <a:latin typeface="Cambria Math" panose="02040503050406030204" pitchFamily="18" charset="0"/>
                      </a:rPr>
                      <m:t>𝐼</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𝐶</m:t>
                        </m:r>
                        <m:r>
                          <a:rPr lang="en-CA" altLang="zh-CN" b="0" i="1" smtClean="0">
                            <a:latin typeface="Cambria Math" panose="02040503050406030204" pitchFamily="18" charset="0"/>
                          </a:rPr>
                          <m:t>, </m:t>
                        </m:r>
                        <m:r>
                          <a:rPr lang="en-CA" altLang="zh-CN" b="0" i="1" smtClean="0">
                            <a:latin typeface="Cambria Math" panose="02040503050406030204" pitchFamily="18" charset="0"/>
                          </a:rPr>
                          <m:t>𝐺</m:t>
                        </m:r>
                      </m:e>
                    </m:d>
                    <m:r>
                      <a:rPr lang="en-CA" altLang="zh-CN" b="0" i="1" smtClean="0">
                        <a:latin typeface="Cambria Math" panose="02040503050406030204" pitchFamily="18" charset="0"/>
                      </a:rPr>
                      <m:t>=−</m:t>
                    </m:r>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𝑖</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𝑟</m:t>
                        </m:r>
                      </m:sup>
                      <m:e>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𝑗</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𝑘</m:t>
                            </m:r>
                          </m:sup>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𝑝</m:t>
                                </m:r>
                              </m:e>
                              <m:sub>
                                <m:r>
                                  <a:rPr lang="en-CA" altLang="zh-CN" b="0" i="1" smtClean="0">
                                    <a:latin typeface="Cambria Math" panose="02040503050406030204" pitchFamily="18" charset="0"/>
                                  </a:rPr>
                                  <m:t>𝑖𝑗</m:t>
                                </m:r>
                              </m:sub>
                            </m:sSub>
                            <m:func>
                              <m:funcPr>
                                <m:ctrlPr>
                                  <a:rPr lang="en-CA" altLang="zh-CN" b="0" i="1" smtClean="0">
                                    <a:latin typeface="Cambria Math" panose="02040503050406030204" pitchFamily="18" charset="0"/>
                                  </a:rPr>
                                </m:ctrlPr>
                              </m:funcPr>
                              <m:fName>
                                <m:r>
                                  <m:rPr>
                                    <m:sty m:val="p"/>
                                  </m:rPr>
                                  <a:rPr lang="en-CA" altLang="zh-CN" b="0" i="0" smtClean="0">
                                    <a:latin typeface="Cambria Math" panose="02040503050406030204" pitchFamily="18" charset="0"/>
                                  </a:rPr>
                                  <m:t>log</m:t>
                                </m:r>
                              </m:fName>
                              <m:e>
                                <m:f>
                                  <m:fPr>
                                    <m:ctrlPr>
                                      <a:rPr lang="en-CA" altLang="zh-CN" b="0" i="1" smtClean="0">
                                        <a:latin typeface="Cambria Math" panose="02040503050406030204" pitchFamily="18" charset="0"/>
                                      </a:rPr>
                                    </m:ctrlPr>
                                  </m:fPr>
                                  <m:num>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𝑝</m:t>
                                        </m:r>
                                      </m:e>
                                      <m:sub>
                                        <m:r>
                                          <a:rPr lang="en-CA" altLang="zh-CN" b="0" i="1" smtClean="0">
                                            <a:latin typeface="Cambria Math" panose="02040503050406030204" pitchFamily="18" charset="0"/>
                                          </a:rPr>
                                          <m:t>𝑖𝑗</m:t>
                                        </m:r>
                                      </m:sub>
                                    </m:sSub>
                                  </m:num>
                                  <m:den>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𝑝</m:t>
                                        </m:r>
                                      </m:e>
                                      <m:sub>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sub>
                                    </m:sSub>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𝑝</m:t>
                                        </m:r>
                                      </m:e>
                                      <m:sub>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r>
                                          <a:rPr lang="en-CA" altLang="zh-CN" b="0" i="1" smtClean="0">
                                            <a:latin typeface="Cambria Math" panose="02040503050406030204" pitchFamily="18" charset="0"/>
                                          </a:rPr>
                                          <m:t> </m:t>
                                        </m:r>
                                      </m:sub>
                                    </m:sSub>
                                  </m:den>
                                </m:f>
                              </m:e>
                            </m:func>
                          </m:e>
                        </m:nary>
                      </m:e>
                    </m:nary>
                  </m:oMath>
                </a14:m>
                <a:endParaRPr lang="en-US" altLang="zh-CN" dirty="0"/>
              </a:p>
              <a:p>
                <a:pPr lvl="1"/>
                <a:r>
                  <a:rPr lang="en-US" altLang="zh-CN" dirty="0"/>
                  <a:t>Quantify the amount of shared info between the clustering C and the ground-truth partitioning G</a:t>
                </a:r>
              </a:p>
              <a:p>
                <a:pPr lvl="1"/>
                <a:r>
                  <a:rPr lang="en-US" altLang="zh-CN" dirty="0"/>
                  <a:t>Measure the dependency between the observed joint probability </a:t>
                </a:r>
                <a14:m>
                  <m:oMath xmlns:m="http://schemas.openxmlformats.org/officeDocument/2006/math">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𝑝</m:t>
                        </m:r>
                      </m:e>
                      <m:sub>
                        <m:r>
                          <a:rPr lang="en-CA" altLang="zh-CN" b="0" i="1" smtClean="0">
                            <a:latin typeface="Cambria Math" panose="02040503050406030204" pitchFamily="18" charset="0"/>
                          </a:rPr>
                          <m:t>𝑖𝑗</m:t>
                        </m:r>
                      </m:sub>
                    </m:sSub>
                  </m:oMath>
                </a14:m>
                <a:r>
                  <a:rPr lang="en-US" altLang="zh-CN" dirty="0"/>
                  <a:t> of C and G, and the expected joint probability </a:t>
                </a:r>
                <a14:m>
                  <m:oMath xmlns:m="http://schemas.openxmlformats.org/officeDocument/2006/math">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𝑝</m:t>
                        </m:r>
                      </m:e>
                      <m:sub>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sub>
                    </m:sSub>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𝑝</m:t>
                        </m:r>
                      </m:e>
                      <m:sub>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r>
                          <a:rPr lang="en-CA" altLang="zh-CN" b="0" i="1" smtClean="0">
                            <a:latin typeface="Cambria Math" panose="02040503050406030204" pitchFamily="18" charset="0"/>
                          </a:rPr>
                          <m:t> </m:t>
                        </m:r>
                      </m:sub>
                    </m:sSub>
                  </m:oMath>
                </a14:m>
                <a:r>
                  <a:rPr lang="en-US" altLang="zh-CN" dirty="0"/>
                  <a:t> under the independence assumption</a:t>
                </a:r>
              </a:p>
              <a:p>
                <a:pPr lvl="1"/>
                <a:r>
                  <a:rPr lang="en-US" altLang="zh-CN" dirty="0"/>
                  <a:t>When C and G are independent, </a:t>
                </a:r>
                <a14:m>
                  <m:oMath xmlns:m="http://schemas.openxmlformats.org/officeDocument/2006/math">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𝑝</m:t>
                        </m:r>
                      </m:e>
                      <m:sub>
                        <m:r>
                          <a:rPr lang="en-CA" altLang="zh-CN" b="0" i="1" smtClean="0">
                            <a:latin typeface="Cambria Math" panose="02040503050406030204" pitchFamily="18" charset="0"/>
                          </a:rPr>
                          <m:t>𝑖𝑗</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𝑝</m:t>
                        </m:r>
                      </m:e>
                      <m:sub>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sub>
                    </m:sSub>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𝑝</m:t>
                        </m:r>
                      </m:e>
                      <m:sub>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r>
                          <a:rPr lang="en-CA" altLang="zh-CN" b="0" i="1" smtClean="0">
                            <a:latin typeface="Cambria Math" panose="02040503050406030204" pitchFamily="18" charset="0"/>
                          </a:rPr>
                          <m:t> </m:t>
                        </m:r>
                      </m:sub>
                    </m:sSub>
                  </m:oMath>
                </a14:m>
                <a:r>
                  <a:rPr lang="en-US" altLang="zh-CN" dirty="0"/>
                  <a:t>, I(C, G) = 0</a:t>
                </a:r>
              </a:p>
              <a:p>
                <a:pPr lvl="1"/>
                <a:r>
                  <a:rPr lang="en-US" altLang="zh-CN" dirty="0"/>
                  <a:t>However, there is no upper bound on the mutual information</a:t>
                </a:r>
              </a:p>
              <a:p>
                <a:r>
                  <a:rPr lang="en-US" altLang="zh-CN" dirty="0"/>
                  <a:t>Normalized mutual information </a:t>
                </a:r>
                <a14:m>
                  <m:oMath xmlns:m="http://schemas.openxmlformats.org/officeDocument/2006/math">
                    <m:r>
                      <a:rPr lang="en-CA" altLang="zh-CN" b="0" i="1" smtClean="0">
                        <a:latin typeface="Cambria Math" panose="02040503050406030204" pitchFamily="18" charset="0"/>
                      </a:rPr>
                      <m:t>𝑁𝑀𝐼</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𝐶</m:t>
                        </m:r>
                        <m:r>
                          <a:rPr lang="en-CA" altLang="zh-CN" b="0" i="1" smtClean="0">
                            <a:latin typeface="Cambria Math" panose="02040503050406030204" pitchFamily="18" charset="0"/>
                          </a:rPr>
                          <m:t>,</m:t>
                        </m:r>
                        <m:r>
                          <a:rPr lang="en-CA" altLang="zh-CN" b="0" i="1" smtClean="0">
                            <a:latin typeface="Cambria Math" panose="02040503050406030204" pitchFamily="18" charset="0"/>
                          </a:rPr>
                          <m:t>𝐺</m:t>
                        </m:r>
                      </m:e>
                    </m:d>
                    <m:r>
                      <a:rPr lang="en-CA" altLang="zh-CN" b="0" i="1" smtClean="0">
                        <a:latin typeface="Cambria Math" panose="02040503050406030204" pitchFamily="18" charset="0"/>
                      </a:rPr>
                      <m:t>=</m:t>
                    </m:r>
                    <m:rad>
                      <m:radPr>
                        <m:degHide m:val="on"/>
                        <m:ctrlPr>
                          <a:rPr lang="en-CA" altLang="zh-CN" b="0" i="1" smtClean="0">
                            <a:latin typeface="Cambria Math" panose="02040503050406030204" pitchFamily="18" charset="0"/>
                          </a:rPr>
                        </m:ctrlPr>
                      </m:radPr>
                      <m:deg/>
                      <m:e>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𝐼</m:t>
                            </m:r>
                            <m:r>
                              <a:rPr lang="en-CA" altLang="zh-CN" b="0" i="1" smtClean="0">
                                <a:latin typeface="Cambria Math" panose="02040503050406030204" pitchFamily="18" charset="0"/>
                              </a:rPr>
                              <m:t>(</m:t>
                            </m:r>
                            <m:r>
                              <a:rPr lang="en-CA" altLang="zh-CN" b="0" i="1" smtClean="0">
                                <a:latin typeface="Cambria Math" panose="02040503050406030204" pitchFamily="18" charset="0"/>
                              </a:rPr>
                              <m:t>𝐶</m:t>
                            </m:r>
                            <m:r>
                              <a:rPr lang="en-CA" altLang="zh-CN" b="0" i="1" smtClean="0">
                                <a:latin typeface="Cambria Math" panose="02040503050406030204" pitchFamily="18" charset="0"/>
                              </a:rPr>
                              <m:t>,</m:t>
                            </m:r>
                            <m:r>
                              <a:rPr lang="en-CA" altLang="zh-CN" b="0" i="1" smtClean="0">
                                <a:latin typeface="Cambria Math" panose="02040503050406030204" pitchFamily="18" charset="0"/>
                              </a:rPr>
                              <m:t>𝐺</m:t>
                            </m:r>
                            <m:r>
                              <a:rPr lang="en-CA" altLang="zh-CN" b="0" i="1" smtClean="0">
                                <a:latin typeface="Cambria Math" panose="02040503050406030204" pitchFamily="18" charset="0"/>
                              </a:rPr>
                              <m:t>)</m:t>
                            </m:r>
                          </m:num>
                          <m:den>
                            <m:r>
                              <a:rPr lang="en-CA" altLang="zh-CN" b="0" i="1" smtClean="0">
                                <a:latin typeface="Cambria Math" panose="02040503050406030204" pitchFamily="18" charset="0"/>
                              </a:rPr>
                              <m:t>𝐻</m:t>
                            </m:r>
                            <m:r>
                              <a:rPr lang="en-CA" altLang="zh-CN" b="0" i="1" smtClean="0">
                                <a:latin typeface="Cambria Math" panose="02040503050406030204" pitchFamily="18" charset="0"/>
                              </a:rPr>
                              <m:t>(</m:t>
                            </m:r>
                            <m:r>
                              <a:rPr lang="en-CA" altLang="zh-CN" b="0" i="1" smtClean="0">
                                <a:latin typeface="Cambria Math" panose="02040503050406030204" pitchFamily="18" charset="0"/>
                              </a:rPr>
                              <m:t>𝐶</m:t>
                            </m:r>
                            <m:r>
                              <a:rPr lang="en-CA" altLang="zh-CN" b="0" i="1" smtClean="0">
                                <a:latin typeface="Cambria Math" panose="02040503050406030204" pitchFamily="18" charset="0"/>
                              </a:rPr>
                              <m:t>)</m:t>
                            </m:r>
                          </m:den>
                        </m:f>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𝐼</m:t>
                            </m:r>
                            <m:r>
                              <a:rPr lang="en-CA" altLang="zh-CN" b="0" i="1" smtClean="0">
                                <a:latin typeface="Cambria Math" panose="02040503050406030204" pitchFamily="18" charset="0"/>
                              </a:rPr>
                              <m:t>(</m:t>
                            </m:r>
                            <m:r>
                              <a:rPr lang="en-CA" altLang="zh-CN" b="0" i="1" smtClean="0">
                                <a:latin typeface="Cambria Math" panose="02040503050406030204" pitchFamily="18" charset="0"/>
                              </a:rPr>
                              <m:t>𝐶</m:t>
                            </m:r>
                            <m:r>
                              <a:rPr lang="en-CA" altLang="zh-CN" b="0" i="1" smtClean="0">
                                <a:latin typeface="Cambria Math" panose="02040503050406030204" pitchFamily="18" charset="0"/>
                              </a:rPr>
                              <m:t>,</m:t>
                            </m:r>
                            <m:r>
                              <a:rPr lang="en-CA" altLang="zh-CN" b="0" i="1" smtClean="0">
                                <a:latin typeface="Cambria Math" panose="02040503050406030204" pitchFamily="18" charset="0"/>
                              </a:rPr>
                              <m:t>𝐺</m:t>
                            </m:r>
                            <m:r>
                              <a:rPr lang="en-CA" altLang="zh-CN" b="0" i="1" smtClean="0">
                                <a:latin typeface="Cambria Math" panose="02040503050406030204" pitchFamily="18" charset="0"/>
                              </a:rPr>
                              <m:t>)</m:t>
                            </m:r>
                          </m:num>
                          <m:den>
                            <m:r>
                              <a:rPr lang="en-CA" altLang="zh-CN" b="0" i="1" smtClean="0">
                                <a:latin typeface="Cambria Math" panose="02040503050406030204" pitchFamily="18" charset="0"/>
                              </a:rPr>
                              <m:t>𝐻</m:t>
                            </m:r>
                            <m:r>
                              <a:rPr lang="en-CA" altLang="zh-CN" b="0" i="1" smtClean="0">
                                <a:latin typeface="Cambria Math" panose="02040503050406030204" pitchFamily="18" charset="0"/>
                              </a:rPr>
                              <m:t>(</m:t>
                            </m:r>
                            <m:r>
                              <a:rPr lang="en-CA" altLang="zh-CN" b="0" i="1" smtClean="0">
                                <a:latin typeface="Cambria Math" panose="02040503050406030204" pitchFamily="18" charset="0"/>
                              </a:rPr>
                              <m:t>𝐺</m:t>
                            </m:r>
                            <m:r>
                              <a:rPr lang="en-CA" altLang="zh-CN" b="0" i="1" smtClean="0">
                                <a:latin typeface="Cambria Math" panose="02040503050406030204" pitchFamily="18" charset="0"/>
                              </a:rPr>
                              <m:t>)</m:t>
                            </m:r>
                          </m:den>
                        </m:f>
                      </m:e>
                    </m:rad>
                    <m:r>
                      <a:rPr lang="en-CA" altLang="zh-CN" b="0" i="1" smtClean="0">
                        <a:latin typeface="Cambria Math" panose="02040503050406030204" pitchFamily="18" charset="0"/>
                      </a:rPr>
                      <m:t>=</m:t>
                    </m:r>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𝐼</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𝐶</m:t>
                            </m:r>
                            <m:r>
                              <a:rPr lang="en-CA" altLang="zh-CN" b="0" i="1" smtClean="0">
                                <a:latin typeface="Cambria Math" panose="02040503050406030204" pitchFamily="18" charset="0"/>
                              </a:rPr>
                              <m:t>,</m:t>
                            </m:r>
                            <m:r>
                              <a:rPr lang="en-CA" altLang="zh-CN" b="0" i="1" smtClean="0">
                                <a:latin typeface="Cambria Math" panose="02040503050406030204" pitchFamily="18" charset="0"/>
                              </a:rPr>
                              <m:t>𝐺</m:t>
                            </m:r>
                          </m:e>
                        </m:d>
                      </m:num>
                      <m:den>
                        <m:rad>
                          <m:radPr>
                            <m:degHide m:val="on"/>
                            <m:ctrlPr>
                              <a:rPr lang="en-CA" altLang="zh-CN" b="0" i="1" smtClean="0">
                                <a:latin typeface="Cambria Math" panose="02040503050406030204" pitchFamily="18" charset="0"/>
                              </a:rPr>
                            </m:ctrlPr>
                          </m:radPr>
                          <m:deg/>
                          <m:e>
                            <m:r>
                              <a:rPr lang="en-CA" altLang="zh-CN" b="0" i="1" smtClean="0">
                                <a:latin typeface="Cambria Math" panose="02040503050406030204" pitchFamily="18" charset="0"/>
                              </a:rPr>
                              <m:t>𝐻</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𝐶</m:t>
                                </m:r>
                              </m:e>
                            </m:d>
                            <m:r>
                              <a:rPr lang="en-CA" altLang="zh-CN" b="0" i="1" smtClean="0">
                                <a:latin typeface="Cambria Math" panose="02040503050406030204" pitchFamily="18" charset="0"/>
                              </a:rPr>
                              <m:t>𝐻</m:t>
                            </m:r>
                            <m:r>
                              <a:rPr lang="en-CA" altLang="zh-CN" b="0" i="1" smtClean="0">
                                <a:latin typeface="Cambria Math" panose="02040503050406030204" pitchFamily="18" charset="0"/>
                              </a:rPr>
                              <m:t>(</m:t>
                            </m:r>
                            <m:r>
                              <a:rPr lang="en-CA" altLang="zh-CN" b="0" i="1" smtClean="0">
                                <a:latin typeface="Cambria Math" panose="02040503050406030204" pitchFamily="18" charset="0"/>
                              </a:rPr>
                              <m:t>𝐺</m:t>
                            </m:r>
                            <m:r>
                              <a:rPr lang="en-CA" altLang="zh-CN" b="0" i="1" smtClean="0">
                                <a:latin typeface="Cambria Math" panose="02040503050406030204" pitchFamily="18" charset="0"/>
                              </a:rPr>
                              <m:t>)</m:t>
                            </m:r>
                          </m:e>
                        </m:rad>
                      </m:den>
                    </m:f>
                  </m:oMath>
                </a14:m>
                <a:endParaRPr lang="en-US" altLang="zh-CN" dirty="0"/>
              </a:p>
              <a:p>
                <a:pPr lvl="1"/>
                <a:r>
                  <a:rPr lang="en-US" altLang="zh-CN" dirty="0"/>
                  <a:t>Value range of NMI: [0,1]</a:t>
                </a:r>
              </a:p>
              <a:p>
                <a:pPr lvl="1"/>
                <a:r>
                  <a:rPr lang="en-US" altLang="zh-CN" dirty="0"/>
                  <a:t>Value close to 1 indicates a good clustering</a:t>
                </a:r>
              </a:p>
            </p:txBody>
          </p:sp>
        </mc:Choice>
        <mc:Fallback>
          <p:sp>
            <p:nvSpPr>
              <p:cNvPr id="24579" name="Rectangle 3"/>
              <p:cNvSpPr>
                <a:spLocks noGrp="1" noRot="1" noChangeAspect="1" noMove="1" noResize="1" noEditPoints="1" noAdjustHandles="1" noChangeArrowheads="1" noChangeShapeType="1" noTextEdit="1"/>
              </p:cNvSpPr>
              <p:nvPr>
                <p:ph idx="1"/>
              </p:nvPr>
            </p:nvSpPr>
            <p:spPr>
              <a:blipFill>
                <a:blip r:embed="rId3"/>
                <a:stretch>
                  <a:fillRect l="-965" t="-15407" r="-603"/>
                </a:stretch>
              </a:blipFill>
            </p:spPr>
            <p:txBody>
              <a:bodyPr/>
              <a:lstStyle/>
              <a:p>
                <a:r>
                  <a:rPr lang="en-US">
                    <a:noFill/>
                  </a:rPr>
                  <a:t> </a:t>
                </a:r>
              </a:p>
            </p:txBody>
          </p:sp>
        </mc:Fallback>
      </mc:AlternateContent>
    </p:spTree>
    <p:extLst>
      <p:ext uri="{BB962C8B-B14F-4D97-AF65-F5344CB8AC3E}">
        <p14:creationId xmlns:p14="http://schemas.microsoft.com/office/powerpoint/2010/main" val="32367950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BB98AC-8E86-4DD2-AF1B-7A914516325C}"/>
              </a:ext>
            </a:extLst>
          </p:cNvPr>
          <p:cNvSpPr txBox="1"/>
          <p:nvPr/>
        </p:nvSpPr>
        <p:spPr>
          <a:xfrm>
            <a:off x="2885877" y="3138067"/>
            <a:ext cx="416985" cy="777623"/>
          </a:xfrm>
          <a:prstGeom prst="rect">
            <a:avLst/>
          </a:prstGeom>
          <a:solidFill>
            <a:srgbClr val="FFFFCC"/>
          </a:solidFill>
        </p:spPr>
        <p:txBody>
          <a:bodyPr wrap="square" rtlCol="0">
            <a:spAutoFit/>
          </a:bodyPr>
          <a:lstStyle/>
          <a:p>
            <a:endParaRPr lang="en-US" dirty="0"/>
          </a:p>
        </p:txBody>
      </p:sp>
      <p:sp>
        <p:nvSpPr>
          <p:cNvPr id="24578" name="Rectangle 2"/>
          <p:cNvSpPr>
            <a:spLocks noGrp="1" noChangeArrowheads="1"/>
          </p:cNvSpPr>
          <p:nvPr>
            <p:ph type="title"/>
          </p:nvPr>
        </p:nvSpPr>
        <p:spPr/>
        <p:txBody>
          <a:bodyPr>
            <a:normAutofit/>
          </a:bodyPr>
          <a:lstStyle/>
          <a:p>
            <a:r>
              <a:rPr lang="en-US" altLang="zh-CN" dirty="0"/>
              <a:t>Pairwise Comparison-Based Methods: Jaccard Coefficient  </a:t>
            </a:r>
          </a:p>
        </p:txBody>
      </p:sp>
      <p:sp>
        <p:nvSpPr>
          <p:cNvPr id="6" name="Content Placeholder 5">
            <a:extLst>
              <a:ext uri="{FF2B5EF4-FFF2-40B4-BE49-F238E27FC236}">
                <a16:creationId xmlns:a16="http://schemas.microsoft.com/office/drawing/2014/main" id="{7936C627-D234-BD7C-A25F-07C85B1A7CA3}"/>
              </a:ext>
            </a:extLst>
          </p:cNvPr>
          <p:cNvSpPr>
            <a:spLocks noGrp="1"/>
          </p:cNvSpPr>
          <p:nvPr>
            <p:ph idx="1"/>
          </p:nvPr>
        </p:nvSpPr>
        <p:spPr/>
        <p:txBody>
          <a:bodyPr>
            <a:normAutofit fontScale="85000" lnSpcReduction="20000"/>
          </a:bodyPr>
          <a:lstStyle/>
          <a:p>
            <a:r>
              <a:rPr lang="en-US" dirty="0"/>
              <a:t>Pairwise comparison: treat each group in the ground truth as a class</a:t>
            </a:r>
          </a:p>
          <a:p>
            <a:r>
              <a:rPr lang="en-US" dirty="0"/>
              <a:t>For each pair of objects (o</a:t>
            </a:r>
            <a:r>
              <a:rPr lang="en-US" i="1" baseline="-25000" dirty="0"/>
              <a:t>i</a:t>
            </a:r>
            <a:r>
              <a:rPr lang="en-US" dirty="0"/>
              <a:t>, </a:t>
            </a:r>
            <a:r>
              <a:rPr lang="en-US" dirty="0" err="1"/>
              <a:t>o</a:t>
            </a:r>
            <a:r>
              <a:rPr lang="en-US" i="1" baseline="-25000" dirty="0" err="1"/>
              <a:t>j</a:t>
            </a:r>
            <a:r>
              <a:rPr lang="en-US" dirty="0"/>
              <a:t>) in D, if they are assigned to the same cluster/group, the assignment is regarded as positive; otherwise, negative </a:t>
            </a:r>
          </a:p>
          <a:p>
            <a:pPr lvl="1"/>
            <a:r>
              <a:rPr lang="en-US" dirty="0"/>
              <a:t>Depending on assignments, we have four possible cases: </a:t>
            </a:r>
            <a:endParaRPr lang="en-US" altLang="zh-CN" b="1" dirty="0">
              <a:solidFill>
                <a:srgbClr val="000000"/>
              </a:solidFill>
            </a:endParaRPr>
          </a:p>
          <a:p>
            <a:pPr marL="341313" lvl="1" indent="-341313">
              <a:spcBef>
                <a:spcPts val="500"/>
              </a:spcBef>
              <a:buClr>
                <a:srgbClr val="0000CC"/>
              </a:buClr>
            </a:pPr>
            <a:endParaRPr lang="en-US" altLang="zh-CN" b="1" dirty="0">
              <a:solidFill>
                <a:srgbClr val="000000"/>
              </a:solidFill>
            </a:endParaRPr>
          </a:p>
          <a:p>
            <a:pPr marL="341313" lvl="1" indent="-341313">
              <a:spcBef>
                <a:spcPts val="500"/>
              </a:spcBef>
              <a:buClr>
                <a:srgbClr val="0000CC"/>
              </a:buClr>
            </a:pPr>
            <a:endParaRPr lang="en-US" altLang="zh-CN" b="1" dirty="0">
              <a:solidFill>
                <a:srgbClr val="000000"/>
              </a:solidFill>
            </a:endParaRPr>
          </a:p>
          <a:p>
            <a:pPr marL="341313" lvl="1" indent="-341313">
              <a:spcBef>
                <a:spcPts val="500"/>
              </a:spcBef>
              <a:buClr>
                <a:srgbClr val="0000CC"/>
              </a:buClr>
            </a:pPr>
            <a:endParaRPr lang="en-US" altLang="zh-CN" b="1" dirty="0">
              <a:solidFill>
                <a:srgbClr val="000000"/>
              </a:solidFill>
            </a:endParaRPr>
          </a:p>
          <a:p>
            <a:pPr marL="341313" lvl="1" indent="-341313">
              <a:spcBef>
                <a:spcPts val="500"/>
              </a:spcBef>
              <a:buClr>
                <a:srgbClr val="0000CC"/>
              </a:buClr>
            </a:pPr>
            <a:endParaRPr lang="en-US" altLang="zh-CN" b="1" dirty="0">
              <a:solidFill>
                <a:srgbClr val="000000"/>
              </a:solidFill>
            </a:endParaRPr>
          </a:p>
          <a:p>
            <a:pPr marL="341313" lvl="1" indent="-341313">
              <a:spcBef>
                <a:spcPts val="500"/>
              </a:spcBef>
              <a:buClr>
                <a:srgbClr val="0000CC"/>
              </a:buClr>
            </a:pPr>
            <a:r>
              <a:rPr lang="en-US" altLang="zh-CN" b="1" dirty="0">
                <a:solidFill>
                  <a:srgbClr val="000000"/>
                </a:solidFill>
              </a:rPr>
              <a:t>Jaccard coefficient:  </a:t>
            </a:r>
            <a:r>
              <a:rPr lang="en-US" altLang="zh-CN" dirty="0">
                <a:solidFill>
                  <a:srgbClr val="000000"/>
                </a:solidFill>
              </a:rPr>
              <a:t>Ignoring the true negatives (thus asymmetric)</a:t>
            </a:r>
            <a:endParaRPr lang="en-US" altLang="zh-CN" b="1" dirty="0">
              <a:solidFill>
                <a:srgbClr val="000000"/>
              </a:solidFill>
            </a:endParaRPr>
          </a:p>
          <a:p>
            <a:pPr lvl="1">
              <a:spcBef>
                <a:spcPts val="500"/>
              </a:spcBef>
            </a:pPr>
            <a:r>
              <a:rPr lang="en-US" altLang="zh-CN" i="1" dirty="0">
                <a:solidFill>
                  <a:srgbClr val="000000"/>
                </a:solidFill>
              </a:rPr>
              <a:t>Jaccard</a:t>
            </a:r>
            <a:r>
              <a:rPr lang="en-US" altLang="zh-CN" b="1" dirty="0">
                <a:solidFill>
                  <a:srgbClr val="000000"/>
                </a:solidFill>
              </a:rPr>
              <a:t> </a:t>
            </a:r>
            <a:r>
              <a:rPr lang="en-US" altLang="zh-CN" dirty="0">
                <a:solidFill>
                  <a:srgbClr val="000000"/>
                </a:solidFill>
              </a:rPr>
              <a:t>= </a:t>
            </a:r>
            <a:r>
              <a:rPr lang="en-US" altLang="zh-CN" i="1" dirty="0">
                <a:solidFill>
                  <a:srgbClr val="000000"/>
                </a:solidFill>
              </a:rPr>
              <a:t>TP</a:t>
            </a:r>
            <a:r>
              <a:rPr lang="en-US" altLang="zh-CN" dirty="0">
                <a:solidFill>
                  <a:srgbClr val="000000"/>
                </a:solidFill>
              </a:rPr>
              <a:t>/(</a:t>
            </a:r>
            <a:r>
              <a:rPr lang="en-US" altLang="zh-CN" i="1" dirty="0">
                <a:solidFill>
                  <a:srgbClr val="000000"/>
                </a:solidFill>
              </a:rPr>
              <a:t>TP </a:t>
            </a:r>
            <a:r>
              <a:rPr lang="en-US" altLang="zh-CN" dirty="0">
                <a:solidFill>
                  <a:srgbClr val="000000"/>
                </a:solidFill>
              </a:rPr>
              <a:t>+</a:t>
            </a:r>
            <a:r>
              <a:rPr lang="en-US" altLang="zh-CN" i="1" dirty="0">
                <a:solidFill>
                  <a:srgbClr val="000000"/>
                </a:solidFill>
              </a:rPr>
              <a:t> FN </a:t>
            </a:r>
            <a:r>
              <a:rPr lang="en-US" altLang="zh-CN" dirty="0">
                <a:solidFill>
                  <a:srgbClr val="000000"/>
                </a:solidFill>
              </a:rPr>
              <a:t>+</a:t>
            </a:r>
            <a:r>
              <a:rPr lang="en-US" altLang="zh-CN" i="1" dirty="0">
                <a:solidFill>
                  <a:srgbClr val="000000"/>
                </a:solidFill>
              </a:rPr>
              <a:t> FP</a:t>
            </a:r>
            <a:r>
              <a:rPr lang="en-US" altLang="zh-CN" dirty="0">
                <a:solidFill>
                  <a:srgbClr val="000000"/>
                </a:solidFill>
              </a:rPr>
              <a:t>)   [i.e., denominator ignores </a:t>
            </a:r>
            <a:r>
              <a:rPr lang="en-US" altLang="zh-CN" i="1" dirty="0">
                <a:solidFill>
                  <a:srgbClr val="000000"/>
                </a:solidFill>
              </a:rPr>
              <a:t>TN</a:t>
            </a:r>
            <a:r>
              <a:rPr lang="en-US" altLang="zh-CN" dirty="0">
                <a:solidFill>
                  <a:srgbClr val="000000"/>
                </a:solidFill>
              </a:rPr>
              <a:t>]</a:t>
            </a:r>
          </a:p>
          <a:p>
            <a:pPr lvl="2">
              <a:spcBef>
                <a:spcPts val="500"/>
              </a:spcBef>
            </a:pPr>
            <a:r>
              <a:rPr lang="en-US" altLang="zh-CN" i="1" dirty="0">
                <a:solidFill>
                  <a:srgbClr val="000000"/>
                </a:solidFill>
              </a:rPr>
              <a:t>Jaccard</a:t>
            </a:r>
            <a:r>
              <a:rPr lang="en-US" altLang="zh-CN" dirty="0">
                <a:solidFill>
                  <a:srgbClr val="000000"/>
                </a:solidFill>
              </a:rPr>
              <a:t> = 1 if perfect clustering</a:t>
            </a:r>
          </a:p>
          <a:p>
            <a:r>
              <a:rPr lang="en-US" dirty="0"/>
              <a:t>Many other measures are based on the pairwise comparison statistics:</a:t>
            </a:r>
          </a:p>
          <a:p>
            <a:pPr lvl="1"/>
            <a:r>
              <a:rPr lang="en-US" dirty="0"/>
              <a:t>Rand statistic</a:t>
            </a:r>
          </a:p>
          <a:p>
            <a:pPr lvl="1"/>
            <a:r>
              <a:rPr lang="en-US" dirty="0"/>
              <a:t>Fowlkes-Mallows measure</a:t>
            </a:r>
          </a:p>
          <a:p>
            <a:endParaRPr lang="en-US" dirty="0"/>
          </a:p>
        </p:txBody>
      </p:sp>
      <p:sp>
        <p:nvSpPr>
          <p:cNvPr id="57" name="TextBox 56">
            <a:extLst>
              <a:ext uri="{FF2B5EF4-FFF2-40B4-BE49-F238E27FC236}">
                <a16:creationId xmlns:a16="http://schemas.microsoft.com/office/drawing/2014/main" id="{FB91B4BA-2F0A-473C-8A82-F8ACA2DB5683}"/>
              </a:ext>
            </a:extLst>
          </p:cNvPr>
          <p:cNvSpPr txBox="1"/>
          <p:nvPr/>
        </p:nvSpPr>
        <p:spPr>
          <a:xfrm>
            <a:off x="1172808" y="3293408"/>
            <a:ext cx="2107602" cy="707886"/>
          </a:xfrm>
          <a:prstGeom prst="rect">
            <a:avLst/>
          </a:prstGeom>
          <a:solidFill>
            <a:srgbClr val="FFFFCC"/>
          </a:solidFill>
        </p:spPr>
        <p:txBody>
          <a:bodyPr wrap="square" rtlCol="0">
            <a:spAutoFit/>
          </a:bodyPr>
          <a:lstStyle/>
          <a:p>
            <a:r>
              <a:rPr lang="en-US" altLang="zh-CN" sz="2000" dirty="0">
                <a:solidFill>
                  <a:srgbClr val="000000"/>
                </a:solidFill>
              </a:rPr>
              <a:t>Note: Total # of pairs of points  </a:t>
            </a:r>
            <a:endParaRPr lang="en-US" altLang="zh-CN" sz="1800" u="sng" dirty="0">
              <a:solidFill>
                <a:srgbClr val="000000"/>
              </a:solidFill>
            </a:endParaRPr>
          </a:p>
        </p:txBody>
      </p:sp>
      <p:graphicFrame>
        <p:nvGraphicFramePr>
          <p:cNvPr id="58" name="Object 57">
            <a:extLst>
              <a:ext uri="{FF2B5EF4-FFF2-40B4-BE49-F238E27FC236}">
                <a16:creationId xmlns:a16="http://schemas.microsoft.com/office/drawing/2014/main" id="{C142708C-F0E1-4E48-91EB-EDA067F5EDC7}"/>
              </a:ext>
            </a:extLst>
          </p:cNvPr>
          <p:cNvGraphicFramePr>
            <a:graphicFrameLocks noChangeAspect="1"/>
          </p:cNvGraphicFramePr>
          <p:nvPr>
            <p:extLst>
              <p:ext uri="{D42A27DB-BD31-4B8C-83A1-F6EECF244321}">
                <p14:modId xmlns:p14="http://schemas.microsoft.com/office/powerpoint/2010/main" val="2929022004"/>
              </p:ext>
            </p:extLst>
          </p:nvPr>
        </p:nvGraphicFramePr>
        <p:xfrm>
          <a:off x="3544029" y="3181992"/>
          <a:ext cx="833969" cy="930718"/>
        </p:xfrm>
        <a:graphic>
          <a:graphicData uri="http://schemas.openxmlformats.org/presentationml/2006/ole">
            <mc:AlternateContent xmlns:mc="http://schemas.openxmlformats.org/markup-compatibility/2006">
              <mc:Choice xmlns:v="urn:schemas-microsoft-com:vml" Requires="v">
                <p:oleObj name="Equation" r:id="rId3" imgW="558720" imgH="457200" progId="Equation.DSMT4">
                  <p:embed/>
                </p:oleObj>
              </mc:Choice>
              <mc:Fallback>
                <p:oleObj name="Equation" r:id="rId3" imgW="558720" imgH="457200" progId="Equation.DSMT4">
                  <p:embed/>
                  <p:pic>
                    <p:nvPicPr>
                      <p:cNvPr id="58" name="Object 57">
                        <a:extLst>
                          <a:ext uri="{FF2B5EF4-FFF2-40B4-BE49-F238E27FC236}">
                            <a16:creationId xmlns:a16="http://schemas.microsoft.com/office/drawing/2014/main" id="{C142708C-F0E1-4E48-91EB-EDA067F5EDC7}"/>
                          </a:ext>
                        </a:extLst>
                      </p:cNvPr>
                      <p:cNvPicPr/>
                      <p:nvPr/>
                    </p:nvPicPr>
                    <p:blipFill>
                      <a:blip r:embed="rId4"/>
                      <a:stretch>
                        <a:fillRect/>
                      </a:stretch>
                    </p:blipFill>
                    <p:spPr>
                      <a:xfrm>
                        <a:off x="3544029" y="3181992"/>
                        <a:ext cx="833969" cy="93071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9B2CC5DC-AF83-47BA-B9D8-D4B767177059}"/>
              </a:ext>
            </a:extLst>
          </p:cNvPr>
          <p:cNvPicPr>
            <a:picLocks noChangeAspect="1"/>
          </p:cNvPicPr>
          <p:nvPr/>
        </p:nvPicPr>
        <p:blipFill>
          <a:blip r:embed="rId5"/>
          <a:stretch>
            <a:fillRect/>
          </a:stretch>
        </p:blipFill>
        <p:spPr>
          <a:xfrm>
            <a:off x="4787641" y="3138067"/>
            <a:ext cx="6951900" cy="1080664"/>
          </a:xfrm>
          <a:prstGeom prst="rect">
            <a:avLst/>
          </a:prstGeom>
        </p:spPr>
      </p:pic>
    </p:spTree>
    <p:extLst>
      <p:ext uri="{BB962C8B-B14F-4D97-AF65-F5344CB8AC3E}">
        <p14:creationId xmlns:p14="http://schemas.microsoft.com/office/powerpoint/2010/main" val="24418637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Intrinsic Methods (I):  Dunn Index</a:t>
            </a:r>
          </a:p>
        </p:txBody>
      </p:sp>
      <mc:AlternateContent xmlns:mc="http://schemas.openxmlformats.org/markup-compatibility/2006">
        <mc:Choice xmlns:a14="http://schemas.microsoft.com/office/drawing/2010/main" Requires="a14">
          <p:sp>
            <p:nvSpPr>
              <p:cNvPr id="24579" name="Rectangle 3"/>
              <p:cNvSpPr>
                <a:spLocks noGrp="1" noChangeArrowheads="1"/>
              </p:cNvSpPr>
              <p:nvPr>
                <p:ph idx="1"/>
              </p:nvPr>
            </p:nvSpPr>
            <p:spPr/>
            <p:txBody>
              <a:bodyPr>
                <a:normAutofit fontScale="92500" lnSpcReduction="10000"/>
              </a:bodyPr>
              <a:lstStyle/>
              <a:p>
                <a:r>
                  <a:rPr lang="en-US" altLang="zh-CN" dirty="0"/>
                  <a:t>Intrinsic methods </a:t>
                </a:r>
                <a:r>
                  <a:rPr lang="en-US" dirty="0"/>
                  <a:t>(i.e., no ground truth) examine how compact clusters are and how well clusters are separated, based on similarity/distance measure between objects</a:t>
                </a:r>
              </a:p>
              <a:p>
                <a:r>
                  <a:rPr lang="en-US" altLang="zh-CN" dirty="0"/>
                  <a:t>Dunn Index: </a:t>
                </a:r>
              </a:p>
              <a:p>
                <a:pPr lvl="1"/>
                <a:r>
                  <a:rPr lang="en-US" dirty="0"/>
                  <a:t>The compactness of clusters: the maximum distance between two points that belong to the same cluster: </a:t>
                </a:r>
                <a14:m>
                  <m:oMath xmlns:m="http://schemas.openxmlformats.org/officeDocument/2006/math">
                    <m:r>
                      <m:rPr>
                        <m:sty m:val="p"/>
                      </m:rPr>
                      <a:rPr lang="en-CA" b="0" i="0" smtClean="0">
                        <a:latin typeface="Cambria Math" panose="02040503050406030204" pitchFamily="18" charset="0"/>
                      </a:rPr>
                      <m:t>Δ</m:t>
                    </m:r>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limLow>
                          <m:limLowPr>
                            <m:ctrlPr>
                              <a:rPr lang="en-CA" b="0" i="1" smtClean="0">
                                <a:latin typeface="Cambria Math" panose="02040503050406030204" pitchFamily="18" charset="0"/>
                              </a:rPr>
                            </m:ctrlPr>
                          </m:limLowPr>
                          <m:e>
                            <m:r>
                              <m:rPr>
                                <m:sty m:val="p"/>
                              </m:rPr>
                              <a:rPr lang="en-CA" b="0" i="0" smtClean="0">
                                <a:latin typeface="Cambria Math" panose="02040503050406030204" pitchFamily="18" charset="0"/>
                              </a:rPr>
                              <m:t>max</m:t>
                            </m:r>
                          </m:e>
                          <m:lim>
                            <m:r>
                              <a:rPr lang="en-CA" b="0" i="1" smtClean="0">
                                <a:latin typeface="Cambria Math" panose="02040503050406030204" pitchFamily="18" charset="0"/>
                              </a:rPr>
                              <m:t>𝐶</m:t>
                            </m:r>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𝑜</m:t>
                                    </m:r>
                                  </m:e>
                                  <m:sub>
                                    <m:r>
                                      <a:rPr lang="en-CA" b="0" i="1" smtClean="0">
                                        <a:latin typeface="Cambria Math" panose="02040503050406030204" pitchFamily="18" charset="0"/>
                                      </a:rPr>
                                      <m:t>𝑖</m:t>
                                    </m:r>
                                  </m:sub>
                                </m:sSub>
                              </m:e>
                            </m:d>
                            <m:r>
                              <a:rPr lang="en-CA" b="0" i="1" smtClean="0">
                                <a:latin typeface="Cambria Math" panose="02040503050406030204" pitchFamily="18" charset="0"/>
                              </a:rPr>
                              <m:t>=</m:t>
                            </m:r>
                            <m:r>
                              <a:rPr lang="en-CA" b="0" i="1" smtClean="0">
                                <a:latin typeface="Cambria Math" panose="02040503050406030204" pitchFamily="18" charset="0"/>
                              </a:rPr>
                              <m:t>𝐶</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𝑜</m:t>
                                </m:r>
                              </m:e>
                              <m:sub>
                                <m:r>
                                  <a:rPr lang="en-CA" b="0" i="1" smtClean="0">
                                    <a:latin typeface="Cambria Math" panose="02040503050406030204" pitchFamily="18" charset="0"/>
                                  </a:rPr>
                                  <m:t>𝑗</m:t>
                                </m:r>
                              </m:sub>
                            </m:sSub>
                            <m:r>
                              <a:rPr lang="en-CA" b="0" i="1" smtClean="0">
                                <a:latin typeface="Cambria Math" panose="02040503050406030204" pitchFamily="18" charset="0"/>
                              </a:rPr>
                              <m:t>)</m:t>
                            </m:r>
                          </m:lim>
                        </m:limLow>
                      </m:fName>
                      <m:e>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𝑑</m:t>
                            </m:r>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𝑜</m:t>
                                    </m:r>
                                  </m:e>
                                  <m:sub>
                                    <m:r>
                                      <a:rPr lang="en-CA" b="0" i="1" smtClean="0">
                                        <a:latin typeface="Cambria Math" panose="02040503050406030204" pitchFamily="18" charset="0"/>
                                      </a:rPr>
                                      <m:t>𝑖</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𝑜</m:t>
                                    </m:r>
                                  </m:e>
                                  <m:sub>
                                    <m:r>
                                      <a:rPr lang="en-CA" b="0" i="1" smtClean="0">
                                        <a:latin typeface="Cambria Math" panose="02040503050406030204" pitchFamily="18" charset="0"/>
                                      </a:rPr>
                                      <m:t>𝑗</m:t>
                                    </m:r>
                                  </m:sub>
                                </m:sSub>
                              </m:e>
                            </m:d>
                          </m:e>
                        </m:d>
                      </m:e>
                    </m:func>
                  </m:oMath>
                </a14:m>
                <a:endParaRPr lang="en-US" dirty="0"/>
              </a:p>
              <a:p>
                <a:pPr lvl="1"/>
                <a:r>
                  <a:rPr lang="en-US" dirty="0"/>
                  <a:t>The degree of separation among different clusters: the minimum distance between two points that belong to different clusters: </a:t>
                </a:r>
                <a14:m>
                  <m:oMath xmlns:m="http://schemas.openxmlformats.org/officeDocument/2006/math">
                    <m:r>
                      <a:rPr lang="en-CA" b="0" i="1" smtClean="0">
                        <a:latin typeface="Cambria Math" panose="02040503050406030204" pitchFamily="18" charset="0"/>
                      </a:rPr>
                      <m:t>𝛿</m:t>
                    </m:r>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limLow>
                          <m:limLowPr>
                            <m:ctrlPr>
                              <a:rPr lang="en-CA" b="0" i="1" smtClean="0">
                                <a:latin typeface="Cambria Math" panose="02040503050406030204" pitchFamily="18" charset="0"/>
                              </a:rPr>
                            </m:ctrlPr>
                          </m:limLowPr>
                          <m:e>
                            <m:r>
                              <m:rPr>
                                <m:sty m:val="p"/>
                              </m:rPr>
                              <a:rPr lang="en-CA" b="0" i="0" smtClean="0">
                                <a:latin typeface="Cambria Math" panose="02040503050406030204" pitchFamily="18" charset="0"/>
                              </a:rPr>
                              <m:t>min</m:t>
                            </m:r>
                          </m:e>
                          <m:lim>
                            <m:r>
                              <a:rPr lang="en-CA" b="0" i="1" smtClean="0">
                                <a:latin typeface="Cambria Math" panose="02040503050406030204" pitchFamily="18" charset="0"/>
                              </a:rPr>
                              <m:t>𝐶</m:t>
                            </m:r>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𝑜</m:t>
                                    </m:r>
                                  </m:e>
                                  <m:sub>
                                    <m:r>
                                      <a:rPr lang="en-CA" b="0" i="1" smtClean="0">
                                        <a:latin typeface="Cambria Math" panose="02040503050406030204" pitchFamily="18" charset="0"/>
                                      </a:rPr>
                                      <m:t>𝑖</m:t>
                                    </m:r>
                                  </m:sub>
                                </m:sSub>
                              </m:e>
                            </m:d>
                            <m:r>
                              <a:rPr lang="en-CA" b="0" i="1" smtClean="0">
                                <a:latin typeface="Cambria Math" panose="02040503050406030204" pitchFamily="18" charset="0"/>
                              </a:rPr>
                              <m:t>≠</m:t>
                            </m:r>
                            <m:r>
                              <a:rPr lang="en-CA" b="0" i="1" smtClean="0">
                                <a:latin typeface="Cambria Math" panose="02040503050406030204" pitchFamily="18" charset="0"/>
                              </a:rPr>
                              <m:t>𝐶</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𝑜</m:t>
                                </m:r>
                              </m:e>
                              <m:sub>
                                <m:r>
                                  <a:rPr lang="en-CA" b="0" i="1" smtClean="0">
                                    <a:latin typeface="Cambria Math" panose="02040503050406030204" pitchFamily="18" charset="0"/>
                                  </a:rPr>
                                  <m:t>𝑗</m:t>
                                </m:r>
                              </m:sub>
                            </m:sSub>
                            <m:r>
                              <a:rPr lang="en-CA" b="0" i="1" smtClean="0">
                                <a:latin typeface="Cambria Math" panose="02040503050406030204" pitchFamily="18" charset="0"/>
                              </a:rPr>
                              <m:t>)</m:t>
                            </m:r>
                          </m:lim>
                        </m:limLow>
                      </m:fName>
                      <m:e>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𝑑</m:t>
                            </m:r>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𝑜</m:t>
                                    </m:r>
                                  </m:e>
                                  <m:sub>
                                    <m:r>
                                      <a:rPr lang="en-CA" b="0" i="1" smtClean="0">
                                        <a:latin typeface="Cambria Math" panose="02040503050406030204" pitchFamily="18" charset="0"/>
                                      </a:rPr>
                                      <m:t>𝑖</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𝑜</m:t>
                                    </m:r>
                                  </m:e>
                                  <m:sub>
                                    <m:r>
                                      <a:rPr lang="en-CA" b="0" i="1" smtClean="0">
                                        <a:latin typeface="Cambria Math" panose="02040503050406030204" pitchFamily="18" charset="0"/>
                                      </a:rPr>
                                      <m:t>𝑗</m:t>
                                    </m:r>
                                  </m:sub>
                                </m:sSub>
                              </m:e>
                            </m:d>
                          </m:e>
                        </m:d>
                      </m:e>
                    </m:func>
                  </m:oMath>
                </a14:m>
                <a:endParaRPr lang="en-US" dirty="0"/>
              </a:p>
              <a:p>
                <a:pPr lvl="1"/>
                <a:r>
                  <a:rPr lang="en-US" dirty="0"/>
                  <a:t>The Dunn index is simply the ratio: </a:t>
                </a:r>
                <a14:m>
                  <m:oMath xmlns:m="http://schemas.openxmlformats.org/officeDocument/2006/math">
                    <m:r>
                      <a:rPr lang="en-CA" b="0" i="1" smtClean="0">
                        <a:latin typeface="Cambria Math" panose="02040503050406030204" pitchFamily="18" charset="0"/>
                      </a:rPr>
                      <m:t>𝐷𝐼</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𝛿</m:t>
                        </m:r>
                      </m:num>
                      <m:den>
                        <m:r>
                          <m:rPr>
                            <m:sty m:val="p"/>
                          </m:rPr>
                          <a:rPr lang="en-CA" b="0" i="0" smtClean="0">
                            <a:latin typeface="Cambria Math" panose="02040503050406030204" pitchFamily="18" charset="0"/>
                          </a:rPr>
                          <m:t>Δ</m:t>
                        </m:r>
                      </m:den>
                    </m:f>
                  </m:oMath>
                </a14:m>
                <a:r>
                  <a:rPr lang="en-US" dirty="0"/>
                  <a:t>, the larger the ratio, the farther away the clusters are separated comparing to the compactness of the clusters</a:t>
                </a:r>
              </a:p>
              <a:p>
                <a:r>
                  <a:rPr lang="en-US" altLang="zh-CN" dirty="0"/>
                  <a:t>Dunn index </a:t>
                </a:r>
                <a:r>
                  <a:rPr lang="en-US" dirty="0"/>
                  <a:t>uses the extreme distances to measure the cluster compactness and inter-cluster separation and it </a:t>
                </a:r>
                <a:r>
                  <a:rPr lang="en-US" altLang="zh-CN" dirty="0"/>
                  <a:t>can be affected by outliers</a:t>
                </a:r>
              </a:p>
            </p:txBody>
          </p:sp>
        </mc:Choice>
        <mc:Fallback>
          <p:sp>
            <p:nvSpPr>
              <p:cNvPr id="24579" name="Rectangle 3"/>
              <p:cNvSpPr>
                <a:spLocks noGrp="1" noRot="1" noChangeAspect="1" noMove="1" noResize="1" noEditPoints="1" noAdjustHandles="1" noChangeArrowheads="1" noChangeShapeType="1" noTextEdit="1"/>
              </p:cNvSpPr>
              <p:nvPr>
                <p:ph idx="1"/>
              </p:nvPr>
            </p:nvSpPr>
            <p:spPr>
              <a:blipFill>
                <a:blip r:embed="rId3"/>
                <a:stretch>
                  <a:fillRect l="-965" t="-2616" r="-965" b="-2907"/>
                </a:stretch>
              </a:blipFill>
            </p:spPr>
            <p:txBody>
              <a:bodyPr/>
              <a:lstStyle/>
              <a:p>
                <a:r>
                  <a:rPr lang="en-US">
                    <a:noFill/>
                  </a:rPr>
                  <a:t> </a:t>
                </a:r>
              </a:p>
            </p:txBody>
          </p:sp>
        </mc:Fallback>
      </mc:AlternateContent>
      <p:pic>
        <p:nvPicPr>
          <p:cNvPr id="46" name="Picture 45">
            <a:extLst>
              <a:ext uri="{FF2B5EF4-FFF2-40B4-BE49-F238E27FC236}">
                <a16:creationId xmlns:a16="http://schemas.microsoft.com/office/drawing/2014/main" id="{E953FD31-B818-4D56-989F-3F7CB03CDD9C}"/>
              </a:ext>
            </a:extLst>
          </p:cNvPr>
          <p:cNvPicPr>
            <a:picLocks noChangeAspect="1"/>
          </p:cNvPicPr>
          <p:nvPr/>
        </p:nvPicPr>
        <p:blipFill>
          <a:blip r:embed="rId4"/>
          <a:stretch>
            <a:fillRect/>
          </a:stretch>
        </p:blipFill>
        <p:spPr>
          <a:xfrm>
            <a:off x="9039538" y="978965"/>
            <a:ext cx="1248068" cy="473803"/>
          </a:xfrm>
          <a:prstGeom prst="rect">
            <a:avLst/>
          </a:prstGeom>
        </p:spPr>
      </p:pic>
    </p:spTree>
    <p:extLst>
      <p:ext uri="{BB962C8B-B14F-4D97-AF65-F5344CB8AC3E}">
        <p14:creationId xmlns:p14="http://schemas.microsoft.com/office/powerpoint/2010/main" val="27132318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dirty="0"/>
              <a:t>Intrinsic Methods (II):  </a:t>
            </a:r>
            <a:r>
              <a:rPr lang="en-US" dirty="0"/>
              <a:t>Silhouette Coefficient</a:t>
            </a:r>
            <a:endParaRPr lang="en-US" altLang="zh-CN" dirty="0"/>
          </a:p>
        </p:txBody>
      </p:sp>
      <mc:AlternateContent xmlns:mc="http://schemas.openxmlformats.org/markup-compatibility/2006">
        <mc:Choice xmlns:a14="http://schemas.microsoft.com/office/drawing/2010/main" Requires="a14">
          <p:sp>
            <p:nvSpPr>
              <p:cNvPr id="24579" name="Rectangle 3"/>
              <p:cNvSpPr>
                <a:spLocks noGrp="1" noChangeArrowheads="1"/>
              </p:cNvSpPr>
              <p:nvPr>
                <p:ph idx="1"/>
              </p:nvPr>
            </p:nvSpPr>
            <p:spPr/>
            <p:txBody>
              <a:bodyPr>
                <a:normAutofit fontScale="85000" lnSpcReduction="10000"/>
              </a:bodyPr>
              <a:lstStyle/>
              <a:p>
                <a:r>
                  <a:rPr lang="en-US" dirty="0"/>
                  <a:t>Suppose D is partitioned into k clusters: </a:t>
                </a:r>
                <a14:m>
                  <m:oMath xmlns:m="http://schemas.openxmlformats.org/officeDocument/2006/math">
                    <m:sSub>
                      <m:sSubPr>
                        <m:ctrlPr>
                          <a:rPr lang="en-US" dirty="0" smtClean="0"/>
                        </m:ctrlPr>
                      </m:sSubPr>
                      <m:e>
                        <m:r>
                          <a:rPr lang="en-US" dirty="0" smtClean="0"/>
                          <m:t>𝐶</m:t>
                        </m:r>
                      </m:e>
                      <m:sub>
                        <m:r>
                          <a:rPr lang="en-US" dirty="0" smtClean="0"/>
                          <m:t>1</m:t>
                        </m:r>
                      </m:sub>
                    </m:sSub>
                    <m:r>
                      <a:rPr lang="en-US" dirty="0"/>
                      <m:t>, …, </m:t>
                    </m:r>
                    <m:sSub>
                      <m:sSubPr>
                        <m:ctrlPr>
                          <a:rPr lang="en-US" dirty="0" err="1" smtClean="0"/>
                        </m:ctrlPr>
                      </m:sSubPr>
                      <m:e>
                        <m:r>
                          <a:rPr lang="en-US" dirty="0" err="1" smtClean="0"/>
                          <m:t>𝐶</m:t>
                        </m:r>
                      </m:e>
                      <m:sub>
                        <m:r>
                          <a:rPr lang="en-US" dirty="0" err="1" smtClean="0"/>
                          <m:t>𝑘</m:t>
                        </m:r>
                      </m:sub>
                    </m:sSub>
                  </m:oMath>
                </a14:m>
                <a:r>
                  <a:rPr lang="en-US" dirty="0"/>
                  <a:t> </a:t>
                </a:r>
              </a:p>
              <a:p>
                <a:r>
                  <a:rPr lang="en-US" dirty="0"/>
                  <a:t>For each object o in D, we calculate</a:t>
                </a:r>
              </a:p>
              <a:p>
                <a:pPr lvl="1"/>
                <a14:m>
                  <m:oMath xmlns:m="http://schemas.openxmlformats.org/officeDocument/2006/math">
                    <m:r>
                      <a:rPr lang="en-US" dirty="0" smtClean="0"/>
                      <m:t>𝑎</m:t>
                    </m:r>
                    <m:d>
                      <m:dPr>
                        <m:ctrlPr>
                          <a:rPr lang="en-US" dirty="0" smtClean="0"/>
                        </m:ctrlPr>
                      </m:dPr>
                      <m:e>
                        <m:r>
                          <a:rPr lang="en-US" dirty="0" smtClean="0"/>
                          <m:t>𝑜</m:t>
                        </m:r>
                      </m:e>
                    </m:d>
                    <m:r>
                      <a:rPr lang="en-CA" dirty="0" smtClean="0"/>
                      <m:t>=</m:t>
                    </m:r>
                    <m:f>
                      <m:fPr>
                        <m:ctrlPr>
                          <a:rPr lang="en-CA" dirty="0" smtClean="0"/>
                        </m:ctrlPr>
                      </m:fPr>
                      <m:num>
                        <m:nary>
                          <m:naryPr>
                            <m:chr m:val="∑"/>
                            <m:supHide m:val="on"/>
                            <m:ctrlPr>
                              <a:rPr lang="en-CA" dirty="0" smtClean="0"/>
                            </m:ctrlPr>
                          </m:naryPr>
                          <m:sub>
                            <m:sSup>
                              <m:sSupPr>
                                <m:ctrlPr>
                                  <a:rPr lang="en-CA" dirty="0" smtClean="0"/>
                                </m:ctrlPr>
                              </m:sSupPr>
                              <m:e>
                                <m:r>
                                  <m:rPr>
                                    <m:brk m:alnAt="7"/>
                                  </m:rPr>
                                  <a:rPr lang="en-CA" dirty="0" smtClean="0"/>
                                  <m:t>𝑜</m:t>
                                </m:r>
                              </m:e>
                              <m:sup>
                                <m:r>
                                  <a:rPr lang="en-CA" dirty="0" smtClean="0"/>
                                  <m:t>′</m:t>
                                </m:r>
                              </m:sup>
                            </m:sSup>
                            <m:r>
                              <a:rPr lang="en-CA" dirty="0" smtClean="0"/>
                              <m:t>∈</m:t>
                            </m:r>
                            <m:sSub>
                              <m:sSubPr>
                                <m:ctrlPr>
                                  <a:rPr lang="en-CA" dirty="0" smtClean="0"/>
                                </m:ctrlPr>
                              </m:sSubPr>
                              <m:e>
                                <m:r>
                                  <a:rPr lang="en-CA" dirty="0" smtClean="0"/>
                                  <m:t>𝐶</m:t>
                                </m:r>
                              </m:e>
                              <m:sub>
                                <m:r>
                                  <a:rPr lang="en-CA" dirty="0" smtClean="0"/>
                                  <m:t>𝑖</m:t>
                                </m:r>
                              </m:sub>
                            </m:sSub>
                            <m:r>
                              <a:rPr lang="en-CA" dirty="0" smtClean="0"/>
                              <m:t>,</m:t>
                            </m:r>
                            <m:r>
                              <a:rPr lang="en-CA" dirty="0" smtClean="0"/>
                              <m:t>𝑜</m:t>
                            </m:r>
                            <m:r>
                              <a:rPr lang="en-CA" dirty="0" smtClean="0"/>
                              <m:t>≠</m:t>
                            </m:r>
                            <m:r>
                              <a:rPr lang="en-CA" dirty="0" smtClean="0"/>
                              <m:t>𝑜</m:t>
                            </m:r>
                            <m:r>
                              <a:rPr lang="en-CA" dirty="0" smtClean="0"/>
                              <m:t>′</m:t>
                            </m:r>
                          </m:sub>
                          <m:sup/>
                          <m:e>
                            <m:r>
                              <a:rPr lang="en-CA" dirty="0" smtClean="0"/>
                              <m:t>𝑑𝑖𝑠𝑡</m:t>
                            </m:r>
                            <m:r>
                              <a:rPr lang="en-CA" dirty="0" smtClean="0"/>
                              <m:t>(</m:t>
                            </m:r>
                            <m:r>
                              <a:rPr lang="en-CA" dirty="0" smtClean="0"/>
                              <m:t>𝑜</m:t>
                            </m:r>
                            <m:r>
                              <a:rPr lang="en-CA" dirty="0" smtClean="0"/>
                              <m:t>,</m:t>
                            </m:r>
                            <m:sSup>
                              <m:sSupPr>
                                <m:ctrlPr>
                                  <a:rPr lang="en-CA" dirty="0" smtClean="0"/>
                                </m:ctrlPr>
                              </m:sSupPr>
                              <m:e>
                                <m:r>
                                  <a:rPr lang="en-CA" dirty="0" smtClean="0"/>
                                  <m:t>𝑜</m:t>
                                </m:r>
                              </m:e>
                              <m:sup>
                                <m:r>
                                  <a:rPr lang="en-CA" dirty="0" smtClean="0"/>
                                  <m:t>′</m:t>
                                </m:r>
                              </m:sup>
                            </m:sSup>
                            <m:r>
                              <a:rPr lang="en-CA" dirty="0" smtClean="0"/>
                              <m:t>)</m:t>
                            </m:r>
                          </m:e>
                        </m:nary>
                      </m:num>
                      <m:den>
                        <m:d>
                          <m:dPr>
                            <m:begChr m:val="|"/>
                            <m:endChr m:val="|"/>
                            <m:ctrlPr>
                              <a:rPr lang="en-CA" dirty="0" smtClean="0"/>
                            </m:ctrlPr>
                          </m:dPr>
                          <m:e>
                            <m:sSub>
                              <m:sSubPr>
                                <m:ctrlPr>
                                  <a:rPr lang="en-CA" dirty="0" smtClean="0"/>
                                </m:ctrlPr>
                              </m:sSubPr>
                              <m:e>
                                <m:r>
                                  <a:rPr lang="en-CA" dirty="0" smtClean="0"/>
                                  <m:t>𝐶</m:t>
                                </m:r>
                              </m:e>
                              <m:sub>
                                <m:r>
                                  <a:rPr lang="en-CA" dirty="0" smtClean="0"/>
                                  <m:t>𝑖</m:t>
                                </m:r>
                              </m:sub>
                            </m:sSub>
                          </m:e>
                        </m:d>
                        <m:r>
                          <a:rPr lang="en-CA" dirty="0" smtClean="0"/>
                          <m:t>−1</m:t>
                        </m:r>
                      </m:den>
                    </m:f>
                  </m:oMath>
                </a14:m>
                <a:r>
                  <a:rPr lang="en-US" dirty="0"/>
                  <a:t>: avg distance between o and all other objects in the cluster to which o belongs, reflects the compactness of the cluster to which o belongs</a:t>
                </a:r>
              </a:p>
              <a:p>
                <a:pPr lvl="1"/>
                <a14:m>
                  <m:oMath xmlns:m="http://schemas.openxmlformats.org/officeDocument/2006/math">
                    <m:r>
                      <a:rPr lang="en-US" dirty="0" smtClean="0"/>
                      <m:t>𝑏</m:t>
                    </m:r>
                    <m:d>
                      <m:dPr>
                        <m:ctrlPr>
                          <a:rPr lang="en-US" dirty="0" smtClean="0"/>
                        </m:ctrlPr>
                      </m:dPr>
                      <m:e>
                        <m:r>
                          <a:rPr lang="en-US" dirty="0" smtClean="0"/>
                          <m:t>𝑜</m:t>
                        </m:r>
                      </m:e>
                    </m:d>
                    <m:r>
                      <a:rPr lang="en-CA" dirty="0" smtClean="0"/>
                      <m:t>=</m:t>
                    </m:r>
                    <m:func>
                      <m:funcPr>
                        <m:ctrlPr>
                          <a:rPr lang="en-CA" dirty="0" smtClean="0"/>
                        </m:ctrlPr>
                      </m:funcPr>
                      <m:fName>
                        <m:limLow>
                          <m:limLowPr>
                            <m:ctrlPr>
                              <a:rPr lang="en-CA" dirty="0" smtClean="0"/>
                            </m:ctrlPr>
                          </m:limLowPr>
                          <m:e>
                            <m:r>
                              <m:rPr>
                                <m:sty m:val="p"/>
                              </m:rPr>
                              <a:rPr lang="en-CA" dirty="0" smtClean="0"/>
                              <m:t>min</m:t>
                            </m:r>
                          </m:e>
                          <m:lim>
                            <m:sSub>
                              <m:sSubPr>
                                <m:ctrlPr>
                                  <a:rPr lang="en-CA" dirty="0" smtClean="0"/>
                                </m:ctrlPr>
                              </m:sSubPr>
                              <m:e>
                                <m:r>
                                  <a:rPr lang="en-CA" dirty="0" smtClean="0"/>
                                  <m:t>𝐶</m:t>
                                </m:r>
                              </m:e>
                              <m:sub>
                                <m:r>
                                  <a:rPr lang="en-CA" dirty="0" smtClean="0"/>
                                  <m:t>𝑗</m:t>
                                </m:r>
                              </m:sub>
                            </m:sSub>
                            <m:r>
                              <a:rPr lang="en-CA" dirty="0" smtClean="0"/>
                              <m:t>:1≤</m:t>
                            </m:r>
                            <m:r>
                              <a:rPr lang="en-CA" dirty="0" smtClean="0"/>
                              <m:t>𝑗</m:t>
                            </m:r>
                            <m:r>
                              <a:rPr lang="en-CA" dirty="0" smtClean="0"/>
                              <m:t>≤</m:t>
                            </m:r>
                            <m:r>
                              <a:rPr lang="en-CA" dirty="0" smtClean="0"/>
                              <m:t>𝑘</m:t>
                            </m:r>
                            <m:r>
                              <a:rPr lang="en-CA" dirty="0" smtClean="0"/>
                              <m:t>,</m:t>
                            </m:r>
                            <m:r>
                              <a:rPr lang="en-CA" dirty="0" smtClean="0"/>
                              <m:t>𝑗</m:t>
                            </m:r>
                            <m:r>
                              <a:rPr lang="en-CA" dirty="0" smtClean="0"/>
                              <m:t>≠</m:t>
                            </m:r>
                            <m:r>
                              <a:rPr lang="en-CA" dirty="0" smtClean="0"/>
                              <m:t>𝑖</m:t>
                            </m:r>
                          </m:lim>
                        </m:limLow>
                      </m:fName>
                      <m:e>
                        <m:d>
                          <m:dPr>
                            <m:begChr m:val="{"/>
                            <m:endChr m:val="}"/>
                            <m:ctrlPr>
                              <a:rPr lang="en-CA" dirty="0" smtClean="0"/>
                            </m:ctrlPr>
                          </m:dPr>
                          <m:e>
                            <m:f>
                              <m:fPr>
                                <m:ctrlPr>
                                  <a:rPr lang="en-CA" dirty="0" smtClean="0"/>
                                </m:ctrlPr>
                              </m:fPr>
                              <m:num>
                                <m:nary>
                                  <m:naryPr>
                                    <m:chr m:val="∑"/>
                                    <m:supHide m:val="on"/>
                                    <m:ctrlPr>
                                      <a:rPr lang="en-CA" dirty="0" smtClean="0"/>
                                    </m:ctrlPr>
                                  </m:naryPr>
                                  <m:sub>
                                    <m:sSup>
                                      <m:sSupPr>
                                        <m:ctrlPr>
                                          <a:rPr lang="en-CA" dirty="0" smtClean="0"/>
                                        </m:ctrlPr>
                                      </m:sSupPr>
                                      <m:e>
                                        <m:r>
                                          <m:rPr>
                                            <m:brk m:alnAt="7"/>
                                          </m:rPr>
                                          <a:rPr lang="en-CA" dirty="0" smtClean="0"/>
                                          <m:t>𝑜</m:t>
                                        </m:r>
                                      </m:e>
                                      <m:sup>
                                        <m:r>
                                          <a:rPr lang="en-CA" dirty="0" smtClean="0"/>
                                          <m:t>′</m:t>
                                        </m:r>
                                      </m:sup>
                                    </m:sSup>
                                    <m:r>
                                      <a:rPr lang="en-CA" dirty="0" smtClean="0"/>
                                      <m:t>∈</m:t>
                                    </m:r>
                                    <m:sSub>
                                      <m:sSubPr>
                                        <m:ctrlPr>
                                          <a:rPr lang="en-CA" dirty="0" smtClean="0"/>
                                        </m:ctrlPr>
                                      </m:sSubPr>
                                      <m:e>
                                        <m:r>
                                          <a:rPr lang="en-CA" dirty="0" smtClean="0"/>
                                          <m:t>𝐶</m:t>
                                        </m:r>
                                      </m:e>
                                      <m:sub>
                                        <m:r>
                                          <a:rPr lang="en-CA" dirty="0" smtClean="0"/>
                                          <m:t>𝑗</m:t>
                                        </m:r>
                                      </m:sub>
                                    </m:sSub>
                                  </m:sub>
                                  <m:sup/>
                                  <m:e>
                                    <m:r>
                                      <a:rPr lang="en-CA" dirty="0" smtClean="0"/>
                                      <m:t>𝑑𝑖𝑠𝑡</m:t>
                                    </m:r>
                                    <m:d>
                                      <m:dPr>
                                        <m:ctrlPr>
                                          <a:rPr lang="en-CA" dirty="0" smtClean="0"/>
                                        </m:ctrlPr>
                                      </m:dPr>
                                      <m:e>
                                        <m:r>
                                          <a:rPr lang="en-CA" dirty="0" smtClean="0"/>
                                          <m:t>𝑜</m:t>
                                        </m:r>
                                        <m:r>
                                          <a:rPr lang="en-CA" dirty="0" smtClean="0"/>
                                          <m:t>,</m:t>
                                        </m:r>
                                        <m:sSup>
                                          <m:sSupPr>
                                            <m:ctrlPr>
                                              <a:rPr lang="en-CA" dirty="0" smtClean="0"/>
                                            </m:ctrlPr>
                                          </m:sSupPr>
                                          <m:e>
                                            <m:r>
                                              <a:rPr lang="en-CA" dirty="0" smtClean="0"/>
                                              <m:t>𝑜</m:t>
                                            </m:r>
                                          </m:e>
                                          <m:sup>
                                            <m:r>
                                              <a:rPr lang="en-CA" dirty="0" smtClean="0"/>
                                              <m:t>′</m:t>
                                            </m:r>
                                          </m:sup>
                                        </m:sSup>
                                      </m:e>
                                    </m:d>
                                  </m:e>
                                </m:nary>
                              </m:num>
                              <m:den>
                                <m:d>
                                  <m:dPr>
                                    <m:begChr m:val="|"/>
                                    <m:endChr m:val="|"/>
                                    <m:ctrlPr>
                                      <a:rPr lang="en-CA" dirty="0" smtClean="0"/>
                                    </m:ctrlPr>
                                  </m:dPr>
                                  <m:e>
                                    <m:sSub>
                                      <m:sSubPr>
                                        <m:ctrlPr>
                                          <a:rPr lang="en-CA" dirty="0" smtClean="0"/>
                                        </m:ctrlPr>
                                      </m:sSubPr>
                                      <m:e>
                                        <m:r>
                                          <a:rPr lang="en-CA" dirty="0" smtClean="0"/>
                                          <m:t>𝐶</m:t>
                                        </m:r>
                                      </m:e>
                                      <m:sub>
                                        <m:r>
                                          <a:rPr lang="en-CA" dirty="0" smtClean="0"/>
                                          <m:t>𝑗</m:t>
                                        </m:r>
                                      </m:sub>
                                    </m:sSub>
                                  </m:e>
                                </m:d>
                              </m:den>
                            </m:f>
                          </m:e>
                        </m:d>
                      </m:e>
                    </m:func>
                  </m:oMath>
                </a14:m>
                <a:r>
                  <a:rPr lang="en-US" dirty="0"/>
                  <a:t>: minimum avg distance from o to all clusters to which o does not belong, captures the degree to which o is separated from other clusters</a:t>
                </a:r>
              </a:p>
              <a:p>
                <a:r>
                  <a:rPr lang="en-US" dirty="0"/>
                  <a:t>Silhouette Coefficient: </a:t>
                </a:r>
                <a14:m>
                  <m:oMath xmlns:m="http://schemas.openxmlformats.org/officeDocument/2006/math">
                    <m:r>
                      <a:rPr lang="en-CA" b="0" i="1" smtClean="0">
                        <a:latin typeface="Cambria Math" panose="02040503050406030204" pitchFamily="18" charset="0"/>
                      </a:rPr>
                      <m:t>𝑠</m:t>
                    </m:r>
                    <m:d>
                      <m:dPr>
                        <m:ctrlPr>
                          <a:rPr lang="en-CA" b="0" i="1" smtClean="0">
                            <a:latin typeface="Cambria Math" panose="02040503050406030204" pitchFamily="18" charset="0"/>
                          </a:rPr>
                        </m:ctrlPr>
                      </m:dPr>
                      <m:e>
                        <m:r>
                          <a:rPr lang="en-CA" b="0" i="1" smtClean="0">
                            <a:latin typeface="Cambria Math" panose="02040503050406030204" pitchFamily="18" charset="0"/>
                          </a:rPr>
                          <m:t>𝑜</m:t>
                        </m:r>
                      </m:e>
                    </m:d>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𝑏</m:t>
                        </m:r>
                        <m:d>
                          <m:dPr>
                            <m:ctrlPr>
                              <a:rPr lang="en-CA" b="0" i="1" smtClean="0">
                                <a:latin typeface="Cambria Math" panose="02040503050406030204" pitchFamily="18" charset="0"/>
                              </a:rPr>
                            </m:ctrlPr>
                          </m:dPr>
                          <m:e>
                            <m:r>
                              <a:rPr lang="en-CA" b="0" i="1" smtClean="0">
                                <a:latin typeface="Cambria Math" panose="02040503050406030204" pitchFamily="18" charset="0"/>
                              </a:rPr>
                              <m:t>𝑜</m:t>
                            </m:r>
                          </m:e>
                        </m:d>
                        <m:r>
                          <a:rPr lang="en-CA" b="0" i="1" smtClean="0">
                            <a:latin typeface="Cambria Math" panose="02040503050406030204" pitchFamily="18" charset="0"/>
                          </a:rPr>
                          <m:t>−</m:t>
                        </m:r>
                        <m:r>
                          <a:rPr lang="en-CA" b="0" i="1" smtClean="0">
                            <a:latin typeface="Cambria Math" panose="02040503050406030204" pitchFamily="18" charset="0"/>
                          </a:rPr>
                          <m:t>𝑎</m:t>
                        </m:r>
                        <m:r>
                          <a:rPr lang="en-CA" b="0" i="1" smtClean="0">
                            <a:latin typeface="Cambria Math" panose="02040503050406030204" pitchFamily="18" charset="0"/>
                          </a:rPr>
                          <m:t>(</m:t>
                        </m:r>
                        <m:r>
                          <a:rPr lang="en-CA" b="0" i="1" smtClean="0">
                            <a:latin typeface="Cambria Math" panose="02040503050406030204" pitchFamily="18" charset="0"/>
                          </a:rPr>
                          <m:t>𝑜</m:t>
                        </m:r>
                        <m:r>
                          <a:rPr lang="en-CA" b="0" i="1" smtClean="0">
                            <a:latin typeface="Cambria Math" panose="02040503050406030204" pitchFamily="18" charset="0"/>
                          </a:rPr>
                          <m:t>)</m:t>
                        </m:r>
                      </m:num>
                      <m:den>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max</m:t>
                            </m:r>
                          </m:fName>
                          <m:e>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𝑎</m:t>
                                </m:r>
                                <m:d>
                                  <m:dPr>
                                    <m:ctrlPr>
                                      <a:rPr lang="en-CA" b="0" i="1" smtClean="0">
                                        <a:latin typeface="Cambria Math" panose="02040503050406030204" pitchFamily="18" charset="0"/>
                                      </a:rPr>
                                    </m:ctrlPr>
                                  </m:dPr>
                                  <m:e>
                                    <m:r>
                                      <a:rPr lang="en-CA" b="0" i="1" smtClean="0">
                                        <a:latin typeface="Cambria Math" panose="02040503050406030204" pitchFamily="18" charset="0"/>
                                      </a:rPr>
                                      <m:t>𝑜</m:t>
                                    </m:r>
                                  </m:e>
                                </m:d>
                                <m:r>
                                  <a:rPr lang="en-CA" b="0" i="1" smtClean="0">
                                    <a:latin typeface="Cambria Math" panose="02040503050406030204" pitchFamily="18" charset="0"/>
                                  </a:rPr>
                                  <m:t>,</m:t>
                                </m:r>
                                <m:r>
                                  <a:rPr lang="en-CA" b="0" i="1" smtClean="0">
                                    <a:latin typeface="Cambria Math" panose="02040503050406030204" pitchFamily="18" charset="0"/>
                                  </a:rPr>
                                  <m:t>𝑏</m:t>
                                </m:r>
                                <m:d>
                                  <m:dPr>
                                    <m:ctrlPr>
                                      <a:rPr lang="en-CA" b="0" i="1" smtClean="0">
                                        <a:latin typeface="Cambria Math" panose="02040503050406030204" pitchFamily="18" charset="0"/>
                                      </a:rPr>
                                    </m:ctrlPr>
                                  </m:dPr>
                                  <m:e>
                                    <m:r>
                                      <a:rPr lang="en-CA" b="0" i="1" smtClean="0">
                                        <a:latin typeface="Cambria Math" panose="02040503050406030204" pitchFamily="18" charset="0"/>
                                      </a:rPr>
                                      <m:t>𝑜</m:t>
                                    </m:r>
                                  </m:e>
                                </m:d>
                              </m:e>
                            </m:d>
                          </m:e>
                        </m:func>
                      </m:den>
                    </m:f>
                  </m:oMath>
                </a14:m>
                <a:r>
                  <a:rPr lang="en-US" dirty="0"/>
                  <a:t>, value range (-1, 1)</a:t>
                </a:r>
              </a:p>
              <a:p>
                <a:pPr lvl="1"/>
                <a:r>
                  <a:rPr lang="en-US" dirty="0"/>
                  <a:t>When the value of o approaches 1, the cluster containing o is compact and o is far away from other clusters, which is the preferable case</a:t>
                </a:r>
              </a:p>
              <a:p>
                <a:pPr lvl="1"/>
                <a:r>
                  <a:rPr lang="en-US" dirty="0"/>
                  <a:t>When the value is negative (i.e., b(o) &lt; a(o)), o is closer to the objects in another cluster than to the objects in the same cluster as o: a bad situation to be avoided</a:t>
                </a:r>
              </a:p>
            </p:txBody>
          </p:sp>
        </mc:Choice>
        <mc:Fallback>
          <p:sp>
            <p:nvSpPr>
              <p:cNvPr id="24579" name="Rectangle 3"/>
              <p:cNvSpPr>
                <a:spLocks noGrp="1" noRot="1" noChangeAspect="1" noMove="1" noResize="1" noEditPoints="1" noAdjustHandles="1" noChangeArrowheads="1" noChangeShapeType="1" noTextEdit="1"/>
              </p:cNvSpPr>
              <p:nvPr>
                <p:ph idx="1"/>
              </p:nvPr>
            </p:nvSpPr>
            <p:spPr>
              <a:blipFill>
                <a:blip r:embed="rId3"/>
                <a:stretch>
                  <a:fillRect l="-844" t="-2616" r="-483" b="-581"/>
                </a:stretch>
              </a:blipFill>
            </p:spPr>
            <p:txBody>
              <a:bodyPr/>
              <a:lstStyle/>
              <a:p>
                <a:r>
                  <a:rPr lang="en-US">
                    <a:noFill/>
                  </a:rPr>
                  <a:t> </a:t>
                </a:r>
              </a:p>
            </p:txBody>
          </p:sp>
        </mc:Fallback>
      </mc:AlternateContent>
    </p:spTree>
    <p:extLst>
      <p:ext uri="{BB962C8B-B14F-4D97-AF65-F5344CB8AC3E}">
        <p14:creationId xmlns:p14="http://schemas.microsoft.com/office/powerpoint/2010/main" val="276985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Cluster Analysis: A Multi-Dimensional Categorization</a:t>
            </a:r>
          </a:p>
        </p:txBody>
      </p:sp>
      <p:sp>
        <p:nvSpPr>
          <p:cNvPr id="4100" name="Rectangle 3"/>
          <p:cNvSpPr>
            <a:spLocks noGrp="1" noChangeArrowheads="1"/>
          </p:cNvSpPr>
          <p:nvPr>
            <p:ph type="body" idx="1"/>
          </p:nvPr>
        </p:nvSpPr>
        <p:spPr/>
        <p:txBody>
          <a:bodyPr>
            <a:normAutofit fontScale="92500" lnSpcReduction="10000"/>
          </a:bodyPr>
          <a:lstStyle/>
          <a:p>
            <a:r>
              <a:rPr lang="en-US" altLang="en-US" dirty="0"/>
              <a:t>Technique-Centered</a:t>
            </a:r>
          </a:p>
          <a:p>
            <a:pPr lvl="1"/>
            <a:r>
              <a:rPr lang="en-US" altLang="en-US" dirty="0"/>
              <a:t>Distance-based methods</a:t>
            </a:r>
          </a:p>
          <a:p>
            <a:pPr lvl="1"/>
            <a:r>
              <a:rPr lang="en-US" altLang="en-US" dirty="0"/>
              <a:t>Density-based and grid-based methods</a:t>
            </a:r>
          </a:p>
          <a:p>
            <a:pPr lvl="1"/>
            <a:r>
              <a:rPr lang="en-US" altLang="en-US" dirty="0"/>
              <a:t>Probabilistic and generative models</a:t>
            </a:r>
          </a:p>
          <a:p>
            <a:pPr lvl="1"/>
            <a:r>
              <a:rPr lang="en-US" altLang="en-US" dirty="0"/>
              <a:t>Leveraging dimensionality reduction methods</a:t>
            </a:r>
          </a:p>
          <a:p>
            <a:pPr lvl="1"/>
            <a:r>
              <a:rPr lang="en-US" altLang="en-US" dirty="0"/>
              <a:t>High-dimensional clustering</a:t>
            </a:r>
          </a:p>
          <a:p>
            <a:pPr lvl="1"/>
            <a:r>
              <a:rPr lang="en-US" altLang="en-US" dirty="0"/>
              <a:t>Scalable techniques for cluster analysis</a:t>
            </a:r>
          </a:p>
          <a:p>
            <a:r>
              <a:rPr lang="en-US" altLang="en-US" dirty="0"/>
              <a:t>Data Type-Centered</a:t>
            </a:r>
          </a:p>
          <a:p>
            <a:pPr lvl="1"/>
            <a:r>
              <a:rPr lang="en-US" altLang="zh-CN" dirty="0"/>
              <a:t>Clustering numerical data, categorical data, text data, multimedia data, time-series data, sequences, stream data, networked data, uncertain data</a:t>
            </a:r>
            <a:endParaRPr lang="en-US" altLang="en-US" dirty="0"/>
          </a:p>
          <a:p>
            <a:r>
              <a:rPr lang="en-US" altLang="en-US" dirty="0"/>
              <a:t>Additional Insight-Centered</a:t>
            </a:r>
            <a:endParaRPr lang="en-US" altLang="zh-CN" dirty="0"/>
          </a:p>
          <a:p>
            <a:pPr lvl="1"/>
            <a:r>
              <a:rPr lang="en-US" altLang="zh-CN" dirty="0"/>
              <a:t>Visual insights, semi-supervised, ensemble-based, validation-based</a:t>
            </a:r>
          </a:p>
        </p:txBody>
      </p:sp>
    </p:spTree>
    <p:extLst>
      <p:ext uri="{BB962C8B-B14F-4D97-AF65-F5344CB8AC3E}">
        <p14:creationId xmlns:p14="http://schemas.microsoft.com/office/powerpoint/2010/main" val="113100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Typical Clustering Methodologies</a:t>
            </a:r>
          </a:p>
        </p:txBody>
      </p:sp>
      <p:sp>
        <p:nvSpPr>
          <p:cNvPr id="4100" name="Rectangle 3"/>
          <p:cNvSpPr>
            <a:spLocks noGrp="1" noChangeArrowheads="1"/>
          </p:cNvSpPr>
          <p:nvPr>
            <p:ph type="body" idx="1"/>
          </p:nvPr>
        </p:nvSpPr>
        <p:spPr/>
        <p:txBody>
          <a:bodyPr>
            <a:normAutofit fontScale="85000" lnSpcReduction="10000"/>
          </a:bodyPr>
          <a:lstStyle/>
          <a:p>
            <a:r>
              <a:rPr lang="en-US" altLang="en-US" dirty="0"/>
              <a:t>Distance-based methods</a:t>
            </a:r>
          </a:p>
          <a:p>
            <a:pPr lvl="1"/>
            <a:r>
              <a:rPr lang="en-US" altLang="en-US" dirty="0"/>
              <a:t>Partitioning algorithms: K-Means, K-Medians, K-</a:t>
            </a:r>
            <a:r>
              <a:rPr lang="en-US" altLang="en-US" dirty="0" err="1"/>
              <a:t>Medoids</a:t>
            </a:r>
            <a:endParaRPr lang="en-US" altLang="en-US" dirty="0"/>
          </a:p>
          <a:p>
            <a:pPr lvl="1"/>
            <a:r>
              <a:rPr lang="en-US" altLang="en-US" dirty="0"/>
              <a:t>Hierarchical algorithms: Agglomerative vs. divisive methods</a:t>
            </a:r>
          </a:p>
          <a:p>
            <a:r>
              <a:rPr lang="en-US" altLang="en-US" dirty="0"/>
              <a:t>Density-based and grid-based methods</a:t>
            </a:r>
          </a:p>
          <a:p>
            <a:pPr lvl="1"/>
            <a:r>
              <a:rPr lang="en-US" altLang="en-US" dirty="0"/>
              <a:t>Density-based:  Data space is explored at a high-level of granularity and then post-processing to put together dense regions into an arbitrary shape</a:t>
            </a:r>
          </a:p>
          <a:p>
            <a:pPr lvl="1"/>
            <a:r>
              <a:rPr lang="en-US" altLang="en-US" dirty="0"/>
              <a:t>Grid-based: Individual regions of the data space are formed into a grid-like structure</a:t>
            </a:r>
          </a:p>
          <a:p>
            <a:r>
              <a:rPr lang="en-US" altLang="en-US" dirty="0"/>
              <a:t>Probabilistic and generative models:  Modeling data from a generative process</a:t>
            </a:r>
          </a:p>
          <a:p>
            <a:pPr lvl="1"/>
            <a:r>
              <a:rPr lang="en-US" altLang="en-US" dirty="0"/>
              <a:t>Assume a specific form of the generative model (e.g., mixture of Gaussians)</a:t>
            </a:r>
          </a:p>
          <a:p>
            <a:pPr lvl="1"/>
            <a:r>
              <a:rPr lang="en-US" altLang="en-US" dirty="0"/>
              <a:t>Model parameters are estimated with the Expectation-Maximization (EM) algorithm (using the available dataset, for a maximum likelihood fit)</a:t>
            </a:r>
          </a:p>
          <a:p>
            <a:pPr lvl="1"/>
            <a:r>
              <a:rPr lang="en-US" altLang="en-US" dirty="0"/>
              <a:t>Then estimate the generative probability of the underlying data points</a:t>
            </a:r>
          </a:p>
          <a:p>
            <a:r>
              <a:rPr lang="en-US" altLang="en-US" dirty="0"/>
              <a:t>High-dimensional clustering</a:t>
            </a:r>
          </a:p>
          <a:p>
            <a:endParaRPr lang="en-US" altLang="en-US" dirty="0"/>
          </a:p>
        </p:txBody>
      </p:sp>
    </p:spTree>
    <p:extLst>
      <p:ext uri="{BB962C8B-B14F-4D97-AF65-F5344CB8AC3E}">
        <p14:creationId xmlns:p14="http://schemas.microsoft.com/office/powerpoint/2010/main" val="344994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High-dimensional </a:t>
            </a:r>
            <a:r>
              <a:rPr lang="en-US" altLang="en-US" dirty="0" err="1"/>
              <a:t>Dlustering</a:t>
            </a:r>
            <a:endParaRPr lang="en-US" altLang="en-US" dirty="0"/>
          </a:p>
        </p:txBody>
      </p:sp>
      <p:sp>
        <p:nvSpPr>
          <p:cNvPr id="4100" name="Rectangle 3"/>
          <p:cNvSpPr>
            <a:spLocks noGrp="1" noChangeArrowheads="1"/>
          </p:cNvSpPr>
          <p:nvPr>
            <p:ph type="body" idx="1"/>
          </p:nvPr>
        </p:nvSpPr>
        <p:spPr/>
        <p:txBody>
          <a:bodyPr>
            <a:normAutofit fontScale="92500"/>
          </a:bodyPr>
          <a:lstStyle/>
          <a:p>
            <a:r>
              <a:rPr lang="en-US" altLang="en-US" dirty="0"/>
              <a:t>Subspace clustering: Find clusters on various subspaces</a:t>
            </a:r>
          </a:p>
          <a:p>
            <a:pPr lvl="1"/>
            <a:r>
              <a:rPr lang="en-US" altLang="en-US" dirty="0"/>
              <a:t>Bottom-up, top-down, correlation-based methods vs. </a:t>
            </a:r>
            <a:r>
              <a:rPr lang="el-GR" altLang="en-US" dirty="0"/>
              <a:t>δ</a:t>
            </a:r>
            <a:r>
              <a:rPr lang="en-US" altLang="en-US" dirty="0"/>
              <a:t>-cluster methods</a:t>
            </a:r>
          </a:p>
          <a:p>
            <a:r>
              <a:rPr lang="en-US" altLang="en-US" dirty="0"/>
              <a:t>Dimensionality reduction: A vertical form (i.e., columns) of clustering </a:t>
            </a:r>
          </a:p>
          <a:p>
            <a:pPr lvl="1"/>
            <a:r>
              <a:rPr lang="en-US" altLang="en-US" dirty="0"/>
              <a:t>Columns are clustered; may cluster rows and columns together (co-clustering)</a:t>
            </a:r>
          </a:p>
          <a:p>
            <a:pPr lvl="1"/>
            <a:r>
              <a:rPr lang="en-US" altLang="en-US" dirty="0"/>
              <a:t>Probabilistic latent semantic indexing (PLSI) then LDA: Topic modeling of text data</a:t>
            </a:r>
          </a:p>
          <a:p>
            <a:pPr lvl="2"/>
            <a:r>
              <a:rPr lang="en-US" altLang="en-US" dirty="0"/>
              <a:t>A cluster (i.e., topic) is associated with a set of words (i.e., dimensions) and a set of documents (i.e., rows) simultaneously</a:t>
            </a:r>
          </a:p>
          <a:p>
            <a:pPr lvl="1"/>
            <a:r>
              <a:rPr lang="en-US" altLang="en-US" dirty="0"/>
              <a:t>Nonnegative matrix factorization (NMF) (as one kind of co-clustering)</a:t>
            </a:r>
          </a:p>
          <a:p>
            <a:pPr lvl="2"/>
            <a:r>
              <a:rPr lang="en-US" altLang="en-US" dirty="0"/>
              <a:t>A nonnegative matrix A (e.g., word frequencies in documents) can be approximately factorized two non-negative low rank matrices U and V</a:t>
            </a:r>
          </a:p>
          <a:p>
            <a:pPr lvl="1"/>
            <a:r>
              <a:rPr lang="en-US" altLang="en-US" dirty="0"/>
              <a:t>Spectral clustering: Use the spectrum of the similarity matrix of the data to perform dimensionality reduction for clustering in fewer dimensions</a:t>
            </a:r>
          </a:p>
          <a:p>
            <a:pPr lvl="2"/>
            <a:endParaRPr lang="en-US" altLang="en-US" dirty="0"/>
          </a:p>
        </p:txBody>
      </p:sp>
    </p:spTree>
    <p:extLst>
      <p:ext uri="{BB962C8B-B14F-4D97-AF65-F5344CB8AC3E}">
        <p14:creationId xmlns:p14="http://schemas.microsoft.com/office/powerpoint/2010/main" val="301634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Clustering Different Types of Data (I)</a:t>
            </a:r>
          </a:p>
        </p:txBody>
      </p:sp>
      <p:sp>
        <p:nvSpPr>
          <p:cNvPr id="4100" name="Rectangle 3"/>
          <p:cNvSpPr>
            <a:spLocks noGrp="1" noChangeArrowheads="1"/>
          </p:cNvSpPr>
          <p:nvPr>
            <p:ph type="body" idx="1"/>
          </p:nvPr>
        </p:nvSpPr>
        <p:spPr/>
        <p:txBody>
          <a:bodyPr>
            <a:normAutofit fontScale="92500" lnSpcReduction="10000"/>
          </a:bodyPr>
          <a:lstStyle/>
          <a:p>
            <a:r>
              <a:rPr lang="en-US" altLang="en-US" dirty="0"/>
              <a:t>Numerical data</a:t>
            </a:r>
          </a:p>
          <a:p>
            <a:pPr lvl="1"/>
            <a:r>
              <a:rPr lang="en-US" altLang="en-US" dirty="0"/>
              <a:t>Most earliest clustering algorithms were designed for numerical data</a:t>
            </a:r>
          </a:p>
          <a:p>
            <a:r>
              <a:rPr lang="en-US" altLang="en-US" dirty="0"/>
              <a:t>Categorical data (including binary data)</a:t>
            </a:r>
          </a:p>
          <a:p>
            <a:pPr lvl="1"/>
            <a:r>
              <a:rPr lang="en-US" altLang="en-US" dirty="0"/>
              <a:t>Discrete data, no natural order (e.g., sex, race, zip-code, and market-basket) </a:t>
            </a:r>
          </a:p>
          <a:p>
            <a:r>
              <a:rPr lang="en-US" altLang="en-US" dirty="0"/>
              <a:t>Text data:  Popular in social media, Web, and social networks</a:t>
            </a:r>
          </a:p>
          <a:p>
            <a:pPr lvl="1"/>
            <a:r>
              <a:rPr lang="en-US" altLang="en-US" dirty="0"/>
              <a:t>Features:  High-dimensional, sparse, value corresponding to word frequencies</a:t>
            </a:r>
          </a:p>
          <a:p>
            <a:pPr lvl="1"/>
            <a:r>
              <a:rPr lang="en-US" altLang="en-US" dirty="0"/>
              <a:t>Methods: Combination of k-means and agglomerative; topic modeling; co-clustering</a:t>
            </a:r>
          </a:p>
          <a:p>
            <a:r>
              <a:rPr lang="en-US" altLang="zh-CN" dirty="0"/>
              <a:t>Multimedia data: Image, audio, video (e.g., on Flickr, YouTube)</a:t>
            </a:r>
          </a:p>
          <a:p>
            <a:pPr lvl="1"/>
            <a:r>
              <a:rPr lang="en-US" altLang="zh-CN" dirty="0"/>
              <a:t>Multi-modal (often combined with text data)</a:t>
            </a:r>
          </a:p>
          <a:p>
            <a:pPr lvl="1"/>
            <a:r>
              <a:rPr lang="en-US" altLang="zh-CN" dirty="0"/>
              <a:t>Contextual: Containing both behavioral and contextual attributes</a:t>
            </a:r>
          </a:p>
          <a:p>
            <a:pPr lvl="2"/>
            <a:r>
              <a:rPr lang="en-US" altLang="zh-CN" dirty="0"/>
              <a:t>Images:  Position of a pixel represents its context, value represents its behavior</a:t>
            </a:r>
          </a:p>
          <a:p>
            <a:pPr lvl="2"/>
            <a:r>
              <a:rPr lang="en-US" altLang="zh-CN" dirty="0"/>
              <a:t>Video and music data:  Temporal ordering of records represents its meaning</a:t>
            </a:r>
          </a:p>
        </p:txBody>
      </p:sp>
    </p:spTree>
    <p:extLst>
      <p:ext uri="{BB962C8B-B14F-4D97-AF65-F5344CB8AC3E}">
        <p14:creationId xmlns:p14="http://schemas.microsoft.com/office/powerpoint/2010/main" val="284367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Clustering Different Types of Data (II)</a:t>
            </a:r>
          </a:p>
        </p:txBody>
      </p:sp>
      <p:sp>
        <p:nvSpPr>
          <p:cNvPr id="4100" name="Rectangle 3"/>
          <p:cNvSpPr>
            <a:spLocks noGrp="1" noChangeArrowheads="1"/>
          </p:cNvSpPr>
          <p:nvPr>
            <p:ph type="body" idx="1"/>
          </p:nvPr>
        </p:nvSpPr>
        <p:spPr/>
        <p:txBody>
          <a:bodyPr>
            <a:normAutofit fontScale="85000" lnSpcReduction="10000"/>
          </a:bodyPr>
          <a:lstStyle/>
          <a:p>
            <a:r>
              <a:rPr lang="en-US" altLang="zh-CN" dirty="0"/>
              <a:t>Time-series data: Sensor data, stock markets, temporal tracking, forecasting, etc.</a:t>
            </a:r>
          </a:p>
          <a:p>
            <a:pPr lvl="1"/>
            <a:r>
              <a:rPr lang="en-US" altLang="zh-CN" dirty="0"/>
              <a:t>Data are temporally dependent</a:t>
            </a:r>
          </a:p>
          <a:p>
            <a:pPr lvl="1"/>
            <a:r>
              <a:rPr lang="en-US" altLang="zh-CN" dirty="0"/>
              <a:t>Time: contextual attribute; data value: behavioral attribute</a:t>
            </a:r>
          </a:p>
          <a:p>
            <a:pPr lvl="1"/>
            <a:r>
              <a:rPr lang="en-US" altLang="zh-CN" dirty="0"/>
              <a:t>Correlation-based online analysis (e.g., online clustering of stock to find stock tickers)</a:t>
            </a:r>
          </a:p>
          <a:p>
            <a:pPr lvl="1"/>
            <a:r>
              <a:rPr lang="en-US" altLang="zh-CN" dirty="0"/>
              <a:t>Shape-based offline analysis (e.g., cluster ECG based on overall shapes)</a:t>
            </a:r>
          </a:p>
          <a:p>
            <a:r>
              <a:rPr lang="en-US" altLang="zh-CN" dirty="0"/>
              <a:t>Sequence data:  Weblogs, biological sequences, system command sequences</a:t>
            </a:r>
          </a:p>
          <a:p>
            <a:pPr lvl="1"/>
            <a:r>
              <a:rPr lang="en-US" altLang="zh-CN" dirty="0"/>
              <a:t>Contextual attribute: Placement (rather than time)</a:t>
            </a:r>
          </a:p>
          <a:p>
            <a:pPr lvl="1"/>
            <a:r>
              <a:rPr lang="en-US" altLang="zh-CN" dirty="0"/>
              <a:t>Similarity functions: Hamming distance, edit distance, longest common subsequence</a:t>
            </a:r>
          </a:p>
          <a:p>
            <a:pPr lvl="1"/>
            <a:r>
              <a:rPr lang="en-US" altLang="zh-CN" dirty="0"/>
              <a:t>Sequence clustering: Suffix tree; generative model (e.g., Hidden Markov Model)</a:t>
            </a:r>
          </a:p>
          <a:p>
            <a:r>
              <a:rPr lang="en-US" altLang="zh-CN" dirty="0"/>
              <a:t>Stream data: </a:t>
            </a:r>
          </a:p>
          <a:p>
            <a:pPr lvl="1"/>
            <a:r>
              <a:rPr lang="en-US" altLang="zh-CN" dirty="0"/>
              <a:t>Real-time, evolution and concept drift, single pass algorithm</a:t>
            </a:r>
          </a:p>
          <a:p>
            <a:pPr lvl="1"/>
            <a:r>
              <a:rPr lang="en-US" altLang="zh-CN" dirty="0"/>
              <a:t>Create efficient intermediate representation, e.g., micro-clustering</a:t>
            </a:r>
          </a:p>
        </p:txBody>
      </p:sp>
    </p:spTree>
    <p:extLst>
      <p:ext uri="{BB962C8B-B14F-4D97-AF65-F5344CB8AC3E}">
        <p14:creationId xmlns:p14="http://schemas.microsoft.com/office/powerpoint/2010/main" val="400234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Clustering Different Types of Data (III)</a:t>
            </a:r>
          </a:p>
        </p:txBody>
      </p:sp>
      <p:sp>
        <p:nvSpPr>
          <p:cNvPr id="4100" name="Rectangle 3"/>
          <p:cNvSpPr>
            <a:spLocks noGrp="1" noChangeArrowheads="1"/>
          </p:cNvSpPr>
          <p:nvPr>
            <p:ph type="body" idx="1"/>
          </p:nvPr>
        </p:nvSpPr>
        <p:spPr/>
        <p:txBody>
          <a:bodyPr>
            <a:normAutofit fontScale="85000" lnSpcReduction="10000"/>
          </a:bodyPr>
          <a:lstStyle/>
          <a:p>
            <a:r>
              <a:rPr lang="en-US" altLang="zh-CN" dirty="0"/>
              <a:t>Graphs and homogeneous networks </a:t>
            </a:r>
          </a:p>
          <a:p>
            <a:pPr lvl="1"/>
            <a:r>
              <a:rPr lang="en-US" altLang="zh-CN" dirty="0"/>
              <a:t>Every kind of data can be represented as a graph with similarity values as edges</a:t>
            </a:r>
          </a:p>
          <a:p>
            <a:pPr lvl="1"/>
            <a:r>
              <a:rPr lang="en-US" altLang="zh-CN" dirty="0"/>
              <a:t>Methods: Generative models; combinatorial algorithms (graph cuts); spectral methods; non-negative matrix factorization methods</a:t>
            </a:r>
          </a:p>
          <a:p>
            <a:r>
              <a:rPr lang="en-US" altLang="zh-CN" dirty="0"/>
              <a:t>Heterogeneous networks</a:t>
            </a:r>
          </a:p>
          <a:p>
            <a:pPr lvl="1"/>
            <a:r>
              <a:rPr lang="en-US" altLang="zh-CN" dirty="0"/>
              <a:t>A network consists of multiple typed nodes and edges (e.g., bibliographical data)</a:t>
            </a:r>
          </a:p>
          <a:p>
            <a:pPr lvl="1"/>
            <a:r>
              <a:rPr lang="en-US" altLang="zh-CN" dirty="0"/>
              <a:t>Clustering different typed nodes/links together (e.g., </a:t>
            </a:r>
            <a:r>
              <a:rPr lang="en-US" altLang="zh-CN" dirty="0" err="1"/>
              <a:t>NetClus</a:t>
            </a:r>
            <a:r>
              <a:rPr lang="en-US" altLang="zh-CN" dirty="0"/>
              <a:t>)</a:t>
            </a:r>
          </a:p>
          <a:p>
            <a:r>
              <a:rPr lang="en-US" altLang="zh-CN" dirty="0"/>
              <a:t>Uncertain data:  Noise, approximate values, multiple possible values</a:t>
            </a:r>
          </a:p>
          <a:p>
            <a:pPr lvl="1"/>
            <a:r>
              <a:rPr lang="en-US" altLang="zh-CN" dirty="0"/>
              <a:t>Incorporation of probabilistic information will improve the quality of clustering</a:t>
            </a:r>
          </a:p>
          <a:p>
            <a:r>
              <a:rPr lang="en-US" altLang="en-US" dirty="0"/>
              <a:t>Big data:  Model systems may store and process very big data (e.g., weblogs)</a:t>
            </a:r>
          </a:p>
          <a:p>
            <a:pPr lvl="1"/>
            <a:r>
              <a:rPr lang="en-US" altLang="en-US" dirty="0"/>
              <a:t>Ex.  Google’s </a:t>
            </a:r>
            <a:r>
              <a:rPr lang="en-US" altLang="en-US" dirty="0" err="1"/>
              <a:t>MapReduce</a:t>
            </a:r>
            <a:r>
              <a:rPr lang="en-US" altLang="en-US" dirty="0"/>
              <a:t> framework</a:t>
            </a:r>
          </a:p>
          <a:p>
            <a:pPr lvl="2"/>
            <a:r>
              <a:rPr lang="en-US" altLang="en-US" dirty="0"/>
              <a:t>Use Map function to distribute the computation across different machines</a:t>
            </a:r>
          </a:p>
          <a:p>
            <a:pPr lvl="2"/>
            <a:r>
              <a:rPr lang="en-US" altLang="en-US" dirty="0"/>
              <a:t>Use Reduce function to aggregate results obtained from the Map step</a:t>
            </a:r>
          </a:p>
        </p:txBody>
      </p:sp>
    </p:spTree>
    <p:extLst>
      <p:ext uri="{BB962C8B-B14F-4D97-AF65-F5344CB8AC3E}">
        <p14:creationId xmlns:p14="http://schemas.microsoft.com/office/powerpoint/2010/main" val="416494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User Insights and Interactions in Clustering</a:t>
            </a:r>
          </a:p>
        </p:txBody>
      </p:sp>
      <p:sp>
        <p:nvSpPr>
          <p:cNvPr id="4100" name="Rectangle 3"/>
          <p:cNvSpPr>
            <a:spLocks noGrp="1" noChangeArrowheads="1"/>
          </p:cNvSpPr>
          <p:nvPr>
            <p:ph type="body" idx="1"/>
          </p:nvPr>
        </p:nvSpPr>
        <p:spPr/>
        <p:txBody>
          <a:bodyPr>
            <a:normAutofit fontScale="92500" lnSpcReduction="10000"/>
          </a:bodyPr>
          <a:lstStyle/>
          <a:p>
            <a:r>
              <a:rPr lang="en-US" altLang="zh-CN" dirty="0"/>
              <a:t>Visual insights: </a:t>
            </a:r>
            <a:r>
              <a:rPr lang="en-US" dirty="0"/>
              <a:t>One picture is worth a thousand words</a:t>
            </a:r>
            <a:endParaRPr lang="en-US" altLang="zh-CN" dirty="0"/>
          </a:p>
          <a:p>
            <a:pPr lvl="1"/>
            <a:r>
              <a:rPr lang="en-US" altLang="zh-CN" dirty="0"/>
              <a:t>Human eyes: High-speed processor linking with a rich knowledge-base </a:t>
            </a:r>
          </a:p>
          <a:p>
            <a:pPr lvl="1"/>
            <a:r>
              <a:rPr lang="en-US" altLang="zh-CN" dirty="0"/>
              <a:t>A human can provide intuitive insights; HD-eye: visualizing HD clusters</a:t>
            </a:r>
          </a:p>
          <a:p>
            <a:r>
              <a:rPr lang="en-US" altLang="zh-CN" dirty="0"/>
              <a:t>Semi-supervised insights: Passing user’s insights or intention to system</a:t>
            </a:r>
          </a:p>
          <a:p>
            <a:pPr lvl="1"/>
            <a:r>
              <a:rPr lang="en-US" altLang="zh-CN" dirty="0"/>
              <a:t>User-seeding: A user provides a number of labeled examples, approximately representing categories of interest</a:t>
            </a:r>
          </a:p>
          <a:p>
            <a:r>
              <a:rPr lang="en-US" altLang="zh-CN" dirty="0"/>
              <a:t>Multi-view and ensemble-based insights</a:t>
            </a:r>
          </a:p>
          <a:p>
            <a:pPr lvl="1"/>
            <a:r>
              <a:rPr lang="en-US" altLang="zh-CN" dirty="0"/>
              <a:t>Multi-view clustering: Multiple </a:t>
            </a:r>
            <a:r>
              <a:rPr lang="en-US" altLang="zh-CN" dirty="0" err="1"/>
              <a:t>clusterings</a:t>
            </a:r>
            <a:r>
              <a:rPr lang="en-US" altLang="zh-CN" dirty="0"/>
              <a:t> represent different perspectives</a:t>
            </a:r>
          </a:p>
          <a:p>
            <a:pPr lvl="1"/>
            <a:r>
              <a:rPr lang="en-US" altLang="zh-CN" dirty="0"/>
              <a:t>Multiple clustering results can be </a:t>
            </a:r>
            <a:r>
              <a:rPr lang="en-US" altLang="zh-CN" dirty="0" err="1"/>
              <a:t>ensembled</a:t>
            </a:r>
            <a:r>
              <a:rPr lang="en-US" altLang="zh-CN" dirty="0"/>
              <a:t> to provide a more robust solution </a:t>
            </a:r>
          </a:p>
          <a:p>
            <a:r>
              <a:rPr lang="en-US" altLang="zh-CN" dirty="0"/>
              <a:t>Validation-based insights: Evaluation of the quality of clusters generated</a:t>
            </a:r>
          </a:p>
          <a:p>
            <a:pPr lvl="1"/>
            <a:r>
              <a:rPr lang="en-US" altLang="zh-CN" dirty="0"/>
              <a:t>May use case studies, specific measures, or pre-existing labels</a:t>
            </a:r>
          </a:p>
        </p:txBody>
      </p:sp>
    </p:spTree>
    <p:extLst>
      <p:ext uri="{BB962C8B-B14F-4D97-AF65-F5344CB8AC3E}">
        <p14:creationId xmlns:p14="http://schemas.microsoft.com/office/powerpoint/2010/main" val="934180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C9C70-9CCE-C31C-A96C-CFEB21CE2262}"/>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6F9A4635-719E-6A25-209D-9F1082D6E609}"/>
              </a:ext>
            </a:extLst>
          </p:cNvPr>
          <p:cNvSpPr>
            <a:spLocks noGrp="1"/>
          </p:cNvSpPr>
          <p:nvPr>
            <p:ph idx="1"/>
          </p:nvPr>
        </p:nvSpPr>
        <p:spPr/>
        <p:txBody>
          <a:bodyPr/>
          <a:lstStyle/>
          <a:p>
            <a:r>
              <a:rPr lang="en-US" dirty="0"/>
              <a:t>Cluster analysis</a:t>
            </a:r>
          </a:p>
          <a:p>
            <a:r>
              <a:rPr lang="en-US" dirty="0"/>
              <a:t>Partitioning methods</a:t>
            </a:r>
          </a:p>
          <a:p>
            <a:pPr lvl="1"/>
            <a:r>
              <a:rPr lang="en-US" dirty="0"/>
              <a:t>K-means: a centroid-based techniques</a:t>
            </a:r>
          </a:p>
          <a:p>
            <a:pPr lvl="1"/>
            <a:r>
              <a:rPr lang="en-US" dirty="0"/>
              <a:t>Variations of k-means</a:t>
            </a:r>
          </a:p>
          <a:p>
            <a:r>
              <a:rPr lang="en-US" dirty="0"/>
              <a:t>Hierarchical methods</a:t>
            </a:r>
          </a:p>
          <a:p>
            <a:r>
              <a:rPr lang="en-US" dirty="0"/>
              <a:t>Density-based and grid-based methods</a:t>
            </a:r>
          </a:p>
          <a:p>
            <a:r>
              <a:rPr lang="en-US" dirty="0"/>
              <a:t>Evaluation of clustering</a:t>
            </a:r>
          </a:p>
        </p:txBody>
      </p:sp>
    </p:spTree>
    <p:extLst>
      <p:ext uri="{BB962C8B-B14F-4D97-AF65-F5344CB8AC3E}">
        <p14:creationId xmlns:p14="http://schemas.microsoft.com/office/powerpoint/2010/main" val="345254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23B6-E34D-79C2-6E18-E0D04652788B}"/>
              </a:ext>
            </a:extLst>
          </p:cNvPr>
          <p:cNvSpPr>
            <a:spLocks noGrp="1"/>
          </p:cNvSpPr>
          <p:nvPr>
            <p:ph type="title"/>
          </p:nvPr>
        </p:nvSpPr>
        <p:spPr/>
        <p:txBody>
          <a:bodyPr/>
          <a:lstStyle/>
          <a:p>
            <a:r>
              <a:rPr lang="en-US" altLang="zh-CN" dirty="0"/>
              <a:t>Partitioning Algorithms: Basic Concepts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9593697-90AE-4A78-D174-CC82B6CC0AA6}"/>
                  </a:ext>
                </a:extLst>
              </p:cNvPr>
              <p:cNvSpPr>
                <a:spLocks noGrp="1"/>
              </p:cNvSpPr>
              <p:nvPr>
                <p:ph idx="1"/>
              </p:nvPr>
            </p:nvSpPr>
            <p:spPr/>
            <p:txBody>
              <a:bodyPr>
                <a:normAutofit lnSpcReduction="10000"/>
              </a:bodyPr>
              <a:lstStyle/>
              <a:p>
                <a:r>
                  <a:rPr lang="en-US" altLang="zh-CN" sz="2400" dirty="0"/>
                  <a:t>Partitioning method: Discovering the groupings in the data by optimizing a specific objective function and iteratively improving the quality of partitions</a:t>
                </a:r>
              </a:p>
              <a:p>
                <a:r>
                  <a:rPr lang="en-US" altLang="zh-CN" sz="2400" dirty="0"/>
                  <a:t>K-partitioning method: Partitioning a dataset D of n objects into a set of K clusters so that an objective function is optimized (e.g., the sum of squared distances is minimized, where </a:t>
                </a:r>
                <a14:m>
                  <m:oMath xmlns:m="http://schemas.openxmlformats.org/officeDocument/2006/math">
                    <m:sSub>
                      <m:sSubPr>
                        <m:ctrlPr>
                          <a:rPr lang="en-US" altLang="zh-CN" sz="2400" i="1" dirty="0" smtClean="0">
                            <a:latin typeface="Cambria Math" panose="02040503050406030204" pitchFamily="18" charset="0"/>
                          </a:rPr>
                        </m:ctrlPr>
                      </m:sSubPr>
                      <m:e>
                        <m:r>
                          <a:rPr lang="en-US" altLang="zh-CN" sz="2400" dirty="0" smtClean="0">
                            <a:latin typeface="Cambria Math" panose="02040503050406030204" pitchFamily="18" charset="0"/>
                          </a:rPr>
                          <m:t>𝑐</m:t>
                        </m:r>
                      </m:e>
                      <m:sub>
                        <m:r>
                          <a:rPr lang="en-US" altLang="zh-CN" sz="2400" dirty="0" smtClean="0">
                            <a:latin typeface="Cambria Math" panose="02040503050406030204" pitchFamily="18" charset="0"/>
                          </a:rPr>
                          <m:t>𝑘</m:t>
                        </m:r>
                      </m:sub>
                    </m:sSub>
                  </m:oMath>
                </a14:m>
                <a:r>
                  <a:rPr lang="en-US" altLang="zh-CN" sz="2400" dirty="0"/>
                  <a:t> is the centroid or medoid of cluster </a:t>
                </a:r>
                <a14:m>
                  <m:oMath xmlns:m="http://schemas.openxmlformats.org/officeDocument/2006/math">
                    <m:sSub>
                      <m:sSubPr>
                        <m:ctrlPr>
                          <a:rPr lang="en-US" altLang="zh-CN" sz="2400" i="1" dirty="0" smtClean="0">
                            <a:latin typeface="Cambria Math" panose="02040503050406030204" pitchFamily="18" charset="0"/>
                          </a:rPr>
                        </m:ctrlPr>
                      </m:sSubPr>
                      <m:e>
                        <m:r>
                          <a:rPr lang="en-US" altLang="zh-CN" sz="2400" dirty="0" smtClean="0">
                            <a:latin typeface="Cambria Math" panose="02040503050406030204" pitchFamily="18" charset="0"/>
                          </a:rPr>
                          <m:t>𝐶</m:t>
                        </m:r>
                      </m:e>
                      <m:sub>
                        <m:r>
                          <a:rPr lang="en-US" altLang="zh-CN" sz="2400" dirty="0" smtClean="0">
                            <a:latin typeface="Cambria Math" panose="02040503050406030204" pitchFamily="18" charset="0"/>
                          </a:rPr>
                          <m:t>𝑘</m:t>
                        </m:r>
                      </m:sub>
                    </m:sSub>
                  </m:oMath>
                </a14:m>
                <a:r>
                  <a:rPr lang="en-US" altLang="zh-CN" sz="2400" dirty="0"/>
                  <a:t>)</a:t>
                </a:r>
              </a:p>
              <a:p>
                <a:pPr lvl="1"/>
                <a:r>
                  <a:rPr lang="en-US" altLang="zh-CN" sz="2000" dirty="0"/>
                  <a:t>A typical objective function: Sum of Squared Errors (SSE) </a:t>
                </a:r>
                <a:br>
                  <a:rPr lang="en-CA" altLang="zh-CN" sz="2000" dirty="0"/>
                </a:br>
                <a14:m>
                  <m:oMath xmlns:m="http://schemas.openxmlformats.org/officeDocument/2006/math">
                    <m:r>
                      <a:rPr lang="en-CA" altLang="zh-CN" sz="2000" smtClean="0">
                        <a:latin typeface="Cambria Math" panose="02040503050406030204" pitchFamily="18" charset="0"/>
                      </a:rPr>
                      <m:t>𝑆𝑆𝐸</m:t>
                    </m:r>
                    <m:d>
                      <m:dPr>
                        <m:ctrlPr>
                          <a:rPr lang="en-CA" altLang="zh-CN" sz="2000" i="1" smtClean="0">
                            <a:latin typeface="Cambria Math" panose="02040503050406030204" pitchFamily="18" charset="0"/>
                          </a:rPr>
                        </m:ctrlPr>
                      </m:dPr>
                      <m:e>
                        <m:r>
                          <a:rPr lang="en-CA" altLang="zh-CN" sz="2000" smtClean="0">
                            <a:latin typeface="Cambria Math" panose="02040503050406030204" pitchFamily="18" charset="0"/>
                          </a:rPr>
                          <m:t>𝐶</m:t>
                        </m:r>
                      </m:e>
                    </m:d>
                    <m:r>
                      <a:rPr lang="en-CA" altLang="zh-CN" sz="2000" smtClean="0">
                        <a:latin typeface="Cambria Math" panose="02040503050406030204" pitchFamily="18" charset="0"/>
                      </a:rPr>
                      <m:t>=</m:t>
                    </m:r>
                    <m:nary>
                      <m:naryPr>
                        <m:chr m:val="∑"/>
                        <m:ctrlPr>
                          <a:rPr lang="en-CA" altLang="zh-CN" sz="2000" i="1" smtClean="0">
                            <a:latin typeface="Cambria Math" panose="02040503050406030204" pitchFamily="18" charset="0"/>
                          </a:rPr>
                        </m:ctrlPr>
                      </m:naryPr>
                      <m:sub>
                        <m:r>
                          <m:rPr>
                            <m:brk m:alnAt="23"/>
                          </m:rPr>
                          <a:rPr lang="en-CA" altLang="zh-CN" sz="2000" smtClean="0">
                            <a:latin typeface="Cambria Math" panose="02040503050406030204" pitchFamily="18" charset="0"/>
                          </a:rPr>
                          <m:t>𝑘</m:t>
                        </m:r>
                        <m:r>
                          <a:rPr lang="en-CA" altLang="zh-CN" sz="2000" smtClean="0">
                            <a:latin typeface="Cambria Math" panose="02040503050406030204" pitchFamily="18" charset="0"/>
                          </a:rPr>
                          <m:t>=1</m:t>
                        </m:r>
                      </m:sub>
                      <m:sup>
                        <m:r>
                          <a:rPr lang="en-CA" altLang="zh-CN" sz="2000" smtClean="0">
                            <a:latin typeface="Cambria Math" panose="02040503050406030204" pitchFamily="18" charset="0"/>
                          </a:rPr>
                          <m:t>𝐾</m:t>
                        </m:r>
                      </m:sup>
                      <m:e>
                        <m:nary>
                          <m:naryPr>
                            <m:chr m:val="∑"/>
                            <m:supHide m:val="on"/>
                            <m:ctrlPr>
                              <a:rPr lang="en-CA" altLang="zh-CN" sz="2000" i="1" smtClean="0">
                                <a:latin typeface="Cambria Math" panose="02040503050406030204" pitchFamily="18" charset="0"/>
                              </a:rPr>
                            </m:ctrlPr>
                          </m:naryPr>
                          <m:sub>
                            <m:sSub>
                              <m:sSubPr>
                                <m:ctrlPr>
                                  <a:rPr lang="en-CA" altLang="zh-CN" sz="2000" i="1" smtClean="0">
                                    <a:latin typeface="Cambria Math" panose="02040503050406030204" pitchFamily="18" charset="0"/>
                                  </a:rPr>
                                </m:ctrlPr>
                              </m:sSubPr>
                              <m:e>
                                <m:r>
                                  <m:rPr>
                                    <m:brk m:alnAt="7"/>
                                  </m:rPr>
                                  <a:rPr lang="en-CA" altLang="zh-CN" sz="2000" smtClean="0">
                                    <a:latin typeface="Cambria Math" panose="02040503050406030204" pitchFamily="18" charset="0"/>
                                  </a:rPr>
                                  <m:t>𝑥</m:t>
                                </m:r>
                              </m:e>
                              <m:sub>
                                <m:r>
                                  <m:rPr>
                                    <m:brk m:alnAt="7"/>
                                  </m:rPr>
                                  <a:rPr lang="en-CA" altLang="zh-CN" sz="2000" smtClean="0">
                                    <a:latin typeface="Cambria Math" panose="02040503050406030204" pitchFamily="18" charset="0"/>
                                  </a:rPr>
                                  <m:t>𝑖</m:t>
                                </m:r>
                              </m:sub>
                            </m:sSub>
                            <m:r>
                              <a:rPr lang="en-CA" altLang="zh-CN" sz="2000" smtClean="0">
                                <a:latin typeface="Cambria Math" panose="02040503050406030204" pitchFamily="18" charset="0"/>
                              </a:rPr>
                              <m:t>∈</m:t>
                            </m:r>
                            <m:sSub>
                              <m:sSubPr>
                                <m:ctrlPr>
                                  <a:rPr lang="en-CA" altLang="zh-CN" sz="2000" i="1" smtClean="0">
                                    <a:latin typeface="Cambria Math" panose="02040503050406030204" pitchFamily="18" charset="0"/>
                                  </a:rPr>
                                </m:ctrlPr>
                              </m:sSubPr>
                              <m:e>
                                <m:r>
                                  <a:rPr lang="en-CA" altLang="zh-CN" sz="2000" smtClean="0">
                                    <a:latin typeface="Cambria Math" panose="02040503050406030204" pitchFamily="18" charset="0"/>
                                  </a:rPr>
                                  <m:t>𝐶</m:t>
                                </m:r>
                              </m:e>
                              <m:sub>
                                <m:r>
                                  <a:rPr lang="en-CA" altLang="zh-CN" sz="2000" smtClean="0">
                                    <a:latin typeface="Cambria Math" panose="02040503050406030204" pitchFamily="18" charset="0"/>
                                  </a:rPr>
                                  <m:t>𝑘</m:t>
                                </m:r>
                              </m:sub>
                            </m:sSub>
                          </m:sub>
                          <m:sup/>
                          <m:e>
                            <m:sSup>
                              <m:sSupPr>
                                <m:ctrlPr>
                                  <a:rPr lang="en-CA" altLang="zh-CN" sz="2000" i="1" smtClean="0">
                                    <a:latin typeface="Cambria Math" panose="02040503050406030204" pitchFamily="18" charset="0"/>
                                  </a:rPr>
                                </m:ctrlPr>
                              </m:sSupPr>
                              <m:e>
                                <m:d>
                                  <m:dPr>
                                    <m:begChr m:val="|"/>
                                    <m:endChr m:val="|"/>
                                    <m:ctrlPr>
                                      <a:rPr lang="en-CA" altLang="zh-CN" sz="2000" i="1" smtClean="0">
                                        <a:latin typeface="Cambria Math" panose="02040503050406030204" pitchFamily="18" charset="0"/>
                                      </a:rPr>
                                    </m:ctrlPr>
                                  </m:dPr>
                                  <m:e>
                                    <m:sSub>
                                      <m:sSubPr>
                                        <m:ctrlPr>
                                          <a:rPr lang="en-CA" altLang="zh-CN" sz="2000" i="1" smtClean="0">
                                            <a:latin typeface="Cambria Math" panose="02040503050406030204" pitchFamily="18" charset="0"/>
                                          </a:rPr>
                                        </m:ctrlPr>
                                      </m:sSubPr>
                                      <m:e>
                                        <m:r>
                                          <a:rPr lang="en-CA" altLang="zh-CN" sz="2000" smtClean="0">
                                            <a:latin typeface="Cambria Math" panose="02040503050406030204" pitchFamily="18" charset="0"/>
                                          </a:rPr>
                                          <m:t>𝑥</m:t>
                                        </m:r>
                                      </m:e>
                                      <m:sub>
                                        <m:r>
                                          <a:rPr lang="en-CA" altLang="zh-CN" sz="2000" smtClean="0">
                                            <a:latin typeface="Cambria Math" panose="02040503050406030204" pitchFamily="18" charset="0"/>
                                          </a:rPr>
                                          <m:t>𝑖</m:t>
                                        </m:r>
                                      </m:sub>
                                    </m:sSub>
                                    <m:r>
                                      <a:rPr lang="en-CA" altLang="zh-CN" sz="2000" smtClean="0">
                                        <a:latin typeface="Cambria Math" panose="02040503050406030204" pitchFamily="18" charset="0"/>
                                      </a:rPr>
                                      <m:t>−</m:t>
                                    </m:r>
                                    <m:sSub>
                                      <m:sSubPr>
                                        <m:ctrlPr>
                                          <a:rPr lang="en-CA" altLang="zh-CN" sz="2000" i="1" smtClean="0">
                                            <a:latin typeface="Cambria Math" panose="02040503050406030204" pitchFamily="18" charset="0"/>
                                          </a:rPr>
                                        </m:ctrlPr>
                                      </m:sSubPr>
                                      <m:e>
                                        <m:r>
                                          <a:rPr lang="en-CA" altLang="zh-CN" sz="2000" smtClean="0">
                                            <a:latin typeface="Cambria Math" panose="02040503050406030204" pitchFamily="18" charset="0"/>
                                          </a:rPr>
                                          <m:t>𝑐</m:t>
                                        </m:r>
                                      </m:e>
                                      <m:sub>
                                        <m:r>
                                          <a:rPr lang="en-CA" altLang="zh-CN" sz="2000" smtClean="0">
                                            <a:latin typeface="Cambria Math" panose="02040503050406030204" pitchFamily="18" charset="0"/>
                                          </a:rPr>
                                          <m:t>𝑘</m:t>
                                        </m:r>
                                      </m:sub>
                                    </m:sSub>
                                  </m:e>
                                </m:d>
                              </m:e>
                              <m:sup>
                                <m:r>
                                  <a:rPr lang="en-CA" altLang="zh-CN" sz="2000" smtClean="0">
                                    <a:latin typeface="Cambria Math" panose="02040503050406030204" pitchFamily="18" charset="0"/>
                                  </a:rPr>
                                  <m:t>2</m:t>
                                </m:r>
                              </m:sup>
                            </m:sSup>
                          </m:e>
                        </m:nary>
                      </m:e>
                    </m:nary>
                  </m:oMath>
                </a14:m>
                <a:endParaRPr lang="en-US" altLang="zh-CN" sz="2000" dirty="0"/>
              </a:p>
              <a:p>
                <a:r>
                  <a:rPr lang="en-US" altLang="zh-CN" sz="2400" dirty="0"/>
                  <a:t>Problem definition:  Given K, find a partition of K clusters that optimizes the chosen partitioning criterion</a:t>
                </a:r>
              </a:p>
              <a:p>
                <a:pPr lvl="1"/>
                <a:r>
                  <a:rPr lang="en-US" altLang="zh-CN" sz="2000" dirty="0"/>
                  <a:t>Global optimal: Needs to exhaustively enumerate all partitions</a:t>
                </a:r>
              </a:p>
              <a:p>
                <a:pPr lvl="1"/>
                <a:r>
                  <a:rPr lang="en-US" altLang="zh-CN" sz="2000" dirty="0"/>
                  <a:t>Heuristic methods (i.e., greedy algorithms): K-Means, K-Medians, K-Medoids, etc.</a:t>
                </a:r>
                <a:endParaRPr lang="en-US" dirty="0"/>
              </a:p>
            </p:txBody>
          </p:sp>
        </mc:Choice>
        <mc:Fallback>
          <p:sp>
            <p:nvSpPr>
              <p:cNvPr id="3" name="Content Placeholder 2">
                <a:extLst>
                  <a:ext uri="{FF2B5EF4-FFF2-40B4-BE49-F238E27FC236}">
                    <a16:creationId xmlns:a16="http://schemas.microsoft.com/office/drawing/2014/main" id="{89593697-90AE-4A78-D174-CC82B6CC0AA6}"/>
                  </a:ext>
                </a:extLst>
              </p:cNvPr>
              <p:cNvSpPr>
                <a:spLocks noGrp="1" noRot="1" noChangeAspect="1" noMove="1" noResize="1" noEditPoints="1" noAdjustHandles="1" noChangeArrowheads="1" noChangeShapeType="1" noTextEdit="1"/>
              </p:cNvSpPr>
              <p:nvPr>
                <p:ph idx="1"/>
              </p:nvPr>
            </p:nvSpPr>
            <p:spPr>
              <a:blipFill>
                <a:blip r:embed="rId2"/>
                <a:stretch>
                  <a:fillRect l="-844" t="-2616" r="-1206"/>
                </a:stretch>
              </a:blipFill>
            </p:spPr>
            <p:txBody>
              <a:bodyPr/>
              <a:lstStyle/>
              <a:p>
                <a:r>
                  <a:rPr lang="en-US">
                    <a:noFill/>
                  </a:rPr>
                  <a:t> </a:t>
                </a:r>
              </a:p>
            </p:txBody>
          </p:sp>
        </mc:Fallback>
      </mc:AlternateContent>
    </p:spTree>
    <p:extLst>
      <p:ext uri="{BB962C8B-B14F-4D97-AF65-F5344CB8AC3E}">
        <p14:creationId xmlns:p14="http://schemas.microsoft.com/office/powerpoint/2010/main" val="402503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C9C70-9CCE-C31C-A96C-CFEB21CE2262}"/>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6F9A4635-719E-6A25-209D-9F1082D6E609}"/>
              </a:ext>
            </a:extLst>
          </p:cNvPr>
          <p:cNvSpPr>
            <a:spLocks noGrp="1"/>
          </p:cNvSpPr>
          <p:nvPr>
            <p:ph idx="1"/>
          </p:nvPr>
        </p:nvSpPr>
        <p:spPr/>
        <p:txBody>
          <a:bodyPr/>
          <a:lstStyle/>
          <a:p>
            <a:r>
              <a:rPr lang="en-US" dirty="0"/>
              <a:t>Cluster analysis</a:t>
            </a:r>
          </a:p>
          <a:p>
            <a:r>
              <a:rPr lang="en-US" dirty="0"/>
              <a:t>Partitioning methods</a:t>
            </a:r>
          </a:p>
          <a:p>
            <a:r>
              <a:rPr lang="en-US" dirty="0"/>
              <a:t>Hierarchical methods</a:t>
            </a:r>
          </a:p>
          <a:p>
            <a:r>
              <a:rPr lang="en-US" dirty="0"/>
              <a:t>Density-based and grid-based methods</a:t>
            </a:r>
          </a:p>
          <a:p>
            <a:r>
              <a:rPr lang="en-US" dirty="0"/>
              <a:t>Evaluation of clustering</a:t>
            </a:r>
          </a:p>
        </p:txBody>
      </p:sp>
    </p:spTree>
    <p:extLst>
      <p:ext uri="{BB962C8B-B14F-4D97-AF65-F5344CB8AC3E}">
        <p14:creationId xmlns:p14="http://schemas.microsoft.com/office/powerpoint/2010/main" val="2947829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CN" dirty="0"/>
              <a:t>The K-Means Clustering Method </a:t>
            </a:r>
          </a:p>
        </p:txBody>
      </p:sp>
      <p:sp>
        <p:nvSpPr>
          <p:cNvPr id="25603" name="Rectangle 3"/>
          <p:cNvSpPr>
            <a:spLocks noGrp="1" noChangeArrowheads="1"/>
          </p:cNvSpPr>
          <p:nvPr>
            <p:ph type="body" idx="1"/>
          </p:nvPr>
        </p:nvSpPr>
        <p:spPr/>
        <p:txBody>
          <a:bodyPr/>
          <a:lstStyle/>
          <a:p>
            <a:r>
              <a:rPr lang="en-US" altLang="zh-CN" dirty="0"/>
              <a:t>K-Means (MacQueen’67, Lloyd’57/’82)</a:t>
            </a:r>
          </a:p>
          <a:p>
            <a:pPr lvl="1"/>
            <a:r>
              <a:rPr lang="en-US" altLang="zh-CN" dirty="0"/>
              <a:t>Each cluster is represented by the center of the cluster</a:t>
            </a:r>
          </a:p>
          <a:p>
            <a:r>
              <a:rPr lang="en-US" altLang="zh-CN" dirty="0"/>
              <a:t>Given K, the number of clusters, the K-Means clustering algorithm is outlined as follows</a:t>
            </a:r>
          </a:p>
          <a:p>
            <a:pPr lvl="2"/>
            <a:r>
              <a:rPr lang="en-US" altLang="zh-CN" dirty="0"/>
              <a:t>Select K points as initial centroids</a:t>
            </a:r>
          </a:p>
          <a:p>
            <a:pPr lvl="2"/>
            <a:r>
              <a:rPr lang="en-US" altLang="zh-CN" dirty="0"/>
              <a:t>Repeat</a:t>
            </a:r>
          </a:p>
          <a:p>
            <a:pPr lvl="3"/>
            <a:r>
              <a:rPr lang="en-US" altLang="zh-CN" dirty="0"/>
              <a:t>Form K clusters by assigning each point to its closest centroid</a:t>
            </a:r>
          </a:p>
          <a:p>
            <a:pPr lvl="3"/>
            <a:r>
              <a:rPr lang="en-US" altLang="zh-CN" dirty="0"/>
              <a:t>Re-compute the centroids (i.e., mean point) of each cluster</a:t>
            </a:r>
          </a:p>
          <a:p>
            <a:pPr lvl="2"/>
            <a:r>
              <a:rPr lang="en-US" altLang="zh-CN" dirty="0"/>
              <a:t>Until convergence criterion is satisfied</a:t>
            </a:r>
          </a:p>
          <a:p>
            <a:r>
              <a:rPr lang="en-US" altLang="zh-CN" dirty="0"/>
              <a:t>Different kinds of measures can be used</a:t>
            </a:r>
          </a:p>
          <a:p>
            <a:pPr lvl="1"/>
            <a:r>
              <a:rPr lang="en-US" altLang="zh-CN" dirty="0"/>
              <a:t>Manhattan distance (L1 norm), Euclidean distance (L2 norm), Cosine similarity</a:t>
            </a:r>
          </a:p>
        </p:txBody>
      </p:sp>
    </p:spTree>
    <p:extLst>
      <p:ext uri="{BB962C8B-B14F-4D97-AF65-F5344CB8AC3E}">
        <p14:creationId xmlns:p14="http://schemas.microsoft.com/office/powerpoint/2010/main" val="214048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334898" y="1890751"/>
            <a:ext cx="2461751" cy="2057744"/>
          </a:xfrm>
          <a:prstGeom prst="rect">
            <a:avLst/>
          </a:prstGeom>
        </p:spPr>
      </p:pic>
      <p:sp>
        <p:nvSpPr>
          <p:cNvPr id="25602" name="Rectangle 2"/>
          <p:cNvSpPr>
            <a:spLocks noGrp="1" noChangeArrowheads="1"/>
          </p:cNvSpPr>
          <p:nvPr>
            <p:ph type="title"/>
          </p:nvPr>
        </p:nvSpPr>
        <p:spPr/>
        <p:txBody>
          <a:bodyPr/>
          <a:lstStyle/>
          <a:p>
            <a:r>
              <a:rPr lang="en-US" altLang="zh-CN" dirty="0"/>
              <a:t>Example: K-Means Clustering</a:t>
            </a:r>
          </a:p>
        </p:txBody>
      </p:sp>
      <p:sp>
        <p:nvSpPr>
          <p:cNvPr id="7" name="Text Box 181"/>
          <p:cNvSpPr txBox="1">
            <a:spLocks noChangeArrowheads="1"/>
          </p:cNvSpPr>
          <p:nvPr/>
        </p:nvSpPr>
        <p:spPr bwMode="auto">
          <a:xfrm>
            <a:off x="637675" y="3948924"/>
            <a:ext cx="20570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None/>
            </a:pPr>
            <a:r>
              <a:rPr lang="en-US" altLang="ko-KR" sz="1600" dirty="0">
                <a:latin typeface="+mn-lt"/>
                <a:ea typeface="Tahoma" panose="020B0604030504040204" pitchFamily="34" charset="0"/>
                <a:cs typeface="Tahoma" panose="020B0604030504040204" pitchFamily="34" charset="0"/>
              </a:rPr>
              <a:t>The original data points &amp; </a:t>
            </a:r>
            <a:r>
              <a:rPr lang="en-US" altLang="ko-KR" sz="1600" dirty="0">
                <a:latin typeface="+mn-lt"/>
                <a:ea typeface="Gulim" panose="020B0600000101010101" pitchFamily="34" charset="-127"/>
              </a:rPr>
              <a:t>randomly select </a:t>
            </a:r>
            <a:r>
              <a:rPr lang="en-US" altLang="ko-KR" sz="1600" i="1" dirty="0">
                <a:latin typeface="+mn-lt"/>
                <a:ea typeface="Gulim" panose="020B0600000101010101" pitchFamily="34" charset="-127"/>
              </a:rPr>
              <a:t>K </a:t>
            </a:r>
            <a:r>
              <a:rPr lang="en-US" altLang="ko-KR" sz="1600" dirty="0">
                <a:latin typeface="+mn-lt"/>
                <a:ea typeface="Gulim" panose="020B0600000101010101" pitchFamily="34" charset="-127"/>
              </a:rPr>
              <a:t>= 2 centroids </a:t>
            </a:r>
          </a:p>
        </p:txBody>
      </p:sp>
      <p:sp>
        <p:nvSpPr>
          <p:cNvPr id="9" name="Rectangle 8"/>
          <p:cNvSpPr/>
          <p:nvPr/>
        </p:nvSpPr>
        <p:spPr>
          <a:xfrm>
            <a:off x="913723" y="4784960"/>
            <a:ext cx="6798930" cy="1732141"/>
          </a:xfrm>
          <a:prstGeom prst="rect">
            <a:avLst/>
          </a:prstGeom>
          <a:solidFill>
            <a:srgbClr val="F0CDBC"/>
          </a:solidFill>
        </p:spPr>
        <p:txBody>
          <a:bodyPr wrap="square">
            <a:spAutoFit/>
          </a:bodyPr>
          <a:lstStyle/>
          <a:p>
            <a:pPr>
              <a:lnSpc>
                <a:spcPct val="120000"/>
              </a:lnSpc>
            </a:pPr>
            <a:r>
              <a:rPr lang="en-US" altLang="zh-CN" sz="1800" dirty="0">
                <a:solidFill>
                  <a:srgbClr val="000000"/>
                </a:solidFill>
                <a:ea typeface="SimSun" panose="02010600030101010101" pitchFamily="2" charset="-122"/>
              </a:rPr>
              <a:t>Select </a:t>
            </a:r>
            <a:r>
              <a:rPr lang="en-US" altLang="zh-CN" sz="1800" i="1" dirty="0">
                <a:solidFill>
                  <a:srgbClr val="000000"/>
                </a:solidFill>
                <a:ea typeface="SimSun" panose="02010600030101010101" pitchFamily="2" charset="-122"/>
              </a:rPr>
              <a:t>K</a:t>
            </a:r>
            <a:r>
              <a:rPr lang="en-US" altLang="zh-CN" sz="1800" dirty="0">
                <a:solidFill>
                  <a:srgbClr val="000000"/>
                </a:solidFill>
                <a:ea typeface="SimSun" panose="02010600030101010101" pitchFamily="2" charset="-122"/>
              </a:rPr>
              <a:t> points as initial centroids</a:t>
            </a:r>
          </a:p>
          <a:p>
            <a:pPr>
              <a:lnSpc>
                <a:spcPct val="120000"/>
              </a:lnSpc>
            </a:pPr>
            <a:r>
              <a:rPr lang="en-US" altLang="zh-CN" sz="1800" b="1" dirty="0">
                <a:solidFill>
                  <a:srgbClr val="000000"/>
                </a:solidFill>
                <a:ea typeface="SimSun" panose="02010600030101010101" pitchFamily="2" charset="-122"/>
              </a:rPr>
              <a:t>Repeat</a:t>
            </a:r>
          </a:p>
          <a:p>
            <a:pPr marL="285750" indent="-285750">
              <a:lnSpc>
                <a:spcPct val="120000"/>
              </a:lnSpc>
              <a:buFont typeface="Arial" panose="020B0604020202020204" pitchFamily="34" charset="0"/>
              <a:buChar char="•"/>
            </a:pPr>
            <a:r>
              <a:rPr lang="en-US" altLang="zh-CN" sz="1800" dirty="0">
                <a:solidFill>
                  <a:srgbClr val="000000"/>
                </a:solidFill>
                <a:ea typeface="SimSun" panose="02010600030101010101" pitchFamily="2" charset="-122"/>
              </a:rPr>
              <a:t>Form </a:t>
            </a:r>
            <a:r>
              <a:rPr lang="en-US" altLang="zh-CN" sz="1800" i="1" dirty="0">
                <a:solidFill>
                  <a:srgbClr val="000000"/>
                </a:solidFill>
                <a:ea typeface="SimSun" panose="02010600030101010101" pitchFamily="2" charset="-122"/>
              </a:rPr>
              <a:t>K</a:t>
            </a:r>
            <a:r>
              <a:rPr lang="en-US" altLang="zh-CN" sz="1800" dirty="0">
                <a:solidFill>
                  <a:srgbClr val="000000"/>
                </a:solidFill>
                <a:ea typeface="SimSun" panose="02010600030101010101" pitchFamily="2" charset="-122"/>
              </a:rPr>
              <a:t> clusters by assigning each point to its closest centroid</a:t>
            </a:r>
          </a:p>
          <a:p>
            <a:pPr marL="285750" indent="-285750">
              <a:lnSpc>
                <a:spcPct val="120000"/>
              </a:lnSpc>
              <a:buFont typeface="Arial" panose="020B0604020202020204" pitchFamily="34" charset="0"/>
              <a:buChar char="•"/>
            </a:pPr>
            <a:r>
              <a:rPr lang="en-US" altLang="zh-CN" sz="1800" dirty="0">
                <a:solidFill>
                  <a:srgbClr val="000000"/>
                </a:solidFill>
                <a:ea typeface="SimSun" panose="02010600030101010101" pitchFamily="2" charset="-122"/>
              </a:rPr>
              <a:t>Re-compute the centroids (i.e., </a:t>
            </a:r>
            <a:r>
              <a:rPr lang="en-US" altLang="zh-CN" sz="1800" i="1" dirty="0">
                <a:solidFill>
                  <a:srgbClr val="FF0000"/>
                </a:solidFill>
                <a:ea typeface="SimSun" panose="02010600030101010101" pitchFamily="2" charset="-122"/>
              </a:rPr>
              <a:t>mean point</a:t>
            </a:r>
            <a:r>
              <a:rPr lang="en-US" altLang="zh-CN" sz="1800" dirty="0">
                <a:ea typeface="SimSun" panose="02010600030101010101" pitchFamily="2" charset="-122"/>
              </a:rPr>
              <a:t>)</a:t>
            </a:r>
            <a:r>
              <a:rPr lang="en-US" altLang="zh-CN" sz="1800" i="1" dirty="0">
                <a:solidFill>
                  <a:srgbClr val="FF0000"/>
                </a:solidFill>
                <a:ea typeface="SimSun" panose="02010600030101010101" pitchFamily="2" charset="-122"/>
              </a:rPr>
              <a:t> </a:t>
            </a:r>
            <a:r>
              <a:rPr lang="en-US" altLang="zh-CN" sz="1800" dirty="0">
                <a:solidFill>
                  <a:srgbClr val="000000"/>
                </a:solidFill>
                <a:ea typeface="SimSun" panose="02010600030101010101" pitchFamily="2" charset="-122"/>
              </a:rPr>
              <a:t>of each cluster</a:t>
            </a:r>
          </a:p>
          <a:p>
            <a:pPr>
              <a:lnSpc>
                <a:spcPct val="120000"/>
              </a:lnSpc>
            </a:pPr>
            <a:r>
              <a:rPr lang="en-US" altLang="zh-CN" sz="1800" b="1" dirty="0">
                <a:solidFill>
                  <a:srgbClr val="000000"/>
                </a:solidFill>
                <a:ea typeface="SimSun" panose="02010600030101010101" pitchFamily="2" charset="-122"/>
              </a:rPr>
              <a:t>Until </a:t>
            </a:r>
            <a:r>
              <a:rPr lang="en-US" altLang="zh-CN" sz="1800" dirty="0">
                <a:solidFill>
                  <a:srgbClr val="000000"/>
                </a:solidFill>
                <a:ea typeface="SimSun" panose="02010600030101010101" pitchFamily="2" charset="-122"/>
              </a:rPr>
              <a:t>convergence criterion is satisfied</a:t>
            </a:r>
          </a:p>
        </p:txBody>
      </p:sp>
      <p:sp>
        <p:nvSpPr>
          <p:cNvPr id="10" name="Right Arrow 9"/>
          <p:cNvSpPr/>
          <p:nvPr/>
        </p:nvSpPr>
        <p:spPr>
          <a:xfrm>
            <a:off x="3330481" y="2400401"/>
            <a:ext cx="406374" cy="20735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81"/>
          <p:cNvSpPr txBox="1">
            <a:spLocks noChangeArrowheads="1"/>
          </p:cNvSpPr>
          <p:nvPr/>
        </p:nvSpPr>
        <p:spPr bwMode="auto">
          <a:xfrm>
            <a:off x="3036739" y="1653919"/>
            <a:ext cx="13173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ko-KR" sz="1600" dirty="0">
                <a:latin typeface="+mn-lt"/>
                <a:ea typeface="Gulim" panose="020B0600000101010101" pitchFamily="34" charset="-127"/>
              </a:rPr>
              <a:t>Assign points to clusters</a:t>
            </a:r>
          </a:p>
        </p:txBody>
      </p:sp>
      <p:grpSp>
        <p:nvGrpSpPr>
          <p:cNvPr id="19" name="Group 18"/>
          <p:cNvGrpSpPr/>
          <p:nvPr/>
        </p:nvGrpSpPr>
        <p:grpSpPr>
          <a:xfrm>
            <a:off x="7000457" y="1907627"/>
            <a:ext cx="3846219" cy="2026305"/>
            <a:chOff x="6777277" y="1135831"/>
            <a:chExt cx="5240353" cy="2798102"/>
          </a:xfrm>
        </p:grpSpPr>
        <p:pic>
          <p:nvPicPr>
            <p:cNvPr id="15" name="Picture 14"/>
            <p:cNvPicPr>
              <a:picLocks noChangeAspect="1"/>
            </p:cNvPicPr>
            <p:nvPr/>
          </p:nvPicPr>
          <p:blipFill>
            <a:blip r:embed="rId4"/>
            <a:stretch>
              <a:fillRect/>
            </a:stretch>
          </p:blipFill>
          <p:spPr>
            <a:xfrm>
              <a:off x="8692137" y="1135831"/>
              <a:ext cx="3325493" cy="2798102"/>
            </a:xfrm>
            <a:prstGeom prst="rect">
              <a:avLst/>
            </a:prstGeom>
          </p:spPr>
        </p:pic>
        <p:sp>
          <p:nvSpPr>
            <p:cNvPr id="13" name="Right Arrow 12"/>
            <p:cNvSpPr/>
            <p:nvPr/>
          </p:nvSpPr>
          <p:spPr>
            <a:xfrm>
              <a:off x="7488225" y="2298372"/>
              <a:ext cx="492964"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81"/>
            <p:cNvSpPr txBox="1">
              <a:spLocks noChangeArrowheads="1"/>
            </p:cNvSpPr>
            <p:nvPr/>
          </p:nvSpPr>
          <p:spPr bwMode="auto">
            <a:xfrm>
              <a:off x="6777277" y="1543962"/>
              <a:ext cx="19760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ko-KR" sz="1600" dirty="0" err="1">
                  <a:latin typeface="+mn-lt"/>
                  <a:ea typeface="Gulim" panose="020B0600000101010101" pitchFamily="34" charset="-127"/>
                </a:rPr>
                <a:t>Recompute</a:t>
              </a:r>
              <a:r>
                <a:rPr lang="en-US" altLang="ko-KR" sz="1600" dirty="0">
                  <a:latin typeface="+mn-lt"/>
                  <a:ea typeface="Gulim" panose="020B0600000101010101" pitchFamily="34" charset="-127"/>
                </a:rPr>
                <a:t> cluster centers</a:t>
              </a:r>
            </a:p>
          </p:txBody>
        </p:sp>
      </p:grpSp>
      <p:grpSp>
        <p:nvGrpSpPr>
          <p:cNvPr id="22" name="Group 21"/>
          <p:cNvGrpSpPr/>
          <p:nvPr/>
        </p:nvGrpSpPr>
        <p:grpSpPr>
          <a:xfrm>
            <a:off x="8742551" y="3891675"/>
            <a:ext cx="2611249" cy="2466712"/>
            <a:chOff x="8638385" y="3470604"/>
            <a:chExt cx="3557745" cy="3406255"/>
          </a:xfrm>
        </p:grpSpPr>
        <p:pic>
          <p:nvPicPr>
            <p:cNvPr id="17" name="Picture 16"/>
            <p:cNvPicPr>
              <a:picLocks noChangeAspect="1"/>
            </p:cNvPicPr>
            <p:nvPr/>
          </p:nvPicPr>
          <p:blipFill>
            <a:blip r:embed="rId5"/>
            <a:stretch>
              <a:fillRect/>
            </a:stretch>
          </p:blipFill>
          <p:spPr>
            <a:xfrm>
              <a:off x="8638385" y="4074029"/>
              <a:ext cx="3326995" cy="2802830"/>
            </a:xfrm>
            <a:prstGeom prst="rect">
              <a:avLst/>
            </a:prstGeom>
          </p:spPr>
        </p:pic>
        <p:sp>
          <p:nvSpPr>
            <p:cNvPr id="11" name="Curved Left Arrow 10"/>
            <p:cNvSpPr/>
            <p:nvPr/>
          </p:nvSpPr>
          <p:spPr>
            <a:xfrm>
              <a:off x="11777568" y="3470604"/>
              <a:ext cx="375624" cy="1113598"/>
            </a:xfrm>
            <a:prstGeom prst="curved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 Box 181"/>
            <p:cNvSpPr txBox="1">
              <a:spLocks noChangeArrowheads="1"/>
            </p:cNvSpPr>
            <p:nvPr/>
          </p:nvSpPr>
          <p:spPr bwMode="auto">
            <a:xfrm>
              <a:off x="10060198" y="3835191"/>
              <a:ext cx="21359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ko-KR" sz="1600" dirty="0">
                  <a:latin typeface="+mn-lt"/>
                  <a:ea typeface="Gulim" panose="020B0600000101010101" pitchFamily="34" charset="-127"/>
                </a:rPr>
                <a:t>Redo point assignment  </a:t>
              </a:r>
            </a:p>
          </p:txBody>
        </p:sp>
      </p:grpSp>
      <p:sp>
        <p:nvSpPr>
          <p:cNvPr id="21" name="TextBox 20"/>
          <p:cNvSpPr txBox="1"/>
          <p:nvPr/>
        </p:nvSpPr>
        <p:spPr>
          <a:xfrm>
            <a:off x="3042460" y="4151749"/>
            <a:ext cx="5178313" cy="400110"/>
          </a:xfrm>
          <a:prstGeom prst="rect">
            <a:avLst/>
          </a:prstGeom>
          <a:solidFill>
            <a:srgbClr val="FFFF00"/>
          </a:solidFill>
        </p:spPr>
        <p:txBody>
          <a:bodyPr wrap="square" rtlCol="0">
            <a:spAutoFit/>
          </a:bodyPr>
          <a:lstStyle/>
          <a:p>
            <a:r>
              <a:rPr lang="en-US" altLang="zh-CN" sz="2000" i="1" dirty="0">
                <a:ea typeface="SimSun" panose="02010600030101010101" pitchFamily="2" charset="-122"/>
              </a:rPr>
              <a:t>Execution of the K-Means</a:t>
            </a:r>
            <a:r>
              <a:rPr lang="en-US" altLang="zh-CN" sz="2000" dirty="0">
                <a:ea typeface="SimSun" panose="02010600030101010101" pitchFamily="2" charset="-122"/>
              </a:rPr>
              <a:t> Clustering Algorithm</a:t>
            </a:r>
            <a:endParaRPr lang="en-US" dirty="0"/>
          </a:p>
        </p:txBody>
      </p:sp>
      <p:pic>
        <p:nvPicPr>
          <p:cNvPr id="12" name="Picture 11"/>
          <p:cNvPicPr>
            <a:picLocks noChangeAspect="1"/>
          </p:cNvPicPr>
          <p:nvPr/>
        </p:nvPicPr>
        <p:blipFill>
          <a:blip r:embed="rId6"/>
          <a:stretch>
            <a:fillRect/>
          </a:stretch>
        </p:blipFill>
        <p:spPr>
          <a:xfrm>
            <a:off x="458617" y="1862828"/>
            <a:ext cx="2354034" cy="1980707"/>
          </a:xfrm>
          <a:prstGeom prst="rect">
            <a:avLst/>
          </a:prstGeom>
        </p:spPr>
      </p:pic>
    </p:spTree>
    <p:extLst>
      <p:ext uri="{BB962C8B-B14F-4D97-AF65-F5344CB8AC3E}">
        <p14:creationId xmlns:p14="http://schemas.microsoft.com/office/powerpoint/2010/main" val="2766232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CN" dirty="0"/>
              <a:t>Discussion on the K-Means Method</a:t>
            </a:r>
          </a:p>
        </p:txBody>
      </p:sp>
      <p:sp>
        <p:nvSpPr>
          <p:cNvPr id="27651" name="Rectangle 3"/>
          <p:cNvSpPr>
            <a:spLocks noGrp="1" noChangeArrowheads="1"/>
          </p:cNvSpPr>
          <p:nvPr>
            <p:ph type="body" idx="1"/>
          </p:nvPr>
        </p:nvSpPr>
        <p:spPr/>
        <p:txBody>
          <a:bodyPr>
            <a:normAutofit fontScale="85000" lnSpcReduction="20000"/>
          </a:bodyPr>
          <a:lstStyle/>
          <a:p>
            <a:r>
              <a:rPr lang="en-US" altLang="zh-CN" dirty="0"/>
              <a:t> Efficiency: O(</a:t>
            </a:r>
            <a:r>
              <a:rPr lang="en-US" altLang="zh-CN" dirty="0" err="1"/>
              <a:t>tKn</a:t>
            </a:r>
            <a:r>
              <a:rPr lang="en-US" altLang="zh-CN" dirty="0"/>
              <a:t>) where n: # of objects, K: # of clusters, and t: # of iterations</a:t>
            </a:r>
          </a:p>
          <a:p>
            <a:pPr lvl="1"/>
            <a:r>
              <a:rPr lang="en-US" altLang="zh-CN" dirty="0"/>
              <a:t>Normally, K, t &lt;&lt; n; thus, an efficient method</a:t>
            </a:r>
          </a:p>
          <a:p>
            <a:r>
              <a:rPr lang="en-US" altLang="zh-CN" dirty="0"/>
              <a:t> K-means clustering often terminates at a local optimal</a:t>
            </a:r>
          </a:p>
          <a:p>
            <a:pPr lvl="1"/>
            <a:r>
              <a:rPr lang="en-US" altLang="zh-CN" dirty="0"/>
              <a:t>Initialization can be important to find high-quality clusters</a:t>
            </a:r>
          </a:p>
          <a:p>
            <a:r>
              <a:rPr lang="en-US" altLang="zh-CN" dirty="0"/>
              <a:t> Need to specify K, the number of clusters, in advance </a:t>
            </a:r>
          </a:p>
          <a:p>
            <a:pPr lvl="1"/>
            <a:r>
              <a:rPr lang="en-US" altLang="zh-CN" dirty="0"/>
              <a:t>There are ways to automatically determine the “best” K</a:t>
            </a:r>
          </a:p>
          <a:p>
            <a:pPr lvl="1"/>
            <a:r>
              <a:rPr lang="en-US" altLang="zh-CN" dirty="0"/>
              <a:t>In practice, one often runs a range of values and selected the “best” K value</a:t>
            </a:r>
          </a:p>
          <a:p>
            <a:r>
              <a:rPr lang="en-US" altLang="zh-CN" dirty="0"/>
              <a:t> Sensitive to noisy data and outliers</a:t>
            </a:r>
          </a:p>
          <a:p>
            <a:pPr lvl="1"/>
            <a:r>
              <a:rPr lang="en-US" altLang="zh-CN" dirty="0"/>
              <a:t>Variations: Using K-medians, K-</a:t>
            </a:r>
            <a:r>
              <a:rPr lang="en-US" altLang="zh-CN" dirty="0" err="1"/>
              <a:t>medoids</a:t>
            </a:r>
            <a:r>
              <a:rPr lang="en-US" altLang="zh-CN" dirty="0"/>
              <a:t>, etc.</a:t>
            </a:r>
          </a:p>
          <a:p>
            <a:r>
              <a:rPr lang="en-US" altLang="zh-CN" dirty="0"/>
              <a:t>K-means is applicable only to objects in a continuous n-dimensional space </a:t>
            </a:r>
          </a:p>
          <a:p>
            <a:pPr lvl="1"/>
            <a:r>
              <a:rPr lang="en-US" altLang="zh-CN" dirty="0"/>
              <a:t>Using the K-modes for categorical data</a:t>
            </a:r>
          </a:p>
          <a:p>
            <a:r>
              <a:rPr lang="en-US" altLang="zh-CN" dirty="0"/>
              <a:t>Not suitable to discover clusters with non-convex shapes</a:t>
            </a:r>
          </a:p>
          <a:p>
            <a:pPr lvl="1"/>
            <a:r>
              <a:rPr lang="en-US" altLang="zh-CN" dirty="0"/>
              <a:t>Using density-based clustering, kernel K-means, etc.</a:t>
            </a:r>
          </a:p>
        </p:txBody>
      </p:sp>
    </p:spTree>
    <p:extLst>
      <p:ext uri="{BB962C8B-B14F-4D97-AF65-F5344CB8AC3E}">
        <p14:creationId xmlns:p14="http://schemas.microsoft.com/office/powerpoint/2010/main" val="133258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altLang="zh-CN" dirty="0"/>
              <a:t>Variations of K-Means</a:t>
            </a:r>
          </a:p>
        </p:txBody>
      </p:sp>
      <p:sp>
        <p:nvSpPr>
          <p:cNvPr id="28675" name="Rectangle 3"/>
          <p:cNvSpPr>
            <a:spLocks noGrp="1" noChangeArrowheads="1"/>
          </p:cNvSpPr>
          <p:nvPr>
            <p:ph idx="1"/>
          </p:nvPr>
        </p:nvSpPr>
        <p:spPr/>
        <p:txBody>
          <a:bodyPr/>
          <a:lstStyle/>
          <a:p>
            <a:r>
              <a:rPr lang="en-US" altLang="zh-CN" dirty="0"/>
              <a:t>Choosing better initial centroid estimates</a:t>
            </a:r>
          </a:p>
          <a:p>
            <a:pPr lvl="1"/>
            <a:r>
              <a:rPr lang="en-US" altLang="zh-CN" dirty="0"/>
              <a:t>K-means++, Intelligent K-Means, Genetic K-Means</a:t>
            </a:r>
          </a:p>
          <a:p>
            <a:r>
              <a:rPr lang="en-US" altLang="zh-CN" dirty="0"/>
              <a:t>Choosing different representative prototypes for the clusters</a:t>
            </a:r>
          </a:p>
          <a:p>
            <a:pPr lvl="1"/>
            <a:r>
              <a:rPr lang="en-US" altLang="zh-CN" dirty="0"/>
              <a:t>K-</a:t>
            </a:r>
            <a:r>
              <a:rPr lang="en-US" altLang="zh-CN" dirty="0" err="1"/>
              <a:t>Medoids</a:t>
            </a:r>
            <a:r>
              <a:rPr lang="en-US" altLang="zh-CN" dirty="0"/>
              <a:t>, K-Medians, K-Modes</a:t>
            </a:r>
          </a:p>
          <a:p>
            <a:r>
              <a:rPr lang="en-US" altLang="zh-CN" dirty="0"/>
              <a:t>Applying feature transformation techniques</a:t>
            </a:r>
          </a:p>
          <a:p>
            <a:pPr lvl="1"/>
            <a:r>
              <a:rPr lang="en-US" altLang="zh-CN" dirty="0"/>
              <a:t>Weighted K-Means, Kernel K-Means</a:t>
            </a:r>
          </a:p>
        </p:txBody>
      </p:sp>
    </p:spTree>
    <p:extLst>
      <p:ext uri="{BB962C8B-B14F-4D97-AF65-F5344CB8AC3E}">
        <p14:creationId xmlns:p14="http://schemas.microsoft.com/office/powerpoint/2010/main" val="220343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CN" dirty="0"/>
              <a:t>Initialization of K-Means</a:t>
            </a:r>
          </a:p>
        </p:txBody>
      </p:sp>
      <p:sp>
        <p:nvSpPr>
          <p:cNvPr id="27651" name="Rectangle 3"/>
          <p:cNvSpPr>
            <a:spLocks noGrp="1" noChangeArrowheads="1"/>
          </p:cNvSpPr>
          <p:nvPr>
            <p:ph idx="1"/>
          </p:nvPr>
        </p:nvSpPr>
        <p:spPr/>
        <p:txBody>
          <a:bodyPr>
            <a:normAutofit fontScale="92500" lnSpcReduction="20000"/>
          </a:bodyPr>
          <a:lstStyle/>
          <a:p>
            <a:r>
              <a:rPr lang="en-US" altLang="zh-CN" dirty="0"/>
              <a:t>Different initializations may generate rather different clustering results (some could be far from optimal)</a:t>
            </a:r>
          </a:p>
          <a:p>
            <a:r>
              <a:rPr lang="en-US" altLang="zh-CN" dirty="0"/>
              <a:t>Original proposal (MacQueen’67): Select K seeds randomly</a:t>
            </a:r>
          </a:p>
          <a:p>
            <a:pPr lvl="1"/>
            <a:r>
              <a:rPr lang="en-US" altLang="zh-CN" dirty="0"/>
              <a:t>Need to run the algorithm multiple times using different seeds</a:t>
            </a:r>
          </a:p>
          <a:p>
            <a:pPr>
              <a:lnSpc>
                <a:spcPct val="120000"/>
              </a:lnSpc>
            </a:pPr>
            <a:r>
              <a:rPr lang="en-US" altLang="zh-CN" sz="2400" dirty="0">
                <a:ea typeface="SimSun" panose="02010600030101010101" pitchFamily="2" charset="-122"/>
              </a:rPr>
              <a:t>There are many methods proposed for better initialization of </a:t>
            </a:r>
            <a:r>
              <a:rPr lang="en-US" altLang="zh-CN" sz="2400" i="1" dirty="0">
                <a:ea typeface="SimSun" panose="02010600030101010101" pitchFamily="2" charset="-122"/>
              </a:rPr>
              <a:t>k</a:t>
            </a:r>
            <a:r>
              <a:rPr lang="en-US" altLang="zh-CN" sz="2400" dirty="0">
                <a:ea typeface="SimSun" panose="02010600030101010101" pitchFamily="2" charset="-122"/>
              </a:rPr>
              <a:t> seeds</a:t>
            </a:r>
          </a:p>
          <a:p>
            <a:pPr>
              <a:lnSpc>
                <a:spcPct val="120000"/>
              </a:lnSpc>
            </a:pPr>
            <a:r>
              <a:rPr lang="en-US" altLang="zh-CN" b="1" i="1" dirty="0">
                <a:ea typeface="SimSun" panose="02010600030101010101" pitchFamily="2" charset="-122"/>
              </a:rPr>
              <a:t>K-Means</a:t>
            </a:r>
            <a:r>
              <a:rPr lang="en-US" altLang="zh-CN" b="1" dirty="0">
                <a:ea typeface="SimSun" panose="02010600030101010101" pitchFamily="2" charset="-122"/>
              </a:rPr>
              <a:t>++ </a:t>
            </a:r>
            <a:r>
              <a:rPr lang="en-US" altLang="zh-CN" dirty="0">
                <a:ea typeface="SimSun" panose="02010600030101010101" pitchFamily="2" charset="-122"/>
              </a:rPr>
              <a:t>(Arthur &amp; Vassilvitskii’07):  </a:t>
            </a:r>
          </a:p>
          <a:p>
            <a:pPr lvl="1">
              <a:lnSpc>
                <a:spcPct val="120000"/>
              </a:lnSpc>
            </a:pPr>
            <a:r>
              <a:rPr lang="en-US" altLang="zh-CN" sz="2800" dirty="0">
                <a:ea typeface="SimSun" panose="02010600030101010101" pitchFamily="2" charset="-122"/>
              </a:rPr>
              <a:t>The first centroid is selected at random</a:t>
            </a:r>
          </a:p>
          <a:p>
            <a:pPr lvl="1">
              <a:lnSpc>
                <a:spcPct val="120000"/>
              </a:lnSpc>
            </a:pPr>
            <a:r>
              <a:rPr lang="en-US" altLang="zh-CN" sz="2800" dirty="0">
                <a:ea typeface="SimSun" panose="02010600030101010101" pitchFamily="2" charset="-122"/>
              </a:rPr>
              <a:t>The next centroid selected is the one that is farthest from the currently selected (selection is based on a weighted probability score)</a:t>
            </a:r>
          </a:p>
          <a:p>
            <a:pPr lvl="1">
              <a:lnSpc>
                <a:spcPct val="120000"/>
              </a:lnSpc>
            </a:pPr>
            <a:r>
              <a:rPr lang="en-US" altLang="zh-CN" sz="2800" dirty="0">
                <a:ea typeface="SimSun" panose="02010600030101010101" pitchFamily="2" charset="-122"/>
              </a:rPr>
              <a:t>The selection continues until </a:t>
            </a:r>
            <a:r>
              <a:rPr lang="en-US" altLang="zh-CN" sz="2800" i="1" dirty="0">
                <a:ea typeface="SimSun" panose="02010600030101010101" pitchFamily="2" charset="-122"/>
              </a:rPr>
              <a:t>K</a:t>
            </a:r>
            <a:r>
              <a:rPr lang="en-US" altLang="zh-CN" sz="2800" dirty="0">
                <a:ea typeface="SimSun" panose="02010600030101010101" pitchFamily="2" charset="-122"/>
              </a:rPr>
              <a:t> centroids are obtained </a:t>
            </a:r>
          </a:p>
          <a:p>
            <a:endParaRPr lang="en-US" altLang="zh-CN" dirty="0"/>
          </a:p>
        </p:txBody>
      </p:sp>
      <p:graphicFrame>
        <p:nvGraphicFramePr>
          <p:cNvPr id="2" name="Object 1"/>
          <p:cNvGraphicFramePr>
            <a:graphicFrameLocks noGrp="1" noChangeAspect="1"/>
          </p:cNvGraphicFramePr>
          <p:nvPr>
            <p:extLst>
              <p:ext uri="{D42A27DB-BD31-4B8C-83A1-F6EECF244321}">
                <p14:modId xmlns:p14="http://schemas.microsoft.com/office/powerpoint/2010/main" val="1587465342"/>
              </p:ext>
            </p:extLst>
          </p:nvPr>
        </p:nvGraphicFramePr>
        <p:xfrm>
          <a:off x="9164191" y="2629694"/>
          <a:ext cx="2687638" cy="1371600"/>
        </p:xfrm>
        <a:graphic>
          <a:graphicData uri="http://schemas.openxmlformats.org/presentationml/2006/ole">
            <mc:AlternateContent xmlns:mc="http://schemas.openxmlformats.org/markup-compatibility/2006">
              <mc:Choice xmlns:v="urn:schemas-microsoft-com:vml" Requires="v">
                <p:oleObj name="SmartDraw" r:id="rId3" imgW="2688336" imgH="1371600" progId="SmartDraw.2">
                  <p:embed/>
                </p:oleObj>
              </mc:Choice>
              <mc:Fallback>
                <p:oleObj name="SmartDraw" r:id="rId3" imgW="2688336" imgH="1371600" progId="SmartDraw.2">
                  <p:embed/>
                  <p:pic>
                    <p:nvPicPr>
                      <p:cNvPr id="2"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4191" y="2629694"/>
                        <a:ext cx="26876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52901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CN" dirty="0"/>
              <a:t>Example: Poor Initialization May Lead to Poor Clustering</a:t>
            </a:r>
          </a:p>
        </p:txBody>
      </p:sp>
      <p:sp>
        <p:nvSpPr>
          <p:cNvPr id="6" name="Rectangle 3"/>
          <p:cNvSpPr txBox="1">
            <a:spLocks noChangeArrowheads="1"/>
          </p:cNvSpPr>
          <p:nvPr/>
        </p:nvSpPr>
        <p:spPr>
          <a:xfrm>
            <a:off x="590497" y="4894551"/>
            <a:ext cx="7314087" cy="1167897"/>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nSpc>
                <a:spcPct val="120000"/>
              </a:lnSpc>
            </a:pPr>
            <a:r>
              <a:rPr lang="en-US" altLang="zh-CN" sz="2400" dirty="0">
                <a:solidFill>
                  <a:srgbClr val="000000"/>
                </a:solidFill>
              </a:rPr>
              <a:t>Rerun of the </a:t>
            </a:r>
            <a:r>
              <a:rPr lang="en-US" altLang="zh-CN" sz="2400" i="1" dirty="0">
                <a:solidFill>
                  <a:srgbClr val="000000"/>
                </a:solidFill>
              </a:rPr>
              <a:t>K-Means</a:t>
            </a:r>
            <a:r>
              <a:rPr lang="en-US" altLang="zh-CN" sz="2400" dirty="0">
                <a:solidFill>
                  <a:srgbClr val="000000"/>
                </a:solidFill>
              </a:rPr>
              <a:t> using another random </a:t>
            </a:r>
            <a:r>
              <a:rPr lang="en-US" altLang="zh-CN" sz="2400" i="1" dirty="0">
                <a:solidFill>
                  <a:srgbClr val="000000"/>
                </a:solidFill>
              </a:rPr>
              <a:t>K</a:t>
            </a:r>
            <a:r>
              <a:rPr lang="en-US" altLang="zh-CN" sz="2400" dirty="0">
                <a:solidFill>
                  <a:srgbClr val="000000"/>
                </a:solidFill>
              </a:rPr>
              <a:t> seeds</a:t>
            </a:r>
          </a:p>
          <a:p>
            <a:pPr>
              <a:lnSpc>
                <a:spcPct val="120000"/>
              </a:lnSpc>
            </a:pPr>
            <a:r>
              <a:rPr lang="en-US" altLang="zh-CN" sz="2400" dirty="0">
                <a:solidFill>
                  <a:srgbClr val="000000"/>
                </a:solidFill>
              </a:rPr>
              <a:t>This run of </a:t>
            </a:r>
            <a:r>
              <a:rPr lang="en-US" altLang="zh-CN" sz="2400" i="1" dirty="0">
                <a:solidFill>
                  <a:srgbClr val="000000"/>
                </a:solidFill>
              </a:rPr>
              <a:t>K</a:t>
            </a:r>
            <a:r>
              <a:rPr lang="en-US" altLang="zh-CN" sz="2400" dirty="0">
                <a:solidFill>
                  <a:srgbClr val="000000"/>
                </a:solidFill>
              </a:rPr>
              <a:t>-Means generates a poor quality clustering  </a:t>
            </a:r>
          </a:p>
        </p:txBody>
      </p:sp>
      <p:pic>
        <p:nvPicPr>
          <p:cNvPr id="3" name="Picture 2"/>
          <p:cNvPicPr>
            <a:picLocks noChangeAspect="1"/>
          </p:cNvPicPr>
          <p:nvPr/>
        </p:nvPicPr>
        <p:blipFill>
          <a:blip r:embed="rId3"/>
          <a:stretch>
            <a:fillRect/>
          </a:stretch>
        </p:blipFill>
        <p:spPr>
          <a:xfrm>
            <a:off x="332830" y="1122641"/>
            <a:ext cx="3083172" cy="2578286"/>
          </a:xfrm>
          <a:prstGeom prst="rect">
            <a:avLst/>
          </a:prstGeom>
        </p:spPr>
      </p:pic>
      <p:pic>
        <p:nvPicPr>
          <p:cNvPr id="4" name="Picture 3"/>
          <p:cNvPicPr>
            <a:picLocks noChangeAspect="1"/>
          </p:cNvPicPr>
          <p:nvPr/>
        </p:nvPicPr>
        <p:blipFill>
          <a:blip r:embed="rId4"/>
          <a:stretch>
            <a:fillRect/>
          </a:stretch>
        </p:blipFill>
        <p:spPr>
          <a:xfrm>
            <a:off x="4310806" y="1122640"/>
            <a:ext cx="3069583" cy="2570192"/>
          </a:xfrm>
          <a:prstGeom prst="rect">
            <a:avLst/>
          </a:prstGeom>
        </p:spPr>
      </p:pic>
      <p:grpSp>
        <p:nvGrpSpPr>
          <p:cNvPr id="8" name="Group 7"/>
          <p:cNvGrpSpPr/>
          <p:nvPr/>
        </p:nvGrpSpPr>
        <p:grpSpPr>
          <a:xfrm>
            <a:off x="8770795" y="3203850"/>
            <a:ext cx="3172587" cy="3198665"/>
            <a:chOff x="8818886" y="3173807"/>
            <a:chExt cx="3654641" cy="3582976"/>
          </a:xfrm>
        </p:grpSpPr>
        <p:pic>
          <p:nvPicPr>
            <p:cNvPr id="7" name="Picture 6"/>
            <p:cNvPicPr>
              <a:picLocks noChangeAspect="1"/>
            </p:cNvPicPr>
            <p:nvPr/>
          </p:nvPicPr>
          <p:blipFill>
            <a:blip r:embed="rId5"/>
            <a:stretch>
              <a:fillRect/>
            </a:stretch>
          </p:blipFill>
          <p:spPr>
            <a:xfrm>
              <a:off x="8818886" y="3997784"/>
              <a:ext cx="3279019" cy="2758999"/>
            </a:xfrm>
            <a:prstGeom prst="rect">
              <a:avLst/>
            </a:prstGeom>
          </p:spPr>
        </p:pic>
        <p:sp>
          <p:nvSpPr>
            <p:cNvPr id="10" name="Curved Left Arrow 9"/>
            <p:cNvSpPr/>
            <p:nvPr/>
          </p:nvSpPr>
          <p:spPr>
            <a:xfrm>
              <a:off x="12097904" y="3173807"/>
              <a:ext cx="375623" cy="1113598"/>
            </a:xfrm>
            <a:prstGeom prst="curved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Right Arrow 11"/>
          <p:cNvSpPr/>
          <p:nvPr/>
        </p:nvSpPr>
        <p:spPr>
          <a:xfrm>
            <a:off x="3643865" y="2408175"/>
            <a:ext cx="492964"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554366" y="1199903"/>
            <a:ext cx="4062937" cy="2491943"/>
            <a:chOff x="7114332" y="1210289"/>
            <a:chExt cx="4680279" cy="2791344"/>
          </a:xfrm>
        </p:grpSpPr>
        <p:pic>
          <p:nvPicPr>
            <p:cNvPr id="5" name="Picture 4"/>
            <p:cNvPicPr>
              <a:picLocks noChangeAspect="1"/>
            </p:cNvPicPr>
            <p:nvPr/>
          </p:nvPicPr>
          <p:blipFill>
            <a:blip r:embed="rId6"/>
            <a:stretch>
              <a:fillRect/>
            </a:stretch>
          </p:blipFill>
          <p:spPr>
            <a:xfrm>
              <a:off x="8436160" y="1210289"/>
              <a:ext cx="3358451" cy="2791344"/>
            </a:xfrm>
            <a:prstGeom prst="rect">
              <a:avLst/>
            </a:prstGeom>
          </p:spPr>
        </p:pic>
        <p:sp>
          <p:nvSpPr>
            <p:cNvPr id="11" name="Right Arrow 10"/>
            <p:cNvSpPr/>
            <p:nvPr/>
          </p:nvSpPr>
          <p:spPr>
            <a:xfrm>
              <a:off x="7741127" y="2416972"/>
              <a:ext cx="492964"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81"/>
            <p:cNvSpPr txBox="1">
              <a:spLocks noChangeArrowheads="1"/>
            </p:cNvSpPr>
            <p:nvPr/>
          </p:nvSpPr>
          <p:spPr bwMode="auto">
            <a:xfrm>
              <a:off x="7114332" y="1755248"/>
              <a:ext cx="1350162" cy="8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ko-KR" sz="1400" dirty="0" err="1">
                  <a:latin typeface="+mn-lt"/>
                  <a:ea typeface="Gulim" panose="020B0600000101010101" pitchFamily="34" charset="-127"/>
                </a:rPr>
                <a:t>Recompute</a:t>
              </a:r>
              <a:r>
                <a:rPr lang="en-US" altLang="ko-KR" sz="1400" dirty="0">
                  <a:latin typeface="+mn-lt"/>
                  <a:ea typeface="Gulim" panose="020B0600000101010101" pitchFamily="34" charset="-127"/>
                </a:rPr>
                <a:t> cluster centers</a:t>
              </a:r>
            </a:p>
          </p:txBody>
        </p:sp>
      </p:grpSp>
      <p:sp>
        <p:nvSpPr>
          <p:cNvPr id="14" name="Text Box 181"/>
          <p:cNvSpPr txBox="1">
            <a:spLocks noChangeArrowheads="1"/>
          </p:cNvSpPr>
          <p:nvPr/>
        </p:nvSpPr>
        <p:spPr bwMode="auto">
          <a:xfrm>
            <a:off x="3395804" y="1750478"/>
            <a:ext cx="9376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ko-KR" sz="1400" dirty="0">
                <a:latin typeface="+mn-lt"/>
                <a:ea typeface="Gulim" panose="020B0600000101010101" pitchFamily="34" charset="-127"/>
              </a:rPr>
              <a:t>Assign points to clusters</a:t>
            </a:r>
          </a:p>
        </p:txBody>
      </p:sp>
      <p:sp>
        <p:nvSpPr>
          <p:cNvPr id="15" name="Text Box 181"/>
          <p:cNvSpPr txBox="1">
            <a:spLocks noChangeArrowheads="1"/>
          </p:cNvSpPr>
          <p:nvPr/>
        </p:nvSpPr>
        <p:spPr bwMode="auto">
          <a:xfrm>
            <a:off x="508411" y="4032082"/>
            <a:ext cx="27744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None/>
            </a:pPr>
            <a:r>
              <a:rPr lang="en-US" altLang="ko-KR" sz="1400" dirty="0">
                <a:latin typeface="+mn-lt"/>
                <a:ea typeface="Gulim" panose="020B0600000101010101" pitchFamily="34" charset="-127"/>
              </a:rPr>
              <a:t>Another random selection of k centroids </a:t>
            </a:r>
            <a:r>
              <a:rPr lang="en-US" altLang="ko-KR" sz="1400" dirty="0">
                <a:latin typeface="+mn-lt"/>
                <a:ea typeface="Tahoma" panose="020B0604030504040204" pitchFamily="34" charset="0"/>
                <a:cs typeface="Tahoma" panose="020B0604030504040204" pitchFamily="34" charset="0"/>
              </a:rPr>
              <a:t>for the same data points</a:t>
            </a:r>
            <a:endParaRPr lang="en-US" altLang="ko-KR" sz="1400" dirty="0">
              <a:latin typeface="+mn-lt"/>
              <a:ea typeface="Gulim" panose="020B0600000101010101" pitchFamily="34" charset="-127"/>
            </a:endParaRPr>
          </a:p>
        </p:txBody>
      </p:sp>
    </p:spTree>
    <p:extLst>
      <p:ext uri="{BB962C8B-B14F-4D97-AF65-F5344CB8AC3E}">
        <p14:creationId xmlns:p14="http://schemas.microsoft.com/office/powerpoint/2010/main" val="70314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altLang="ko-KR" dirty="0"/>
              <a:t>Handling Outliers: From K-Means to K-</a:t>
            </a:r>
            <a:r>
              <a:rPr lang="en-US" altLang="ko-KR" dirty="0" err="1"/>
              <a:t>Medoids</a:t>
            </a:r>
            <a:endParaRPr lang="en-US" altLang="zh-CN" dirty="0"/>
          </a:p>
        </p:txBody>
      </p:sp>
      <mc:AlternateContent xmlns:mc="http://schemas.openxmlformats.org/markup-compatibility/2006">
        <mc:Choice xmlns:a14="http://schemas.microsoft.com/office/drawing/2010/main" Requires="a14">
          <p:sp>
            <p:nvSpPr>
              <p:cNvPr id="29699" name="Rectangle 1027"/>
              <p:cNvSpPr>
                <a:spLocks noGrp="1" noChangeArrowheads="1"/>
              </p:cNvSpPr>
              <p:nvPr>
                <p:ph type="body" idx="1"/>
              </p:nvPr>
            </p:nvSpPr>
            <p:spPr/>
            <p:txBody>
              <a:bodyPr>
                <a:normAutofit fontScale="92500" lnSpcReduction="20000"/>
              </a:bodyPr>
              <a:lstStyle/>
              <a:p>
                <a:r>
                  <a:rPr lang="en-US" altLang="ko-KR" dirty="0"/>
                  <a:t>The K-Means algorithm is sensitive to outliers</a:t>
                </a:r>
              </a:p>
              <a:p>
                <a:pPr lvl="1"/>
                <a:r>
                  <a:rPr lang="en-US" altLang="ko-KR" dirty="0"/>
                  <a:t>An object with an extremely large value may substantially distort the distribution of the data</a:t>
                </a:r>
              </a:p>
              <a:p>
                <a:r>
                  <a:rPr lang="en-US" altLang="ko-KR" dirty="0"/>
                  <a:t>K-</a:t>
                </a:r>
                <a:r>
                  <a:rPr lang="en-US" altLang="ko-KR" dirty="0" err="1"/>
                  <a:t>Medoids</a:t>
                </a:r>
                <a:r>
                  <a:rPr lang="en-US" altLang="ko-KR" dirty="0"/>
                  <a:t>: Instead of taking the mean value of the object in a cluster as a reference point, </a:t>
                </a:r>
                <a:r>
                  <a:rPr lang="en-US" altLang="ko-KR" dirty="0" err="1"/>
                  <a:t>medoids</a:t>
                </a:r>
                <a:r>
                  <a:rPr lang="en-US" altLang="ko-KR" dirty="0"/>
                  <a:t> can be used, which is the most centrally located object in a cluster</a:t>
                </a:r>
              </a:p>
              <a:p>
                <a:r>
                  <a:rPr lang="en-US" altLang="zh-CN" dirty="0"/>
                  <a:t>The </a:t>
                </a:r>
                <a:r>
                  <a:rPr lang="en-US" altLang="ko-KR" dirty="0"/>
                  <a:t>K-</a:t>
                </a:r>
                <a:r>
                  <a:rPr lang="en-US" altLang="ko-KR" dirty="0" err="1"/>
                  <a:t>Medoids</a:t>
                </a:r>
                <a:r>
                  <a:rPr lang="en-US" altLang="zh-CN" dirty="0"/>
                  <a:t> clustering algorithm:</a:t>
                </a:r>
              </a:p>
              <a:p>
                <a:pPr lvl="1"/>
                <a:r>
                  <a:rPr lang="en-US" altLang="zh-CN" dirty="0"/>
                  <a:t>Select K points as the initial representative objects (i.e., as initial K </a:t>
                </a:r>
                <a:r>
                  <a:rPr lang="en-US" altLang="zh-CN" dirty="0" err="1"/>
                  <a:t>medoids</a:t>
                </a:r>
                <a:r>
                  <a:rPr lang="en-US" altLang="zh-CN" dirty="0"/>
                  <a:t>)</a:t>
                </a:r>
              </a:p>
              <a:p>
                <a:pPr lvl="1"/>
                <a:r>
                  <a:rPr lang="en-US" altLang="zh-CN" dirty="0"/>
                  <a:t>Repeat</a:t>
                </a:r>
              </a:p>
              <a:p>
                <a:pPr lvl="2"/>
                <a:r>
                  <a:rPr lang="en-US" altLang="zh-CN" dirty="0"/>
                  <a:t>Assigning each point to the cluster with the closest </a:t>
                </a:r>
                <a:r>
                  <a:rPr lang="en-US" altLang="zh-CN" dirty="0" err="1"/>
                  <a:t>medoid</a:t>
                </a:r>
                <a:r>
                  <a:rPr lang="en-US" altLang="zh-CN" dirty="0"/>
                  <a:t> </a:t>
                </a:r>
              </a:p>
              <a:p>
                <a:pPr lvl="2"/>
                <a:r>
                  <a:rPr lang="en-US" altLang="zh-CN" dirty="0"/>
                  <a:t>Randomly select a non-representative object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𝑜</m:t>
                        </m:r>
                      </m:e>
                      <m:sub>
                        <m:r>
                          <a:rPr lang="en-US" altLang="zh-CN" i="1" dirty="0" smtClean="0">
                            <a:latin typeface="Cambria Math" panose="02040503050406030204" pitchFamily="18" charset="0"/>
                          </a:rPr>
                          <m:t>𝑖</m:t>
                        </m:r>
                      </m:sub>
                    </m:sSub>
                  </m:oMath>
                </a14:m>
                <a:endParaRPr lang="en-US" altLang="zh-CN" dirty="0"/>
              </a:p>
              <a:p>
                <a:pPr lvl="2"/>
                <a:r>
                  <a:rPr lang="en-US" altLang="zh-CN" dirty="0"/>
                  <a:t>Compute the total cost S of swapping the </a:t>
                </a:r>
                <a:r>
                  <a:rPr lang="en-US" altLang="zh-CN" dirty="0" err="1"/>
                  <a:t>medoid</a:t>
                </a:r>
                <a:r>
                  <a:rPr lang="en-US" altLang="zh-CN" dirty="0"/>
                  <a:t> m with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𝑜</m:t>
                        </m:r>
                      </m:e>
                      <m:sub>
                        <m:r>
                          <a:rPr lang="en-US" altLang="zh-CN" i="1" dirty="0" smtClean="0">
                            <a:latin typeface="Cambria Math" panose="02040503050406030204" pitchFamily="18" charset="0"/>
                          </a:rPr>
                          <m:t>𝑖</m:t>
                        </m:r>
                      </m:sub>
                    </m:sSub>
                  </m:oMath>
                </a14:m>
                <a:endParaRPr lang="en-US" altLang="zh-CN" dirty="0"/>
              </a:p>
              <a:p>
                <a:pPr lvl="2"/>
                <a:r>
                  <a:rPr lang="en-US" altLang="zh-CN" dirty="0"/>
                  <a:t>If S &lt; 0, then swap m with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𝑜</m:t>
                        </m:r>
                      </m:e>
                      <m:sub>
                        <m:r>
                          <a:rPr lang="en-US" altLang="zh-CN" i="1" dirty="0" smtClean="0">
                            <a:latin typeface="Cambria Math" panose="02040503050406030204" pitchFamily="18" charset="0"/>
                          </a:rPr>
                          <m:t>𝑖</m:t>
                        </m:r>
                      </m:sub>
                    </m:sSub>
                  </m:oMath>
                </a14:m>
                <a:r>
                  <a:rPr lang="en-US" altLang="zh-CN" dirty="0"/>
                  <a:t> to form the new set of </a:t>
                </a:r>
                <a:r>
                  <a:rPr lang="en-US" altLang="zh-CN" dirty="0" err="1"/>
                  <a:t>medoids</a:t>
                </a:r>
                <a:endParaRPr lang="en-US" altLang="zh-CN" dirty="0"/>
              </a:p>
              <a:p>
                <a:pPr lvl="1"/>
                <a:r>
                  <a:rPr lang="en-US" altLang="zh-CN" dirty="0"/>
                  <a:t>Until convergence criterion is satisfied</a:t>
                </a:r>
              </a:p>
            </p:txBody>
          </p:sp>
        </mc:Choice>
        <mc:Fallback>
          <p:sp>
            <p:nvSpPr>
              <p:cNvPr id="29699" name="Rectangle 1027"/>
              <p:cNvSpPr>
                <a:spLocks noGrp="1" noRot="1" noChangeAspect="1" noMove="1" noResize="1" noEditPoints="1" noAdjustHandles="1" noChangeArrowheads="1" noChangeShapeType="1" noTextEdit="1"/>
              </p:cNvSpPr>
              <p:nvPr>
                <p:ph type="body" idx="1"/>
              </p:nvPr>
            </p:nvSpPr>
            <p:spPr>
              <a:blipFill>
                <a:blip r:embed="rId3"/>
                <a:stretch>
                  <a:fillRect l="-965" t="-3488" b="-291"/>
                </a:stretch>
              </a:blipFill>
            </p:spPr>
            <p:txBody>
              <a:bodyPr/>
              <a:lstStyle/>
              <a:p>
                <a:r>
                  <a:rPr lang="en-US">
                    <a:noFill/>
                  </a:rPr>
                  <a:t> </a:t>
                </a:r>
              </a:p>
            </p:txBody>
          </p:sp>
        </mc:Fallback>
      </mc:AlternateContent>
    </p:spTree>
    <p:extLst>
      <p:ext uri="{BB962C8B-B14F-4D97-AF65-F5344CB8AC3E}">
        <p14:creationId xmlns:p14="http://schemas.microsoft.com/office/powerpoint/2010/main" val="196150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050"/>
          <p:cNvSpPr>
            <a:spLocks noGrp="1" noChangeArrowheads="1"/>
          </p:cNvSpPr>
          <p:nvPr>
            <p:ph type="title"/>
          </p:nvPr>
        </p:nvSpPr>
        <p:spPr/>
        <p:txBody>
          <a:bodyPr/>
          <a:lstStyle/>
          <a:p>
            <a:r>
              <a:rPr lang="en-US" altLang="ko-KR" dirty="0"/>
              <a:t>PAM: A Typical K-</a:t>
            </a:r>
            <a:r>
              <a:rPr lang="en-US" altLang="ko-KR" dirty="0" err="1"/>
              <a:t>Medoids</a:t>
            </a:r>
            <a:r>
              <a:rPr lang="en-US" altLang="ko-KR" dirty="0"/>
              <a:t> Algorithm</a:t>
            </a:r>
          </a:p>
        </p:txBody>
      </p:sp>
      <p:grpSp>
        <p:nvGrpSpPr>
          <p:cNvPr id="2" name="Group 1"/>
          <p:cNvGrpSpPr/>
          <p:nvPr/>
        </p:nvGrpSpPr>
        <p:grpSpPr>
          <a:xfrm>
            <a:off x="2100276" y="1561613"/>
            <a:ext cx="2395537" cy="2596982"/>
            <a:chOff x="1643064" y="1719263"/>
            <a:chExt cx="2395537" cy="2596982"/>
          </a:xfrm>
        </p:grpSpPr>
        <p:sp>
          <p:nvSpPr>
            <p:cNvPr id="30726" name="Rectangle 2057"/>
            <p:cNvSpPr>
              <a:spLocks noChangeArrowheads="1"/>
            </p:cNvSpPr>
            <p:nvPr/>
          </p:nvSpPr>
          <p:spPr bwMode="auto">
            <a:xfrm>
              <a:off x="1643064" y="1719263"/>
              <a:ext cx="2395537" cy="2254250"/>
            </a:xfrm>
            <a:prstGeom prst="rect">
              <a:avLst/>
            </a:prstGeom>
            <a:solidFill>
              <a:srgbClr val="FFFFFF"/>
            </a:solidFill>
            <a:ln w="0">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727" name="Rectangle 2058"/>
            <p:cNvSpPr>
              <a:spLocks noChangeArrowheads="1"/>
            </p:cNvSpPr>
            <p:nvPr/>
          </p:nvSpPr>
          <p:spPr bwMode="auto">
            <a:xfrm>
              <a:off x="1893889" y="1903413"/>
              <a:ext cx="2014537" cy="1789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728" name="Line 2059"/>
            <p:cNvSpPr>
              <a:spLocks noChangeShapeType="1"/>
            </p:cNvSpPr>
            <p:nvPr/>
          </p:nvSpPr>
          <p:spPr bwMode="auto">
            <a:xfrm>
              <a:off x="1893889" y="3517900"/>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29" name="Line 2060"/>
            <p:cNvSpPr>
              <a:spLocks noChangeShapeType="1"/>
            </p:cNvSpPr>
            <p:nvPr/>
          </p:nvSpPr>
          <p:spPr bwMode="auto">
            <a:xfrm>
              <a:off x="1893889" y="3333750"/>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30" name="Line 2061"/>
            <p:cNvSpPr>
              <a:spLocks noChangeShapeType="1"/>
            </p:cNvSpPr>
            <p:nvPr/>
          </p:nvSpPr>
          <p:spPr bwMode="auto">
            <a:xfrm>
              <a:off x="1893889" y="316071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31" name="Line 2062"/>
            <p:cNvSpPr>
              <a:spLocks noChangeShapeType="1"/>
            </p:cNvSpPr>
            <p:nvPr/>
          </p:nvSpPr>
          <p:spPr bwMode="auto">
            <a:xfrm>
              <a:off x="1893889" y="297656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32" name="Line 2063"/>
            <p:cNvSpPr>
              <a:spLocks noChangeShapeType="1"/>
            </p:cNvSpPr>
            <p:nvPr/>
          </p:nvSpPr>
          <p:spPr bwMode="auto">
            <a:xfrm>
              <a:off x="1893889" y="280352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33" name="Line 2064"/>
            <p:cNvSpPr>
              <a:spLocks noChangeShapeType="1"/>
            </p:cNvSpPr>
            <p:nvPr/>
          </p:nvSpPr>
          <p:spPr bwMode="auto">
            <a:xfrm>
              <a:off x="1893889" y="261937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34" name="Line 2065"/>
            <p:cNvSpPr>
              <a:spLocks noChangeShapeType="1"/>
            </p:cNvSpPr>
            <p:nvPr/>
          </p:nvSpPr>
          <p:spPr bwMode="auto">
            <a:xfrm>
              <a:off x="1893889" y="2446339"/>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35" name="Line 2066"/>
            <p:cNvSpPr>
              <a:spLocks noChangeShapeType="1"/>
            </p:cNvSpPr>
            <p:nvPr/>
          </p:nvSpPr>
          <p:spPr bwMode="auto">
            <a:xfrm>
              <a:off x="1893889" y="2262189"/>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36" name="Line 2067"/>
            <p:cNvSpPr>
              <a:spLocks noChangeShapeType="1"/>
            </p:cNvSpPr>
            <p:nvPr/>
          </p:nvSpPr>
          <p:spPr bwMode="auto">
            <a:xfrm>
              <a:off x="1893889" y="208756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37" name="Line 2068"/>
            <p:cNvSpPr>
              <a:spLocks noChangeShapeType="1"/>
            </p:cNvSpPr>
            <p:nvPr/>
          </p:nvSpPr>
          <p:spPr bwMode="auto">
            <a:xfrm>
              <a:off x="1893889" y="190341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38" name="Line 2069"/>
            <p:cNvSpPr>
              <a:spLocks noChangeShapeType="1"/>
            </p:cNvSpPr>
            <p:nvPr/>
          </p:nvSpPr>
          <p:spPr bwMode="auto">
            <a:xfrm>
              <a:off x="2100264"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39" name="Line 2070"/>
            <p:cNvSpPr>
              <a:spLocks noChangeShapeType="1"/>
            </p:cNvSpPr>
            <p:nvPr/>
          </p:nvSpPr>
          <p:spPr bwMode="auto">
            <a:xfrm>
              <a:off x="2297114"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40" name="Line 2071"/>
            <p:cNvSpPr>
              <a:spLocks noChangeShapeType="1"/>
            </p:cNvSpPr>
            <p:nvPr/>
          </p:nvSpPr>
          <p:spPr bwMode="auto">
            <a:xfrm>
              <a:off x="250348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41" name="Line 2072"/>
            <p:cNvSpPr>
              <a:spLocks noChangeShapeType="1"/>
            </p:cNvSpPr>
            <p:nvPr/>
          </p:nvSpPr>
          <p:spPr bwMode="auto">
            <a:xfrm>
              <a:off x="270033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42" name="Line 2073"/>
            <p:cNvSpPr>
              <a:spLocks noChangeShapeType="1"/>
            </p:cNvSpPr>
            <p:nvPr/>
          </p:nvSpPr>
          <p:spPr bwMode="auto">
            <a:xfrm>
              <a:off x="2906714"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43" name="Line 2074"/>
            <p:cNvSpPr>
              <a:spLocks noChangeShapeType="1"/>
            </p:cNvSpPr>
            <p:nvPr/>
          </p:nvSpPr>
          <p:spPr bwMode="auto">
            <a:xfrm>
              <a:off x="310197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44" name="Line 2075"/>
            <p:cNvSpPr>
              <a:spLocks noChangeShapeType="1"/>
            </p:cNvSpPr>
            <p:nvPr/>
          </p:nvSpPr>
          <p:spPr bwMode="auto">
            <a:xfrm>
              <a:off x="330993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45" name="Line 2076"/>
            <p:cNvSpPr>
              <a:spLocks noChangeShapeType="1"/>
            </p:cNvSpPr>
            <p:nvPr/>
          </p:nvSpPr>
          <p:spPr bwMode="auto">
            <a:xfrm>
              <a:off x="3505200"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46" name="Line 2077"/>
            <p:cNvSpPr>
              <a:spLocks noChangeShapeType="1"/>
            </p:cNvSpPr>
            <p:nvPr/>
          </p:nvSpPr>
          <p:spPr bwMode="auto">
            <a:xfrm>
              <a:off x="371157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47" name="Line 2078"/>
            <p:cNvSpPr>
              <a:spLocks noChangeShapeType="1"/>
            </p:cNvSpPr>
            <p:nvPr/>
          </p:nvSpPr>
          <p:spPr bwMode="auto">
            <a:xfrm>
              <a:off x="390842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48" name="Rectangle 2079"/>
            <p:cNvSpPr>
              <a:spLocks noChangeArrowheads="1"/>
            </p:cNvSpPr>
            <p:nvPr/>
          </p:nvSpPr>
          <p:spPr bwMode="auto">
            <a:xfrm>
              <a:off x="1893889" y="1903413"/>
              <a:ext cx="2014537" cy="178911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749" name="Line 2080"/>
            <p:cNvSpPr>
              <a:spLocks noChangeShapeType="1"/>
            </p:cNvSpPr>
            <p:nvPr/>
          </p:nvSpPr>
          <p:spPr bwMode="auto">
            <a:xfrm>
              <a:off x="189388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50" name="Line 2081"/>
            <p:cNvSpPr>
              <a:spLocks noChangeShapeType="1"/>
            </p:cNvSpPr>
            <p:nvPr/>
          </p:nvSpPr>
          <p:spPr bwMode="auto">
            <a:xfrm>
              <a:off x="1871664" y="369252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51" name="Line 2082"/>
            <p:cNvSpPr>
              <a:spLocks noChangeShapeType="1"/>
            </p:cNvSpPr>
            <p:nvPr/>
          </p:nvSpPr>
          <p:spPr bwMode="auto">
            <a:xfrm>
              <a:off x="1871664" y="3517900"/>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52" name="Line 2083"/>
            <p:cNvSpPr>
              <a:spLocks noChangeShapeType="1"/>
            </p:cNvSpPr>
            <p:nvPr/>
          </p:nvSpPr>
          <p:spPr bwMode="auto">
            <a:xfrm>
              <a:off x="1871664" y="3333750"/>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53" name="Line 2084"/>
            <p:cNvSpPr>
              <a:spLocks noChangeShapeType="1"/>
            </p:cNvSpPr>
            <p:nvPr/>
          </p:nvSpPr>
          <p:spPr bwMode="auto">
            <a:xfrm>
              <a:off x="1871664" y="316071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54" name="Line 2085"/>
            <p:cNvSpPr>
              <a:spLocks noChangeShapeType="1"/>
            </p:cNvSpPr>
            <p:nvPr/>
          </p:nvSpPr>
          <p:spPr bwMode="auto">
            <a:xfrm>
              <a:off x="1871664" y="297656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55" name="Line 2086"/>
            <p:cNvSpPr>
              <a:spLocks noChangeShapeType="1"/>
            </p:cNvSpPr>
            <p:nvPr/>
          </p:nvSpPr>
          <p:spPr bwMode="auto">
            <a:xfrm>
              <a:off x="1871664" y="280352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56" name="Line 2087"/>
            <p:cNvSpPr>
              <a:spLocks noChangeShapeType="1"/>
            </p:cNvSpPr>
            <p:nvPr/>
          </p:nvSpPr>
          <p:spPr bwMode="auto">
            <a:xfrm>
              <a:off x="1871664" y="261937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57" name="Line 2088"/>
            <p:cNvSpPr>
              <a:spLocks noChangeShapeType="1"/>
            </p:cNvSpPr>
            <p:nvPr/>
          </p:nvSpPr>
          <p:spPr bwMode="auto">
            <a:xfrm>
              <a:off x="1871664" y="2446339"/>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58" name="Line 2089"/>
            <p:cNvSpPr>
              <a:spLocks noChangeShapeType="1"/>
            </p:cNvSpPr>
            <p:nvPr/>
          </p:nvSpPr>
          <p:spPr bwMode="auto">
            <a:xfrm>
              <a:off x="1871664" y="2262189"/>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59" name="Line 2090"/>
            <p:cNvSpPr>
              <a:spLocks noChangeShapeType="1"/>
            </p:cNvSpPr>
            <p:nvPr/>
          </p:nvSpPr>
          <p:spPr bwMode="auto">
            <a:xfrm>
              <a:off x="1871664" y="208756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60" name="Line 2091"/>
            <p:cNvSpPr>
              <a:spLocks noChangeShapeType="1"/>
            </p:cNvSpPr>
            <p:nvPr/>
          </p:nvSpPr>
          <p:spPr bwMode="auto">
            <a:xfrm>
              <a:off x="1871664" y="190341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61" name="Line 2092"/>
            <p:cNvSpPr>
              <a:spLocks noChangeShapeType="1"/>
            </p:cNvSpPr>
            <p:nvPr/>
          </p:nvSpPr>
          <p:spPr bwMode="auto">
            <a:xfrm>
              <a:off x="1893889" y="369252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62" name="Line 2093"/>
            <p:cNvSpPr>
              <a:spLocks noChangeShapeType="1"/>
            </p:cNvSpPr>
            <p:nvPr/>
          </p:nvSpPr>
          <p:spPr bwMode="auto">
            <a:xfrm flipV="1">
              <a:off x="189388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63" name="Line 2094"/>
            <p:cNvSpPr>
              <a:spLocks noChangeShapeType="1"/>
            </p:cNvSpPr>
            <p:nvPr/>
          </p:nvSpPr>
          <p:spPr bwMode="auto">
            <a:xfrm flipV="1">
              <a:off x="2100264"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64" name="Line 2095"/>
            <p:cNvSpPr>
              <a:spLocks noChangeShapeType="1"/>
            </p:cNvSpPr>
            <p:nvPr/>
          </p:nvSpPr>
          <p:spPr bwMode="auto">
            <a:xfrm flipV="1">
              <a:off x="2297114"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65" name="Line 2096"/>
            <p:cNvSpPr>
              <a:spLocks noChangeShapeType="1"/>
            </p:cNvSpPr>
            <p:nvPr/>
          </p:nvSpPr>
          <p:spPr bwMode="auto">
            <a:xfrm flipV="1">
              <a:off x="250348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66" name="Line 2097"/>
            <p:cNvSpPr>
              <a:spLocks noChangeShapeType="1"/>
            </p:cNvSpPr>
            <p:nvPr/>
          </p:nvSpPr>
          <p:spPr bwMode="auto">
            <a:xfrm flipV="1">
              <a:off x="270033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67" name="Line 2098"/>
            <p:cNvSpPr>
              <a:spLocks noChangeShapeType="1"/>
            </p:cNvSpPr>
            <p:nvPr/>
          </p:nvSpPr>
          <p:spPr bwMode="auto">
            <a:xfrm flipV="1">
              <a:off x="2906714"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68" name="Line 2099"/>
            <p:cNvSpPr>
              <a:spLocks noChangeShapeType="1"/>
            </p:cNvSpPr>
            <p:nvPr/>
          </p:nvSpPr>
          <p:spPr bwMode="auto">
            <a:xfrm flipV="1">
              <a:off x="310197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69" name="Line 2100"/>
            <p:cNvSpPr>
              <a:spLocks noChangeShapeType="1"/>
            </p:cNvSpPr>
            <p:nvPr/>
          </p:nvSpPr>
          <p:spPr bwMode="auto">
            <a:xfrm flipV="1">
              <a:off x="330993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70" name="Line 2101"/>
            <p:cNvSpPr>
              <a:spLocks noChangeShapeType="1"/>
            </p:cNvSpPr>
            <p:nvPr/>
          </p:nvSpPr>
          <p:spPr bwMode="auto">
            <a:xfrm flipV="1">
              <a:off x="3505200"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71" name="Line 2102"/>
            <p:cNvSpPr>
              <a:spLocks noChangeShapeType="1"/>
            </p:cNvSpPr>
            <p:nvPr/>
          </p:nvSpPr>
          <p:spPr bwMode="auto">
            <a:xfrm flipV="1">
              <a:off x="371157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72" name="Line 2103"/>
            <p:cNvSpPr>
              <a:spLocks noChangeShapeType="1"/>
            </p:cNvSpPr>
            <p:nvPr/>
          </p:nvSpPr>
          <p:spPr bwMode="auto">
            <a:xfrm flipV="1">
              <a:off x="390842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773" name="Freeform 2104"/>
            <p:cNvSpPr>
              <a:spLocks/>
            </p:cNvSpPr>
            <p:nvPr/>
          </p:nvSpPr>
          <p:spPr bwMode="auto">
            <a:xfrm>
              <a:off x="242728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solidFill>
                  <a:srgbClr val="000000"/>
                </a:solidFill>
              </a:endParaRPr>
            </a:p>
          </p:txBody>
        </p:sp>
        <p:sp>
          <p:nvSpPr>
            <p:cNvPr id="30774" name="Freeform 2105"/>
            <p:cNvSpPr>
              <a:spLocks/>
            </p:cNvSpPr>
            <p:nvPr/>
          </p:nvSpPr>
          <p:spPr bwMode="auto">
            <a:xfrm>
              <a:off x="2220913"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solidFill>
                  <a:srgbClr val="000000"/>
                </a:solidFill>
              </a:endParaRPr>
            </a:p>
          </p:txBody>
        </p:sp>
        <p:sp>
          <p:nvSpPr>
            <p:cNvPr id="30775" name="Freeform 2106"/>
            <p:cNvSpPr>
              <a:spLocks/>
            </p:cNvSpPr>
            <p:nvPr/>
          </p:nvSpPr>
          <p:spPr bwMode="auto">
            <a:xfrm>
              <a:off x="3233738" y="308451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solidFill>
                  <a:srgbClr val="000000"/>
                </a:solidFill>
              </a:endParaRPr>
            </a:p>
          </p:txBody>
        </p:sp>
        <p:sp>
          <p:nvSpPr>
            <p:cNvPr id="30776" name="Freeform 2107"/>
            <p:cNvSpPr>
              <a:spLocks/>
            </p:cNvSpPr>
            <p:nvPr/>
          </p:nvSpPr>
          <p:spPr bwMode="auto">
            <a:xfrm>
              <a:off x="2624138" y="2370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endParaRPr lang="en-US">
                <a:solidFill>
                  <a:srgbClr val="000000"/>
                </a:solidFill>
              </a:endParaRPr>
            </a:p>
          </p:txBody>
        </p:sp>
        <p:sp>
          <p:nvSpPr>
            <p:cNvPr id="30777" name="Freeform 2108"/>
            <p:cNvSpPr>
              <a:spLocks/>
            </p:cNvSpPr>
            <p:nvPr/>
          </p:nvSpPr>
          <p:spPr bwMode="auto">
            <a:xfrm>
              <a:off x="3429000" y="272732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solidFill>
                  <a:srgbClr val="000000"/>
                </a:solidFill>
              </a:endParaRPr>
            </a:p>
          </p:txBody>
        </p:sp>
        <p:sp>
          <p:nvSpPr>
            <p:cNvPr id="30778" name="Freeform 2109"/>
            <p:cNvSpPr>
              <a:spLocks/>
            </p:cNvSpPr>
            <p:nvPr/>
          </p:nvSpPr>
          <p:spPr bwMode="auto">
            <a:xfrm>
              <a:off x="3025775" y="3259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7"/>
                  </a:lnTo>
                  <a:lnTo>
                    <a:pt x="48" y="95"/>
                  </a:lnTo>
                  <a:lnTo>
                    <a:pt x="0" y="47"/>
                  </a:lnTo>
                  <a:lnTo>
                    <a:pt x="48" y="0"/>
                  </a:lnTo>
                  <a:close/>
                </a:path>
              </a:pathLst>
            </a:custGeom>
            <a:solidFill>
              <a:srgbClr val="00FFFF"/>
            </a:solidFill>
            <a:ln w="11113">
              <a:solidFill>
                <a:srgbClr val="000080"/>
              </a:solidFill>
              <a:round/>
              <a:headEnd/>
              <a:tailEnd/>
            </a:ln>
          </p:spPr>
          <p:txBody>
            <a:bodyPr/>
            <a:lstStyle/>
            <a:p>
              <a:endParaRPr lang="en-US">
                <a:solidFill>
                  <a:srgbClr val="000000"/>
                </a:solidFill>
              </a:endParaRPr>
            </a:p>
          </p:txBody>
        </p:sp>
        <p:sp>
          <p:nvSpPr>
            <p:cNvPr id="30779" name="Freeform 2110"/>
            <p:cNvSpPr>
              <a:spLocks/>
            </p:cNvSpPr>
            <p:nvPr/>
          </p:nvSpPr>
          <p:spPr bwMode="auto">
            <a:xfrm>
              <a:off x="323373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solidFill>
                  <a:srgbClr val="000000"/>
                </a:solidFill>
              </a:endParaRPr>
            </a:p>
          </p:txBody>
        </p:sp>
        <p:sp>
          <p:nvSpPr>
            <p:cNvPr id="30780" name="Freeform 2111"/>
            <p:cNvSpPr>
              <a:spLocks/>
            </p:cNvSpPr>
            <p:nvPr/>
          </p:nvSpPr>
          <p:spPr bwMode="auto">
            <a:xfrm>
              <a:off x="3233738"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solidFill>
                  <a:srgbClr val="000000"/>
                </a:solidFill>
              </a:endParaRPr>
            </a:p>
          </p:txBody>
        </p:sp>
        <p:sp>
          <p:nvSpPr>
            <p:cNvPr id="30781" name="Rectangle 2112"/>
            <p:cNvSpPr>
              <a:spLocks noChangeArrowheads="1"/>
            </p:cNvSpPr>
            <p:nvPr/>
          </p:nvSpPr>
          <p:spPr bwMode="auto">
            <a:xfrm>
              <a:off x="1806575" y="365918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782" name="Rectangle 2113"/>
            <p:cNvSpPr>
              <a:spLocks noChangeArrowheads="1"/>
            </p:cNvSpPr>
            <p:nvPr/>
          </p:nvSpPr>
          <p:spPr bwMode="auto">
            <a:xfrm>
              <a:off x="1806575" y="348615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783" name="Rectangle 2114"/>
            <p:cNvSpPr>
              <a:spLocks noChangeArrowheads="1"/>
            </p:cNvSpPr>
            <p:nvPr/>
          </p:nvSpPr>
          <p:spPr bwMode="auto">
            <a:xfrm>
              <a:off x="1806575" y="330200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784" name="Rectangle 2115"/>
            <p:cNvSpPr>
              <a:spLocks noChangeArrowheads="1"/>
            </p:cNvSpPr>
            <p:nvPr/>
          </p:nvSpPr>
          <p:spPr bwMode="auto">
            <a:xfrm>
              <a:off x="1806575" y="312896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785" name="Rectangle 2116"/>
            <p:cNvSpPr>
              <a:spLocks noChangeArrowheads="1"/>
            </p:cNvSpPr>
            <p:nvPr/>
          </p:nvSpPr>
          <p:spPr bwMode="auto">
            <a:xfrm>
              <a:off x="1806575" y="294481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786" name="Rectangle 2117"/>
            <p:cNvSpPr>
              <a:spLocks noChangeArrowheads="1"/>
            </p:cNvSpPr>
            <p:nvPr/>
          </p:nvSpPr>
          <p:spPr bwMode="auto">
            <a:xfrm>
              <a:off x="1806575" y="277018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787" name="Rectangle 2118"/>
            <p:cNvSpPr>
              <a:spLocks noChangeArrowheads="1"/>
            </p:cNvSpPr>
            <p:nvPr/>
          </p:nvSpPr>
          <p:spPr bwMode="auto">
            <a:xfrm>
              <a:off x="1806575" y="25860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788" name="Rectangle 2119"/>
            <p:cNvSpPr>
              <a:spLocks noChangeArrowheads="1"/>
            </p:cNvSpPr>
            <p:nvPr/>
          </p:nvSpPr>
          <p:spPr bwMode="auto">
            <a:xfrm>
              <a:off x="1806575" y="241300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789" name="Rectangle 2120"/>
            <p:cNvSpPr>
              <a:spLocks noChangeArrowheads="1"/>
            </p:cNvSpPr>
            <p:nvPr/>
          </p:nvSpPr>
          <p:spPr bwMode="auto">
            <a:xfrm>
              <a:off x="1806575" y="222885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790" name="Rectangle 2121"/>
            <p:cNvSpPr>
              <a:spLocks noChangeArrowheads="1"/>
            </p:cNvSpPr>
            <p:nvPr/>
          </p:nvSpPr>
          <p:spPr bwMode="auto">
            <a:xfrm>
              <a:off x="1806575" y="205581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791" name="Rectangle 2122"/>
            <p:cNvSpPr>
              <a:spLocks noChangeArrowheads="1"/>
            </p:cNvSpPr>
            <p:nvPr/>
          </p:nvSpPr>
          <p:spPr bwMode="auto">
            <a:xfrm>
              <a:off x="1774825" y="1871663"/>
              <a:ext cx="705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792" name="Rectangle 2123"/>
            <p:cNvSpPr>
              <a:spLocks noChangeArrowheads="1"/>
            </p:cNvSpPr>
            <p:nvPr/>
          </p:nvSpPr>
          <p:spPr bwMode="auto">
            <a:xfrm>
              <a:off x="188277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793" name="Rectangle 2124"/>
            <p:cNvSpPr>
              <a:spLocks noChangeArrowheads="1"/>
            </p:cNvSpPr>
            <p:nvPr/>
          </p:nvSpPr>
          <p:spPr bwMode="auto">
            <a:xfrm>
              <a:off x="2090738"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794" name="Rectangle 2125"/>
            <p:cNvSpPr>
              <a:spLocks noChangeArrowheads="1"/>
            </p:cNvSpPr>
            <p:nvPr/>
          </p:nvSpPr>
          <p:spPr bwMode="auto">
            <a:xfrm>
              <a:off x="2286000"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795" name="Rectangle 2126"/>
            <p:cNvSpPr>
              <a:spLocks noChangeArrowheads="1"/>
            </p:cNvSpPr>
            <p:nvPr/>
          </p:nvSpPr>
          <p:spPr bwMode="auto">
            <a:xfrm>
              <a:off x="249237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796" name="Rectangle 2127"/>
            <p:cNvSpPr>
              <a:spLocks noChangeArrowheads="1"/>
            </p:cNvSpPr>
            <p:nvPr/>
          </p:nvSpPr>
          <p:spPr bwMode="auto">
            <a:xfrm>
              <a:off x="268922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797" name="Rectangle 2128"/>
            <p:cNvSpPr>
              <a:spLocks noChangeArrowheads="1"/>
            </p:cNvSpPr>
            <p:nvPr/>
          </p:nvSpPr>
          <p:spPr bwMode="auto">
            <a:xfrm>
              <a:off x="2895600"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798" name="Rectangle 2129"/>
            <p:cNvSpPr>
              <a:spLocks noChangeArrowheads="1"/>
            </p:cNvSpPr>
            <p:nvPr/>
          </p:nvSpPr>
          <p:spPr bwMode="auto">
            <a:xfrm>
              <a:off x="3090863"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799" name="Rectangle 2130"/>
            <p:cNvSpPr>
              <a:spLocks noChangeArrowheads="1"/>
            </p:cNvSpPr>
            <p:nvPr/>
          </p:nvSpPr>
          <p:spPr bwMode="auto">
            <a:xfrm>
              <a:off x="329882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800" name="Rectangle 2131"/>
            <p:cNvSpPr>
              <a:spLocks noChangeArrowheads="1"/>
            </p:cNvSpPr>
            <p:nvPr/>
          </p:nvSpPr>
          <p:spPr bwMode="auto">
            <a:xfrm>
              <a:off x="3494088"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801" name="Rectangle 2132"/>
            <p:cNvSpPr>
              <a:spLocks noChangeArrowheads="1"/>
            </p:cNvSpPr>
            <p:nvPr/>
          </p:nvSpPr>
          <p:spPr bwMode="auto">
            <a:xfrm>
              <a:off x="3700463"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802" name="Rectangle 2133"/>
            <p:cNvSpPr>
              <a:spLocks noChangeArrowheads="1"/>
            </p:cNvSpPr>
            <p:nvPr/>
          </p:nvSpPr>
          <p:spPr bwMode="auto">
            <a:xfrm>
              <a:off x="3875088" y="3767138"/>
              <a:ext cx="705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803" name="Rectangle 2134"/>
            <p:cNvSpPr>
              <a:spLocks noChangeArrowheads="1"/>
            </p:cNvSpPr>
            <p:nvPr/>
          </p:nvSpPr>
          <p:spPr bwMode="auto">
            <a:xfrm>
              <a:off x="1643064" y="1719263"/>
              <a:ext cx="2395537" cy="2254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804" name="Freeform 2135"/>
            <p:cNvSpPr>
              <a:spLocks/>
            </p:cNvSpPr>
            <p:nvPr/>
          </p:nvSpPr>
          <p:spPr bwMode="auto">
            <a:xfrm>
              <a:off x="2438400" y="221138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endParaRPr lang="en-US">
                <a:solidFill>
                  <a:srgbClr val="000000"/>
                </a:solidFill>
              </a:endParaRPr>
            </a:p>
          </p:txBody>
        </p:sp>
        <p:sp>
          <p:nvSpPr>
            <p:cNvPr id="30805" name="Freeform 2136"/>
            <p:cNvSpPr>
              <a:spLocks/>
            </p:cNvSpPr>
            <p:nvPr/>
          </p:nvSpPr>
          <p:spPr bwMode="auto">
            <a:xfrm>
              <a:off x="3032296" y="290708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solidFill>
                  <a:srgbClr val="000000"/>
                </a:solidFill>
              </a:endParaRPr>
            </a:p>
          </p:txBody>
        </p:sp>
        <p:sp>
          <p:nvSpPr>
            <p:cNvPr id="30806" name="Text Box 2137"/>
            <p:cNvSpPr txBox="1">
              <a:spLocks noChangeArrowheads="1"/>
            </p:cNvSpPr>
            <p:nvPr/>
          </p:nvSpPr>
          <p:spPr bwMode="auto">
            <a:xfrm>
              <a:off x="1751306" y="3946913"/>
              <a:ext cx="760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ko-KR" sz="1800" i="1" dirty="0">
                  <a:solidFill>
                    <a:srgbClr val="000000"/>
                  </a:solidFill>
                  <a:ea typeface="Gulim" panose="020B0600000101010101" pitchFamily="34" charset="-127"/>
                </a:rPr>
                <a:t>K </a:t>
              </a:r>
              <a:r>
                <a:rPr lang="en-US" altLang="ko-KR" sz="1800" dirty="0">
                  <a:solidFill>
                    <a:srgbClr val="000000"/>
                  </a:solidFill>
                  <a:ea typeface="Gulim" panose="020B0600000101010101" pitchFamily="34" charset="-127"/>
                </a:rPr>
                <a:t>= 2</a:t>
              </a:r>
            </a:p>
          </p:txBody>
        </p:sp>
      </p:grpSp>
      <p:grpSp>
        <p:nvGrpSpPr>
          <p:cNvPr id="3" name="Group 2"/>
          <p:cNvGrpSpPr/>
          <p:nvPr/>
        </p:nvGrpSpPr>
        <p:grpSpPr>
          <a:xfrm>
            <a:off x="4533973" y="1539769"/>
            <a:ext cx="3390839" cy="2362200"/>
            <a:chOff x="4076761" y="1676400"/>
            <a:chExt cx="3390839" cy="2362200"/>
          </a:xfrm>
        </p:grpSpPr>
        <p:sp>
          <p:nvSpPr>
            <p:cNvPr id="30807" name="Line 2138"/>
            <p:cNvSpPr>
              <a:spLocks noChangeShapeType="1"/>
            </p:cNvSpPr>
            <p:nvPr/>
          </p:nvSpPr>
          <p:spPr bwMode="auto">
            <a:xfrm>
              <a:off x="4114800" y="20574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30808" name="Text Box 2139"/>
            <p:cNvSpPr txBox="1">
              <a:spLocks noChangeArrowheads="1"/>
            </p:cNvSpPr>
            <p:nvPr/>
          </p:nvSpPr>
          <p:spPr bwMode="auto">
            <a:xfrm>
              <a:off x="4076761" y="2316599"/>
              <a:ext cx="91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ko-KR" sz="1400" dirty="0">
                  <a:solidFill>
                    <a:srgbClr val="000000"/>
                  </a:solidFill>
                  <a:ea typeface="Gulim" panose="020B0600000101010101" pitchFamily="34" charset="-127"/>
                </a:rPr>
                <a:t>Arbitrary choose </a:t>
              </a:r>
              <a:r>
                <a:rPr lang="en-US" altLang="ko-KR" sz="1400" i="1" dirty="0">
                  <a:solidFill>
                    <a:srgbClr val="000000"/>
                  </a:solidFill>
                  <a:ea typeface="Gulim" panose="020B0600000101010101" pitchFamily="34" charset="-127"/>
                </a:rPr>
                <a:t>K</a:t>
              </a:r>
              <a:r>
                <a:rPr lang="en-US" altLang="ko-KR" sz="1400" dirty="0">
                  <a:solidFill>
                    <a:srgbClr val="000000"/>
                  </a:solidFill>
                  <a:ea typeface="Gulim" panose="020B0600000101010101" pitchFamily="34" charset="-127"/>
                </a:rPr>
                <a:t> object as initial </a:t>
              </a:r>
              <a:r>
                <a:rPr lang="en-US" altLang="ko-KR" sz="1400" dirty="0" err="1">
                  <a:solidFill>
                    <a:srgbClr val="000000"/>
                  </a:solidFill>
                  <a:ea typeface="Gulim" panose="020B0600000101010101" pitchFamily="34" charset="-127"/>
                </a:rPr>
                <a:t>medoids</a:t>
              </a:r>
              <a:endParaRPr lang="en-US" altLang="ko-KR" sz="1400" dirty="0">
                <a:solidFill>
                  <a:srgbClr val="000000"/>
                </a:solidFill>
                <a:ea typeface="Gulim" panose="020B0600000101010101" pitchFamily="34" charset="-127"/>
              </a:endParaRPr>
            </a:p>
          </p:txBody>
        </p:sp>
        <p:graphicFrame>
          <p:nvGraphicFramePr>
            <p:cNvPr id="30809" name="Object 2140"/>
            <p:cNvGraphicFramePr>
              <a:graphicFrameLocks noChangeAspect="1"/>
            </p:cNvGraphicFramePr>
            <p:nvPr/>
          </p:nvGraphicFramePr>
          <p:xfrm>
            <a:off x="4953000" y="1676400"/>
            <a:ext cx="2514600" cy="2362200"/>
          </p:xfrm>
          <a:graphic>
            <a:graphicData uri="http://schemas.openxmlformats.org/presentationml/2006/ole">
              <mc:AlternateContent xmlns:mc="http://schemas.openxmlformats.org/markup-compatibility/2006">
                <mc:Choice xmlns:v="urn:schemas-microsoft-com:vml" Requires="v">
                  <p:oleObj name="Worksheet" r:id="rId3" imgW="2200656" imgH="2076907" progId="Excel.Sheet.8">
                    <p:embed/>
                  </p:oleObj>
                </mc:Choice>
                <mc:Fallback>
                  <p:oleObj name="Worksheet" r:id="rId3" imgW="2200656" imgH="2076907" progId="Excel.Sheet.8">
                    <p:embed/>
                    <p:pic>
                      <p:nvPicPr>
                        <p:cNvPr id="30809" name="Object 2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2514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0" name="Line 2141"/>
            <p:cNvSpPr>
              <a:spLocks noChangeShapeType="1"/>
            </p:cNvSpPr>
            <p:nvPr/>
          </p:nvSpPr>
          <p:spPr bwMode="auto">
            <a:xfrm>
              <a:off x="6651625" y="2689226"/>
              <a:ext cx="0" cy="201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endParaRPr>
            </a:p>
          </p:txBody>
        </p:sp>
      </p:grpSp>
      <p:grpSp>
        <p:nvGrpSpPr>
          <p:cNvPr id="4" name="Group 3"/>
          <p:cNvGrpSpPr/>
          <p:nvPr/>
        </p:nvGrpSpPr>
        <p:grpSpPr>
          <a:xfrm>
            <a:off x="7848612" y="1539770"/>
            <a:ext cx="3352800" cy="2362201"/>
            <a:chOff x="7391400" y="1676400"/>
            <a:chExt cx="3352800" cy="2362201"/>
          </a:xfrm>
        </p:grpSpPr>
        <p:grpSp>
          <p:nvGrpSpPr>
            <p:cNvPr id="30724" name="Group 2051"/>
            <p:cNvGrpSpPr>
              <a:grpSpLocks/>
            </p:cNvGrpSpPr>
            <p:nvPr/>
          </p:nvGrpSpPr>
          <p:grpSpPr bwMode="auto">
            <a:xfrm>
              <a:off x="8229600" y="1676400"/>
              <a:ext cx="2514600" cy="2362201"/>
              <a:chOff x="912" y="864"/>
              <a:chExt cx="1584" cy="1488"/>
            </a:xfrm>
          </p:grpSpPr>
          <p:graphicFrame>
            <p:nvGraphicFramePr>
              <p:cNvPr id="30985" name="Object 2052"/>
              <p:cNvGraphicFramePr>
                <a:graphicFrameLocks noChangeAspect="1"/>
              </p:cNvGraphicFramePr>
              <p:nvPr/>
            </p:nvGraphicFramePr>
            <p:xfrm>
              <a:off x="912" y="864"/>
              <a:ext cx="1584" cy="1488"/>
            </p:xfrm>
            <a:graphic>
              <a:graphicData uri="http://schemas.openxmlformats.org/presentationml/2006/ole">
                <mc:AlternateContent xmlns:mc="http://schemas.openxmlformats.org/markup-compatibility/2006">
                  <mc:Choice xmlns:v="urn:schemas-microsoft-com:vml" Requires="v">
                    <p:oleObj name="Worksheet" r:id="rId5" imgW="2200656" imgH="2076907" progId="Excel.Sheet.8">
                      <p:embed/>
                    </p:oleObj>
                  </mc:Choice>
                  <mc:Fallback>
                    <p:oleObj name="Worksheet" r:id="rId5" imgW="2200656" imgH="2076907" progId="Excel.Sheet.8">
                      <p:embed/>
                      <p:pic>
                        <p:nvPicPr>
                          <p:cNvPr id="30985" name="Object 2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864"/>
                            <a:ext cx="1584"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86" name="Line 2053"/>
              <p:cNvSpPr>
                <a:spLocks noChangeShapeType="1"/>
              </p:cNvSpPr>
              <p:nvPr/>
            </p:nvSpPr>
            <p:spPr bwMode="auto">
              <a:xfrm>
                <a:off x="1982" y="1502"/>
                <a:ext cx="0" cy="1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endParaRPr>
              </a:p>
            </p:txBody>
          </p:sp>
          <p:sp>
            <p:nvSpPr>
              <p:cNvPr id="30987" name="Oval 2054"/>
              <p:cNvSpPr>
                <a:spLocks noChangeArrowheads="1"/>
              </p:cNvSpPr>
              <p:nvPr/>
            </p:nvSpPr>
            <p:spPr bwMode="auto">
              <a:xfrm>
                <a:off x="1245" y="1125"/>
                <a:ext cx="414" cy="428"/>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988" name="Oval 2055"/>
              <p:cNvSpPr>
                <a:spLocks noChangeArrowheads="1"/>
              </p:cNvSpPr>
              <p:nvPr/>
            </p:nvSpPr>
            <p:spPr bwMode="auto">
              <a:xfrm>
                <a:off x="1386" y="1366"/>
                <a:ext cx="831" cy="570"/>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grpSp>
        <p:sp>
          <p:nvSpPr>
            <p:cNvPr id="30811" name="Line 2142"/>
            <p:cNvSpPr>
              <a:spLocks noChangeShapeType="1"/>
            </p:cNvSpPr>
            <p:nvPr/>
          </p:nvSpPr>
          <p:spPr bwMode="auto">
            <a:xfrm>
              <a:off x="7467600" y="21336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30812" name="Text Box 2143"/>
            <p:cNvSpPr txBox="1">
              <a:spLocks noChangeArrowheads="1"/>
            </p:cNvSpPr>
            <p:nvPr/>
          </p:nvSpPr>
          <p:spPr bwMode="auto">
            <a:xfrm>
              <a:off x="7391400" y="2310705"/>
              <a:ext cx="9905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ko-KR" sz="1400" dirty="0">
                  <a:solidFill>
                    <a:srgbClr val="000000"/>
                  </a:solidFill>
                  <a:ea typeface="Gulim" panose="020B0600000101010101" pitchFamily="34" charset="-127"/>
                </a:rPr>
                <a:t>Assign each remaining object to nearest </a:t>
              </a:r>
              <a:r>
                <a:rPr lang="en-US" altLang="ko-KR" sz="1400" dirty="0" err="1">
                  <a:solidFill>
                    <a:srgbClr val="000000"/>
                  </a:solidFill>
                  <a:ea typeface="Gulim" panose="020B0600000101010101" pitchFamily="34" charset="-127"/>
                </a:rPr>
                <a:t>medoids</a:t>
              </a:r>
              <a:endParaRPr lang="en-US" altLang="ko-KR" sz="1400" dirty="0">
                <a:solidFill>
                  <a:srgbClr val="000000"/>
                </a:solidFill>
                <a:ea typeface="Gulim" panose="020B0600000101010101" pitchFamily="34" charset="-127"/>
              </a:endParaRPr>
            </a:p>
          </p:txBody>
        </p:sp>
      </p:grpSp>
      <p:grpSp>
        <p:nvGrpSpPr>
          <p:cNvPr id="6" name="Group 5"/>
          <p:cNvGrpSpPr/>
          <p:nvPr/>
        </p:nvGrpSpPr>
        <p:grpSpPr>
          <a:xfrm>
            <a:off x="4343412" y="3901969"/>
            <a:ext cx="4495800" cy="2744895"/>
            <a:chOff x="3886200" y="3901969"/>
            <a:chExt cx="4495800" cy="2744895"/>
          </a:xfrm>
        </p:grpSpPr>
        <p:sp>
          <p:nvSpPr>
            <p:cNvPr id="30815" name="Line 2146"/>
            <p:cNvSpPr>
              <a:spLocks noChangeShapeType="1"/>
            </p:cNvSpPr>
            <p:nvPr/>
          </p:nvSpPr>
          <p:spPr bwMode="auto">
            <a:xfrm flipH="1">
              <a:off x="7543800" y="47244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30816" name="Text Box 2147"/>
            <p:cNvSpPr txBox="1">
              <a:spLocks noChangeArrowheads="1"/>
            </p:cNvSpPr>
            <p:nvPr/>
          </p:nvSpPr>
          <p:spPr bwMode="auto">
            <a:xfrm>
              <a:off x="7239000" y="4876800"/>
              <a:ext cx="114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ko-KR" sz="1400">
                  <a:solidFill>
                    <a:srgbClr val="000000"/>
                  </a:solidFill>
                  <a:ea typeface="Gulim" panose="020B0600000101010101" pitchFamily="34" charset="-127"/>
                </a:rPr>
                <a:t>Compute total cost of swapping</a:t>
              </a:r>
            </a:p>
          </p:txBody>
        </p:sp>
        <p:grpSp>
          <p:nvGrpSpPr>
            <p:cNvPr id="30817" name="Group 2148"/>
            <p:cNvGrpSpPr>
              <a:grpSpLocks/>
            </p:cNvGrpSpPr>
            <p:nvPr/>
          </p:nvGrpSpPr>
          <p:grpSpPr bwMode="auto">
            <a:xfrm>
              <a:off x="5068888" y="4611689"/>
              <a:ext cx="2176462" cy="2035175"/>
              <a:chOff x="2233" y="2905"/>
              <a:chExt cx="1371" cy="1282"/>
            </a:xfrm>
          </p:grpSpPr>
          <p:sp>
            <p:nvSpPr>
              <p:cNvPr id="30904" name="Rectangle 2149"/>
              <p:cNvSpPr>
                <a:spLocks noChangeArrowheads="1"/>
              </p:cNvSpPr>
              <p:nvPr/>
            </p:nvSpPr>
            <p:spPr bwMode="auto">
              <a:xfrm>
                <a:off x="2233" y="2905"/>
                <a:ext cx="1371" cy="1282"/>
              </a:xfrm>
              <a:prstGeom prst="rect">
                <a:avLst/>
              </a:prstGeom>
              <a:solidFill>
                <a:srgbClr val="FFFFFF"/>
              </a:solidFill>
              <a:ln w="0">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905" name="Rectangle 2150"/>
              <p:cNvSpPr>
                <a:spLocks noChangeArrowheads="1"/>
              </p:cNvSpPr>
              <p:nvPr/>
            </p:nvSpPr>
            <p:spPr bwMode="auto">
              <a:xfrm>
                <a:off x="2376" y="3009"/>
                <a:ext cx="1154" cy="1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906" name="Line 2151"/>
              <p:cNvSpPr>
                <a:spLocks noChangeShapeType="1"/>
              </p:cNvSpPr>
              <p:nvPr/>
            </p:nvSpPr>
            <p:spPr bwMode="auto">
              <a:xfrm>
                <a:off x="2376" y="392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07" name="Line 2152"/>
              <p:cNvSpPr>
                <a:spLocks noChangeShapeType="1"/>
              </p:cNvSpPr>
              <p:nvPr/>
            </p:nvSpPr>
            <p:spPr bwMode="auto">
              <a:xfrm>
                <a:off x="2376" y="382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08" name="Line 2153"/>
              <p:cNvSpPr>
                <a:spLocks noChangeShapeType="1"/>
              </p:cNvSpPr>
              <p:nvPr/>
            </p:nvSpPr>
            <p:spPr bwMode="auto">
              <a:xfrm>
                <a:off x="2376" y="3725"/>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09" name="Line 2154"/>
              <p:cNvSpPr>
                <a:spLocks noChangeShapeType="1"/>
              </p:cNvSpPr>
              <p:nvPr/>
            </p:nvSpPr>
            <p:spPr bwMode="auto">
              <a:xfrm>
                <a:off x="2376" y="3620"/>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10" name="Line 2155"/>
              <p:cNvSpPr>
                <a:spLocks noChangeShapeType="1"/>
              </p:cNvSpPr>
              <p:nvPr/>
            </p:nvSpPr>
            <p:spPr bwMode="auto">
              <a:xfrm>
                <a:off x="2376" y="3521"/>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11" name="Line 2156"/>
              <p:cNvSpPr>
                <a:spLocks noChangeShapeType="1"/>
              </p:cNvSpPr>
              <p:nvPr/>
            </p:nvSpPr>
            <p:spPr bwMode="auto">
              <a:xfrm>
                <a:off x="2376" y="3416"/>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12" name="Line 2157"/>
              <p:cNvSpPr>
                <a:spLocks noChangeShapeType="1"/>
              </p:cNvSpPr>
              <p:nvPr/>
            </p:nvSpPr>
            <p:spPr bwMode="auto">
              <a:xfrm>
                <a:off x="2376" y="331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13" name="Line 2158"/>
              <p:cNvSpPr>
                <a:spLocks noChangeShapeType="1"/>
              </p:cNvSpPr>
              <p:nvPr/>
            </p:nvSpPr>
            <p:spPr bwMode="auto">
              <a:xfrm>
                <a:off x="2376" y="321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14" name="Line 2159"/>
              <p:cNvSpPr>
                <a:spLocks noChangeShapeType="1"/>
              </p:cNvSpPr>
              <p:nvPr/>
            </p:nvSpPr>
            <p:spPr bwMode="auto">
              <a:xfrm>
                <a:off x="2376" y="3114"/>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15" name="Line 2160"/>
              <p:cNvSpPr>
                <a:spLocks noChangeShapeType="1"/>
              </p:cNvSpPr>
              <p:nvPr/>
            </p:nvSpPr>
            <p:spPr bwMode="auto">
              <a:xfrm>
                <a:off x="2376" y="3009"/>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16" name="Line 2161"/>
              <p:cNvSpPr>
                <a:spLocks noChangeShapeType="1"/>
              </p:cNvSpPr>
              <p:nvPr/>
            </p:nvSpPr>
            <p:spPr bwMode="auto">
              <a:xfrm>
                <a:off x="2495"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17" name="Line 2162"/>
              <p:cNvSpPr>
                <a:spLocks noChangeShapeType="1"/>
              </p:cNvSpPr>
              <p:nvPr/>
            </p:nvSpPr>
            <p:spPr bwMode="auto">
              <a:xfrm>
                <a:off x="260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18" name="Line 2163"/>
              <p:cNvSpPr>
                <a:spLocks noChangeShapeType="1"/>
              </p:cNvSpPr>
              <p:nvPr/>
            </p:nvSpPr>
            <p:spPr bwMode="auto">
              <a:xfrm>
                <a:off x="2725"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19" name="Line 2164"/>
              <p:cNvSpPr>
                <a:spLocks noChangeShapeType="1"/>
              </p:cNvSpPr>
              <p:nvPr/>
            </p:nvSpPr>
            <p:spPr bwMode="auto">
              <a:xfrm>
                <a:off x="2838"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20" name="Line 2165"/>
              <p:cNvSpPr>
                <a:spLocks noChangeShapeType="1"/>
              </p:cNvSpPr>
              <p:nvPr/>
            </p:nvSpPr>
            <p:spPr bwMode="auto">
              <a:xfrm>
                <a:off x="2956"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21" name="Line 2166"/>
              <p:cNvSpPr>
                <a:spLocks noChangeShapeType="1"/>
              </p:cNvSpPr>
              <p:nvPr/>
            </p:nvSpPr>
            <p:spPr bwMode="auto">
              <a:xfrm>
                <a:off x="3068"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22" name="Line 2167"/>
              <p:cNvSpPr>
                <a:spLocks noChangeShapeType="1"/>
              </p:cNvSpPr>
              <p:nvPr/>
            </p:nvSpPr>
            <p:spPr bwMode="auto">
              <a:xfrm>
                <a:off x="318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23" name="Line 2168"/>
              <p:cNvSpPr>
                <a:spLocks noChangeShapeType="1"/>
              </p:cNvSpPr>
              <p:nvPr/>
            </p:nvSpPr>
            <p:spPr bwMode="auto">
              <a:xfrm>
                <a:off x="329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24" name="Line 2169"/>
              <p:cNvSpPr>
                <a:spLocks noChangeShapeType="1"/>
              </p:cNvSpPr>
              <p:nvPr/>
            </p:nvSpPr>
            <p:spPr bwMode="auto">
              <a:xfrm>
                <a:off x="341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25" name="Line 2170"/>
              <p:cNvSpPr>
                <a:spLocks noChangeShapeType="1"/>
              </p:cNvSpPr>
              <p:nvPr/>
            </p:nvSpPr>
            <p:spPr bwMode="auto">
              <a:xfrm>
                <a:off x="353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26" name="Rectangle 2171"/>
              <p:cNvSpPr>
                <a:spLocks noChangeArrowheads="1"/>
              </p:cNvSpPr>
              <p:nvPr/>
            </p:nvSpPr>
            <p:spPr bwMode="auto">
              <a:xfrm>
                <a:off x="2376" y="3009"/>
                <a:ext cx="1154" cy="10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927" name="Line 2172"/>
              <p:cNvSpPr>
                <a:spLocks noChangeShapeType="1"/>
              </p:cNvSpPr>
              <p:nvPr/>
            </p:nvSpPr>
            <p:spPr bwMode="auto">
              <a:xfrm>
                <a:off x="2376"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28" name="Line 2173"/>
              <p:cNvSpPr>
                <a:spLocks noChangeShapeType="1"/>
              </p:cNvSpPr>
              <p:nvPr/>
            </p:nvSpPr>
            <p:spPr bwMode="auto">
              <a:xfrm>
                <a:off x="2364" y="402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29" name="Line 2174"/>
              <p:cNvSpPr>
                <a:spLocks noChangeShapeType="1"/>
              </p:cNvSpPr>
              <p:nvPr/>
            </p:nvSpPr>
            <p:spPr bwMode="auto">
              <a:xfrm>
                <a:off x="2364" y="39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30" name="Line 2175"/>
              <p:cNvSpPr>
                <a:spLocks noChangeShapeType="1"/>
              </p:cNvSpPr>
              <p:nvPr/>
            </p:nvSpPr>
            <p:spPr bwMode="auto">
              <a:xfrm>
                <a:off x="2364" y="382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31" name="Line 2176"/>
              <p:cNvSpPr>
                <a:spLocks noChangeShapeType="1"/>
              </p:cNvSpPr>
              <p:nvPr/>
            </p:nvSpPr>
            <p:spPr bwMode="auto">
              <a:xfrm>
                <a:off x="2364" y="37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32" name="Line 2177"/>
              <p:cNvSpPr>
                <a:spLocks noChangeShapeType="1"/>
              </p:cNvSpPr>
              <p:nvPr/>
            </p:nvSpPr>
            <p:spPr bwMode="auto">
              <a:xfrm>
                <a:off x="2364" y="362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33" name="Line 2178"/>
              <p:cNvSpPr>
                <a:spLocks noChangeShapeType="1"/>
              </p:cNvSpPr>
              <p:nvPr/>
            </p:nvSpPr>
            <p:spPr bwMode="auto">
              <a:xfrm>
                <a:off x="2364" y="352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34" name="Line 2179"/>
              <p:cNvSpPr>
                <a:spLocks noChangeShapeType="1"/>
              </p:cNvSpPr>
              <p:nvPr/>
            </p:nvSpPr>
            <p:spPr bwMode="auto">
              <a:xfrm>
                <a:off x="2364" y="341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35" name="Line 2180"/>
              <p:cNvSpPr>
                <a:spLocks noChangeShapeType="1"/>
              </p:cNvSpPr>
              <p:nvPr/>
            </p:nvSpPr>
            <p:spPr bwMode="auto">
              <a:xfrm>
                <a:off x="2364" y="331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36" name="Line 2181"/>
              <p:cNvSpPr>
                <a:spLocks noChangeShapeType="1"/>
              </p:cNvSpPr>
              <p:nvPr/>
            </p:nvSpPr>
            <p:spPr bwMode="auto">
              <a:xfrm>
                <a:off x="2364" y="321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37" name="Line 2182"/>
              <p:cNvSpPr>
                <a:spLocks noChangeShapeType="1"/>
              </p:cNvSpPr>
              <p:nvPr/>
            </p:nvSpPr>
            <p:spPr bwMode="auto">
              <a:xfrm>
                <a:off x="2364" y="311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38" name="Line 2183"/>
              <p:cNvSpPr>
                <a:spLocks noChangeShapeType="1"/>
              </p:cNvSpPr>
              <p:nvPr/>
            </p:nvSpPr>
            <p:spPr bwMode="auto">
              <a:xfrm>
                <a:off x="2364" y="30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39" name="Line 2184"/>
              <p:cNvSpPr>
                <a:spLocks noChangeShapeType="1"/>
              </p:cNvSpPr>
              <p:nvPr/>
            </p:nvSpPr>
            <p:spPr bwMode="auto">
              <a:xfrm>
                <a:off x="2376" y="4027"/>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40" name="Line 2185"/>
              <p:cNvSpPr>
                <a:spLocks noChangeShapeType="1"/>
              </p:cNvSpPr>
              <p:nvPr/>
            </p:nvSpPr>
            <p:spPr bwMode="auto">
              <a:xfrm flipV="1">
                <a:off x="2376"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41" name="Line 2186"/>
              <p:cNvSpPr>
                <a:spLocks noChangeShapeType="1"/>
              </p:cNvSpPr>
              <p:nvPr/>
            </p:nvSpPr>
            <p:spPr bwMode="auto">
              <a:xfrm flipV="1">
                <a:off x="2495"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42" name="Line 2187"/>
              <p:cNvSpPr>
                <a:spLocks noChangeShapeType="1"/>
              </p:cNvSpPr>
              <p:nvPr/>
            </p:nvSpPr>
            <p:spPr bwMode="auto">
              <a:xfrm flipV="1">
                <a:off x="260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43" name="Line 2188"/>
              <p:cNvSpPr>
                <a:spLocks noChangeShapeType="1"/>
              </p:cNvSpPr>
              <p:nvPr/>
            </p:nvSpPr>
            <p:spPr bwMode="auto">
              <a:xfrm flipV="1">
                <a:off x="2725"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44" name="Line 2189"/>
              <p:cNvSpPr>
                <a:spLocks noChangeShapeType="1"/>
              </p:cNvSpPr>
              <p:nvPr/>
            </p:nvSpPr>
            <p:spPr bwMode="auto">
              <a:xfrm flipV="1">
                <a:off x="2838"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45" name="Line 2190"/>
              <p:cNvSpPr>
                <a:spLocks noChangeShapeType="1"/>
              </p:cNvSpPr>
              <p:nvPr/>
            </p:nvSpPr>
            <p:spPr bwMode="auto">
              <a:xfrm flipV="1">
                <a:off x="2956"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46" name="Line 2191"/>
              <p:cNvSpPr>
                <a:spLocks noChangeShapeType="1"/>
              </p:cNvSpPr>
              <p:nvPr/>
            </p:nvSpPr>
            <p:spPr bwMode="auto">
              <a:xfrm flipV="1">
                <a:off x="3068"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47" name="Line 2192"/>
              <p:cNvSpPr>
                <a:spLocks noChangeShapeType="1"/>
              </p:cNvSpPr>
              <p:nvPr/>
            </p:nvSpPr>
            <p:spPr bwMode="auto">
              <a:xfrm flipV="1">
                <a:off x="318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48" name="Line 2193"/>
              <p:cNvSpPr>
                <a:spLocks noChangeShapeType="1"/>
              </p:cNvSpPr>
              <p:nvPr/>
            </p:nvSpPr>
            <p:spPr bwMode="auto">
              <a:xfrm flipV="1">
                <a:off x="329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49" name="Line 2194"/>
              <p:cNvSpPr>
                <a:spLocks noChangeShapeType="1"/>
              </p:cNvSpPr>
              <p:nvPr/>
            </p:nvSpPr>
            <p:spPr bwMode="auto">
              <a:xfrm flipV="1">
                <a:off x="341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50" name="Line 2195"/>
              <p:cNvSpPr>
                <a:spLocks noChangeShapeType="1"/>
              </p:cNvSpPr>
              <p:nvPr/>
            </p:nvSpPr>
            <p:spPr bwMode="auto">
              <a:xfrm flipV="1">
                <a:off x="353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951" name="Freeform 2196"/>
              <p:cNvSpPr>
                <a:spLocks/>
              </p:cNvSpPr>
              <p:nvPr/>
            </p:nvSpPr>
            <p:spPr bwMode="auto">
              <a:xfrm>
                <a:off x="2682"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952" name="Freeform 2197"/>
              <p:cNvSpPr>
                <a:spLocks/>
              </p:cNvSpPr>
              <p:nvPr/>
            </p:nvSpPr>
            <p:spPr bwMode="auto">
              <a:xfrm>
                <a:off x="2563"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953" name="Freeform 2198"/>
              <p:cNvSpPr>
                <a:spLocks/>
              </p:cNvSpPr>
              <p:nvPr/>
            </p:nvSpPr>
            <p:spPr bwMode="auto">
              <a:xfrm>
                <a:off x="3143"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954" name="Freeform 2199"/>
              <p:cNvSpPr>
                <a:spLocks/>
              </p:cNvSpPr>
              <p:nvPr/>
            </p:nvSpPr>
            <p:spPr bwMode="auto">
              <a:xfrm>
                <a:off x="2794"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955" name="Freeform 2200"/>
              <p:cNvSpPr>
                <a:spLocks/>
              </p:cNvSpPr>
              <p:nvPr/>
            </p:nvSpPr>
            <p:spPr bwMode="auto">
              <a:xfrm>
                <a:off x="2682"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en-US">
                  <a:solidFill>
                    <a:srgbClr val="000000"/>
                  </a:solidFill>
                </a:endParaRPr>
              </a:p>
            </p:txBody>
          </p:sp>
          <p:sp>
            <p:nvSpPr>
              <p:cNvPr id="30956" name="Freeform 2201"/>
              <p:cNvSpPr>
                <a:spLocks/>
              </p:cNvSpPr>
              <p:nvPr/>
            </p:nvSpPr>
            <p:spPr bwMode="auto">
              <a:xfrm>
                <a:off x="3255"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957" name="Freeform 2202"/>
              <p:cNvSpPr>
                <a:spLocks/>
              </p:cNvSpPr>
              <p:nvPr/>
            </p:nvSpPr>
            <p:spPr bwMode="auto">
              <a:xfrm>
                <a:off x="3143"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chemeClr val="accent1"/>
              </a:solidFill>
              <a:ln w="9525">
                <a:solidFill>
                  <a:srgbClr val="000080"/>
                </a:solidFill>
                <a:round/>
                <a:headEnd/>
                <a:tailEnd/>
              </a:ln>
            </p:spPr>
            <p:txBody>
              <a:bodyPr/>
              <a:lstStyle/>
              <a:p>
                <a:endParaRPr lang="en-US">
                  <a:solidFill>
                    <a:srgbClr val="000000"/>
                  </a:solidFill>
                </a:endParaRPr>
              </a:p>
            </p:txBody>
          </p:sp>
          <p:sp>
            <p:nvSpPr>
              <p:cNvPr id="30958" name="Freeform 2203"/>
              <p:cNvSpPr>
                <a:spLocks/>
              </p:cNvSpPr>
              <p:nvPr/>
            </p:nvSpPr>
            <p:spPr bwMode="auto">
              <a:xfrm>
                <a:off x="3143"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959" name="Rectangle 2204"/>
              <p:cNvSpPr>
                <a:spLocks noChangeArrowheads="1"/>
              </p:cNvSpPr>
              <p:nvPr/>
            </p:nvSpPr>
            <p:spPr bwMode="auto">
              <a:xfrm>
                <a:off x="2326" y="400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960" name="Rectangle 2205"/>
              <p:cNvSpPr>
                <a:spLocks noChangeArrowheads="1"/>
              </p:cNvSpPr>
              <p:nvPr/>
            </p:nvSpPr>
            <p:spPr bwMode="auto">
              <a:xfrm>
                <a:off x="2326" y="391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961" name="Rectangle 2206"/>
              <p:cNvSpPr>
                <a:spLocks noChangeArrowheads="1"/>
              </p:cNvSpPr>
              <p:nvPr/>
            </p:nvSpPr>
            <p:spPr bwMode="auto">
              <a:xfrm>
                <a:off x="2326" y="3805"/>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962" name="Rectangle 2207"/>
              <p:cNvSpPr>
                <a:spLocks noChangeArrowheads="1"/>
              </p:cNvSpPr>
              <p:nvPr/>
            </p:nvSpPr>
            <p:spPr bwMode="auto">
              <a:xfrm>
                <a:off x="2326" y="370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963" name="Rectangle 2208"/>
              <p:cNvSpPr>
                <a:spLocks noChangeArrowheads="1"/>
              </p:cNvSpPr>
              <p:nvPr/>
            </p:nvSpPr>
            <p:spPr bwMode="auto">
              <a:xfrm>
                <a:off x="2326" y="3601"/>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964" name="Rectangle 2209"/>
              <p:cNvSpPr>
                <a:spLocks noChangeArrowheads="1"/>
              </p:cNvSpPr>
              <p:nvPr/>
            </p:nvSpPr>
            <p:spPr bwMode="auto">
              <a:xfrm>
                <a:off x="2326" y="3503"/>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965" name="Rectangle 2210"/>
              <p:cNvSpPr>
                <a:spLocks noChangeArrowheads="1"/>
              </p:cNvSpPr>
              <p:nvPr/>
            </p:nvSpPr>
            <p:spPr bwMode="auto">
              <a:xfrm>
                <a:off x="2326" y="339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966" name="Rectangle 2211"/>
              <p:cNvSpPr>
                <a:spLocks noChangeArrowheads="1"/>
              </p:cNvSpPr>
              <p:nvPr/>
            </p:nvSpPr>
            <p:spPr bwMode="auto">
              <a:xfrm>
                <a:off x="2326" y="3299"/>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967" name="Rectangle 2212"/>
              <p:cNvSpPr>
                <a:spLocks noChangeArrowheads="1"/>
              </p:cNvSpPr>
              <p:nvPr/>
            </p:nvSpPr>
            <p:spPr bwMode="auto">
              <a:xfrm>
                <a:off x="2326" y="3194"/>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968" name="Rectangle 2213"/>
              <p:cNvSpPr>
                <a:spLocks noChangeArrowheads="1"/>
              </p:cNvSpPr>
              <p:nvPr/>
            </p:nvSpPr>
            <p:spPr bwMode="auto">
              <a:xfrm>
                <a:off x="2326" y="309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969" name="Rectangle 2214"/>
              <p:cNvSpPr>
                <a:spLocks noChangeArrowheads="1"/>
              </p:cNvSpPr>
              <p:nvPr/>
            </p:nvSpPr>
            <p:spPr bwMode="auto">
              <a:xfrm>
                <a:off x="2308" y="2991"/>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970" name="Rectangle 2215"/>
              <p:cNvSpPr>
                <a:spLocks noChangeArrowheads="1"/>
              </p:cNvSpPr>
              <p:nvPr/>
            </p:nvSpPr>
            <p:spPr bwMode="auto">
              <a:xfrm>
                <a:off x="2370"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971" name="Rectangle 2216"/>
              <p:cNvSpPr>
                <a:spLocks noChangeArrowheads="1"/>
              </p:cNvSpPr>
              <p:nvPr/>
            </p:nvSpPr>
            <p:spPr bwMode="auto">
              <a:xfrm>
                <a:off x="2489"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972" name="Rectangle 2217"/>
              <p:cNvSpPr>
                <a:spLocks noChangeArrowheads="1"/>
              </p:cNvSpPr>
              <p:nvPr/>
            </p:nvSpPr>
            <p:spPr bwMode="auto">
              <a:xfrm>
                <a:off x="2601"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973" name="Rectangle 2218"/>
              <p:cNvSpPr>
                <a:spLocks noChangeArrowheads="1"/>
              </p:cNvSpPr>
              <p:nvPr/>
            </p:nvSpPr>
            <p:spPr bwMode="auto">
              <a:xfrm>
                <a:off x="2719"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974" name="Rectangle 2219"/>
              <p:cNvSpPr>
                <a:spLocks noChangeArrowheads="1"/>
              </p:cNvSpPr>
              <p:nvPr/>
            </p:nvSpPr>
            <p:spPr bwMode="auto">
              <a:xfrm>
                <a:off x="2831"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975" name="Rectangle 2220"/>
              <p:cNvSpPr>
                <a:spLocks noChangeArrowheads="1"/>
              </p:cNvSpPr>
              <p:nvPr/>
            </p:nvSpPr>
            <p:spPr bwMode="auto">
              <a:xfrm>
                <a:off x="2950"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976" name="Rectangle 2221"/>
              <p:cNvSpPr>
                <a:spLocks noChangeArrowheads="1"/>
              </p:cNvSpPr>
              <p:nvPr/>
            </p:nvSpPr>
            <p:spPr bwMode="auto">
              <a:xfrm>
                <a:off x="3062"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977" name="Rectangle 2222"/>
              <p:cNvSpPr>
                <a:spLocks noChangeArrowheads="1"/>
              </p:cNvSpPr>
              <p:nvPr/>
            </p:nvSpPr>
            <p:spPr bwMode="auto">
              <a:xfrm>
                <a:off x="3180"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978" name="Rectangle 2223"/>
              <p:cNvSpPr>
                <a:spLocks noChangeArrowheads="1"/>
              </p:cNvSpPr>
              <p:nvPr/>
            </p:nvSpPr>
            <p:spPr bwMode="auto">
              <a:xfrm>
                <a:off x="3293"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979" name="Rectangle 2224"/>
              <p:cNvSpPr>
                <a:spLocks noChangeArrowheads="1"/>
              </p:cNvSpPr>
              <p:nvPr/>
            </p:nvSpPr>
            <p:spPr bwMode="auto">
              <a:xfrm>
                <a:off x="3411"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980" name="Rectangle 2225"/>
              <p:cNvSpPr>
                <a:spLocks noChangeArrowheads="1"/>
              </p:cNvSpPr>
              <p:nvPr/>
            </p:nvSpPr>
            <p:spPr bwMode="auto">
              <a:xfrm>
                <a:off x="3511" y="4070"/>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981" name="Rectangle 2226"/>
              <p:cNvSpPr>
                <a:spLocks noChangeArrowheads="1"/>
              </p:cNvSpPr>
              <p:nvPr/>
            </p:nvSpPr>
            <p:spPr bwMode="auto">
              <a:xfrm>
                <a:off x="2233" y="2905"/>
                <a:ext cx="1371" cy="12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982" name="Line 2227"/>
              <p:cNvSpPr>
                <a:spLocks noChangeShapeType="1"/>
              </p:cNvSpPr>
              <p:nvPr/>
            </p:nvSpPr>
            <p:spPr bwMode="auto">
              <a:xfrm>
                <a:off x="3181" y="3456"/>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endParaRPr>
              </a:p>
            </p:txBody>
          </p:sp>
          <p:sp>
            <p:nvSpPr>
              <p:cNvPr id="30983" name="Freeform 2228"/>
              <p:cNvSpPr>
                <a:spLocks/>
              </p:cNvSpPr>
              <p:nvPr/>
            </p:nvSpPr>
            <p:spPr bwMode="auto">
              <a:xfrm>
                <a:off x="3021" y="3576"/>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grpSp>
        <p:sp>
          <p:nvSpPr>
            <p:cNvPr id="30819" name="Line 2231"/>
            <p:cNvSpPr>
              <a:spLocks noChangeShapeType="1"/>
            </p:cNvSpPr>
            <p:nvPr/>
          </p:nvSpPr>
          <p:spPr bwMode="auto">
            <a:xfrm flipH="1" flipV="1">
              <a:off x="6646369" y="3901969"/>
              <a:ext cx="5255" cy="57918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30820" name="Text Box 2232"/>
            <p:cNvSpPr txBox="1">
              <a:spLocks noChangeArrowheads="1"/>
            </p:cNvSpPr>
            <p:nvPr/>
          </p:nvSpPr>
          <p:spPr bwMode="auto">
            <a:xfrm>
              <a:off x="3886200" y="4977258"/>
              <a:ext cx="1219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ko-KR" sz="1400" dirty="0">
                  <a:solidFill>
                    <a:srgbClr val="000000"/>
                  </a:solidFill>
                  <a:ea typeface="Gulim" panose="020B0600000101010101" pitchFamily="34" charset="-127"/>
                </a:rPr>
                <a:t>Swapping O and </a:t>
              </a:r>
              <a:r>
                <a:rPr lang="en-US" altLang="ko-KR" sz="1400" dirty="0" err="1">
                  <a:solidFill>
                    <a:srgbClr val="000000"/>
                  </a:solidFill>
                  <a:ea typeface="Gulim" panose="020B0600000101010101" pitchFamily="34" charset="-127"/>
                </a:rPr>
                <a:t>O</a:t>
              </a:r>
              <a:r>
                <a:rPr lang="en-US" altLang="ko-KR" sz="1400" baseline="-25000" dirty="0" err="1">
                  <a:solidFill>
                    <a:srgbClr val="000000"/>
                  </a:solidFill>
                  <a:ea typeface="Gulim" panose="020B0600000101010101" pitchFamily="34" charset="-127"/>
                </a:rPr>
                <a:t>ramdom</a:t>
              </a:r>
              <a:r>
                <a:rPr lang="en-US" altLang="ko-KR" sz="1400" baseline="-25000" dirty="0">
                  <a:solidFill>
                    <a:srgbClr val="000000"/>
                  </a:solidFill>
                  <a:ea typeface="Gulim" panose="020B0600000101010101" pitchFamily="34" charset="-127"/>
                </a:rPr>
                <a:t> </a:t>
              </a:r>
            </a:p>
            <a:p>
              <a:pPr eaLnBrk="1" hangingPunct="1">
                <a:spcBef>
                  <a:spcPct val="50000"/>
                </a:spcBef>
                <a:buClrTx/>
                <a:buSzTx/>
                <a:buFontTx/>
                <a:buNone/>
              </a:pPr>
              <a:r>
                <a:rPr lang="en-US" altLang="ko-KR" sz="1400" dirty="0">
                  <a:solidFill>
                    <a:srgbClr val="000000"/>
                  </a:solidFill>
                  <a:ea typeface="Gulim" panose="020B0600000101010101" pitchFamily="34" charset="-127"/>
                </a:rPr>
                <a:t>If quality is improved</a:t>
              </a:r>
            </a:p>
          </p:txBody>
        </p:sp>
      </p:grpSp>
      <p:sp>
        <p:nvSpPr>
          <p:cNvPr id="30821" name="Text Box 2233"/>
          <p:cNvSpPr txBox="1">
            <a:spLocks noChangeArrowheads="1"/>
          </p:cNvSpPr>
          <p:nvPr/>
        </p:nvSpPr>
        <p:spPr bwMode="auto">
          <a:xfrm>
            <a:off x="528357" y="4320250"/>
            <a:ext cx="3865758" cy="2240613"/>
          </a:xfrm>
          <a:prstGeom prst="rect">
            <a:avLst/>
          </a:prstGeom>
          <a:solidFill>
            <a:srgbClr val="F0CDBC"/>
          </a:solidFill>
          <a:ln>
            <a:noFill/>
          </a:ln>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lvl="2" indent="0">
              <a:lnSpc>
                <a:spcPct val="120000"/>
              </a:lnSpc>
              <a:spcBef>
                <a:spcPts val="300"/>
              </a:spcBef>
              <a:buClr>
                <a:srgbClr val="8C8C8C"/>
              </a:buClr>
              <a:buSzPct val="60000"/>
              <a:buNone/>
            </a:pPr>
            <a:r>
              <a:rPr lang="en-US" altLang="zh-CN" sz="1800" dirty="0">
                <a:solidFill>
                  <a:srgbClr val="000000"/>
                </a:solidFill>
                <a:latin typeface="+mn-lt"/>
                <a:ea typeface="SimSun" panose="02010600030101010101" pitchFamily="2" charset="-122"/>
              </a:rPr>
              <a:t>Select initial </a:t>
            </a:r>
            <a:r>
              <a:rPr lang="en-US" altLang="zh-CN" sz="1800" i="1" dirty="0">
                <a:solidFill>
                  <a:srgbClr val="000000"/>
                </a:solidFill>
                <a:latin typeface="+mn-lt"/>
                <a:ea typeface="SimSun" panose="02010600030101010101" pitchFamily="2" charset="-122"/>
              </a:rPr>
              <a:t>K </a:t>
            </a:r>
            <a:r>
              <a:rPr lang="en-US" altLang="zh-CN" sz="1800" i="1" dirty="0" err="1">
                <a:solidFill>
                  <a:srgbClr val="000000"/>
                </a:solidFill>
                <a:latin typeface="+mn-lt"/>
                <a:ea typeface="SimSun" panose="02010600030101010101" pitchFamily="2" charset="-122"/>
              </a:rPr>
              <a:t>medoids</a:t>
            </a:r>
            <a:r>
              <a:rPr lang="en-US" altLang="zh-CN" sz="1800" i="1" dirty="0">
                <a:solidFill>
                  <a:srgbClr val="000000"/>
                </a:solidFill>
                <a:latin typeface="+mn-lt"/>
                <a:ea typeface="SimSun" panose="02010600030101010101" pitchFamily="2" charset="-122"/>
              </a:rPr>
              <a:t> </a:t>
            </a:r>
            <a:r>
              <a:rPr lang="en-US" altLang="zh-CN" sz="1800" dirty="0">
                <a:solidFill>
                  <a:srgbClr val="000000"/>
                </a:solidFill>
                <a:latin typeface="+mn-lt"/>
                <a:ea typeface="SimSun" panose="02010600030101010101" pitchFamily="2" charset="-122"/>
              </a:rPr>
              <a:t>randomly</a:t>
            </a:r>
          </a:p>
          <a:p>
            <a:pPr>
              <a:lnSpc>
                <a:spcPct val="120000"/>
              </a:lnSpc>
              <a:spcBef>
                <a:spcPts val="300"/>
              </a:spcBef>
              <a:buClr>
                <a:srgbClr val="8C8C8C"/>
              </a:buClr>
              <a:buFont typeface="Wingdings" panose="05000000000000000000" pitchFamily="2" charset="2"/>
              <a:buNone/>
            </a:pPr>
            <a:r>
              <a:rPr lang="en-US" altLang="zh-CN" sz="1800" b="1" dirty="0">
                <a:solidFill>
                  <a:srgbClr val="000000"/>
                </a:solidFill>
                <a:latin typeface="Calibri"/>
              </a:rPr>
              <a:t>Repeat</a:t>
            </a:r>
          </a:p>
          <a:p>
            <a:pPr marL="457200" lvl="1" indent="0">
              <a:lnSpc>
                <a:spcPct val="120000"/>
              </a:lnSpc>
              <a:spcBef>
                <a:spcPts val="300"/>
              </a:spcBef>
              <a:buClr>
                <a:srgbClr val="2998E3"/>
              </a:buClr>
              <a:buFont typeface="Wingdings" panose="05000000000000000000" pitchFamily="2" charset="2"/>
              <a:buNone/>
            </a:pPr>
            <a:r>
              <a:rPr lang="en-US" altLang="zh-CN" sz="1800" dirty="0">
                <a:solidFill>
                  <a:srgbClr val="000000"/>
                </a:solidFill>
                <a:latin typeface="Calibri"/>
              </a:rPr>
              <a:t>Object re-assignment</a:t>
            </a:r>
          </a:p>
          <a:p>
            <a:pPr marL="457200" lvl="1" indent="0">
              <a:lnSpc>
                <a:spcPct val="120000"/>
              </a:lnSpc>
              <a:spcBef>
                <a:spcPts val="300"/>
              </a:spcBef>
              <a:buClr>
                <a:srgbClr val="2998E3"/>
              </a:buClr>
              <a:buFont typeface="Wingdings" panose="05000000000000000000" pitchFamily="2" charset="2"/>
              <a:buNone/>
            </a:pPr>
            <a:r>
              <a:rPr lang="en-US" altLang="zh-CN" sz="1800" dirty="0">
                <a:solidFill>
                  <a:srgbClr val="000000"/>
                </a:solidFill>
                <a:latin typeface="Calibri"/>
              </a:rPr>
              <a:t>Swap </a:t>
            </a:r>
            <a:r>
              <a:rPr lang="en-US" altLang="zh-CN" sz="1800" dirty="0" err="1">
                <a:solidFill>
                  <a:srgbClr val="000000"/>
                </a:solidFill>
                <a:latin typeface="Calibri"/>
              </a:rPr>
              <a:t>medoid</a:t>
            </a:r>
            <a:r>
              <a:rPr lang="en-US" altLang="zh-CN" sz="1800" dirty="0">
                <a:solidFill>
                  <a:srgbClr val="000000"/>
                </a:solidFill>
                <a:latin typeface="Calibri"/>
              </a:rPr>
              <a:t> </a:t>
            </a:r>
            <a:r>
              <a:rPr lang="en-US" altLang="zh-CN" sz="1800" i="1" dirty="0">
                <a:solidFill>
                  <a:srgbClr val="000000"/>
                </a:solidFill>
                <a:latin typeface="Calibri"/>
              </a:rPr>
              <a:t>m</a:t>
            </a:r>
            <a:r>
              <a:rPr lang="en-US" altLang="zh-CN" sz="1800" dirty="0">
                <a:solidFill>
                  <a:srgbClr val="000000"/>
                </a:solidFill>
                <a:latin typeface="Calibri"/>
              </a:rPr>
              <a:t> with </a:t>
            </a:r>
            <a:r>
              <a:rPr lang="en-US" altLang="zh-CN" sz="1800" i="1" dirty="0" err="1">
                <a:solidFill>
                  <a:srgbClr val="000000"/>
                </a:solidFill>
                <a:latin typeface="Calibri"/>
              </a:rPr>
              <a:t>o</a:t>
            </a:r>
            <a:r>
              <a:rPr lang="en-US" altLang="zh-CN" sz="1800" i="1" baseline="-25000" dirty="0" err="1">
                <a:solidFill>
                  <a:srgbClr val="000000"/>
                </a:solidFill>
                <a:latin typeface="Calibri"/>
              </a:rPr>
              <a:t>i</a:t>
            </a:r>
            <a:r>
              <a:rPr lang="en-US" altLang="zh-CN" sz="1800" i="1" dirty="0">
                <a:solidFill>
                  <a:srgbClr val="000000"/>
                </a:solidFill>
                <a:latin typeface="Calibri"/>
              </a:rPr>
              <a:t> </a:t>
            </a:r>
            <a:r>
              <a:rPr lang="en-US" altLang="zh-CN" sz="1800" dirty="0">
                <a:solidFill>
                  <a:srgbClr val="000000"/>
                </a:solidFill>
                <a:latin typeface="Calibri"/>
              </a:rPr>
              <a:t>if it improves the clustering quality </a:t>
            </a:r>
          </a:p>
          <a:p>
            <a:pPr indent="-285750">
              <a:lnSpc>
                <a:spcPct val="120000"/>
              </a:lnSpc>
              <a:spcBef>
                <a:spcPts val="300"/>
              </a:spcBef>
              <a:buClr>
                <a:srgbClr val="8C8C8C"/>
              </a:buClr>
              <a:buFont typeface="Wingdings" panose="05000000000000000000" pitchFamily="2" charset="2"/>
              <a:buNone/>
            </a:pPr>
            <a:r>
              <a:rPr lang="en-US" altLang="zh-CN" sz="1800" b="1" dirty="0">
                <a:solidFill>
                  <a:srgbClr val="000000"/>
                </a:solidFill>
                <a:latin typeface="Calibri"/>
              </a:rPr>
              <a:t>Until </a:t>
            </a:r>
            <a:r>
              <a:rPr lang="en-US" altLang="zh-CN" sz="1800" dirty="0">
                <a:solidFill>
                  <a:srgbClr val="000000"/>
                </a:solidFill>
                <a:latin typeface="Calibri"/>
              </a:rPr>
              <a:t>convergence criterion is satisfied</a:t>
            </a:r>
          </a:p>
        </p:txBody>
      </p:sp>
      <p:grpSp>
        <p:nvGrpSpPr>
          <p:cNvPr id="5" name="Group 4"/>
          <p:cNvGrpSpPr/>
          <p:nvPr/>
        </p:nvGrpSpPr>
        <p:grpSpPr>
          <a:xfrm>
            <a:off x="8802700" y="3901969"/>
            <a:ext cx="2364552" cy="2744895"/>
            <a:chOff x="8345488" y="3901969"/>
            <a:chExt cx="2364552" cy="2744895"/>
          </a:xfrm>
        </p:grpSpPr>
        <p:sp>
          <p:nvSpPr>
            <p:cNvPr id="30813" name="Line 2144"/>
            <p:cNvSpPr>
              <a:spLocks noChangeShapeType="1"/>
            </p:cNvSpPr>
            <p:nvPr/>
          </p:nvSpPr>
          <p:spPr bwMode="auto">
            <a:xfrm>
              <a:off x="8464550" y="3901969"/>
              <a:ext cx="0" cy="60018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30814" name="Text Box 2145"/>
            <p:cNvSpPr txBox="1">
              <a:spLocks noChangeArrowheads="1"/>
            </p:cNvSpPr>
            <p:nvPr/>
          </p:nvSpPr>
          <p:spPr bwMode="auto">
            <a:xfrm>
              <a:off x="8500240" y="4038600"/>
              <a:ext cx="220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ko-KR" sz="1400" dirty="0">
                  <a:solidFill>
                    <a:srgbClr val="000000"/>
                  </a:solidFill>
                  <a:ea typeface="Gulim" panose="020B0600000101010101" pitchFamily="34" charset="-127"/>
                </a:rPr>
                <a:t>Randomly select a non-</a:t>
              </a:r>
              <a:r>
                <a:rPr lang="en-US" altLang="ko-KR" sz="1400" dirty="0" err="1">
                  <a:solidFill>
                    <a:srgbClr val="000000"/>
                  </a:solidFill>
                  <a:ea typeface="Gulim" panose="020B0600000101010101" pitchFamily="34" charset="-127"/>
                </a:rPr>
                <a:t>medoid</a:t>
              </a:r>
              <a:r>
                <a:rPr lang="en-US" altLang="ko-KR" sz="1400" dirty="0">
                  <a:solidFill>
                    <a:srgbClr val="000000"/>
                  </a:solidFill>
                  <a:ea typeface="Gulim" panose="020B0600000101010101" pitchFamily="34" charset="-127"/>
                </a:rPr>
                <a:t> </a:t>
              </a:r>
              <a:r>
                <a:rPr lang="en-US" altLang="ko-KR" sz="1400" dirty="0" err="1">
                  <a:solidFill>
                    <a:srgbClr val="000000"/>
                  </a:solidFill>
                  <a:ea typeface="Gulim" panose="020B0600000101010101" pitchFamily="34" charset="-127"/>
                </a:rPr>
                <a:t>object,O</a:t>
              </a:r>
              <a:r>
                <a:rPr lang="en-US" altLang="ko-KR" sz="1400" baseline="-25000" dirty="0" err="1">
                  <a:solidFill>
                    <a:srgbClr val="000000"/>
                  </a:solidFill>
                  <a:ea typeface="Gulim" panose="020B0600000101010101" pitchFamily="34" charset="-127"/>
                </a:rPr>
                <a:t>ramdom</a:t>
              </a:r>
              <a:endParaRPr lang="en-US" altLang="ko-KR" sz="1400" baseline="-25000" dirty="0">
                <a:solidFill>
                  <a:srgbClr val="000000"/>
                </a:solidFill>
                <a:ea typeface="Gulim" panose="020B0600000101010101" pitchFamily="34" charset="-127"/>
              </a:endParaRPr>
            </a:p>
          </p:txBody>
        </p:sp>
        <p:grpSp>
          <p:nvGrpSpPr>
            <p:cNvPr id="30822" name="Group 2234"/>
            <p:cNvGrpSpPr>
              <a:grpSpLocks/>
            </p:cNvGrpSpPr>
            <p:nvPr/>
          </p:nvGrpSpPr>
          <p:grpSpPr bwMode="auto">
            <a:xfrm>
              <a:off x="8345488" y="4611689"/>
              <a:ext cx="2176462" cy="2035175"/>
              <a:chOff x="4297" y="2905"/>
              <a:chExt cx="1371" cy="1282"/>
            </a:xfrm>
          </p:grpSpPr>
          <p:sp>
            <p:nvSpPr>
              <p:cNvPr id="30823" name="Rectangle 2235"/>
              <p:cNvSpPr>
                <a:spLocks noChangeArrowheads="1"/>
              </p:cNvSpPr>
              <p:nvPr/>
            </p:nvSpPr>
            <p:spPr bwMode="auto">
              <a:xfrm>
                <a:off x="4297" y="2905"/>
                <a:ext cx="1371" cy="1282"/>
              </a:xfrm>
              <a:prstGeom prst="rect">
                <a:avLst/>
              </a:prstGeom>
              <a:solidFill>
                <a:srgbClr val="FFFFFF"/>
              </a:solidFill>
              <a:ln w="0">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824" name="Rectangle 2236"/>
              <p:cNvSpPr>
                <a:spLocks noChangeArrowheads="1"/>
              </p:cNvSpPr>
              <p:nvPr/>
            </p:nvSpPr>
            <p:spPr bwMode="auto">
              <a:xfrm>
                <a:off x="4440" y="3009"/>
                <a:ext cx="1154" cy="1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825" name="Line 2237"/>
              <p:cNvSpPr>
                <a:spLocks noChangeShapeType="1"/>
              </p:cNvSpPr>
              <p:nvPr/>
            </p:nvSpPr>
            <p:spPr bwMode="auto">
              <a:xfrm>
                <a:off x="4440" y="392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26" name="Line 2238"/>
              <p:cNvSpPr>
                <a:spLocks noChangeShapeType="1"/>
              </p:cNvSpPr>
              <p:nvPr/>
            </p:nvSpPr>
            <p:spPr bwMode="auto">
              <a:xfrm>
                <a:off x="4440" y="382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27" name="Line 2239"/>
              <p:cNvSpPr>
                <a:spLocks noChangeShapeType="1"/>
              </p:cNvSpPr>
              <p:nvPr/>
            </p:nvSpPr>
            <p:spPr bwMode="auto">
              <a:xfrm>
                <a:off x="4440" y="3725"/>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28" name="Line 2240"/>
              <p:cNvSpPr>
                <a:spLocks noChangeShapeType="1"/>
              </p:cNvSpPr>
              <p:nvPr/>
            </p:nvSpPr>
            <p:spPr bwMode="auto">
              <a:xfrm>
                <a:off x="4440" y="3620"/>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29" name="Line 2241"/>
              <p:cNvSpPr>
                <a:spLocks noChangeShapeType="1"/>
              </p:cNvSpPr>
              <p:nvPr/>
            </p:nvSpPr>
            <p:spPr bwMode="auto">
              <a:xfrm>
                <a:off x="4440" y="3521"/>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30" name="Line 2242"/>
              <p:cNvSpPr>
                <a:spLocks noChangeShapeType="1"/>
              </p:cNvSpPr>
              <p:nvPr/>
            </p:nvSpPr>
            <p:spPr bwMode="auto">
              <a:xfrm>
                <a:off x="4440" y="3416"/>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31" name="Line 2243"/>
              <p:cNvSpPr>
                <a:spLocks noChangeShapeType="1"/>
              </p:cNvSpPr>
              <p:nvPr/>
            </p:nvSpPr>
            <p:spPr bwMode="auto">
              <a:xfrm>
                <a:off x="4440" y="331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32" name="Line 2244"/>
              <p:cNvSpPr>
                <a:spLocks noChangeShapeType="1"/>
              </p:cNvSpPr>
              <p:nvPr/>
            </p:nvSpPr>
            <p:spPr bwMode="auto">
              <a:xfrm>
                <a:off x="4440" y="321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33" name="Line 2245"/>
              <p:cNvSpPr>
                <a:spLocks noChangeShapeType="1"/>
              </p:cNvSpPr>
              <p:nvPr/>
            </p:nvSpPr>
            <p:spPr bwMode="auto">
              <a:xfrm>
                <a:off x="4440" y="3114"/>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34" name="Line 2246"/>
              <p:cNvSpPr>
                <a:spLocks noChangeShapeType="1"/>
              </p:cNvSpPr>
              <p:nvPr/>
            </p:nvSpPr>
            <p:spPr bwMode="auto">
              <a:xfrm>
                <a:off x="4440" y="3009"/>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35" name="Line 2247"/>
              <p:cNvSpPr>
                <a:spLocks noChangeShapeType="1"/>
              </p:cNvSpPr>
              <p:nvPr/>
            </p:nvSpPr>
            <p:spPr bwMode="auto">
              <a:xfrm>
                <a:off x="455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36" name="Line 2248"/>
              <p:cNvSpPr>
                <a:spLocks noChangeShapeType="1"/>
              </p:cNvSpPr>
              <p:nvPr/>
            </p:nvSpPr>
            <p:spPr bwMode="auto">
              <a:xfrm>
                <a:off x="467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37" name="Line 2249"/>
              <p:cNvSpPr>
                <a:spLocks noChangeShapeType="1"/>
              </p:cNvSpPr>
              <p:nvPr/>
            </p:nvSpPr>
            <p:spPr bwMode="auto">
              <a:xfrm>
                <a:off x="478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38" name="Line 2250"/>
              <p:cNvSpPr>
                <a:spLocks noChangeShapeType="1"/>
              </p:cNvSpPr>
              <p:nvPr/>
            </p:nvSpPr>
            <p:spPr bwMode="auto">
              <a:xfrm>
                <a:off x="4902"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39" name="Line 2251"/>
              <p:cNvSpPr>
                <a:spLocks noChangeShapeType="1"/>
              </p:cNvSpPr>
              <p:nvPr/>
            </p:nvSpPr>
            <p:spPr bwMode="auto">
              <a:xfrm>
                <a:off x="502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40" name="Line 2252"/>
              <p:cNvSpPr>
                <a:spLocks noChangeShapeType="1"/>
              </p:cNvSpPr>
              <p:nvPr/>
            </p:nvSpPr>
            <p:spPr bwMode="auto">
              <a:xfrm>
                <a:off x="5132"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41" name="Line 2253"/>
              <p:cNvSpPr>
                <a:spLocks noChangeShapeType="1"/>
              </p:cNvSpPr>
              <p:nvPr/>
            </p:nvSpPr>
            <p:spPr bwMode="auto">
              <a:xfrm>
                <a:off x="525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42" name="Line 2254"/>
              <p:cNvSpPr>
                <a:spLocks noChangeShapeType="1"/>
              </p:cNvSpPr>
              <p:nvPr/>
            </p:nvSpPr>
            <p:spPr bwMode="auto">
              <a:xfrm>
                <a:off x="5363"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43" name="Line 2255"/>
              <p:cNvSpPr>
                <a:spLocks noChangeShapeType="1"/>
              </p:cNvSpPr>
              <p:nvPr/>
            </p:nvSpPr>
            <p:spPr bwMode="auto">
              <a:xfrm>
                <a:off x="548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44" name="Line 2256"/>
              <p:cNvSpPr>
                <a:spLocks noChangeShapeType="1"/>
              </p:cNvSpPr>
              <p:nvPr/>
            </p:nvSpPr>
            <p:spPr bwMode="auto">
              <a:xfrm>
                <a:off x="5594"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45" name="Rectangle 2257"/>
              <p:cNvSpPr>
                <a:spLocks noChangeArrowheads="1"/>
              </p:cNvSpPr>
              <p:nvPr/>
            </p:nvSpPr>
            <p:spPr bwMode="auto">
              <a:xfrm>
                <a:off x="4440" y="3009"/>
                <a:ext cx="1154" cy="10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846" name="Line 2258"/>
              <p:cNvSpPr>
                <a:spLocks noChangeShapeType="1"/>
              </p:cNvSpPr>
              <p:nvPr/>
            </p:nvSpPr>
            <p:spPr bwMode="auto">
              <a:xfrm>
                <a:off x="444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47" name="Line 2259"/>
              <p:cNvSpPr>
                <a:spLocks noChangeShapeType="1"/>
              </p:cNvSpPr>
              <p:nvPr/>
            </p:nvSpPr>
            <p:spPr bwMode="auto">
              <a:xfrm>
                <a:off x="4428" y="402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48" name="Line 2260"/>
              <p:cNvSpPr>
                <a:spLocks noChangeShapeType="1"/>
              </p:cNvSpPr>
              <p:nvPr/>
            </p:nvSpPr>
            <p:spPr bwMode="auto">
              <a:xfrm>
                <a:off x="4428" y="39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49" name="Line 2261"/>
              <p:cNvSpPr>
                <a:spLocks noChangeShapeType="1"/>
              </p:cNvSpPr>
              <p:nvPr/>
            </p:nvSpPr>
            <p:spPr bwMode="auto">
              <a:xfrm>
                <a:off x="4428" y="382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50" name="Line 2262"/>
              <p:cNvSpPr>
                <a:spLocks noChangeShapeType="1"/>
              </p:cNvSpPr>
              <p:nvPr/>
            </p:nvSpPr>
            <p:spPr bwMode="auto">
              <a:xfrm>
                <a:off x="4428" y="37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51" name="Line 2263"/>
              <p:cNvSpPr>
                <a:spLocks noChangeShapeType="1"/>
              </p:cNvSpPr>
              <p:nvPr/>
            </p:nvSpPr>
            <p:spPr bwMode="auto">
              <a:xfrm>
                <a:off x="4428" y="362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52" name="Line 2264"/>
              <p:cNvSpPr>
                <a:spLocks noChangeShapeType="1"/>
              </p:cNvSpPr>
              <p:nvPr/>
            </p:nvSpPr>
            <p:spPr bwMode="auto">
              <a:xfrm>
                <a:off x="4428" y="352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53" name="Line 2265"/>
              <p:cNvSpPr>
                <a:spLocks noChangeShapeType="1"/>
              </p:cNvSpPr>
              <p:nvPr/>
            </p:nvSpPr>
            <p:spPr bwMode="auto">
              <a:xfrm>
                <a:off x="4428" y="341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54" name="Line 2266"/>
              <p:cNvSpPr>
                <a:spLocks noChangeShapeType="1"/>
              </p:cNvSpPr>
              <p:nvPr/>
            </p:nvSpPr>
            <p:spPr bwMode="auto">
              <a:xfrm>
                <a:off x="4428" y="331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55" name="Line 2267"/>
              <p:cNvSpPr>
                <a:spLocks noChangeShapeType="1"/>
              </p:cNvSpPr>
              <p:nvPr/>
            </p:nvSpPr>
            <p:spPr bwMode="auto">
              <a:xfrm>
                <a:off x="4428" y="321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56" name="Line 2268"/>
              <p:cNvSpPr>
                <a:spLocks noChangeShapeType="1"/>
              </p:cNvSpPr>
              <p:nvPr/>
            </p:nvSpPr>
            <p:spPr bwMode="auto">
              <a:xfrm>
                <a:off x="4428" y="311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57" name="Line 2269"/>
              <p:cNvSpPr>
                <a:spLocks noChangeShapeType="1"/>
              </p:cNvSpPr>
              <p:nvPr/>
            </p:nvSpPr>
            <p:spPr bwMode="auto">
              <a:xfrm>
                <a:off x="4428" y="30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58" name="Line 2270"/>
              <p:cNvSpPr>
                <a:spLocks noChangeShapeType="1"/>
              </p:cNvSpPr>
              <p:nvPr/>
            </p:nvSpPr>
            <p:spPr bwMode="auto">
              <a:xfrm>
                <a:off x="4440" y="4027"/>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59" name="Line 2271"/>
              <p:cNvSpPr>
                <a:spLocks noChangeShapeType="1"/>
              </p:cNvSpPr>
              <p:nvPr/>
            </p:nvSpPr>
            <p:spPr bwMode="auto">
              <a:xfrm flipV="1">
                <a:off x="444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60" name="Line 2272"/>
              <p:cNvSpPr>
                <a:spLocks noChangeShapeType="1"/>
              </p:cNvSpPr>
              <p:nvPr/>
            </p:nvSpPr>
            <p:spPr bwMode="auto">
              <a:xfrm flipV="1">
                <a:off x="455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61" name="Line 2273"/>
              <p:cNvSpPr>
                <a:spLocks noChangeShapeType="1"/>
              </p:cNvSpPr>
              <p:nvPr/>
            </p:nvSpPr>
            <p:spPr bwMode="auto">
              <a:xfrm flipV="1">
                <a:off x="467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62" name="Line 2274"/>
              <p:cNvSpPr>
                <a:spLocks noChangeShapeType="1"/>
              </p:cNvSpPr>
              <p:nvPr/>
            </p:nvSpPr>
            <p:spPr bwMode="auto">
              <a:xfrm flipV="1">
                <a:off x="478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63" name="Line 2275"/>
              <p:cNvSpPr>
                <a:spLocks noChangeShapeType="1"/>
              </p:cNvSpPr>
              <p:nvPr/>
            </p:nvSpPr>
            <p:spPr bwMode="auto">
              <a:xfrm flipV="1">
                <a:off x="4902"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64" name="Line 2276"/>
              <p:cNvSpPr>
                <a:spLocks noChangeShapeType="1"/>
              </p:cNvSpPr>
              <p:nvPr/>
            </p:nvSpPr>
            <p:spPr bwMode="auto">
              <a:xfrm flipV="1">
                <a:off x="502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65" name="Line 2277"/>
              <p:cNvSpPr>
                <a:spLocks noChangeShapeType="1"/>
              </p:cNvSpPr>
              <p:nvPr/>
            </p:nvSpPr>
            <p:spPr bwMode="auto">
              <a:xfrm flipV="1">
                <a:off x="5132"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66" name="Line 2278"/>
              <p:cNvSpPr>
                <a:spLocks noChangeShapeType="1"/>
              </p:cNvSpPr>
              <p:nvPr/>
            </p:nvSpPr>
            <p:spPr bwMode="auto">
              <a:xfrm flipV="1">
                <a:off x="525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67" name="Line 2279"/>
              <p:cNvSpPr>
                <a:spLocks noChangeShapeType="1"/>
              </p:cNvSpPr>
              <p:nvPr/>
            </p:nvSpPr>
            <p:spPr bwMode="auto">
              <a:xfrm flipV="1">
                <a:off x="5363"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68" name="Line 2280"/>
              <p:cNvSpPr>
                <a:spLocks noChangeShapeType="1"/>
              </p:cNvSpPr>
              <p:nvPr/>
            </p:nvSpPr>
            <p:spPr bwMode="auto">
              <a:xfrm flipV="1">
                <a:off x="548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69" name="Line 2281"/>
              <p:cNvSpPr>
                <a:spLocks noChangeShapeType="1"/>
              </p:cNvSpPr>
              <p:nvPr/>
            </p:nvSpPr>
            <p:spPr bwMode="auto">
              <a:xfrm flipV="1">
                <a:off x="5594"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70" name="Freeform 2282"/>
              <p:cNvSpPr>
                <a:spLocks/>
              </p:cNvSpPr>
              <p:nvPr/>
            </p:nvSpPr>
            <p:spPr bwMode="auto">
              <a:xfrm>
                <a:off x="4746"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871" name="Freeform 2283"/>
              <p:cNvSpPr>
                <a:spLocks/>
              </p:cNvSpPr>
              <p:nvPr/>
            </p:nvSpPr>
            <p:spPr bwMode="auto">
              <a:xfrm>
                <a:off x="4627"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872" name="Freeform 2284"/>
              <p:cNvSpPr>
                <a:spLocks/>
              </p:cNvSpPr>
              <p:nvPr/>
            </p:nvSpPr>
            <p:spPr bwMode="auto">
              <a:xfrm>
                <a:off x="5207"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873" name="Freeform 2285"/>
              <p:cNvSpPr>
                <a:spLocks/>
              </p:cNvSpPr>
              <p:nvPr/>
            </p:nvSpPr>
            <p:spPr bwMode="auto">
              <a:xfrm>
                <a:off x="4858"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874" name="Freeform 2286"/>
              <p:cNvSpPr>
                <a:spLocks/>
              </p:cNvSpPr>
              <p:nvPr/>
            </p:nvSpPr>
            <p:spPr bwMode="auto">
              <a:xfrm>
                <a:off x="4746"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en-US">
                  <a:solidFill>
                    <a:srgbClr val="000000"/>
                  </a:solidFill>
                </a:endParaRPr>
              </a:p>
            </p:txBody>
          </p:sp>
          <p:sp>
            <p:nvSpPr>
              <p:cNvPr id="30875" name="Freeform 2287"/>
              <p:cNvSpPr>
                <a:spLocks/>
              </p:cNvSpPr>
              <p:nvPr/>
            </p:nvSpPr>
            <p:spPr bwMode="auto">
              <a:xfrm>
                <a:off x="5319"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876" name="Freeform 2288"/>
              <p:cNvSpPr>
                <a:spLocks/>
              </p:cNvSpPr>
              <p:nvPr/>
            </p:nvSpPr>
            <p:spPr bwMode="auto">
              <a:xfrm>
                <a:off x="5089" y="378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endParaRPr lang="en-US">
                  <a:solidFill>
                    <a:srgbClr val="000000"/>
                  </a:solidFill>
                </a:endParaRPr>
              </a:p>
            </p:txBody>
          </p:sp>
          <p:sp>
            <p:nvSpPr>
              <p:cNvPr id="30877" name="Freeform 2289"/>
              <p:cNvSpPr>
                <a:spLocks/>
              </p:cNvSpPr>
              <p:nvPr/>
            </p:nvSpPr>
            <p:spPr bwMode="auto">
              <a:xfrm>
                <a:off x="5207"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878" name="Freeform 2290"/>
              <p:cNvSpPr>
                <a:spLocks/>
              </p:cNvSpPr>
              <p:nvPr/>
            </p:nvSpPr>
            <p:spPr bwMode="auto">
              <a:xfrm>
                <a:off x="5207"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sp>
            <p:nvSpPr>
              <p:cNvPr id="30879" name="Rectangle 2291"/>
              <p:cNvSpPr>
                <a:spLocks noChangeArrowheads="1"/>
              </p:cNvSpPr>
              <p:nvPr/>
            </p:nvSpPr>
            <p:spPr bwMode="auto">
              <a:xfrm>
                <a:off x="4390" y="400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880" name="Rectangle 2292"/>
              <p:cNvSpPr>
                <a:spLocks noChangeArrowheads="1"/>
              </p:cNvSpPr>
              <p:nvPr/>
            </p:nvSpPr>
            <p:spPr bwMode="auto">
              <a:xfrm>
                <a:off x="4390" y="391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881" name="Rectangle 2293"/>
              <p:cNvSpPr>
                <a:spLocks noChangeArrowheads="1"/>
              </p:cNvSpPr>
              <p:nvPr/>
            </p:nvSpPr>
            <p:spPr bwMode="auto">
              <a:xfrm>
                <a:off x="4390" y="3805"/>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882" name="Rectangle 2294"/>
              <p:cNvSpPr>
                <a:spLocks noChangeArrowheads="1"/>
              </p:cNvSpPr>
              <p:nvPr/>
            </p:nvSpPr>
            <p:spPr bwMode="auto">
              <a:xfrm>
                <a:off x="4390" y="370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883" name="Rectangle 2295"/>
              <p:cNvSpPr>
                <a:spLocks noChangeArrowheads="1"/>
              </p:cNvSpPr>
              <p:nvPr/>
            </p:nvSpPr>
            <p:spPr bwMode="auto">
              <a:xfrm>
                <a:off x="4390" y="3601"/>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884" name="Rectangle 2296"/>
              <p:cNvSpPr>
                <a:spLocks noChangeArrowheads="1"/>
              </p:cNvSpPr>
              <p:nvPr/>
            </p:nvSpPr>
            <p:spPr bwMode="auto">
              <a:xfrm>
                <a:off x="4390" y="3503"/>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885" name="Rectangle 2297"/>
              <p:cNvSpPr>
                <a:spLocks noChangeArrowheads="1"/>
              </p:cNvSpPr>
              <p:nvPr/>
            </p:nvSpPr>
            <p:spPr bwMode="auto">
              <a:xfrm>
                <a:off x="4390" y="339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886" name="Rectangle 2298"/>
              <p:cNvSpPr>
                <a:spLocks noChangeArrowheads="1"/>
              </p:cNvSpPr>
              <p:nvPr/>
            </p:nvSpPr>
            <p:spPr bwMode="auto">
              <a:xfrm>
                <a:off x="4390" y="3299"/>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887" name="Rectangle 2299"/>
              <p:cNvSpPr>
                <a:spLocks noChangeArrowheads="1"/>
              </p:cNvSpPr>
              <p:nvPr/>
            </p:nvSpPr>
            <p:spPr bwMode="auto">
              <a:xfrm>
                <a:off x="4390" y="3194"/>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888" name="Rectangle 2300"/>
              <p:cNvSpPr>
                <a:spLocks noChangeArrowheads="1"/>
              </p:cNvSpPr>
              <p:nvPr/>
            </p:nvSpPr>
            <p:spPr bwMode="auto">
              <a:xfrm>
                <a:off x="4390" y="309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889" name="Rectangle 2301"/>
              <p:cNvSpPr>
                <a:spLocks noChangeArrowheads="1"/>
              </p:cNvSpPr>
              <p:nvPr/>
            </p:nvSpPr>
            <p:spPr bwMode="auto">
              <a:xfrm>
                <a:off x="4372" y="2991"/>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890" name="Rectangle 2302"/>
              <p:cNvSpPr>
                <a:spLocks noChangeArrowheads="1"/>
              </p:cNvSpPr>
              <p:nvPr/>
            </p:nvSpPr>
            <p:spPr bwMode="auto">
              <a:xfrm>
                <a:off x="4434"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891" name="Rectangle 2303"/>
              <p:cNvSpPr>
                <a:spLocks noChangeArrowheads="1"/>
              </p:cNvSpPr>
              <p:nvPr/>
            </p:nvSpPr>
            <p:spPr bwMode="auto">
              <a:xfrm>
                <a:off x="4553"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892" name="Rectangle 2304"/>
              <p:cNvSpPr>
                <a:spLocks noChangeArrowheads="1"/>
              </p:cNvSpPr>
              <p:nvPr/>
            </p:nvSpPr>
            <p:spPr bwMode="auto">
              <a:xfrm>
                <a:off x="4665"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893" name="Rectangle 2305"/>
              <p:cNvSpPr>
                <a:spLocks noChangeArrowheads="1"/>
              </p:cNvSpPr>
              <p:nvPr/>
            </p:nvSpPr>
            <p:spPr bwMode="auto">
              <a:xfrm>
                <a:off x="4783"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894" name="Rectangle 2306"/>
              <p:cNvSpPr>
                <a:spLocks noChangeArrowheads="1"/>
              </p:cNvSpPr>
              <p:nvPr/>
            </p:nvSpPr>
            <p:spPr bwMode="auto">
              <a:xfrm>
                <a:off x="4895"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895" name="Rectangle 2307"/>
              <p:cNvSpPr>
                <a:spLocks noChangeArrowheads="1"/>
              </p:cNvSpPr>
              <p:nvPr/>
            </p:nvSpPr>
            <p:spPr bwMode="auto">
              <a:xfrm>
                <a:off x="5014"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896" name="Rectangle 2308"/>
              <p:cNvSpPr>
                <a:spLocks noChangeArrowheads="1"/>
              </p:cNvSpPr>
              <p:nvPr/>
            </p:nvSpPr>
            <p:spPr bwMode="auto">
              <a:xfrm>
                <a:off x="5126"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897" name="Rectangle 2309"/>
              <p:cNvSpPr>
                <a:spLocks noChangeArrowheads="1"/>
              </p:cNvSpPr>
              <p:nvPr/>
            </p:nvSpPr>
            <p:spPr bwMode="auto">
              <a:xfrm>
                <a:off x="5244"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898" name="Rectangle 2310"/>
              <p:cNvSpPr>
                <a:spLocks noChangeArrowheads="1"/>
              </p:cNvSpPr>
              <p:nvPr/>
            </p:nvSpPr>
            <p:spPr bwMode="auto">
              <a:xfrm>
                <a:off x="5357"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899" name="Rectangle 2311"/>
              <p:cNvSpPr>
                <a:spLocks noChangeArrowheads="1"/>
              </p:cNvSpPr>
              <p:nvPr/>
            </p:nvSpPr>
            <p:spPr bwMode="auto">
              <a:xfrm>
                <a:off x="5475"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900" name="Rectangle 2312"/>
              <p:cNvSpPr>
                <a:spLocks noChangeArrowheads="1"/>
              </p:cNvSpPr>
              <p:nvPr/>
            </p:nvSpPr>
            <p:spPr bwMode="auto">
              <a:xfrm>
                <a:off x="5575" y="4070"/>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901" name="Rectangle 2313"/>
              <p:cNvSpPr>
                <a:spLocks noChangeArrowheads="1"/>
              </p:cNvSpPr>
              <p:nvPr/>
            </p:nvSpPr>
            <p:spPr bwMode="auto">
              <a:xfrm>
                <a:off x="4297" y="2905"/>
                <a:ext cx="1371" cy="12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30902" name="Line 2314"/>
              <p:cNvSpPr>
                <a:spLocks noChangeShapeType="1"/>
              </p:cNvSpPr>
              <p:nvPr/>
            </p:nvSpPr>
            <p:spPr bwMode="auto">
              <a:xfrm>
                <a:off x="5245" y="3456"/>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solidFill>
                    <a:srgbClr val="000000"/>
                  </a:solidFill>
                </a:endParaRPr>
              </a:p>
            </p:txBody>
          </p:sp>
          <p:sp>
            <p:nvSpPr>
              <p:cNvPr id="30903" name="Freeform 2315"/>
              <p:cNvSpPr>
                <a:spLocks/>
              </p:cNvSpPr>
              <p:nvPr/>
            </p:nvSpPr>
            <p:spPr bwMode="auto">
              <a:xfrm>
                <a:off x="5088" y="3582"/>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en-US">
                  <a:solidFill>
                    <a:srgbClr val="000000"/>
                  </a:solidFill>
                </a:endParaRPr>
              </a:p>
            </p:txBody>
          </p:sp>
        </p:grpSp>
      </p:grpSp>
      <p:grpSp>
        <p:nvGrpSpPr>
          <p:cNvPr id="7" name="Group 6"/>
          <p:cNvGrpSpPr/>
          <p:nvPr/>
        </p:nvGrpSpPr>
        <p:grpSpPr>
          <a:xfrm>
            <a:off x="6036631" y="5003502"/>
            <a:ext cx="1257870" cy="1219200"/>
            <a:chOff x="5579419" y="5003502"/>
            <a:chExt cx="1257870" cy="1219200"/>
          </a:xfrm>
        </p:grpSpPr>
        <p:sp>
          <p:nvSpPr>
            <p:cNvPr id="271" name="Oval 2055"/>
            <p:cNvSpPr>
              <a:spLocks noChangeArrowheads="1"/>
            </p:cNvSpPr>
            <p:nvPr/>
          </p:nvSpPr>
          <p:spPr bwMode="auto">
            <a:xfrm>
              <a:off x="6235528" y="5284720"/>
              <a:ext cx="601761" cy="937982"/>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272" name="Oval 2055"/>
            <p:cNvSpPr>
              <a:spLocks noChangeArrowheads="1"/>
            </p:cNvSpPr>
            <p:nvPr/>
          </p:nvSpPr>
          <p:spPr bwMode="auto">
            <a:xfrm>
              <a:off x="5579419" y="5003502"/>
              <a:ext cx="535533" cy="819450"/>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
          <p:nvSpPr>
            <p:cNvPr id="273" name="Freeform 2228"/>
            <p:cNvSpPr>
              <a:spLocks/>
            </p:cNvSpPr>
            <p:nvPr/>
          </p:nvSpPr>
          <p:spPr bwMode="auto">
            <a:xfrm>
              <a:off x="6327775" y="5990051"/>
              <a:ext cx="138112" cy="136525"/>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solidFill>
                  <a:srgbClr val="000000"/>
                </a:solidFill>
              </a:endParaRPr>
            </a:p>
          </p:txBody>
        </p:sp>
      </p:grpSp>
    </p:spTree>
    <p:extLst>
      <p:ext uri="{BB962C8B-B14F-4D97-AF65-F5344CB8AC3E}">
        <p14:creationId xmlns:p14="http://schemas.microsoft.com/office/powerpoint/2010/main" val="458076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CN" dirty="0"/>
              <a:t>Discussion on K-</a:t>
            </a:r>
            <a:r>
              <a:rPr lang="en-US" altLang="zh-CN" dirty="0" err="1"/>
              <a:t>Medoids</a:t>
            </a:r>
            <a:r>
              <a:rPr lang="en-US" altLang="zh-CN" dirty="0"/>
              <a:t> Clustering</a:t>
            </a:r>
          </a:p>
        </p:txBody>
      </p:sp>
      <p:sp>
        <p:nvSpPr>
          <p:cNvPr id="31747" name="Rectangle 3"/>
          <p:cNvSpPr>
            <a:spLocks noGrp="1" noChangeArrowheads="1"/>
          </p:cNvSpPr>
          <p:nvPr>
            <p:ph type="body" idx="1"/>
          </p:nvPr>
        </p:nvSpPr>
        <p:spPr/>
        <p:txBody>
          <a:bodyPr>
            <a:normAutofit fontScale="92500" lnSpcReduction="10000"/>
          </a:bodyPr>
          <a:lstStyle/>
          <a:p>
            <a:r>
              <a:rPr lang="en-US" altLang="zh-CN" dirty="0"/>
              <a:t>K-</a:t>
            </a:r>
            <a:r>
              <a:rPr lang="en-US" altLang="zh-CN" dirty="0" err="1"/>
              <a:t>Medoids</a:t>
            </a:r>
            <a:r>
              <a:rPr lang="en-US" altLang="zh-CN" dirty="0"/>
              <a:t> Clustering: Find representative objects (</a:t>
            </a:r>
            <a:r>
              <a:rPr lang="en-US" altLang="zh-CN" dirty="0" err="1"/>
              <a:t>medoids</a:t>
            </a:r>
            <a:r>
              <a:rPr lang="en-US" altLang="zh-CN" dirty="0"/>
              <a:t>) in clusters</a:t>
            </a:r>
          </a:p>
          <a:p>
            <a:r>
              <a:rPr lang="en-US" altLang="zh-CN" dirty="0"/>
              <a:t>PAM (Partitioning Around </a:t>
            </a:r>
            <a:r>
              <a:rPr lang="en-US" altLang="zh-CN" dirty="0" err="1"/>
              <a:t>Medoids</a:t>
            </a:r>
            <a:r>
              <a:rPr lang="en-US" altLang="zh-CN" dirty="0"/>
              <a:t>: Kaufmann &amp; </a:t>
            </a:r>
            <a:r>
              <a:rPr lang="en-US" altLang="zh-CN" dirty="0" err="1"/>
              <a:t>Rousseeuw</a:t>
            </a:r>
            <a:r>
              <a:rPr lang="en-US" altLang="zh-CN" dirty="0"/>
              <a:t> 1987)</a:t>
            </a:r>
          </a:p>
          <a:p>
            <a:pPr lvl="1"/>
            <a:r>
              <a:rPr lang="en-US" altLang="zh-CN" dirty="0"/>
              <a:t>Starts from an initial set of </a:t>
            </a:r>
            <a:r>
              <a:rPr lang="en-US" altLang="zh-CN" dirty="0" err="1"/>
              <a:t>medoids</a:t>
            </a:r>
            <a:r>
              <a:rPr lang="en-US" altLang="zh-CN" dirty="0"/>
              <a:t>, and </a:t>
            </a:r>
          </a:p>
          <a:p>
            <a:pPr lvl="1"/>
            <a:r>
              <a:rPr lang="en-US" altLang="zh-CN" dirty="0"/>
              <a:t>Iteratively replaces one of the </a:t>
            </a:r>
            <a:r>
              <a:rPr lang="en-US" altLang="zh-CN" dirty="0" err="1"/>
              <a:t>medoids</a:t>
            </a:r>
            <a:r>
              <a:rPr lang="en-US" altLang="zh-CN" dirty="0"/>
              <a:t> by one of the non-</a:t>
            </a:r>
            <a:r>
              <a:rPr lang="en-US" altLang="zh-CN" dirty="0" err="1"/>
              <a:t>medoids</a:t>
            </a:r>
            <a:r>
              <a:rPr lang="en-US" altLang="zh-CN" dirty="0"/>
              <a:t> if it improves the total sum of the squared errors (SSE) of the resulting clustering</a:t>
            </a:r>
          </a:p>
          <a:p>
            <a:pPr lvl="1"/>
            <a:r>
              <a:rPr lang="en-US" altLang="zh-CN" dirty="0"/>
              <a:t>PAM works effectively for small data sets but does not scale well for large data sets (due to the computational complexity)</a:t>
            </a:r>
          </a:p>
          <a:p>
            <a:pPr lvl="1"/>
            <a:r>
              <a:rPr lang="en-US" altLang="ko-KR" dirty="0"/>
              <a:t>Computational complexity: PAM: O(K(n − K)2)  (quite expensive!)</a:t>
            </a:r>
          </a:p>
          <a:p>
            <a:r>
              <a:rPr lang="en-US" altLang="zh-CN" dirty="0"/>
              <a:t>Efficiency improvements on PAM</a:t>
            </a:r>
          </a:p>
          <a:p>
            <a:pPr lvl="1"/>
            <a:r>
              <a:rPr lang="en-US" altLang="zh-CN" dirty="0"/>
              <a:t>CLARA (Kaufmann &amp; </a:t>
            </a:r>
            <a:r>
              <a:rPr lang="en-US" altLang="zh-CN" dirty="0" err="1"/>
              <a:t>Rousseeuw</a:t>
            </a:r>
            <a:r>
              <a:rPr lang="en-US" altLang="zh-CN" dirty="0"/>
              <a:t>, 1990):</a:t>
            </a:r>
          </a:p>
          <a:p>
            <a:pPr lvl="2"/>
            <a:r>
              <a:rPr lang="en-US" altLang="zh-CN" dirty="0"/>
              <a:t>PAM on samples; </a:t>
            </a:r>
            <a:r>
              <a:rPr lang="en-US" altLang="ko-KR" dirty="0"/>
              <a:t>O(Ks2 + K(n − K)), s is the sample size</a:t>
            </a:r>
            <a:endParaRPr lang="en-US" altLang="zh-CN" dirty="0"/>
          </a:p>
          <a:p>
            <a:pPr lvl="1"/>
            <a:r>
              <a:rPr lang="en-US" altLang="zh-CN" dirty="0"/>
              <a:t>CLARANS (Ng &amp; Han, 1994): Randomized re-sampling, ensuring efficiency + quality</a:t>
            </a:r>
          </a:p>
        </p:txBody>
      </p:sp>
    </p:spTree>
    <p:extLst>
      <p:ext uri="{BB962C8B-B14F-4D97-AF65-F5344CB8AC3E}">
        <p14:creationId xmlns:p14="http://schemas.microsoft.com/office/powerpoint/2010/main" val="4070179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altLang="ko-KR" dirty="0"/>
              <a:t>K-Medians: Handling Outliers by Computing Medians </a:t>
            </a:r>
            <a:endParaRPr lang="en-US" altLang="zh-CN" dirty="0"/>
          </a:p>
        </p:txBody>
      </p:sp>
      <mc:AlternateContent xmlns:mc="http://schemas.openxmlformats.org/markup-compatibility/2006">
        <mc:Choice xmlns:a14="http://schemas.microsoft.com/office/drawing/2010/main" Requires="a14">
          <p:sp>
            <p:nvSpPr>
              <p:cNvPr id="29699" name="Rectangle 1027"/>
              <p:cNvSpPr>
                <a:spLocks noGrp="1" noChangeArrowheads="1"/>
              </p:cNvSpPr>
              <p:nvPr>
                <p:ph type="body" idx="1"/>
              </p:nvPr>
            </p:nvSpPr>
            <p:spPr/>
            <p:txBody>
              <a:bodyPr>
                <a:normAutofit fontScale="92500" lnSpcReduction="20000"/>
              </a:bodyPr>
              <a:lstStyle/>
              <a:p>
                <a:r>
                  <a:rPr lang="en-US" altLang="ko-KR" dirty="0"/>
                  <a:t> Medians are less sensitive to outliers than means</a:t>
                </a:r>
              </a:p>
              <a:p>
                <a:pPr lvl="1"/>
                <a:r>
                  <a:rPr lang="en-US" altLang="ko-KR" dirty="0"/>
                  <a:t>Think of the median salary vs. mean salary of a large firm when adding a few top executives!</a:t>
                </a:r>
              </a:p>
              <a:p>
                <a:r>
                  <a:rPr lang="en-US" altLang="ko-KR" dirty="0"/>
                  <a:t>K-Medians:  Instead of taking the mean value of the object in a cluster as a reference point, medians are used (L1-norm as the distance measure)</a:t>
                </a:r>
              </a:p>
              <a:p>
                <a:r>
                  <a:rPr lang="en-US" altLang="ko-KR" dirty="0"/>
                  <a:t>The criterion function for the K-Medians algorithm </a:t>
                </a:r>
              </a:p>
              <a:p>
                <a:pPr marL="0" indent="0" algn="ctr">
                  <a:buNone/>
                </a:pPr>
                <a14:m>
                  <m:oMath xmlns:m="http://schemas.openxmlformats.org/officeDocument/2006/math">
                    <m:r>
                      <a:rPr lang="en-CA" altLang="ko-KR" b="0" i="1" smtClean="0">
                        <a:latin typeface="Cambria Math" panose="02040503050406030204" pitchFamily="18" charset="0"/>
                      </a:rPr>
                      <m:t>𝑆</m:t>
                    </m:r>
                    <m:r>
                      <a:rPr lang="en-CA" altLang="ko-KR" b="0" i="1" smtClean="0">
                        <a:latin typeface="Cambria Math" panose="02040503050406030204" pitchFamily="18" charset="0"/>
                      </a:rPr>
                      <m:t>=</m:t>
                    </m:r>
                    <m:nary>
                      <m:naryPr>
                        <m:chr m:val="∑"/>
                        <m:ctrlPr>
                          <a:rPr lang="en-CA" altLang="ko-KR" b="0" i="1" smtClean="0">
                            <a:latin typeface="Cambria Math" panose="02040503050406030204" pitchFamily="18" charset="0"/>
                          </a:rPr>
                        </m:ctrlPr>
                      </m:naryPr>
                      <m:sub>
                        <m:r>
                          <m:rPr>
                            <m:brk m:alnAt="23"/>
                          </m:rPr>
                          <a:rPr lang="en-CA" altLang="ko-KR" b="0" i="1" smtClean="0">
                            <a:latin typeface="Cambria Math" panose="02040503050406030204" pitchFamily="18" charset="0"/>
                          </a:rPr>
                          <m:t>𝑘</m:t>
                        </m:r>
                        <m:r>
                          <a:rPr lang="en-CA" altLang="ko-KR" b="0" i="1" smtClean="0">
                            <a:latin typeface="Cambria Math" panose="02040503050406030204" pitchFamily="18" charset="0"/>
                          </a:rPr>
                          <m:t>=1</m:t>
                        </m:r>
                      </m:sub>
                      <m:sup>
                        <m:r>
                          <a:rPr lang="en-CA" altLang="ko-KR" b="0" i="1" smtClean="0">
                            <a:latin typeface="Cambria Math" panose="02040503050406030204" pitchFamily="18" charset="0"/>
                          </a:rPr>
                          <m:t>𝐾</m:t>
                        </m:r>
                      </m:sup>
                      <m:e>
                        <m:nary>
                          <m:naryPr>
                            <m:chr m:val="∑"/>
                            <m:supHide m:val="on"/>
                            <m:ctrlPr>
                              <a:rPr lang="en-CA" altLang="ko-KR" b="0" i="1" smtClean="0">
                                <a:latin typeface="Cambria Math" panose="02040503050406030204" pitchFamily="18" charset="0"/>
                              </a:rPr>
                            </m:ctrlPr>
                          </m:naryPr>
                          <m:sub>
                            <m:sSub>
                              <m:sSubPr>
                                <m:ctrlPr>
                                  <a:rPr lang="en-CA" altLang="ko-KR" b="0" i="1" smtClean="0">
                                    <a:latin typeface="Cambria Math" panose="02040503050406030204" pitchFamily="18" charset="0"/>
                                  </a:rPr>
                                </m:ctrlPr>
                              </m:sSubPr>
                              <m:e>
                                <m:r>
                                  <m:rPr>
                                    <m:brk m:alnAt="7"/>
                                  </m:rPr>
                                  <a:rPr lang="en-CA" altLang="ko-KR" b="0" i="1" smtClean="0">
                                    <a:latin typeface="Cambria Math" panose="02040503050406030204" pitchFamily="18" charset="0"/>
                                  </a:rPr>
                                  <m:t>𝑥</m:t>
                                </m:r>
                              </m:e>
                              <m:sub>
                                <m:r>
                                  <m:rPr>
                                    <m:brk m:alnAt="7"/>
                                  </m:rP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0" i="1" smtClean="0">
                                    <a:latin typeface="Cambria Math" panose="02040503050406030204" pitchFamily="18" charset="0"/>
                                  </a:rPr>
                                  <m:t>𝐶</m:t>
                                </m:r>
                              </m:e>
                              <m:sub>
                                <m:r>
                                  <a:rPr lang="en-CA" altLang="ko-KR" b="0" i="1" smtClean="0">
                                    <a:latin typeface="Cambria Math" panose="02040503050406030204" pitchFamily="18" charset="0"/>
                                  </a:rPr>
                                  <m:t>𝑘</m:t>
                                </m:r>
                              </m:sub>
                            </m:sSub>
                          </m:sub>
                          <m:sup/>
                          <m:e>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0" i="1" smtClean="0">
                                    <a:latin typeface="Cambria Math" panose="02040503050406030204" pitchFamily="18" charset="0"/>
                                  </a:rPr>
                                  <m:t>𝑥</m:t>
                                </m:r>
                              </m:e>
                              <m:sub>
                                <m:r>
                                  <a:rPr lang="en-CA" altLang="ko-KR" b="0" i="1" smtClean="0">
                                    <a:latin typeface="Cambria Math" panose="02040503050406030204" pitchFamily="18" charset="0"/>
                                  </a:rPr>
                                  <m:t>𝑖𝑗</m:t>
                                </m:r>
                              </m:sub>
                            </m:sSub>
                            <m:r>
                              <a:rPr lang="en-CA" altLang="ko-KR" b="0" i="1" smtClean="0">
                                <a:latin typeface="Cambria Math" panose="02040503050406030204" pitchFamily="18" charset="0"/>
                              </a:rPr>
                              <m:t>−</m:t>
                            </m:r>
                            <m:r>
                              <a:rPr lang="en-CA" altLang="ko-KR" b="0" i="1" smtClean="0">
                                <a:latin typeface="Cambria Math" panose="02040503050406030204" pitchFamily="18" charset="0"/>
                              </a:rPr>
                              <m:t>𝑚𝑒</m:t>
                            </m:r>
                            <m:sSub>
                              <m:sSubPr>
                                <m:ctrlPr>
                                  <a:rPr lang="en-CA" altLang="ko-KR" b="0" i="1" smtClean="0">
                                    <a:latin typeface="Cambria Math" panose="02040503050406030204" pitchFamily="18" charset="0"/>
                                  </a:rPr>
                                </m:ctrlPr>
                              </m:sSubPr>
                              <m:e>
                                <m:r>
                                  <a:rPr lang="en-CA" altLang="ko-KR" b="0" i="1" smtClean="0">
                                    <a:latin typeface="Cambria Math" panose="02040503050406030204" pitchFamily="18" charset="0"/>
                                  </a:rPr>
                                  <m:t>𝑑</m:t>
                                </m:r>
                              </m:e>
                              <m:sub>
                                <m:r>
                                  <a:rPr lang="en-CA" altLang="ko-KR" b="0" i="1" smtClean="0">
                                    <a:latin typeface="Cambria Math" panose="02040503050406030204" pitchFamily="18" charset="0"/>
                                  </a:rPr>
                                  <m:t>𝑘𝑗</m:t>
                                </m:r>
                              </m:sub>
                            </m:sSub>
                            <m:r>
                              <a:rPr lang="en-CA" altLang="ko-KR" b="0" i="1" smtClean="0">
                                <a:latin typeface="Cambria Math" panose="02040503050406030204" pitchFamily="18" charset="0"/>
                              </a:rPr>
                              <m:t>|</m:t>
                            </m:r>
                          </m:e>
                        </m:nary>
                      </m:e>
                    </m:nary>
                  </m:oMath>
                </a14:m>
                <a:r>
                  <a:rPr lang="en-US" altLang="ko-KR" dirty="0"/>
                  <a:t> </a:t>
                </a:r>
              </a:p>
              <a:p>
                <a:r>
                  <a:rPr lang="en-US" altLang="zh-CN" dirty="0"/>
                  <a:t>The </a:t>
                </a:r>
                <a:r>
                  <a:rPr lang="en-US" altLang="ko-KR" dirty="0"/>
                  <a:t>K-Medians</a:t>
                </a:r>
                <a:r>
                  <a:rPr lang="en-US" altLang="zh-CN" dirty="0"/>
                  <a:t> clustering algorithm:</a:t>
                </a:r>
              </a:p>
              <a:p>
                <a:pPr lvl="1"/>
                <a:r>
                  <a:rPr lang="en-US" altLang="zh-CN" dirty="0"/>
                  <a:t>Select K points as the initial representative objects (i.e., as initial K medians)</a:t>
                </a:r>
              </a:p>
              <a:p>
                <a:pPr lvl="1"/>
                <a:r>
                  <a:rPr lang="en-US" altLang="zh-CN" dirty="0"/>
                  <a:t>Repeat</a:t>
                </a:r>
              </a:p>
              <a:p>
                <a:pPr lvl="2"/>
                <a:r>
                  <a:rPr lang="en-US" altLang="zh-CN" dirty="0"/>
                  <a:t>Assign every point to its nearest median</a:t>
                </a:r>
              </a:p>
              <a:p>
                <a:pPr lvl="2"/>
                <a:r>
                  <a:rPr lang="en-US" altLang="zh-CN" dirty="0"/>
                  <a:t>Re-compute the median using the median of each individual feature</a:t>
                </a:r>
              </a:p>
              <a:p>
                <a:pPr lvl="1"/>
                <a:r>
                  <a:rPr lang="en-US" altLang="zh-CN" dirty="0"/>
                  <a:t>Until convergence criterion is satisfied</a:t>
                </a:r>
              </a:p>
            </p:txBody>
          </p:sp>
        </mc:Choice>
        <mc:Fallback>
          <p:sp>
            <p:nvSpPr>
              <p:cNvPr id="29699" name="Rectangle 1027"/>
              <p:cNvSpPr>
                <a:spLocks noGrp="1" noRot="1" noChangeAspect="1" noMove="1" noResize="1" noEditPoints="1" noAdjustHandles="1" noChangeArrowheads="1" noChangeShapeType="1" noTextEdit="1"/>
              </p:cNvSpPr>
              <p:nvPr>
                <p:ph type="body" idx="1"/>
              </p:nvPr>
            </p:nvSpPr>
            <p:spPr>
              <a:blipFill>
                <a:blip r:embed="rId3"/>
                <a:stretch>
                  <a:fillRect l="-965" t="-3488" r="-241" b="-1163"/>
                </a:stretch>
              </a:blipFill>
            </p:spPr>
            <p:txBody>
              <a:bodyPr/>
              <a:lstStyle/>
              <a:p>
                <a:r>
                  <a:rPr lang="en-US">
                    <a:noFill/>
                  </a:rPr>
                  <a:t> </a:t>
                </a:r>
              </a:p>
            </p:txBody>
          </p:sp>
        </mc:Fallback>
      </mc:AlternateContent>
    </p:spTree>
    <p:extLst>
      <p:ext uri="{BB962C8B-B14F-4D97-AF65-F5344CB8AC3E}">
        <p14:creationId xmlns:p14="http://schemas.microsoft.com/office/powerpoint/2010/main" val="20169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C9C70-9CCE-C31C-A96C-CFEB21CE2262}"/>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6F9A4635-719E-6A25-209D-9F1082D6E609}"/>
              </a:ext>
            </a:extLst>
          </p:cNvPr>
          <p:cNvSpPr>
            <a:spLocks noGrp="1"/>
          </p:cNvSpPr>
          <p:nvPr>
            <p:ph idx="1"/>
          </p:nvPr>
        </p:nvSpPr>
        <p:spPr/>
        <p:txBody>
          <a:bodyPr/>
          <a:lstStyle/>
          <a:p>
            <a:r>
              <a:rPr lang="en-US" dirty="0"/>
              <a:t>Cluster analysis</a:t>
            </a:r>
          </a:p>
          <a:p>
            <a:pPr lvl="1"/>
            <a:r>
              <a:rPr lang="en-US" dirty="0"/>
              <a:t>What is cluster analysis?</a:t>
            </a:r>
          </a:p>
          <a:p>
            <a:pPr lvl="1"/>
            <a:r>
              <a:rPr lang="en-US" dirty="0"/>
              <a:t>Requirements for cluster analysis</a:t>
            </a:r>
          </a:p>
          <a:p>
            <a:pPr lvl="1"/>
            <a:r>
              <a:rPr lang="en-US" dirty="0"/>
              <a:t>Overview of basic clustering methods</a:t>
            </a:r>
          </a:p>
          <a:p>
            <a:r>
              <a:rPr lang="en-US" dirty="0"/>
              <a:t>Partitioning methods</a:t>
            </a:r>
          </a:p>
          <a:p>
            <a:r>
              <a:rPr lang="en-US" dirty="0"/>
              <a:t>Hierarchical methods</a:t>
            </a:r>
          </a:p>
          <a:p>
            <a:r>
              <a:rPr lang="en-US" dirty="0"/>
              <a:t>Density-based and grid-based methods</a:t>
            </a:r>
          </a:p>
          <a:p>
            <a:r>
              <a:rPr lang="en-US" dirty="0"/>
              <a:t>Evaluation of clustering</a:t>
            </a:r>
          </a:p>
        </p:txBody>
      </p:sp>
    </p:spTree>
    <p:extLst>
      <p:ext uri="{BB962C8B-B14F-4D97-AF65-F5344CB8AC3E}">
        <p14:creationId xmlns:p14="http://schemas.microsoft.com/office/powerpoint/2010/main" val="126374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altLang="ko-KR" dirty="0"/>
              <a:t>K-Modes: Clustering Categorical Data</a:t>
            </a:r>
            <a:endParaRPr lang="en-US" altLang="zh-CN" dirty="0"/>
          </a:p>
        </p:txBody>
      </p:sp>
      <mc:AlternateContent xmlns:mc="http://schemas.openxmlformats.org/markup-compatibility/2006">
        <mc:Choice xmlns:a14="http://schemas.microsoft.com/office/drawing/2010/main" Requires="a14">
          <p:sp>
            <p:nvSpPr>
              <p:cNvPr id="28675" name="Rectangle 3"/>
              <p:cNvSpPr>
                <a:spLocks noGrp="1" noChangeArrowheads="1"/>
              </p:cNvSpPr>
              <p:nvPr>
                <p:ph idx="1"/>
              </p:nvPr>
            </p:nvSpPr>
            <p:spPr/>
            <p:txBody>
              <a:bodyPr>
                <a:normAutofit fontScale="85000" lnSpcReduction="10000"/>
              </a:bodyPr>
              <a:lstStyle/>
              <a:p>
                <a:r>
                  <a:rPr lang="en-US" altLang="zh-CN" dirty="0"/>
                  <a:t>K-Means cannot handle non-numerical (categorical) data</a:t>
                </a:r>
              </a:p>
              <a:p>
                <a:pPr lvl="1"/>
                <a:r>
                  <a:rPr lang="en-US" altLang="zh-CN" dirty="0"/>
                  <a:t>Mapping categorical value to 1/0 cannot generate quality clusters for high-dimensional data</a:t>
                </a:r>
              </a:p>
              <a:p>
                <a:r>
                  <a:rPr lang="en-US" altLang="zh-CN" dirty="0"/>
                  <a:t>K-Modes: An extension to K-Means by replacing means of clusters with modes</a:t>
                </a:r>
              </a:p>
              <a:p>
                <a:r>
                  <a:rPr lang="en-US" altLang="zh-CN" dirty="0"/>
                  <a:t>Dissimilarity measure between object X and the center of a cluster Z</a:t>
                </a:r>
              </a:p>
              <a:p>
                <a:pPr lvl="1"/>
                <a14:m>
                  <m:oMath xmlns:m="http://schemas.openxmlformats.org/officeDocument/2006/math">
                    <m:r>
                      <m:rPr>
                        <m:sty m:val="p"/>
                      </m:rPr>
                      <a:rPr lang="el-GR" altLang="zh-CN" i="0" dirty="0" smtClean="0">
                        <a:latin typeface="Cambria Math" panose="02040503050406030204" pitchFamily="18" charset="0"/>
                      </a:rPr>
                      <m:t>Φ</m:t>
                    </m:r>
                    <m:d>
                      <m:dPr>
                        <m:ctrlPr>
                          <a:rPr lang="en-US" altLang="zh-CN" i="1" dirty="0">
                            <a:latin typeface="Cambria Math" panose="02040503050406030204" pitchFamily="18" charset="0"/>
                          </a:rPr>
                        </m:ctrlPr>
                      </m:dPr>
                      <m:e>
                        <m:sSub>
                          <m:sSubPr>
                            <m:ctrlPr>
                              <a:rPr lang="en-CA" altLang="zh-CN" b="0" i="1" dirty="0" smtClean="0">
                                <a:latin typeface="Cambria Math" panose="02040503050406030204" pitchFamily="18" charset="0"/>
                              </a:rPr>
                            </m:ctrlPr>
                          </m:sSubPr>
                          <m:e>
                            <m:r>
                              <a:rPr lang="en-US" altLang="zh-CN" i="1" dirty="0" err="1">
                                <a:latin typeface="Cambria Math" panose="02040503050406030204" pitchFamily="18" charset="0"/>
                              </a:rPr>
                              <m:t>𝑥</m:t>
                            </m:r>
                          </m:e>
                          <m:sub>
                            <m:r>
                              <a:rPr lang="en-US" altLang="zh-CN" i="1" dirty="0" err="1">
                                <a:latin typeface="Cambria Math" panose="02040503050406030204" pitchFamily="18" charset="0"/>
                              </a:rPr>
                              <m:t>𝑗</m:t>
                            </m:r>
                          </m:sub>
                        </m:sSub>
                        <m:r>
                          <a:rPr lang="en-US" altLang="zh-CN" i="1" dirty="0">
                            <a:latin typeface="Cambria Math" panose="02040503050406030204" pitchFamily="18" charset="0"/>
                          </a:rPr>
                          <m:t>, </m:t>
                        </m:r>
                        <m:sSub>
                          <m:sSubPr>
                            <m:ctrlPr>
                              <a:rPr lang="en-CA" altLang="zh-CN" b="0" i="1" dirty="0" smtClean="0">
                                <a:latin typeface="Cambria Math" panose="02040503050406030204" pitchFamily="18" charset="0"/>
                              </a:rPr>
                            </m:ctrlPr>
                          </m:sSubPr>
                          <m:e>
                            <m:r>
                              <a:rPr lang="en-US" altLang="zh-CN" i="1" dirty="0" err="1">
                                <a:latin typeface="Cambria Math" panose="02040503050406030204" pitchFamily="18" charset="0"/>
                              </a:rPr>
                              <m:t>𝑧</m:t>
                            </m:r>
                          </m:e>
                          <m:sub>
                            <m:r>
                              <a:rPr lang="en-US" altLang="zh-CN" i="1" dirty="0" err="1">
                                <a:latin typeface="Cambria Math" panose="02040503050406030204" pitchFamily="18" charset="0"/>
                              </a:rPr>
                              <m:t>𝑗</m:t>
                            </m:r>
                          </m:sub>
                        </m:sSub>
                      </m:e>
                    </m:d>
                    <m:r>
                      <a:rPr lang="en-US" altLang="zh-CN" i="1" dirty="0">
                        <a:latin typeface="Cambria Math" panose="02040503050406030204" pitchFamily="18" charset="0"/>
                      </a:rPr>
                      <m:t>= 1</m:t>
                    </m:r>
                  </m:oMath>
                </a14:m>
                <a:r>
                  <a:rPr lang="en-US" altLang="zh-CN" dirty="0"/>
                  <a:t> when </a:t>
                </a:r>
                <a14:m>
                  <m:oMath xmlns:m="http://schemas.openxmlformats.org/officeDocument/2006/math">
                    <m:sSub>
                      <m:sSubPr>
                        <m:ctrlPr>
                          <a:rPr lang="en-CA" altLang="zh-CN" b="0" i="1" dirty="0" smtClean="0">
                            <a:latin typeface="Cambria Math" panose="02040503050406030204" pitchFamily="18" charset="0"/>
                          </a:rPr>
                        </m:ctrlPr>
                      </m:sSubPr>
                      <m:e>
                        <m:r>
                          <a:rPr lang="en-US" altLang="zh-CN" i="1" dirty="0" err="1">
                            <a:latin typeface="Cambria Math" panose="02040503050406030204" pitchFamily="18" charset="0"/>
                          </a:rPr>
                          <m:t>𝑥</m:t>
                        </m:r>
                      </m:e>
                      <m:sub>
                        <m:r>
                          <a:rPr lang="en-US" altLang="zh-CN" i="1" dirty="0" err="1">
                            <a:latin typeface="Cambria Math" panose="02040503050406030204" pitchFamily="18" charset="0"/>
                          </a:rPr>
                          <m:t>𝑗</m:t>
                        </m:r>
                      </m:sub>
                    </m:sSub>
                    <m:r>
                      <a:rPr lang="en-CA" altLang="zh-CN" b="0" i="1" dirty="0" smtClean="0">
                        <a:latin typeface="Cambria Math" panose="02040503050406030204" pitchFamily="18" charset="0"/>
                      </a:rPr>
                      <m:t>≠</m:t>
                    </m:r>
                    <m:sSub>
                      <m:sSubPr>
                        <m:ctrlPr>
                          <a:rPr lang="en-CA" altLang="zh-CN" b="0" i="1" dirty="0" smtClean="0">
                            <a:latin typeface="Cambria Math" panose="02040503050406030204" pitchFamily="18" charset="0"/>
                          </a:rPr>
                        </m:ctrlPr>
                      </m:sSubPr>
                      <m:e>
                        <m:r>
                          <a:rPr lang="en-US" altLang="zh-CN" i="1" dirty="0" err="1">
                            <a:latin typeface="Cambria Math" panose="02040503050406030204" pitchFamily="18" charset="0"/>
                          </a:rPr>
                          <m:t>𝑧</m:t>
                        </m:r>
                      </m:e>
                      <m:sub>
                        <m:r>
                          <a:rPr lang="en-US" altLang="zh-CN" i="1" dirty="0" err="1">
                            <a:latin typeface="Cambria Math" panose="02040503050406030204" pitchFamily="18" charset="0"/>
                          </a:rPr>
                          <m:t>𝑗</m:t>
                        </m:r>
                      </m:sub>
                    </m:sSub>
                  </m:oMath>
                </a14:m>
                <a:r>
                  <a:rPr lang="en-US" altLang="zh-CN" dirty="0"/>
                  <a:t>; and 0 otherwise </a:t>
                </a:r>
              </a:p>
              <a:p>
                <a:r>
                  <a:rPr lang="en-US" altLang="zh-CN" dirty="0"/>
                  <a:t>This dissimilarity measure (distance function) is frequency-based</a:t>
                </a:r>
              </a:p>
              <a:p>
                <a:r>
                  <a:rPr lang="en-US" altLang="zh-CN" dirty="0"/>
                  <a:t>Algorithm is still based on iterative object cluster assignment and centroid update </a:t>
                </a:r>
              </a:p>
              <a:p>
                <a:r>
                  <a:rPr lang="en-US" altLang="zh-CN" dirty="0"/>
                  <a:t>A fuzzy K-Modes method is proposed to </a:t>
                </a:r>
                <a:r>
                  <a:rPr lang="en-US" dirty="0"/>
                  <a:t>calculate a fuzzy cluster membership value for each object to each cluster</a:t>
                </a:r>
                <a:endParaRPr lang="en-US" altLang="zh-CN" dirty="0"/>
              </a:p>
              <a:p>
                <a:r>
                  <a:rPr lang="en-US" altLang="zh-CN" dirty="0"/>
                  <a:t>A mixture of categorical and numerical data: Using a K-Prototype method</a:t>
                </a:r>
              </a:p>
            </p:txBody>
          </p:sp>
        </mc:Choice>
        <mc:Fallback>
          <p:sp>
            <p:nvSpPr>
              <p:cNvPr id="28675" name="Rectangle 3"/>
              <p:cNvSpPr>
                <a:spLocks noGrp="1" noRot="1" noChangeAspect="1" noMove="1" noResize="1" noEditPoints="1" noAdjustHandles="1" noChangeArrowheads="1" noChangeShapeType="1" noTextEdit="1"/>
              </p:cNvSpPr>
              <p:nvPr>
                <p:ph idx="1"/>
              </p:nvPr>
            </p:nvSpPr>
            <p:spPr>
              <a:blipFill>
                <a:blip r:embed="rId3"/>
                <a:stretch>
                  <a:fillRect l="-844" t="-2616" r="-1206"/>
                </a:stretch>
              </a:blipFill>
            </p:spPr>
            <p:txBody>
              <a:bodyPr/>
              <a:lstStyle/>
              <a:p>
                <a:r>
                  <a:rPr lang="en-US">
                    <a:noFill/>
                  </a:rPr>
                  <a:t> </a:t>
                </a:r>
              </a:p>
            </p:txBody>
          </p:sp>
        </mc:Fallback>
      </mc:AlternateContent>
    </p:spTree>
    <p:extLst>
      <p:ext uri="{BB962C8B-B14F-4D97-AF65-F5344CB8AC3E}">
        <p14:creationId xmlns:p14="http://schemas.microsoft.com/office/powerpoint/2010/main" val="4274057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altLang="ko-KR" dirty="0"/>
              <a:t>Kernel K-Means Clustering</a:t>
            </a:r>
            <a:endParaRPr lang="en-US" altLang="zh-CN" dirty="0"/>
          </a:p>
        </p:txBody>
      </p:sp>
      <p:sp>
        <p:nvSpPr>
          <p:cNvPr id="29699" name="Rectangle 1027"/>
          <p:cNvSpPr>
            <a:spLocks noGrp="1" noChangeArrowheads="1"/>
          </p:cNvSpPr>
          <p:nvPr>
            <p:ph type="body" idx="1"/>
          </p:nvPr>
        </p:nvSpPr>
        <p:spPr/>
        <p:txBody>
          <a:bodyPr>
            <a:normAutofit fontScale="92500" lnSpcReduction="10000"/>
          </a:bodyPr>
          <a:lstStyle/>
          <a:p>
            <a:r>
              <a:rPr lang="en-US" altLang="ko-KR" dirty="0"/>
              <a:t> Kernel K-Means can be used to detect non-convex clusters</a:t>
            </a:r>
          </a:p>
          <a:p>
            <a:pPr lvl="1"/>
            <a:r>
              <a:rPr lang="en-US" altLang="ko-KR" dirty="0"/>
              <a:t>K-Means can only detect clusters that are linearly separable</a:t>
            </a:r>
          </a:p>
          <a:p>
            <a:r>
              <a:rPr lang="en-US" altLang="ko-KR" dirty="0"/>
              <a:t>Idea: Project data onto the high-dimensional kernel space, and                 then perform K-Means clustering</a:t>
            </a:r>
          </a:p>
          <a:p>
            <a:pPr lvl="1"/>
            <a:r>
              <a:rPr lang="en-US" altLang="ko-KR" dirty="0"/>
              <a:t>Map data points in the input space onto a high-dimensional feature space using the kernel function</a:t>
            </a:r>
          </a:p>
          <a:p>
            <a:pPr lvl="1"/>
            <a:r>
              <a:rPr lang="en-US" altLang="ko-KR" dirty="0"/>
              <a:t>Perform K-Means on the mapped feature space</a:t>
            </a:r>
          </a:p>
          <a:p>
            <a:r>
              <a:rPr lang="en-US" altLang="ko-KR" dirty="0"/>
              <a:t>Computational complexity is higher than K-Means </a:t>
            </a:r>
          </a:p>
          <a:p>
            <a:pPr lvl="1"/>
            <a:r>
              <a:rPr lang="en-US" dirty="0"/>
              <a:t>Need to compute and store n x n kernel matrix </a:t>
            </a:r>
            <a:r>
              <a:rPr lang="en-US" altLang="ko-KR" dirty="0"/>
              <a:t>generated from the kernel function on the original data</a:t>
            </a:r>
          </a:p>
          <a:p>
            <a:r>
              <a:rPr lang="en-US" altLang="ko-KR" dirty="0"/>
              <a:t>The widely studied spectral clustering can be considered as a variant of Kernel K-Means clustering</a:t>
            </a:r>
          </a:p>
        </p:txBody>
      </p:sp>
      <p:pic>
        <p:nvPicPr>
          <p:cNvPr id="5" name="Picture 4"/>
          <p:cNvPicPr>
            <a:picLocks noChangeAspect="1"/>
          </p:cNvPicPr>
          <p:nvPr/>
        </p:nvPicPr>
        <p:blipFill>
          <a:blip r:embed="rId3"/>
          <a:stretch>
            <a:fillRect/>
          </a:stretch>
        </p:blipFill>
        <p:spPr>
          <a:xfrm>
            <a:off x="9261610" y="365125"/>
            <a:ext cx="2412366" cy="1980843"/>
          </a:xfrm>
          <a:prstGeom prst="rect">
            <a:avLst/>
          </a:prstGeom>
        </p:spPr>
      </p:pic>
    </p:spTree>
    <p:extLst>
      <p:ext uri="{BB962C8B-B14F-4D97-AF65-F5344CB8AC3E}">
        <p14:creationId xmlns:p14="http://schemas.microsoft.com/office/powerpoint/2010/main" val="1592965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altLang="ko-KR" dirty="0"/>
              <a:t>Kernel Functions and Kernel K-Means Clustering</a:t>
            </a:r>
            <a:endParaRPr lang="en-US" altLang="zh-CN" dirty="0"/>
          </a:p>
        </p:txBody>
      </p:sp>
      <mc:AlternateContent xmlns:mc="http://schemas.openxmlformats.org/markup-compatibility/2006">
        <mc:Choice xmlns:a14="http://schemas.microsoft.com/office/drawing/2010/main" Requires="a14">
          <p:sp>
            <p:nvSpPr>
              <p:cNvPr id="29699" name="Rectangle 1027"/>
              <p:cNvSpPr>
                <a:spLocks noGrp="1" noChangeArrowheads="1"/>
              </p:cNvSpPr>
              <p:nvPr>
                <p:ph idx="1"/>
              </p:nvPr>
            </p:nvSpPr>
            <p:spPr/>
            <p:txBody>
              <a:bodyPr>
                <a:normAutofit fontScale="92500" lnSpcReduction="20000"/>
              </a:bodyPr>
              <a:lstStyle/>
              <a:p>
                <a:r>
                  <a:rPr lang="en-US" altLang="ko-KR" dirty="0"/>
                  <a:t> Typical kernel functions:</a:t>
                </a:r>
              </a:p>
              <a:p>
                <a:pPr lvl="1"/>
                <a:r>
                  <a:rPr lang="en-US" altLang="ko-KR" dirty="0"/>
                  <a:t>Polynomial kernel of degree h: </a:t>
                </a:r>
                <a14:m>
                  <m:oMath xmlns:m="http://schemas.openxmlformats.org/officeDocument/2006/math">
                    <m:r>
                      <a:rPr lang="en-CA" altLang="ko-KR" b="0" i="1" smtClean="0">
                        <a:latin typeface="Cambria Math" panose="02040503050406030204" pitchFamily="18" charset="0"/>
                      </a:rPr>
                      <m:t>𝐾</m:t>
                    </m:r>
                    <m:d>
                      <m:dPr>
                        <m:ctrlPr>
                          <a:rPr lang="en-CA" altLang="ko-KR" b="0" i="1" smtClean="0">
                            <a:latin typeface="Cambria Math" panose="02040503050406030204" pitchFamily="18" charset="0"/>
                          </a:rPr>
                        </m:ctrlPr>
                      </m:dPr>
                      <m:e>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e>
                    </m:d>
                    <m:r>
                      <a:rPr lang="en-CA" altLang="ko-KR" b="0" i="1" smtClean="0">
                        <a:latin typeface="Cambria Math" panose="02040503050406030204" pitchFamily="18" charset="0"/>
                      </a:rPr>
                      <m:t>=</m:t>
                    </m:r>
                    <m:sSup>
                      <m:sSupPr>
                        <m:ctrlPr>
                          <a:rPr lang="en-CA" altLang="ko-KR" b="0" i="1" smtClean="0">
                            <a:latin typeface="Cambria Math" panose="02040503050406030204" pitchFamily="18" charset="0"/>
                          </a:rPr>
                        </m:ctrlPr>
                      </m:sSupPr>
                      <m:e>
                        <m:d>
                          <m:dPr>
                            <m:ctrlPr>
                              <a:rPr lang="en-CA" altLang="ko-KR" b="0" i="1" smtClean="0">
                                <a:latin typeface="Cambria Math" panose="02040503050406030204" pitchFamily="18" charset="0"/>
                              </a:rPr>
                            </m:ctrlPr>
                          </m:dPr>
                          <m:e>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r>
                              <a:rPr lang="en-CA" altLang="ko-KR" b="0" i="1" smtClean="0">
                                <a:latin typeface="Cambria Math" panose="02040503050406030204" pitchFamily="18" charset="0"/>
                              </a:rPr>
                              <m:t>+1</m:t>
                            </m:r>
                          </m:e>
                        </m:d>
                      </m:e>
                      <m:sup>
                        <m:r>
                          <a:rPr lang="en-CA" altLang="ko-KR" b="0" i="1" smtClean="0">
                            <a:latin typeface="Cambria Math" panose="02040503050406030204" pitchFamily="18" charset="0"/>
                          </a:rPr>
                          <m:t>h</m:t>
                        </m:r>
                      </m:sup>
                    </m:sSup>
                  </m:oMath>
                </a14:m>
                <a:r>
                  <a:rPr lang="en-US" altLang="ko-KR" dirty="0"/>
                  <a:t> </a:t>
                </a:r>
              </a:p>
              <a:p>
                <a:pPr lvl="1"/>
                <a:r>
                  <a:rPr lang="en-US" altLang="ko-KR" dirty="0"/>
                  <a:t>Gaussian radial basis function (RBF) kernel: </a:t>
                </a:r>
                <a14:m>
                  <m:oMath xmlns:m="http://schemas.openxmlformats.org/officeDocument/2006/math">
                    <m:r>
                      <a:rPr lang="en-CA" altLang="ko-KR" b="0" i="1" smtClean="0">
                        <a:latin typeface="Cambria Math" panose="02040503050406030204" pitchFamily="18" charset="0"/>
                      </a:rPr>
                      <m:t>𝐾</m:t>
                    </m:r>
                    <m:d>
                      <m:dPr>
                        <m:ctrlPr>
                          <a:rPr lang="en-CA" altLang="ko-KR" b="0" i="1" smtClean="0">
                            <a:latin typeface="Cambria Math" panose="02040503050406030204" pitchFamily="18" charset="0"/>
                          </a:rPr>
                        </m:ctrlPr>
                      </m:dPr>
                      <m:e>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e>
                    </m:d>
                    <m:r>
                      <a:rPr lang="en-CA" altLang="ko-KR" b="0" i="1" smtClean="0">
                        <a:latin typeface="Cambria Math" panose="02040503050406030204" pitchFamily="18" charset="0"/>
                      </a:rPr>
                      <m:t>=</m:t>
                    </m:r>
                    <m:sSup>
                      <m:sSupPr>
                        <m:ctrlPr>
                          <a:rPr lang="en-CA" altLang="ko-KR" b="0" i="1" smtClean="0">
                            <a:latin typeface="Cambria Math" panose="02040503050406030204" pitchFamily="18" charset="0"/>
                          </a:rPr>
                        </m:ctrlPr>
                      </m:sSupPr>
                      <m:e>
                        <m:sSup>
                          <m:sSupPr>
                            <m:ctrlPr>
                              <a:rPr lang="en-CA" altLang="ko-KR" b="0" i="1" smtClean="0">
                                <a:latin typeface="Cambria Math" panose="02040503050406030204" pitchFamily="18" charset="0"/>
                              </a:rPr>
                            </m:ctrlPr>
                          </m:sSupPr>
                          <m:e>
                            <m:r>
                              <a:rPr lang="en-CA" altLang="ko-KR" b="0" i="1" smtClean="0">
                                <a:latin typeface="Cambria Math" panose="02040503050406030204" pitchFamily="18" charset="0"/>
                              </a:rPr>
                              <m:t>𝑒</m:t>
                            </m:r>
                          </m:e>
                          <m:sup>
                            <m:r>
                              <a:rPr lang="en-CA" altLang="ko-KR" b="0" i="1" smtClean="0">
                                <a:latin typeface="Cambria Math" panose="02040503050406030204" pitchFamily="18" charset="0"/>
                              </a:rPr>
                              <m:t>−</m:t>
                            </m:r>
                          </m:sup>
                        </m:sSup>
                      </m:e>
                      <m:sup>
                        <m:f>
                          <m:fPr>
                            <m:ctrlPr>
                              <a:rPr lang="en-CA" altLang="ko-KR" b="0" i="1" smtClean="0">
                                <a:latin typeface="Cambria Math" panose="02040503050406030204" pitchFamily="18" charset="0"/>
                              </a:rPr>
                            </m:ctrlPr>
                          </m:fPr>
                          <m:num>
                            <m:sSup>
                              <m:sSupPr>
                                <m:ctrlPr>
                                  <a:rPr lang="en-CA" altLang="ko-KR" b="0" i="1" smtClean="0">
                                    <a:latin typeface="Cambria Math" panose="02040503050406030204" pitchFamily="18" charset="0"/>
                                  </a:rPr>
                                </m:ctrlPr>
                              </m:sSupPr>
                              <m:e>
                                <m:d>
                                  <m:dPr>
                                    <m:begChr m:val="|"/>
                                    <m:endChr m:val="|"/>
                                    <m:ctrlPr>
                                      <a:rPr lang="en-CA" altLang="ko-KR" b="0" i="1" smtClean="0">
                                        <a:latin typeface="Cambria Math" panose="02040503050406030204" pitchFamily="18" charset="0"/>
                                      </a:rPr>
                                    </m:ctrlPr>
                                  </m:dPr>
                                  <m:e>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e>
                                </m:d>
                              </m:e>
                              <m:sup>
                                <m:r>
                                  <a:rPr lang="en-CA" altLang="ko-KR" b="0" i="1" smtClean="0">
                                    <a:latin typeface="Cambria Math" panose="02040503050406030204" pitchFamily="18" charset="0"/>
                                  </a:rPr>
                                  <m:t>2</m:t>
                                </m:r>
                              </m:sup>
                            </m:sSup>
                          </m:num>
                          <m:den>
                            <m:r>
                              <a:rPr lang="en-CA" altLang="ko-KR" b="0" i="1" smtClean="0">
                                <a:latin typeface="Cambria Math" panose="02040503050406030204" pitchFamily="18" charset="0"/>
                              </a:rPr>
                              <m:t>2</m:t>
                            </m:r>
                            <m:sSup>
                              <m:sSupPr>
                                <m:ctrlPr>
                                  <a:rPr lang="en-CA" altLang="ko-KR" b="0" i="1" smtClean="0">
                                    <a:latin typeface="Cambria Math" panose="02040503050406030204" pitchFamily="18" charset="0"/>
                                  </a:rPr>
                                </m:ctrlPr>
                              </m:sSupPr>
                              <m:e>
                                <m:r>
                                  <a:rPr lang="en-CA" altLang="ko-KR" b="0" i="1" smtClean="0">
                                    <a:latin typeface="Cambria Math" panose="02040503050406030204" pitchFamily="18" charset="0"/>
                                  </a:rPr>
                                  <m:t>𝜎</m:t>
                                </m:r>
                              </m:e>
                              <m:sup>
                                <m:r>
                                  <a:rPr lang="en-CA" altLang="ko-KR" b="0" i="1" smtClean="0">
                                    <a:latin typeface="Cambria Math" panose="02040503050406030204" pitchFamily="18" charset="0"/>
                                  </a:rPr>
                                  <m:t>2</m:t>
                                </m:r>
                              </m:sup>
                            </m:sSup>
                          </m:den>
                        </m:f>
                      </m:sup>
                    </m:sSup>
                  </m:oMath>
                </a14:m>
                <a:endParaRPr lang="en-US" altLang="ko-KR" dirty="0"/>
              </a:p>
              <a:p>
                <a:pPr lvl="1"/>
                <a:r>
                  <a:rPr lang="en-US" altLang="ko-KR" dirty="0"/>
                  <a:t>Sigmoid kernel: </a:t>
                </a:r>
                <a14:m>
                  <m:oMath xmlns:m="http://schemas.openxmlformats.org/officeDocument/2006/math">
                    <m:r>
                      <a:rPr lang="en-CA" altLang="ko-KR" b="0" i="1" smtClean="0">
                        <a:latin typeface="Cambria Math" panose="02040503050406030204" pitchFamily="18" charset="0"/>
                      </a:rPr>
                      <m:t>𝐾</m:t>
                    </m:r>
                    <m:d>
                      <m:dPr>
                        <m:ctrlPr>
                          <a:rPr lang="en-CA" altLang="ko-KR" b="0" i="1" smtClean="0">
                            <a:latin typeface="Cambria Math" panose="02040503050406030204" pitchFamily="18" charset="0"/>
                          </a:rPr>
                        </m:ctrlPr>
                      </m:dPr>
                      <m:e>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e>
                    </m:d>
                    <m:r>
                      <a:rPr lang="en-CA" altLang="ko-KR" b="0" i="1" smtClean="0">
                        <a:latin typeface="Cambria Math" panose="02040503050406030204" pitchFamily="18" charset="0"/>
                      </a:rPr>
                      <m:t>=</m:t>
                    </m:r>
                    <m:r>
                      <m:rPr>
                        <m:sty m:val="p"/>
                      </m:rPr>
                      <a:rPr lang="en-CA" altLang="ko-KR" b="0" i="0" smtClean="0">
                        <a:latin typeface="Cambria Math" panose="02040503050406030204" pitchFamily="18" charset="0"/>
                      </a:rPr>
                      <m:t>tanh</m:t>
                    </m:r>
                    <m:r>
                      <a:rPr lang="en-CA" altLang="ko-KR" b="0" i="1" smtClean="0">
                        <a:latin typeface="Cambria Math" panose="02040503050406030204" pitchFamily="18" charset="0"/>
                      </a:rPr>
                      <m:t>⁡(</m:t>
                    </m:r>
                    <m:r>
                      <a:rPr lang="en-CA" altLang="ko-KR" b="0" i="1" smtClean="0">
                        <a:latin typeface="Cambria Math" panose="02040503050406030204" pitchFamily="18" charset="0"/>
                      </a:rPr>
                      <m:t>𝜅</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r>
                      <a:rPr lang="en-CA" altLang="ko-KR" b="0" i="1" smtClean="0">
                        <a:latin typeface="Cambria Math" panose="02040503050406030204" pitchFamily="18" charset="0"/>
                      </a:rPr>
                      <m:t>−</m:t>
                    </m:r>
                    <m:r>
                      <a:rPr lang="en-CA" altLang="ko-KR" b="0" i="1" smtClean="0">
                        <a:latin typeface="Cambria Math" panose="02040503050406030204" pitchFamily="18" charset="0"/>
                      </a:rPr>
                      <m:t>𝛿</m:t>
                    </m:r>
                    <m:r>
                      <a:rPr lang="en-CA" altLang="ko-KR" b="0" i="1" smtClean="0">
                        <a:latin typeface="Cambria Math" panose="02040503050406030204" pitchFamily="18" charset="0"/>
                      </a:rPr>
                      <m:t>)</m:t>
                    </m:r>
                  </m:oMath>
                </a14:m>
                <a:endParaRPr lang="en-US" altLang="ko-KR" dirty="0"/>
              </a:p>
              <a:p>
                <a:r>
                  <a:rPr lang="en-US" altLang="ko-KR" dirty="0"/>
                  <a:t>The formula for kernel matrix K for any two points </a:t>
                </a:r>
                <a14:m>
                  <m:oMath xmlns:m="http://schemas.openxmlformats.org/officeDocument/2006/math">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r>
                      <a:rPr lang="en-CA" altLang="ko-KR" b="0" i="1" smtClean="0">
                        <a:latin typeface="Cambria Math" panose="02040503050406030204" pitchFamily="18" charset="0"/>
                      </a:rPr>
                      <m:t>∈</m:t>
                    </m:r>
                    <m:sSub>
                      <m:sSubPr>
                        <m:ctrlPr>
                          <a:rPr lang="en-CA" altLang="ko-KR" b="0" i="1" dirty="0" smtClean="0">
                            <a:latin typeface="Cambria Math" panose="02040503050406030204" pitchFamily="18" charset="0"/>
                          </a:rPr>
                        </m:ctrlPr>
                      </m:sSubPr>
                      <m:e>
                        <m:r>
                          <a:rPr lang="en-US" altLang="ko-KR" i="1" dirty="0" smtClean="0">
                            <a:latin typeface="Cambria Math" panose="02040503050406030204" pitchFamily="18" charset="0"/>
                          </a:rPr>
                          <m:t>𝐶</m:t>
                        </m:r>
                      </m:e>
                      <m:sub>
                        <m:r>
                          <a:rPr lang="en-US" altLang="ko-KR" i="1" dirty="0" smtClean="0">
                            <a:latin typeface="Cambria Math" panose="02040503050406030204" pitchFamily="18" charset="0"/>
                          </a:rPr>
                          <m:t>𝑘</m:t>
                        </m:r>
                      </m:sub>
                    </m:sSub>
                  </m:oMath>
                </a14:m>
                <a:r>
                  <a:rPr lang="en-US" altLang="ko-KR" dirty="0"/>
                  <a:t> is </a:t>
                </a:r>
                <a14:m>
                  <m:oMath xmlns:m="http://schemas.openxmlformats.org/officeDocument/2006/math">
                    <m:r>
                      <a:rPr lang="en-CA" altLang="ko-KR" b="0" i="1" smtClean="0">
                        <a:latin typeface="Cambria Math" panose="02040503050406030204" pitchFamily="18" charset="0"/>
                      </a:rPr>
                      <m:t>𝐾</m:t>
                    </m:r>
                    <m:d>
                      <m:dPr>
                        <m:ctrlPr>
                          <a:rPr lang="en-CA" altLang="ko-KR" b="0" i="1" smtClean="0">
                            <a:latin typeface="Cambria Math" panose="02040503050406030204" pitchFamily="18" charset="0"/>
                          </a:rPr>
                        </m:ctrlPr>
                      </m:dPr>
                      <m:e>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e>
                    </m:d>
                    <m:r>
                      <a:rPr lang="en-CA" altLang="ko-KR" b="0" i="1" smtClean="0">
                        <a:latin typeface="Cambria Math" panose="02040503050406030204" pitchFamily="18" charset="0"/>
                      </a:rPr>
                      <m:t>=</m:t>
                    </m:r>
                    <m:r>
                      <a:rPr lang="en-CA" altLang="ko-KR" b="0" i="1" smtClean="0">
                        <a:latin typeface="Cambria Math" panose="02040503050406030204" pitchFamily="18" charset="0"/>
                      </a:rPr>
                      <m:t>𝜙</m:t>
                    </m:r>
                    <m:d>
                      <m:dPr>
                        <m:ctrlPr>
                          <a:rPr lang="en-CA" altLang="ko-KR" b="0" i="1" smtClean="0">
                            <a:latin typeface="Cambria Math" panose="02040503050406030204" pitchFamily="18" charset="0"/>
                          </a:rPr>
                        </m:ctrlPr>
                      </m:dPr>
                      <m:e>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e>
                    </m:d>
                    <m:r>
                      <a:rPr lang="en-CA" altLang="ko-KR" b="0" i="1" smtClean="0">
                        <a:latin typeface="Cambria Math" panose="02040503050406030204" pitchFamily="18" charset="0"/>
                      </a:rPr>
                      <m:t>⋅</m:t>
                    </m:r>
                    <m:r>
                      <a:rPr lang="en-CA" altLang="ko-KR" b="0" i="1" smtClean="0">
                        <a:latin typeface="Cambria Math" panose="02040503050406030204" pitchFamily="18" charset="0"/>
                      </a:rPr>
                      <m:t>𝜙</m:t>
                    </m:r>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r>
                      <a:rPr lang="en-CA" altLang="ko-KR" b="0" i="1" smtClean="0">
                        <a:latin typeface="Cambria Math" panose="02040503050406030204" pitchFamily="18" charset="0"/>
                      </a:rPr>
                      <m:t>)</m:t>
                    </m:r>
                  </m:oMath>
                </a14:m>
                <a:endParaRPr lang="en-US" altLang="ko-KR" dirty="0"/>
              </a:p>
              <a:p>
                <a:r>
                  <a:rPr lang="en-US" altLang="ko-KR" dirty="0"/>
                  <a:t>The SSE criterion of kernel K-means: </a:t>
                </a:r>
                <a14:m>
                  <m:oMath xmlns:m="http://schemas.openxmlformats.org/officeDocument/2006/math">
                    <m:r>
                      <a:rPr lang="en-CA" altLang="ko-KR" b="0" i="1" smtClean="0">
                        <a:latin typeface="Cambria Math" panose="02040503050406030204" pitchFamily="18" charset="0"/>
                      </a:rPr>
                      <m:t>𝑆𝑆𝐸</m:t>
                    </m:r>
                    <m:d>
                      <m:dPr>
                        <m:ctrlPr>
                          <a:rPr lang="en-CA" altLang="ko-KR" b="0" i="1" smtClean="0">
                            <a:latin typeface="Cambria Math" panose="02040503050406030204" pitchFamily="18" charset="0"/>
                          </a:rPr>
                        </m:ctrlPr>
                      </m:dPr>
                      <m:e>
                        <m:r>
                          <a:rPr lang="en-CA" altLang="ko-KR" b="0" i="1" smtClean="0">
                            <a:latin typeface="Cambria Math" panose="02040503050406030204" pitchFamily="18" charset="0"/>
                          </a:rPr>
                          <m:t>𝐶</m:t>
                        </m:r>
                      </m:e>
                    </m:d>
                    <m:r>
                      <a:rPr lang="en-CA" altLang="ko-KR" b="0" i="1" smtClean="0">
                        <a:latin typeface="Cambria Math" panose="02040503050406030204" pitchFamily="18" charset="0"/>
                      </a:rPr>
                      <m:t>=</m:t>
                    </m:r>
                    <m:nary>
                      <m:naryPr>
                        <m:chr m:val="∑"/>
                        <m:ctrlPr>
                          <a:rPr lang="en-CA" altLang="ko-KR" b="0" i="1" smtClean="0">
                            <a:latin typeface="Cambria Math" panose="02040503050406030204" pitchFamily="18" charset="0"/>
                          </a:rPr>
                        </m:ctrlPr>
                      </m:naryPr>
                      <m:sub>
                        <m:r>
                          <m:rPr>
                            <m:brk m:alnAt="23"/>
                          </m:rPr>
                          <a:rPr lang="en-CA" altLang="ko-KR" b="0" i="1" smtClean="0">
                            <a:latin typeface="Cambria Math" panose="02040503050406030204" pitchFamily="18" charset="0"/>
                          </a:rPr>
                          <m:t>𝑘</m:t>
                        </m:r>
                        <m:r>
                          <a:rPr lang="en-CA" altLang="ko-KR" b="0" i="1" smtClean="0">
                            <a:latin typeface="Cambria Math" panose="02040503050406030204" pitchFamily="18" charset="0"/>
                          </a:rPr>
                          <m:t>=1</m:t>
                        </m:r>
                      </m:sub>
                      <m:sup>
                        <m:r>
                          <a:rPr lang="en-CA" altLang="ko-KR" b="0" i="1" smtClean="0">
                            <a:latin typeface="Cambria Math" panose="02040503050406030204" pitchFamily="18" charset="0"/>
                          </a:rPr>
                          <m:t>𝐾</m:t>
                        </m:r>
                      </m:sup>
                      <m:e>
                        <m:nary>
                          <m:naryPr>
                            <m:chr m:val="∑"/>
                            <m:supHide m:val="on"/>
                            <m:ctrlPr>
                              <a:rPr lang="en-CA" altLang="ko-KR" b="0" i="1" smtClean="0">
                                <a:latin typeface="Cambria Math" panose="02040503050406030204" pitchFamily="18" charset="0"/>
                              </a:rPr>
                            </m:ctrlPr>
                          </m:naryPr>
                          <m:sub>
                            <m:sSub>
                              <m:sSubPr>
                                <m:ctrlPr>
                                  <a:rPr lang="en-CA" altLang="ko-KR" b="0" i="1" smtClean="0">
                                    <a:latin typeface="Cambria Math" panose="02040503050406030204" pitchFamily="18" charset="0"/>
                                  </a:rPr>
                                </m:ctrlPr>
                              </m:sSubPr>
                              <m:e>
                                <m:r>
                                  <m:rPr>
                                    <m:brk m:alnAt="7"/>
                                  </m:rPr>
                                  <a:rPr lang="en-CA" altLang="ko-KR" b="0" i="1" smtClean="0">
                                    <a:latin typeface="Cambria Math" panose="02040503050406030204" pitchFamily="18" charset="0"/>
                                  </a:rPr>
                                  <m:t>𝑥</m:t>
                                </m:r>
                              </m:e>
                              <m:sub>
                                <m:r>
                                  <m:rPr>
                                    <m:brk m:alnAt="7"/>
                                  </m:rP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0" i="1" smtClean="0">
                                    <a:latin typeface="Cambria Math" panose="02040503050406030204" pitchFamily="18" charset="0"/>
                                  </a:rPr>
                                  <m:t>𝐶</m:t>
                                </m:r>
                              </m:e>
                              <m:sub>
                                <m:r>
                                  <a:rPr lang="en-CA" altLang="ko-KR" b="0" i="1" smtClean="0">
                                    <a:latin typeface="Cambria Math" panose="02040503050406030204" pitchFamily="18" charset="0"/>
                                  </a:rPr>
                                  <m:t>𝑘</m:t>
                                </m:r>
                              </m:sub>
                            </m:sSub>
                          </m:sub>
                          <m:sup/>
                          <m:e>
                            <m:sSup>
                              <m:sSupPr>
                                <m:ctrlPr>
                                  <a:rPr lang="en-CA" altLang="ko-KR" b="0" i="1" smtClean="0">
                                    <a:latin typeface="Cambria Math" panose="02040503050406030204" pitchFamily="18" charset="0"/>
                                  </a:rPr>
                                </m:ctrlPr>
                              </m:sSupPr>
                              <m:e>
                                <m:d>
                                  <m:dPr>
                                    <m:begChr m:val="|"/>
                                    <m:endChr m:val="|"/>
                                    <m:ctrlPr>
                                      <a:rPr lang="en-CA" altLang="ko-KR" b="0" i="1" smtClean="0">
                                        <a:latin typeface="Cambria Math" panose="02040503050406030204" pitchFamily="18" charset="0"/>
                                      </a:rPr>
                                    </m:ctrlPr>
                                  </m:dPr>
                                  <m:e>
                                    <m:r>
                                      <a:rPr lang="en-CA" altLang="ko-KR" b="0" i="1" smtClean="0">
                                        <a:latin typeface="Cambria Math" panose="02040503050406030204" pitchFamily="18" charset="0"/>
                                      </a:rPr>
                                      <m:t>𝜙</m:t>
                                    </m:r>
                                    <m:d>
                                      <m:dPr>
                                        <m:ctrlPr>
                                          <a:rPr lang="en-CA" altLang="ko-KR" b="0" i="1" smtClean="0">
                                            <a:latin typeface="Cambria Math" panose="02040503050406030204" pitchFamily="18" charset="0"/>
                                          </a:rPr>
                                        </m:ctrlPr>
                                      </m:dPr>
                                      <m:e>
                                        <m:sSub>
                                          <m:sSubPr>
                                            <m:ctrlPr>
                                              <a:rPr lang="en-CA" altLang="ko-KR" b="0" i="1" smtClean="0">
                                                <a:latin typeface="Cambria Math" panose="02040503050406030204" pitchFamily="18" charset="0"/>
                                              </a:rPr>
                                            </m:ctrlPr>
                                          </m:sSubPr>
                                          <m:e>
                                            <m:r>
                                              <a:rPr lang="en-CA" altLang="ko-KR" b="0" i="1" smtClean="0">
                                                <a:latin typeface="Cambria Math" panose="02040503050406030204" pitchFamily="18" charset="0"/>
                                              </a:rPr>
                                              <m:t>𝑥</m:t>
                                            </m:r>
                                          </m:e>
                                          <m:sub>
                                            <m:r>
                                              <a:rPr lang="en-CA" altLang="ko-KR" b="0" i="1" smtClean="0">
                                                <a:latin typeface="Cambria Math" panose="02040503050406030204" pitchFamily="18" charset="0"/>
                                              </a:rPr>
                                              <m:t>𝑖</m:t>
                                            </m:r>
                                          </m:sub>
                                        </m:sSub>
                                      </m:e>
                                    </m:d>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0" i="1" smtClean="0">
                                            <a:latin typeface="Cambria Math" panose="02040503050406030204" pitchFamily="18" charset="0"/>
                                          </a:rPr>
                                          <m:t>𝑐</m:t>
                                        </m:r>
                                      </m:e>
                                      <m:sub>
                                        <m:r>
                                          <a:rPr lang="en-CA" altLang="ko-KR" b="0" i="1" smtClean="0">
                                            <a:latin typeface="Cambria Math" panose="02040503050406030204" pitchFamily="18" charset="0"/>
                                          </a:rPr>
                                          <m:t>𝑘</m:t>
                                        </m:r>
                                      </m:sub>
                                    </m:sSub>
                                  </m:e>
                                </m:d>
                              </m:e>
                              <m:sup>
                                <m:r>
                                  <a:rPr lang="en-CA" altLang="ko-KR" b="0" i="1" smtClean="0">
                                    <a:latin typeface="Cambria Math" panose="02040503050406030204" pitchFamily="18" charset="0"/>
                                  </a:rPr>
                                  <m:t>2</m:t>
                                </m:r>
                              </m:sup>
                            </m:sSup>
                          </m:e>
                        </m:nary>
                      </m:e>
                    </m:nary>
                  </m:oMath>
                </a14:m>
                <a:r>
                  <a:rPr lang="en-US" altLang="ko-KR" dirty="0"/>
                  <a:t> </a:t>
                </a:r>
              </a:p>
              <a:p>
                <a:pPr lvl="1"/>
                <a:r>
                  <a:rPr lang="en-US" altLang="ko-KR" dirty="0"/>
                  <a:t>The formula for the cluster centroid: </a:t>
                </a:r>
                <a14:m>
                  <m:oMath xmlns:m="http://schemas.openxmlformats.org/officeDocument/2006/math">
                    <m:sSub>
                      <m:sSubPr>
                        <m:ctrlPr>
                          <a:rPr lang="en-CA" altLang="ko-KR" b="0" i="1" smtClean="0">
                            <a:latin typeface="Cambria Math" panose="02040503050406030204" pitchFamily="18" charset="0"/>
                          </a:rPr>
                        </m:ctrlPr>
                      </m:sSubPr>
                      <m:e>
                        <m:r>
                          <a:rPr lang="en-CA" altLang="ko-KR" b="0" i="1" smtClean="0">
                            <a:latin typeface="Cambria Math" panose="02040503050406030204" pitchFamily="18" charset="0"/>
                          </a:rPr>
                          <m:t>𝑐</m:t>
                        </m:r>
                      </m:e>
                      <m:sub>
                        <m:r>
                          <a:rPr lang="en-CA" altLang="ko-KR" b="0" i="1" smtClean="0">
                            <a:latin typeface="Cambria Math" panose="02040503050406030204" pitchFamily="18" charset="0"/>
                          </a:rPr>
                          <m:t>𝑘</m:t>
                        </m:r>
                      </m:sub>
                    </m:sSub>
                    <m:r>
                      <a:rPr lang="en-CA" altLang="ko-KR" b="0" i="1" smtClean="0">
                        <a:latin typeface="Cambria Math" panose="02040503050406030204" pitchFamily="18" charset="0"/>
                      </a:rPr>
                      <m:t>=</m:t>
                    </m:r>
                    <m:f>
                      <m:fPr>
                        <m:ctrlPr>
                          <a:rPr lang="en-CA" altLang="ko-KR" b="0" i="1" smtClean="0">
                            <a:latin typeface="Cambria Math" panose="02040503050406030204" pitchFamily="18" charset="0"/>
                          </a:rPr>
                        </m:ctrlPr>
                      </m:fPr>
                      <m:num>
                        <m:nary>
                          <m:naryPr>
                            <m:chr m:val="∑"/>
                            <m:supHide m:val="on"/>
                            <m:ctrlPr>
                              <a:rPr lang="en-CA" altLang="ko-KR" b="0" i="1" smtClean="0">
                                <a:latin typeface="Cambria Math" panose="02040503050406030204" pitchFamily="18" charset="0"/>
                              </a:rPr>
                            </m:ctrlPr>
                          </m:naryPr>
                          <m:sub>
                            <m:sSub>
                              <m:sSubPr>
                                <m:ctrlPr>
                                  <a:rPr lang="en-CA" altLang="ko-KR" b="0" i="1" smtClean="0">
                                    <a:latin typeface="Cambria Math" panose="02040503050406030204" pitchFamily="18" charset="0"/>
                                  </a:rPr>
                                </m:ctrlPr>
                              </m:sSubPr>
                              <m:e>
                                <m:r>
                                  <m:rPr>
                                    <m:brk m:alnAt="7"/>
                                  </m:rPr>
                                  <a:rPr lang="en-CA" altLang="ko-KR" b="0" i="1" smtClean="0">
                                    <a:latin typeface="Cambria Math" panose="02040503050406030204" pitchFamily="18" charset="0"/>
                                  </a:rPr>
                                  <m:t>𝑥</m:t>
                                </m:r>
                              </m:e>
                              <m:sub>
                                <m:r>
                                  <m:rPr>
                                    <m:brk m:alnAt="7"/>
                                  </m:rP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0" i="1" smtClean="0">
                                    <a:latin typeface="Cambria Math" panose="02040503050406030204" pitchFamily="18" charset="0"/>
                                  </a:rPr>
                                  <m:t>𝐶</m:t>
                                </m:r>
                              </m:e>
                              <m:sub>
                                <m:r>
                                  <a:rPr lang="en-CA" altLang="ko-KR" b="0" i="1" smtClean="0">
                                    <a:latin typeface="Cambria Math" panose="02040503050406030204" pitchFamily="18" charset="0"/>
                                  </a:rPr>
                                  <m:t>𝑘</m:t>
                                </m:r>
                              </m:sub>
                            </m:sSub>
                          </m:sub>
                          <m:sup/>
                          <m:e>
                            <m:r>
                              <a:rPr lang="en-CA" altLang="ko-KR" b="0" i="1" smtClean="0">
                                <a:latin typeface="Cambria Math" panose="02040503050406030204" pitchFamily="18" charset="0"/>
                              </a:rPr>
                              <m:t>𝜙</m:t>
                            </m:r>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0" i="1" smtClean="0">
                                    <a:latin typeface="Cambria Math" panose="02040503050406030204" pitchFamily="18" charset="0"/>
                                  </a:rPr>
                                  <m:t>𝑥</m:t>
                                </m:r>
                              </m:e>
                              <m:sub>
                                <m: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e>
                        </m:nary>
                      </m:num>
                      <m:den>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0" i="1" smtClean="0">
                                <a:latin typeface="Cambria Math" panose="02040503050406030204" pitchFamily="18" charset="0"/>
                              </a:rPr>
                              <m:t>𝐶</m:t>
                            </m:r>
                          </m:e>
                          <m:sub>
                            <m:r>
                              <a:rPr lang="en-CA" altLang="ko-KR" b="0" i="1" smtClean="0">
                                <a:latin typeface="Cambria Math" panose="02040503050406030204" pitchFamily="18" charset="0"/>
                              </a:rPr>
                              <m:t>𝑘</m:t>
                            </m:r>
                          </m:sub>
                        </m:sSub>
                        <m:r>
                          <a:rPr lang="en-CA" altLang="ko-KR" b="0" i="1" smtClean="0">
                            <a:latin typeface="Cambria Math" panose="02040503050406030204" pitchFamily="18" charset="0"/>
                          </a:rPr>
                          <m:t>|</m:t>
                        </m:r>
                      </m:den>
                    </m:f>
                  </m:oMath>
                </a14:m>
                <a:endParaRPr lang="en-US" altLang="ko-KR" dirty="0"/>
              </a:p>
              <a:p>
                <a:r>
                  <a:rPr lang="en-US" altLang="ko-KR" dirty="0"/>
                  <a:t>Clustering can be performed without the actual individual projections </a:t>
                </a:r>
                <a14:m>
                  <m:oMath xmlns:m="http://schemas.openxmlformats.org/officeDocument/2006/math">
                    <m:r>
                      <a:rPr lang="en-CA" altLang="ko-KR" b="0" i="1" dirty="0" smtClean="0">
                        <a:latin typeface="Cambria Math" panose="02040503050406030204" pitchFamily="18" charset="0"/>
                      </a:rPr>
                      <m:t>𝜙</m:t>
                    </m:r>
                    <m:r>
                      <a:rPr lang="en-US" altLang="ko-KR" i="1" dirty="0">
                        <a:latin typeface="Cambria Math" panose="02040503050406030204" pitchFamily="18" charset="0"/>
                      </a:rPr>
                      <m:t>(</m:t>
                    </m:r>
                    <m:sSub>
                      <m:sSubPr>
                        <m:ctrlPr>
                          <a:rPr lang="en-US" altLang="ko-KR" i="1" dirty="0" err="1" smtClean="0">
                            <a:latin typeface="Cambria Math" panose="02040503050406030204" pitchFamily="18" charset="0"/>
                          </a:rPr>
                        </m:ctrlPr>
                      </m:sSubPr>
                      <m:e>
                        <m:r>
                          <a:rPr lang="en-US" altLang="ko-KR" i="1" dirty="0" err="1" smtClean="0">
                            <a:latin typeface="Cambria Math" panose="02040503050406030204" pitchFamily="18" charset="0"/>
                          </a:rPr>
                          <m:t>𝑥</m:t>
                        </m:r>
                      </m:e>
                      <m:sub>
                        <m:r>
                          <a:rPr lang="en-US" altLang="ko-KR" i="1" dirty="0" err="1" smtClean="0">
                            <a:latin typeface="Cambria Math" panose="02040503050406030204" pitchFamily="18" charset="0"/>
                          </a:rPr>
                          <m:t>𝑖</m:t>
                        </m:r>
                      </m:sub>
                    </m:sSub>
                    <m:r>
                      <a:rPr lang="en-US" altLang="ko-KR" i="1" dirty="0">
                        <a:latin typeface="Cambria Math" panose="02040503050406030204" pitchFamily="18" charset="0"/>
                      </a:rPr>
                      <m:t>)</m:t>
                    </m:r>
                  </m:oMath>
                </a14:m>
                <a:r>
                  <a:rPr lang="en-US" altLang="ko-KR" dirty="0"/>
                  <a:t> and </a:t>
                </a:r>
                <a14:m>
                  <m:oMath xmlns:m="http://schemas.openxmlformats.org/officeDocument/2006/math">
                    <m:r>
                      <a:rPr lang="en-CA" altLang="ko-KR" b="0" i="1" dirty="0" smtClean="0">
                        <a:latin typeface="Cambria Math" panose="02040503050406030204" pitchFamily="18" charset="0"/>
                      </a:rPr>
                      <m:t>𝜙</m:t>
                    </m:r>
                    <m:r>
                      <a:rPr lang="en-US" altLang="ko-KR" i="1" dirty="0">
                        <a:latin typeface="Cambria Math" panose="02040503050406030204" pitchFamily="18" charset="0"/>
                      </a:rPr>
                      <m:t>(</m:t>
                    </m:r>
                    <m:sSub>
                      <m:sSubPr>
                        <m:ctrlPr>
                          <a:rPr lang="en-CA" altLang="ko-KR" b="0" i="1" dirty="0" smtClean="0">
                            <a:latin typeface="Cambria Math" panose="02040503050406030204" pitchFamily="18" charset="0"/>
                          </a:rPr>
                        </m:ctrlPr>
                      </m:sSubPr>
                      <m:e>
                        <m:r>
                          <a:rPr lang="en-US" altLang="ko-KR" i="1" dirty="0" err="1">
                            <a:latin typeface="Cambria Math" panose="02040503050406030204" pitchFamily="18" charset="0"/>
                          </a:rPr>
                          <m:t>𝑥</m:t>
                        </m:r>
                      </m:e>
                      <m:sub>
                        <m:r>
                          <a:rPr lang="en-US" altLang="ko-KR" i="1" dirty="0" err="1">
                            <a:latin typeface="Cambria Math" panose="02040503050406030204" pitchFamily="18" charset="0"/>
                          </a:rPr>
                          <m:t>𝑗</m:t>
                        </m:r>
                      </m:sub>
                    </m:sSub>
                    <m:r>
                      <a:rPr lang="en-US" altLang="ko-KR" i="1" dirty="0">
                        <a:latin typeface="Cambria Math" panose="02040503050406030204" pitchFamily="18" charset="0"/>
                      </a:rPr>
                      <m:t>) </m:t>
                    </m:r>
                  </m:oMath>
                </a14:m>
                <a:r>
                  <a:rPr lang="en-US" altLang="ko-KR" dirty="0"/>
                  <a:t>for the data points </a:t>
                </a:r>
                <a14:m>
                  <m:oMath xmlns:m="http://schemas.openxmlformats.org/officeDocument/2006/math">
                    <m:sSub>
                      <m:sSubPr>
                        <m:ctrlPr>
                          <a:rPr lang="en-CA" altLang="ko-KR" b="0" i="1" dirty="0" smtClean="0">
                            <a:latin typeface="Cambria Math" panose="02040503050406030204" pitchFamily="18" charset="0"/>
                          </a:rPr>
                        </m:ctrlPr>
                      </m:sSubPr>
                      <m:e>
                        <m:r>
                          <a:rPr lang="en-US" altLang="ko-KR" i="1" dirty="0" smtClean="0">
                            <a:latin typeface="Cambria Math" panose="02040503050406030204" pitchFamily="18" charset="0"/>
                          </a:rPr>
                          <m:t>𝑥</m:t>
                        </m:r>
                      </m:e>
                      <m:sub>
                        <m:r>
                          <a:rPr lang="en-US" altLang="ko-KR" i="1" dirty="0" smtClean="0">
                            <a:latin typeface="Cambria Math" panose="02040503050406030204" pitchFamily="18" charset="0"/>
                          </a:rPr>
                          <m:t>𝑖</m:t>
                        </m:r>
                      </m:sub>
                    </m:sSub>
                    <m:r>
                      <a:rPr lang="en-US" altLang="ko-KR" i="1" dirty="0" smtClean="0">
                        <a:latin typeface="Cambria Math" panose="02040503050406030204" pitchFamily="18" charset="0"/>
                      </a:rPr>
                      <m:t>, </m:t>
                    </m:r>
                    <m:sSub>
                      <m:sSubPr>
                        <m:ctrlPr>
                          <a:rPr lang="en-CA" altLang="ko-KR" b="0" i="1" dirty="0" smtClean="0">
                            <a:latin typeface="Cambria Math" panose="02040503050406030204" pitchFamily="18" charset="0"/>
                          </a:rPr>
                        </m:ctrlPr>
                      </m:sSubPr>
                      <m:e>
                        <m:r>
                          <a:rPr lang="en-US" altLang="ko-KR" i="1" dirty="0" err="1">
                            <a:latin typeface="Cambria Math" panose="02040503050406030204" pitchFamily="18" charset="0"/>
                          </a:rPr>
                          <m:t>𝑥</m:t>
                        </m:r>
                      </m:e>
                      <m:sub>
                        <m:r>
                          <a:rPr lang="en-US" altLang="ko-KR" i="1" dirty="0" err="1">
                            <a:latin typeface="Cambria Math" panose="02040503050406030204" pitchFamily="18" charset="0"/>
                          </a:rPr>
                          <m:t>𝑗</m:t>
                        </m:r>
                      </m:sub>
                    </m:sSub>
                    <m:r>
                      <a:rPr lang="en-CA" altLang="ko-KR" b="0" i="1" dirty="0" smtClean="0">
                        <a:latin typeface="Cambria Math" panose="02040503050406030204" pitchFamily="18" charset="0"/>
                      </a:rPr>
                      <m:t>∈</m:t>
                    </m:r>
                    <m:sSub>
                      <m:sSubPr>
                        <m:ctrlPr>
                          <a:rPr lang="en-CA" altLang="ko-KR" b="0" i="1" dirty="0" smtClean="0">
                            <a:latin typeface="Cambria Math" panose="02040503050406030204" pitchFamily="18" charset="0"/>
                          </a:rPr>
                        </m:ctrlPr>
                      </m:sSubPr>
                      <m:e>
                        <m:r>
                          <a:rPr lang="en-US" altLang="ko-KR" i="1" dirty="0" err="1">
                            <a:latin typeface="Cambria Math" panose="02040503050406030204" pitchFamily="18" charset="0"/>
                          </a:rPr>
                          <m:t>𝐶</m:t>
                        </m:r>
                      </m:e>
                      <m:sub>
                        <m:r>
                          <a:rPr lang="en-US" altLang="ko-KR" i="1" dirty="0" err="1">
                            <a:latin typeface="Cambria Math" panose="02040503050406030204" pitchFamily="18" charset="0"/>
                          </a:rPr>
                          <m:t>𝑘</m:t>
                        </m:r>
                      </m:sub>
                    </m:sSub>
                    <m:r>
                      <a:rPr lang="en-US" altLang="ko-KR" i="1" dirty="0">
                        <a:latin typeface="Cambria Math" panose="02040503050406030204" pitchFamily="18" charset="0"/>
                      </a:rPr>
                      <m:t> </m:t>
                    </m:r>
                  </m:oMath>
                </a14:m>
                <a:endParaRPr lang="en-US" altLang="ko-KR" dirty="0"/>
              </a:p>
            </p:txBody>
          </p:sp>
        </mc:Choice>
        <mc:Fallback>
          <p:sp>
            <p:nvSpPr>
              <p:cNvPr id="29699" name="Rectangle 1027"/>
              <p:cNvSpPr>
                <a:spLocks noGrp="1" noRot="1" noChangeAspect="1" noMove="1" noResize="1" noEditPoints="1" noAdjustHandles="1" noChangeArrowheads="1" noChangeShapeType="1" noTextEdit="1"/>
              </p:cNvSpPr>
              <p:nvPr>
                <p:ph idx="1"/>
              </p:nvPr>
            </p:nvSpPr>
            <p:spPr>
              <a:blipFill>
                <a:blip r:embed="rId3"/>
                <a:stretch>
                  <a:fillRect l="-965" t="-3488"/>
                </a:stretch>
              </a:blipFill>
            </p:spPr>
            <p:txBody>
              <a:bodyPr/>
              <a:lstStyle/>
              <a:p>
                <a:r>
                  <a:rPr lang="en-US">
                    <a:noFill/>
                  </a:rPr>
                  <a:t> </a:t>
                </a:r>
              </a:p>
            </p:txBody>
          </p:sp>
        </mc:Fallback>
      </mc:AlternateContent>
    </p:spTree>
    <p:extLst>
      <p:ext uri="{BB962C8B-B14F-4D97-AF65-F5344CB8AC3E}">
        <p14:creationId xmlns:p14="http://schemas.microsoft.com/office/powerpoint/2010/main" val="124271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altLang="ko-KR" dirty="0"/>
              <a:t>Example: Kernel Functions and Kernel K-Means Clustering</a:t>
            </a:r>
            <a:endParaRPr lang="en-US" altLang="zh-CN" dirty="0"/>
          </a:p>
        </p:txBody>
      </p:sp>
      <mc:AlternateContent xmlns:mc="http://schemas.openxmlformats.org/markup-compatibility/2006">
        <mc:Choice xmlns:a14="http://schemas.microsoft.com/office/drawing/2010/main" Requires="a14">
          <p:sp>
            <p:nvSpPr>
              <p:cNvPr id="29699" name="Rectangle 1027"/>
              <p:cNvSpPr>
                <a:spLocks noGrp="1" noChangeArrowheads="1"/>
              </p:cNvSpPr>
              <p:nvPr>
                <p:ph type="body" idx="1"/>
              </p:nvPr>
            </p:nvSpPr>
            <p:spPr/>
            <p:txBody>
              <a:bodyPr/>
              <a:lstStyle/>
              <a:p>
                <a:r>
                  <a:rPr lang="en-US" altLang="ko-KR" dirty="0"/>
                  <a:t>Gaussian radial basis function (RBF) kernel: </a:t>
                </a:r>
                <a14:m>
                  <m:oMath xmlns:m="http://schemas.openxmlformats.org/officeDocument/2006/math">
                    <m:r>
                      <a:rPr lang="en-CA" altLang="ko-KR" b="0" i="1" smtClean="0">
                        <a:latin typeface="Cambria Math" panose="02040503050406030204" pitchFamily="18" charset="0"/>
                      </a:rPr>
                      <m:t>𝐾</m:t>
                    </m:r>
                    <m:d>
                      <m:dPr>
                        <m:ctrlPr>
                          <a:rPr lang="en-CA" altLang="ko-KR" b="0" i="1" smtClean="0">
                            <a:latin typeface="Cambria Math" panose="02040503050406030204" pitchFamily="18" charset="0"/>
                          </a:rPr>
                        </m:ctrlPr>
                      </m:dPr>
                      <m:e>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e>
                    </m:d>
                    <m:r>
                      <a:rPr lang="en-CA" altLang="ko-KR" b="0" i="1" smtClean="0">
                        <a:latin typeface="Cambria Math" panose="02040503050406030204" pitchFamily="18" charset="0"/>
                      </a:rPr>
                      <m:t>=</m:t>
                    </m:r>
                    <m:sSup>
                      <m:sSupPr>
                        <m:ctrlPr>
                          <a:rPr lang="en-CA" altLang="ko-KR" b="0" i="1" smtClean="0">
                            <a:latin typeface="Cambria Math" panose="02040503050406030204" pitchFamily="18" charset="0"/>
                          </a:rPr>
                        </m:ctrlPr>
                      </m:sSupPr>
                      <m:e>
                        <m:sSup>
                          <m:sSupPr>
                            <m:ctrlPr>
                              <a:rPr lang="en-CA" altLang="ko-KR" b="0" i="1" smtClean="0">
                                <a:latin typeface="Cambria Math" panose="02040503050406030204" pitchFamily="18" charset="0"/>
                              </a:rPr>
                            </m:ctrlPr>
                          </m:sSupPr>
                          <m:e>
                            <m:r>
                              <a:rPr lang="en-CA" altLang="ko-KR" b="0" i="1" smtClean="0">
                                <a:latin typeface="Cambria Math" panose="02040503050406030204" pitchFamily="18" charset="0"/>
                              </a:rPr>
                              <m:t>𝑒</m:t>
                            </m:r>
                          </m:e>
                          <m:sup>
                            <m:r>
                              <a:rPr lang="en-CA" altLang="ko-KR" b="0" i="1" smtClean="0">
                                <a:latin typeface="Cambria Math" panose="02040503050406030204" pitchFamily="18" charset="0"/>
                              </a:rPr>
                              <m:t>−</m:t>
                            </m:r>
                          </m:sup>
                        </m:sSup>
                      </m:e>
                      <m:sup>
                        <m:f>
                          <m:fPr>
                            <m:ctrlPr>
                              <a:rPr lang="en-CA" altLang="ko-KR" b="0" i="1" smtClean="0">
                                <a:latin typeface="Cambria Math" panose="02040503050406030204" pitchFamily="18" charset="0"/>
                              </a:rPr>
                            </m:ctrlPr>
                          </m:fPr>
                          <m:num>
                            <m:sSup>
                              <m:sSupPr>
                                <m:ctrlPr>
                                  <a:rPr lang="en-CA" altLang="ko-KR" b="0" i="1" smtClean="0">
                                    <a:latin typeface="Cambria Math" panose="02040503050406030204" pitchFamily="18" charset="0"/>
                                  </a:rPr>
                                </m:ctrlPr>
                              </m:sSupPr>
                              <m:e>
                                <m:d>
                                  <m:dPr>
                                    <m:begChr m:val="|"/>
                                    <m:endChr m:val="|"/>
                                    <m:ctrlPr>
                                      <a:rPr lang="en-CA" altLang="ko-KR" b="0" i="1" smtClean="0">
                                        <a:latin typeface="Cambria Math" panose="02040503050406030204" pitchFamily="18" charset="0"/>
                                      </a:rPr>
                                    </m:ctrlPr>
                                  </m:dPr>
                                  <m:e>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𝑖</m:t>
                                        </m:r>
                                      </m:sub>
                                    </m:sSub>
                                    <m:r>
                                      <a:rPr lang="en-CA" altLang="ko-KR" b="0" i="1" smtClean="0">
                                        <a:latin typeface="Cambria Math" panose="02040503050406030204" pitchFamily="18" charset="0"/>
                                      </a:rPr>
                                      <m:t>−</m:t>
                                    </m:r>
                                    <m:sSub>
                                      <m:sSubPr>
                                        <m:ctrlPr>
                                          <a:rPr lang="en-CA" altLang="ko-KR" b="0" i="1" smtClean="0">
                                            <a:latin typeface="Cambria Math" panose="02040503050406030204" pitchFamily="18" charset="0"/>
                                          </a:rPr>
                                        </m:ctrlPr>
                                      </m:sSubPr>
                                      <m:e>
                                        <m:r>
                                          <a:rPr lang="en-CA" altLang="ko-KR" b="1" i="0" smtClean="0">
                                            <a:latin typeface="Cambria Math" panose="02040503050406030204" pitchFamily="18" charset="0"/>
                                          </a:rPr>
                                          <m:t>𝐗</m:t>
                                        </m:r>
                                      </m:e>
                                      <m:sub>
                                        <m:r>
                                          <a:rPr lang="en-CA" altLang="ko-KR" b="0" i="1" smtClean="0">
                                            <a:latin typeface="Cambria Math" panose="02040503050406030204" pitchFamily="18" charset="0"/>
                                          </a:rPr>
                                          <m:t>𝑗</m:t>
                                        </m:r>
                                      </m:sub>
                                    </m:sSub>
                                  </m:e>
                                </m:d>
                              </m:e>
                              <m:sup>
                                <m:r>
                                  <a:rPr lang="en-CA" altLang="ko-KR" b="0" i="1" smtClean="0">
                                    <a:latin typeface="Cambria Math" panose="02040503050406030204" pitchFamily="18" charset="0"/>
                                  </a:rPr>
                                  <m:t>2</m:t>
                                </m:r>
                              </m:sup>
                            </m:sSup>
                          </m:num>
                          <m:den>
                            <m:r>
                              <a:rPr lang="en-CA" altLang="ko-KR" b="0" i="1" smtClean="0">
                                <a:latin typeface="Cambria Math" panose="02040503050406030204" pitchFamily="18" charset="0"/>
                              </a:rPr>
                              <m:t>2</m:t>
                            </m:r>
                            <m:sSup>
                              <m:sSupPr>
                                <m:ctrlPr>
                                  <a:rPr lang="en-CA" altLang="ko-KR" b="0" i="1" smtClean="0">
                                    <a:latin typeface="Cambria Math" panose="02040503050406030204" pitchFamily="18" charset="0"/>
                                  </a:rPr>
                                </m:ctrlPr>
                              </m:sSupPr>
                              <m:e>
                                <m:r>
                                  <a:rPr lang="en-CA" altLang="ko-KR" b="0" i="1" smtClean="0">
                                    <a:latin typeface="Cambria Math" panose="02040503050406030204" pitchFamily="18" charset="0"/>
                                  </a:rPr>
                                  <m:t>𝜎</m:t>
                                </m:r>
                              </m:e>
                              <m:sup>
                                <m:r>
                                  <a:rPr lang="en-CA" altLang="ko-KR" b="0" i="1" smtClean="0">
                                    <a:latin typeface="Cambria Math" panose="02040503050406030204" pitchFamily="18" charset="0"/>
                                  </a:rPr>
                                  <m:t>2</m:t>
                                </m:r>
                              </m:sup>
                            </m:sSup>
                          </m:den>
                        </m:f>
                      </m:sup>
                    </m:sSup>
                    <m:r>
                      <a:rPr lang="en-CA" altLang="ko-KR" b="0" i="1" smtClean="0">
                        <a:latin typeface="Cambria Math" panose="02040503050406030204" pitchFamily="18" charset="0"/>
                      </a:rPr>
                      <m:t> </m:t>
                    </m:r>
                  </m:oMath>
                </a14:m>
                <a:endParaRPr lang="en-US" altLang="ko-KR" dirty="0"/>
              </a:p>
              <a:p>
                <a:r>
                  <a:rPr lang="en-US" altLang="ko-KR" dirty="0"/>
                  <a:t>Suppose there are 5 original 2-dimensional points: </a:t>
                </a:r>
                <a14:m>
                  <m:oMath xmlns:m="http://schemas.openxmlformats.org/officeDocument/2006/math">
                    <m:sSub>
                      <m:sSubPr>
                        <m:ctrlPr>
                          <a:rPr lang="en-US" altLang="ko-KR" i="1" dirty="0" smtClean="0">
                            <a:latin typeface="Cambria Math" panose="02040503050406030204" pitchFamily="18" charset="0"/>
                          </a:rPr>
                        </m:ctrlPr>
                      </m:sSubPr>
                      <m:e>
                        <m:r>
                          <a:rPr lang="en-US" altLang="ko-KR" i="1" dirty="0" smtClean="0">
                            <a:latin typeface="Cambria Math" panose="02040503050406030204" pitchFamily="18" charset="0"/>
                          </a:rPr>
                          <m:t>𝑥</m:t>
                        </m:r>
                      </m:e>
                      <m:sub>
                        <m:r>
                          <a:rPr lang="en-US" altLang="ko-KR" i="1" dirty="0" smtClean="0">
                            <a:latin typeface="Cambria Math" panose="02040503050406030204" pitchFamily="18" charset="0"/>
                          </a:rPr>
                          <m:t>1</m:t>
                        </m:r>
                      </m:sub>
                    </m:sSub>
                    <m:r>
                      <a:rPr lang="en-US" altLang="ko-KR" i="1" dirty="0" smtClean="0">
                        <a:latin typeface="Cambria Math" panose="02040503050406030204" pitchFamily="18" charset="0"/>
                      </a:rPr>
                      <m:t>(0</m:t>
                    </m:r>
                    <m:r>
                      <a:rPr lang="en-US" altLang="ko-KR" i="1" dirty="0">
                        <a:latin typeface="Cambria Math" panose="02040503050406030204" pitchFamily="18" charset="0"/>
                      </a:rPr>
                      <m:t>, 0), </m:t>
                    </m:r>
                    <m:sSub>
                      <m:sSubPr>
                        <m:ctrlPr>
                          <a:rPr lang="en-CA" altLang="ko-KR" b="0" i="1" dirty="0" smtClean="0">
                            <a:latin typeface="Cambria Math" panose="02040503050406030204" pitchFamily="18" charset="0"/>
                          </a:rPr>
                        </m:ctrlPr>
                      </m:sSubPr>
                      <m:e>
                        <m:r>
                          <a:rPr lang="en-US" altLang="ko-KR" i="1" dirty="0">
                            <a:latin typeface="Cambria Math" panose="02040503050406030204" pitchFamily="18" charset="0"/>
                          </a:rPr>
                          <m:t>𝑥</m:t>
                        </m:r>
                      </m:e>
                      <m:sub>
                        <m:r>
                          <a:rPr lang="en-US" altLang="ko-KR" i="1" dirty="0">
                            <a:latin typeface="Cambria Math" panose="02040503050406030204" pitchFamily="18" charset="0"/>
                          </a:rPr>
                          <m:t>2</m:t>
                        </m:r>
                      </m:sub>
                    </m:sSub>
                    <m:r>
                      <a:rPr lang="en-US" altLang="ko-KR" i="1" dirty="0">
                        <a:latin typeface="Cambria Math" panose="02040503050406030204" pitchFamily="18" charset="0"/>
                      </a:rPr>
                      <m:t>(4, 4), </m:t>
                    </m:r>
                    <m:sSub>
                      <m:sSubPr>
                        <m:ctrlPr>
                          <a:rPr lang="en-CA" altLang="ko-KR" b="0" i="1" dirty="0" smtClean="0">
                            <a:latin typeface="Cambria Math" panose="02040503050406030204" pitchFamily="18" charset="0"/>
                          </a:rPr>
                        </m:ctrlPr>
                      </m:sSubPr>
                      <m:e>
                        <m:r>
                          <a:rPr lang="en-US" altLang="ko-KR" i="1" dirty="0">
                            <a:latin typeface="Cambria Math" panose="02040503050406030204" pitchFamily="18" charset="0"/>
                          </a:rPr>
                          <m:t>𝑥</m:t>
                        </m:r>
                      </m:e>
                      <m:sub>
                        <m:r>
                          <a:rPr lang="en-US" altLang="ko-KR" i="1" dirty="0">
                            <a:latin typeface="Cambria Math" panose="02040503050406030204" pitchFamily="18" charset="0"/>
                          </a:rPr>
                          <m:t>3</m:t>
                        </m:r>
                      </m:sub>
                    </m:sSub>
                    <m:r>
                      <a:rPr lang="en-US" altLang="ko-KR" i="1" dirty="0">
                        <a:latin typeface="Cambria Math" panose="02040503050406030204" pitchFamily="18" charset="0"/>
                      </a:rPr>
                      <m:t>(−4, 4), </m:t>
                    </m:r>
                    <m:sSub>
                      <m:sSubPr>
                        <m:ctrlPr>
                          <a:rPr lang="en-CA" altLang="ko-KR" b="0" i="1" dirty="0" smtClean="0">
                            <a:latin typeface="Cambria Math" panose="02040503050406030204" pitchFamily="18" charset="0"/>
                          </a:rPr>
                        </m:ctrlPr>
                      </m:sSubPr>
                      <m:e>
                        <m:r>
                          <a:rPr lang="en-US" altLang="ko-KR" i="1" dirty="0">
                            <a:latin typeface="Cambria Math" panose="02040503050406030204" pitchFamily="18" charset="0"/>
                          </a:rPr>
                          <m:t>𝑥</m:t>
                        </m:r>
                      </m:e>
                      <m:sub>
                        <m:r>
                          <a:rPr lang="en-US" altLang="ko-KR" i="1" dirty="0">
                            <a:latin typeface="Cambria Math" panose="02040503050406030204" pitchFamily="18" charset="0"/>
                          </a:rPr>
                          <m:t>4</m:t>
                        </m:r>
                      </m:sub>
                    </m:sSub>
                    <m:r>
                      <a:rPr lang="en-US" altLang="ko-KR" i="1" dirty="0">
                        <a:latin typeface="Cambria Math" panose="02040503050406030204" pitchFamily="18" charset="0"/>
                      </a:rPr>
                      <m:t>(−4, −4), </m:t>
                    </m:r>
                    <m:sSub>
                      <m:sSubPr>
                        <m:ctrlPr>
                          <a:rPr lang="en-CA" altLang="ko-KR" b="0" i="1" dirty="0" smtClean="0">
                            <a:latin typeface="Cambria Math" panose="02040503050406030204" pitchFamily="18" charset="0"/>
                          </a:rPr>
                        </m:ctrlPr>
                      </m:sSubPr>
                      <m:e>
                        <m:r>
                          <a:rPr lang="en-US" altLang="ko-KR" i="1" dirty="0">
                            <a:latin typeface="Cambria Math" panose="02040503050406030204" pitchFamily="18" charset="0"/>
                          </a:rPr>
                          <m:t>𝑥</m:t>
                        </m:r>
                      </m:e>
                      <m:sub>
                        <m:r>
                          <a:rPr lang="en-US" altLang="ko-KR" i="1" dirty="0">
                            <a:latin typeface="Cambria Math" panose="02040503050406030204" pitchFamily="18" charset="0"/>
                          </a:rPr>
                          <m:t>5</m:t>
                        </m:r>
                      </m:sub>
                    </m:sSub>
                    <m:r>
                      <a:rPr lang="en-US" altLang="ko-KR" i="1" dirty="0">
                        <a:latin typeface="Cambria Math" panose="02040503050406030204" pitchFamily="18" charset="0"/>
                      </a:rPr>
                      <m:t>(4, −4) </m:t>
                    </m:r>
                  </m:oMath>
                </a14:m>
                <a:endParaRPr lang="en-US" altLang="ko-KR" dirty="0"/>
              </a:p>
            </p:txBody>
          </p:sp>
        </mc:Choice>
        <mc:Fallback>
          <p:sp>
            <p:nvSpPr>
              <p:cNvPr id="29699" name="Rectangle 1027"/>
              <p:cNvSpPr>
                <a:spLocks noGrp="1" noRot="1" noChangeAspect="1" noMove="1" noResize="1" noEditPoints="1" noAdjustHandles="1" noChangeArrowheads="1" noChangeShapeType="1" noTextEdit="1"/>
              </p:cNvSpPr>
              <p:nvPr>
                <p:ph type="body" idx="1"/>
              </p:nvPr>
            </p:nvSpPr>
            <p:spPr>
              <a:blipFill>
                <a:blip r:embed="rId3"/>
                <a:stretch>
                  <a:fillRect l="-1086" t="-291"/>
                </a:stretch>
              </a:blipFill>
            </p:spPr>
            <p:txBody>
              <a:bodyPr/>
              <a:lstStyle/>
              <a:p>
                <a:r>
                  <a:rPr lang="en-US">
                    <a:noFill/>
                  </a:rPr>
                  <a:t> </a:t>
                </a:r>
              </a:p>
            </p:txBody>
          </p:sp>
        </mc:Fallback>
      </mc:AlternateContent>
    </p:spTree>
    <p:extLst>
      <p:ext uri="{BB962C8B-B14F-4D97-AF65-F5344CB8AC3E}">
        <p14:creationId xmlns:p14="http://schemas.microsoft.com/office/powerpoint/2010/main" val="785475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altLang="ko-KR" dirty="0"/>
              <a:t>Example: Kernel Functions and Kernel K-Means Clustering</a:t>
            </a:r>
            <a:endParaRPr lang="en-US" altLang="zh-CN" dirty="0"/>
          </a:p>
        </p:txBody>
      </p:sp>
      <mc:AlternateContent xmlns:mc="http://schemas.openxmlformats.org/markup-compatibility/2006">
        <mc:Choice xmlns:a14="http://schemas.microsoft.com/office/drawing/2010/main" Requires="a14">
          <p:sp>
            <p:nvSpPr>
              <p:cNvPr id="29699" name="Rectangle 1027"/>
              <p:cNvSpPr>
                <a:spLocks noGrp="1" noChangeArrowheads="1"/>
              </p:cNvSpPr>
              <p:nvPr>
                <p:ph type="body" idx="1"/>
              </p:nvPr>
            </p:nvSpPr>
            <p:spPr/>
            <p:txBody>
              <a:bodyPr/>
              <a:lstStyle/>
              <a:p>
                <a:r>
                  <a:rPr lang="en-US" altLang="ko-KR" dirty="0"/>
                  <a:t>If we set </a:t>
                </a:r>
                <a14:m>
                  <m:oMath xmlns:m="http://schemas.openxmlformats.org/officeDocument/2006/math">
                    <m:r>
                      <a:rPr lang="en-US" altLang="ko-KR" smtClean="0"/>
                      <m:t>𝜎</m:t>
                    </m:r>
                  </m:oMath>
                </a14:m>
                <a:r>
                  <a:rPr lang="en-US" altLang="ko-KR" dirty="0"/>
                  <a:t> to 4, we will have the following points in the kernel space</a:t>
                </a:r>
              </a:p>
              <a:p>
                <a:pPr lvl="1"/>
                <a:r>
                  <a:rPr lang="en-US" altLang="ko-KR" dirty="0"/>
                  <a:t>E.g., </a:t>
                </a:r>
                <a14:m>
                  <m:oMath xmlns:m="http://schemas.openxmlformats.org/officeDocument/2006/math">
                    <m:sSup>
                      <m:sSupPr>
                        <m:ctrlPr>
                          <a:rPr lang="en-US" altLang="ko-KR" smtClean="0"/>
                        </m:ctrlPr>
                      </m:sSupPr>
                      <m:e>
                        <m:d>
                          <m:dPr>
                            <m:begChr m:val="|"/>
                            <m:endChr m:val="|"/>
                            <m:ctrlPr>
                              <a:rPr lang="en-US" altLang="ko-KR" smtClean="0"/>
                            </m:ctrlPr>
                          </m:dPr>
                          <m:e>
                            <m:d>
                              <m:dPr>
                                <m:begChr m:val="|"/>
                                <m:endChr m:val="|"/>
                                <m:ctrlPr>
                                  <a:rPr lang="en-US" altLang="ko-KR" smtClean="0"/>
                                </m:ctrlPr>
                              </m:dPr>
                              <m:e>
                                <m:sSub>
                                  <m:sSubPr>
                                    <m:ctrlPr>
                                      <a:rPr lang="en-US" altLang="ko-KR" smtClean="0"/>
                                    </m:ctrlPr>
                                  </m:sSubPr>
                                  <m:e>
                                    <m:r>
                                      <a:rPr lang="en-US" altLang="ko-KR" smtClean="0"/>
                                      <m:t>𝑥</m:t>
                                    </m:r>
                                  </m:e>
                                  <m:sub>
                                    <m:r>
                                      <a:rPr lang="en-US" altLang="ko-KR" smtClean="0"/>
                                      <m:t>1</m:t>
                                    </m:r>
                                  </m:sub>
                                </m:sSub>
                                <m:r>
                                  <a:rPr lang="en-US" altLang="ko-KR" smtClean="0"/>
                                  <m:t>−</m:t>
                                </m:r>
                                <m:sSub>
                                  <m:sSubPr>
                                    <m:ctrlPr>
                                      <a:rPr lang="en-US" altLang="ko-KR" smtClean="0"/>
                                    </m:ctrlPr>
                                  </m:sSubPr>
                                  <m:e>
                                    <m:r>
                                      <a:rPr lang="en-US" altLang="ko-KR" smtClean="0"/>
                                      <m:t>𝑥</m:t>
                                    </m:r>
                                  </m:e>
                                  <m:sub>
                                    <m:r>
                                      <a:rPr lang="en-US" altLang="ko-KR" smtClean="0"/>
                                      <m:t>2</m:t>
                                    </m:r>
                                  </m:sub>
                                </m:sSub>
                              </m:e>
                            </m:d>
                          </m:e>
                        </m:d>
                      </m:e>
                      <m:sup>
                        <m:r>
                          <a:rPr lang="en-US" altLang="ko-KR" smtClean="0"/>
                          <m:t>2</m:t>
                        </m:r>
                      </m:sup>
                    </m:sSup>
                    <m:r>
                      <a:rPr lang="en-US" altLang="ko-KR" smtClean="0"/>
                      <m:t>=</m:t>
                    </m:r>
                    <m:sSup>
                      <m:sSupPr>
                        <m:ctrlPr>
                          <a:rPr lang="en-US" altLang="ko-KR" smtClean="0"/>
                        </m:ctrlPr>
                      </m:sSupPr>
                      <m:e>
                        <m:d>
                          <m:dPr>
                            <m:ctrlPr>
                              <a:rPr lang="en-US" altLang="ko-KR" smtClean="0"/>
                            </m:ctrlPr>
                          </m:dPr>
                          <m:e>
                            <m:r>
                              <a:rPr lang="en-US" altLang="ko-KR" smtClean="0"/>
                              <m:t>0−4</m:t>
                            </m:r>
                          </m:e>
                        </m:d>
                      </m:e>
                      <m:sup>
                        <m:r>
                          <a:rPr lang="en-US" altLang="ko-KR" smtClean="0"/>
                          <m:t>2</m:t>
                        </m:r>
                      </m:sup>
                    </m:sSup>
                    <m:r>
                      <a:rPr lang="en-US" altLang="ko-KR" smtClean="0"/>
                      <m:t>+</m:t>
                    </m:r>
                    <m:sSup>
                      <m:sSupPr>
                        <m:ctrlPr>
                          <a:rPr lang="en-US" altLang="ko-KR" smtClean="0"/>
                        </m:ctrlPr>
                      </m:sSupPr>
                      <m:e>
                        <m:d>
                          <m:dPr>
                            <m:ctrlPr>
                              <a:rPr lang="en-US" altLang="ko-KR" smtClean="0"/>
                            </m:ctrlPr>
                          </m:dPr>
                          <m:e>
                            <m:r>
                              <a:rPr lang="en-US" altLang="ko-KR" smtClean="0"/>
                              <m:t>0−4</m:t>
                            </m:r>
                          </m:e>
                        </m:d>
                      </m:e>
                      <m:sup>
                        <m:r>
                          <a:rPr lang="en-US" altLang="ko-KR" smtClean="0"/>
                          <m:t>2</m:t>
                        </m:r>
                      </m:sup>
                    </m:sSup>
                    <m:r>
                      <a:rPr lang="en-US" altLang="ko-KR" smtClean="0"/>
                      <m:t>=32</m:t>
                    </m:r>
                  </m:oMath>
                </a14:m>
                <a:r>
                  <a:rPr lang="en-US" altLang="ko-KR" dirty="0"/>
                  <a:t>, therefore, </a:t>
                </a:r>
                <a14:m>
                  <m:oMath xmlns:m="http://schemas.openxmlformats.org/officeDocument/2006/math">
                    <m:r>
                      <a:rPr lang="en-US" altLang="ko-KR" smtClean="0"/>
                      <m:t>𝐾</m:t>
                    </m:r>
                    <m:d>
                      <m:dPr>
                        <m:ctrlPr>
                          <a:rPr lang="en-US" altLang="ko-KR" smtClean="0"/>
                        </m:ctrlPr>
                      </m:dPr>
                      <m:e>
                        <m:sSub>
                          <m:sSubPr>
                            <m:ctrlPr>
                              <a:rPr lang="en-US" altLang="ko-KR" smtClean="0"/>
                            </m:ctrlPr>
                          </m:sSubPr>
                          <m:e>
                            <m:r>
                              <a:rPr lang="en-US" altLang="ko-KR" smtClean="0"/>
                              <m:t>𝑥</m:t>
                            </m:r>
                          </m:e>
                          <m:sub>
                            <m:r>
                              <a:rPr lang="en-US" altLang="ko-KR" smtClean="0"/>
                              <m:t>1</m:t>
                            </m:r>
                          </m:sub>
                        </m:sSub>
                        <m:r>
                          <a:rPr lang="en-US" altLang="ko-KR" smtClean="0"/>
                          <m:t>,</m:t>
                        </m:r>
                        <m:sSub>
                          <m:sSubPr>
                            <m:ctrlPr>
                              <a:rPr lang="en-US" altLang="ko-KR" smtClean="0"/>
                            </m:ctrlPr>
                          </m:sSubPr>
                          <m:e>
                            <m:r>
                              <a:rPr lang="en-US" altLang="ko-KR" smtClean="0"/>
                              <m:t>𝑥</m:t>
                            </m:r>
                          </m:e>
                          <m:sub>
                            <m:r>
                              <a:rPr lang="en-US" altLang="ko-KR" smtClean="0"/>
                              <m:t>2</m:t>
                            </m:r>
                          </m:sub>
                        </m:sSub>
                      </m:e>
                    </m:d>
                    <m:r>
                      <a:rPr lang="en-US" altLang="ko-KR" smtClean="0"/>
                      <m:t>=</m:t>
                    </m:r>
                    <m:sSup>
                      <m:sSupPr>
                        <m:ctrlPr>
                          <a:rPr lang="en-US" altLang="ko-KR" smtClean="0"/>
                        </m:ctrlPr>
                      </m:sSupPr>
                      <m:e>
                        <m:r>
                          <a:rPr lang="en-US" altLang="ko-KR" smtClean="0"/>
                          <m:t>𝑒</m:t>
                        </m:r>
                      </m:e>
                      <m:sup>
                        <m:r>
                          <a:rPr lang="en-US" altLang="ko-KR" smtClean="0"/>
                          <m:t>−</m:t>
                        </m:r>
                        <m:f>
                          <m:fPr>
                            <m:ctrlPr>
                              <a:rPr lang="en-US" altLang="ko-KR" smtClean="0"/>
                            </m:ctrlPr>
                          </m:fPr>
                          <m:num>
                            <m:r>
                              <a:rPr lang="en-US" altLang="ko-KR" smtClean="0"/>
                              <m:t>32</m:t>
                            </m:r>
                          </m:num>
                          <m:den>
                            <m:r>
                              <a:rPr lang="en-US" altLang="ko-KR" smtClean="0"/>
                              <m:t>2⋅</m:t>
                            </m:r>
                            <m:sSup>
                              <m:sSupPr>
                                <m:ctrlPr>
                                  <a:rPr lang="en-US" altLang="ko-KR" smtClean="0"/>
                                </m:ctrlPr>
                              </m:sSupPr>
                              <m:e>
                                <m:r>
                                  <a:rPr lang="en-US" altLang="ko-KR" smtClean="0"/>
                                  <m:t>4</m:t>
                                </m:r>
                              </m:e>
                              <m:sup>
                                <m:r>
                                  <a:rPr lang="en-US" altLang="ko-KR" smtClean="0"/>
                                  <m:t>2</m:t>
                                </m:r>
                              </m:sup>
                            </m:sSup>
                          </m:den>
                        </m:f>
                      </m:sup>
                    </m:sSup>
                    <m:r>
                      <a:rPr lang="en-US" altLang="ko-KR" smtClean="0"/>
                      <m:t>=</m:t>
                    </m:r>
                    <m:sSup>
                      <m:sSupPr>
                        <m:ctrlPr>
                          <a:rPr lang="en-US" altLang="ko-KR" smtClean="0"/>
                        </m:ctrlPr>
                      </m:sSupPr>
                      <m:e>
                        <m:r>
                          <a:rPr lang="en-US" altLang="ko-KR" smtClean="0"/>
                          <m:t>𝑒</m:t>
                        </m:r>
                      </m:e>
                      <m:sup>
                        <m:r>
                          <a:rPr lang="en-US" altLang="ko-KR" smtClean="0"/>
                          <m:t>−1</m:t>
                        </m:r>
                      </m:sup>
                    </m:sSup>
                  </m:oMath>
                </a14:m>
                <a:endParaRPr lang="en-US" altLang="ko-KR" dirty="0"/>
              </a:p>
            </p:txBody>
          </p:sp>
        </mc:Choice>
        <mc:Fallback>
          <p:sp>
            <p:nvSpPr>
              <p:cNvPr id="29699" name="Rectangle 1027"/>
              <p:cNvSpPr>
                <a:spLocks noGrp="1" noRot="1" noChangeAspect="1" noMove="1" noResize="1" noEditPoints="1" noAdjustHandles="1" noChangeArrowheads="1" noChangeShapeType="1" noTextEdit="1"/>
              </p:cNvSpPr>
              <p:nvPr>
                <p:ph type="body" idx="1"/>
              </p:nvPr>
            </p:nvSpPr>
            <p:spPr>
              <a:blipFill>
                <a:blip r:embed="rId3"/>
                <a:stretch>
                  <a:fillRect l="-1086" t="-23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1896426575"/>
                  </p:ext>
                </p:extLst>
              </p:nvPr>
            </p:nvGraphicFramePr>
            <p:xfrm>
              <a:off x="2090046" y="3781303"/>
              <a:ext cx="1529643" cy="2210061"/>
            </p:xfrm>
            <a:graphic>
              <a:graphicData uri="http://schemas.openxmlformats.org/drawingml/2006/table">
                <a:tbl>
                  <a:tblPr firstRow="1" bandRow="1">
                    <a:tableStyleId>{5C22544A-7EE6-4342-B048-85BDC9FD1C3A}</a:tableStyleId>
                  </a:tblPr>
                  <a:tblGrid>
                    <a:gridCol w="509881">
                      <a:extLst>
                        <a:ext uri="{9D8B030D-6E8A-4147-A177-3AD203B41FA5}">
                          <a16:colId xmlns:a16="http://schemas.microsoft.com/office/drawing/2014/main" val="20000"/>
                        </a:ext>
                      </a:extLst>
                    </a:gridCol>
                    <a:gridCol w="509881">
                      <a:extLst>
                        <a:ext uri="{9D8B030D-6E8A-4147-A177-3AD203B41FA5}">
                          <a16:colId xmlns:a16="http://schemas.microsoft.com/office/drawing/2014/main" val="20001"/>
                        </a:ext>
                      </a:extLst>
                    </a:gridCol>
                    <a:gridCol w="509881">
                      <a:extLst>
                        <a:ext uri="{9D8B030D-6E8A-4147-A177-3AD203B41FA5}">
                          <a16:colId xmlns:a16="http://schemas.microsoft.com/office/drawing/2014/main" val="20002"/>
                        </a:ext>
                      </a:extLst>
                    </a:gridCol>
                  </a:tblGrid>
                  <a:tr h="366867">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10000"/>
                      </a:ext>
                    </a:extLst>
                  </a:tr>
                  <a:tr h="366867">
                    <a:tc>
                      <a:txBody>
                        <a:bodyPr/>
                        <a:lstStyle/>
                        <a:p>
                          <a:pPr algn="ctr"/>
                          <a:r>
                            <a:rPr lang="en-US" i="1" dirty="0"/>
                            <a:t>x</a:t>
                          </a:r>
                          <a:r>
                            <a:rPr lang="en-US" i="1" baseline="-25000" dirty="0"/>
                            <a:t>1</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10001"/>
                      </a:ext>
                    </a:extLst>
                  </a:tr>
                  <a:tr h="366867">
                    <a:tc>
                      <a:txBody>
                        <a:bodyPr/>
                        <a:lstStyle/>
                        <a:p>
                          <a:pPr algn="ctr"/>
                          <a:r>
                            <a:rPr lang="en-US" i="1" dirty="0"/>
                            <a:t>x</a:t>
                          </a:r>
                          <a:r>
                            <a:rPr lang="en-US" i="1" baseline="-25000" dirty="0"/>
                            <a:t>2</a:t>
                          </a:r>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2"/>
                      </a:ext>
                    </a:extLst>
                  </a:tr>
                  <a:tr h="36686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3</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3"/>
                      </a:ext>
                    </a:extLst>
                  </a:tr>
                  <a:tr h="36686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4</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4"/>
                      </a:ext>
                    </a:extLst>
                  </a:tr>
                  <a:tr h="375726">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5</a:t>
                          </a:r>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5"/>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1896426575"/>
                  </p:ext>
                </p:extLst>
              </p:nvPr>
            </p:nvGraphicFramePr>
            <p:xfrm>
              <a:off x="2090046" y="3781303"/>
              <a:ext cx="1529643" cy="2210061"/>
            </p:xfrm>
            <a:graphic>
              <a:graphicData uri="http://schemas.openxmlformats.org/drawingml/2006/table">
                <a:tbl>
                  <a:tblPr firstRow="1" bandRow="1">
                    <a:tableStyleId>{5C22544A-7EE6-4342-B048-85BDC9FD1C3A}</a:tableStyleId>
                  </a:tblPr>
                  <a:tblGrid>
                    <a:gridCol w="509881">
                      <a:extLst>
                        <a:ext uri="{9D8B030D-6E8A-4147-A177-3AD203B41FA5}">
                          <a16:colId xmlns:a16="http://schemas.microsoft.com/office/drawing/2014/main" val="20000"/>
                        </a:ext>
                      </a:extLst>
                    </a:gridCol>
                    <a:gridCol w="509881">
                      <a:extLst>
                        <a:ext uri="{9D8B030D-6E8A-4147-A177-3AD203B41FA5}">
                          <a16:colId xmlns:a16="http://schemas.microsoft.com/office/drawing/2014/main" val="20001"/>
                        </a:ext>
                      </a:extLst>
                    </a:gridCol>
                    <a:gridCol w="509881">
                      <a:extLst>
                        <a:ext uri="{9D8B030D-6E8A-4147-A177-3AD203B41FA5}">
                          <a16:colId xmlns:a16="http://schemas.microsoft.com/office/drawing/2014/main" val="20002"/>
                        </a:ext>
                      </a:extLst>
                    </a:gridCol>
                  </a:tblGrid>
                  <a:tr h="366867">
                    <a:tc>
                      <a:txBody>
                        <a:bodyPr/>
                        <a:lstStyle/>
                        <a:p>
                          <a:endParaRPr lang="en-US" dirty="0"/>
                        </a:p>
                      </a:txBody>
                      <a:tcPr/>
                    </a:tc>
                    <a:tc>
                      <a:txBody>
                        <a:bodyPr/>
                        <a:lstStyle/>
                        <a:p>
                          <a:endParaRPr lang="en-US"/>
                        </a:p>
                      </a:txBody>
                      <a:tcPr>
                        <a:blipFill>
                          <a:blip r:embed="rId4"/>
                          <a:stretch>
                            <a:fillRect l="-105000" r="-107500" b="-531034"/>
                          </a:stretch>
                        </a:blipFill>
                      </a:tcPr>
                    </a:tc>
                    <a:tc>
                      <a:txBody>
                        <a:bodyPr/>
                        <a:lstStyle/>
                        <a:p>
                          <a:endParaRPr lang="en-US"/>
                        </a:p>
                      </a:txBody>
                      <a:tcPr>
                        <a:blipFill>
                          <a:blip r:embed="rId4"/>
                          <a:stretch>
                            <a:fillRect l="-200000" r="-4878" b="-531034"/>
                          </a:stretch>
                        </a:blipFill>
                      </a:tcPr>
                    </a:tc>
                    <a:extLst>
                      <a:ext uri="{0D108BD9-81ED-4DB2-BD59-A6C34878D82A}">
                        <a16:rowId xmlns:a16="http://schemas.microsoft.com/office/drawing/2014/main" val="10000"/>
                      </a:ext>
                    </a:extLst>
                  </a:tr>
                  <a:tr h="366867">
                    <a:tc>
                      <a:txBody>
                        <a:bodyPr/>
                        <a:lstStyle/>
                        <a:p>
                          <a:pPr algn="ctr"/>
                          <a:r>
                            <a:rPr lang="en-US" i="1" dirty="0"/>
                            <a:t>x</a:t>
                          </a:r>
                          <a:r>
                            <a:rPr lang="en-US" i="1" baseline="-25000" dirty="0"/>
                            <a:t>1</a:t>
                          </a:r>
                        </a:p>
                      </a:txBody>
                      <a:tcPr/>
                    </a:tc>
                    <a:tc>
                      <a:txBody>
                        <a:bodyPr/>
                        <a:lstStyle/>
                        <a:p>
                          <a:endParaRPr lang="en-US"/>
                        </a:p>
                      </a:txBody>
                      <a:tcPr>
                        <a:blipFill>
                          <a:blip r:embed="rId4"/>
                          <a:stretch>
                            <a:fillRect l="-105000" t="-100000" r="-107500" b="-431034"/>
                          </a:stretch>
                        </a:blipFill>
                      </a:tcPr>
                    </a:tc>
                    <a:tc>
                      <a:txBody>
                        <a:bodyPr/>
                        <a:lstStyle/>
                        <a:p>
                          <a:endParaRPr lang="en-US"/>
                        </a:p>
                      </a:txBody>
                      <a:tcPr>
                        <a:blipFill>
                          <a:blip r:embed="rId4"/>
                          <a:stretch>
                            <a:fillRect l="-200000" t="-100000" r="-4878" b="-431034"/>
                          </a:stretch>
                        </a:blipFill>
                      </a:tcPr>
                    </a:tc>
                    <a:extLst>
                      <a:ext uri="{0D108BD9-81ED-4DB2-BD59-A6C34878D82A}">
                        <a16:rowId xmlns:a16="http://schemas.microsoft.com/office/drawing/2014/main" val="10001"/>
                      </a:ext>
                    </a:extLst>
                  </a:tr>
                  <a:tr h="366867">
                    <a:tc>
                      <a:txBody>
                        <a:bodyPr/>
                        <a:lstStyle/>
                        <a:p>
                          <a:pPr algn="ctr"/>
                          <a:r>
                            <a:rPr lang="en-US" i="1" dirty="0"/>
                            <a:t>x</a:t>
                          </a:r>
                          <a:r>
                            <a:rPr lang="en-US" i="1" baseline="-25000" dirty="0"/>
                            <a:t>2</a:t>
                          </a:r>
                        </a:p>
                      </a:txBody>
                      <a:tcPr/>
                    </a:tc>
                    <a:tc>
                      <a:txBody>
                        <a:bodyPr/>
                        <a:lstStyle/>
                        <a:p>
                          <a:endParaRPr lang="en-US"/>
                        </a:p>
                      </a:txBody>
                      <a:tcPr>
                        <a:blipFill>
                          <a:blip r:embed="rId4"/>
                          <a:stretch>
                            <a:fillRect l="-105000" t="-200000" r="-107500" b="-331034"/>
                          </a:stretch>
                        </a:blipFill>
                      </a:tcPr>
                    </a:tc>
                    <a:tc>
                      <a:txBody>
                        <a:bodyPr/>
                        <a:lstStyle/>
                        <a:p>
                          <a:endParaRPr lang="en-US"/>
                        </a:p>
                      </a:txBody>
                      <a:tcPr>
                        <a:blipFill>
                          <a:blip r:embed="rId4"/>
                          <a:stretch>
                            <a:fillRect l="-200000" t="-200000" r="-4878" b="-331034"/>
                          </a:stretch>
                        </a:blipFill>
                      </a:tcPr>
                    </a:tc>
                    <a:extLst>
                      <a:ext uri="{0D108BD9-81ED-4DB2-BD59-A6C34878D82A}">
                        <a16:rowId xmlns:a16="http://schemas.microsoft.com/office/drawing/2014/main" val="10002"/>
                      </a:ext>
                    </a:extLst>
                  </a:tr>
                  <a:tr h="36686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3</a:t>
                          </a:r>
                        </a:p>
                      </a:txBody>
                      <a:tcPr/>
                    </a:tc>
                    <a:tc>
                      <a:txBody>
                        <a:bodyPr/>
                        <a:lstStyle/>
                        <a:p>
                          <a:endParaRPr lang="en-US"/>
                        </a:p>
                      </a:txBody>
                      <a:tcPr>
                        <a:blipFill>
                          <a:blip r:embed="rId4"/>
                          <a:stretch>
                            <a:fillRect l="-105000" t="-300000" r="-107500" b="-231034"/>
                          </a:stretch>
                        </a:blipFill>
                      </a:tcPr>
                    </a:tc>
                    <a:tc>
                      <a:txBody>
                        <a:bodyPr/>
                        <a:lstStyle/>
                        <a:p>
                          <a:endParaRPr lang="en-US"/>
                        </a:p>
                      </a:txBody>
                      <a:tcPr>
                        <a:blipFill>
                          <a:blip r:embed="rId4"/>
                          <a:stretch>
                            <a:fillRect l="-200000" t="-300000" r="-4878" b="-231034"/>
                          </a:stretch>
                        </a:blipFill>
                      </a:tcPr>
                    </a:tc>
                    <a:extLst>
                      <a:ext uri="{0D108BD9-81ED-4DB2-BD59-A6C34878D82A}">
                        <a16:rowId xmlns:a16="http://schemas.microsoft.com/office/drawing/2014/main" val="10003"/>
                      </a:ext>
                    </a:extLst>
                  </a:tr>
                  <a:tr h="36686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4</a:t>
                          </a:r>
                        </a:p>
                      </a:txBody>
                      <a:tcPr/>
                    </a:tc>
                    <a:tc>
                      <a:txBody>
                        <a:bodyPr/>
                        <a:lstStyle/>
                        <a:p>
                          <a:endParaRPr lang="en-US"/>
                        </a:p>
                      </a:txBody>
                      <a:tcPr>
                        <a:blipFill>
                          <a:blip r:embed="rId4"/>
                          <a:stretch>
                            <a:fillRect l="-105000" t="-400000" r="-107500" b="-131034"/>
                          </a:stretch>
                        </a:blipFill>
                      </a:tcPr>
                    </a:tc>
                    <a:tc>
                      <a:txBody>
                        <a:bodyPr/>
                        <a:lstStyle/>
                        <a:p>
                          <a:endParaRPr lang="en-US"/>
                        </a:p>
                      </a:txBody>
                      <a:tcPr>
                        <a:blipFill>
                          <a:blip r:embed="rId4"/>
                          <a:stretch>
                            <a:fillRect l="-200000" t="-400000" r="-4878" b="-131034"/>
                          </a:stretch>
                        </a:blipFill>
                      </a:tcPr>
                    </a:tc>
                    <a:extLst>
                      <a:ext uri="{0D108BD9-81ED-4DB2-BD59-A6C34878D82A}">
                        <a16:rowId xmlns:a16="http://schemas.microsoft.com/office/drawing/2014/main" val="10004"/>
                      </a:ext>
                    </a:extLst>
                  </a:tr>
                  <a:tr h="375726">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5</a:t>
                          </a:r>
                        </a:p>
                      </a:txBody>
                      <a:tcPr/>
                    </a:tc>
                    <a:tc>
                      <a:txBody>
                        <a:bodyPr/>
                        <a:lstStyle/>
                        <a:p>
                          <a:endParaRPr lang="en-US"/>
                        </a:p>
                      </a:txBody>
                      <a:tcPr>
                        <a:blipFill>
                          <a:blip r:embed="rId4"/>
                          <a:stretch>
                            <a:fillRect l="-105000" t="-483333" r="-107500" b="-26667"/>
                          </a:stretch>
                        </a:blipFill>
                      </a:tcPr>
                    </a:tc>
                    <a:tc>
                      <a:txBody>
                        <a:bodyPr/>
                        <a:lstStyle/>
                        <a:p>
                          <a:endParaRPr lang="en-US"/>
                        </a:p>
                      </a:txBody>
                      <a:tcPr>
                        <a:blipFill>
                          <a:blip r:embed="rId4"/>
                          <a:stretch>
                            <a:fillRect l="-200000" t="-483333" r="-4878" b="-26667"/>
                          </a:stretch>
                        </a:blipFill>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767679605"/>
                  </p:ext>
                </p:extLst>
              </p:nvPr>
            </p:nvGraphicFramePr>
            <p:xfrm>
              <a:off x="3968317" y="3673647"/>
              <a:ext cx="6321548" cy="2541486"/>
            </p:xfrm>
            <a:graphic>
              <a:graphicData uri="http://schemas.openxmlformats.org/drawingml/2006/table">
                <a:tbl>
                  <a:tblPr firstRow="1" bandRow="1">
                    <a:tableStyleId>{5C22544A-7EE6-4342-B048-85BDC9FD1C3A}</a:tableStyleId>
                  </a:tblPr>
                  <a:tblGrid>
                    <a:gridCol w="1076962">
                      <a:extLst>
                        <a:ext uri="{9D8B030D-6E8A-4147-A177-3AD203B41FA5}">
                          <a16:colId xmlns:a16="http://schemas.microsoft.com/office/drawing/2014/main" val="20000"/>
                        </a:ext>
                      </a:extLst>
                    </a:gridCol>
                    <a:gridCol w="1657948">
                      <a:extLst>
                        <a:ext uri="{9D8B030D-6E8A-4147-A177-3AD203B41FA5}">
                          <a16:colId xmlns:a16="http://schemas.microsoft.com/office/drawing/2014/main" val="20001"/>
                        </a:ext>
                      </a:extLst>
                    </a:gridCol>
                    <a:gridCol w="1074656">
                      <a:extLst>
                        <a:ext uri="{9D8B030D-6E8A-4147-A177-3AD203B41FA5}">
                          <a16:colId xmlns:a16="http://schemas.microsoft.com/office/drawing/2014/main" val="20002"/>
                        </a:ext>
                      </a:extLst>
                    </a:gridCol>
                    <a:gridCol w="1166278">
                      <a:extLst>
                        <a:ext uri="{9D8B030D-6E8A-4147-A177-3AD203B41FA5}">
                          <a16:colId xmlns:a16="http://schemas.microsoft.com/office/drawing/2014/main" val="20003"/>
                        </a:ext>
                      </a:extLst>
                    </a:gridCol>
                    <a:gridCol w="1345704">
                      <a:extLst>
                        <a:ext uri="{9D8B030D-6E8A-4147-A177-3AD203B41FA5}">
                          <a16:colId xmlns:a16="http://schemas.microsoft.com/office/drawing/2014/main" val="20004"/>
                        </a:ext>
                      </a:extLst>
                    </a:gridCol>
                  </a:tblGrid>
                  <a:tr h="439457">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𝟒</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𝟓</m:t>
                                    </m:r>
                                  </m:sub>
                                </m:sSub>
                                <m:r>
                                  <a:rPr lang="en-US" b="1"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0000"/>
                      </a:ext>
                    </a:extLst>
                  </a:tr>
                  <a:tr h="572725">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den>
                                    </m:f>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extLst>
                      <a:ext uri="{0D108BD9-81ED-4DB2-BD59-A6C34878D82A}">
                        <a16:rowId xmlns:a16="http://schemas.microsoft.com/office/drawing/2014/main" val="10001"/>
                      </a:ext>
                    </a:extLst>
                  </a:tr>
                  <a:tr h="382326">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10002"/>
                      </a:ext>
                    </a:extLst>
                  </a:tr>
                  <a:tr h="382326">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extLst>
                      <a:ext uri="{0D108BD9-81ED-4DB2-BD59-A6C34878D82A}">
                        <a16:rowId xmlns:a16="http://schemas.microsoft.com/office/drawing/2014/main" val="10003"/>
                      </a:ext>
                    </a:extLst>
                  </a:tr>
                  <a:tr h="382326">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10004"/>
                      </a:ext>
                    </a:extLst>
                  </a:tr>
                  <a:tr h="382326">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10005"/>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767679605"/>
                  </p:ext>
                </p:extLst>
              </p:nvPr>
            </p:nvGraphicFramePr>
            <p:xfrm>
              <a:off x="3968317" y="3673647"/>
              <a:ext cx="6321548" cy="2541486"/>
            </p:xfrm>
            <a:graphic>
              <a:graphicData uri="http://schemas.openxmlformats.org/drawingml/2006/table">
                <a:tbl>
                  <a:tblPr firstRow="1" bandRow="1">
                    <a:tableStyleId>{5C22544A-7EE6-4342-B048-85BDC9FD1C3A}</a:tableStyleId>
                  </a:tblPr>
                  <a:tblGrid>
                    <a:gridCol w="1076962">
                      <a:extLst>
                        <a:ext uri="{9D8B030D-6E8A-4147-A177-3AD203B41FA5}">
                          <a16:colId xmlns:a16="http://schemas.microsoft.com/office/drawing/2014/main" val="20000"/>
                        </a:ext>
                      </a:extLst>
                    </a:gridCol>
                    <a:gridCol w="1657948">
                      <a:extLst>
                        <a:ext uri="{9D8B030D-6E8A-4147-A177-3AD203B41FA5}">
                          <a16:colId xmlns:a16="http://schemas.microsoft.com/office/drawing/2014/main" val="20001"/>
                        </a:ext>
                      </a:extLst>
                    </a:gridCol>
                    <a:gridCol w="1074656">
                      <a:extLst>
                        <a:ext uri="{9D8B030D-6E8A-4147-A177-3AD203B41FA5}">
                          <a16:colId xmlns:a16="http://schemas.microsoft.com/office/drawing/2014/main" val="20002"/>
                        </a:ext>
                      </a:extLst>
                    </a:gridCol>
                    <a:gridCol w="1166278">
                      <a:extLst>
                        <a:ext uri="{9D8B030D-6E8A-4147-A177-3AD203B41FA5}">
                          <a16:colId xmlns:a16="http://schemas.microsoft.com/office/drawing/2014/main" val="20003"/>
                        </a:ext>
                      </a:extLst>
                    </a:gridCol>
                    <a:gridCol w="1345704">
                      <a:extLst>
                        <a:ext uri="{9D8B030D-6E8A-4147-A177-3AD203B41FA5}">
                          <a16:colId xmlns:a16="http://schemas.microsoft.com/office/drawing/2014/main" val="20004"/>
                        </a:ext>
                      </a:extLst>
                    </a:gridCol>
                  </a:tblGrid>
                  <a:tr h="439457">
                    <a:tc>
                      <a:txBody>
                        <a:bodyPr/>
                        <a:lstStyle/>
                        <a:p>
                          <a:endParaRPr lang="en-US"/>
                        </a:p>
                      </a:txBody>
                      <a:tcPr>
                        <a:blipFill>
                          <a:blip r:embed="rId5"/>
                          <a:stretch>
                            <a:fillRect l="-1176" t="-2857" r="-489412" b="-477143"/>
                          </a:stretch>
                        </a:blipFill>
                      </a:tcPr>
                    </a:tc>
                    <a:tc>
                      <a:txBody>
                        <a:bodyPr/>
                        <a:lstStyle/>
                        <a:p>
                          <a:endParaRPr lang="en-US"/>
                        </a:p>
                      </a:txBody>
                      <a:tcPr>
                        <a:blipFill>
                          <a:blip r:embed="rId5"/>
                          <a:stretch>
                            <a:fillRect l="-65649" t="-2857" r="-217557" b="-477143"/>
                          </a:stretch>
                        </a:blipFill>
                      </a:tcPr>
                    </a:tc>
                    <a:tc>
                      <a:txBody>
                        <a:bodyPr/>
                        <a:lstStyle/>
                        <a:p>
                          <a:endParaRPr lang="en-US"/>
                        </a:p>
                      </a:txBody>
                      <a:tcPr>
                        <a:blipFill>
                          <a:blip r:embed="rId5"/>
                          <a:stretch>
                            <a:fillRect l="-255294" t="-2857" r="-235294" b="-477143"/>
                          </a:stretch>
                        </a:blipFill>
                      </a:tcPr>
                    </a:tc>
                    <a:tc>
                      <a:txBody>
                        <a:bodyPr/>
                        <a:lstStyle/>
                        <a:p>
                          <a:endParaRPr lang="en-US"/>
                        </a:p>
                      </a:txBody>
                      <a:tcPr>
                        <a:blipFill>
                          <a:blip r:embed="rId5"/>
                          <a:stretch>
                            <a:fillRect l="-328261" t="-2857" r="-117391" b="-477143"/>
                          </a:stretch>
                        </a:blipFill>
                      </a:tcPr>
                    </a:tc>
                    <a:tc>
                      <a:txBody>
                        <a:bodyPr/>
                        <a:lstStyle/>
                        <a:p>
                          <a:endParaRPr lang="en-US"/>
                        </a:p>
                      </a:txBody>
                      <a:tcPr>
                        <a:blipFill>
                          <a:blip r:embed="rId5"/>
                          <a:stretch>
                            <a:fillRect l="-371698" t="-2857" r="-1887" b="-477143"/>
                          </a:stretch>
                        </a:blipFill>
                      </a:tcPr>
                    </a:tc>
                    <a:extLst>
                      <a:ext uri="{0D108BD9-81ED-4DB2-BD59-A6C34878D82A}">
                        <a16:rowId xmlns:a16="http://schemas.microsoft.com/office/drawing/2014/main" val="10000"/>
                      </a:ext>
                    </a:extLst>
                  </a:tr>
                  <a:tr h="572725">
                    <a:tc>
                      <a:txBody>
                        <a:bodyPr/>
                        <a:lstStyle/>
                        <a:p>
                          <a:endParaRPr lang="en-US"/>
                        </a:p>
                      </a:txBody>
                      <a:tcPr>
                        <a:blipFill>
                          <a:blip r:embed="rId5"/>
                          <a:stretch>
                            <a:fillRect l="-1176" t="-80000" r="-489412" b="-271111"/>
                          </a:stretch>
                        </a:blipFill>
                      </a:tcPr>
                    </a:tc>
                    <a:tc>
                      <a:txBody>
                        <a:bodyPr/>
                        <a:lstStyle/>
                        <a:p>
                          <a:endParaRPr lang="en-US"/>
                        </a:p>
                      </a:txBody>
                      <a:tcPr>
                        <a:blipFill>
                          <a:blip r:embed="rId5"/>
                          <a:stretch>
                            <a:fillRect l="-65649" t="-80000" r="-217557" b="-271111"/>
                          </a:stretch>
                        </a:blipFill>
                      </a:tcPr>
                    </a:tc>
                    <a:tc>
                      <a:txBody>
                        <a:bodyPr/>
                        <a:lstStyle/>
                        <a:p>
                          <a:endParaRPr lang="en-US"/>
                        </a:p>
                      </a:txBody>
                      <a:tcPr>
                        <a:blipFill>
                          <a:blip r:embed="rId5"/>
                          <a:stretch>
                            <a:fillRect l="-255294" t="-80000" r="-235294" b="-271111"/>
                          </a:stretch>
                        </a:blipFill>
                      </a:tcPr>
                    </a:tc>
                    <a:tc>
                      <a:txBody>
                        <a:bodyPr/>
                        <a:lstStyle/>
                        <a:p>
                          <a:endParaRPr lang="en-US"/>
                        </a:p>
                      </a:txBody>
                      <a:tcPr>
                        <a:blipFill>
                          <a:blip r:embed="rId5"/>
                          <a:stretch>
                            <a:fillRect l="-328261" t="-80000" r="-117391" b="-271111"/>
                          </a:stretch>
                        </a:blipFill>
                      </a:tcPr>
                    </a:tc>
                    <a:tc>
                      <a:txBody>
                        <a:bodyPr/>
                        <a:lstStyle/>
                        <a:p>
                          <a:endParaRPr lang="en-US"/>
                        </a:p>
                      </a:txBody>
                      <a:tcPr>
                        <a:blipFill>
                          <a:blip r:embed="rId5"/>
                          <a:stretch>
                            <a:fillRect l="-371698" t="-80000" r="-1887" b="-271111"/>
                          </a:stretch>
                        </a:blipFill>
                      </a:tcPr>
                    </a:tc>
                    <a:extLst>
                      <a:ext uri="{0D108BD9-81ED-4DB2-BD59-A6C34878D82A}">
                        <a16:rowId xmlns:a16="http://schemas.microsoft.com/office/drawing/2014/main" val="10001"/>
                      </a:ext>
                    </a:extLst>
                  </a:tr>
                  <a:tr h="382326">
                    <a:tc>
                      <a:txBody>
                        <a:bodyPr/>
                        <a:lstStyle/>
                        <a:p>
                          <a:endParaRPr lang="en-US"/>
                        </a:p>
                      </a:txBody>
                      <a:tcPr>
                        <a:blipFill>
                          <a:blip r:embed="rId5"/>
                          <a:stretch>
                            <a:fillRect l="-1176" t="-270000" r="-489412" b="-306667"/>
                          </a:stretch>
                        </a:blipFill>
                      </a:tcPr>
                    </a:tc>
                    <a:tc>
                      <a:txBody>
                        <a:bodyPr/>
                        <a:lstStyle/>
                        <a:p>
                          <a:endParaRPr lang="en-US"/>
                        </a:p>
                      </a:txBody>
                      <a:tcPr>
                        <a:blipFill>
                          <a:blip r:embed="rId5"/>
                          <a:stretch>
                            <a:fillRect l="-65649" t="-270000" r="-217557" b="-306667"/>
                          </a:stretch>
                        </a:blipFill>
                      </a:tcPr>
                    </a:tc>
                    <a:tc>
                      <a:txBody>
                        <a:bodyPr/>
                        <a:lstStyle/>
                        <a:p>
                          <a:endParaRPr lang="en-US"/>
                        </a:p>
                      </a:txBody>
                      <a:tcPr>
                        <a:blipFill>
                          <a:blip r:embed="rId5"/>
                          <a:stretch>
                            <a:fillRect l="-255294" t="-270000" r="-235294" b="-306667"/>
                          </a:stretch>
                        </a:blipFill>
                      </a:tcPr>
                    </a:tc>
                    <a:tc>
                      <a:txBody>
                        <a:bodyPr/>
                        <a:lstStyle/>
                        <a:p>
                          <a:endParaRPr lang="en-US"/>
                        </a:p>
                      </a:txBody>
                      <a:tcPr>
                        <a:blipFill>
                          <a:blip r:embed="rId5"/>
                          <a:stretch>
                            <a:fillRect l="-328261" t="-270000" r="-117391" b="-306667"/>
                          </a:stretch>
                        </a:blipFill>
                      </a:tcPr>
                    </a:tc>
                    <a:tc>
                      <a:txBody>
                        <a:bodyPr/>
                        <a:lstStyle/>
                        <a:p>
                          <a:endParaRPr lang="en-US"/>
                        </a:p>
                      </a:txBody>
                      <a:tcPr>
                        <a:blipFill>
                          <a:blip r:embed="rId5"/>
                          <a:stretch>
                            <a:fillRect l="-371698" t="-270000" r="-1887" b="-306667"/>
                          </a:stretch>
                        </a:blipFill>
                      </a:tcPr>
                    </a:tc>
                    <a:extLst>
                      <a:ext uri="{0D108BD9-81ED-4DB2-BD59-A6C34878D82A}">
                        <a16:rowId xmlns:a16="http://schemas.microsoft.com/office/drawing/2014/main" val="10002"/>
                      </a:ext>
                    </a:extLst>
                  </a:tr>
                  <a:tr h="382326">
                    <a:tc>
                      <a:txBody>
                        <a:bodyPr/>
                        <a:lstStyle/>
                        <a:p>
                          <a:endParaRPr lang="en-US"/>
                        </a:p>
                      </a:txBody>
                      <a:tcPr>
                        <a:blipFill>
                          <a:blip r:embed="rId5"/>
                          <a:stretch>
                            <a:fillRect l="-1176" t="-358065" r="-489412" b="-196774"/>
                          </a:stretch>
                        </a:blipFill>
                      </a:tcPr>
                    </a:tc>
                    <a:tc>
                      <a:txBody>
                        <a:bodyPr/>
                        <a:lstStyle/>
                        <a:p>
                          <a:endParaRPr lang="en-US"/>
                        </a:p>
                      </a:txBody>
                      <a:tcPr>
                        <a:blipFill>
                          <a:blip r:embed="rId5"/>
                          <a:stretch>
                            <a:fillRect l="-65649" t="-358065" r="-217557" b="-196774"/>
                          </a:stretch>
                        </a:blipFill>
                      </a:tcPr>
                    </a:tc>
                    <a:tc>
                      <a:txBody>
                        <a:bodyPr/>
                        <a:lstStyle/>
                        <a:p>
                          <a:endParaRPr lang="en-US"/>
                        </a:p>
                      </a:txBody>
                      <a:tcPr>
                        <a:blipFill>
                          <a:blip r:embed="rId5"/>
                          <a:stretch>
                            <a:fillRect l="-255294" t="-358065" r="-235294" b="-196774"/>
                          </a:stretch>
                        </a:blipFill>
                      </a:tcPr>
                    </a:tc>
                    <a:tc>
                      <a:txBody>
                        <a:bodyPr/>
                        <a:lstStyle/>
                        <a:p>
                          <a:endParaRPr lang="en-US"/>
                        </a:p>
                      </a:txBody>
                      <a:tcPr>
                        <a:blipFill>
                          <a:blip r:embed="rId5"/>
                          <a:stretch>
                            <a:fillRect l="-328261" t="-358065" r="-117391" b="-196774"/>
                          </a:stretch>
                        </a:blipFill>
                      </a:tcPr>
                    </a:tc>
                    <a:tc>
                      <a:txBody>
                        <a:bodyPr/>
                        <a:lstStyle/>
                        <a:p>
                          <a:endParaRPr lang="en-US"/>
                        </a:p>
                      </a:txBody>
                      <a:tcPr>
                        <a:blipFill>
                          <a:blip r:embed="rId5"/>
                          <a:stretch>
                            <a:fillRect l="-371698" t="-358065" r="-1887" b="-196774"/>
                          </a:stretch>
                        </a:blipFill>
                      </a:tcPr>
                    </a:tc>
                    <a:extLst>
                      <a:ext uri="{0D108BD9-81ED-4DB2-BD59-A6C34878D82A}">
                        <a16:rowId xmlns:a16="http://schemas.microsoft.com/office/drawing/2014/main" val="10003"/>
                      </a:ext>
                    </a:extLst>
                  </a:tr>
                  <a:tr h="382326">
                    <a:tc>
                      <a:txBody>
                        <a:bodyPr/>
                        <a:lstStyle/>
                        <a:p>
                          <a:endParaRPr lang="en-US"/>
                        </a:p>
                      </a:txBody>
                      <a:tcPr>
                        <a:blipFill>
                          <a:blip r:embed="rId5"/>
                          <a:stretch>
                            <a:fillRect l="-1176" t="-473333" r="-489412" b="-103333"/>
                          </a:stretch>
                        </a:blipFill>
                      </a:tcPr>
                    </a:tc>
                    <a:tc>
                      <a:txBody>
                        <a:bodyPr/>
                        <a:lstStyle/>
                        <a:p>
                          <a:endParaRPr lang="en-US"/>
                        </a:p>
                      </a:txBody>
                      <a:tcPr>
                        <a:blipFill>
                          <a:blip r:embed="rId5"/>
                          <a:stretch>
                            <a:fillRect l="-65649" t="-473333" r="-217557" b="-103333"/>
                          </a:stretch>
                        </a:blipFill>
                      </a:tcPr>
                    </a:tc>
                    <a:tc>
                      <a:txBody>
                        <a:bodyPr/>
                        <a:lstStyle/>
                        <a:p>
                          <a:endParaRPr lang="en-US"/>
                        </a:p>
                      </a:txBody>
                      <a:tcPr>
                        <a:blipFill>
                          <a:blip r:embed="rId5"/>
                          <a:stretch>
                            <a:fillRect l="-255294" t="-473333" r="-235294" b="-103333"/>
                          </a:stretch>
                        </a:blipFill>
                      </a:tcPr>
                    </a:tc>
                    <a:tc>
                      <a:txBody>
                        <a:bodyPr/>
                        <a:lstStyle/>
                        <a:p>
                          <a:endParaRPr lang="en-US"/>
                        </a:p>
                      </a:txBody>
                      <a:tcPr>
                        <a:blipFill>
                          <a:blip r:embed="rId5"/>
                          <a:stretch>
                            <a:fillRect l="-328261" t="-473333" r="-117391" b="-103333"/>
                          </a:stretch>
                        </a:blipFill>
                      </a:tcPr>
                    </a:tc>
                    <a:tc>
                      <a:txBody>
                        <a:bodyPr/>
                        <a:lstStyle/>
                        <a:p>
                          <a:endParaRPr lang="en-US"/>
                        </a:p>
                      </a:txBody>
                      <a:tcPr>
                        <a:blipFill>
                          <a:blip r:embed="rId5"/>
                          <a:stretch>
                            <a:fillRect l="-371698" t="-473333" r="-1887" b="-103333"/>
                          </a:stretch>
                        </a:blipFill>
                      </a:tcPr>
                    </a:tc>
                    <a:extLst>
                      <a:ext uri="{0D108BD9-81ED-4DB2-BD59-A6C34878D82A}">
                        <a16:rowId xmlns:a16="http://schemas.microsoft.com/office/drawing/2014/main" val="10004"/>
                      </a:ext>
                    </a:extLst>
                  </a:tr>
                  <a:tr h="382326">
                    <a:tc>
                      <a:txBody>
                        <a:bodyPr/>
                        <a:lstStyle/>
                        <a:p>
                          <a:endParaRPr lang="en-US"/>
                        </a:p>
                      </a:txBody>
                      <a:tcPr>
                        <a:blipFill>
                          <a:blip r:embed="rId5"/>
                          <a:stretch>
                            <a:fillRect l="-1176" t="-573333" r="-489412" b="-3333"/>
                          </a:stretch>
                        </a:blipFill>
                      </a:tcPr>
                    </a:tc>
                    <a:tc>
                      <a:txBody>
                        <a:bodyPr/>
                        <a:lstStyle/>
                        <a:p>
                          <a:endParaRPr lang="en-US"/>
                        </a:p>
                      </a:txBody>
                      <a:tcPr>
                        <a:blipFill>
                          <a:blip r:embed="rId5"/>
                          <a:stretch>
                            <a:fillRect l="-65649" t="-573333" r="-217557" b="-3333"/>
                          </a:stretch>
                        </a:blipFill>
                      </a:tcPr>
                    </a:tc>
                    <a:tc>
                      <a:txBody>
                        <a:bodyPr/>
                        <a:lstStyle/>
                        <a:p>
                          <a:endParaRPr lang="en-US"/>
                        </a:p>
                      </a:txBody>
                      <a:tcPr>
                        <a:blipFill>
                          <a:blip r:embed="rId5"/>
                          <a:stretch>
                            <a:fillRect l="-255294" t="-573333" r="-235294" b="-3333"/>
                          </a:stretch>
                        </a:blipFill>
                      </a:tcPr>
                    </a:tc>
                    <a:tc>
                      <a:txBody>
                        <a:bodyPr/>
                        <a:lstStyle/>
                        <a:p>
                          <a:endParaRPr lang="en-US"/>
                        </a:p>
                      </a:txBody>
                      <a:tcPr>
                        <a:blipFill>
                          <a:blip r:embed="rId5"/>
                          <a:stretch>
                            <a:fillRect l="-328261" t="-573333" r="-117391" b="-3333"/>
                          </a:stretch>
                        </a:blipFill>
                      </a:tcPr>
                    </a:tc>
                    <a:tc>
                      <a:txBody>
                        <a:bodyPr/>
                        <a:lstStyle/>
                        <a:p>
                          <a:endParaRPr lang="en-US"/>
                        </a:p>
                      </a:txBody>
                      <a:tcPr>
                        <a:blipFill>
                          <a:blip r:embed="rId5"/>
                          <a:stretch>
                            <a:fillRect l="-371698" t="-573333" r="-1887" b="-3333"/>
                          </a:stretch>
                        </a:blipFill>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mc:Choice xmlns:a14="http://schemas.microsoft.com/office/drawing/2010/main" Requires="a14">
          <p:sp>
            <p:nvSpPr>
              <p:cNvPr id="5" name="TextBox 4"/>
              <p:cNvSpPr txBox="1"/>
              <p:nvPr/>
            </p:nvSpPr>
            <p:spPr>
              <a:xfrm>
                <a:off x="5545850" y="3233272"/>
                <a:ext cx="2815628" cy="400110"/>
              </a:xfrm>
              <a:prstGeom prst="rect">
                <a:avLst/>
              </a:prstGeom>
              <a:solidFill>
                <a:srgbClr val="92D050"/>
              </a:solidFill>
            </p:spPr>
            <p:txBody>
              <a:bodyPr wrap="square" rtlCol="0">
                <a:spAutoFit/>
              </a:bodyPr>
              <a:lstStyle/>
              <a:p>
                <a:pPr algn="ctr">
                  <a:spcAft>
                    <a:spcPts val="600"/>
                  </a:spcAft>
                </a:pPr>
                <a:r>
                  <a:rPr lang="en-US" altLang="ko-KR" sz="2000" dirty="0">
                    <a:solidFill>
                      <a:srgbClr val="000000"/>
                    </a:solidFill>
                    <a:ea typeface="Gulim" panose="020B0600000101010101" pitchFamily="34" charset="-127"/>
                  </a:rPr>
                  <a:t>RBF Kernel Space (</a:t>
                </a:r>
                <a14:m>
                  <m:oMath xmlns:m="http://schemas.openxmlformats.org/officeDocument/2006/math">
                    <m:r>
                      <a:rPr lang="en-US" altLang="ko-KR" sz="2000" i="1">
                        <a:solidFill>
                          <a:srgbClr val="000000"/>
                        </a:solidFill>
                        <a:latin typeface="Cambria Math" panose="02040503050406030204" pitchFamily="18" charset="0"/>
                        <a:ea typeface="Gulim" panose="020B0600000101010101" pitchFamily="34" charset="-127"/>
                      </a:rPr>
                      <m:t>𝜎</m:t>
                    </m:r>
                    <m:r>
                      <a:rPr lang="en-US" altLang="ko-KR" sz="2000" i="1">
                        <a:solidFill>
                          <a:srgbClr val="000000"/>
                        </a:solidFill>
                        <a:latin typeface="Cambria Math" panose="02040503050406030204" pitchFamily="18" charset="0"/>
                        <a:ea typeface="Gulim" panose="020B0600000101010101" pitchFamily="34" charset="-127"/>
                      </a:rPr>
                      <m:t>=4</m:t>
                    </m:r>
                  </m:oMath>
                </a14:m>
                <a:r>
                  <a:rPr lang="en-US" altLang="ko-KR" sz="2000" dirty="0">
                    <a:solidFill>
                      <a:srgbClr val="000000"/>
                    </a:solidFill>
                    <a:ea typeface="Gulim" panose="020B0600000101010101" pitchFamily="34" charset="-127"/>
                  </a:rPr>
                  <a:t>)</a:t>
                </a:r>
              </a:p>
            </p:txBody>
          </p:sp>
        </mc:Choice>
        <mc:Fallback>
          <p:sp>
            <p:nvSpPr>
              <p:cNvPr id="5" name="TextBox 4"/>
              <p:cNvSpPr txBox="1">
                <a:spLocks noRot="1" noChangeAspect="1" noMove="1" noResize="1" noEditPoints="1" noAdjustHandles="1" noChangeArrowheads="1" noChangeShapeType="1" noTextEdit="1"/>
              </p:cNvSpPr>
              <p:nvPr/>
            </p:nvSpPr>
            <p:spPr>
              <a:xfrm>
                <a:off x="5545850" y="3233272"/>
                <a:ext cx="2815628" cy="400110"/>
              </a:xfrm>
              <a:prstGeom prst="rect">
                <a:avLst/>
              </a:prstGeom>
              <a:blipFill>
                <a:blip r:embed="rId6"/>
                <a:stretch>
                  <a:fillRect l="-1794" t="-6061" r="-1794" b="-24242"/>
                </a:stretch>
              </a:blipFill>
            </p:spPr>
            <p:txBody>
              <a:bodyPr/>
              <a:lstStyle/>
              <a:p>
                <a:r>
                  <a:rPr lang="en-US">
                    <a:noFill/>
                  </a:rPr>
                  <a:t> </a:t>
                </a:r>
              </a:p>
            </p:txBody>
          </p:sp>
        </mc:Fallback>
      </mc:AlternateContent>
      <p:sp>
        <p:nvSpPr>
          <p:cNvPr id="9" name="TextBox 8"/>
          <p:cNvSpPr txBox="1"/>
          <p:nvPr/>
        </p:nvSpPr>
        <p:spPr>
          <a:xfrm>
            <a:off x="2009371" y="3344123"/>
            <a:ext cx="1667346" cy="400110"/>
          </a:xfrm>
          <a:prstGeom prst="rect">
            <a:avLst/>
          </a:prstGeom>
          <a:solidFill>
            <a:srgbClr val="92D050"/>
          </a:solidFill>
        </p:spPr>
        <p:txBody>
          <a:bodyPr wrap="square" rtlCol="0">
            <a:spAutoFit/>
          </a:bodyPr>
          <a:lstStyle/>
          <a:p>
            <a:pPr>
              <a:spcAft>
                <a:spcPts val="600"/>
              </a:spcAft>
            </a:pPr>
            <a:r>
              <a:rPr lang="en-US" altLang="ko-KR" sz="2000" dirty="0">
                <a:solidFill>
                  <a:srgbClr val="000000"/>
                </a:solidFill>
                <a:ea typeface="Gulim" panose="020B0600000101010101" pitchFamily="34" charset="-127"/>
              </a:rPr>
              <a:t>Original Space</a:t>
            </a:r>
          </a:p>
        </p:txBody>
      </p:sp>
    </p:spTree>
    <p:extLst>
      <p:ext uri="{BB962C8B-B14F-4D97-AF65-F5344CB8AC3E}">
        <p14:creationId xmlns:p14="http://schemas.microsoft.com/office/powerpoint/2010/main" val="392262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CN" dirty="0"/>
              <a:t>Example: </a:t>
            </a:r>
            <a:r>
              <a:rPr lang="en-US" altLang="ko-KR" dirty="0"/>
              <a:t>Kernel K-Means Clustering</a:t>
            </a:r>
            <a:endParaRPr lang="en-US" altLang="zh-CN" dirty="0"/>
          </a:p>
        </p:txBody>
      </p:sp>
      <p:sp>
        <p:nvSpPr>
          <p:cNvPr id="6" name="Rectangle 3"/>
          <p:cNvSpPr txBox="1">
            <a:spLocks noChangeArrowheads="1"/>
          </p:cNvSpPr>
          <p:nvPr/>
        </p:nvSpPr>
        <p:spPr>
          <a:xfrm>
            <a:off x="585127" y="4328953"/>
            <a:ext cx="11243867" cy="2312292"/>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spcAft>
                <a:spcPts val="600"/>
              </a:spcAft>
            </a:pPr>
            <a:r>
              <a:rPr lang="en-US" altLang="zh-CN" sz="2400" dirty="0">
                <a:solidFill>
                  <a:srgbClr val="000000"/>
                </a:solidFill>
              </a:rPr>
              <a:t>The above data set cannot generate quality clusters by K-Means since it contains non-</a:t>
            </a:r>
            <a:r>
              <a:rPr lang="en-US" altLang="zh-CN" sz="2400" dirty="0" err="1">
                <a:solidFill>
                  <a:srgbClr val="000000"/>
                </a:solidFill>
              </a:rPr>
              <a:t>covex</a:t>
            </a:r>
            <a:r>
              <a:rPr lang="en-US" altLang="zh-CN" sz="2400" dirty="0">
                <a:solidFill>
                  <a:srgbClr val="000000"/>
                </a:solidFill>
              </a:rPr>
              <a:t> clusters</a:t>
            </a:r>
          </a:p>
          <a:p>
            <a:pPr marL="285744" lvl="1" indent="-285744">
              <a:spcAft>
                <a:spcPts val="600"/>
              </a:spcAft>
              <a:buClr>
                <a:srgbClr val="0000CC"/>
              </a:buClr>
            </a:pPr>
            <a:r>
              <a:rPr lang="en-US" altLang="zh-CN" sz="2400" dirty="0">
                <a:solidFill>
                  <a:srgbClr val="000000"/>
                </a:solidFill>
              </a:rPr>
              <a:t>Gaussian RBF Kernel transformation maps data to a </a:t>
            </a:r>
            <a:r>
              <a:rPr lang="en-US" altLang="ko-KR" sz="2400" dirty="0">
                <a:ea typeface="Gulim" panose="020B0600000101010101" pitchFamily="34" charset="-127"/>
              </a:rPr>
              <a:t>kernel matrix K for any two points x</a:t>
            </a:r>
            <a:r>
              <a:rPr lang="en-US" altLang="ko-KR" sz="2400" baseline="-25000" dirty="0">
                <a:ea typeface="Gulim" panose="020B0600000101010101" pitchFamily="34" charset="-127"/>
              </a:rPr>
              <a:t>i</a:t>
            </a:r>
            <a:r>
              <a:rPr lang="en-US" altLang="ko-KR" sz="2400" dirty="0">
                <a:ea typeface="Gulim" panose="020B0600000101010101" pitchFamily="34" charset="-127"/>
              </a:rPr>
              <a:t>, </a:t>
            </a:r>
            <a:r>
              <a:rPr lang="en-US" altLang="ko-KR" sz="2400" dirty="0" err="1">
                <a:ea typeface="Gulim" panose="020B0600000101010101" pitchFamily="34" charset="-127"/>
              </a:rPr>
              <a:t>x</a:t>
            </a:r>
            <a:r>
              <a:rPr lang="en-US" altLang="ko-KR" sz="2400" baseline="-25000" dirty="0" err="1">
                <a:ea typeface="Gulim" panose="020B0600000101010101" pitchFamily="34" charset="-127"/>
              </a:rPr>
              <a:t>j</a:t>
            </a:r>
            <a:r>
              <a:rPr lang="en-US" altLang="ko-KR" sz="2400" dirty="0">
                <a:ea typeface="Gulim" panose="020B0600000101010101" pitchFamily="34" charset="-127"/>
              </a:rPr>
              <a:t>:                                         and  Gaussian kernel: </a:t>
            </a:r>
            <a:r>
              <a:rPr lang="en-US" altLang="ko-KR" sz="2400" i="1" dirty="0">
                <a:ea typeface="Gulim" panose="020B0600000101010101" pitchFamily="34" charset="-127"/>
              </a:rPr>
              <a:t>K</a:t>
            </a:r>
            <a:r>
              <a:rPr lang="en-US" altLang="ko-KR" sz="2400" dirty="0">
                <a:ea typeface="Gulim" panose="020B0600000101010101" pitchFamily="34" charset="-127"/>
              </a:rPr>
              <a:t>(</a:t>
            </a:r>
            <a:r>
              <a:rPr lang="en-US" altLang="ko-KR" sz="2400" b="1" i="1" dirty="0">
                <a:ea typeface="Gulim" panose="020B0600000101010101" pitchFamily="34" charset="-127"/>
              </a:rPr>
              <a:t>X</a:t>
            </a:r>
            <a:r>
              <a:rPr lang="en-US" altLang="ko-KR" sz="2400" i="1" baseline="-25000" dirty="0">
                <a:ea typeface="Gulim" panose="020B0600000101010101" pitchFamily="34" charset="-127"/>
              </a:rPr>
              <a:t>i</a:t>
            </a:r>
            <a:r>
              <a:rPr lang="en-US" altLang="ko-KR" sz="2400" dirty="0">
                <a:ea typeface="Gulim" panose="020B0600000101010101" pitchFamily="34" charset="-127"/>
              </a:rPr>
              <a:t>,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 </a:t>
            </a:r>
            <a:endParaRPr lang="en-US" sz="2400" dirty="0"/>
          </a:p>
          <a:p>
            <a:pPr>
              <a:spcAft>
                <a:spcPts val="600"/>
              </a:spcAft>
            </a:pPr>
            <a:r>
              <a:rPr lang="en-US" altLang="zh-CN" sz="2400" dirty="0">
                <a:solidFill>
                  <a:srgbClr val="000000"/>
                </a:solidFill>
              </a:rPr>
              <a:t>K-Means clustering is conducted on the mapped data, generating quality clusters</a:t>
            </a:r>
          </a:p>
        </p:txBody>
      </p:sp>
      <p:grpSp>
        <p:nvGrpSpPr>
          <p:cNvPr id="3" name="Group 2"/>
          <p:cNvGrpSpPr/>
          <p:nvPr/>
        </p:nvGrpSpPr>
        <p:grpSpPr>
          <a:xfrm>
            <a:off x="414015" y="1537699"/>
            <a:ext cx="3326419" cy="2788618"/>
            <a:chOff x="414015" y="1154169"/>
            <a:chExt cx="3470116" cy="3172148"/>
          </a:xfrm>
        </p:grpSpPr>
        <p:pic>
          <p:nvPicPr>
            <p:cNvPr id="2" name="Picture 1"/>
            <p:cNvPicPr>
              <a:picLocks noChangeAspect="1"/>
            </p:cNvPicPr>
            <p:nvPr/>
          </p:nvPicPr>
          <p:blipFill>
            <a:blip r:embed="rId3"/>
            <a:stretch>
              <a:fillRect/>
            </a:stretch>
          </p:blipFill>
          <p:spPr>
            <a:xfrm>
              <a:off x="414015" y="1154169"/>
              <a:ext cx="3470116" cy="2869230"/>
            </a:xfrm>
            <a:prstGeom prst="rect">
              <a:avLst/>
            </a:prstGeom>
          </p:spPr>
        </p:pic>
        <p:sp>
          <p:nvSpPr>
            <p:cNvPr id="15" name="Text Box 181"/>
            <p:cNvSpPr txBox="1">
              <a:spLocks noChangeArrowheads="1"/>
            </p:cNvSpPr>
            <p:nvPr/>
          </p:nvSpPr>
          <p:spPr bwMode="auto">
            <a:xfrm>
              <a:off x="1351760" y="4018540"/>
              <a:ext cx="1669073" cy="307777"/>
            </a:xfrm>
            <a:prstGeom prst="rect">
              <a:avLst/>
            </a:prstGeom>
            <a:solidFill>
              <a:srgbClr val="FFFF00"/>
            </a:solidFill>
            <a:ln>
              <a:noFill/>
            </a:ln>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None/>
              </a:pPr>
              <a:r>
                <a:rPr lang="en-US" altLang="ko-KR" sz="1400" dirty="0">
                  <a:latin typeface="+mn-lt"/>
                  <a:ea typeface="Gulim" panose="020B0600000101010101" pitchFamily="34" charset="-127"/>
                </a:rPr>
                <a:t>The original </a:t>
              </a:r>
              <a:r>
                <a:rPr lang="en-US" altLang="ko-KR" sz="1400" dirty="0">
                  <a:latin typeface="+mn-lt"/>
                  <a:ea typeface="Tahoma" panose="020B0604030504040204" pitchFamily="34" charset="0"/>
                  <a:cs typeface="Tahoma" panose="020B0604030504040204" pitchFamily="34" charset="0"/>
                </a:rPr>
                <a:t>data set</a:t>
              </a:r>
              <a:endParaRPr lang="en-US" altLang="ko-KR" sz="1400" dirty="0">
                <a:latin typeface="+mn-lt"/>
                <a:ea typeface="Gulim" panose="020B0600000101010101" pitchFamily="34" charset="-127"/>
              </a:endParaRPr>
            </a:p>
          </p:txBody>
        </p:sp>
      </p:grpSp>
      <p:grpSp>
        <p:nvGrpSpPr>
          <p:cNvPr id="4" name="Group 3"/>
          <p:cNvGrpSpPr/>
          <p:nvPr/>
        </p:nvGrpSpPr>
        <p:grpSpPr>
          <a:xfrm>
            <a:off x="3968152" y="1510254"/>
            <a:ext cx="3711801" cy="2820922"/>
            <a:chOff x="3968152" y="1122280"/>
            <a:chExt cx="3872146" cy="3208896"/>
          </a:xfrm>
        </p:grpSpPr>
        <p:pic>
          <p:nvPicPr>
            <p:cNvPr id="8" name="Picture 7"/>
            <p:cNvPicPr>
              <a:picLocks noChangeAspect="1"/>
            </p:cNvPicPr>
            <p:nvPr/>
          </p:nvPicPr>
          <p:blipFill>
            <a:blip r:embed="rId4"/>
            <a:stretch>
              <a:fillRect/>
            </a:stretch>
          </p:blipFill>
          <p:spPr>
            <a:xfrm>
              <a:off x="4357029" y="1122280"/>
              <a:ext cx="3483269" cy="2893909"/>
            </a:xfrm>
            <a:prstGeom prst="rect">
              <a:avLst/>
            </a:prstGeom>
          </p:spPr>
        </p:pic>
        <p:sp>
          <p:nvSpPr>
            <p:cNvPr id="12" name="Right Arrow 11"/>
            <p:cNvSpPr/>
            <p:nvPr/>
          </p:nvSpPr>
          <p:spPr>
            <a:xfrm>
              <a:off x="3968152" y="2412604"/>
              <a:ext cx="421022"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81"/>
            <p:cNvSpPr txBox="1">
              <a:spLocks noChangeArrowheads="1"/>
            </p:cNvSpPr>
            <p:nvPr/>
          </p:nvSpPr>
          <p:spPr bwMode="auto">
            <a:xfrm>
              <a:off x="4880933" y="4023399"/>
              <a:ext cx="2538437" cy="307777"/>
            </a:xfrm>
            <a:prstGeom prst="rect">
              <a:avLst/>
            </a:prstGeom>
            <a:solidFill>
              <a:srgbClr val="FFFF00"/>
            </a:solidFill>
            <a:ln>
              <a:noFill/>
            </a:ln>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None/>
              </a:pPr>
              <a:r>
                <a:rPr lang="en-US" altLang="ko-KR" sz="1400" dirty="0">
                  <a:latin typeface="+mn-lt"/>
                  <a:ea typeface="Gulim" panose="020B0600000101010101" pitchFamily="34" charset="-127"/>
                </a:rPr>
                <a:t>The result of K-Means clustering</a:t>
              </a:r>
            </a:p>
          </p:txBody>
        </p:sp>
      </p:grpSp>
      <p:grpSp>
        <p:nvGrpSpPr>
          <p:cNvPr id="5" name="Group 4"/>
          <p:cNvGrpSpPr/>
          <p:nvPr/>
        </p:nvGrpSpPr>
        <p:grpSpPr>
          <a:xfrm>
            <a:off x="2325061" y="1563329"/>
            <a:ext cx="9028739" cy="2726884"/>
            <a:chOff x="2325061" y="1188289"/>
            <a:chExt cx="9418769" cy="3101924"/>
          </a:xfrm>
        </p:grpSpPr>
        <p:pic>
          <p:nvPicPr>
            <p:cNvPr id="9" name="Picture 8"/>
            <p:cNvPicPr>
              <a:picLocks noChangeAspect="1"/>
            </p:cNvPicPr>
            <p:nvPr/>
          </p:nvPicPr>
          <p:blipFill>
            <a:blip r:embed="rId5"/>
            <a:stretch>
              <a:fillRect/>
            </a:stretch>
          </p:blipFill>
          <p:spPr>
            <a:xfrm>
              <a:off x="8072982" y="1188289"/>
              <a:ext cx="3452733" cy="2835110"/>
            </a:xfrm>
            <a:prstGeom prst="rect">
              <a:avLst/>
            </a:prstGeom>
          </p:spPr>
        </p:pic>
        <p:sp>
          <p:nvSpPr>
            <p:cNvPr id="10" name="Curved Left Arrow 9"/>
            <p:cNvSpPr/>
            <p:nvPr/>
          </p:nvSpPr>
          <p:spPr>
            <a:xfrm rot="16200000">
              <a:off x="6013038" y="-2430034"/>
              <a:ext cx="274226" cy="7650180"/>
            </a:xfrm>
            <a:prstGeom prst="curved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 Box 181"/>
            <p:cNvSpPr txBox="1">
              <a:spLocks noChangeArrowheads="1"/>
            </p:cNvSpPr>
            <p:nvPr/>
          </p:nvSpPr>
          <p:spPr bwMode="auto">
            <a:xfrm>
              <a:off x="8014711" y="3982436"/>
              <a:ext cx="3729119" cy="307777"/>
            </a:xfrm>
            <a:prstGeom prst="rect">
              <a:avLst/>
            </a:prstGeom>
            <a:solidFill>
              <a:srgbClr val="FFFF00"/>
            </a:solidFill>
            <a:ln>
              <a:noFill/>
            </a:ln>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None/>
              </a:pPr>
              <a:r>
                <a:rPr lang="en-US" altLang="ko-KR" sz="1400" dirty="0">
                  <a:latin typeface="+mn-lt"/>
                  <a:ea typeface="Gulim" panose="020B0600000101010101" pitchFamily="34" charset="-127"/>
                </a:rPr>
                <a:t>The result of Gaussian Kernel K-Means clustering</a:t>
              </a:r>
            </a:p>
          </p:txBody>
        </p:sp>
      </p:grpSp>
      <p:graphicFrame>
        <p:nvGraphicFramePr>
          <p:cNvPr id="20" name="Object 19"/>
          <p:cNvGraphicFramePr>
            <a:graphicFrameLocks noChangeAspect="1"/>
          </p:cNvGraphicFramePr>
          <p:nvPr/>
        </p:nvGraphicFramePr>
        <p:xfrm>
          <a:off x="1552812" y="5639313"/>
          <a:ext cx="2695575" cy="457200"/>
        </p:xfrm>
        <a:graphic>
          <a:graphicData uri="http://schemas.openxmlformats.org/presentationml/2006/ole">
            <mc:AlternateContent xmlns:mc="http://schemas.openxmlformats.org/markup-compatibility/2006">
              <mc:Choice xmlns:v="urn:schemas-microsoft-com:vml" Requires="v">
                <p:oleObj name="Equation" r:id="rId6" imgW="1218960" imgH="253800" progId="Equation.DSMT4">
                  <p:embed/>
                </p:oleObj>
              </mc:Choice>
              <mc:Fallback>
                <p:oleObj name="Equation" r:id="rId6" imgW="1218960" imgH="253800" progId="Equation.DSMT4">
                  <p:embed/>
                  <p:pic>
                    <p:nvPicPr>
                      <p:cNvPr id="20" name="Object 19"/>
                      <p:cNvPicPr/>
                      <p:nvPr/>
                    </p:nvPicPr>
                    <p:blipFill>
                      <a:blip r:embed="rId7"/>
                      <a:stretch>
                        <a:fillRect/>
                      </a:stretch>
                    </p:blipFill>
                    <p:spPr>
                      <a:xfrm>
                        <a:off x="1552812" y="5639313"/>
                        <a:ext cx="2695575" cy="457200"/>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8203059" y="5485287"/>
          <a:ext cx="2045958" cy="508056"/>
        </p:xfrm>
        <a:graphic>
          <a:graphicData uri="http://schemas.openxmlformats.org/presentationml/2006/ole">
            <mc:AlternateContent xmlns:mc="http://schemas.openxmlformats.org/markup-compatibility/2006">
              <mc:Choice xmlns:v="urn:schemas-microsoft-com:vml" Requires="v">
                <p:oleObj name="Equation" r:id="rId8" imgW="749160" imgH="228600" progId="Equation.DSMT4">
                  <p:embed/>
                </p:oleObj>
              </mc:Choice>
              <mc:Fallback>
                <p:oleObj name="Equation" r:id="rId8" imgW="749160" imgH="228600" progId="Equation.DSMT4">
                  <p:embed/>
                  <p:pic>
                    <p:nvPicPr>
                      <p:cNvPr id="21" name="Object 20"/>
                      <p:cNvPicPr/>
                      <p:nvPr/>
                    </p:nvPicPr>
                    <p:blipFill>
                      <a:blip r:embed="rId9"/>
                      <a:stretch>
                        <a:fillRect/>
                      </a:stretch>
                    </p:blipFill>
                    <p:spPr>
                      <a:xfrm>
                        <a:off x="8203059" y="5485287"/>
                        <a:ext cx="2045958" cy="508056"/>
                      </a:xfrm>
                      <a:prstGeom prst="rect">
                        <a:avLst/>
                      </a:prstGeom>
                    </p:spPr>
                  </p:pic>
                </p:oleObj>
              </mc:Fallback>
            </mc:AlternateContent>
          </a:graphicData>
        </a:graphic>
      </p:graphicFrame>
    </p:spTree>
    <p:extLst>
      <p:ext uri="{BB962C8B-B14F-4D97-AF65-F5344CB8AC3E}">
        <p14:creationId xmlns:p14="http://schemas.microsoft.com/office/powerpoint/2010/main" val="1358843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C9C70-9CCE-C31C-A96C-CFEB21CE2262}"/>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6F9A4635-719E-6A25-209D-9F1082D6E609}"/>
              </a:ext>
            </a:extLst>
          </p:cNvPr>
          <p:cNvSpPr>
            <a:spLocks noGrp="1"/>
          </p:cNvSpPr>
          <p:nvPr>
            <p:ph idx="1"/>
          </p:nvPr>
        </p:nvSpPr>
        <p:spPr/>
        <p:txBody>
          <a:bodyPr>
            <a:normAutofit lnSpcReduction="10000"/>
          </a:bodyPr>
          <a:lstStyle/>
          <a:p>
            <a:r>
              <a:rPr lang="en-US" dirty="0"/>
              <a:t>Cluster analysis</a:t>
            </a:r>
          </a:p>
          <a:p>
            <a:r>
              <a:rPr lang="en-US" dirty="0"/>
              <a:t>Partitioning methods</a:t>
            </a:r>
          </a:p>
          <a:p>
            <a:r>
              <a:rPr lang="en-US" dirty="0"/>
              <a:t>Hierarchical methods</a:t>
            </a:r>
          </a:p>
          <a:p>
            <a:pPr lvl="1"/>
            <a:r>
              <a:rPr lang="en-US" dirty="0"/>
              <a:t>Basic concepts of hierarchical clustering</a:t>
            </a:r>
          </a:p>
          <a:p>
            <a:pPr lvl="1"/>
            <a:r>
              <a:rPr lang="en-US" dirty="0"/>
              <a:t>Agglomerative hierarchical clustering</a:t>
            </a:r>
          </a:p>
          <a:p>
            <a:pPr lvl="1"/>
            <a:r>
              <a:rPr lang="en-US" dirty="0"/>
              <a:t>Divisive hierarchical clustering</a:t>
            </a:r>
          </a:p>
          <a:p>
            <a:pPr lvl="1"/>
            <a:r>
              <a:rPr lang="en-US" dirty="0"/>
              <a:t>BIRCH: scalable hierarchical clustering using clustering feature trees</a:t>
            </a:r>
          </a:p>
          <a:p>
            <a:pPr lvl="1"/>
            <a:r>
              <a:rPr lang="en-US" dirty="0"/>
              <a:t>Probabilistic hierarchical clustering</a:t>
            </a:r>
          </a:p>
          <a:p>
            <a:r>
              <a:rPr lang="en-US" dirty="0"/>
              <a:t>Density-based and grid-based methods</a:t>
            </a:r>
          </a:p>
          <a:p>
            <a:r>
              <a:rPr lang="en-US" dirty="0"/>
              <a:t>Evaluation of clustering</a:t>
            </a:r>
          </a:p>
        </p:txBody>
      </p:sp>
    </p:spTree>
    <p:extLst>
      <p:ext uri="{BB962C8B-B14F-4D97-AF65-F5344CB8AC3E}">
        <p14:creationId xmlns:p14="http://schemas.microsoft.com/office/powerpoint/2010/main" val="1427586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Hierarchical Clustering: Basic Concepts</a:t>
            </a:r>
            <a:endParaRPr lang="en-US" dirty="0"/>
          </a:p>
        </p:txBody>
      </p:sp>
      <p:sp>
        <p:nvSpPr>
          <p:cNvPr id="3" name="Content Placeholder 2"/>
          <p:cNvSpPr>
            <a:spLocks noGrp="1"/>
          </p:cNvSpPr>
          <p:nvPr>
            <p:ph idx="1"/>
          </p:nvPr>
        </p:nvSpPr>
        <p:spPr/>
        <p:txBody>
          <a:bodyPr/>
          <a:lstStyle/>
          <a:p>
            <a:r>
              <a:rPr lang="en-US" altLang="zh-CN" dirty="0"/>
              <a:t>Hierarchical clustering  </a:t>
            </a:r>
          </a:p>
          <a:p>
            <a:pPr lvl="1"/>
            <a:r>
              <a:rPr lang="en-US" altLang="zh-CN" dirty="0"/>
              <a:t>Generate a clustering hierarchy (drawn as a </a:t>
            </a:r>
            <a:r>
              <a:rPr lang="en-US" altLang="zh-CN" dirty="0" err="1"/>
              <a:t>dendrogram</a:t>
            </a:r>
            <a:r>
              <a:rPr lang="en-US" altLang="zh-CN" dirty="0"/>
              <a:t>)</a:t>
            </a:r>
          </a:p>
          <a:p>
            <a:pPr lvl="1"/>
            <a:r>
              <a:rPr lang="en-US" altLang="zh-CN" dirty="0"/>
              <a:t>Not required to specify K, the number of clusters </a:t>
            </a:r>
          </a:p>
          <a:p>
            <a:pPr lvl="1"/>
            <a:r>
              <a:rPr lang="en-US" altLang="zh-CN" dirty="0"/>
              <a:t>More deterministic</a:t>
            </a:r>
          </a:p>
          <a:p>
            <a:pPr lvl="1"/>
            <a:r>
              <a:rPr lang="en-US" altLang="zh-CN" dirty="0"/>
              <a:t>No iterative refinement</a:t>
            </a:r>
          </a:p>
          <a:p>
            <a:r>
              <a:rPr lang="en-US" altLang="zh-CN" dirty="0"/>
              <a:t>Two categories of algorithms</a:t>
            </a:r>
          </a:p>
          <a:p>
            <a:pPr lvl="1"/>
            <a:r>
              <a:rPr lang="en-US" altLang="zh-CN" dirty="0"/>
              <a:t>Agglomerative: Start with singleton clusters, continuously merge two clusters at a time to build a bottom-up hierarchy of clusters</a:t>
            </a:r>
          </a:p>
          <a:p>
            <a:pPr lvl="1"/>
            <a:r>
              <a:rPr lang="en-US" altLang="zh-CN" dirty="0"/>
              <a:t>Divisive: Start with a huge macro-cluster, split it continuously into two groups, generating a top-down hierarchy of clusters</a:t>
            </a:r>
          </a:p>
          <a:p>
            <a:endParaRPr lang="en-US" altLang="zh-CN" dirty="0"/>
          </a:p>
          <a:p>
            <a:pPr lvl="1"/>
            <a:endParaRPr lang="en-US" altLang="zh-CN" dirty="0"/>
          </a:p>
          <a:p>
            <a:pPr lvl="1"/>
            <a:endParaRPr lang="en-US" altLang="zh-CN" dirty="0"/>
          </a:p>
        </p:txBody>
      </p:sp>
    </p:spTree>
    <p:extLst>
      <p:ext uri="{BB962C8B-B14F-4D97-AF65-F5344CB8AC3E}">
        <p14:creationId xmlns:p14="http://schemas.microsoft.com/office/powerpoint/2010/main" val="3861081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7FBF39-858D-61F7-BD91-7322F0AB38AA}"/>
              </a:ext>
            </a:extLst>
          </p:cNvPr>
          <p:cNvSpPr>
            <a:spLocks noGrp="1"/>
          </p:cNvSpPr>
          <p:nvPr>
            <p:ph type="title"/>
          </p:nvPr>
        </p:nvSpPr>
        <p:spPr/>
        <p:txBody>
          <a:bodyPr/>
          <a:lstStyle/>
          <a:p>
            <a:r>
              <a:rPr lang="en-US" dirty="0"/>
              <a:t>Agglomerative vs. Divisive Clustering</a:t>
            </a:r>
          </a:p>
        </p:txBody>
      </p:sp>
      <p:grpSp>
        <p:nvGrpSpPr>
          <p:cNvPr id="5" name="Group 4">
            <a:extLst>
              <a:ext uri="{FF2B5EF4-FFF2-40B4-BE49-F238E27FC236}">
                <a16:creationId xmlns:a16="http://schemas.microsoft.com/office/drawing/2014/main" id="{FA64A6F2-33AD-F0B9-A043-D6275BE50672}"/>
              </a:ext>
            </a:extLst>
          </p:cNvPr>
          <p:cNvGrpSpPr>
            <a:grpSpLocks/>
          </p:cNvGrpSpPr>
          <p:nvPr/>
        </p:nvGrpSpPr>
        <p:grpSpPr bwMode="auto">
          <a:xfrm>
            <a:off x="1109816" y="2041290"/>
            <a:ext cx="9972368" cy="4425107"/>
            <a:chOff x="1200" y="1776"/>
            <a:chExt cx="4102" cy="2265"/>
          </a:xfrm>
        </p:grpSpPr>
        <p:sp>
          <p:nvSpPr>
            <p:cNvPr id="6" name="Line 5">
              <a:extLst>
                <a:ext uri="{FF2B5EF4-FFF2-40B4-BE49-F238E27FC236}">
                  <a16:creationId xmlns:a16="http://schemas.microsoft.com/office/drawing/2014/main" id="{FA9E649D-221B-CDD2-9466-EB1DB1432F30}"/>
                </a:ext>
              </a:extLst>
            </p:cNvPr>
            <p:cNvSpPr>
              <a:spLocks noChangeShapeType="1"/>
            </p:cNvSpPr>
            <p:nvPr/>
          </p:nvSpPr>
          <p:spPr bwMode="auto">
            <a:xfrm>
              <a:off x="1200" y="2112"/>
              <a:ext cx="32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nvGrpSpPr>
            <p:cNvPr id="7" name="Group 6">
              <a:extLst>
                <a:ext uri="{FF2B5EF4-FFF2-40B4-BE49-F238E27FC236}">
                  <a16:creationId xmlns:a16="http://schemas.microsoft.com/office/drawing/2014/main" id="{9417234C-4596-40E3-8C5B-77F33BA73400}"/>
                </a:ext>
              </a:extLst>
            </p:cNvPr>
            <p:cNvGrpSpPr>
              <a:grpSpLocks/>
            </p:cNvGrpSpPr>
            <p:nvPr/>
          </p:nvGrpSpPr>
          <p:grpSpPr bwMode="auto">
            <a:xfrm>
              <a:off x="1440" y="1785"/>
              <a:ext cx="480" cy="327"/>
              <a:chOff x="1104" y="1785"/>
              <a:chExt cx="480" cy="327"/>
            </a:xfrm>
          </p:grpSpPr>
          <p:sp>
            <p:nvSpPr>
              <p:cNvPr id="59" name="Line 7">
                <a:extLst>
                  <a:ext uri="{FF2B5EF4-FFF2-40B4-BE49-F238E27FC236}">
                    <a16:creationId xmlns:a16="http://schemas.microsoft.com/office/drawing/2014/main" id="{03B80F92-95E9-E501-9EEC-88B98FEE6CC2}"/>
                  </a:ext>
                </a:extLst>
              </p:cNvPr>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60" name="Text Box 8">
                <a:extLst>
                  <a:ext uri="{FF2B5EF4-FFF2-40B4-BE49-F238E27FC236}">
                    <a16:creationId xmlns:a16="http://schemas.microsoft.com/office/drawing/2014/main" id="{7CE236D2-C73B-BEDE-969C-DCE1F62CF530}"/>
                  </a:ext>
                </a:extLst>
              </p:cNvPr>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0</a:t>
                </a:r>
              </a:p>
            </p:txBody>
          </p:sp>
        </p:grpSp>
        <p:grpSp>
          <p:nvGrpSpPr>
            <p:cNvPr id="8" name="Group 9">
              <a:extLst>
                <a:ext uri="{FF2B5EF4-FFF2-40B4-BE49-F238E27FC236}">
                  <a16:creationId xmlns:a16="http://schemas.microsoft.com/office/drawing/2014/main" id="{8A3B8884-5FA6-4694-2937-3D8D1CD062C7}"/>
                </a:ext>
              </a:extLst>
            </p:cNvPr>
            <p:cNvGrpSpPr>
              <a:grpSpLocks/>
            </p:cNvGrpSpPr>
            <p:nvPr/>
          </p:nvGrpSpPr>
          <p:grpSpPr bwMode="auto">
            <a:xfrm>
              <a:off x="1968" y="1776"/>
              <a:ext cx="480" cy="327"/>
              <a:chOff x="1104" y="1785"/>
              <a:chExt cx="480" cy="327"/>
            </a:xfrm>
          </p:grpSpPr>
          <p:sp>
            <p:nvSpPr>
              <p:cNvPr id="57" name="Line 10">
                <a:extLst>
                  <a:ext uri="{FF2B5EF4-FFF2-40B4-BE49-F238E27FC236}">
                    <a16:creationId xmlns:a16="http://schemas.microsoft.com/office/drawing/2014/main" id="{F7FA3774-6966-7A72-F47B-8BFB12E62203}"/>
                  </a:ext>
                </a:extLst>
              </p:cNvPr>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8" name="Text Box 11">
                <a:extLst>
                  <a:ext uri="{FF2B5EF4-FFF2-40B4-BE49-F238E27FC236}">
                    <a16:creationId xmlns:a16="http://schemas.microsoft.com/office/drawing/2014/main" id="{D6DCF1B7-3D32-C715-C438-EFFEBAF51F29}"/>
                  </a:ext>
                </a:extLst>
              </p:cNvPr>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1</a:t>
                </a:r>
              </a:p>
            </p:txBody>
          </p:sp>
        </p:grpSp>
        <p:grpSp>
          <p:nvGrpSpPr>
            <p:cNvPr id="9" name="Group 12">
              <a:extLst>
                <a:ext uri="{FF2B5EF4-FFF2-40B4-BE49-F238E27FC236}">
                  <a16:creationId xmlns:a16="http://schemas.microsoft.com/office/drawing/2014/main" id="{7C5FE17A-7349-1660-15A2-5BAFB1BA4521}"/>
                </a:ext>
              </a:extLst>
            </p:cNvPr>
            <p:cNvGrpSpPr>
              <a:grpSpLocks/>
            </p:cNvGrpSpPr>
            <p:nvPr/>
          </p:nvGrpSpPr>
          <p:grpSpPr bwMode="auto">
            <a:xfrm>
              <a:off x="2496" y="1776"/>
              <a:ext cx="480" cy="327"/>
              <a:chOff x="1104" y="1785"/>
              <a:chExt cx="480" cy="327"/>
            </a:xfrm>
          </p:grpSpPr>
          <p:sp>
            <p:nvSpPr>
              <p:cNvPr id="55" name="Line 13">
                <a:extLst>
                  <a:ext uri="{FF2B5EF4-FFF2-40B4-BE49-F238E27FC236}">
                    <a16:creationId xmlns:a16="http://schemas.microsoft.com/office/drawing/2014/main" id="{5D6559EE-E965-59F8-639F-5051C746B199}"/>
                  </a:ext>
                </a:extLst>
              </p:cNvPr>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6" name="Text Box 14">
                <a:extLst>
                  <a:ext uri="{FF2B5EF4-FFF2-40B4-BE49-F238E27FC236}">
                    <a16:creationId xmlns:a16="http://schemas.microsoft.com/office/drawing/2014/main" id="{8CFE9708-7E7D-7868-758D-FEB0C9B0C586}"/>
                  </a:ext>
                </a:extLst>
              </p:cNvPr>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2</a:t>
                </a:r>
              </a:p>
            </p:txBody>
          </p:sp>
        </p:grpSp>
        <p:grpSp>
          <p:nvGrpSpPr>
            <p:cNvPr id="10" name="Group 15">
              <a:extLst>
                <a:ext uri="{FF2B5EF4-FFF2-40B4-BE49-F238E27FC236}">
                  <a16:creationId xmlns:a16="http://schemas.microsoft.com/office/drawing/2014/main" id="{E70C41D7-A2F2-C761-1321-364D0D17A221}"/>
                </a:ext>
              </a:extLst>
            </p:cNvPr>
            <p:cNvGrpSpPr>
              <a:grpSpLocks/>
            </p:cNvGrpSpPr>
            <p:nvPr/>
          </p:nvGrpSpPr>
          <p:grpSpPr bwMode="auto">
            <a:xfrm>
              <a:off x="2976" y="1776"/>
              <a:ext cx="480" cy="327"/>
              <a:chOff x="1104" y="1785"/>
              <a:chExt cx="480" cy="327"/>
            </a:xfrm>
          </p:grpSpPr>
          <p:sp>
            <p:nvSpPr>
              <p:cNvPr id="53" name="Line 16">
                <a:extLst>
                  <a:ext uri="{FF2B5EF4-FFF2-40B4-BE49-F238E27FC236}">
                    <a16:creationId xmlns:a16="http://schemas.microsoft.com/office/drawing/2014/main" id="{86385C0D-A3E1-4949-31AF-653A2B4C8E46}"/>
                  </a:ext>
                </a:extLst>
              </p:cNvPr>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4" name="Text Box 17">
                <a:extLst>
                  <a:ext uri="{FF2B5EF4-FFF2-40B4-BE49-F238E27FC236}">
                    <a16:creationId xmlns:a16="http://schemas.microsoft.com/office/drawing/2014/main" id="{904E634F-3EFA-113D-A915-66F45589613B}"/>
                  </a:ext>
                </a:extLst>
              </p:cNvPr>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3</a:t>
                </a:r>
              </a:p>
            </p:txBody>
          </p:sp>
        </p:grpSp>
        <p:grpSp>
          <p:nvGrpSpPr>
            <p:cNvPr id="11" name="Group 18">
              <a:extLst>
                <a:ext uri="{FF2B5EF4-FFF2-40B4-BE49-F238E27FC236}">
                  <a16:creationId xmlns:a16="http://schemas.microsoft.com/office/drawing/2014/main" id="{DF4B12EF-81CE-3033-4F23-B35975DAAED5}"/>
                </a:ext>
              </a:extLst>
            </p:cNvPr>
            <p:cNvGrpSpPr>
              <a:grpSpLocks/>
            </p:cNvGrpSpPr>
            <p:nvPr/>
          </p:nvGrpSpPr>
          <p:grpSpPr bwMode="auto">
            <a:xfrm>
              <a:off x="3456" y="1776"/>
              <a:ext cx="480" cy="327"/>
              <a:chOff x="1104" y="1785"/>
              <a:chExt cx="480" cy="327"/>
            </a:xfrm>
          </p:grpSpPr>
          <p:sp>
            <p:nvSpPr>
              <p:cNvPr id="51" name="Line 19">
                <a:extLst>
                  <a:ext uri="{FF2B5EF4-FFF2-40B4-BE49-F238E27FC236}">
                    <a16:creationId xmlns:a16="http://schemas.microsoft.com/office/drawing/2014/main" id="{841A8B12-A650-0046-043D-CBBB1D8CB6D2}"/>
                  </a:ext>
                </a:extLst>
              </p:cNvPr>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2" name="Text Box 20">
                <a:extLst>
                  <a:ext uri="{FF2B5EF4-FFF2-40B4-BE49-F238E27FC236}">
                    <a16:creationId xmlns:a16="http://schemas.microsoft.com/office/drawing/2014/main" id="{8268929D-BDFE-9C81-F5D8-2270E78E157B}"/>
                  </a:ext>
                </a:extLst>
              </p:cNvPr>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Step 4</a:t>
                </a:r>
              </a:p>
            </p:txBody>
          </p:sp>
        </p:grpSp>
        <p:sp>
          <p:nvSpPr>
            <p:cNvPr id="12" name="Text Box 21">
              <a:extLst>
                <a:ext uri="{FF2B5EF4-FFF2-40B4-BE49-F238E27FC236}">
                  <a16:creationId xmlns:a16="http://schemas.microsoft.com/office/drawing/2014/main" id="{7EB00B5E-5791-FE99-E2DE-1F313EC0C3C8}"/>
                </a:ext>
              </a:extLst>
            </p:cNvPr>
            <p:cNvSpPr txBox="1">
              <a:spLocks noChangeArrowheads="1"/>
            </p:cNvSpPr>
            <p:nvPr/>
          </p:nvSpPr>
          <p:spPr bwMode="auto">
            <a:xfrm>
              <a:off x="1440" y="2508"/>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b</a:t>
              </a:r>
            </a:p>
          </p:txBody>
        </p:sp>
        <p:sp>
          <p:nvSpPr>
            <p:cNvPr id="13" name="Text Box 22">
              <a:extLst>
                <a:ext uri="{FF2B5EF4-FFF2-40B4-BE49-F238E27FC236}">
                  <a16:creationId xmlns:a16="http://schemas.microsoft.com/office/drawing/2014/main" id="{E35CE370-9162-2FEC-77C5-2F783A1167F4}"/>
                </a:ext>
              </a:extLst>
            </p:cNvPr>
            <p:cNvSpPr txBox="1">
              <a:spLocks noChangeArrowheads="1"/>
            </p:cNvSpPr>
            <p:nvPr/>
          </p:nvSpPr>
          <p:spPr bwMode="auto">
            <a:xfrm>
              <a:off x="1440" y="3108"/>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d</a:t>
              </a:r>
            </a:p>
          </p:txBody>
        </p:sp>
        <p:sp>
          <p:nvSpPr>
            <p:cNvPr id="14" name="Text Box 23">
              <a:extLst>
                <a:ext uri="{FF2B5EF4-FFF2-40B4-BE49-F238E27FC236}">
                  <a16:creationId xmlns:a16="http://schemas.microsoft.com/office/drawing/2014/main" id="{1947B60A-397D-CAA1-B33F-59F42DF8D2B8}"/>
                </a:ext>
              </a:extLst>
            </p:cNvPr>
            <p:cNvSpPr txBox="1">
              <a:spLocks noChangeArrowheads="1"/>
            </p:cNvSpPr>
            <p:nvPr/>
          </p:nvSpPr>
          <p:spPr bwMode="auto">
            <a:xfrm>
              <a:off x="1440" y="2808"/>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a:t>
              </a:r>
            </a:p>
          </p:txBody>
        </p:sp>
        <p:sp>
          <p:nvSpPr>
            <p:cNvPr id="15" name="Text Box 24">
              <a:extLst>
                <a:ext uri="{FF2B5EF4-FFF2-40B4-BE49-F238E27FC236}">
                  <a16:creationId xmlns:a16="http://schemas.microsoft.com/office/drawing/2014/main" id="{60F77FDA-5DAA-9095-B4E4-4A2843F405D6}"/>
                </a:ext>
              </a:extLst>
            </p:cNvPr>
            <p:cNvSpPr txBox="1">
              <a:spLocks noChangeArrowheads="1"/>
            </p:cNvSpPr>
            <p:nvPr/>
          </p:nvSpPr>
          <p:spPr bwMode="auto">
            <a:xfrm>
              <a:off x="1440" y="3408"/>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e</a:t>
              </a:r>
            </a:p>
          </p:txBody>
        </p:sp>
        <p:sp>
          <p:nvSpPr>
            <p:cNvPr id="16" name="Text Box 25">
              <a:extLst>
                <a:ext uri="{FF2B5EF4-FFF2-40B4-BE49-F238E27FC236}">
                  <a16:creationId xmlns:a16="http://schemas.microsoft.com/office/drawing/2014/main" id="{2D8A80DA-D594-6154-8BD1-9FEF8E669741}"/>
                </a:ext>
              </a:extLst>
            </p:cNvPr>
            <p:cNvSpPr txBox="1">
              <a:spLocks noChangeArrowheads="1"/>
            </p:cNvSpPr>
            <p:nvPr/>
          </p:nvSpPr>
          <p:spPr bwMode="auto">
            <a:xfrm>
              <a:off x="1440" y="2208"/>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a</a:t>
              </a:r>
            </a:p>
          </p:txBody>
        </p:sp>
        <p:sp>
          <p:nvSpPr>
            <p:cNvPr id="17" name="Oval 26">
              <a:extLst>
                <a:ext uri="{FF2B5EF4-FFF2-40B4-BE49-F238E27FC236}">
                  <a16:creationId xmlns:a16="http://schemas.microsoft.com/office/drawing/2014/main" id="{4F683138-7FDA-F50E-5CAC-36DF82203C98}"/>
                </a:ext>
              </a:extLst>
            </p:cNvPr>
            <p:cNvSpPr>
              <a:spLocks noChangeArrowheads="1"/>
            </p:cNvSpPr>
            <p:nvPr/>
          </p:nvSpPr>
          <p:spPr bwMode="auto">
            <a:xfrm>
              <a:off x="1392" y="2256"/>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27">
              <a:extLst>
                <a:ext uri="{FF2B5EF4-FFF2-40B4-BE49-F238E27FC236}">
                  <a16:creationId xmlns:a16="http://schemas.microsoft.com/office/drawing/2014/main" id="{90832676-1705-62ED-DC15-3156F5F061D4}"/>
                </a:ext>
              </a:extLst>
            </p:cNvPr>
            <p:cNvSpPr>
              <a:spLocks noChangeArrowheads="1"/>
            </p:cNvSpPr>
            <p:nvPr/>
          </p:nvSpPr>
          <p:spPr bwMode="auto">
            <a:xfrm>
              <a:off x="1392" y="2544"/>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28">
              <a:extLst>
                <a:ext uri="{FF2B5EF4-FFF2-40B4-BE49-F238E27FC236}">
                  <a16:creationId xmlns:a16="http://schemas.microsoft.com/office/drawing/2014/main" id="{67F2ED36-B632-D3C2-C606-FE90EEAB4A80}"/>
                </a:ext>
              </a:extLst>
            </p:cNvPr>
            <p:cNvSpPr>
              <a:spLocks noChangeArrowheads="1"/>
            </p:cNvSpPr>
            <p:nvPr/>
          </p:nvSpPr>
          <p:spPr bwMode="auto">
            <a:xfrm>
              <a:off x="1392" y="2832"/>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29">
              <a:extLst>
                <a:ext uri="{FF2B5EF4-FFF2-40B4-BE49-F238E27FC236}">
                  <a16:creationId xmlns:a16="http://schemas.microsoft.com/office/drawing/2014/main" id="{FA8B8C58-FF7C-0C68-312B-5854C6CB18AF}"/>
                </a:ext>
              </a:extLst>
            </p:cNvPr>
            <p:cNvSpPr>
              <a:spLocks noChangeArrowheads="1"/>
            </p:cNvSpPr>
            <p:nvPr/>
          </p:nvSpPr>
          <p:spPr bwMode="auto">
            <a:xfrm>
              <a:off x="1392" y="3120"/>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30">
              <a:extLst>
                <a:ext uri="{FF2B5EF4-FFF2-40B4-BE49-F238E27FC236}">
                  <a16:creationId xmlns:a16="http://schemas.microsoft.com/office/drawing/2014/main" id="{79B51CB8-69EE-1C69-42DC-B5E26335627B}"/>
                </a:ext>
              </a:extLst>
            </p:cNvPr>
            <p:cNvSpPr>
              <a:spLocks noChangeArrowheads="1"/>
            </p:cNvSpPr>
            <p:nvPr/>
          </p:nvSpPr>
          <p:spPr bwMode="auto">
            <a:xfrm>
              <a:off x="1392" y="3408"/>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 name="Text Box 31">
              <a:extLst>
                <a:ext uri="{FF2B5EF4-FFF2-40B4-BE49-F238E27FC236}">
                  <a16:creationId xmlns:a16="http://schemas.microsoft.com/office/drawing/2014/main" id="{42E651C7-83DD-73FA-7B85-3610C3166562}"/>
                </a:ext>
              </a:extLst>
            </p:cNvPr>
            <p:cNvSpPr txBox="1">
              <a:spLocks noChangeArrowheads="1"/>
            </p:cNvSpPr>
            <p:nvPr/>
          </p:nvSpPr>
          <p:spPr bwMode="auto">
            <a:xfrm>
              <a:off x="1968" y="2304"/>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a b</a:t>
              </a:r>
            </a:p>
          </p:txBody>
        </p:sp>
        <p:sp>
          <p:nvSpPr>
            <p:cNvPr id="23" name="Oval 32">
              <a:extLst>
                <a:ext uri="{FF2B5EF4-FFF2-40B4-BE49-F238E27FC236}">
                  <a16:creationId xmlns:a16="http://schemas.microsoft.com/office/drawing/2014/main" id="{ECF7972F-591B-E21D-18A6-FCBD5186725D}"/>
                </a:ext>
              </a:extLst>
            </p:cNvPr>
            <p:cNvSpPr>
              <a:spLocks noChangeArrowheads="1"/>
            </p:cNvSpPr>
            <p:nvPr/>
          </p:nvSpPr>
          <p:spPr bwMode="auto">
            <a:xfrm>
              <a:off x="1872" y="2352"/>
              <a:ext cx="52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4" name="Text Box 33">
              <a:extLst>
                <a:ext uri="{FF2B5EF4-FFF2-40B4-BE49-F238E27FC236}">
                  <a16:creationId xmlns:a16="http://schemas.microsoft.com/office/drawing/2014/main" id="{16E80857-8759-B07A-AF6A-E09683A12245}"/>
                </a:ext>
              </a:extLst>
            </p:cNvPr>
            <p:cNvSpPr txBox="1">
              <a:spLocks noChangeArrowheads="1"/>
            </p:cNvSpPr>
            <p:nvPr/>
          </p:nvSpPr>
          <p:spPr bwMode="auto">
            <a:xfrm>
              <a:off x="2496" y="3216"/>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d e</a:t>
              </a:r>
            </a:p>
          </p:txBody>
        </p:sp>
        <p:sp>
          <p:nvSpPr>
            <p:cNvPr id="25" name="Oval 34">
              <a:extLst>
                <a:ext uri="{FF2B5EF4-FFF2-40B4-BE49-F238E27FC236}">
                  <a16:creationId xmlns:a16="http://schemas.microsoft.com/office/drawing/2014/main" id="{49D3D0DB-F4B2-9292-B9C1-258C4BD76714}"/>
                </a:ext>
              </a:extLst>
            </p:cNvPr>
            <p:cNvSpPr>
              <a:spLocks noChangeArrowheads="1"/>
            </p:cNvSpPr>
            <p:nvPr/>
          </p:nvSpPr>
          <p:spPr bwMode="auto">
            <a:xfrm>
              <a:off x="2400" y="3264"/>
              <a:ext cx="52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6" name="Text Box 35">
              <a:extLst>
                <a:ext uri="{FF2B5EF4-FFF2-40B4-BE49-F238E27FC236}">
                  <a16:creationId xmlns:a16="http://schemas.microsoft.com/office/drawing/2014/main" id="{92D05A2E-6122-67F6-7859-0BF284B25FCA}"/>
                </a:ext>
              </a:extLst>
            </p:cNvPr>
            <p:cNvSpPr txBox="1">
              <a:spLocks noChangeArrowheads="1"/>
            </p:cNvSpPr>
            <p:nvPr/>
          </p:nvSpPr>
          <p:spPr bwMode="auto">
            <a:xfrm>
              <a:off x="2880" y="2928"/>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 d e</a:t>
              </a:r>
            </a:p>
          </p:txBody>
        </p:sp>
        <p:sp>
          <p:nvSpPr>
            <p:cNvPr id="27" name="Oval 36">
              <a:extLst>
                <a:ext uri="{FF2B5EF4-FFF2-40B4-BE49-F238E27FC236}">
                  <a16:creationId xmlns:a16="http://schemas.microsoft.com/office/drawing/2014/main" id="{AB4BBA79-6886-9C60-8441-3C5C34873994}"/>
                </a:ext>
              </a:extLst>
            </p:cNvPr>
            <p:cNvSpPr>
              <a:spLocks noChangeArrowheads="1"/>
            </p:cNvSpPr>
            <p:nvPr/>
          </p:nvSpPr>
          <p:spPr bwMode="auto">
            <a:xfrm>
              <a:off x="2784" y="2928"/>
              <a:ext cx="624"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8" name="Text Box 37">
              <a:extLst>
                <a:ext uri="{FF2B5EF4-FFF2-40B4-BE49-F238E27FC236}">
                  <a16:creationId xmlns:a16="http://schemas.microsoft.com/office/drawing/2014/main" id="{D8223DF6-E659-3CEE-3449-C7027674E30C}"/>
                </a:ext>
              </a:extLst>
            </p:cNvPr>
            <p:cNvSpPr txBox="1">
              <a:spLocks noChangeArrowheads="1"/>
            </p:cNvSpPr>
            <p:nvPr/>
          </p:nvSpPr>
          <p:spPr bwMode="auto">
            <a:xfrm>
              <a:off x="3216" y="2592"/>
              <a:ext cx="6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a b c d e</a:t>
              </a:r>
            </a:p>
          </p:txBody>
        </p:sp>
        <p:sp>
          <p:nvSpPr>
            <p:cNvPr id="29" name="Oval 38">
              <a:extLst>
                <a:ext uri="{FF2B5EF4-FFF2-40B4-BE49-F238E27FC236}">
                  <a16:creationId xmlns:a16="http://schemas.microsoft.com/office/drawing/2014/main" id="{037790B4-A3CE-3711-5ED4-01511FA0CC3D}"/>
                </a:ext>
              </a:extLst>
            </p:cNvPr>
            <p:cNvSpPr>
              <a:spLocks noChangeArrowheads="1"/>
            </p:cNvSpPr>
            <p:nvPr/>
          </p:nvSpPr>
          <p:spPr bwMode="auto">
            <a:xfrm>
              <a:off x="3120" y="2592"/>
              <a:ext cx="100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0" name="Line 39">
              <a:extLst>
                <a:ext uri="{FF2B5EF4-FFF2-40B4-BE49-F238E27FC236}">
                  <a16:creationId xmlns:a16="http://schemas.microsoft.com/office/drawing/2014/main" id="{B6454864-7D4F-E4FF-3829-7D9848622E3C}"/>
                </a:ext>
              </a:extLst>
            </p:cNvPr>
            <p:cNvSpPr>
              <a:spLocks noChangeShapeType="1"/>
            </p:cNvSpPr>
            <p:nvPr/>
          </p:nvSpPr>
          <p:spPr bwMode="auto">
            <a:xfrm>
              <a:off x="1200" y="3753"/>
              <a:ext cx="3216"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1" name="Line 40">
              <a:extLst>
                <a:ext uri="{FF2B5EF4-FFF2-40B4-BE49-F238E27FC236}">
                  <a16:creationId xmlns:a16="http://schemas.microsoft.com/office/drawing/2014/main" id="{E0D35294-3274-0D33-1AC9-CE7431A57389}"/>
                </a:ext>
              </a:extLst>
            </p:cNvPr>
            <p:cNvSpPr>
              <a:spLocks noChangeShapeType="1"/>
            </p:cNvSpPr>
            <p:nvPr/>
          </p:nvSpPr>
          <p:spPr bwMode="auto">
            <a:xfrm flipH="1">
              <a:off x="1536" y="3753"/>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2" name="Text Box 41">
              <a:extLst>
                <a:ext uri="{FF2B5EF4-FFF2-40B4-BE49-F238E27FC236}">
                  <a16:creationId xmlns:a16="http://schemas.microsoft.com/office/drawing/2014/main" id="{38949567-C78D-C695-2372-4C00386787B9}"/>
                </a:ext>
              </a:extLst>
            </p:cNvPr>
            <p:cNvSpPr txBox="1">
              <a:spLocks noChangeArrowheads="1"/>
            </p:cNvSpPr>
            <p:nvPr/>
          </p:nvSpPr>
          <p:spPr bwMode="auto">
            <a:xfrm>
              <a:off x="1440" y="3810"/>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4</a:t>
              </a:r>
            </a:p>
          </p:txBody>
        </p:sp>
        <p:sp>
          <p:nvSpPr>
            <p:cNvPr id="33" name="Line 42">
              <a:extLst>
                <a:ext uri="{FF2B5EF4-FFF2-40B4-BE49-F238E27FC236}">
                  <a16:creationId xmlns:a16="http://schemas.microsoft.com/office/drawing/2014/main" id="{FD79BB65-6D00-96F5-9F57-56C62FAAC94F}"/>
                </a:ext>
              </a:extLst>
            </p:cNvPr>
            <p:cNvSpPr>
              <a:spLocks noChangeShapeType="1"/>
            </p:cNvSpPr>
            <p:nvPr/>
          </p:nvSpPr>
          <p:spPr bwMode="auto">
            <a:xfrm flipH="1">
              <a:off x="2064"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4" name="Text Box 43">
              <a:extLst>
                <a:ext uri="{FF2B5EF4-FFF2-40B4-BE49-F238E27FC236}">
                  <a16:creationId xmlns:a16="http://schemas.microsoft.com/office/drawing/2014/main" id="{CE9A67E9-C6A5-DCAC-5EED-A3E3CBA6899A}"/>
                </a:ext>
              </a:extLst>
            </p:cNvPr>
            <p:cNvSpPr txBox="1">
              <a:spLocks noChangeArrowheads="1"/>
            </p:cNvSpPr>
            <p:nvPr/>
          </p:nvSpPr>
          <p:spPr bwMode="auto">
            <a:xfrm>
              <a:off x="1968"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3</a:t>
              </a:r>
            </a:p>
          </p:txBody>
        </p:sp>
        <p:sp>
          <p:nvSpPr>
            <p:cNvPr id="35" name="Line 44">
              <a:extLst>
                <a:ext uri="{FF2B5EF4-FFF2-40B4-BE49-F238E27FC236}">
                  <a16:creationId xmlns:a16="http://schemas.microsoft.com/office/drawing/2014/main" id="{5EDE3C5C-350E-5FBD-69E6-90EF46C75DA9}"/>
                </a:ext>
              </a:extLst>
            </p:cNvPr>
            <p:cNvSpPr>
              <a:spLocks noChangeShapeType="1"/>
            </p:cNvSpPr>
            <p:nvPr/>
          </p:nvSpPr>
          <p:spPr bwMode="auto">
            <a:xfrm flipH="1">
              <a:off x="259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6" name="Text Box 45">
              <a:extLst>
                <a:ext uri="{FF2B5EF4-FFF2-40B4-BE49-F238E27FC236}">
                  <a16:creationId xmlns:a16="http://schemas.microsoft.com/office/drawing/2014/main" id="{B31D3AD2-F69F-A985-8FAD-666BDA370736}"/>
                </a:ext>
              </a:extLst>
            </p:cNvPr>
            <p:cNvSpPr txBox="1">
              <a:spLocks noChangeArrowheads="1"/>
            </p:cNvSpPr>
            <p:nvPr/>
          </p:nvSpPr>
          <p:spPr bwMode="auto">
            <a:xfrm>
              <a:off x="249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2</a:t>
              </a:r>
            </a:p>
          </p:txBody>
        </p:sp>
        <p:sp>
          <p:nvSpPr>
            <p:cNvPr id="37" name="Line 46">
              <a:extLst>
                <a:ext uri="{FF2B5EF4-FFF2-40B4-BE49-F238E27FC236}">
                  <a16:creationId xmlns:a16="http://schemas.microsoft.com/office/drawing/2014/main" id="{E94649CE-0121-7E63-116C-32F0F29B22FA}"/>
                </a:ext>
              </a:extLst>
            </p:cNvPr>
            <p:cNvSpPr>
              <a:spLocks noChangeShapeType="1"/>
            </p:cNvSpPr>
            <p:nvPr/>
          </p:nvSpPr>
          <p:spPr bwMode="auto">
            <a:xfrm flipH="1">
              <a:off x="307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8" name="Text Box 47">
              <a:extLst>
                <a:ext uri="{FF2B5EF4-FFF2-40B4-BE49-F238E27FC236}">
                  <a16:creationId xmlns:a16="http://schemas.microsoft.com/office/drawing/2014/main" id="{4ADC037F-DAC7-1FB0-EFA5-60A1872597C1}"/>
                </a:ext>
              </a:extLst>
            </p:cNvPr>
            <p:cNvSpPr txBox="1">
              <a:spLocks noChangeArrowheads="1"/>
            </p:cNvSpPr>
            <p:nvPr/>
          </p:nvSpPr>
          <p:spPr bwMode="auto">
            <a:xfrm>
              <a:off x="297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1</a:t>
              </a:r>
            </a:p>
          </p:txBody>
        </p:sp>
        <p:sp>
          <p:nvSpPr>
            <p:cNvPr id="39" name="Line 48">
              <a:extLst>
                <a:ext uri="{FF2B5EF4-FFF2-40B4-BE49-F238E27FC236}">
                  <a16:creationId xmlns:a16="http://schemas.microsoft.com/office/drawing/2014/main" id="{8412AFBB-8953-672E-CDDC-6C99B80F01A5}"/>
                </a:ext>
              </a:extLst>
            </p:cNvPr>
            <p:cNvSpPr>
              <a:spLocks noChangeShapeType="1"/>
            </p:cNvSpPr>
            <p:nvPr/>
          </p:nvSpPr>
          <p:spPr bwMode="auto">
            <a:xfrm flipH="1">
              <a:off x="355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0" name="Text Box 49">
              <a:extLst>
                <a:ext uri="{FF2B5EF4-FFF2-40B4-BE49-F238E27FC236}">
                  <a16:creationId xmlns:a16="http://schemas.microsoft.com/office/drawing/2014/main" id="{394A52B5-12A8-A2AE-E104-55E77508B79F}"/>
                </a:ext>
              </a:extLst>
            </p:cNvPr>
            <p:cNvSpPr txBox="1">
              <a:spLocks noChangeArrowheads="1"/>
            </p:cNvSpPr>
            <p:nvPr/>
          </p:nvSpPr>
          <p:spPr bwMode="auto">
            <a:xfrm>
              <a:off x="345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0</a:t>
              </a:r>
            </a:p>
          </p:txBody>
        </p:sp>
        <p:sp>
          <p:nvSpPr>
            <p:cNvPr id="41" name="Line 50">
              <a:extLst>
                <a:ext uri="{FF2B5EF4-FFF2-40B4-BE49-F238E27FC236}">
                  <a16:creationId xmlns:a16="http://schemas.microsoft.com/office/drawing/2014/main" id="{07A6F46A-B0B1-0D27-BA20-8C6A6FE18E2D}"/>
                </a:ext>
              </a:extLst>
            </p:cNvPr>
            <p:cNvSpPr>
              <a:spLocks noChangeShapeType="1"/>
            </p:cNvSpPr>
            <p:nvPr/>
          </p:nvSpPr>
          <p:spPr bwMode="auto">
            <a:xfrm>
              <a:off x="1680" y="23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2" name="Line 51">
              <a:extLst>
                <a:ext uri="{FF2B5EF4-FFF2-40B4-BE49-F238E27FC236}">
                  <a16:creationId xmlns:a16="http://schemas.microsoft.com/office/drawing/2014/main" id="{DECEBBEB-5B13-298E-C8FD-33763DCB15B9}"/>
                </a:ext>
              </a:extLst>
            </p:cNvPr>
            <p:cNvSpPr>
              <a:spLocks noChangeShapeType="1"/>
            </p:cNvSpPr>
            <p:nvPr/>
          </p:nvSpPr>
          <p:spPr bwMode="auto">
            <a:xfrm flipV="1">
              <a:off x="1680" y="244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3" name="Line 52">
              <a:extLst>
                <a:ext uri="{FF2B5EF4-FFF2-40B4-BE49-F238E27FC236}">
                  <a16:creationId xmlns:a16="http://schemas.microsoft.com/office/drawing/2014/main" id="{FE22BD35-4773-3D1D-F17E-571581BB1A1D}"/>
                </a:ext>
              </a:extLst>
            </p:cNvPr>
            <p:cNvSpPr>
              <a:spLocks noChangeShapeType="1"/>
            </p:cNvSpPr>
            <p:nvPr/>
          </p:nvSpPr>
          <p:spPr bwMode="auto">
            <a:xfrm>
              <a:off x="1680" y="3216"/>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4" name="Line 53">
              <a:extLst>
                <a:ext uri="{FF2B5EF4-FFF2-40B4-BE49-F238E27FC236}">
                  <a16:creationId xmlns:a16="http://schemas.microsoft.com/office/drawing/2014/main" id="{87D1D642-F3AF-38DD-6698-A74EAB5A8E21}"/>
                </a:ext>
              </a:extLst>
            </p:cNvPr>
            <p:cNvSpPr>
              <a:spLocks noChangeShapeType="1"/>
            </p:cNvSpPr>
            <p:nvPr/>
          </p:nvSpPr>
          <p:spPr bwMode="auto">
            <a:xfrm flipV="1">
              <a:off x="1680" y="3360"/>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5" name="Line 54">
              <a:extLst>
                <a:ext uri="{FF2B5EF4-FFF2-40B4-BE49-F238E27FC236}">
                  <a16:creationId xmlns:a16="http://schemas.microsoft.com/office/drawing/2014/main" id="{BE14ED4F-6977-2F6E-AE65-0D5280EDB3AF}"/>
                </a:ext>
              </a:extLst>
            </p:cNvPr>
            <p:cNvSpPr>
              <a:spLocks noChangeShapeType="1"/>
            </p:cNvSpPr>
            <p:nvPr/>
          </p:nvSpPr>
          <p:spPr bwMode="auto">
            <a:xfrm>
              <a:off x="1680" y="2976"/>
              <a:ext cx="110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6" name="Line 55">
              <a:extLst>
                <a:ext uri="{FF2B5EF4-FFF2-40B4-BE49-F238E27FC236}">
                  <a16:creationId xmlns:a16="http://schemas.microsoft.com/office/drawing/2014/main" id="{01B925B9-2911-DF5B-6D1C-E48B17A66D4E}"/>
                </a:ext>
              </a:extLst>
            </p:cNvPr>
            <p:cNvSpPr>
              <a:spLocks noChangeShapeType="1"/>
            </p:cNvSpPr>
            <p:nvPr/>
          </p:nvSpPr>
          <p:spPr bwMode="auto">
            <a:xfrm flipV="1">
              <a:off x="2688" y="3072"/>
              <a:ext cx="9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7" name="Line 56">
              <a:extLst>
                <a:ext uri="{FF2B5EF4-FFF2-40B4-BE49-F238E27FC236}">
                  <a16:creationId xmlns:a16="http://schemas.microsoft.com/office/drawing/2014/main" id="{2811225A-DB96-0165-2D12-D605E7E4C135}"/>
                </a:ext>
              </a:extLst>
            </p:cNvPr>
            <p:cNvSpPr>
              <a:spLocks noChangeShapeType="1"/>
            </p:cNvSpPr>
            <p:nvPr/>
          </p:nvSpPr>
          <p:spPr bwMode="auto">
            <a:xfrm>
              <a:off x="2400" y="2496"/>
              <a:ext cx="72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8" name="Line 57">
              <a:extLst>
                <a:ext uri="{FF2B5EF4-FFF2-40B4-BE49-F238E27FC236}">
                  <a16:creationId xmlns:a16="http://schemas.microsoft.com/office/drawing/2014/main" id="{CB02428C-CA9E-DB02-BB1E-A6B65AA0505A}"/>
                </a:ext>
              </a:extLst>
            </p:cNvPr>
            <p:cNvSpPr>
              <a:spLocks noChangeShapeType="1"/>
            </p:cNvSpPr>
            <p:nvPr/>
          </p:nvSpPr>
          <p:spPr bwMode="auto">
            <a:xfrm flipV="1">
              <a:off x="3072" y="2736"/>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9" name="Text Box 58">
              <a:extLst>
                <a:ext uri="{FF2B5EF4-FFF2-40B4-BE49-F238E27FC236}">
                  <a16:creationId xmlns:a16="http://schemas.microsoft.com/office/drawing/2014/main" id="{E0747A1F-6F61-93E0-C561-A4DEFF436C8E}"/>
                </a:ext>
              </a:extLst>
            </p:cNvPr>
            <p:cNvSpPr txBox="1">
              <a:spLocks noChangeArrowheads="1"/>
            </p:cNvSpPr>
            <p:nvPr/>
          </p:nvSpPr>
          <p:spPr bwMode="auto">
            <a:xfrm>
              <a:off x="4305" y="1824"/>
              <a:ext cx="99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agglomerative</a:t>
              </a:r>
            </a:p>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(AGNES)</a:t>
              </a:r>
            </a:p>
          </p:txBody>
        </p:sp>
        <p:sp>
          <p:nvSpPr>
            <p:cNvPr id="50" name="Text Box 59">
              <a:extLst>
                <a:ext uri="{FF2B5EF4-FFF2-40B4-BE49-F238E27FC236}">
                  <a16:creationId xmlns:a16="http://schemas.microsoft.com/office/drawing/2014/main" id="{DEBD285A-A785-F133-1B20-5ECFF5102307}"/>
                </a:ext>
              </a:extLst>
            </p:cNvPr>
            <p:cNvSpPr txBox="1">
              <a:spLocks noChangeArrowheads="1"/>
            </p:cNvSpPr>
            <p:nvPr/>
          </p:nvSpPr>
          <p:spPr bwMode="auto">
            <a:xfrm>
              <a:off x="4401" y="3552"/>
              <a:ext cx="69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divisive</a:t>
              </a:r>
            </a:p>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(DIANA)</a:t>
              </a:r>
              <a:endParaRPr lang="en-US" altLang="zh-CN" sz="1800" dirty="0">
                <a:solidFill>
                  <a:srgbClr val="000000"/>
                </a:solidFill>
                <a:latin typeface="Times New Roman" panose="02020603050405020304" pitchFamily="18" charset="0"/>
                <a:ea typeface="SimSun" panose="02010600030101010101" pitchFamily="2" charset="-122"/>
              </a:endParaRPr>
            </a:p>
          </p:txBody>
        </p:sp>
      </p:grpSp>
    </p:spTree>
    <p:extLst>
      <p:ext uri="{BB962C8B-B14F-4D97-AF65-F5344CB8AC3E}">
        <p14:creationId xmlns:p14="http://schemas.microsoft.com/office/powerpoint/2010/main" val="2047265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t>Dendrogram: How Clusters are Merged</a:t>
            </a:r>
          </a:p>
        </p:txBody>
      </p:sp>
      <p:sp>
        <p:nvSpPr>
          <p:cNvPr id="25604" name="Rectangle 3"/>
          <p:cNvSpPr>
            <a:spLocks noGrp="1" noChangeArrowheads="1"/>
          </p:cNvSpPr>
          <p:nvPr>
            <p:ph type="body" idx="1"/>
          </p:nvPr>
        </p:nvSpPr>
        <p:spPr/>
        <p:txBody>
          <a:bodyPr/>
          <a:lstStyle/>
          <a:p>
            <a:r>
              <a:rPr lang="en-US" altLang="zh-CN" dirty="0" err="1"/>
              <a:t>Dendrogram</a:t>
            </a:r>
            <a:r>
              <a:rPr lang="en-US" altLang="zh-CN" dirty="0"/>
              <a:t>: Decompose a set of data objects into a tree of clusters by multi-level nested partitioning</a:t>
            </a:r>
          </a:p>
          <a:p>
            <a:r>
              <a:rPr lang="en-US" altLang="zh-CN" dirty="0"/>
              <a:t>A clustering of the data objects is obtained by cutting the </a:t>
            </a:r>
            <a:r>
              <a:rPr lang="en-US" altLang="zh-CN" dirty="0" err="1"/>
              <a:t>dendrogram</a:t>
            </a:r>
            <a:r>
              <a:rPr lang="en-US" altLang="zh-CN" dirty="0"/>
              <a:t> at the desired level, then each connected component forms a cluster</a:t>
            </a:r>
          </a:p>
        </p:txBody>
      </p:sp>
      <p:grpSp>
        <p:nvGrpSpPr>
          <p:cNvPr id="4" name="Group 3"/>
          <p:cNvGrpSpPr/>
          <p:nvPr/>
        </p:nvGrpSpPr>
        <p:grpSpPr>
          <a:xfrm>
            <a:off x="829908" y="3878826"/>
            <a:ext cx="5497150" cy="2642294"/>
            <a:chOff x="1981200" y="1143000"/>
            <a:chExt cx="7924800" cy="4876800"/>
          </a:xfrm>
        </p:grpSpPr>
        <p:sp>
          <p:nvSpPr>
            <p:cNvPr id="5" name="Oval 2"/>
            <p:cNvSpPr>
              <a:spLocks noChangeArrowheads="1"/>
            </p:cNvSpPr>
            <p:nvPr/>
          </p:nvSpPr>
          <p:spPr bwMode="auto">
            <a:xfrm>
              <a:off x="9753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 name="Oval 3"/>
            <p:cNvSpPr>
              <a:spLocks noChangeArrowheads="1"/>
            </p:cNvSpPr>
            <p:nvPr/>
          </p:nvSpPr>
          <p:spPr bwMode="auto">
            <a:xfrm>
              <a:off x="8686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 name="Oval 4"/>
            <p:cNvSpPr>
              <a:spLocks noChangeArrowheads="1"/>
            </p:cNvSpPr>
            <p:nvPr/>
          </p:nvSpPr>
          <p:spPr bwMode="auto">
            <a:xfrm>
              <a:off x="7696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 name="Oval 5"/>
            <p:cNvSpPr>
              <a:spLocks noChangeArrowheads="1"/>
            </p:cNvSpPr>
            <p:nvPr/>
          </p:nvSpPr>
          <p:spPr bwMode="auto">
            <a:xfrm>
              <a:off x="6781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 name="Oval 6"/>
            <p:cNvSpPr>
              <a:spLocks noChangeArrowheads="1"/>
            </p:cNvSpPr>
            <p:nvPr/>
          </p:nvSpPr>
          <p:spPr bwMode="auto">
            <a:xfrm>
              <a:off x="5791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 name="Oval 7"/>
            <p:cNvSpPr>
              <a:spLocks noChangeArrowheads="1"/>
            </p:cNvSpPr>
            <p:nvPr/>
          </p:nvSpPr>
          <p:spPr bwMode="auto">
            <a:xfrm>
              <a:off x="4800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8"/>
            <p:cNvSpPr>
              <a:spLocks noChangeArrowheads="1"/>
            </p:cNvSpPr>
            <p:nvPr/>
          </p:nvSpPr>
          <p:spPr bwMode="auto">
            <a:xfrm>
              <a:off x="3886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9"/>
            <p:cNvSpPr>
              <a:spLocks noChangeArrowheads="1"/>
            </p:cNvSpPr>
            <p:nvPr/>
          </p:nvSpPr>
          <p:spPr bwMode="auto">
            <a:xfrm>
              <a:off x="2895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0"/>
            <p:cNvSpPr>
              <a:spLocks noChangeArrowheads="1"/>
            </p:cNvSpPr>
            <p:nvPr/>
          </p:nvSpPr>
          <p:spPr bwMode="auto">
            <a:xfrm>
              <a:off x="1981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Line 11"/>
            <p:cNvSpPr>
              <a:spLocks noChangeShapeType="1"/>
            </p:cNvSpPr>
            <p:nvPr/>
          </p:nvSpPr>
          <p:spPr bwMode="auto">
            <a:xfrm>
              <a:off x="2057400" y="5029200"/>
              <a:ext cx="91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5" name="Line 12"/>
            <p:cNvSpPr>
              <a:spLocks noChangeShapeType="1"/>
            </p:cNvSpPr>
            <p:nvPr/>
          </p:nvSpPr>
          <p:spPr bwMode="auto">
            <a:xfrm>
              <a:off x="29718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6" name="Line 13"/>
            <p:cNvSpPr>
              <a:spLocks noChangeShapeType="1"/>
            </p:cNvSpPr>
            <p:nvPr/>
          </p:nvSpPr>
          <p:spPr bwMode="auto">
            <a:xfrm>
              <a:off x="48768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7" name="Line 14"/>
            <p:cNvSpPr>
              <a:spLocks noChangeShapeType="1"/>
            </p:cNvSpPr>
            <p:nvPr/>
          </p:nvSpPr>
          <p:spPr bwMode="auto">
            <a:xfrm>
              <a:off x="4876800" y="5029200"/>
              <a:ext cx="990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8" name="Line 15"/>
            <p:cNvSpPr>
              <a:spLocks noChangeShapeType="1"/>
            </p:cNvSpPr>
            <p:nvPr/>
          </p:nvSpPr>
          <p:spPr bwMode="auto">
            <a:xfrm>
              <a:off x="58674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9" name="Line 16"/>
            <p:cNvSpPr>
              <a:spLocks noChangeShapeType="1"/>
            </p:cNvSpPr>
            <p:nvPr/>
          </p:nvSpPr>
          <p:spPr bwMode="auto">
            <a:xfrm>
              <a:off x="8763000" y="51054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0" name="Line 17"/>
            <p:cNvSpPr>
              <a:spLocks noChangeShapeType="1"/>
            </p:cNvSpPr>
            <p:nvPr/>
          </p:nvSpPr>
          <p:spPr bwMode="auto">
            <a:xfrm>
              <a:off x="8763000" y="5105400"/>
              <a:ext cx="1066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1" name="Line 18"/>
            <p:cNvSpPr>
              <a:spLocks noChangeShapeType="1"/>
            </p:cNvSpPr>
            <p:nvPr/>
          </p:nvSpPr>
          <p:spPr bwMode="auto">
            <a:xfrm>
              <a:off x="9829800" y="51054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19"/>
            <p:cNvSpPr>
              <a:spLocks noChangeShapeType="1"/>
            </p:cNvSpPr>
            <p:nvPr/>
          </p:nvSpPr>
          <p:spPr bwMode="auto">
            <a:xfrm>
              <a:off x="2514600" y="42672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Line 20"/>
            <p:cNvSpPr>
              <a:spLocks noChangeShapeType="1"/>
            </p:cNvSpPr>
            <p:nvPr/>
          </p:nvSpPr>
          <p:spPr bwMode="auto">
            <a:xfrm>
              <a:off x="2514600" y="4267200"/>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4" name="Line 21"/>
            <p:cNvSpPr>
              <a:spLocks noChangeShapeType="1"/>
            </p:cNvSpPr>
            <p:nvPr/>
          </p:nvSpPr>
          <p:spPr bwMode="auto">
            <a:xfrm>
              <a:off x="3962400" y="4267200"/>
              <a:ext cx="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5" name="Line 22"/>
            <p:cNvSpPr>
              <a:spLocks noChangeShapeType="1"/>
            </p:cNvSpPr>
            <p:nvPr/>
          </p:nvSpPr>
          <p:spPr bwMode="auto">
            <a:xfrm>
              <a:off x="5257800" y="4267200"/>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6" name="Line 23"/>
            <p:cNvSpPr>
              <a:spLocks noChangeShapeType="1"/>
            </p:cNvSpPr>
            <p:nvPr/>
          </p:nvSpPr>
          <p:spPr bwMode="auto">
            <a:xfrm>
              <a:off x="5334000" y="42672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7" name="Line 24"/>
            <p:cNvSpPr>
              <a:spLocks noChangeShapeType="1"/>
            </p:cNvSpPr>
            <p:nvPr/>
          </p:nvSpPr>
          <p:spPr bwMode="auto">
            <a:xfrm>
              <a:off x="5410200" y="4267200"/>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8" name="Line 25"/>
            <p:cNvSpPr>
              <a:spLocks noChangeShapeType="1"/>
            </p:cNvSpPr>
            <p:nvPr/>
          </p:nvSpPr>
          <p:spPr bwMode="auto">
            <a:xfrm>
              <a:off x="6858000" y="4267200"/>
              <a:ext cx="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9" name="Line 26"/>
            <p:cNvSpPr>
              <a:spLocks noChangeShapeType="1"/>
            </p:cNvSpPr>
            <p:nvPr/>
          </p:nvSpPr>
          <p:spPr bwMode="auto">
            <a:xfrm>
              <a:off x="5334000" y="4267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0" name="Line 27"/>
            <p:cNvSpPr>
              <a:spLocks noChangeShapeType="1"/>
            </p:cNvSpPr>
            <p:nvPr/>
          </p:nvSpPr>
          <p:spPr bwMode="auto">
            <a:xfrm>
              <a:off x="6096000" y="34290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1" name="Line 28"/>
            <p:cNvSpPr>
              <a:spLocks noChangeShapeType="1"/>
            </p:cNvSpPr>
            <p:nvPr/>
          </p:nvSpPr>
          <p:spPr bwMode="auto">
            <a:xfrm flipV="1">
              <a:off x="7772400" y="3429000"/>
              <a:ext cx="0" cy="2514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2" name="Line 29"/>
            <p:cNvSpPr>
              <a:spLocks noChangeShapeType="1"/>
            </p:cNvSpPr>
            <p:nvPr/>
          </p:nvSpPr>
          <p:spPr bwMode="auto">
            <a:xfrm>
              <a:off x="6096000" y="3429000"/>
              <a:ext cx="167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3" name="Line 30"/>
            <p:cNvSpPr>
              <a:spLocks noChangeShapeType="1"/>
            </p:cNvSpPr>
            <p:nvPr/>
          </p:nvSpPr>
          <p:spPr bwMode="auto">
            <a:xfrm>
              <a:off x="6934200" y="25908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4" name="Line 31"/>
            <p:cNvSpPr>
              <a:spLocks noChangeShapeType="1"/>
            </p:cNvSpPr>
            <p:nvPr/>
          </p:nvSpPr>
          <p:spPr bwMode="auto">
            <a:xfrm flipV="1">
              <a:off x="9296400" y="2514600"/>
              <a:ext cx="0" cy="2590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5" name="Line 32"/>
            <p:cNvSpPr>
              <a:spLocks noChangeShapeType="1"/>
            </p:cNvSpPr>
            <p:nvPr/>
          </p:nvSpPr>
          <p:spPr bwMode="auto">
            <a:xfrm flipH="1">
              <a:off x="6934200" y="2514600"/>
              <a:ext cx="2362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6" name="Line 33"/>
            <p:cNvSpPr>
              <a:spLocks noChangeShapeType="1"/>
            </p:cNvSpPr>
            <p:nvPr/>
          </p:nvSpPr>
          <p:spPr bwMode="auto">
            <a:xfrm flipV="1">
              <a:off x="6934200" y="25146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7" name="Line 34"/>
            <p:cNvSpPr>
              <a:spLocks noChangeShapeType="1"/>
            </p:cNvSpPr>
            <p:nvPr/>
          </p:nvSpPr>
          <p:spPr bwMode="auto">
            <a:xfrm>
              <a:off x="8077200" y="1600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8" name="Line 35"/>
            <p:cNvSpPr>
              <a:spLocks noChangeShapeType="1"/>
            </p:cNvSpPr>
            <p:nvPr/>
          </p:nvSpPr>
          <p:spPr bwMode="auto">
            <a:xfrm flipH="1">
              <a:off x="3352800" y="1600200"/>
              <a:ext cx="472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9" name="Line 36"/>
            <p:cNvSpPr>
              <a:spLocks noChangeShapeType="1"/>
            </p:cNvSpPr>
            <p:nvPr/>
          </p:nvSpPr>
          <p:spPr bwMode="auto">
            <a:xfrm flipV="1">
              <a:off x="3200400" y="1600200"/>
              <a:ext cx="0" cy="2667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0" name="Line 37"/>
            <p:cNvSpPr>
              <a:spLocks noChangeShapeType="1"/>
            </p:cNvSpPr>
            <p:nvPr/>
          </p:nvSpPr>
          <p:spPr bwMode="auto">
            <a:xfrm>
              <a:off x="3733800" y="1600200"/>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1" name="Line 38"/>
            <p:cNvSpPr>
              <a:spLocks noChangeShapeType="1"/>
            </p:cNvSpPr>
            <p:nvPr/>
          </p:nvSpPr>
          <p:spPr bwMode="auto">
            <a:xfrm flipH="1">
              <a:off x="3200400" y="16002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2" name="Line 39"/>
            <p:cNvSpPr>
              <a:spLocks noChangeShapeType="1"/>
            </p:cNvSpPr>
            <p:nvPr/>
          </p:nvSpPr>
          <p:spPr bwMode="auto">
            <a:xfrm flipV="1">
              <a:off x="5638800" y="1143000"/>
              <a:ext cx="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3" name="Line 41"/>
            <p:cNvSpPr>
              <a:spLocks noChangeShapeType="1"/>
            </p:cNvSpPr>
            <p:nvPr/>
          </p:nvSpPr>
          <p:spPr bwMode="auto">
            <a:xfrm>
              <a:off x="20574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sp>
        <p:nvSpPr>
          <p:cNvPr id="2" name="TextBox 1"/>
          <p:cNvSpPr txBox="1"/>
          <p:nvPr/>
        </p:nvSpPr>
        <p:spPr>
          <a:xfrm>
            <a:off x="6721252" y="4248878"/>
            <a:ext cx="4685405" cy="830997"/>
          </a:xfrm>
          <a:prstGeom prst="rect">
            <a:avLst/>
          </a:prstGeom>
          <a:solidFill>
            <a:srgbClr val="FFFF00"/>
          </a:solidFill>
        </p:spPr>
        <p:txBody>
          <a:bodyPr wrap="square" rtlCol="0">
            <a:spAutoFit/>
          </a:bodyPr>
          <a:lstStyle/>
          <a:p>
            <a:r>
              <a:rPr lang="en-US" sz="2400" dirty="0"/>
              <a:t>Hierarchical clustering generates a </a:t>
            </a:r>
            <a:r>
              <a:rPr lang="en-US" sz="2400" dirty="0" err="1"/>
              <a:t>dendrogram</a:t>
            </a:r>
            <a:r>
              <a:rPr lang="en-US" sz="2400" dirty="0"/>
              <a:t> (a hierarchy of clusters)</a:t>
            </a:r>
          </a:p>
        </p:txBody>
      </p:sp>
    </p:spTree>
    <p:extLst>
      <p:ext uri="{BB962C8B-B14F-4D97-AF65-F5344CB8AC3E}">
        <p14:creationId xmlns:p14="http://schemas.microsoft.com/office/powerpoint/2010/main" val="424009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Cluster Analysis: A Quick Overview</a:t>
            </a:r>
            <a:endParaRPr lang="en-US" dirty="0"/>
          </a:p>
        </p:txBody>
      </p:sp>
      <p:sp>
        <p:nvSpPr>
          <p:cNvPr id="3" name="Content Placeholder 2"/>
          <p:cNvSpPr>
            <a:spLocks noGrp="1"/>
          </p:cNvSpPr>
          <p:nvPr>
            <p:ph idx="1"/>
          </p:nvPr>
        </p:nvSpPr>
        <p:spPr/>
        <p:txBody>
          <a:bodyPr/>
          <a:lstStyle/>
          <a:p>
            <a:r>
              <a:rPr lang="en-US" altLang="en-US" dirty="0"/>
              <a:t> When flying over a city, one can easily identify fields, forests, commercial areas, and residential areas based on their features, without anyone’s explicit “training”—This is the power of cluster analysis</a:t>
            </a:r>
          </a:p>
          <a:p>
            <a:r>
              <a:rPr lang="en-US" altLang="en-US" dirty="0"/>
              <a:t>This chapter and the next systematically study cluster analysis methods and help answer the following:</a:t>
            </a:r>
          </a:p>
          <a:p>
            <a:pPr lvl="1"/>
            <a:r>
              <a:rPr lang="en-US" altLang="en-US" dirty="0"/>
              <a:t>What are the different proximity measures for effective clustering?</a:t>
            </a:r>
          </a:p>
          <a:p>
            <a:pPr lvl="1"/>
            <a:r>
              <a:rPr lang="en-US" altLang="en-US" dirty="0"/>
              <a:t>Can we cluster a massive number of data points efficiently?</a:t>
            </a:r>
          </a:p>
          <a:p>
            <a:pPr lvl="1"/>
            <a:r>
              <a:rPr lang="en-US" altLang="en-US" dirty="0"/>
              <a:t>Can we find clusters of arbitrary shape? At multiple levels of granularity?</a:t>
            </a:r>
          </a:p>
          <a:p>
            <a:pPr lvl="1"/>
            <a:r>
              <a:rPr lang="en-US" altLang="en-US" dirty="0"/>
              <a:t>How can we judge the quality of the clusters discovered by our system?</a:t>
            </a:r>
          </a:p>
        </p:txBody>
      </p:sp>
    </p:spTree>
    <p:extLst>
      <p:ext uri="{BB962C8B-B14F-4D97-AF65-F5344CB8AC3E}">
        <p14:creationId xmlns:p14="http://schemas.microsoft.com/office/powerpoint/2010/main" val="2494010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Agglomerative Clustering Algorithm</a:t>
            </a:r>
            <a:endParaRPr lang="en-US" dirty="0"/>
          </a:p>
        </p:txBody>
      </p:sp>
      <p:sp>
        <p:nvSpPr>
          <p:cNvPr id="3" name="Content Placeholder 2"/>
          <p:cNvSpPr>
            <a:spLocks noGrp="1"/>
          </p:cNvSpPr>
          <p:nvPr>
            <p:ph idx="1"/>
          </p:nvPr>
        </p:nvSpPr>
        <p:spPr/>
        <p:txBody>
          <a:bodyPr/>
          <a:lstStyle/>
          <a:p>
            <a:r>
              <a:rPr lang="en-US" altLang="zh-CN" dirty="0"/>
              <a:t>AGNES (</a:t>
            </a:r>
            <a:r>
              <a:rPr lang="en-US" altLang="zh-CN" dirty="0" err="1"/>
              <a:t>AGglomerative</a:t>
            </a:r>
            <a:r>
              <a:rPr lang="en-US" altLang="zh-CN" dirty="0"/>
              <a:t> </a:t>
            </a:r>
            <a:r>
              <a:rPr lang="en-US" altLang="zh-CN" dirty="0" err="1"/>
              <a:t>NESting</a:t>
            </a:r>
            <a:r>
              <a:rPr lang="en-US" altLang="zh-CN" dirty="0"/>
              <a:t>) (Kaufmann and </a:t>
            </a:r>
            <a:r>
              <a:rPr lang="en-US" altLang="zh-CN" dirty="0" err="1"/>
              <a:t>Rousseeuw</a:t>
            </a:r>
            <a:r>
              <a:rPr lang="en-US" altLang="zh-CN" dirty="0"/>
              <a:t>, 1990)</a:t>
            </a:r>
          </a:p>
          <a:p>
            <a:pPr lvl="1"/>
            <a:r>
              <a:rPr lang="en-US" altLang="zh-CN" dirty="0"/>
              <a:t>Use the single-link method and the dissimilarity matrix</a:t>
            </a:r>
          </a:p>
          <a:p>
            <a:pPr lvl="1"/>
            <a:r>
              <a:rPr lang="en-US" altLang="zh-CN" dirty="0"/>
              <a:t>Continuously merge nodes that have the least dissimilarity</a:t>
            </a:r>
          </a:p>
          <a:p>
            <a:pPr lvl="1"/>
            <a:r>
              <a:rPr lang="en-US" altLang="zh-CN" dirty="0"/>
              <a:t>Eventually all nodes belong to the same cluster</a:t>
            </a:r>
          </a:p>
          <a:p>
            <a:r>
              <a:rPr lang="en-US" altLang="zh-CN" sz="2400" dirty="0">
                <a:ea typeface="SimSun" panose="02010600030101010101" pitchFamily="2" charset="-122"/>
              </a:rPr>
              <a:t>Agglomerative clustering varies on different similarity measures among clusters</a:t>
            </a:r>
          </a:p>
          <a:p>
            <a:pPr lvl="1"/>
            <a:r>
              <a:rPr lang="en-US" altLang="zh-CN" sz="2800" dirty="0">
                <a:ea typeface="SimSun" panose="02010600030101010101" pitchFamily="2" charset="-122"/>
              </a:rPr>
              <a:t>Single link (nearest neighbor)</a:t>
            </a:r>
          </a:p>
          <a:p>
            <a:pPr lvl="1"/>
            <a:r>
              <a:rPr lang="en-US" altLang="zh-CN" sz="2800" dirty="0">
                <a:ea typeface="SimSun" panose="02010600030101010101" pitchFamily="2" charset="-122"/>
              </a:rPr>
              <a:t>Complete link (diameter)</a:t>
            </a:r>
          </a:p>
          <a:p>
            <a:pPr lvl="1"/>
            <a:r>
              <a:rPr lang="en-US" altLang="zh-CN" dirty="0"/>
              <a:t>Average link (group average)</a:t>
            </a:r>
          </a:p>
          <a:p>
            <a:pPr lvl="1"/>
            <a:r>
              <a:rPr lang="en-US" altLang="zh-CN" dirty="0"/>
              <a:t>Centroid link (centroid similarity)</a:t>
            </a:r>
          </a:p>
          <a:p>
            <a:endParaRPr lang="en-US" dirty="0"/>
          </a:p>
        </p:txBody>
      </p:sp>
      <p:sp>
        <p:nvSpPr>
          <p:cNvPr id="21" name="Content Placeholder 2"/>
          <p:cNvSpPr txBox="1">
            <a:spLocks/>
          </p:cNvSpPr>
          <p:nvPr/>
        </p:nvSpPr>
        <p:spPr>
          <a:xfrm>
            <a:off x="563482" y="5012241"/>
            <a:ext cx="10834399" cy="1313215"/>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endParaRPr lang="en-US" dirty="0">
              <a:solidFill>
                <a:prstClr val="black"/>
              </a:solidFill>
            </a:endParaRPr>
          </a:p>
        </p:txBody>
      </p:sp>
      <p:sp>
        <p:nvSpPr>
          <p:cNvPr id="22" name="Content Placeholder 2"/>
          <p:cNvSpPr txBox="1">
            <a:spLocks/>
          </p:cNvSpPr>
          <p:nvPr/>
        </p:nvSpPr>
        <p:spPr>
          <a:xfrm>
            <a:off x="5417985" y="5441264"/>
            <a:ext cx="5529494" cy="956278"/>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2"/>
            <a:endParaRPr lang="en-US" dirty="0">
              <a:solidFill>
                <a:prstClr val="black"/>
              </a:solidFill>
            </a:endParaRPr>
          </a:p>
        </p:txBody>
      </p:sp>
    </p:spTree>
    <p:extLst>
      <p:ext uri="{BB962C8B-B14F-4D97-AF65-F5344CB8AC3E}">
        <p14:creationId xmlns:p14="http://schemas.microsoft.com/office/powerpoint/2010/main" val="871272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Agglomerative Clustering Algorithm</a:t>
            </a:r>
            <a:endParaRPr lang="en-US" dirty="0"/>
          </a:p>
        </p:txBody>
      </p:sp>
      <p:grpSp>
        <p:nvGrpSpPr>
          <p:cNvPr id="23" name="Group 22"/>
          <p:cNvGrpSpPr/>
          <p:nvPr/>
        </p:nvGrpSpPr>
        <p:grpSpPr>
          <a:xfrm>
            <a:off x="1981200" y="2420143"/>
            <a:ext cx="8229600" cy="2017713"/>
            <a:chOff x="938424" y="2971753"/>
            <a:chExt cx="8229600" cy="2017713"/>
          </a:xfrm>
        </p:grpSpPr>
        <p:grpSp>
          <p:nvGrpSpPr>
            <p:cNvPr id="4" name="Group 4"/>
            <p:cNvGrpSpPr>
              <a:grpSpLocks/>
            </p:cNvGrpSpPr>
            <p:nvPr/>
          </p:nvGrpSpPr>
          <p:grpSpPr bwMode="auto">
            <a:xfrm>
              <a:off x="938424" y="2971753"/>
              <a:ext cx="2209800" cy="2017713"/>
              <a:chOff x="384" y="2496"/>
              <a:chExt cx="1392" cy="1271"/>
            </a:xfrm>
          </p:grpSpPr>
          <p:graphicFrame>
            <p:nvGraphicFramePr>
              <p:cNvPr id="5" name="Object 1026"/>
              <p:cNvGraphicFramePr>
                <a:graphicFrameLocks noChangeAspect="1"/>
              </p:cNvGraphicFramePr>
              <p:nvPr/>
            </p:nvGraphicFramePr>
            <p:xfrm>
              <a:off x="384" y="2496"/>
              <a:ext cx="1392" cy="1271"/>
            </p:xfrm>
            <a:graphic>
              <a:graphicData uri="http://schemas.openxmlformats.org/presentationml/2006/ole">
                <mc:AlternateContent xmlns:mc="http://schemas.openxmlformats.org/markup-compatibility/2006">
                  <mc:Choice xmlns:v="urn:schemas-microsoft-com:vml" Requires="v">
                    <p:oleObj name="Worksheet" r:id="rId2" imgW="2200656" imgH="2076907" progId="Excel.Sheet.8">
                      <p:embed/>
                    </p:oleObj>
                  </mc:Choice>
                  <mc:Fallback>
                    <p:oleObj name="Worksheet" r:id="rId2" imgW="2200656" imgH="2076907" progId="Excel.Sheet.8">
                      <p:embed/>
                      <p:pic>
                        <p:nvPicPr>
                          <p:cNvPr id="5" name="Object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6"/>
              <p:cNvSpPr>
                <a:spLocks noChangeArrowheads="1"/>
              </p:cNvSpPr>
              <p:nvPr/>
            </p:nvSpPr>
            <p:spPr bwMode="auto">
              <a:xfrm>
                <a:off x="816" y="2716"/>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 name="Oval 7"/>
              <p:cNvSpPr>
                <a:spLocks noChangeArrowheads="1"/>
              </p:cNvSpPr>
              <p:nvPr/>
            </p:nvSpPr>
            <p:spPr bwMode="auto">
              <a:xfrm>
                <a:off x="816" y="3004"/>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 name="Oval 8"/>
              <p:cNvSpPr>
                <a:spLocks noChangeArrowheads="1"/>
              </p:cNvSpPr>
              <p:nvPr/>
            </p:nvSpPr>
            <p:spPr bwMode="auto">
              <a:xfrm>
                <a:off x="1392" y="3004"/>
                <a:ext cx="14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9" name="Group 9"/>
            <p:cNvGrpSpPr>
              <a:grpSpLocks/>
            </p:cNvGrpSpPr>
            <p:nvPr/>
          </p:nvGrpSpPr>
          <p:grpSpPr bwMode="auto">
            <a:xfrm>
              <a:off x="3910224" y="2971753"/>
              <a:ext cx="2209800" cy="2017713"/>
              <a:chOff x="1968" y="2496"/>
              <a:chExt cx="1392" cy="1271"/>
            </a:xfrm>
          </p:grpSpPr>
          <p:graphicFrame>
            <p:nvGraphicFramePr>
              <p:cNvPr id="10" name="Object 1025"/>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name="Worksheet" r:id="rId4" imgW="2200656" imgH="2076907" progId="Excel.Sheet.8">
                      <p:embed/>
                    </p:oleObj>
                  </mc:Choice>
                  <mc:Fallback>
                    <p:oleObj name="Worksheet" r:id="rId4" imgW="2200656" imgH="2076907" progId="Excel.Sheet.8">
                      <p:embed/>
                      <p:pic>
                        <p:nvPicPr>
                          <p:cNvPr id="10" name="Object 1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Oval 11"/>
              <p:cNvSpPr>
                <a:spLocks noChangeArrowheads="1"/>
              </p:cNvSpPr>
              <p:nvPr/>
            </p:nvSpPr>
            <p:spPr bwMode="auto">
              <a:xfrm>
                <a:off x="2736" y="3244"/>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2"/>
              <p:cNvSpPr>
                <a:spLocks noChangeArrowheads="1"/>
              </p:cNvSpPr>
              <p:nvPr/>
            </p:nvSpPr>
            <p:spPr bwMode="auto">
              <a:xfrm>
                <a:off x="2256" y="271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3"/>
              <p:cNvSpPr>
                <a:spLocks noChangeArrowheads="1"/>
              </p:cNvSpPr>
              <p:nvPr/>
            </p:nvSpPr>
            <p:spPr bwMode="auto">
              <a:xfrm>
                <a:off x="2352" y="2980"/>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14"/>
              <p:cNvSpPr>
                <a:spLocks noChangeArrowheads="1"/>
              </p:cNvSpPr>
              <p:nvPr/>
            </p:nvSpPr>
            <p:spPr bwMode="auto">
              <a:xfrm>
                <a:off x="2832" y="3004"/>
                <a:ext cx="288"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15" name="Group 15"/>
            <p:cNvGrpSpPr>
              <a:grpSpLocks/>
            </p:cNvGrpSpPr>
            <p:nvPr/>
          </p:nvGrpSpPr>
          <p:grpSpPr bwMode="auto">
            <a:xfrm>
              <a:off x="6958224" y="2971753"/>
              <a:ext cx="2209800" cy="2017713"/>
              <a:chOff x="3552" y="2496"/>
              <a:chExt cx="1392" cy="1271"/>
            </a:xfrm>
          </p:grpSpPr>
          <p:graphicFrame>
            <p:nvGraphicFramePr>
              <p:cNvPr id="16" name="Object 1024"/>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name="Worksheet" r:id="rId5" imgW="2200656" imgH="2076907" progId="Excel.Sheet.8">
                      <p:embed/>
                    </p:oleObj>
                  </mc:Choice>
                  <mc:Fallback>
                    <p:oleObj name="Worksheet" r:id="rId5" imgW="2200656" imgH="2076907" progId="Excel.Sheet.8">
                      <p:embed/>
                      <p:pic>
                        <p:nvPicPr>
                          <p:cNvPr id="16"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Oval 17"/>
              <p:cNvSpPr>
                <a:spLocks noChangeArrowheads="1"/>
              </p:cNvSpPr>
              <p:nvPr/>
            </p:nvSpPr>
            <p:spPr bwMode="auto">
              <a:xfrm>
                <a:off x="3888" y="283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8"/>
              <p:cNvSpPr>
                <a:spLocks noChangeArrowheads="1"/>
              </p:cNvSpPr>
              <p:nvPr/>
            </p:nvSpPr>
            <p:spPr bwMode="auto">
              <a:xfrm>
                <a:off x="4272" y="3100"/>
                <a:ext cx="480"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19" name="Line 19"/>
            <p:cNvSpPr>
              <a:spLocks noChangeShapeType="1"/>
            </p:cNvSpPr>
            <p:nvPr/>
          </p:nvSpPr>
          <p:spPr bwMode="auto">
            <a:xfrm>
              <a:off x="3376824" y="3886152"/>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sp>
          <p:nvSpPr>
            <p:cNvPr id="20" name="Line 20"/>
            <p:cNvSpPr>
              <a:spLocks noChangeShapeType="1"/>
            </p:cNvSpPr>
            <p:nvPr/>
          </p:nvSpPr>
          <p:spPr bwMode="auto">
            <a:xfrm>
              <a:off x="6348624" y="3809952"/>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grpSp>
    </p:spTree>
    <p:extLst>
      <p:ext uri="{BB962C8B-B14F-4D97-AF65-F5344CB8AC3E}">
        <p14:creationId xmlns:p14="http://schemas.microsoft.com/office/powerpoint/2010/main" val="823689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sym typeface="Symbol" panose="05050102010706020507" pitchFamily="18" charset="2"/>
              </a:rPr>
              <a:t>Single Link vs. Complete Link in Hierarchical Clustering</a:t>
            </a:r>
            <a:endParaRPr lang="en-US" altLang="en-US" dirty="0"/>
          </a:p>
        </p:txBody>
      </p:sp>
      <p:sp>
        <p:nvSpPr>
          <p:cNvPr id="25604" name="Rectangle 3"/>
          <p:cNvSpPr>
            <a:spLocks noGrp="1" noChangeArrowheads="1"/>
          </p:cNvSpPr>
          <p:nvPr>
            <p:ph type="body" idx="1"/>
          </p:nvPr>
        </p:nvSpPr>
        <p:spPr/>
        <p:txBody>
          <a:bodyPr>
            <a:normAutofit fontScale="92500" lnSpcReduction="10000"/>
          </a:bodyPr>
          <a:lstStyle/>
          <a:p>
            <a:r>
              <a:rPr lang="en-US" altLang="zh-CN" dirty="0">
                <a:sym typeface="Symbol" panose="05050102010706020507" pitchFamily="18" charset="2"/>
              </a:rPr>
              <a:t>Single link (nearest neighbor)</a:t>
            </a:r>
          </a:p>
          <a:p>
            <a:pPr lvl="1"/>
            <a:r>
              <a:rPr lang="en-US" altLang="zh-CN" dirty="0">
                <a:sym typeface="Symbol" panose="05050102010706020507" pitchFamily="18" charset="2"/>
              </a:rPr>
              <a:t>The similarity between two clusters is the similarity between their most similar (nearest neighbor) members</a:t>
            </a:r>
          </a:p>
          <a:p>
            <a:pPr lvl="1"/>
            <a:r>
              <a:rPr lang="en-US" altLang="zh-CN" dirty="0">
                <a:sym typeface="Symbol" panose="05050102010706020507" pitchFamily="18" charset="2"/>
              </a:rPr>
              <a:t>Local similarity-based:  Emphasizing more on close regions, ignoring the overall structure of the cluster</a:t>
            </a:r>
          </a:p>
          <a:p>
            <a:pPr lvl="1"/>
            <a:r>
              <a:rPr lang="en-US" altLang="zh-CN" dirty="0">
                <a:sym typeface="Symbol" panose="05050102010706020507" pitchFamily="18" charset="2"/>
              </a:rPr>
              <a:t>Capable of clustering non-elliptical shaped group of objects</a:t>
            </a:r>
          </a:p>
          <a:p>
            <a:pPr lvl="1"/>
            <a:r>
              <a:rPr lang="en-US" altLang="zh-CN" dirty="0">
                <a:sym typeface="Symbol" panose="05050102010706020507" pitchFamily="18" charset="2"/>
              </a:rPr>
              <a:t>Sensitive to noise and outliers</a:t>
            </a:r>
          </a:p>
          <a:p>
            <a:r>
              <a:rPr lang="en-US" altLang="zh-CN" dirty="0">
                <a:sym typeface="Symbol" panose="05050102010706020507" pitchFamily="18" charset="2"/>
              </a:rPr>
              <a:t>Complete link (diameter)</a:t>
            </a:r>
          </a:p>
          <a:p>
            <a:pPr lvl="1"/>
            <a:r>
              <a:rPr lang="en-US" altLang="zh-CN" dirty="0">
                <a:sym typeface="Symbol" panose="05050102010706020507" pitchFamily="18" charset="2"/>
              </a:rPr>
              <a:t>The similarity between two clusters is the similarity between their most dissimilar members </a:t>
            </a:r>
          </a:p>
          <a:p>
            <a:pPr lvl="1"/>
            <a:r>
              <a:rPr lang="en-US" altLang="zh-CN" dirty="0">
                <a:sym typeface="Symbol" panose="05050102010706020507" pitchFamily="18" charset="2"/>
              </a:rPr>
              <a:t>Merge two clusters to form one with the smallest diameter</a:t>
            </a:r>
          </a:p>
          <a:p>
            <a:pPr lvl="1"/>
            <a:r>
              <a:rPr lang="en-US" altLang="zh-CN" dirty="0">
                <a:sym typeface="Symbol" panose="05050102010706020507" pitchFamily="18" charset="2"/>
              </a:rPr>
              <a:t>Nonlocal in behavior, obtaining compact shaped clusters</a:t>
            </a:r>
          </a:p>
          <a:p>
            <a:pPr lvl="1"/>
            <a:r>
              <a:rPr lang="en-US" altLang="zh-CN" dirty="0">
                <a:sym typeface="Symbol" panose="05050102010706020507" pitchFamily="18" charset="2"/>
              </a:rPr>
              <a:t>Sensitive to outliers</a:t>
            </a:r>
          </a:p>
          <a:p>
            <a:pPr lvl="1"/>
            <a:endParaRPr lang="en-US" altLang="zh-CN" dirty="0">
              <a:sym typeface="Symbol" panose="05050102010706020507" pitchFamily="18" charset="2"/>
            </a:endParaRPr>
          </a:p>
        </p:txBody>
      </p:sp>
      <p:grpSp>
        <p:nvGrpSpPr>
          <p:cNvPr id="25605" name="Group 25604">
            <a:extLst>
              <a:ext uri="{FF2B5EF4-FFF2-40B4-BE49-F238E27FC236}">
                <a16:creationId xmlns:a16="http://schemas.microsoft.com/office/drawing/2014/main" id="{C1816082-DE5C-F87F-50FD-C71CAD4D413D}"/>
              </a:ext>
            </a:extLst>
          </p:cNvPr>
          <p:cNvGrpSpPr/>
          <p:nvPr/>
        </p:nvGrpSpPr>
        <p:grpSpPr>
          <a:xfrm>
            <a:off x="9195415" y="1087382"/>
            <a:ext cx="2340561" cy="1066800"/>
            <a:chOff x="9112989" y="1455718"/>
            <a:chExt cx="2340561" cy="1066800"/>
          </a:xfrm>
        </p:grpSpPr>
        <p:grpSp>
          <p:nvGrpSpPr>
            <p:cNvPr id="2" name="Group 1"/>
            <p:cNvGrpSpPr/>
            <p:nvPr/>
          </p:nvGrpSpPr>
          <p:grpSpPr>
            <a:xfrm>
              <a:off x="9112989" y="1455718"/>
              <a:ext cx="2340561" cy="1066800"/>
              <a:chOff x="9112989" y="1455718"/>
              <a:chExt cx="2340561" cy="1066800"/>
            </a:xfrm>
          </p:grpSpPr>
          <p:grpSp>
            <p:nvGrpSpPr>
              <p:cNvPr id="4" name="Group 45"/>
              <p:cNvGrpSpPr>
                <a:grpSpLocks/>
              </p:cNvGrpSpPr>
              <p:nvPr/>
            </p:nvGrpSpPr>
            <p:grpSpPr bwMode="auto">
              <a:xfrm>
                <a:off x="9112989" y="1455718"/>
                <a:ext cx="914400" cy="1066800"/>
                <a:chOff x="6096000" y="152400"/>
                <a:chExt cx="914400" cy="1066800"/>
              </a:xfrm>
            </p:grpSpPr>
            <p:grpSp>
              <p:nvGrpSpPr>
                <p:cNvPr id="5" name="Group 38"/>
                <p:cNvGrpSpPr>
                  <a:grpSpLocks/>
                </p:cNvGrpSpPr>
                <p:nvPr/>
              </p:nvGrpSpPr>
              <p:grpSpPr bwMode="auto">
                <a:xfrm>
                  <a:off x="6096000" y="152400"/>
                  <a:ext cx="914400" cy="1066800"/>
                  <a:chOff x="6096000" y="152400"/>
                  <a:chExt cx="914400" cy="1066800"/>
                </a:xfrm>
              </p:grpSpPr>
              <p:sp>
                <p:nvSpPr>
                  <p:cNvPr id="7" name="Oval 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8"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nvGrpSpPr>
              <p:cNvPr id="22" name="Group 46"/>
              <p:cNvGrpSpPr>
                <a:grpSpLocks/>
              </p:cNvGrpSpPr>
              <p:nvPr/>
            </p:nvGrpSpPr>
            <p:grpSpPr bwMode="auto">
              <a:xfrm>
                <a:off x="10386750" y="1684318"/>
                <a:ext cx="1066800" cy="838200"/>
                <a:chOff x="7924800" y="304800"/>
                <a:chExt cx="1066800" cy="838200"/>
              </a:xfrm>
            </p:grpSpPr>
            <p:grpSp>
              <p:nvGrpSpPr>
                <p:cNvPr id="23" name="Group 39"/>
                <p:cNvGrpSpPr>
                  <a:grpSpLocks/>
                </p:cNvGrpSpPr>
                <p:nvPr/>
              </p:nvGrpSpPr>
              <p:grpSpPr bwMode="auto">
                <a:xfrm>
                  <a:off x="7924800" y="304800"/>
                  <a:ext cx="1066800" cy="838200"/>
                  <a:chOff x="7924800" y="304800"/>
                  <a:chExt cx="1066800" cy="838200"/>
                </a:xfrm>
              </p:grpSpPr>
              <p:sp>
                <p:nvSpPr>
                  <p:cNvPr id="25" name="Oval 24"/>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26"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7"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8"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9"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0"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1"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2"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3"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4"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35"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6"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7"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8"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9"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0"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1"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24"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cxnSp>
          <p:nvCxnSpPr>
            <p:cNvPr id="42" name="Straight Connector 41"/>
            <p:cNvCxnSpPr>
              <a:stCxn id="11" idx="6"/>
              <a:endCxn id="33" idx="7"/>
            </p:cNvCxnSpPr>
            <p:nvPr/>
          </p:nvCxnSpPr>
          <p:spPr>
            <a:xfrm flipV="1">
              <a:off x="9951189" y="1924077"/>
              <a:ext cx="576802" cy="26941"/>
            </a:xfrm>
            <a:prstGeom prst="line">
              <a:avLst/>
            </a:prstGeom>
            <a:effectLst/>
          </p:spPr>
          <p:style>
            <a:lnRef idx="3">
              <a:schemeClr val="accent2"/>
            </a:lnRef>
            <a:fillRef idx="0">
              <a:schemeClr val="accent2"/>
            </a:fillRef>
            <a:effectRef idx="2">
              <a:schemeClr val="accent2"/>
            </a:effectRef>
            <a:fontRef idx="minor">
              <a:schemeClr val="tx1"/>
            </a:fontRef>
          </p:style>
        </p:cxnSp>
      </p:grpSp>
      <p:grpSp>
        <p:nvGrpSpPr>
          <p:cNvPr id="25609" name="Group 25608"/>
          <p:cNvGrpSpPr/>
          <p:nvPr/>
        </p:nvGrpSpPr>
        <p:grpSpPr>
          <a:xfrm>
            <a:off x="9144207" y="4932418"/>
            <a:ext cx="2340561" cy="1066800"/>
            <a:chOff x="9163261" y="3979918"/>
            <a:chExt cx="2340561" cy="1066800"/>
          </a:xfrm>
        </p:grpSpPr>
        <p:grpSp>
          <p:nvGrpSpPr>
            <p:cNvPr id="43" name="Group 42"/>
            <p:cNvGrpSpPr/>
            <p:nvPr/>
          </p:nvGrpSpPr>
          <p:grpSpPr>
            <a:xfrm>
              <a:off x="9163261" y="3979918"/>
              <a:ext cx="2340561" cy="1066800"/>
              <a:chOff x="9112989" y="1455718"/>
              <a:chExt cx="2340561" cy="1066800"/>
            </a:xfrm>
          </p:grpSpPr>
          <p:grpSp>
            <p:nvGrpSpPr>
              <p:cNvPr id="44" name="Group 45"/>
              <p:cNvGrpSpPr>
                <a:grpSpLocks/>
              </p:cNvGrpSpPr>
              <p:nvPr/>
            </p:nvGrpSpPr>
            <p:grpSpPr bwMode="auto">
              <a:xfrm>
                <a:off x="9112989" y="1455718"/>
                <a:ext cx="914400" cy="1066800"/>
                <a:chOff x="6096000" y="152400"/>
                <a:chExt cx="914400" cy="1066800"/>
              </a:xfrm>
            </p:grpSpPr>
            <p:grpSp>
              <p:nvGrpSpPr>
                <p:cNvPr id="65" name="Group 38"/>
                <p:cNvGrpSpPr>
                  <a:grpSpLocks/>
                </p:cNvGrpSpPr>
                <p:nvPr/>
              </p:nvGrpSpPr>
              <p:grpSpPr bwMode="auto">
                <a:xfrm>
                  <a:off x="6096000" y="152400"/>
                  <a:ext cx="914400" cy="1066800"/>
                  <a:chOff x="6096000" y="152400"/>
                  <a:chExt cx="914400" cy="1066800"/>
                </a:xfrm>
              </p:grpSpPr>
              <p:sp>
                <p:nvSpPr>
                  <p:cNvPr id="67" name="Oval 6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68"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2"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3"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5"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6"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7"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8"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9"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0"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1"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6"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nvGrpSpPr>
              <p:cNvPr id="45" name="Group 46"/>
              <p:cNvGrpSpPr>
                <a:grpSpLocks/>
              </p:cNvGrpSpPr>
              <p:nvPr/>
            </p:nvGrpSpPr>
            <p:grpSpPr bwMode="auto">
              <a:xfrm>
                <a:off x="10386750" y="1684318"/>
                <a:ext cx="1066800" cy="838200"/>
                <a:chOff x="7924800" y="304800"/>
                <a:chExt cx="1066800" cy="838200"/>
              </a:xfrm>
            </p:grpSpPr>
            <p:grpSp>
              <p:nvGrpSpPr>
                <p:cNvPr id="46" name="Group 39"/>
                <p:cNvGrpSpPr>
                  <a:grpSpLocks/>
                </p:cNvGrpSpPr>
                <p:nvPr/>
              </p:nvGrpSpPr>
              <p:grpSpPr bwMode="auto">
                <a:xfrm>
                  <a:off x="7924800" y="304800"/>
                  <a:ext cx="1066800" cy="838200"/>
                  <a:chOff x="7924800" y="304800"/>
                  <a:chExt cx="1066800" cy="838200"/>
                </a:xfrm>
              </p:grpSpPr>
              <p:sp>
                <p:nvSpPr>
                  <p:cNvPr id="48" name="Oval 47"/>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49"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0"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1"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2"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3"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4"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5"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6"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7"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58"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9"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0"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1"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2"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3"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4"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47"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cxnSp>
          <p:nvCxnSpPr>
            <p:cNvPr id="84" name="Straight Connector 83"/>
            <p:cNvCxnSpPr>
              <a:cxnSpLocks/>
              <a:endCxn id="62" idx="4"/>
            </p:cNvCxnSpPr>
            <p:nvPr/>
          </p:nvCxnSpPr>
          <p:spPr>
            <a:xfrm flipV="1">
              <a:off x="9315661" y="4589518"/>
              <a:ext cx="2073861" cy="38100"/>
            </a:xfrm>
            <a:prstGeom prst="line">
              <a:avLst/>
            </a:prstGeom>
            <a:effectLst/>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026991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sym typeface="Symbol" panose="05050102010706020507" pitchFamily="18" charset="2"/>
              </a:rPr>
              <a:t>Agglomerative Clustering: Average vs. Centroid Links</a:t>
            </a:r>
            <a:endParaRPr lang="en-US" altLang="en-US" dirty="0"/>
          </a:p>
        </p:txBody>
      </p:sp>
      <mc:AlternateContent xmlns:mc="http://schemas.openxmlformats.org/markup-compatibility/2006">
        <mc:Choice xmlns:a14="http://schemas.microsoft.com/office/drawing/2010/main" Requires="a14">
          <p:sp>
            <p:nvSpPr>
              <p:cNvPr id="25604" name="Rectangle 3"/>
              <p:cNvSpPr>
                <a:spLocks noGrp="1" noChangeArrowheads="1"/>
              </p:cNvSpPr>
              <p:nvPr>
                <p:ph type="body" idx="1"/>
              </p:nvPr>
            </p:nvSpPr>
            <p:spPr/>
            <p:txBody>
              <a:bodyPr>
                <a:normAutofit lnSpcReduction="10000"/>
              </a:bodyPr>
              <a:lstStyle/>
              <a:p>
                <a:r>
                  <a:rPr lang="en-US" altLang="zh-CN" dirty="0">
                    <a:sym typeface="Symbol" panose="05050102010706020507" pitchFamily="18" charset="2"/>
                  </a:rPr>
                  <a:t>Agglomerative clustering with average link</a:t>
                </a:r>
              </a:p>
              <a:p>
                <a:pPr lvl="1"/>
                <a:r>
                  <a:rPr lang="en-US" altLang="zh-CN" dirty="0">
                    <a:sym typeface="Symbol" panose="05050102010706020507" pitchFamily="18" charset="2"/>
                  </a:rPr>
                  <a:t> Average link:  The average distance between an element in one cluster and an element in the other (i.e., all pairs in two clusters)</a:t>
                </a:r>
              </a:p>
              <a:p>
                <a:pPr lvl="2"/>
                <a:r>
                  <a:rPr lang="en-US" altLang="zh-CN" dirty="0">
                    <a:sym typeface="Symbol" panose="05050102010706020507" pitchFamily="18" charset="2"/>
                  </a:rPr>
                  <a:t>Expensive to compute</a:t>
                </a:r>
              </a:p>
              <a:p>
                <a:r>
                  <a:rPr lang="en-US" altLang="zh-CN" dirty="0">
                    <a:sym typeface="Symbol" panose="05050102010706020507" pitchFamily="18" charset="2"/>
                  </a:rPr>
                  <a:t>Agglomerative clustering with centroid link  </a:t>
                </a:r>
              </a:p>
              <a:p>
                <a:pPr lvl="1"/>
                <a:r>
                  <a:rPr lang="en-US" altLang="zh-CN" dirty="0">
                    <a:sym typeface="Symbol" panose="05050102010706020507" pitchFamily="18" charset="2"/>
                  </a:rPr>
                  <a:t>Centroid link: The distance between the centroids of two clusters</a:t>
                </a:r>
              </a:p>
              <a:p>
                <a:r>
                  <a:rPr lang="en-US" altLang="zh-CN" dirty="0">
                    <a:sym typeface="Symbol" panose="05050102010706020507" pitchFamily="18" charset="2"/>
                  </a:rPr>
                  <a:t>Group Averaged Agglomerative Clustering (GAAC)</a:t>
                </a:r>
              </a:p>
              <a:p>
                <a:pPr lvl="2"/>
                <a:r>
                  <a:rPr lang="en-US" altLang="zh-CN" dirty="0">
                    <a:sym typeface="Symbol" panose="05050102010706020507" pitchFamily="18" charset="2"/>
                  </a:rPr>
                  <a:t>Let two clusters </a:t>
                </a:r>
                <a14:m>
                  <m:oMath xmlns:m="http://schemas.openxmlformats.org/officeDocument/2006/math">
                    <m:sSub>
                      <m:sSubPr>
                        <m:ctrlPr>
                          <a:rPr lang="en-US" altLang="zh-CN" i="1" dirty="0" smtClean="0">
                            <a:latin typeface="Cambria Math" panose="02040503050406030204" pitchFamily="18" charset="0"/>
                            <a:sym typeface="Symbol" panose="05050102010706020507" pitchFamily="18" charset="2"/>
                          </a:rPr>
                        </m:ctrlPr>
                      </m:sSubPr>
                      <m:e>
                        <m:r>
                          <a:rPr lang="en-US" altLang="zh-CN" i="1" dirty="0" smtClean="0">
                            <a:latin typeface="Cambria Math" panose="02040503050406030204" pitchFamily="18" charset="0"/>
                            <a:sym typeface="Symbol" panose="05050102010706020507" pitchFamily="18" charset="2"/>
                          </a:rPr>
                          <m:t>𝐶</m:t>
                        </m:r>
                      </m:e>
                      <m:sub>
                        <m:r>
                          <a:rPr lang="en-US" altLang="zh-CN" i="1" dirty="0" smtClean="0">
                            <a:latin typeface="Cambria Math" panose="02040503050406030204" pitchFamily="18" charset="0"/>
                            <a:sym typeface="Symbol" panose="05050102010706020507" pitchFamily="18" charset="2"/>
                          </a:rPr>
                          <m:t>𝑎</m:t>
                        </m:r>
                      </m:sub>
                    </m:sSub>
                  </m:oMath>
                </a14:m>
                <a:r>
                  <a:rPr lang="en-US" altLang="zh-CN" dirty="0">
                    <a:sym typeface="Symbol" panose="05050102010706020507" pitchFamily="18" charset="2"/>
                  </a:rPr>
                  <a:t> and </a:t>
                </a:r>
                <a14:m>
                  <m:oMath xmlns:m="http://schemas.openxmlformats.org/officeDocument/2006/math">
                    <m:sSub>
                      <m:sSubPr>
                        <m:ctrlPr>
                          <a:rPr lang="en-US" altLang="zh-CN" i="1" dirty="0" smtClean="0">
                            <a:latin typeface="Cambria Math" panose="02040503050406030204" pitchFamily="18" charset="0"/>
                            <a:sym typeface="Symbol" panose="05050102010706020507" pitchFamily="18" charset="2"/>
                          </a:rPr>
                        </m:ctrlPr>
                      </m:sSubPr>
                      <m:e>
                        <m:r>
                          <a:rPr lang="en-US" altLang="zh-CN" i="1" dirty="0" smtClean="0">
                            <a:latin typeface="Cambria Math" panose="02040503050406030204" pitchFamily="18" charset="0"/>
                            <a:sym typeface="Symbol" panose="05050102010706020507" pitchFamily="18" charset="2"/>
                          </a:rPr>
                          <m:t>𝐶</m:t>
                        </m:r>
                      </m:e>
                      <m:sub>
                        <m:r>
                          <a:rPr lang="en-US" altLang="zh-CN" i="1" dirty="0" smtClean="0">
                            <a:latin typeface="Cambria Math" panose="02040503050406030204" pitchFamily="18" charset="0"/>
                            <a:sym typeface="Symbol" panose="05050102010706020507" pitchFamily="18" charset="2"/>
                          </a:rPr>
                          <m:t>𝑏</m:t>
                        </m:r>
                      </m:sub>
                    </m:sSub>
                  </m:oMath>
                </a14:m>
                <a:r>
                  <a:rPr lang="en-US" altLang="zh-CN" dirty="0">
                    <a:sym typeface="Symbol" panose="05050102010706020507" pitchFamily="18" charset="2"/>
                  </a:rPr>
                  <a:t> be merged into </a:t>
                </a:r>
                <a14:m>
                  <m:oMath xmlns:m="http://schemas.openxmlformats.org/officeDocument/2006/math">
                    <m:sSub>
                      <m:sSubPr>
                        <m:ctrlPr>
                          <a:rPr lang="en-CA" altLang="zh-CN" b="0" i="1" dirty="0" smtClean="0">
                            <a:latin typeface="Cambria Math" panose="02040503050406030204" pitchFamily="18" charset="0"/>
                            <a:sym typeface="Symbol" panose="05050102010706020507" pitchFamily="18" charset="2"/>
                          </a:rPr>
                        </m:ctrlPr>
                      </m:sSubPr>
                      <m:e>
                        <m:r>
                          <a:rPr lang="en-US" altLang="zh-CN" i="1" dirty="0" smtClean="0">
                            <a:latin typeface="Cambria Math" panose="02040503050406030204" pitchFamily="18" charset="0"/>
                            <a:sym typeface="Symbol" panose="05050102010706020507" pitchFamily="18" charset="2"/>
                          </a:rPr>
                          <m:t>𝐶</m:t>
                        </m:r>
                      </m:e>
                      <m:sub>
                        <m:r>
                          <a:rPr lang="en-US" altLang="zh-CN" i="1" dirty="0" smtClean="0">
                            <a:latin typeface="Cambria Math" panose="02040503050406030204" pitchFamily="18" charset="0"/>
                            <a:sym typeface="Symbol" panose="05050102010706020507" pitchFamily="18" charset="2"/>
                          </a:rPr>
                          <m:t>𝑎</m:t>
                        </m:r>
                      </m:sub>
                    </m:sSub>
                    <m:r>
                      <a:rPr lang="en-CA" altLang="zh-CN" b="0" i="1" dirty="0" smtClean="0">
                        <a:latin typeface="Cambria Math" panose="02040503050406030204" pitchFamily="18" charset="0"/>
                        <a:sym typeface="Symbol" panose="05050102010706020507" pitchFamily="18" charset="2"/>
                      </a:rPr>
                      <m:t>∪</m:t>
                    </m:r>
                    <m:sSub>
                      <m:sSubPr>
                        <m:ctrlPr>
                          <a:rPr lang="en-CA" altLang="zh-CN" b="0" i="1" dirty="0" smtClean="0">
                            <a:latin typeface="Cambria Math" panose="02040503050406030204" pitchFamily="18" charset="0"/>
                            <a:sym typeface="Symbol" panose="05050102010706020507" pitchFamily="18" charset="2"/>
                          </a:rPr>
                        </m:ctrlPr>
                      </m:sSubPr>
                      <m:e>
                        <m:r>
                          <a:rPr lang="en-CA" altLang="zh-CN" b="0" i="1" dirty="0" smtClean="0">
                            <a:latin typeface="Cambria Math" panose="02040503050406030204" pitchFamily="18" charset="0"/>
                            <a:sym typeface="Symbol" panose="05050102010706020507" pitchFamily="18" charset="2"/>
                          </a:rPr>
                          <m:t>𝐶</m:t>
                        </m:r>
                      </m:e>
                      <m:sub>
                        <m:r>
                          <a:rPr lang="en-US" altLang="zh-CN" i="1" dirty="0" smtClean="0">
                            <a:latin typeface="Cambria Math" panose="02040503050406030204" pitchFamily="18" charset="0"/>
                            <a:sym typeface="Symbol" panose="05050102010706020507" pitchFamily="18" charset="2"/>
                          </a:rPr>
                          <m:t>𝑏</m:t>
                        </m:r>
                      </m:sub>
                    </m:sSub>
                  </m:oMath>
                </a14:m>
                <a:endParaRPr lang="en-CA" altLang="zh-CN" b="0" dirty="0">
                  <a:sym typeface="Symbol" panose="05050102010706020507" pitchFamily="18" charset="2"/>
                </a:endParaRPr>
              </a:p>
              <a:p>
                <a:pPr lvl="2"/>
                <a:r>
                  <a:rPr lang="en-US" altLang="zh-CN" dirty="0">
                    <a:sym typeface="Symbol" panose="05050102010706020507" pitchFamily="18" charset="2"/>
                  </a:rPr>
                  <a:t>The new centroid is </a:t>
                </a:r>
                <a14:m>
                  <m:oMath xmlns:m="http://schemas.openxmlformats.org/officeDocument/2006/math">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𝑐</m:t>
                        </m:r>
                      </m:e>
                      <m:sub>
                        <m:r>
                          <a:rPr lang="en-CA" altLang="zh-CN" b="0" i="1" smtClean="0">
                            <a:latin typeface="Cambria Math" panose="02040503050406030204" pitchFamily="18" charset="0"/>
                            <a:sym typeface="Symbol" panose="05050102010706020507" pitchFamily="18" charset="2"/>
                          </a:rPr>
                          <m:t>𝑎</m:t>
                        </m:r>
                        <m:r>
                          <a:rPr lang="en-CA" altLang="zh-CN" b="0" i="1" smtClean="0">
                            <a:latin typeface="Cambria Math" panose="02040503050406030204" pitchFamily="18" charset="0"/>
                            <a:sym typeface="Symbol" panose="05050102010706020507" pitchFamily="18" charset="2"/>
                          </a:rPr>
                          <m:t>∪</m:t>
                        </m:r>
                        <m:r>
                          <a:rPr lang="en-CA" altLang="zh-CN" b="0" i="1" smtClean="0">
                            <a:latin typeface="Cambria Math" panose="02040503050406030204" pitchFamily="18" charset="0"/>
                            <a:sym typeface="Symbol" panose="05050102010706020507" pitchFamily="18" charset="2"/>
                          </a:rPr>
                          <m:t>𝑏</m:t>
                        </m:r>
                      </m:sub>
                    </m:sSub>
                    <m:r>
                      <a:rPr lang="en-CA" altLang="zh-CN" b="0" i="1" smtClean="0">
                        <a:latin typeface="Cambria Math" panose="02040503050406030204" pitchFamily="18" charset="0"/>
                        <a:sym typeface="Symbol" panose="05050102010706020507" pitchFamily="18" charset="2"/>
                      </a:rPr>
                      <m:t>=</m:t>
                    </m:r>
                    <m:f>
                      <m:fPr>
                        <m:ctrlPr>
                          <a:rPr lang="en-CA" altLang="zh-CN" b="0" i="1" smtClean="0">
                            <a:latin typeface="Cambria Math" panose="02040503050406030204" pitchFamily="18" charset="0"/>
                            <a:sym typeface="Symbol" panose="05050102010706020507" pitchFamily="18" charset="2"/>
                          </a:rPr>
                        </m:ctrlPr>
                      </m:fPr>
                      <m:num>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𝑁</m:t>
                            </m:r>
                          </m:e>
                          <m:sub>
                            <m:r>
                              <a:rPr lang="en-CA" altLang="zh-CN" b="0" i="1" smtClean="0">
                                <a:latin typeface="Cambria Math" panose="02040503050406030204" pitchFamily="18" charset="0"/>
                                <a:sym typeface="Symbol" panose="05050102010706020507" pitchFamily="18" charset="2"/>
                              </a:rPr>
                              <m:t>𝑎</m:t>
                            </m:r>
                          </m:sub>
                        </m:sSub>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𝑐</m:t>
                            </m:r>
                          </m:e>
                          <m:sub>
                            <m:r>
                              <a:rPr lang="en-CA" altLang="zh-CN" b="0" i="1" smtClean="0">
                                <a:latin typeface="Cambria Math" panose="02040503050406030204" pitchFamily="18" charset="0"/>
                                <a:sym typeface="Symbol" panose="05050102010706020507" pitchFamily="18" charset="2"/>
                              </a:rPr>
                              <m:t>𝑎</m:t>
                            </m:r>
                          </m:sub>
                        </m:sSub>
                        <m:r>
                          <a:rPr lang="en-CA" altLang="zh-CN" b="0" i="1" smtClean="0">
                            <a:latin typeface="Cambria Math" panose="02040503050406030204" pitchFamily="18" charset="0"/>
                            <a:sym typeface="Symbol" panose="05050102010706020507" pitchFamily="18" charset="2"/>
                          </a:rPr>
                          <m:t>+</m:t>
                        </m:r>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𝑁</m:t>
                            </m:r>
                          </m:e>
                          <m:sub>
                            <m:r>
                              <a:rPr lang="en-CA" altLang="zh-CN" b="0" i="1" smtClean="0">
                                <a:latin typeface="Cambria Math" panose="02040503050406030204" pitchFamily="18" charset="0"/>
                                <a:sym typeface="Symbol" panose="05050102010706020507" pitchFamily="18" charset="2"/>
                              </a:rPr>
                              <m:t>𝑏</m:t>
                            </m:r>
                          </m:sub>
                        </m:sSub>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𝑐</m:t>
                            </m:r>
                          </m:e>
                          <m:sub>
                            <m:r>
                              <a:rPr lang="en-CA" altLang="zh-CN" b="0" i="1" smtClean="0">
                                <a:latin typeface="Cambria Math" panose="02040503050406030204" pitchFamily="18" charset="0"/>
                                <a:sym typeface="Symbol" panose="05050102010706020507" pitchFamily="18" charset="2"/>
                              </a:rPr>
                              <m:t>𝑏</m:t>
                            </m:r>
                          </m:sub>
                        </m:sSub>
                      </m:num>
                      <m:den>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𝑁</m:t>
                            </m:r>
                          </m:e>
                          <m:sub>
                            <m:r>
                              <a:rPr lang="en-CA" altLang="zh-CN" b="0" i="1" smtClean="0">
                                <a:latin typeface="Cambria Math" panose="02040503050406030204" pitchFamily="18" charset="0"/>
                                <a:sym typeface="Symbol" panose="05050102010706020507" pitchFamily="18" charset="2"/>
                              </a:rPr>
                              <m:t>𝑎</m:t>
                            </m:r>
                          </m:sub>
                        </m:sSub>
                        <m:r>
                          <a:rPr lang="en-CA" altLang="zh-CN" b="0" i="1" smtClean="0">
                            <a:latin typeface="Cambria Math" panose="02040503050406030204" pitchFamily="18" charset="0"/>
                            <a:sym typeface="Symbol" panose="05050102010706020507" pitchFamily="18" charset="2"/>
                          </a:rPr>
                          <m:t>+</m:t>
                        </m:r>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𝑁</m:t>
                            </m:r>
                          </m:e>
                          <m:sub>
                            <m:r>
                              <a:rPr lang="en-CA" altLang="zh-CN" b="0" i="1" smtClean="0">
                                <a:latin typeface="Cambria Math" panose="02040503050406030204" pitchFamily="18" charset="0"/>
                                <a:sym typeface="Symbol" panose="05050102010706020507" pitchFamily="18" charset="2"/>
                              </a:rPr>
                              <m:t>𝑏</m:t>
                            </m:r>
                          </m:sub>
                        </m:sSub>
                      </m:den>
                    </m:f>
                  </m:oMath>
                </a14:m>
                <a:r>
                  <a:rPr lang="en-US" altLang="zh-CN" dirty="0">
                    <a:sym typeface="Symbol" panose="05050102010706020507" pitchFamily="18" charset="2"/>
                  </a:rPr>
                  <a:t>, where </a:t>
                </a:r>
                <a14:m>
                  <m:oMath xmlns:m="http://schemas.openxmlformats.org/officeDocument/2006/math">
                    <m:sSub>
                      <m:sSubPr>
                        <m:ctrlPr>
                          <a:rPr lang="en-US" altLang="zh-CN" i="1" dirty="0" smtClean="0">
                            <a:latin typeface="Cambria Math" panose="02040503050406030204" pitchFamily="18" charset="0"/>
                            <a:sym typeface="Symbol" panose="05050102010706020507" pitchFamily="18" charset="2"/>
                          </a:rPr>
                        </m:ctrlPr>
                      </m:sSubPr>
                      <m:e>
                        <m:r>
                          <a:rPr lang="en-US" altLang="zh-CN" i="1" dirty="0" smtClean="0">
                            <a:latin typeface="Cambria Math" panose="02040503050406030204" pitchFamily="18" charset="0"/>
                            <a:sym typeface="Symbol" panose="05050102010706020507" pitchFamily="18" charset="2"/>
                          </a:rPr>
                          <m:t>𝑁</m:t>
                        </m:r>
                      </m:e>
                      <m:sub>
                        <m:r>
                          <a:rPr lang="en-US" altLang="zh-CN" i="1" dirty="0" smtClean="0">
                            <a:latin typeface="Cambria Math" panose="02040503050406030204" pitchFamily="18" charset="0"/>
                            <a:sym typeface="Symbol" panose="05050102010706020507" pitchFamily="18" charset="2"/>
                          </a:rPr>
                          <m:t>𝑎</m:t>
                        </m:r>
                      </m:sub>
                    </m:sSub>
                  </m:oMath>
                </a14:m>
                <a:r>
                  <a:rPr lang="en-US" altLang="zh-CN" dirty="0">
                    <a:sym typeface="Symbol" panose="05050102010706020507" pitchFamily="18" charset="2"/>
                  </a:rPr>
                  <a:t> and </a:t>
                </a:r>
                <a14:m>
                  <m:oMath xmlns:m="http://schemas.openxmlformats.org/officeDocument/2006/math">
                    <m:sSub>
                      <m:sSubPr>
                        <m:ctrlPr>
                          <a:rPr lang="en-US" altLang="zh-CN" i="1" dirty="0" smtClean="0">
                            <a:latin typeface="Cambria Math" panose="02040503050406030204" pitchFamily="18" charset="0"/>
                            <a:sym typeface="Symbol" panose="05050102010706020507" pitchFamily="18" charset="2"/>
                          </a:rPr>
                        </m:ctrlPr>
                      </m:sSubPr>
                      <m:e>
                        <m:r>
                          <a:rPr lang="en-US" altLang="zh-CN" i="1" dirty="0" smtClean="0">
                            <a:latin typeface="Cambria Math" panose="02040503050406030204" pitchFamily="18" charset="0"/>
                            <a:sym typeface="Symbol" panose="05050102010706020507" pitchFamily="18" charset="2"/>
                          </a:rPr>
                          <m:t>𝑐</m:t>
                        </m:r>
                      </m:e>
                      <m:sub>
                        <m:r>
                          <a:rPr lang="en-US" altLang="zh-CN" i="1" dirty="0" smtClean="0">
                            <a:latin typeface="Cambria Math" panose="02040503050406030204" pitchFamily="18" charset="0"/>
                            <a:sym typeface="Symbol" panose="05050102010706020507" pitchFamily="18" charset="2"/>
                          </a:rPr>
                          <m:t>𝑎</m:t>
                        </m:r>
                      </m:sub>
                    </m:sSub>
                  </m:oMath>
                </a14:m>
                <a:r>
                  <a:rPr lang="en-US" altLang="zh-CN" dirty="0">
                    <a:sym typeface="Symbol" panose="05050102010706020507" pitchFamily="18" charset="2"/>
                  </a:rPr>
                  <a:t> are the cardinality and centroid of cluster </a:t>
                </a:r>
                <a14:m>
                  <m:oMath xmlns:m="http://schemas.openxmlformats.org/officeDocument/2006/math">
                    <m:sSub>
                      <m:sSubPr>
                        <m:ctrlPr>
                          <a:rPr lang="en-US" altLang="zh-CN" i="1" dirty="0" smtClean="0">
                            <a:latin typeface="Cambria Math" panose="02040503050406030204" pitchFamily="18" charset="0"/>
                            <a:sym typeface="Symbol" panose="05050102010706020507" pitchFamily="18" charset="2"/>
                          </a:rPr>
                        </m:ctrlPr>
                      </m:sSubPr>
                      <m:e>
                        <m:r>
                          <a:rPr lang="en-US" altLang="zh-CN" i="1" dirty="0" smtClean="0">
                            <a:latin typeface="Cambria Math" panose="02040503050406030204" pitchFamily="18" charset="0"/>
                            <a:sym typeface="Symbol" panose="05050102010706020507" pitchFamily="18" charset="2"/>
                          </a:rPr>
                          <m:t>𝐶</m:t>
                        </m:r>
                      </m:e>
                      <m:sub>
                        <m:r>
                          <a:rPr lang="en-US" altLang="zh-CN" i="1" dirty="0" smtClean="0">
                            <a:latin typeface="Cambria Math" panose="02040503050406030204" pitchFamily="18" charset="0"/>
                            <a:sym typeface="Symbol" panose="05050102010706020507" pitchFamily="18" charset="2"/>
                          </a:rPr>
                          <m:t>𝑎</m:t>
                        </m:r>
                      </m:sub>
                    </m:sSub>
                  </m:oMath>
                </a14:m>
                <a:r>
                  <a:rPr lang="en-US" altLang="zh-CN" dirty="0">
                    <a:sym typeface="Symbol" panose="05050102010706020507" pitchFamily="18" charset="2"/>
                  </a:rPr>
                  <a:t>, respectively</a:t>
                </a:r>
              </a:p>
              <a:p>
                <a:pPr lvl="2"/>
                <a:r>
                  <a:rPr lang="en-US" altLang="zh-CN" dirty="0">
                    <a:sym typeface="Symbol" panose="05050102010706020507" pitchFamily="18" charset="2"/>
                  </a:rPr>
                  <a:t>The similarity measure for GAAC is the average of their distances</a:t>
                </a:r>
              </a:p>
            </p:txBody>
          </p:sp>
        </mc:Choice>
        <mc:Fallback>
          <p:sp>
            <p:nvSpPr>
              <p:cNvPr id="25604" name="Rectangle 3"/>
              <p:cNvSpPr>
                <a:spLocks noGrp="1" noRot="1" noChangeAspect="1" noMove="1" noResize="1" noEditPoints="1" noAdjustHandles="1" noChangeArrowheads="1" noChangeShapeType="1" noTextEdit="1"/>
              </p:cNvSpPr>
              <p:nvPr>
                <p:ph type="body" idx="1"/>
              </p:nvPr>
            </p:nvSpPr>
            <p:spPr>
              <a:blipFill>
                <a:blip r:embed="rId3"/>
                <a:stretch>
                  <a:fillRect l="-1086" t="-3198"/>
                </a:stretch>
              </a:blipFill>
            </p:spPr>
            <p:txBody>
              <a:bodyPr/>
              <a:lstStyle/>
              <a:p>
                <a:r>
                  <a:rPr lang="en-US">
                    <a:noFill/>
                  </a:rPr>
                  <a:t> </a:t>
                </a:r>
              </a:p>
            </p:txBody>
          </p:sp>
        </mc:Fallback>
      </mc:AlternateContent>
      <p:grpSp>
        <p:nvGrpSpPr>
          <p:cNvPr id="2" name="Group 1"/>
          <p:cNvGrpSpPr/>
          <p:nvPr/>
        </p:nvGrpSpPr>
        <p:grpSpPr>
          <a:xfrm>
            <a:off x="9339646" y="976158"/>
            <a:ext cx="2427044" cy="1066800"/>
            <a:chOff x="9112989" y="1189018"/>
            <a:chExt cx="2427044" cy="1066800"/>
          </a:xfrm>
        </p:grpSpPr>
        <p:grpSp>
          <p:nvGrpSpPr>
            <p:cNvPr id="4" name="Group 45"/>
            <p:cNvGrpSpPr>
              <a:grpSpLocks/>
            </p:cNvGrpSpPr>
            <p:nvPr/>
          </p:nvGrpSpPr>
          <p:grpSpPr bwMode="auto">
            <a:xfrm>
              <a:off x="9112989" y="1189018"/>
              <a:ext cx="914400" cy="1066800"/>
              <a:chOff x="6096000" y="152400"/>
              <a:chExt cx="914400" cy="1066800"/>
            </a:xfrm>
          </p:grpSpPr>
          <p:grpSp>
            <p:nvGrpSpPr>
              <p:cNvPr id="5" name="Group 38"/>
              <p:cNvGrpSpPr>
                <a:grpSpLocks/>
              </p:cNvGrpSpPr>
              <p:nvPr/>
            </p:nvGrpSpPr>
            <p:grpSpPr bwMode="auto">
              <a:xfrm>
                <a:off x="6096000" y="152400"/>
                <a:ext cx="914400" cy="1066800"/>
                <a:chOff x="6096000" y="152400"/>
                <a:chExt cx="914400" cy="1066800"/>
              </a:xfrm>
            </p:grpSpPr>
            <p:sp>
              <p:nvSpPr>
                <p:cNvPr id="7" name="Oval 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8"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
            <p:nvSpPr>
              <p:cNvPr id="6"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zh-CN" sz="1000">
                    <a:solidFill>
                      <a:srgbClr val="000000"/>
                    </a:solidFill>
                  </a:rPr>
                  <a:t>X</a:t>
                </a:r>
              </a:p>
            </p:txBody>
          </p:sp>
        </p:grpSp>
        <p:grpSp>
          <p:nvGrpSpPr>
            <p:cNvPr id="22" name="Group 46"/>
            <p:cNvGrpSpPr>
              <a:grpSpLocks/>
            </p:cNvGrpSpPr>
            <p:nvPr/>
          </p:nvGrpSpPr>
          <p:grpSpPr bwMode="auto">
            <a:xfrm>
              <a:off x="10473233" y="1341418"/>
              <a:ext cx="1066800" cy="838200"/>
              <a:chOff x="7924800" y="304800"/>
              <a:chExt cx="1066800" cy="838200"/>
            </a:xfrm>
          </p:grpSpPr>
          <p:grpSp>
            <p:nvGrpSpPr>
              <p:cNvPr id="23" name="Group 39"/>
              <p:cNvGrpSpPr>
                <a:grpSpLocks/>
              </p:cNvGrpSpPr>
              <p:nvPr/>
            </p:nvGrpSpPr>
            <p:grpSpPr bwMode="auto">
              <a:xfrm>
                <a:off x="7924800" y="304800"/>
                <a:ext cx="1066800" cy="838200"/>
                <a:chOff x="7924800" y="304800"/>
                <a:chExt cx="1066800" cy="838200"/>
              </a:xfrm>
            </p:grpSpPr>
            <p:sp>
              <p:nvSpPr>
                <p:cNvPr id="25" name="Oval 24"/>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26"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5"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1"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grpSp>
          <p:sp>
            <p:nvSpPr>
              <p:cNvPr id="24"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zh-CN" sz="1000" dirty="0">
                    <a:solidFill>
                      <a:srgbClr val="000000"/>
                    </a:solidFill>
                  </a:rPr>
                  <a:t>X</a:t>
                </a:r>
              </a:p>
            </p:txBody>
          </p:sp>
        </p:grpSp>
      </p:grpSp>
      <p:grpSp>
        <p:nvGrpSpPr>
          <p:cNvPr id="42" name="Group 41"/>
          <p:cNvGrpSpPr/>
          <p:nvPr/>
        </p:nvGrpSpPr>
        <p:grpSpPr>
          <a:xfrm>
            <a:off x="9468757" y="2665868"/>
            <a:ext cx="2340561" cy="1066800"/>
            <a:chOff x="9112989" y="1455718"/>
            <a:chExt cx="2340561" cy="1066800"/>
          </a:xfrm>
        </p:grpSpPr>
        <p:grpSp>
          <p:nvGrpSpPr>
            <p:cNvPr id="43" name="Group 45"/>
            <p:cNvGrpSpPr>
              <a:grpSpLocks/>
            </p:cNvGrpSpPr>
            <p:nvPr/>
          </p:nvGrpSpPr>
          <p:grpSpPr bwMode="auto">
            <a:xfrm>
              <a:off x="9112989" y="1455718"/>
              <a:ext cx="914400" cy="1066800"/>
              <a:chOff x="6096000" y="152400"/>
              <a:chExt cx="914400" cy="1066800"/>
            </a:xfrm>
          </p:grpSpPr>
          <p:grpSp>
            <p:nvGrpSpPr>
              <p:cNvPr id="64" name="Group 38"/>
              <p:cNvGrpSpPr>
                <a:grpSpLocks/>
              </p:cNvGrpSpPr>
              <p:nvPr/>
            </p:nvGrpSpPr>
            <p:grpSpPr bwMode="auto">
              <a:xfrm>
                <a:off x="6096000" y="152400"/>
                <a:ext cx="914400" cy="1066800"/>
                <a:chOff x="6096000" y="152400"/>
                <a:chExt cx="914400" cy="1066800"/>
              </a:xfrm>
            </p:grpSpPr>
            <p:sp>
              <p:nvSpPr>
                <p:cNvPr id="66" name="Oval 65"/>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67"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2"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3"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5"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6"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7"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8"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9"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0"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5"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nvGrpSpPr>
            <p:cNvPr id="44" name="Group 46"/>
            <p:cNvGrpSpPr>
              <a:grpSpLocks/>
            </p:cNvGrpSpPr>
            <p:nvPr/>
          </p:nvGrpSpPr>
          <p:grpSpPr bwMode="auto">
            <a:xfrm>
              <a:off x="10386750" y="1684318"/>
              <a:ext cx="1066800" cy="838200"/>
              <a:chOff x="7924800" y="304800"/>
              <a:chExt cx="1066800" cy="838200"/>
            </a:xfrm>
          </p:grpSpPr>
          <p:grpSp>
            <p:nvGrpSpPr>
              <p:cNvPr id="45" name="Group 39"/>
              <p:cNvGrpSpPr>
                <a:grpSpLocks/>
              </p:cNvGrpSpPr>
              <p:nvPr/>
            </p:nvGrpSpPr>
            <p:grpSpPr bwMode="auto">
              <a:xfrm>
                <a:off x="7924800" y="304800"/>
                <a:ext cx="1066800" cy="838200"/>
                <a:chOff x="7924800" y="304800"/>
                <a:chExt cx="1066800" cy="838200"/>
              </a:xfrm>
            </p:grpSpPr>
            <p:sp>
              <p:nvSpPr>
                <p:cNvPr id="47" name="Oval 46"/>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48"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9"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0"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1"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2"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3"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4"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5"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6"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57"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8"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9"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0"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1"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2"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3"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46"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cxnSp>
        <p:nvCxnSpPr>
          <p:cNvPr id="84" name="Straight Connector 83"/>
          <p:cNvCxnSpPr>
            <a:cxnSpLocks/>
            <a:stCxn id="65" idx="1"/>
            <a:endCxn id="46" idx="1"/>
          </p:cNvCxnSpPr>
          <p:nvPr/>
        </p:nvCxnSpPr>
        <p:spPr>
          <a:xfrm>
            <a:off x="9925957" y="3169979"/>
            <a:ext cx="1395680" cy="134779"/>
          </a:xfrm>
          <a:prstGeom prst="line">
            <a:avLst/>
          </a:prstGeom>
          <a:ln>
            <a:solidFill>
              <a:srgbClr val="00B050"/>
            </a:solidFill>
          </a:ln>
          <a:effectLst/>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9959927" y="1865364"/>
            <a:ext cx="751937" cy="384721"/>
          </a:xfrm>
          <a:prstGeom prst="rect">
            <a:avLst/>
          </a:prstGeom>
          <a:noFill/>
        </p:spPr>
        <p:txBody>
          <a:bodyPr wrap="square" rtlCol="0">
            <a:spAutoFit/>
          </a:bodyPr>
          <a:lstStyle/>
          <a:p>
            <a:r>
              <a:rPr lang="en-US" dirty="0"/>
              <a:t>C</a:t>
            </a:r>
            <a:r>
              <a:rPr lang="en-US" baseline="-25000" dirty="0"/>
              <a:t>a</a:t>
            </a:r>
            <a:r>
              <a:rPr lang="en-US" dirty="0"/>
              <a:t>: N</a:t>
            </a:r>
            <a:r>
              <a:rPr lang="en-US" baseline="-25000" dirty="0"/>
              <a:t>a</a:t>
            </a:r>
          </a:p>
        </p:txBody>
      </p:sp>
      <p:sp>
        <p:nvSpPr>
          <p:cNvPr id="91" name="TextBox 90"/>
          <p:cNvSpPr txBox="1"/>
          <p:nvPr/>
        </p:nvSpPr>
        <p:spPr>
          <a:xfrm>
            <a:off x="11269427" y="1828963"/>
            <a:ext cx="840163" cy="384721"/>
          </a:xfrm>
          <a:prstGeom prst="rect">
            <a:avLst/>
          </a:prstGeom>
          <a:noFill/>
        </p:spPr>
        <p:txBody>
          <a:bodyPr wrap="square" rtlCol="0">
            <a:spAutoFit/>
          </a:bodyPr>
          <a:lstStyle/>
          <a:p>
            <a:r>
              <a:rPr lang="en-US" dirty="0" err="1"/>
              <a:t>C</a:t>
            </a:r>
            <a:r>
              <a:rPr lang="en-US" baseline="-25000" dirty="0" err="1"/>
              <a:t>b</a:t>
            </a:r>
            <a:r>
              <a:rPr lang="en-US" dirty="0"/>
              <a:t>: </a:t>
            </a:r>
            <a:r>
              <a:rPr lang="en-US" dirty="0" err="1"/>
              <a:t>N</a:t>
            </a:r>
            <a:r>
              <a:rPr lang="en-US" baseline="-25000" dirty="0" err="1"/>
              <a:t>b</a:t>
            </a:r>
            <a:endParaRPr lang="en-US" baseline="-25000" dirty="0"/>
          </a:p>
        </p:txBody>
      </p:sp>
    </p:spTree>
    <p:extLst>
      <p:ext uri="{BB962C8B-B14F-4D97-AF65-F5344CB8AC3E}">
        <p14:creationId xmlns:p14="http://schemas.microsoft.com/office/powerpoint/2010/main" val="2243077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sym typeface="Symbol" panose="05050102010706020507" pitchFamily="18" charset="2"/>
              </a:rPr>
              <a:t>Agglomerative Clustering with Ward’s Criterion</a:t>
            </a:r>
          </a:p>
        </p:txBody>
      </p:sp>
      <mc:AlternateContent xmlns:mc="http://schemas.openxmlformats.org/markup-compatibility/2006">
        <mc:Choice xmlns:a14="http://schemas.microsoft.com/office/drawing/2010/main" Requires="a14">
          <p:sp>
            <p:nvSpPr>
              <p:cNvPr id="25600" name="Content Placeholder 25599">
                <a:extLst>
                  <a:ext uri="{FF2B5EF4-FFF2-40B4-BE49-F238E27FC236}">
                    <a16:creationId xmlns:a16="http://schemas.microsoft.com/office/drawing/2014/main" id="{CA103D69-F776-0B75-D53A-D833A4D680D9}"/>
                  </a:ext>
                </a:extLst>
              </p:cNvPr>
              <p:cNvSpPr>
                <a:spLocks noGrp="1"/>
              </p:cNvSpPr>
              <p:nvPr>
                <p:ph idx="1"/>
              </p:nvPr>
            </p:nvSpPr>
            <p:spPr/>
            <p:txBody>
              <a:bodyPr/>
              <a:lstStyle/>
              <a:p>
                <a:r>
                  <a:rPr lang="en-US" altLang="zh-CN" dirty="0">
                    <a:sym typeface="Symbol" panose="05050102010706020507" pitchFamily="18" charset="2"/>
                  </a:rPr>
                  <a:t>Suppose two disjoint clusters </a:t>
                </a:r>
                <a14:m>
                  <m:oMath xmlns:m="http://schemas.openxmlformats.org/officeDocument/2006/math">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𝐶</m:t>
                        </m:r>
                      </m:e>
                      <m:sub>
                        <m:r>
                          <a:rPr lang="en-CA" altLang="zh-CN" b="0" i="1" smtClean="0">
                            <a:latin typeface="Cambria Math" panose="02040503050406030204" pitchFamily="18" charset="0"/>
                            <a:sym typeface="Symbol" panose="05050102010706020507" pitchFamily="18" charset="2"/>
                          </a:rPr>
                          <m:t>𝑖</m:t>
                        </m:r>
                      </m:sub>
                    </m:sSub>
                  </m:oMath>
                </a14:m>
                <a:r>
                  <a:rPr lang="en-US" dirty="0"/>
                  <a:t> and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𝐶</m:t>
                        </m:r>
                      </m:e>
                      <m:sub>
                        <m:r>
                          <a:rPr lang="en-CA" b="0" i="1" smtClean="0">
                            <a:latin typeface="Cambria Math" panose="02040503050406030204" pitchFamily="18" charset="0"/>
                          </a:rPr>
                          <m:t>𝑗</m:t>
                        </m:r>
                      </m:sub>
                    </m:sSub>
                  </m:oMath>
                </a14:m>
                <a:r>
                  <a:rPr lang="en-US" dirty="0"/>
                  <a:t> are merged, and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𝑚</m:t>
                        </m:r>
                      </m:e>
                      <m:sub>
                        <m:r>
                          <a:rPr lang="en-CA" b="0" i="1" smtClean="0">
                            <a:latin typeface="Cambria Math" panose="02040503050406030204" pitchFamily="18" charset="0"/>
                          </a:rPr>
                          <m:t>𝑖𝑗</m:t>
                        </m:r>
                      </m:sub>
                    </m:sSub>
                  </m:oMath>
                </a14:m>
                <a:r>
                  <a:rPr lang="en-US" dirty="0"/>
                  <a:t> is the mean of the new cluster</a:t>
                </a:r>
              </a:p>
              <a:p>
                <a:r>
                  <a:rPr lang="en-US" altLang="zh-CN" dirty="0">
                    <a:sym typeface="Symbol" panose="05050102010706020507" pitchFamily="18" charset="2"/>
                  </a:rPr>
                  <a:t>Ward’s criterion: </a:t>
                </a:r>
                <a14:m>
                  <m:oMath xmlns:m="http://schemas.openxmlformats.org/officeDocument/2006/math">
                    <m:r>
                      <a:rPr lang="en-CA" altLang="zh-CN" b="0" i="1" smtClean="0">
                        <a:latin typeface="Cambria Math" panose="02040503050406030204" pitchFamily="18" charset="0"/>
                        <a:sym typeface="Symbol" panose="05050102010706020507" pitchFamily="18" charset="2"/>
                      </a:rPr>
                      <m:t>𝑊</m:t>
                    </m:r>
                    <m:d>
                      <m:dPr>
                        <m:ctrlPr>
                          <a:rPr lang="en-CA" altLang="zh-CN" b="0" i="1" smtClean="0">
                            <a:latin typeface="Cambria Math" panose="02040503050406030204" pitchFamily="18" charset="0"/>
                            <a:sym typeface="Symbol" panose="05050102010706020507" pitchFamily="18" charset="2"/>
                          </a:rPr>
                        </m:ctrlPr>
                      </m:dPr>
                      <m:e>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𝐶</m:t>
                            </m:r>
                          </m:e>
                          <m:sub>
                            <m:r>
                              <a:rPr lang="en-CA" altLang="zh-CN" b="0" i="1" smtClean="0">
                                <a:latin typeface="Cambria Math" panose="02040503050406030204" pitchFamily="18" charset="0"/>
                                <a:sym typeface="Symbol" panose="05050102010706020507" pitchFamily="18" charset="2"/>
                              </a:rPr>
                              <m:t>𝑖</m:t>
                            </m:r>
                          </m:sub>
                        </m:sSub>
                        <m:r>
                          <a:rPr lang="en-CA" altLang="zh-CN" b="0" i="1" smtClean="0">
                            <a:latin typeface="Cambria Math" panose="02040503050406030204" pitchFamily="18" charset="0"/>
                            <a:sym typeface="Symbol" panose="05050102010706020507" pitchFamily="18" charset="2"/>
                          </a:rPr>
                          <m:t>,</m:t>
                        </m:r>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𝐶</m:t>
                            </m:r>
                          </m:e>
                          <m:sub>
                            <m:r>
                              <a:rPr lang="en-CA" altLang="zh-CN" b="0" i="1" smtClean="0">
                                <a:latin typeface="Cambria Math" panose="02040503050406030204" pitchFamily="18" charset="0"/>
                                <a:sym typeface="Symbol" panose="05050102010706020507" pitchFamily="18" charset="2"/>
                              </a:rPr>
                              <m:t>𝑗</m:t>
                            </m:r>
                          </m:sub>
                        </m:sSub>
                      </m:e>
                    </m:d>
                    <m:r>
                      <a:rPr lang="en-CA" altLang="zh-CN" b="0" i="1" smtClean="0">
                        <a:latin typeface="Cambria Math" panose="02040503050406030204" pitchFamily="18" charset="0"/>
                        <a:sym typeface="Symbol" panose="05050102010706020507" pitchFamily="18" charset="2"/>
                      </a:rPr>
                      <m:t>=</m:t>
                    </m:r>
                    <m:f>
                      <m:fPr>
                        <m:ctrlPr>
                          <a:rPr lang="en-CA" altLang="zh-CN" b="0" i="1" smtClean="0">
                            <a:latin typeface="Cambria Math" panose="02040503050406030204" pitchFamily="18" charset="0"/>
                            <a:sym typeface="Symbol" panose="05050102010706020507" pitchFamily="18" charset="2"/>
                          </a:rPr>
                        </m:ctrlPr>
                      </m:fPr>
                      <m:num>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𝑛</m:t>
                            </m:r>
                          </m:e>
                          <m:sub>
                            <m:r>
                              <a:rPr lang="en-CA" altLang="zh-CN" b="0" i="1" smtClean="0">
                                <a:latin typeface="Cambria Math" panose="02040503050406030204" pitchFamily="18" charset="0"/>
                                <a:sym typeface="Symbol" panose="05050102010706020507" pitchFamily="18" charset="2"/>
                              </a:rPr>
                              <m:t>𝑖</m:t>
                            </m:r>
                          </m:sub>
                        </m:sSub>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𝑛</m:t>
                            </m:r>
                          </m:e>
                          <m:sub>
                            <m:r>
                              <a:rPr lang="en-CA" altLang="zh-CN" b="0" i="1" smtClean="0">
                                <a:latin typeface="Cambria Math" panose="02040503050406030204" pitchFamily="18" charset="0"/>
                                <a:sym typeface="Symbol" panose="05050102010706020507" pitchFamily="18" charset="2"/>
                              </a:rPr>
                              <m:t>𝑗</m:t>
                            </m:r>
                          </m:sub>
                        </m:sSub>
                      </m:num>
                      <m:den>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𝑛</m:t>
                            </m:r>
                          </m:e>
                          <m:sub>
                            <m:r>
                              <a:rPr lang="en-CA" altLang="zh-CN" b="0" i="1" smtClean="0">
                                <a:latin typeface="Cambria Math" panose="02040503050406030204" pitchFamily="18" charset="0"/>
                                <a:sym typeface="Symbol" panose="05050102010706020507" pitchFamily="18" charset="2"/>
                              </a:rPr>
                              <m:t>𝑖</m:t>
                            </m:r>
                          </m:sub>
                        </m:sSub>
                        <m:r>
                          <a:rPr lang="en-CA" altLang="zh-CN" b="0" i="1" smtClean="0">
                            <a:latin typeface="Cambria Math" panose="02040503050406030204" pitchFamily="18" charset="0"/>
                            <a:sym typeface="Symbol" panose="05050102010706020507" pitchFamily="18" charset="2"/>
                          </a:rPr>
                          <m:t>+</m:t>
                        </m:r>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𝑛</m:t>
                            </m:r>
                          </m:e>
                          <m:sub>
                            <m:r>
                              <a:rPr lang="en-CA" altLang="zh-CN" b="0" i="1" smtClean="0">
                                <a:latin typeface="Cambria Math" panose="02040503050406030204" pitchFamily="18" charset="0"/>
                                <a:sym typeface="Symbol" panose="05050102010706020507" pitchFamily="18" charset="2"/>
                              </a:rPr>
                              <m:t>𝑗</m:t>
                            </m:r>
                          </m:sub>
                        </m:sSub>
                      </m:den>
                    </m:f>
                    <m:sSup>
                      <m:sSupPr>
                        <m:ctrlPr>
                          <a:rPr lang="en-CA" altLang="zh-CN" b="0" i="1" smtClean="0">
                            <a:latin typeface="Cambria Math" panose="02040503050406030204" pitchFamily="18" charset="0"/>
                            <a:sym typeface="Symbol" panose="05050102010706020507" pitchFamily="18" charset="2"/>
                          </a:rPr>
                        </m:ctrlPr>
                      </m:sSupPr>
                      <m:e>
                        <m:d>
                          <m:dPr>
                            <m:begChr m:val="|"/>
                            <m:endChr m:val="|"/>
                            <m:ctrlPr>
                              <a:rPr lang="en-CA" altLang="zh-CN" b="0" i="1" smtClean="0">
                                <a:latin typeface="Cambria Math" panose="02040503050406030204" pitchFamily="18" charset="0"/>
                                <a:sym typeface="Symbol" panose="05050102010706020507" pitchFamily="18" charset="2"/>
                              </a:rPr>
                            </m:ctrlPr>
                          </m:dPr>
                          <m:e>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𝑚</m:t>
                                </m:r>
                              </m:e>
                              <m:sub>
                                <m:r>
                                  <a:rPr lang="en-CA" altLang="zh-CN" b="0" i="1" smtClean="0">
                                    <a:latin typeface="Cambria Math" panose="02040503050406030204" pitchFamily="18" charset="0"/>
                                    <a:sym typeface="Symbol" panose="05050102010706020507" pitchFamily="18" charset="2"/>
                                  </a:rPr>
                                  <m:t>𝑖</m:t>
                                </m:r>
                              </m:sub>
                            </m:sSub>
                            <m:r>
                              <a:rPr lang="en-CA" altLang="zh-CN" b="0" i="1" smtClean="0">
                                <a:latin typeface="Cambria Math" panose="02040503050406030204" pitchFamily="18" charset="0"/>
                                <a:sym typeface="Symbol" panose="05050102010706020507" pitchFamily="18" charset="2"/>
                              </a:rPr>
                              <m:t>−</m:t>
                            </m:r>
                            <m:sSub>
                              <m:sSubPr>
                                <m:ctrlPr>
                                  <a:rPr lang="en-CA" altLang="zh-CN" b="0" i="1" smtClean="0">
                                    <a:latin typeface="Cambria Math" panose="02040503050406030204" pitchFamily="18" charset="0"/>
                                    <a:sym typeface="Symbol" panose="05050102010706020507" pitchFamily="18" charset="2"/>
                                  </a:rPr>
                                </m:ctrlPr>
                              </m:sSubPr>
                              <m:e>
                                <m:r>
                                  <a:rPr lang="en-CA" altLang="zh-CN" b="0" i="1" smtClean="0">
                                    <a:latin typeface="Cambria Math" panose="02040503050406030204" pitchFamily="18" charset="0"/>
                                    <a:sym typeface="Symbol" panose="05050102010706020507" pitchFamily="18" charset="2"/>
                                  </a:rPr>
                                  <m:t>𝑚</m:t>
                                </m:r>
                              </m:e>
                              <m:sub>
                                <m:r>
                                  <a:rPr lang="en-CA" altLang="zh-CN" b="0" i="1" smtClean="0">
                                    <a:latin typeface="Cambria Math" panose="02040503050406030204" pitchFamily="18" charset="0"/>
                                    <a:sym typeface="Symbol" panose="05050102010706020507" pitchFamily="18" charset="2"/>
                                  </a:rPr>
                                  <m:t>𝑗</m:t>
                                </m:r>
                              </m:sub>
                            </m:sSub>
                          </m:e>
                        </m:d>
                      </m:e>
                      <m:sup>
                        <m:r>
                          <a:rPr lang="en-CA" altLang="zh-CN" b="0" i="1" smtClean="0">
                            <a:latin typeface="Cambria Math" panose="02040503050406030204" pitchFamily="18" charset="0"/>
                            <a:sym typeface="Symbol" panose="05050102010706020507" pitchFamily="18" charset="2"/>
                          </a:rPr>
                          <m:t>2</m:t>
                        </m:r>
                      </m:sup>
                    </m:sSup>
                  </m:oMath>
                </a14:m>
                <a:endParaRPr lang="en-US" dirty="0"/>
              </a:p>
            </p:txBody>
          </p:sp>
        </mc:Choice>
        <mc:Fallback>
          <p:sp>
            <p:nvSpPr>
              <p:cNvPr id="25600" name="Content Placeholder 25599">
                <a:extLst>
                  <a:ext uri="{FF2B5EF4-FFF2-40B4-BE49-F238E27FC236}">
                    <a16:creationId xmlns:a16="http://schemas.microsoft.com/office/drawing/2014/main" id="{CA103D69-F776-0B75-D53A-D833A4D680D9}"/>
                  </a:ext>
                </a:extLst>
              </p:cNvPr>
              <p:cNvSpPr>
                <a:spLocks noGrp="1" noRot="1" noChangeAspect="1" noMove="1" noResize="1" noEditPoints="1" noAdjustHandles="1" noChangeArrowheads="1" noChangeShapeType="1" noTextEdit="1"/>
              </p:cNvSpPr>
              <p:nvPr>
                <p:ph idx="1"/>
              </p:nvPr>
            </p:nvSpPr>
            <p:spPr>
              <a:blipFill>
                <a:blip r:embed="rId3"/>
                <a:stretch>
                  <a:fillRect l="-1086" t="-2035"/>
                </a:stretch>
              </a:blipFill>
            </p:spPr>
            <p:txBody>
              <a:bodyPr/>
              <a:lstStyle/>
              <a:p>
                <a:r>
                  <a:rPr lang="en-US">
                    <a:noFill/>
                  </a:rPr>
                  <a:t> </a:t>
                </a:r>
              </a:p>
            </p:txBody>
          </p:sp>
        </mc:Fallback>
      </mc:AlternateContent>
      <p:sp>
        <p:nvSpPr>
          <p:cNvPr id="90" name="Rectangle 3"/>
          <p:cNvSpPr txBox="1">
            <a:spLocks noChangeArrowheads="1"/>
          </p:cNvSpPr>
          <p:nvPr/>
        </p:nvSpPr>
        <p:spPr>
          <a:xfrm>
            <a:off x="433472" y="5217994"/>
            <a:ext cx="11236689" cy="1145404"/>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17512" indent="-317492"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858817" indent="-29209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025500" indent="-27621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spcBef>
                <a:spcPts val="400"/>
              </a:spcBef>
            </a:pPr>
            <a:endParaRPr lang="en-US" altLang="zh-CN" sz="2400" dirty="0">
              <a:ea typeface="SimSun" panose="02010600030101010101" pitchFamily="2" charset="-122"/>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3667008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Divisive Clustering</a:t>
            </a:r>
            <a:endParaRPr lang="en-US" dirty="0"/>
          </a:p>
        </p:txBody>
      </p:sp>
      <p:sp>
        <p:nvSpPr>
          <p:cNvPr id="3" name="Content Placeholder 2"/>
          <p:cNvSpPr>
            <a:spLocks noGrp="1"/>
          </p:cNvSpPr>
          <p:nvPr>
            <p:ph idx="1"/>
          </p:nvPr>
        </p:nvSpPr>
        <p:spPr/>
        <p:txBody>
          <a:bodyPr/>
          <a:lstStyle/>
          <a:p>
            <a:r>
              <a:rPr lang="en-US" altLang="zh-CN" dirty="0"/>
              <a:t>DIANA (Divisive Analysis)  (Kaufmann and Rousseeuw,1990)</a:t>
            </a:r>
          </a:p>
          <a:p>
            <a:pPr lvl="1"/>
            <a:r>
              <a:rPr lang="en-US" altLang="zh-CN" dirty="0"/>
              <a:t>Implemented in some statistical analysis packages, e.g., </a:t>
            </a:r>
            <a:r>
              <a:rPr lang="en-US" altLang="zh-CN" dirty="0" err="1"/>
              <a:t>Splus</a:t>
            </a:r>
            <a:endParaRPr lang="en-US" altLang="zh-CN" dirty="0"/>
          </a:p>
          <a:p>
            <a:r>
              <a:rPr lang="en-US" altLang="zh-CN" dirty="0"/>
              <a:t>Inverse order of AGNES: Eventually each node forms a cluster on its own</a:t>
            </a:r>
          </a:p>
        </p:txBody>
      </p:sp>
      <p:grpSp>
        <p:nvGrpSpPr>
          <p:cNvPr id="24" name="Group 23"/>
          <p:cNvGrpSpPr/>
          <p:nvPr/>
        </p:nvGrpSpPr>
        <p:grpSpPr>
          <a:xfrm>
            <a:off x="1893394" y="3803227"/>
            <a:ext cx="7620000" cy="2054224"/>
            <a:chOff x="2133600" y="4495801"/>
            <a:chExt cx="7620000" cy="2054224"/>
          </a:xfrm>
        </p:grpSpPr>
        <p:grpSp>
          <p:nvGrpSpPr>
            <p:cNvPr id="4" name="Group 4"/>
            <p:cNvGrpSpPr>
              <a:grpSpLocks/>
            </p:cNvGrpSpPr>
            <p:nvPr/>
          </p:nvGrpSpPr>
          <p:grpSpPr bwMode="auto">
            <a:xfrm>
              <a:off x="2133600" y="4495801"/>
              <a:ext cx="2209800" cy="2017713"/>
              <a:chOff x="3552" y="2496"/>
              <a:chExt cx="1392" cy="1271"/>
            </a:xfrm>
          </p:grpSpPr>
          <p:graphicFrame>
            <p:nvGraphicFramePr>
              <p:cNvPr id="5" name="Object 5"/>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name="Worksheet" r:id="rId2" imgW="2200656" imgH="2076907" progId="Excel.Sheet.8">
                      <p:embed/>
                    </p:oleObj>
                  </mc:Choice>
                  <mc:Fallback>
                    <p:oleObj name="Worksheet" r:id="rId2" imgW="2200656" imgH="2076907" progId="Excel.Sheet.8">
                      <p:embed/>
                      <p:pic>
                        <p:nvPicPr>
                          <p:cNvPr id="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6"/>
              <p:cNvSpPr>
                <a:spLocks noChangeArrowheads="1"/>
              </p:cNvSpPr>
              <p:nvPr/>
            </p:nvSpPr>
            <p:spPr bwMode="auto">
              <a:xfrm>
                <a:off x="3888" y="283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 name="Oval 7"/>
              <p:cNvSpPr>
                <a:spLocks noChangeArrowheads="1"/>
              </p:cNvSpPr>
              <p:nvPr/>
            </p:nvSpPr>
            <p:spPr bwMode="auto">
              <a:xfrm>
                <a:off x="4272" y="3100"/>
                <a:ext cx="480"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8" name="Group 8"/>
            <p:cNvGrpSpPr>
              <a:grpSpLocks/>
            </p:cNvGrpSpPr>
            <p:nvPr/>
          </p:nvGrpSpPr>
          <p:grpSpPr bwMode="auto">
            <a:xfrm>
              <a:off x="4800600" y="4532313"/>
              <a:ext cx="2209800" cy="2017712"/>
              <a:chOff x="1968" y="2496"/>
              <a:chExt cx="1392" cy="1271"/>
            </a:xfrm>
          </p:grpSpPr>
          <p:graphicFrame>
            <p:nvGraphicFramePr>
              <p:cNvPr id="9" name="Object 9"/>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name="Worksheet" r:id="rId4" imgW="2200656" imgH="2076907" progId="Excel.Sheet.8">
                      <p:embed/>
                    </p:oleObj>
                  </mc:Choice>
                  <mc:Fallback>
                    <p:oleObj name="Worksheet" r:id="rId4" imgW="2200656" imgH="2076907" progId="Excel.Sheet.8">
                      <p:embed/>
                      <p:pic>
                        <p:nvPicPr>
                          <p:cNvPr id="9"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Oval 10"/>
              <p:cNvSpPr>
                <a:spLocks noChangeArrowheads="1"/>
              </p:cNvSpPr>
              <p:nvPr/>
            </p:nvSpPr>
            <p:spPr bwMode="auto">
              <a:xfrm>
                <a:off x="2736" y="3244"/>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11"/>
              <p:cNvSpPr>
                <a:spLocks noChangeArrowheads="1"/>
              </p:cNvSpPr>
              <p:nvPr/>
            </p:nvSpPr>
            <p:spPr bwMode="auto">
              <a:xfrm>
                <a:off x="2256" y="271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2"/>
              <p:cNvSpPr>
                <a:spLocks noChangeArrowheads="1"/>
              </p:cNvSpPr>
              <p:nvPr/>
            </p:nvSpPr>
            <p:spPr bwMode="auto">
              <a:xfrm>
                <a:off x="2352" y="2980"/>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3"/>
              <p:cNvSpPr>
                <a:spLocks noChangeArrowheads="1"/>
              </p:cNvSpPr>
              <p:nvPr/>
            </p:nvSpPr>
            <p:spPr bwMode="auto">
              <a:xfrm>
                <a:off x="2832" y="3004"/>
                <a:ext cx="288"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14" name="Group 14"/>
            <p:cNvGrpSpPr>
              <a:grpSpLocks/>
            </p:cNvGrpSpPr>
            <p:nvPr/>
          </p:nvGrpSpPr>
          <p:grpSpPr bwMode="auto">
            <a:xfrm>
              <a:off x="7543800" y="4495801"/>
              <a:ext cx="2209800" cy="2017713"/>
              <a:chOff x="3792" y="2473"/>
              <a:chExt cx="1392" cy="1271"/>
            </a:xfrm>
          </p:grpSpPr>
          <p:graphicFrame>
            <p:nvGraphicFramePr>
              <p:cNvPr id="15" name="Object 15"/>
              <p:cNvGraphicFramePr>
                <a:graphicFrameLocks noChangeAspect="1"/>
              </p:cNvGraphicFramePr>
              <p:nvPr/>
            </p:nvGraphicFramePr>
            <p:xfrm>
              <a:off x="3792" y="2473"/>
              <a:ext cx="1392" cy="1271"/>
            </p:xfrm>
            <a:graphic>
              <a:graphicData uri="http://schemas.openxmlformats.org/presentationml/2006/ole">
                <mc:AlternateContent xmlns:mc="http://schemas.openxmlformats.org/markup-compatibility/2006">
                  <mc:Choice xmlns:v="urn:schemas-microsoft-com:vml" Requires="v">
                    <p:oleObj name="Worksheet" r:id="rId5" imgW="2200656" imgH="2076907" progId="Excel.Sheet.8">
                      <p:embed/>
                    </p:oleObj>
                  </mc:Choice>
                  <mc:Fallback>
                    <p:oleObj name="Worksheet" r:id="rId5" imgW="2200656" imgH="2076907" progId="Excel.Sheet.8">
                      <p:embed/>
                      <p:pic>
                        <p:nvPicPr>
                          <p:cNvPr id="15"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2473"/>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Oval 16"/>
              <p:cNvSpPr>
                <a:spLocks noChangeArrowheads="1"/>
              </p:cNvSpPr>
              <p:nvPr/>
            </p:nvSpPr>
            <p:spPr bwMode="auto">
              <a:xfrm>
                <a:off x="4224" y="2693"/>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7"/>
              <p:cNvSpPr>
                <a:spLocks noChangeArrowheads="1"/>
              </p:cNvSpPr>
              <p:nvPr/>
            </p:nvSpPr>
            <p:spPr bwMode="auto">
              <a:xfrm>
                <a:off x="4224" y="2981"/>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8"/>
              <p:cNvSpPr>
                <a:spLocks noChangeArrowheads="1"/>
              </p:cNvSpPr>
              <p:nvPr/>
            </p:nvSpPr>
            <p:spPr bwMode="auto">
              <a:xfrm>
                <a:off x="4800" y="2981"/>
                <a:ext cx="14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19"/>
              <p:cNvSpPr>
                <a:spLocks noChangeArrowheads="1"/>
              </p:cNvSpPr>
              <p:nvPr/>
            </p:nvSpPr>
            <p:spPr bwMode="auto">
              <a:xfrm>
                <a:off x="4128" y="2812"/>
                <a:ext cx="96"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20"/>
              <p:cNvSpPr>
                <a:spLocks noChangeArrowheads="1"/>
              </p:cNvSpPr>
              <p:nvPr/>
            </p:nvSpPr>
            <p:spPr bwMode="auto">
              <a:xfrm rot="16200000">
                <a:off x="4608" y="3196"/>
                <a:ext cx="14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21"/>
              <p:cNvSpPr>
                <a:spLocks noChangeArrowheads="1"/>
              </p:cNvSpPr>
              <p:nvPr/>
            </p:nvSpPr>
            <p:spPr bwMode="auto">
              <a:xfrm rot="16200000">
                <a:off x="4704" y="3004"/>
                <a:ext cx="96"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22" name="Line 22"/>
            <p:cNvSpPr>
              <a:spLocks noChangeShapeType="1"/>
            </p:cNvSpPr>
            <p:nvPr/>
          </p:nvSpPr>
          <p:spPr bwMode="auto">
            <a:xfrm>
              <a:off x="4419600" y="5446713"/>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sp>
          <p:nvSpPr>
            <p:cNvPr id="23" name="Line 23"/>
            <p:cNvSpPr>
              <a:spLocks noChangeShapeType="1"/>
            </p:cNvSpPr>
            <p:nvPr/>
          </p:nvSpPr>
          <p:spPr bwMode="auto">
            <a:xfrm>
              <a:off x="7162800" y="5522913"/>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grpSp>
    </p:spTree>
    <p:extLst>
      <p:ext uri="{BB962C8B-B14F-4D97-AF65-F5344CB8AC3E}">
        <p14:creationId xmlns:p14="http://schemas.microsoft.com/office/powerpoint/2010/main" val="1964316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ea typeface="SimSun" panose="02010600030101010101" pitchFamily="2" charset="-122"/>
              </a:rPr>
              <a:t>Divisive Clustering Is a Top-down Approach</a:t>
            </a:r>
          </a:p>
        </p:txBody>
      </p:sp>
      <p:sp>
        <p:nvSpPr>
          <p:cNvPr id="3" name="Content Placeholder 2"/>
          <p:cNvSpPr>
            <a:spLocks noGrp="1"/>
          </p:cNvSpPr>
          <p:nvPr>
            <p:ph idx="1"/>
          </p:nvPr>
        </p:nvSpPr>
        <p:spPr/>
        <p:txBody>
          <a:bodyPr/>
          <a:lstStyle/>
          <a:p>
            <a:r>
              <a:rPr lang="en-US" altLang="zh-CN" dirty="0"/>
              <a:t>The process starts at the root with all the points as one cluster</a:t>
            </a:r>
          </a:p>
          <a:p>
            <a:r>
              <a:rPr lang="en-US" altLang="zh-CN" dirty="0"/>
              <a:t>It recursively splits the higher level clusters to build the dendrogram</a:t>
            </a:r>
          </a:p>
          <a:p>
            <a:r>
              <a:rPr lang="en-US" altLang="zh-CN" dirty="0"/>
              <a:t>Can be considered as a global approach</a:t>
            </a:r>
          </a:p>
          <a:p>
            <a:r>
              <a:rPr lang="en-US" altLang="zh-CN" dirty="0"/>
              <a:t>More efficient when compared with agglomerative clustering</a:t>
            </a:r>
          </a:p>
          <a:p>
            <a:endParaRPr lang="en-US" altLang="zh-CN" dirty="0"/>
          </a:p>
        </p:txBody>
      </p:sp>
      <p:grpSp>
        <p:nvGrpSpPr>
          <p:cNvPr id="24" name="Group 23"/>
          <p:cNvGrpSpPr/>
          <p:nvPr/>
        </p:nvGrpSpPr>
        <p:grpSpPr>
          <a:xfrm>
            <a:off x="2055626" y="4257676"/>
            <a:ext cx="7620000" cy="2054224"/>
            <a:chOff x="2133600" y="4495801"/>
            <a:chExt cx="7620000" cy="2054224"/>
          </a:xfrm>
        </p:grpSpPr>
        <p:grpSp>
          <p:nvGrpSpPr>
            <p:cNvPr id="4" name="Group 4"/>
            <p:cNvGrpSpPr>
              <a:grpSpLocks/>
            </p:cNvGrpSpPr>
            <p:nvPr/>
          </p:nvGrpSpPr>
          <p:grpSpPr bwMode="auto">
            <a:xfrm>
              <a:off x="2133600" y="4495801"/>
              <a:ext cx="2209800" cy="2017713"/>
              <a:chOff x="3552" y="2496"/>
              <a:chExt cx="1392" cy="1271"/>
            </a:xfrm>
          </p:grpSpPr>
          <p:graphicFrame>
            <p:nvGraphicFramePr>
              <p:cNvPr id="5" name="Object 5"/>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name="Worksheet" r:id="rId2" imgW="2200656" imgH="2076907" progId="Excel.Sheet.8">
                      <p:embed/>
                    </p:oleObj>
                  </mc:Choice>
                  <mc:Fallback>
                    <p:oleObj name="Worksheet" r:id="rId2" imgW="2200656" imgH="2076907" progId="Excel.Sheet.8">
                      <p:embed/>
                      <p:pic>
                        <p:nvPicPr>
                          <p:cNvPr id="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6"/>
              <p:cNvSpPr>
                <a:spLocks noChangeArrowheads="1"/>
              </p:cNvSpPr>
              <p:nvPr/>
            </p:nvSpPr>
            <p:spPr bwMode="auto">
              <a:xfrm>
                <a:off x="3888" y="283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 name="Oval 7"/>
              <p:cNvSpPr>
                <a:spLocks noChangeArrowheads="1"/>
              </p:cNvSpPr>
              <p:nvPr/>
            </p:nvSpPr>
            <p:spPr bwMode="auto">
              <a:xfrm>
                <a:off x="4272" y="3100"/>
                <a:ext cx="480"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8" name="Group 8"/>
            <p:cNvGrpSpPr>
              <a:grpSpLocks/>
            </p:cNvGrpSpPr>
            <p:nvPr/>
          </p:nvGrpSpPr>
          <p:grpSpPr bwMode="auto">
            <a:xfrm>
              <a:off x="4800600" y="4532313"/>
              <a:ext cx="2209800" cy="2017712"/>
              <a:chOff x="1968" y="2496"/>
              <a:chExt cx="1392" cy="1271"/>
            </a:xfrm>
          </p:grpSpPr>
          <p:graphicFrame>
            <p:nvGraphicFramePr>
              <p:cNvPr id="9" name="Object 9"/>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name="Worksheet" r:id="rId4" imgW="2200656" imgH="2076907" progId="Excel.Sheet.8">
                      <p:embed/>
                    </p:oleObj>
                  </mc:Choice>
                  <mc:Fallback>
                    <p:oleObj name="Worksheet" r:id="rId4" imgW="2200656" imgH="2076907" progId="Excel.Sheet.8">
                      <p:embed/>
                      <p:pic>
                        <p:nvPicPr>
                          <p:cNvPr id="9"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Oval 10"/>
              <p:cNvSpPr>
                <a:spLocks noChangeArrowheads="1"/>
              </p:cNvSpPr>
              <p:nvPr/>
            </p:nvSpPr>
            <p:spPr bwMode="auto">
              <a:xfrm>
                <a:off x="2736" y="3244"/>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11"/>
              <p:cNvSpPr>
                <a:spLocks noChangeArrowheads="1"/>
              </p:cNvSpPr>
              <p:nvPr/>
            </p:nvSpPr>
            <p:spPr bwMode="auto">
              <a:xfrm>
                <a:off x="2256" y="271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2"/>
              <p:cNvSpPr>
                <a:spLocks noChangeArrowheads="1"/>
              </p:cNvSpPr>
              <p:nvPr/>
            </p:nvSpPr>
            <p:spPr bwMode="auto">
              <a:xfrm>
                <a:off x="2352" y="2980"/>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3"/>
              <p:cNvSpPr>
                <a:spLocks noChangeArrowheads="1"/>
              </p:cNvSpPr>
              <p:nvPr/>
            </p:nvSpPr>
            <p:spPr bwMode="auto">
              <a:xfrm>
                <a:off x="2832" y="3004"/>
                <a:ext cx="288"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14" name="Group 14"/>
            <p:cNvGrpSpPr>
              <a:grpSpLocks/>
            </p:cNvGrpSpPr>
            <p:nvPr/>
          </p:nvGrpSpPr>
          <p:grpSpPr bwMode="auto">
            <a:xfrm>
              <a:off x="7543800" y="4495801"/>
              <a:ext cx="2209800" cy="2017713"/>
              <a:chOff x="3792" y="2473"/>
              <a:chExt cx="1392" cy="1271"/>
            </a:xfrm>
          </p:grpSpPr>
          <p:graphicFrame>
            <p:nvGraphicFramePr>
              <p:cNvPr id="15" name="Object 15"/>
              <p:cNvGraphicFramePr>
                <a:graphicFrameLocks noChangeAspect="1"/>
              </p:cNvGraphicFramePr>
              <p:nvPr/>
            </p:nvGraphicFramePr>
            <p:xfrm>
              <a:off x="3792" y="2473"/>
              <a:ext cx="1392" cy="1271"/>
            </p:xfrm>
            <a:graphic>
              <a:graphicData uri="http://schemas.openxmlformats.org/presentationml/2006/ole">
                <mc:AlternateContent xmlns:mc="http://schemas.openxmlformats.org/markup-compatibility/2006">
                  <mc:Choice xmlns:v="urn:schemas-microsoft-com:vml" Requires="v">
                    <p:oleObj name="Worksheet" r:id="rId5" imgW="2200656" imgH="2076907" progId="Excel.Sheet.8">
                      <p:embed/>
                    </p:oleObj>
                  </mc:Choice>
                  <mc:Fallback>
                    <p:oleObj name="Worksheet" r:id="rId5" imgW="2200656" imgH="2076907" progId="Excel.Sheet.8">
                      <p:embed/>
                      <p:pic>
                        <p:nvPicPr>
                          <p:cNvPr id="15"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2473"/>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Oval 16"/>
              <p:cNvSpPr>
                <a:spLocks noChangeArrowheads="1"/>
              </p:cNvSpPr>
              <p:nvPr/>
            </p:nvSpPr>
            <p:spPr bwMode="auto">
              <a:xfrm>
                <a:off x="4224" y="2693"/>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7"/>
              <p:cNvSpPr>
                <a:spLocks noChangeArrowheads="1"/>
              </p:cNvSpPr>
              <p:nvPr/>
            </p:nvSpPr>
            <p:spPr bwMode="auto">
              <a:xfrm>
                <a:off x="4224" y="2981"/>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8"/>
              <p:cNvSpPr>
                <a:spLocks noChangeArrowheads="1"/>
              </p:cNvSpPr>
              <p:nvPr/>
            </p:nvSpPr>
            <p:spPr bwMode="auto">
              <a:xfrm>
                <a:off x="4800" y="2981"/>
                <a:ext cx="14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19"/>
              <p:cNvSpPr>
                <a:spLocks noChangeArrowheads="1"/>
              </p:cNvSpPr>
              <p:nvPr/>
            </p:nvSpPr>
            <p:spPr bwMode="auto">
              <a:xfrm>
                <a:off x="4128" y="2812"/>
                <a:ext cx="96"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20"/>
              <p:cNvSpPr>
                <a:spLocks noChangeArrowheads="1"/>
              </p:cNvSpPr>
              <p:nvPr/>
            </p:nvSpPr>
            <p:spPr bwMode="auto">
              <a:xfrm rot="16200000">
                <a:off x="4608" y="3196"/>
                <a:ext cx="14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21"/>
              <p:cNvSpPr>
                <a:spLocks noChangeArrowheads="1"/>
              </p:cNvSpPr>
              <p:nvPr/>
            </p:nvSpPr>
            <p:spPr bwMode="auto">
              <a:xfrm rot="16200000">
                <a:off x="4704" y="3004"/>
                <a:ext cx="96"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22" name="Line 22"/>
            <p:cNvSpPr>
              <a:spLocks noChangeShapeType="1"/>
            </p:cNvSpPr>
            <p:nvPr/>
          </p:nvSpPr>
          <p:spPr bwMode="auto">
            <a:xfrm>
              <a:off x="4419600" y="5446713"/>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sp>
          <p:nvSpPr>
            <p:cNvPr id="23" name="Line 23"/>
            <p:cNvSpPr>
              <a:spLocks noChangeShapeType="1"/>
            </p:cNvSpPr>
            <p:nvPr/>
          </p:nvSpPr>
          <p:spPr bwMode="auto">
            <a:xfrm>
              <a:off x="7162800" y="5522913"/>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grpSp>
    </p:spTree>
    <p:extLst>
      <p:ext uri="{BB962C8B-B14F-4D97-AF65-F5344CB8AC3E}">
        <p14:creationId xmlns:p14="http://schemas.microsoft.com/office/powerpoint/2010/main" val="2731237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More on Algorithm Design for Divisive Clustering</a:t>
            </a:r>
            <a:endParaRPr lang="en-US" dirty="0"/>
          </a:p>
        </p:txBody>
      </p:sp>
      <p:sp>
        <p:nvSpPr>
          <p:cNvPr id="3" name="Content Placeholder 2"/>
          <p:cNvSpPr>
            <a:spLocks noGrp="1"/>
          </p:cNvSpPr>
          <p:nvPr>
            <p:ph idx="1"/>
          </p:nvPr>
        </p:nvSpPr>
        <p:spPr/>
        <p:txBody>
          <a:bodyPr/>
          <a:lstStyle/>
          <a:p>
            <a:r>
              <a:rPr lang="en-US" altLang="zh-CN" dirty="0"/>
              <a:t>Choosing which cluster to split</a:t>
            </a:r>
          </a:p>
          <a:p>
            <a:pPr lvl="1"/>
            <a:r>
              <a:rPr lang="en-US" altLang="zh-CN" dirty="0"/>
              <a:t>Check the sums of squared errors of the clusters and choose the one with the largest value</a:t>
            </a:r>
          </a:p>
          <a:p>
            <a:r>
              <a:rPr lang="en-US" altLang="zh-CN" dirty="0"/>
              <a:t>Splitting criterion: Determining how to split</a:t>
            </a:r>
          </a:p>
          <a:p>
            <a:pPr lvl="1"/>
            <a:r>
              <a:rPr lang="en-US" altLang="zh-CN" dirty="0"/>
              <a:t>One may use Ward’s criterion to chase for greater reduction in the difference in the SSE criterion as a result of a split</a:t>
            </a:r>
          </a:p>
          <a:p>
            <a:pPr lvl="1"/>
            <a:r>
              <a:rPr lang="en-US" altLang="zh-CN" dirty="0"/>
              <a:t>For categorical data, Gini-index can be used</a:t>
            </a:r>
          </a:p>
          <a:p>
            <a:r>
              <a:rPr lang="en-US" altLang="zh-CN" dirty="0"/>
              <a:t>Handling the noise</a:t>
            </a:r>
          </a:p>
          <a:p>
            <a:pPr lvl="1"/>
            <a:r>
              <a:rPr lang="en-US" altLang="zh-CN" dirty="0"/>
              <a:t>Use a threshold to determine the termination criterion (do not generate clusters that are too small because they contain mainly noises)</a:t>
            </a:r>
          </a:p>
        </p:txBody>
      </p:sp>
    </p:spTree>
    <p:extLst>
      <p:ext uri="{BB962C8B-B14F-4D97-AF65-F5344CB8AC3E}">
        <p14:creationId xmlns:p14="http://schemas.microsoft.com/office/powerpoint/2010/main" val="1790717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t>Extensions to Hierarchical Clustering</a:t>
            </a:r>
            <a:endParaRPr lang="en-US" altLang="en-US" dirty="0"/>
          </a:p>
        </p:txBody>
      </p:sp>
      <p:sp>
        <p:nvSpPr>
          <p:cNvPr id="25604" name="Rectangle 3"/>
          <p:cNvSpPr>
            <a:spLocks noGrp="1" noChangeArrowheads="1"/>
          </p:cNvSpPr>
          <p:nvPr>
            <p:ph type="body" idx="1"/>
          </p:nvPr>
        </p:nvSpPr>
        <p:spPr/>
        <p:txBody>
          <a:bodyPr>
            <a:normAutofit lnSpcReduction="10000"/>
          </a:bodyPr>
          <a:lstStyle/>
          <a:p>
            <a:r>
              <a:rPr lang="en-US" dirty="0"/>
              <a:t>Weakness of the agglomerative &amp; divisive hierarchical clustering methods </a:t>
            </a:r>
          </a:p>
          <a:p>
            <a:pPr lvl="1"/>
            <a:r>
              <a:rPr lang="en-US" dirty="0"/>
              <a:t>No revisit: cannot undo any merge/split decisions made before</a:t>
            </a:r>
          </a:p>
          <a:p>
            <a:pPr lvl="1"/>
            <a:r>
              <a:rPr lang="en-US" dirty="0"/>
              <a:t>Scalability bottleneck: Each merge/split needs to examine many possible options</a:t>
            </a:r>
          </a:p>
          <a:p>
            <a:pPr lvl="2"/>
            <a:r>
              <a:rPr lang="en-US" altLang="zh-CN" dirty="0"/>
              <a:t>Time complexity:  at least O(n</a:t>
            </a:r>
            <a:r>
              <a:rPr lang="en-US" altLang="zh-CN" baseline="30000" dirty="0"/>
              <a:t>2</a:t>
            </a:r>
            <a:r>
              <a:rPr lang="en-US" altLang="zh-CN" dirty="0"/>
              <a:t>), where n is the number of total objects</a:t>
            </a:r>
          </a:p>
          <a:p>
            <a:r>
              <a:rPr lang="en-US" altLang="zh-CN" dirty="0"/>
              <a:t>Several other hierarchical clustering algorithms</a:t>
            </a:r>
          </a:p>
          <a:p>
            <a:pPr lvl="1"/>
            <a:r>
              <a:rPr lang="en-US" altLang="zh-CN" dirty="0"/>
              <a:t>BIRCH (1996): Use CF-tree and incrementally adjust the quality of sub-clusters</a:t>
            </a:r>
          </a:p>
          <a:p>
            <a:pPr lvl="1"/>
            <a:r>
              <a:rPr lang="en-US" altLang="zh-CN" dirty="0"/>
              <a:t>CURE (1998): Represent a cluster using a set of well-scattered representative points</a:t>
            </a:r>
          </a:p>
          <a:p>
            <a:pPr lvl="1"/>
            <a:r>
              <a:rPr lang="en-US" altLang="zh-CN" dirty="0"/>
              <a:t>CHAMELEON (1999): Use graph partitioning methods on the K-nearest neighbor graph of the data</a:t>
            </a:r>
          </a:p>
        </p:txBody>
      </p:sp>
    </p:spTree>
    <p:extLst>
      <p:ext uri="{BB962C8B-B14F-4D97-AF65-F5344CB8AC3E}">
        <p14:creationId xmlns:p14="http://schemas.microsoft.com/office/powerpoint/2010/main" val="3731128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t>BIRCH: A Multi-Phase Hierarchical Clustering Method</a:t>
            </a:r>
            <a:endParaRPr lang="en-US" altLang="en-US" dirty="0"/>
          </a:p>
        </p:txBody>
      </p:sp>
      <p:sp>
        <p:nvSpPr>
          <p:cNvPr id="25604" name="Rectangle 3"/>
          <p:cNvSpPr>
            <a:spLocks noGrp="1" noChangeArrowheads="1"/>
          </p:cNvSpPr>
          <p:nvPr>
            <p:ph type="body" idx="1"/>
          </p:nvPr>
        </p:nvSpPr>
        <p:spPr/>
        <p:txBody>
          <a:bodyPr>
            <a:normAutofit fontScale="92500" lnSpcReduction="10000"/>
          </a:bodyPr>
          <a:lstStyle/>
          <a:p>
            <a:r>
              <a:rPr lang="en-US" dirty="0"/>
              <a:t>BIRCH (</a:t>
            </a:r>
            <a:r>
              <a:rPr lang="en-US" altLang="zh-CN" dirty="0"/>
              <a:t>Balanced Iterative Reducing and Clustering Using Hierarchies)</a:t>
            </a:r>
            <a:r>
              <a:rPr lang="en-US" dirty="0"/>
              <a:t> </a:t>
            </a:r>
            <a:endParaRPr lang="en-US" altLang="zh-CN" dirty="0"/>
          </a:p>
          <a:p>
            <a:pPr lvl="1"/>
            <a:r>
              <a:rPr lang="en-US" altLang="zh-CN" dirty="0"/>
              <a:t>Developed by Zhang, Ramakrishnan &amp; </a:t>
            </a:r>
            <a:r>
              <a:rPr lang="en-US" altLang="zh-CN" dirty="0" err="1"/>
              <a:t>Livny</a:t>
            </a:r>
            <a:r>
              <a:rPr lang="en-US" altLang="zh-CN" dirty="0"/>
              <a:t> (SIGMOD’96)</a:t>
            </a:r>
          </a:p>
          <a:p>
            <a:pPr lvl="1"/>
            <a:r>
              <a:rPr lang="en-US" altLang="zh-CN" dirty="0"/>
              <a:t>Impact many new clustering methods and applications (received 2006 SIGMOD Test of Time award)</a:t>
            </a:r>
          </a:p>
          <a:p>
            <a:r>
              <a:rPr lang="en-US" altLang="zh-CN" dirty="0"/>
              <a:t>Major innovation</a:t>
            </a:r>
          </a:p>
          <a:p>
            <a:pPr lvl="1"/>
            <a:r>
              <a:rPr lang="en-US" dirty="0"/>
              <a:t>Integrating hierarchical clustering (initial micro-clustering phase) and other clustering methods (at the later </a:t>
            </a:r>
            <a:r>
              <a:rPr lang="en-US"/>
              <a:t>macro-clustering phase)</a:t>
            </a:r>
            <a:endParaRPr lang="en-US" altLang="zh-CN" dirty="0"/>
          </a:p>
          <a:p>
            <a:r>
              <a:rPr lang="en-US" altLang="zh-CN" dirty="0"/>
              <a:t>Multi-phase hierarchical clustering </a:t>
            </a:r>
          </a:p>
          <a:p>
            <a:pPr lvl="1"/>
            <a:r>
              <a:rPr lang="en-US" altLang="zh-CN" dirty="0"/>
              <a:t>Phase1 (</a:t>
            </a:r>
            <a:r>
              <a:rPr lang="en-US" dirty="0"/>
              <a:t>initial micro-clustering): </a:t>
            </a:r>
            <a:r>
              <a:rPr lang="en-US" altLang="zh-CN" dirty="0"/>
              <a:t>Scan DB to build an initial CF tree, a multi-level compression of the data to preserve the inherent clustering structure of the data  </a:t>
            </a:r>
          </a:p>
          <a:p>
            <a:pPr lvl="1"/>
            <a:r>
              <a:rPr lang="en-US" altLang="zh-CN" dirty="0"/>
              <a:t>Phase 2 (later m</a:t>
            </a:r>
            <a:r>
              <a:rPr lang="en-US" dirty="0"/>
              <a:t>acro-clustering): </a:t>
            </a:r>
            <a:r>
              <a:rPr lang="en-US" altLang="zh-CN" dirty="0"/>
              <a:t>Use an arbitrary clustering algorithm </a:t>
            </a:r>
            <a:r>
              <a:rPr lang="en-US" dirty="0"/>
              <a:t>(e.g., iterative partitioning) </a:t>
            </a:r>
            <a:r>
              <a:rPr lang="en-US" altLang="zh-CN" dirty="0"/>
              <a:t>to cluster flexibly the leaf nodes of the CF-tree</a:t>
            </a:r>
          </a:p>
          <a:p>
            <a:pPr lvl="1"/>
            <a:endParaRPr lang="en-US" altLang="zh-CN" dirty="0"/>
          </a:p>
          <a:p>
            <a:endParaRPr lang="en-US" altLang="zh-CN" dirty="0"/>
          </a:p>
        </p:txBody>
      </p:sp>
    </p:spTree>
    <p:extLst>
      <p:ext uri="{BB962C8B-B14F-4D97-AF65-F5344CB8AC3E}">
        <p14:creationId xmlns:p14="http://schemas.microsoft.com/office/powerpoint/2010/main" val="411926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Cluster Analysis</a:t>
            </a:r>
          </a:p>
        </p:txBody>
      </p:sp>
      <p:sp>
        <p:nvSpPr>
          <p:cNvPr id="3" name="Content Placeholder 2"/>
          <p:cNvSpPr>
            <a:spLocks noGrp="1"/>
          </p:cNvSpPr>
          <p:nvPr>
            <p:ph idx="1"/>
          </p:nvPr>
        </p:nvSpPr>
        <p:spPr/>
        <p:txBody>
          <a:bodyPr>
            <a:normAutofit lnSpcReduction="10000"/>
          </a:bodyPr>
          <a:lstStyle/>
          <a:p>
            <a:r>
              <a:rPr lang="en-US" dirty="0"/>
              <a:t> What is the value of cluster analysis?</a:t>
            </a:r>
          </a:p>
          <a:p>
            <a:pPr lvl="1"/>
            <a:r>
              <a:rPr lang="en-US" altLang="en-US" dirty="0"/>
              <a:t>Cluster analysis helps you partition massive data into groups based on its features</a:t>
            </a:r>
          </a:p>
          <a:p>
            <a:pPr lvl="1"/>
            <a:r>
              <a:rPr lang="en-US" altLang="en-US" dirty="0"/>
              <a:t>Cluster analysis will often help subsequent data mining processes such as pattern discovery, classification, and outlier analysis   </a:t>
            </a:r>
          </a:p>
          <a:p>
            <a:r>
              <a:rPr lang="en-US" altLang="en-US" dirty="0"/>
              <a:t> What roles does cluster analysis play in the Data Mining Specialization?</a:t>
            </a:r>
          </a:p>
          <a:p>
            <a:pPr lvl="1"/>
            <a:r>
              <a:rPr lang="en-US" altLang="en-US" dirty="0"/>
              <a:t>You will learn various scalable methods to find clusters from massive data</a:t>
            </a:r>
          </a:p>
          <a:p>
            <a:pPr lvl="1"/>
            <a:r>
              <a:rPr lang="en-US" altLang="en-US" dirty="0"/>
              <a:t>You will learn how to mine different kinds of clusters effectively </a:t>
            </a:r>
          </a:p>
          <a:p>
            <a:pPr lvl="1"/>
            <a:r>
              <a:rPr lang="en-US" altLang="en-US" dirty="0"/>
              <a:t>You will also learn how to evaluate the quality of the clusters you find</a:t>
            </a:r>
          </a:p>
          <a:p>
            <a:pPr lvl="1"/>
            <a:r>
              <a:rPr lang="en-US" altLang="en-US" dirty="0"/>
              <a:t>Cluster analysis will help with classification, outlier analysis, and other data mining tasks </a:t>
            </a:r>
          </a:p>
        </p:txBody>
      </p:sp>
    </p:spTree>
    <p:extLst>
      <p:ext uri="{BB962C8B-B14F-4D97-AF65-F5344CB8AC3E}">
        <p14:creationId xmlns:p14="http://schemas.microsoft.com/office/powerpoint/2010/main" val="2557740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t>Clustering Feature Vector</a:t>
            </a:r>
          </a:p>
        </p:txBody>
      </p:sp>
      <mc:AlternateContent xmlns:mc="http://schemas.openxmlformats.org/markup-compatibility/2006" xmlns:a14="http://schemas.microsoft.com/office/drawing/2010/main">
        <mc:Choice Requires="a14">
          <p:sp>
            <p:nvSpPr>
              <p:cNvPr id="25604" name="Rectangle 3"/>
              <p:cNvSpPr>
                <a:spLocks noGrp="1" noChangeArrowheads="1"/>
              </p:cNvSpPr>
              <p:nvPr>
                <p:ph type="body" idx="1"/>
              </p:nvPr>
            </p:nvSpPr>
            <p:spPr/>
            <p:txBody>
              <a:bodyPr/>
              <a:lstStyle/>
              <a:p>
                <a:r>
                  <a:rPr lang="en-US" dirty="0"/>
                  <a:t>Consider a cluster of multi-dimensional data objects/points</a:t>
                </a:r>
              </a:p>
              <a:p>
                <a:r>
                  <a:rPr lang="en-US" dirty="0"/>
                  <a:t>The clustering feature (CF) of the cluster is a 3-D vector summarizing info about clusters of objects</a:t>
                </a:r>
              </a:p>
              <a:p>
                <a:pPr lvl="1"/>
                <a:r>
                  <a:rPr lang="en-US" altLang="zh-CN" dirty="0"/>
                  <a:t>Register the 0-th, 1st, and 2nd moments of a cluster</a:t>
                </a:r>
                <a:endParaRPr lang="en-US" dirty="0"/>
              </a:p>
              <a:p>
                <a:r>
                  <a:rPr lang="en-US" altLang="zh-CN" dirty="0"/>
                  <a:t>Clustering Feature (CF):  CF = &lt;n, LS, SS&gt;</a:t>
                </a:r>
              </a:p>
              <a:p>
                <a:pPr lvl="1"/>
                <a:r>
                  <a:rPr lang="en-US" altLang="zh-CN" dirty="0"/>
                  <a:t>n: Number of data points</a:t>
                </a:r>
              </a:p>
              <a:p>
                <a:pPr lvl="1"/>
                <a:r>
                  <a:rPr lang="en-US" altLang="zh-CN" dirty="0"/>
                  <a:t>LS: linear sum of n points: </a:t>
                </a:r>
                <a14:m>
                  <m:oMath xmlns:m="http://schemas.openxmlformats.org/officeDocument/2006/math">
                    <m:r>
                      <a:rPr lang="en-US" altLang="zh-CN" smtClean="0"/>
                      <m:t>𝑳𝑺</m:t>
                    </m:r>
                    <m:r>
                      <a:rPr lang="en-US" altLang="zh-CN" smtClean="0"/>
                      <m:t>=</m:t>
                    </m:r>
                    <m:nary>
                      <m:naryPr>
                        <m:chr m:val="∑"/>
                        <m:ctrlPr>
                          <a:rPr lang="en-US" altLang="zh-CN" smtClean="0"/>
                        </m:ctrlPr>
                      </m:naryPr>
                      <m:sub>
                        <m:r>
                          <m:rPr>
                            <m:brk m:alnAt="23"/>
                          </m:rPr>
                          <a:rPr lang="en-US" altLang="zh-CN" smtClean="0"/>
                          <m:t>𝑖</m:t>
                        </m:r>
                        <m:r>
                          <a:rPr lang="en-US" altLang="zh-CN" smtClean="0"/>
                          <m:t>=1</m:t>
                        </m:r>
                      </m:sub>
                      <m:sup>
                        <m:r>
                          <a:rPr lang="en-US" altLang="zh-CN" smtClean="0"/>
                          <m:t>𝑛</m:t>
                        </m:r>
                      </m:sup>
                      <m:e>
                        <m:sSub>
                          <m:sSubPr>
                            <m:ctrlPr>
                              <a:rPr lang="en-US" altLang="zh-CN" smtClean="0"/>
                            </m:ctrlPr>
                          </m:sSubPr>
                          <m:e>
                            <m:r>
                              <a:rPr lang="en-US" altLang="zh-CN" smtClean="0"/>
                              <m:t>𝒙</m:t>
                            </m:r>
                          </m:e>
                          <m:sub>
                            <m:r>
                              <a:rPr lang="en-US" altLang="zh-CN" smtClean="0"/>
                              <m:t>𝑖</m:t>
                            </m:r>
                          </m:sub>
                        </m:sSub>
                      </m:e>
                    </m:nary>
                  </m:oMath>
                </a14:m>
                <a:r>
                  <a:rPr lang="en-US" altLang="zh-CN" dirty="0"/>
                  <a:t>: </a:t>
                </a:r>
              </a:p>
              <a:p>
                <a:pPr lvl="1"/>
                <a:endParaRPr lang="en-US" altLang="zh-CN" dirty="0"/>
              </a:p>
              <a:p>
                <a:pPr lvl="1"/>
                <a:r>
                  <a:rPr lang="en-US" altLang="zh-CN" dirty="0"/>
                  <a:t>SS: square sum of n points: </a:t>
                </a:r>
                <a14:m>
                  <m:oMath xmlns:m="http://schemas.openxmlformats.org/officeDocument/2006/math">
                    <m:r>
                      <a:rPr lang="en-US" altLang="zh-CN" smtClean="0"/>
                      <m:t>𝑆𝑆</m:t>
                    </m:r>
                    <m:r>
                      <a:rPr lang="en-US" altLang="zh-CN"/>
                      <m:t>=</m:t>
                    </m:r>
                    <m:nary>
                      <m:naryPr>
                        <m:chr m:val="∑"/>
                        <m:ctrlPr>
                          <a:rPr lang="en-US" altLang="zh-CN" smtClean="0"/>
                        </m:ctrlPr>
                      </m:naryPr>
                      <m:sub>
                        <m:r>
                          <m:rPr>
                            <m:brk m:alnAt="23"/>
                          </m:rPr>
                          <a:rPr lang="en-US" altLang="zh-CN"/>
                          <m:t>𝑖</m:t>
                        </m:r>
                        <m:r>
                          <a:rPr lang="en-US" altLang="zh-CN"/>
                          <m:t>=1</m:t>
                        </m:r>
                      </m:sub>
                      <m:sup>
                        <m:r>
                          <a:rPr lang="en-US" altLang="zh-CN"/>
                          <m:t>𝑛</m:t>
                        </m:r>
                      </m:sup>
                      <m:e>
                        <m:sSup>
                          <m:sSupPr>
                            <m:ctrlPr>
                              <a:rPr lang="en-US" altLang="zh-CN" smtClean="0"/>
                            </m:ctrlPr>
                          </m:sSupPr>
                          <m:e>
                            <m:d>
                              <m:dPr>
                                <m:begChr m:val="‖"/>
                                <m:endChr m:val="‖"/>
                                <m:ctrlPr>
                                  <a:rPr lang="en-US" altLang="zh-CN" smtClean="0"/>
                                </m:ctrlPr>
                              </m:dPr>
                              <m:e>
                                <m:sSub>
                                  <m:sSubPr>
                                    <m:ctrlPr>
                                      <a:rPr lang="en-US" altLang="zh-CN" smtClean="0"/>
                                    </m:ctrlPr>
                                  </m:sSubPr>
                                  <m:e>
                                    <m:r>
                                      <a:rPr lang="en-US" altLang="zh-CN" smtClean="0"/>
                                      <m:t>𝒙</m:t>
                                    </m:r>
                                  </m:e>
                                  <m:sub>
                                    <m:r>
                                      <a:rPr lang="en-US" altLang="zh-CN" smtClean="0"/>
                                      <m:t>𝑖</m:t>
                                    </m:r>
                                  </m:sub>
                                </m:sSub>
                              </m:e>
                            </m:d>
                          </m:e>
                          <m:sup>
                            <m:r>
                              <a:rPr lang="en-US" altLang="zh-CN" smtClean="0"/>
                              <m:t>2</m:t>
                            </m:r>
                          </m:sup>
                        </m:sSup>
                      </m:e>
                    </m:nary>
                  </m:oMath>
                </a14:m>
                <a:endParaRPr lang="en-US" altLang="zh-CN" dirty="0"/>
              </a:p>
              <a:p>
                <a:pPr lvl="1"/>
                <a:endParaRPr lang="en-US" altLang="zh-CN" dirty="0">
                  <a:sym typeface="Symbol" panose="05050102010706020507" pitchFamily="18" charset="2"/>
                </a:endParaRPr>
              </a:p>
            </p:txBody>
          </p:sp>
        </mc:Choice>
        <mc:Fallback xmlns="">
          <p:sp>
            <p:nvSpPr>
              <p:cNvPr id="25604" name="Rectangle 3"/>
              <p:cNvSpPr>
                <a:spLocks noGrp="1" noRot="1" noChangeAspect="1" noMove="1" noResize="1" noEditPoints="1" noAdjustHandles="1" noChangeArrowheads="1" noChangeShapeType="1" noTextEdit="1"/>
              </p:cNvSpPr>
              <p:nvPr>
                <p:ph type="body" idx="1"/>
              </p:nvPr>
            </p:nvSpPr>
            <p:spPr>
              <a:xfrm>
                <a:off x="540124" y="1209888"/>
                <a:ext cx="7819324" cy="3709353"/>
              </a:xfrm>
              <a:blipFill>
                <a:blip r:embed="rId4"/>
                <a:stretch>
                  <a:fillRect l="-648" t="-1365" r="-648" b="-2354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FF689A40-96BE-4FB3-A2A9-B71FB9BFFA2C}"/>
              </a:ext>
            </a:extLst>
          </p:cNvPr>
          <p:cNvGrpSpPr/>
          <p:nvPr/>
        </p:nvGrpSpPr>
        <p:grpSpPr>
          <a:xfrm>
            <a:off x="7383600" y="3629760"/>
            <a:ext cx="3997836" cy="2682140"/>
            <a:chOff x="8063049" y="1306912"/>
            <a:chExt cx="3997836" cy="2682140"/>
          </a:xfrm>
        </p:grpSpPr>
        <p:grpSp>
          <p:nvGrpSpPr>
            <p:cNvPr id="2" name="Group 1">
              <a:extLst>
                <a:ext uri="{FF2B5EF4-FFF2-40B4-BE49-F238E27FC236}">
                  <a16:creationId xmlns:a16="http://schemas.microsoft.com/office/drawing/2014/main" id="{44200FDC-5CAD-45DD-A45D-B5F9F6F5F83B}"/>
                </a:ext>
              </a:extLst>
            </p:cNvPr>
            <p:cNvGrpSpPr/>
            <p:nvPr/>
          </p:nvGrpSpPr>
          <p:grpSpPr>
            <a:xfrm>
              <a:off x="8063049" y="1971340"/>
              <a:ext cx="2209800" cy="2017712"/>
              <a:chOff x="7310436" y="1951185"/>
              <a:chExt cx="2209800" cy="2017712"/>
            </a:xfrm>
          </p:grpSpPr>
          <p:graphicFrame>
            <p:nvGraphicFramePr>
              <p:cNvPr id="7" name="Object 0"/>
              <p:cNvGraphicFramePr>
                <a:graphicFrameLocks noChangeAspect="1"/>
              </p:cNvGraphicFramePr>
              <p:nvPr>
                <p:extLst>
                  <p:ext uri="{D42A27DB-BD31-4B8C-83A1-F6EECF244321}">
                    <p14:modId xmlns:p14="http://schemas.microsoft.com/office/powerpoint/2010/main" val="1087984428"/>
                  </p:ext>
                </p:extLst>
              </p:nvPr>
            </p:nvGraphicFramePr>
            <p:xfrm>
              <a:off x="7310436" y="1951185"/>
              <a:ext cx="2209800" cy="2017712"/>
            </p:xfrm>
            <a:graphic>
              <a:graphicData uri="http://schemas.openxmlformats.org/presentationml/2006/ole">
                <mc:AlternateContent xmlns:mc="http://schemas.openxmlformats.org/markup-compatibility/2006">
                  <mc:Choice xmlns:v="urn:schemas-microsoft-com:vml" Requires="v">
                    <p:oleObj name="Worksheet" r:id="rId5" imgW="2200656" imgH="2076907" progId="Excel.Sheet.8">
                      <p:embed/>
                    </p:oleObj>
                  </mc:Choice>
                  <mc:Fallback>
                    <p:oleObj name="Worksheet" r:id="rId5" imgW="2200656" imgH="2076907" progId="Excel.Sheet.8">
                      <p:embed/>
                      <p:pic>
                        <p:nvPicPr>
                          <p:cNvPr id="7"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436" y="1951185"/>
                            <a:ext cx="22098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Oval 9"/>
              <p:cNvSpPr>
                <a:spLocks noChangeArrowheads="1"/>
              </p:cNvSpPr>
              <p:nvPr/>
            </p:nvSpPr>
            <p:spPr bwMode="auto">
              <a:xfrm>
                <a:off x="7843836" y="2491610"/>
                <a:ext cx="609600" cy="519351"/>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SimSun" panose="02010600030101010101" pitchFamily="2" charset="-122"/>
                  <a:cs typeface="+mn-cs"/>
                </a:endParaRPr>
              </a:p>
            </p:txBody>
          </p:sp>
          <p:sp>
            <p:nvSpPr>
              <p:cNvPr id="9" name="Oval 10"/>
              <p:cNvSpPr>
                <a:spLocks noChangeArrowheads="1"/>
              </p:cNvSpPr>
              <p:nvPr/>
            </p:nvSpPr>
            <p:spPr bwMode="auto">
              <a:xfrm>
                <a:off x="8453436" y="2910710"/>
                <a:ext cx="762000" cy="519351"/>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SimSun" panose="02010600030101010101" pitchFamily="2" charset="-122"/>
                  <a:cs typeface="+mn-cs"/>
                </a:endParaRPr>
              </a:p>
            </p:txBody>
          </p:sp>
        </p:grpSp>
        <p:sp>
          <p:nvSpPr>
            <p:cNvPr id="10" name="AutoShape 11"/>
            <p:cNvSpPr>
              <a:spLocks/>
            </p:cNvSpPr>
            <p:nvPr/>
          </p:nvSpPr>
          <p:spPr bwMode="auto">
            <a:xfrm>
              <a:off x="9209827" y="1306912"/>
              <a:ext cx="2851058" cy="369332"/>
            </a:xfrm>
            <a:prstGeom prst="borderCallout2">
              <a:avLst>
                <a:gd name="adj1" fmla="val 63578"/>
                <a:gd name="adj2" fmla="val 1080"/>
                <a:gd name="adj3" fmla="val 85423"/>
                <a:gd name="adj4" fmla="val -8338"/>
                <a:gd name="adj5" fmla="val 194213"/>
                <a:gd name="adj6" fmla="val -17759"/>
              </a:avLst>
            </a:prstGeom>
            <a:noFill/>
            <a:ln w="2857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CF</a:t>
              </a:r>
              <a:r>
                <a:rPr kumimoji="0" lang="en-US" altLang="zh-CN" sz="1800" b="0" i="0" u="none" strike="noStrike" kern="1200" cap="none" spc="0" normalizeH="0" baseline="-25000" noProof="0" dirty="0">
                  <a:ln>
                    <a:noFill/>
                  </a:ln>
                  <a:solidFill>
                    <a:srgbClr val="000000"/>
                  </a:solidFill>
                  <a:effectLst/>
                  <a:uLnTx/>
                  <a:uFillTx/>
                  <a:latin typeface="Times New Roman" panose="02020603050405020304" pitchFamily="18" charset="0"/>
                  <a:ea typeface="SimSun" panose="02010600030101010101" pitchFamily="2" charset="-122"/>
                  <a:cs typeface="+mn-cs"/>
                </a:rPr>
                <a:t>1</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 &lt;5, (16,30), 244&gt;</a:t>
              </a:r>
            </a:p>
          </p:txBody>
        </p:sp>
        <p:sp>
          <p:nvSpPr>
            <p:cNvPr id="11" name="Text Box 12"/>
            <p:cNvSpPr txBox="1">
              <a:spLocks noChangeArrowheads="1"/>
            </p:cNvSpPr>
            <p:nvPr/>
          </p:nvSpPr>
          <p:spPr bwMode="auto">
            <a:xfrm>
              <a:off x="10509850" y="2192201"/>
              <a:ext cx="990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0" fontAlgn="base" latinLnBrk="0" hangingPunct="0">
                <a:lnSpc>
                  <a:spcPct val="60000"/>
                </a:lnSpc>
                <a:spcBef>
                  <a:spcPct val="50000"/>
                </a:spcBef>
                <a:spcAft>
                  <a:spcPct val="0"/>
                </a:spcAft>
                <a:buClrTx/>
                <a:buSzTx/>
                <a:buFont typeface="Wingdings" panose="05000000000000000000" pitchFamily="2" charset="2"/>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(3,4)</a:t>
              </a:r>
            </a:p>
            <a:p>
              <a:pPr marL="0" marR="0" lvl="0" indent="0" algn="l" defTabSz="914400" rtl="0" eaLnBrk="0" fontAlgn="base" latinLnBrk="0" hangingPunct="0">
                <a:lnSpc>
                  <a:spcPct val="60000"/>
                </a:lnSpc>
                <a:spcBef>
                  <a:spcPct val="50000"/>
                </a:spcBef>
                <a:spcAft>
                  <a:spcPct val="0"/>
                </a:spcAft>
                <a:buClrTx/>
                <a:buSzTx/>
                <a:buFont typeface="Wingdings" panose="05000000000000000000" pitchFamily="2" charset="2"/>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(2,6)</a:t>
              </a:r>
            </a:p>
            <a:p>
              <a:pPr marL="0" marR="0" lvl="0" indent="0" algn="l" defTabSz="914400" rtl="0" eaLnBrk="0" fontAlgn="base" latinLnBrk="0" hangingPunct="0">
                <a:lnSpc>
                  <a:spcPct val="60000"/>
                </a:lnSpc>
                <a:spcBef>
                  <a:spcPct val="50000"/>
                </a:spcBef>
                <a:spcAft>
                  <a:spcPct val="0"/>
                </a:spcAft>
                <a:buClrTx/>
                <a:buSzTx/>
                <a:buFont typeface="Wingdings" panose="05000000000000000000" pitchFamily="2" charset="2"/>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(4,5)</a:t>
              </a:r>
            </a:p>
            <a:p>
              <a:pPr marL="0" marR="0" lvl="0" indent="0" algn="l" defTabSz="914400" rtl="0" eaLnBrk="0" fontAlgn="base" latinLnBrk="0" hangingPunct="0">
                <a:lnSpc>
                  <a:spcPct val="60000"/>
                </a:lnSpc>
                <a:spcBef>
                  <a:spcPct val="50000"/>
                </a:spcBef>
                <a:spcAft>
                  <a:spcPct val="0"/>
                </a:spcAft>
                <a:buClrTx/>
                <a:buSzTx/>
                <a:buFont typeface="Wingdings" panose="05000000000000000000" pitchFamily="2" charset="2"/>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(4,7)</a:t>
              </a:r>
            </a:p>
            <a:p>
              <a:pPr marL="0" marR="0" lvl="0" indent="0" algn="l" defTabSz="914400" rtl="0" eaLnBrk="0" fontAlgn="base" latinLnBrk="0" hangingPunct="0">
                <a:lnSpc>
                  <a:spcPct val="60000"/>
                </a:lnSpc>
                <a:spcBef>
                  <a:spcPct val="50000"/>
                </a:spcBef>
                <a:spcAft>
                  <a:spcPct val="0"/>
                </a:spcAft>
                <a:buClrTx/>
                <a:buSzTx/>
                <a:buFont typeface="Wingdings" panose="05000000000000000000" pitchFamily="2" charset="2"/>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(3,8)</a:t>
              </a:r>
            </a:p>
          </p:txBody>
        </p:sp>
      </p:grpSp>
      <p:sp>
        <p:nvSpPr>
          <p:cNvPr id="12" name="TextBox 11">
            <a:extLst>
              <a:ext uri="{FF2B5EF4-FFF2-40B4-BE49-F238E27FC236}">
                <a16:creationId xmlns:a16="http://schemas.microsoft.com/office/drawing/2014/main" id="{77BB1D65-CB77-41F8-A095-A5EDDD98C6B8}"/>
              </a:ext>
            </a:extLst>
          </p:cNvPr>
          <p:cNvSpPr txBox="1"/>
          <p:nvPr/>
        </p:nvSpPr>
        <p:spPr>
          <a:xfrm>
            <a:off x="865836" y="5846544"/>
            <a:ext cx="5241723" cy="646331"/>
          </a:xfrm>
          <a:prstGeom prst="rect">
            <a:avLst/>
          </a:prstGeom>
          <a:solidFill>
            <a:srgbClr val="FFFFCC"/>
          </a:solid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n = 5; </a:t>
            </a:r>
            <a:r>
              <a:rPr kumimoji="0" lang="en-US" sz="1800" b="1" i="0" u="none" strike="noStrike" kern="1200" cap="none" spc="0" normalizeH="0" baseline="0" noProof="0" dirty="0">
                <a:ln>
                  <a:noFill/>
                </a:ln>
                <a:solidFill>
                  <a:srgbClr val="000000"/>
                </a:solidFill>
                <a:effectLst/>
                <a:uLnTx/>
                <a:uFillTx/>
                <a:latin typeface="Calibri"/>
                <a:ea typeface="+mn-ea"/>
                <a:cs typeface="+mn-cs"/>
              </a:rPr>
              <a:t>LS</a:t>
            </a:r>
            <a:r>
              <a:rPr kumimoji="0" lang="en-US" sz="1800" b="0" i="0" u="none" strike="noStrike" kern="1200" cap="none" spc="0" normalizeH="0" baseline="0" noProof="0" dirty="0">
                <a:ln>
                  <a:noFill/>
                </a:ln>
                <a:solidFill>
                  <a:srgbClr val="000000"/>
                </a:solidFill>
                <a:effectLst/>
                <a:uLnTx/>
                <a:uFillTx/>
                <a:latin typeface="Calibri"/>
                <a:ea typeface="+mn-ea"/>
                <a:cs typeface="+mn-cs"/>
              </a:rPr>
              <a:t> = ((3+2+4+4+3), (4+6+5+7+8)) = (16, 30);</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SS=(3</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+2</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+4</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+4</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+3</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 + (4</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+6</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+5</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+7</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+8</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 54+190=244</a:t>
            </a:r>
          </a:p>
        </p:txBody>
      </p:sp>
    </p:spTree>
    <p:extLst>
      <p:ext uri="{BB962C8B-B14F-4D97-AF65-F5344CB8AC3E}">
        <p14:creationId xmlns:p14="http://schemas.microsoft.com/office/powerpoint/2010/main" val="4000142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t>Clustering Feature: a Summary of the Statistics for the Given Cluster</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578715C2-6EFD-B11B-5B3E-A63386F02EFA}"/>
                  </a:ext>
                </a:extLst>
              </p:cNvPr>
              <p:cNvSpPr>
                <a:spLocks noGrp="1"/>
              </p:cNvSpPr>
              <p:nvPr>
                <p:ph idx="1"/>
              </p:nvPr>
            </p:nvSpPr>
            <p:spPr/>
            <p:txBody>
              <a:bodyPr/>
              <a:lstStyle/>
              <a:p>
                <a:r>
                  <a:rPr lang="en-US" dirty="0"/>
                  <a:t>Registers crucial measurements for computing cluster and utilizes storage efficiently</a:t>
                </a:r>
              </a:p>
              <a:p>
                <a:r>
                  <a:rPr lang="en-US" dirty="0"/>
                  <a:t>Clustering features are additive: Merging clusters C1 and C2—linear summation of CFs  </a:t>
                </a:r>
                <a:br>
                  <a:rPr lang="en-US" dirty="0"/>
                </a:br>
                <a14:m>
                  <m:oMath xmlns:m="http://schemas.openxmlformats.org/officeDocument/2006/math">
                    <m:r>
                      <a:rPr lang="en-CA" b="0" i="1" smtClean="0">
                        <a:latin typeface="Cambria Math" panose="02040503050406030204" pitchFamily="18" charset="0"/>
                      </a:rPr>
                      <m:t>𝐶</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𝐹</m:t>
                        </m:r>
                      </m:e>
                      <m:sub>
                        <m:r>
                          <a:rPr lang="en-CA" b="0" i="1" smtClean="0">
                            <a:latin typeface="Cambria Math" panose="02040503050406030204" pitchFamily="18" charset="0"/>
                          </a:rPr>
                          <m:t>1</m:t>
                        </m:r>
                      </m:sub>
                    </m:sSub>
                    <m:r>
                      <a:rPr lang="en-CA" b="0" i="1" smtClean="0">
                        <a:latin typeface="Cambria Math" panose="02040503050406030204" pitchFamily="18" charset="0"/>
                      </a:rPr>
                      <m:t>+</m:t>
                    </m:r>
                    <m:r>
                      <a:rPr lang="en-CA" b="0" i="1" smtClean="0">
                        <a:latin typeface="Cambria Math" panose="02040503050406030204" pitchFamily="18" charset="0"/>
                      </a:rPr>
                      <m:t>𝐶</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𝐹</m:t>
                        </m:r>
                      </m:e>
                      <m:sub>
                        <m:r>
                          <a:rPr lang="en-CA" b="0" i="1" smtClean="0">
                            <a:latin typeface="Cambria Math" panose="02040503050406030204" pitchFamily="18" charset="0"/>
                          </a:rPr>
                          <m:t>2</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𝑛</m:t>
                        </m:r>
                      </m:e>
                      <m:sub>
                        <m:r>
                          <a:rPr lang="en-CA" b="0" i="1" smtClean="0">
                            <a:latin typeface="Cambria Math" panose="02040503050406030204" pitchFamily="18" charset="0"/>
                          </a:rPr>
                          <m:t>1</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𝑛</m:t>
                        </m:r>
                      </m:e>
                      <m:sub>
                        <m:r>
                          <a:rPr lang="en-CA" b="0" i="1" smtClean="0">
                            <a:latin typeface="Cambria Math" panose="02040503050406030204" pitchFamily="18" charset="0"/>
                          </a:rPr>
                          <m:t>2</m:t>
                        </m:r>
                      </m:sub>
                    </m:sSub>
                    <m:r>
                      <a:rPr lang="en-CA" b="0" i="1" smtClean="0">
                        <a:latin typeface="Cambria Math" panose="02040503050406030204" pitchFamily="18" charset="0"/>
                      </a:rPr>
                      <m:t>,</m:t>
                    </m:r>
                    <m:r>
                      <a:rPr lang="en-CA" b="0" i="1" smtClean="0">
                        <a:latin typeface="Cambria Math" panose="02040503050406030204" pitchFamily="18" charset="0"/>
                      </a:rPr>
                      <m:t>𝐿</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1</m:t>
                        </m:r>
                      </m:sub>
                    </m:sSub>
                    <m:r>
                      <a:rPr lang="en-CA" b="0" i="1" smtClean="0">
                        <a:latin typeface="Cambria Math" panose="02040503050406030204" pitchFamily="18" charset="0"/>
                      </a:rPr>
                      <m:t>+</m:t>
                    </m:r>
                    <m:r>
                      <a:rPr lang="en-CA" b="0" i="1" smtClean="0">
                        <a:latin typeface="Cambria Math" panose="02040503050406030204" pitchFamily="18" charset="0"/>
                      </a:rPr>
                      <m:t>𝐿</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2</m:t>
                        </m:r>
                      </m:sub>
                    </m:sSub>
                    <m:r>
                      <a:rPr lang="en-CA" b="0" i="1" smtClean="0">
                        <a:latin typeface="Cambria Math" panose="02040503050406030204" pitchFamily="18" charset="0"/>
                      </a:rPr>
                      <m:t>,</m:t>
                    </m:r>
                    <m:r>
                      <a:rPr lang="en-CA" b="0" i="1" smtClean="0">
                        <a:latin typeface="Cambria Math" panose="02040503050406030204" pitchFamily="18" charset="0"/>
                      </a:rPr>
                      <m:t>𝑆</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1</m:t>
                        </m:r>
                      </m:sub>
                    </m:sSub>
                    <m:r>
                      <a:rPr lang="en-CA" b="0" i="1" smtClean="0">
                        <a:latin typeface="Cambria Math" panose="02040503050406030204" pitchFamily="18" charset="0"/>
                      </a:rPr>
                      <m:t>+</m:t>
                    </m:r>
                    <m:r>
                      <a:rPr lang="en-CA" b="0" i="1" smtClean="0">
                        <a:latin typeface="Cambria Math" panose="02040503050406030204" pitchFamily="18" charset="0"/>
                      </a:rPr>
                      <m:t>𝑆</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2</m:t>
                        </m:r>
                      </m:sub>
                    </m:sSub>
                    <m:r>
                      <a:rPr lang="en-CA" b="0" i="1" smtClean="0">
                        <a:latin typeface="Cambria Math" panose="02040503050406030204" pitchFamily="18" charset="0"/>
                      </a:rPr>
                      <m:t>⟩</m:t>
                    </m:r>
                  </m:oMath>
                </a14:m>
                <a:endParaRPr lang="en-US" dirty="0"/>
              </a:p>
              <a:p>
                <a:endParaRPr lang="en-US" dirty="0"/>
              </a:p>
            </p:txBody>
          </p:sp>
        </mc:Choice>
        <mc:Fallback>
          <p:sp>
            <p:nvSpPr>
              <p:cNvPr id="6" name="Content Placeholder 5">
                <a:extLst>
                  <a:ext uri="{FF2B5EF4-FFF2-40B4-BE49-F238E27FC236}">
                    <a16:creationId xmlns:a16="http://schemas.microsoft.com/office/drawing/2014/main" id="{578715C2-6EFD-B11B-5B3E-A63386F02EFA}"/>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FF689A40-96BE-4FB3-A2A9-B71FB9BFFA2C}"/>
              </a:ext>
            </a:extLst>
          </p:cNvPr>
          <p:cNvGrpSpPr/>
          <p:nvPr/>
        </p:nvGrpSpPr>
        <p:grpSpPr>
          <a:xfrm>
            <a:off x="6165491" y="4001294"/>
            <a:ext cx="3997836" cy="2682140"/>
            <a:chOff x="8063049" y="1306912"/>
            <a:chExt cx="3997836" cy="2682140"/>
          </a:xfrm>
        </p:grpSpPr>
        <p:grpSp>
          <p:nvGrpSpPr>
            <p:cNvPr id="2" name="Group 1">
              <a:extLst>
                <a:ext uri="{FF2B5EF4-FFF2-40B4-BE49-F238E27FC236}">
                  <a16:creationId xmlns:a16="http://schemas.microsoft.com/office/drawing/2014/main" id="{44200FDC-5CAD-45DD-A45D-B5F9F6F5F83B}"/>
                </a:ext>
              </a:extLst>
            </p:cNvPr>
            <p:cNvGrpSpPr/>
            <p:nvPr/>
          </p:nvGrpSpPr>
          <p:grpSpPr>
            <a:xfrm>
              <a:off x="8063049" y="1971340"/>
              <a:ext cx="2209800" cy="2017712"/>
              <a:chOff x="7310436" y="1951185"/>
              <a:chExt cx="2209800" cy="2017712"/>
            </a:xfrm>
          </p:grpSpPr>
          <p:graphicFrame>
            <p:nvGraphicFramePr>
              <p:cNvPr id="7" name="Object 0"/>
              <p:cNvGraphicFramePr>
                <a:graphicFrameLocks noChangeAspect="1"/>
              </p:cNvGraphicFramePr>
              <p:nvPr>
                <p:extLst>
                  <p:ext uri="{D42A27DB-BD31-4B8C-83A1-F6EECF244321}">
                    <p14:modId xmlns:p14="http://schemas.microsoft.com/office/powerpoint/2010/main" val="2429122744"/>
                  </p:ext>
                </p:extLst>
              </p:nvPr>
            </p:nvGraphicFramePr>
            <p:xfrm>
              <a:off x="7310436" y="1951185"/>
              <a:ext cx="2209800" cy="2017712"/>
            </p:xfrm>
            <a:graphic>
              <a:graphicData uri="http://schemas.openxmlformats.org/presentationml/2006/ole">
                <mc:AlternateContent xmlns:mc="http://schemas.openxmlformats.org/markup-compatibility/2006">
                  <mc:Choice xmlns:v="urn:schemas-microsoft-com:vml" Requires="v">
                    <p:oleObj name="Worksheet" r:id="rId4" imgW="2200656" imgH="2076907" progId="Excel.Sheet.8">
                      <p:embed/>
                    </p:oleObj>
                  </mc:Choice>
                  <mc:Fallback>
                    <p:oleObj name="Worksheet" r:id="rId4" imgW="2200656" imgH="2076907" progId="Excel.Sheet.8">
                      <p:embed/>
                      <p:pic>
                        <p:nvPicPr>
                          <p:cNvPr id="7"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436" y="1951185"/>
                            <a:ext cx="22098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Oval 9"/>
              <p:cNvSpPr>
                <a:spLocks noChangeArrowheads="1"/>
              </p:cNvSpPr>
              <p:nvPr/>
            </p:nvSpPr>
            <p:spPr bwMode="auto">
              <a:xfrm>
                <a:off x="7843836" y="2491610"/>
                <a:ext cx="609600" cy="519351"/>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SimSun" panose="02010600030101010101" pitchFamily="2" charset="-122"/>
                  <a:cs typeface="+mn-cs"/>
                </a:endParaRPr>
              </a:p>
            </p:txBody>
          </p:sp>
          <p:sp>
            <p:nvSpPr>
              <p:cNvPr id="9" name="Oval 10"/>
              <p:cNvSpPr>
                <a:spLocks noChangeArrowheads="1"/>
              </p:cNvSpPr>
              <p:nvPr/>
            </p:nvSpPr>
            <p:spPr bwMode="auto">
              <a:xfrm>
                <a:off x="8453436" y="2910710"/>
                <a:ext cx="762000" cy="519351"/>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SimSun" panose="02010600030101010101" pitchFamily="2" charset="-122"/>
                  <a:cs typeface="+mn-cs"/>
                </a:endParaRPr>
              </a:p>
            </p:txBody>
          </p:sp>
        </p:grpSp>
        <p:sp>
          <p:nvSpPr>
            <p:cNvPr id="10" name="AutoShape 11"/>
            <p:cNvSpPr>
              <a:spLocks/>
            </p:cNvSpPr>
            <p:nvPr/>
          </p:nvSpPr>
          <p:spPr bwMode="auto">
            <a:xfrm>
              <a:off x="9209827" y="1306912"/>
              <a:ext cx="2851058" cy="369332"/>
            </a:xfrm>
            <a:prstGeom prst="borderCallout2">
              <a:avLst>
                <a:gd name="adj1" fmla="val 63578"/>
                <a:gd name="adj2" fmla="val 1080"/>
                <a:gd name="adj3" fmla="val 85423"/>
                <a:gd name="adj4" fmla="val -8338"/>
                <a:gd name="adj5" fmla="val 194213"/>
                <a:gd name="adj6" fmla="val -17759"/>
              </a:avLst>
            </a:prstGeom>
            <a:noFill/>
            <a:ln w="2857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CF</a:t>
              </a:r>
              <a:r>
                <a:rPr kumimoji="0" lang="en-US" altLang="zh-CN" sz="1800" b="0" i="0" u="none" strike="noStrike" kern="1200" cap="none" spc="0" normalizeH="0" baseline="-25000" noProof="0" dirty="0">
                  <a:ln>
                    <a:noFill/>
                  </a:ln>
                  <a:solidFill>
                    <a:srgbClr val="000000"/>
                  </a:solidFill>
                  <a:effectLst/>
                  <a:uLnTx/>
                  <a:uFillTx/>
                  <a:latin typeface="Times New Roman" panose="02020603050405020304" pitchFamily="18" charset="0"/>
                  <a:ea typeface="SimSun" panose="02010600030101010101" pitchFamily="2" charset="-122"/>
                  <a:cs typeface="+mn-cs"/>
                </a:rPr>
                <a:t>1</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 &lt;5, (16,30), 244&gt;</a:t>
              </a:r>
            </a:p>
          </p:txBody>
        </p:sp>
        <p:sp>
          <p:nvSpPr>
            <p:cNvPr id="11" name="Text Box 12"/>
            <p:cNvSpPr txBox="1">
              <a:spLocks noChangeArrowheads="1"/>
            </p:cNvSpPr>
            <p:nvPr/>
          </p:nvSpPr>
          <p:spPr bwMode="auto">
            <a:xfrm>
              <a:off x="10509850" y="2192201"/>
              <a:ext cx="990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0" fontAlgn="base" latinLnBrk="0" hangingPunct="0">
                <a:lnSpc>
                  <a:spcPct val="60000"/>
                </a:lnSpc>
                <a:spcBef>
                  <a:spcPct val="50000"/>
                </a:spcBef>
                <a:spcAft>
                  <a:spcPct val="0"/>
                </a:spcAft>
                <a:buClrTx/>
                <a:buSzTx/>
                <a:buFont typeface="Wingdings" panose="05000000000000000000" pitchFamily="2" charset="2"/>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(3,4)</a:t>
              </a:r>
            </a:p>
            <a:p>
              <a:pPr marL="0" marR="0" lvl="0" indent="0" algn="l" defTabSz="914400" rtl="0" eaLnBrk="0" fontAlgn="base" latinLnBrk="0" hangingPunct="0">
                <a:lnSpc>
                  <a:spcPct val="60000"/>
                </a:lnSpc>
                <a:spcBef>
                  <a:spcPct val="50000"/>
                </a:spcBef>
                <a:spcAft>
                  <a:spcPct val="0"/>
                </a:spcAft>
                <a:buClrTx/>
                <a:buSzTx/>
                <a:buFont typeface="Wingdings" panose="05000000000000000000" pitchFamily="2" charset="2"/>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(2,6)</a:t>
              </a:r>
            </a:p>
            <a:p>
              <a:pPr marL="0" marR="0" lvl="0" indent="0" algn="l" defTabSz="914400" rtl="0" eaLnBrk="0" fontAlgn="base" latinLnBrk="0" hangingPunct="0">
                <a:lnSpc>
                  <a:spcPct val="60000"/>
                </a:lnSpc>
                <a:spcBef>
                  <a:spcPct val="50000"/>
                </a:spcBef>
                <a:spcAft>
                  <a:spcPct val="0"/>
                </a:spcAft>
                <a:buClrTx/>
                <a:buSzTx/>
                <a:buFont typeface="Wingdings" panose="05000000000000000000" pitchFamily="2" charset="2"/>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(4,5)</a:t>
              </a:r>
            </a:p>
            <a:p>
              <a:pPr marL="0" marR="0" lvl="0" indent="0" algn="l" defTabSz="914400" rtl="0" eaLnBrk="0" fontAlgn="base" latinLnBrk="0" hangingPunct="0">
                <a:lnSpc>
                  <a:spcPct val="60000"/>
                </a:lnSpc>
                <a:spcBef>
                  <a:spcPct val="50000"/>
                </a:spcBef>
                <a:spcAft>
                  <a:spcPct val="0"/>
                </a:spcAft>
                <a:buClrTx/>
                <a:buSzTx/>
                <a:buFont typeface="Wingdings" panose="05000000000000000000" pitchFamily="2" charset="2"/>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(4,7)</a:t>
              </a:r>
            </a:p>
            <a:p>
              <a:pPr marL="0" marR="0" lvl="0" indent="0" algn="l" defTabSz="914400" rtl="0" eaLnBrk="0" fontAlgn="base" latinLnBrk="0" hangingPunct="0">
                <a:lnSpc>
                  <a:spcPct val="60000"/>
                </a:lnSpc>
                <a:spcBef>
                  <a:spcPct val="50000"/>
                </a:spcBef>
                <a:spcAft>
                  <a:spcPct val="0"/>
                </a:spcAft>
                <a:buClrTx/>
                <a:buSzTx/>
                <a:buFont typeface="Wingdings" panose="05000000000000000000" pitchFamily="2" charset="2"/>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(3,8)</a:t>
              </a:r>
            </a:p>
          </p:txBody>
        </p:sp>
      </p:grpSp>
      <p:sp>
        <p:nvSpPr>
          <p:cNvPr id="12" name="TextBox 11">
            <a:extLst>
              <a:ext uri="{FF2B5EF4-FFF2-40B4-BE49-F238E27FC236}">
                <a16:creationId xmlns:a16="http://schemas.microsoft.com/office/drawing/2014/main" id="{77BB1D65-CB77-41F8-A095-A5EDDD98C6B8}"/>
              </a:ext>
            </a:extLst>
          </p:cNvPr>
          <p:cNvSpPr txBox="1"/>
          <p:nvPr/>
        </p:nvSpPr>
        <p:spPr>
          <a:xfrm>
            <a:off x="530120" y="5199516"/>
            <a:ext cx="5241723" cy="646331"/>
          </a:xfrm>
          <a:prstGeom prst="rect">
            <a:avLst/>
          </a:prstGeom>
          <a:solidFill>
            <a:srgbClr val="FFFFCC"/>
          </a:solid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n = 5; </a:t>
            </a:r>
            <a:r>
              <a:rPr kumimoji="0" lang="en-US" sz="1800" b="1" i="0" u="none" strike="noStrike" kern="1200" cap="none" spc="0" normalizeH="0" baseline="0" noProof="0" dirty="0">
                <a:ln>
                  <a:noFill/>
                </a:ln>
                <a:solidFill>
                  <a:srgbClr val="000000"/>
                </a:solidFill>
                <a:effectLst/>
                <a:uLnTx/>
                <a:uFillTx/>
                <a:latin typeface="Calibri"/>
                <a:ea typeface="+mn-ea"/>
                <a:cs typeface="+mn-cs"/>
              </a:rPr>
              <a:t>LS</a:t>
            </a:r>
            <a:r>
              <a:rPr kumimoji="0" lang="en-US" sz="1800" b="0" i="0" u="none" strike="noStrike" kern="1200" cap="none" spc="0" normalizeH="0" baseline="0" noProof="0" dirty="0">
                <a:ln>
                  <a:noFill/>
                </a:ln>
                <a:solidFill>
                  <a:srgbClr val="000000"/>
                </a:solidFill>
                <a:effectLst/>
                <a:uLnTx/>
                <a:uFillTx/>
                <a:latin typeface="Calibri"/>
                <a:ea typeface="+mn-ea"/>
                <a:cs typeface="+mn-cs"/>
              </a:rPr>
              <a:t> = ((3+2+4+4+3), (4+6+5+7+8)) = (16, 30);</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SS=(3</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+2</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+4</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+4</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+3</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 + (4</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+6</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+5</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+7</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+8</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 54+190=244</a:t>
            </a:r>
          </a:p>
        </p:txBody>
      </p:sp>
      <p:sp>
        <p:nvSpPr>
          <p:cNvPr id="15" name="Rectangle 3">
            <a:extLst>
              <a:ext uri="{FF2B5EF4-FFF2-40B4-BE49-F238E27FC236}">
                <a16:creationId xmlns:a16="http://schemas.microsoft.com/office/drawing/2014/main" id="{CB0259C7-43E5-47ED-BAC1-1021CDD1D5A6}"/>
              </a:ext>
            </a:extLst>
          </p:cNvPr>
          <p:cNvSpPr txBox="1">
            <a:spLocks noChangeArrowheads="1"/>
          </p:cNvSpPr>
          <p:nvPr/>
        </p:nvSpPr>
        <p:spPr>
          <a:xfrm>
            <a:off x="530120" y="4957910"/>
            <a:ext cx="11229789" cy="1474686"/>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17512" indent="-317492"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858817" indent="-29209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025500" indent="-27621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517512" marR="0" lvl="1" indent="-317492" algn="l" defTabSz="914377" rtl="0" eaLnBrk="1" fontAlgn="auto" latinLnBrk="0" hangingPunct="1">
              <a:lnSpc>
                <a:spcPct val="100000"/>
              </a:lnSpc>
              <a:spcBef>
                <a:spcPts val="600"/>
              </a:spcBef>
              <a:spcAft>
                <a:spcPts val="600"/>
              </a:spcAft>
              <a:buClr>
                <a:srgbClr val="BD582C"/>
              </a:buClr>
              <a:buSzPct val="80000"/>
              <a:buFont typeface="Wingdings" panose="05000000000000000000" pitchFamily="2" charset="2"/>
              <a:buChar char="q"/>
              <a:tabLst/>
              <a:defRPr/>
            </a:pPr>
            <a:endParaRPr kumimoji="0" lang="en-US" altLang="zh-CN" sz="2400" b="0" i="0" u="none" strike="noStrike" kern="1200" cap="none" spc="0" normalizeH="0" baseline="-25000" noProof="0" dirty="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2895613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sym typeface="Symbol" panose="05050102010706020507" pitchFamily="18" charset="2"/>
              </a:rPr>
              <a:t>Essential Measures of Cluster: Centroid, Radius and Diameter</a:t>
            </a:r>
            <a:endParaRPr lang="en-US" altLang="en-US" dirty="0"/>
          </a:p>
        </p:txBody>
      </p:sp>
      <mc:AlternateContent xmlns:mc="http://schemas.openxmlformats.org/markup-compatibility/2006">
        <mc:Choice xmlns:a14="http://schemas.microsoft.com/office/drawing/2010/main" Requires="a14">
          <p:sp>
            <p:nvSpPr>
              <p:cNvPr id="25604" name="Rectangle 3"/>
              <p:cNvSpPr>
                <a:spLocks noGrp="1" noChangeArrowheads="1"/>
              </p:cNvSpPr>
              <p:nvPr>
                <p:ph type="body" idx="1"/>
              </p:nvPr>
            </p:nvSpPr>
            <p:spPr/>
            <p:txBody>
              <a:bodyPr>
                <a:normAutofit fontScale="92500"/>
              </a:bodyPr>
              <a:lstStyle/>
              <a:p>
                <a:r>
                  <a:rPr lang="en-US" altLang="zh-CN" dirty="0">
                    <a:sym typeface="Symbol" panose="05050102010706020507" pitchFamily="18" charset="2"/>
                  </a:rPr>
                  <a:t>Centroid:  </a:t>
                </a:r>
                <a14:m>
                  <m:oMath xmlns:m="http://schemas.openxmlformats.org/officeDocument/2006/math">
                    <m:sSub>
                      <m:sSubPr>
                        <m:ctrlPr>
                          <a:rPr lang="en-US" altLang="zh-CN" i="1" dirty="0" smtClean="0">
                            <a:latin typeface="Cambria Math" panose="02040503050406030204" pitchFamily="18" charset="0"/>
                            <a:sym typeface="Symbol" panose="05050102010706020507" pitchFamily="18" charset="2"/>
                          </a:rPr>
                        </m:ctrlPr>
                      </m:sSubPr>
                      <m:e>
                        <m:r>
                          <a:rPr lang="en-US" altLang="zh-CN" i="1" dirty="0" smtClean="0">
                            <a:latin typeface="Cambria Math" panose="02040503050406030204" pitchFamily="18" charset="0"/>
                            <a:sym typeface="Symbol" panose="05050102010706020507" pitchFamily="18" charset="2"/>
                          </a:rPr>
                          <m:t>𝑥</m:t>
                        </m:r>
                      </m:e>
                      <m:sub>
                        <m:r>
                          <a:rPr lang="en-US" altLang="zh-CN" i="1" dirty="0" smtClean="0">
                            <a:latin typeface="Cambria Math" panose="02040503050406030204" pitchFamily="18" charset="0"/>
                            <a:sym typeface="Symbol" panose="05050102010706020507" pitchFamily="18" charset="2"/>
                          </a:rPr>
                          <m:t>0</m:t>
                        </m:r>
                      </m:sub>
                    </m:sSub>
                  </m:oMath>
                </a14:m>
                <a:r>
                  <a:rPr lang="en-US" altLang="zh-CN" dirty="0">
                    <a:sym typeface="Symbol" panose="05050102010706020507" pitchFamily="18" charset="2"/>
                  </a:rPr>
                  <a:t>    </a:t>
                </a:r>
              </a:p>
              <a:p>
                <a:pPr lvl="1"/>
                <a:r>
                  <a:rPr lang="en-US" altLang="zh-CN" dirty="0">
                    <a:sym typeface="Symbol" panose="05050102010706020507" pitchFamily="18" charset="2"/>
                  </a:rPr>
                  <a:t>The “middle” of a cluster</a:t>
                </a:r>
              </a:p>
              <a:p>
                <a:pPr lvl="1"/>
                <a:r>
                  <a:rPr lang="en-US" altLang="zh-CN" dirty="0">
                    <a:sym typeface="Symbol" panose="05050102010706020507" pitchFamily="18" charset="2"/>
                  </a:rPr>
                  <a:t>n: number of points in a cluster</a:t>
                </a:r>
              </a:p>
              <a:p>
                <a:pPr lvl="1"/>
                <a14:m>
                  <m:oMath xmlns:m="http://schemas.openxmlformats.org/officeDocument/2006/math">
                    <m:sSub>
                      <m:sSubPr>
                        <m:ctrlPr>
                          <a:rPr lang="en-US" altLang="zh-CN" i="1" dirty="0" smtClean="0">
                            <a:latin typeface="Cambria Math" panose="02040503050406030204" pitchFamily="18" charset="0"/>
                            <a:sym typeface="Symbol" panose="05050102010706020507" pitchFamily="18" charset="2"/>
                          </a:rPr>
                        </m:ctrlPr>
                      </m:sSubPr>
                      <m:e>
                        <m:r>
                          <a:rPr lang="en-US" altLang="zh-CN" i="1" dirty="0" smtClean="0">
                            <a:latin typeface="Cambria Math" panose="02040503050406030204" pitchFamily="18" charset="0"/>
                            <a:sym typeface="Symbol" panose="05050102010706020507" pitchFamily="18" charset="2"/>
                          </a:rPr>
                          <m:t>𝑥</m:t>
                        </m:r>
                      </m:e>
                      <m:sub>
                        <m:r>
                          <a:rPr lang="en-US" altLang="zh-CN" i="1" dirty="0" smtClean="0">
                            <a:latin typeface="Cambria Math" panose="02040503050406030204" pitchFamily="18" charset="0"/>
                            <a:sym typeface="Symbol" panose="05050102010706020507" pitchFamily="18" charset="2"/>
                          </a:rPr>
                          <m:t>𝑖</m:t>
                        </m:r>
                      </m:sub>
                    </m:sSub>
                  </m:oMath>
                </a14:m>
                <a:r>
                  <a:rPr lang="en-US" altLang="zh-CN" dirty="0">
                    <a:sym typeface="Symbol" panose="05050102010706020507" pitchFamily="18" charset="2"/>
                  </a:rPr>
                  <a:t> is the </a:t>
                </a:r>
                <a:r>
                  <a:rPr lang="en-US" altLang="zh-CN" dirty="0" err="1">
                    <a:sym typeface="Symbol" panose="05050102010706020507" pitchFamily="18" charset="2"/>
                  </a:rPr>
                  <a:t>i-th</a:t>
                </a:r>
                <a:r>
                  <a:rPr lang="en-US" altLang="zh-CN" dirty="0">
                    <a:sym typeface="Symbol" panose="05050102010706020507" pitchFamily="18" charset="2"/>
                  </a:rPr>
                  <a:t> point in the cluster</a:t>
                </a:r>
              </a:p>
              <a:p>
                <a:r>
                  <a:rPr lang="en-US" altLang="zh-CN" dirty="0">
                    <a:sym typeface="Symbol" panose="05050102010706020507" pitchFamily="18" charset="2"/>
                  </a:rPr>
                  <a:t>Radius: R</a:t>
                </a:r>
              </a:p>
              <a:p>
                <a:pPr lvl="1"/>
                <a:r>
                  <a:rPr lang="en-US" altLang="zh-CN" dirty="0">
                    <a:sym typeface="Symbol" panose="05050102010706020507" pitchFamily="18" charset="2"/>
                  </a:rPr>
                  <a:t>Average distance from member objects to the centroid</a:t>
                </a:r>
              </a:p>
              <a:p>
                <a:pPr lvl="1"/>
                <a:r>
                  <a:rPr lang="en-US" altLang="zh-CN" dirty="0">
                    <a:sym typeface="Symbol" panose="05050102010706020507" pitchFamily="18" charset="2"/>
                  </a:rPr>
                  <a:t>The square root of average distance from any point of the cluster to its centroid</a:t>
                </a:r>
              </a:p>
              <a:p>
                <a:r>
                  <a:rPr lang="en-US" altLang="zh-CN" dirty="0">
                    <a:sym typeface="Symbol" panose="05050102010706020507" pitchFamily="18" charset="2"/>
                  </a:rPr>
                  <a:t>Diameter: D</a:t>
                </a:r>
              </a:p>
              <a:p>
                <a:pPr lvl="1"/>
                <a:r>
                  <a:rPr lang="en-US" altLang="zh-CN" dirty="0">
                    <a:sym typeface="Symbol" panose="05050102010706020507" pitchFamily="18" charset="2"/>
                  </a:rPr>
                  <a:t>Average pairwise distance within a cluster</a:t>
                </a:r>
              </a:p>
              <a:p>
                <a:pPr lvl="1"/>
                <a:r>
                  <a:rPr lang="en-US" altLang="zh-CN" dirty="0">
                    <a:sym typeface="Symbol" panose="05050102010706020507" pitchFamily="18" charset="2"/>
                  </a:rPr>
                  <a:t>The square root of average mean squared distance between all pairs of points in the cluster</a:t>
                </a:r>
              </a:p>
            </p:txBody>
          </p:sp>
        </mc:Choice>
        <mc:Fallback>
          <p:sp>
            <p:nvSpPr>
              <p:cNvPr id="25604" name="Rectangle 3"/>
              <p:cNvSpPr>
                <a:spLocks noGrp="1" noRot="1" noChangeAspect="1" noMove="1" noResize="1" noEditPoints="1" noAdjustHandles="1" noChangeArrowheads="1" noChangeShapeType="1" noTextEdit="1"/>
              </p:cNvSpPr>
              <p:nvPr>
                <p:ph type="body" idx="1"/>
              </p:nvPr>
            </p:nvSpPr>
            <p:spPr>
              <a:blipFill>
                <a:blip r:embed="rId3"/>
                <a:stretch>
                  <a:fillRect l="-965" t="-2035" b="-1163"/>
                </a:stretch>
              </a:blipFill>
            </p:spPr>
            <p:txBody>
              <a:bodyPr/>
              <a:lstStyle/>
              <a:p>
                <a:r>
                  <a:rPr lang="en-US">
                    <a:noFill/>
                  </a:rPr>
                  <a:t> </a:t>
                </a:r>
              </a:p>
            </p:txBody>
          </p:sp>
        </mc:Fallback>
      </mc:AlternateContent>
      <p:grpSp>
        <p:nvGrpSpPr>
          <p:cNvPr id="4" name="Group 46"/>
          <p:cNvGrpSpPr>
            <a:grpSpLocks/>
          </p:cNvGrpSpPr>
          <p:nvPr/>
        </p:nvGrpSpPr>
        <p:grpSpPr bwMode="auto">
          <a:xfrm>
            <a:off x="5627571" y="2150855"/>
            <a:ext cx="1066800" cy="838200"/>
            <a:chOff x="7924800" y="304800"/>
            <a:chExt cx="1066800" cy="838200"/>
          </a:xfrm>
        </p:grpSpPr>
        <p:grpSp>
          <p:nvGrpSpPr>
            <p:cNvPr id="5" name="Group 39"/>
            <p:cNvGrpSpPr>
              <a:grpSpLocks/>
            </p:cNvGrpSpPr>
            <p:nvPr/>
          </p:nvGrpSpPr>
          <p:grpSpPr bwMode="auto">
            <a:xfrm>
              <a:off x="7924800" y="304800"/>
              <a:ext cx="1066800" cy="838200"/>
              <a:chOff x="7924800" y="304800"/>
              <a:chExt cx="1066800" cy="838200"/>
            </a:xfrm>
          </p:grpSpPr>
          <p:sp>
            <p:nvSpPr>
              <p:cNvPr id="7" name="Oval 6"/>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1"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宋体" panose="02010600030101010101" pitchFamily="2" charset="-122"/>
                  <a:cs typeface="+mn-cs"/>
                </a:endParaRPr>
              </a:p>
            </p:txBody>
          </p:sp>
          <p:sp>
            <p:nvSpPr>
              <p:cNvPr id="8"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9"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10"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11"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12"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13"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14"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15"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16"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1"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17"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18"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19"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20"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21"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22"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sp>
            <p:nvSpPr>
              <p:cNvPr id="23"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SimSun" panose="02010600030101010101" pitchFamily="2" charset="-122"/>
                  <a:cs typeface="+mn-cs"/>
                </a:endParaRPr>
              </a:p>
            </p:txBody>
          </p:sp>
        </p:grpSp>
        <p:sp>
          <p:nvSpPr>
            <p:cNvPr id="6" name="TextBox 44"/>
            <p:cNvSpPr txBox="1">
              <a:spLocks noChangeArrowheads="1"/>
            </p:cNvSpPr>
            <p:nvPr/>
          </p:nvSpPr>
          <p:spPr bwMode="auto">
            <a:xfrm flipH="1">
              <a:off x="843534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zh-CN" sz="1000" b="0" i="0" u="none" strike="noStrike" kern="1200" cap="none" spc="0" normalizeH="0" baseline="0" noProof="0" dirty="0">
                  <a:ln>
                    <a:noFill/>
                  </a:ln>
                  <a:solidFill>
                    <a:srgbClr val="000000"/>
                  </a:solidFill>
                  <a:effectLst/>
                  <a:uLnTx/>
                  <a:uFillTx/>
                  <a:latin typeface="Tahoma" panose="020B0604030504040204" pitchFamily="34" charset="0"/>
                  <a:ea typeface="SimSun" panose="02010600030101010101" pitchFamily="2" charset="-122"/>
                  <a:cs typeface="+mn-cs"/>
                </a:rPr>
                <a:t>X</a:t>
              </a:r>
            </a:p>
          </p:txBody>
        </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599C123-790B-DB41-A746-3B9B0ADCF6A3}"/>
                  </a:ext>
                </a:extLst>
              </p:cNvPr>
              <p:cNvSpPr txBox="1"/>
              <p:nvPr/>
            </p:nvSpPr>
            <p:spPr>
              <a:xfrm>
                <a:off x="7124929" y="1255014"/>
                <a:ext cx="2833369" cy="485646"/>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 </a:t>
                </a:r>
                <a14:m>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nary>
                          <m:naryPr>
                            <m:chr m:val="∑"/>
                            <m:limLoc m:val="subSup"/>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5"/>
                              </m:r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e>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e>
                        </m:nary>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𝑳𝑺</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oMath>
                </a14:m>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mc:Choice>
        <mc:Fallback>
          <p:sp>
            <p:nvSpPr>
              <p:cNvPr id="3" name="TextBox 2">
                <a:extLst>
                  <a:ext uri="{FF2B5EF4-FFF2-40B4-BE49-F238E27FC236}">
                    <a16:creationId xmlns:a16="http://schemas.microsoft.com/office/drawing/2014/main" id="{4599C123-790B-DB41-A746-3B9B0ADCF6A3}"/>
                  </a:ext>
                </a:extLst>
              </p:cNvPr>
              <p:cNvSpPr txBox="1">
                <a:spLocks noRot="1" noChangeAspect="1" noMove="1" noResize="1" noEditPoints="1" noAdjustHandles="1" noChangeArrowheads="1" noChangeShapeType="1" noTextEdit="1"/>
              </p:cNvSpPr>
              <p:nvPr/>
            </p:nvSpPr>
            <p:spPr>
              <a:xfrm>
                <a:off x="7124929" y="1255014"/>
                <a:ext cx="2833369" cy="485646"/>
              </a:xfrm>
              <a:prstGeom prst="rect">
                <a:avLst/>
              </a:prstGeom>
              <a:blipFill>
                <a:blip r:embed="rId4"/>
                <a:stretch>
                  <a:fillRect l="-446" t="-72500" b="-7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491694BC-5C89-3441-B391-56B2C01F8747}"/>
                  </a:ext>
                </a:extLst>
              </p:cNvPr>
              <p:cNvSpPr txBox="1"/>
              <p:nvPr/>
            </p:nvSpPr>
            <p:spPr>
              <a:xfrm>
                <a:off x="7124929" y="1934653"/>
                <a:ext cx="3578159" cy="635302"/>
              </a:xfrm>
              <a:prstGeom prst="rect">
                <a:avLst/>
              </a:prstGeom>
              <a:noFill/>
            </p:spPr>
            <p:txBody>
              <a:bodyPr wrap="square" lIns="0" tIns="0" rIns="0" b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 </a:t>
                </a:r>
                <a14:m>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ad>
                      <m:radPr>
                        <m:degHide m:val="on"/>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radPr>
                      <m:deg/>
                      <m:e>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nary>
                              <m:nary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e>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begChr m:val="‖"/>
                                        <m:end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Sub>
                                      </m:e>
                                    </m:d>
                                  </m:e>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e>
                            </m:nary>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e>
                    </m:ra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ad>
                      <m:radPr>
                        <m:degHide m:val="on"/>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radPr>
                      <m:deg/>
                      <m:e>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𝑆𝑆</m:t>
                            </m:r>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begChr m:val="‖"/>
                                    <m:end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𝑳𝑺</m:t>
                                    </m:r>
                                  </m:e>
                                </m:d>
                              </m:e>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num>
                          <m:den>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den>
                        </m:f>
                      </m:e>
                    </m:rad>
                  </m:oMath>
                </a14:m>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mc:Choice>
        <mc:Fallback>
          <p:sp>
            <p:nvSpPr>
              <p:cNvPr id="26" name="TextBox 25">
                <a:extLst>
                  <a:ext uri="{FF2B5EF4-FFF2-40B4-BE49-F238E27FC236}">
                    <a16:creationId xmlns:a16="http://schemas.microsoft.com/office/drawing/2014/main" id="{491694BC-5C89-3441-B391-56B2C01F8747}"/>
                  </a:ext>
                </a:extLst>
              </p:cNvPr>
              <p:cNvSpPr txBox="1">
                <a:spLocks noRot="1" noChangeAspect="1" noMove="1" noResize="1" noEditPoints="1" noAdjustHandles="1" noChangeArrowheads="1" noChangeShapeType="1" noTextEdit="1"/>
              </p:cNvSpPr>
              <p:nvPr/>
            </p:nvSpPr>
            <p:spPr>
              <a:xfrm>
                <a:off x="7124929" y="1934653"/>
                <a:ext cx="3578159" cy="635302"/>
              </a:xfrm>
              <a:prstGeom prst="rect">
                <a:avLst/>
              </a:prstGeom>
              <a:blipFill>
                <a:blip r:embed="rId5"/>
                <a:stretch>
                  <a:fillRect l="-1064" t="-45098" b="-490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4CBFBCB-8DAA-F448-B1BD-E1529EAC454C}"/>
                  </a:ext>
                </a:extLst>
              </p:cNvPr>
              <p:cNvSpPr txBox="1"/>
              <p:nvPr/>
            </p:nvSpPr>
            <p:spPr>
              <a:xfrm>
                <a:off x="7077439" y="2640239"/>
                <a:ext cx="5108995" cy="965521"/>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𝐷</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radPr>
                        <m:deg/>
                        <m:e>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nary>
                                <m:nary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e>
                                  <m:nary>
                                    <m:naryPr>
                                      <m:chr m:val="∑"/>
                                      <m:limLoc m:val="subSup"/>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5"/>
                                        </m:r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e>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sub>
                                              </m:sSub>
                                            </m:e>
                                          </m:d>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e>
                                  </m:nary>
                                </m:e>
                              </m:nary>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d>
                            </m:den>
                          </m:f>
                        </m:e>
                      </m:ra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radPr>
                        <m:deg/>
                        <m:e>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𝑆𝑆</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begChr m:val="‖"/>
                                      <m:end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𝑳𝑺</m:t>
                                      </m:r>
                                    </m:e>
                                  </m:d>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d>
                            </m:den>
                          </m:f>
                        </m:e>
                      </m:rad>
                    </m:oMath>
                  </m:oMathPara>
                </a14:m>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mc:Choice>
        <mc:Fallback>
          <p:sp>
            <p:nvSpPr>
              <p:cNvPr id="30" name="TextBox 29">
                <a:extLst>
                  <a:ext uri="{FF2B5EF4-FFF2-40B4-BE49-F238E27FC236}">
                    <a16:creationId xmlns:a16="http://schemas.microsoft.com/office/drawing/2014/main" id="{F4CBFBCB-8DAA-F448-B1BD-E1529EAC454C}"/>
                  </a:ext>
                </a:extLst>
              </p:cNvPr>
              <p:cNvSpPr txBox="1">
                <a:spLocks noRot="1" noChangeAspect="1" noMove="1" noResize="1" noEditPoints="1" noAdjustHandles="1" noChangeArrowheads="1" noChangeShapeType="1" noTextEdit="1"/>
              </p:cNvSpPr>
              <p:nvPr/>
            </p:nvSpPr>
            <p:spPr>
              <a:xfrm>
                <a:off x="7077439" y="2640239"/>
                <a:ext cx="5108995" cy="965521"/>
              </a:xfrm>
              <a:prstGeom prst="rect">
                <a:avLst/>
              </a:prstGeom>
              <a:blipFill>
                <a:blip r:embed="rId6"/>
                <a:stretch>
                  <a:fillRect t="-27273" b="-20779"/>
                </a:stretch>
              </a:blipFill>
            </p:spPr>
            <p:txBody>
              <a:bodyPr/>
              <a:lstStyle/>
              <a:p>
                <a:r>
                  <a:rPr lang="en-US">
                    <a:noFill/>
                  </a:rPr>
                  <a:t> </a:t>
                </a:r>
              </a:p>
            </p:txBody>
          </p:sp>
        </mc:Fallback>
      </mc:AlternateContent>
    </p:spTree>
    <p:extLst>
      <p:ext uri="{BB962C8B-B14F-4D97-AF65-F5344CB8AC3E}">
        <p14:creationId xmlns:p14="http://schemas.microsoft.com/office/powerpoint/2010/main" val="3447298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4A52-C1E4-1C05-B7FC-4215FB380229}"/>
              </a:ext>
            </a:extLst>
          </p:cNvPr>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D7FD1772-AA72-A014-DFAB-3E38B1F563A4}"/>
                  </a:ext>
                </a:extLst>
              </p:cNvPr>
              <p:cNvSpPr txBox="1">
                <a:spLocks noGrp="1"/>
              </p:cNvSpPr>
              <p:nvPr>
                <p:ph idx="1"/>
              </p:nvPr>
            </p:nvSpPr>
            <p:spPr/>
            <p:txBody>
              <a:bodyPr/>
              <a:lstStyle/>
              <a:p>
                <a:pPr lvl="0"/>
                <a:r>
                  <a:rPr lang="en-US" noProof="0" dirty="0"/>
                  <a:t>Continuing the previous example:</a:t>
                </a:r>
              </a:p>
              <a:p>
                <a:pPr lvl="0"/>
                <a14:m>
                  <m:oMath xmlns:m="http://schemas.openxmlformats.org/officeDocument/2006/math">
                    <m:r>
                      <a:rPr lang="en-US" noProof="0" smtClean="0"/>
                      <m:t>𝐶𝐹</m:t>
                    </m:r>
                    <m:r>
                      <a:rPr lang="en-US" noProof="0" smtClean="0"/>
                      <m:t>= &lt;5,</m:t>
                    </m:r>
                    <m:d>
                      <m:dPr>
                        <m:ctrlPr>
                          <a:rPr lang="en-US" noProof="0" smtClean="0"/>
                        </m:ctrlPr>
                      </m:dPr>
                      <m:e>
                        <m:r>
                          <a:rPr lang="en-US" noProof="0" smtClean="0"/>
                          <m:t>16, 30</m:t>
                        </m:r>
                      </m:e>
                    </m:d>
                    <m:r>
                      <a:rPr lang="en-US" noProof="0" smtClean="0"/>
                      <m:t>,244&gt;</m:t>
                    </m:r>
                  </m:oMath>
                </a14:m>
                <a:endParaRPr lang="en-US" noProof="0" dirty="0"/>
              </a:p>
              <a:p>
                <a:pPr lvl="0"/>
                <a14:m>
                  <m:oMath xmlns:m="http://schemas.openxmlformats.org/officeDocument/2006/math">
                    <m:sSup>
                      <m:sSupPr>
                        <m:ctrlPr>
                          <a:rPr lang="en-US" noProof="0" smtClean="0"/>
                        </m:ctrlPr>
                      </m:sSupPr>
                      <m:e>
                        <m:d>
                          <m:dPr>
                            <m:begChr m:val="‖"/>
                            <m:endChr m:val="‖"/>
                            <m:ctrlPr>
                              <a:rPr lang="en-US" noProof="0" smtClean="0"/>
                            </m:ctrlPr>
                          </m:dPr>
                          <m:e>
                            <m:r>
                              <a:rPr lang="en-US" noProof="0" smtClean="0"/>
                              <m:t>𝑳𝑺</m:t>
                            </m:r>
                          </m:e>
                        </m:d>
                      </m:e>
                      <m:sup>
                        <m:r>
                          <a:rPr lang="en-US" noProof="0" smtClean="0"/>
                          <m:t>2</m:t>
                        </m:r>
                      </m:sup>
                    </m:sSup>
                    <m:r>
                      <a:rPr lang="en-US" noProof="0" smtClean="0"/>
                      <m:t>=</m:t>
                    </m:r>
                    <m:sSup>
                      <m:sSupPr>
                        <m:ctrlPr>
                          <a:rPr lang="en-US" noProof="0" smtClean="0"/>
                        </m:ctrlPr>
                      </m:sSupPr>
                      <m:e>
                        <m:r>
                          <a:rPr lang="en-US" noProof="0" smtClean="0"/>
                          <m:t>16</m:t>
                        </m:r>
                      </m:e>
                      <m:sup>
                        <m:r>
                          <a:rPr lang="en-US" noProof="0" smtClean="0"/>
                          <m:t>2</m:t>
                        </m:r>
                      </m:sup>
                    </m:sSup>
                    <m:r>
                      <a:rPr lang="en-US" noProof="0" smtClean="0"/>
                      <m:t>+</m:t>
                    </m:r>
                    <m:sSup>
                      <m:sSupPr>
                        <m:ctrlPr>
                          <a:rPr lang="en-US" noProof="0" smtClean="0"/>
                        </m:ctrlPr>
                      </m:sSupPr>
                      <m:e>
                        <m:r>
                          <a:rPr lang="en-US" noProof="0" smtClean="0"/>
                          <m:t>30</m:t>
                        </m:r>
                      </m:e>
                      <m:sup>
                        <m:r>
                          <a:rPr lang="en-US" noProof="0" smtClean="0"/>
                          <m:t>2</m:t>
                        </m:r>
                      </m:sup>
                    </m:sSup>
                    <m:r>
                      <a:rPr lang="en-US" noProof="0" smtClean="0"/>
                      <m:t>=1156</m:t>
                    </m:r>
                  </m:oMath>
                </a14:m>
                <a:endParaRPr lang="en-US" noProof="0" dirty="0"/>
              </a:p>
              <a:p>
                <a:pPr lvl="0"/>
                <a14:m>
                  <m:oMath xmlns:m="http://schemas.openxmlformats.org/officeDocument/2006/math">
                    <m:r>
                      <a:rPr lang="en-US" noProof="0" smtClean="0"/>
                      <m:t>𝑅</m:t>
                    </m:r>
                    <m:r>
                      <a:rPr lang="en-US" noProof="0" smtClean="0"/>
                      <m:t>=</m:t>
                    </m:r>
                    <m:rad>
                      <m:radPr>
                        <m:degHide m:val="on"/>
                        <m:ctrlPr>
                          <a:rPr lang="en-US" noProof="0" smtClean="0"/>
                        </m:ctrlPr>
                      </m:radPr>
                      <m:deg/>
                      <m:e>
                        <m:r>
                          <a:rPr lang="en-US" noProof="0" smtClean="0"/>
                          <m:t>244/5−1156/</m:t>
                        </m:r>
                        <m:sSup>
                          <m:sSupPr>
                            <m:ctrlPr>
                              <a:rPr lang="en-US" noProof="0" smtClean="0"/>
                            </m:ctrlPr>
                          </m:sSupPr>
                          <m:e>
                            <m:r>
                              <a:rPr lang="en-US" noProof="0" smtClean="0"/>
                              <m:t>5</m:t>
                            </m:r>
                          </m:e>
                          <m:sup>
                            <m:r>
                              <a:rPr lang="en-US" noProof="0" smtClean="0"/>
                              <m:t>2</m:t>
                            </m:r>
                          </m:sup>
                        </m:sSup>
                      </m:e>
                    </m:rad>
                    <m:r>
                      <a:rPr lang="en-US" noProof="0" smtClean="0"/>
                      <m:t>=1.60</m:t>
                    </m:r>
                  </m:oMath>
                </a14:m>
                <a:endParaRPr lang="en-US" noProof="0" dirty="0"/>
              </a:p>
              <a:p>
                <a:pPr lvl="0"/>
                <a14:m>
                  <m:oMath xmlns:m="http://schemas.openxmlformats.org/officeDocument/2006/math">
                    <m:r>
                      <a:rPr lang="en-US" noProof="0" smtClean="0"/>
                      <m:t>𝐷</m:t>
                    </m:r>
                    <m:r>
                      <a:rPr lang="en-US" noProof="0" smtClean="0"/>
                      <m:t>=</m:t>
                    </m:r>
                    <m:rad>
                      <m:radPr>
                        <m:degHide m:val="on"/>
                        <m:ctrlPr>
                          <a:rPr lang="en-US" noProof="0" smtClean="0"/>
                        </m:ctrlPr>
                      </m:radPr>
                      <m:deg/>
                      <m:e>
                        <m:r>
                          <a:rPr lang="en-US" noProof="0" smtClean="0"/>
                          <m:t>(2×5×244−2×1156)/(5×4)</m:t>
                        </m:r>
                      </m:e>
                    </m:rad>
                    <m:r>
                      <a:rPr lang="en-US" noProof="0" smtClean="0"/>
                      <m:t>=2.53</m:t>
                    </m:r>
                  </m:oMath>
                </a14:m>
                <a:endParaRPr lang="en-US" noProof="0" dirty="0"/>
              </a:p>
            </p:txBody>
          </p:sp>
        </mc:Choice>
        <mc:Fallback>
          <p:sp>
            <p:nvSpPr>
              <p:cNvPr id="4" name="Content Placeholder 3">
                <a:extLst>
                  <a:ext uri="{FF2B5EF4-FFF2-40B4-BE49-F238E27FC236}">
                    <a16:creationId xmlns:a16="http://schemas.microsoft.com/office/drawing/2014/main" id="{D7FD1772-AA72-A014-DFAB-3E38B1F563A4}"/>
                  </a:ext>
                </a:extLst>
              </p:cNvPr>
              <p:cNvSpPr txBox="1">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53802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t>CF Tree: </a:t>
            </a:r>
            <a:r>
              <a:rPr lang="en-US" dirty="0"/>
              <a:t>A Height-Balanced Tree Storing Clustering Features for Hierarchical Clustering</a:t>
            </a:r>
            <a:endParaRPr lang="en-US" altLang="en-US" dirty="0"/>
          </a:p>
        </p:txBody>
      </p:sp>
      <p:sp>
        <p:nvSpPr>
          <p:cNvPr id="25606" name="Content Placeholder 25605">
            <a:extLst>
              <a:ext uri="{FF2B5EF4-FFF2-40B4-BE49-F238E27FC236}">
                <a16:creationId xmlns:a16="http://schemas.microsoft.com/office/drawing/2014/main" id="{A3B5042D-1765-6701-8DCD-8CBF675168C8}"/>
              </a:ext>
            </a:extLst>
          </p:cNvPr>
          <p:cNvSpPr>
            <a:spLocks noGrp="1"/>
          </p:cNvSpPr>
          <p:nvPr>
            <p:ph idx="1"/>
          </p:nvPr>
        </p:nvSpPr>
        <p:spPr/>
        <p:txBody>
          <a:bodyPr>
            <a:normAutofit fontScale="92500" lnSpcReduction="10000"/>
          </a:bodyPr>
          <a:lstStyle/>
          <a:p>
            <a:r>
              <a:rPr lang="en-US" altLang="zh-CN" dirty="0"/>
              <a:t>Incremental insertion of new points (similar to B+-tree)</a:t>
            </a:r>
          </a:p>
          <a:p>
            <a:r>
              <a:rPr lang="en-US" altLang="zh-CN" dirty="0"/>
              <a:t>For each point in the input</a:t>
            </a:r>
          </a:p>
          <a:p>
            <a:pPr lvl="1"/>
            <a:r>
              <a:rPr lang="en-US" altLang="zh-CN" dirty="0"/>
              <a:t>Find its closest leaf entry</a:t>
            </a:r>
          </a:p>
          <a:p>
            <a:pPr lvl="1"/>
            <a:r>
              <a:rPr lang="en-US" altLang="zh-CN" dirty="0"/>
              <a:t>Add point to leaf entry and update CF </a:t>
            </a:r>
          </a:p>
          <a:p>
            <a:pPr lvl="1"/>
            <a:r>
              <a:rPr lang="en-US" altLang="zh-CN" dirty="0"/>
              <a:t>If entry diameter &gt; </a:t>
            </a:r>
            <a:r>
              <a:rPr lang="en-US" altLang="zh-CN" dirty="0" err="1"/>
              <a:t>max_diameter</a:t>
            </a:r>
            <a:endParaRPr lang="en-US" altLang="zh-CN" dirty="0"/>
          </a:p>
          <a:p>
            <a:pPr lvl="2"/>
            <a:r>
              <a:rPr lang="en-US" altLang="zh-CN" dirty="0"/>
              <a:t>Split leaf, and possibly parents</a:t>
            </a:r>
          </a:p>
          <a:p>
            <a:r>
              <a:rPr lang="en-US" altLang="ko-KR" dirty="0"/>
              <a:t>A CF tree has two parameters</a:t>
            </a:r>
          </a:p>
          <a:p>
            <a:pPr lvl="1"/>
            <a:r>
              <a:rPr lang="en-US" altLang="ko-KR" dirty="0"/>
              <a:t>Branching factor: Maximum number of children</a:t>
            </a:r>
          </a:p>
          <a:p>
            <a:pPr lvl="1"/>
            <a:r>
              <a:rPr lang="en-US" altLang="ko-KR" dirty="0"/>
              <a:t>Maximum diameter of sub-clusters stored at the leaf nodes</a:t>
            </a:r>
          </a:p>
          <a:p>
            <a:r>
              <a:rPr lang="en-US" altLang="ko-KR" dirty="0"/>
              <a:t>A CF tree: A height-balanced tree that stores the clustering features (CFs) </a:t>
            </a:r>
          </a:p>
          <a:p>
            <a:r>
              <a:rPr lang="en-US" altLang="ko-KR" dirty="0"/>
              <a:t>The non-leaf nodes store sums of the CFs of their children</a:t>
            </a:r>
          </a:p>
          <a:p>
            <a:endParaRPr lang="en-US" altLang="ko-KR" dirty="0"/>
          </a:p>
          <a:p>
            <a:endParaRPr lang="en-US" dirty="0"/>
          </a:p>
        </p:txBody>
      </p:sp>
    </p:spTree>
    <p:extLst>
      <p:ext uri="{BB962C8B-B14F-4D97-AF65-F5344CB8AC3E}">
        <p14:creationId xmlns:p14="http://schemas.microsoft.com/office/powerpoint/2010/main" val="1373090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t>CF Tree: </a:t>
            </a:r>
            <a:r>
              <a:rPr lang="en-US" dirty="0"/>
              <a:t>A Height-Balanced Tree Storing Clustering Features for Hierarchical Clustering</a:t>
            </a:r>
            <a:endParaRPr lang="en-US" altLang="en-US" dirty="0"/>
          </a:p>
        </p:txBody>
      </p:sp>
      <p:grpSp>
        <p:nvGrpSpPr>
          <p:cNvPr id="4" name="Group 3"/>
          <p:cNvGrpSpPr/>
          <p:nvPr/>
        </p:nvGrpSpPr>
        <p:grpSpPr>
          <a:xfrm>
            <a:off x="2503472" y="1690688"/>
            <a:ext cx="7185055" cy="4760032"/>
            <a:chOff x="1752602" y="918074"/>
            <a:chExt cx="8686798" cy="5781176"/>
          </a:xfrm>
        </p:grpSpPr>
        <p:grpSp>
          <p:nvGrpSpPr>
            <p:cNvPr id="5" name="Group 3"/>
            <p:cNvGrpSpPr>
              <a:grpSpLocks/>
            </p:cNvGrpSpPr>
            <p:nvPr/>
          </p:nvGrpSpPr>
          <p:grpSpPr bwMode="auto">
            <a:xfrm>
              <a:off x="3352800" y="1295400"/>
              <a:ext cx="4953000" cy="914400"/>
              <a:chOff x="1152" y="816"/>
              <a:chExt cx="3120" cy="576"/>
            </a:xfrm>
          </p:grpSpPr>
          <p:sp>
            <p:nvSpPr>
              <p:cNvPr id="72" name="Line 4"/>
              <p:cNvSpPr>
                <a:spLocks noChangeShapeType="1"/>
              </p:cNvSpPr>
              <p:nvPr/>
            </p:nvSpPr>
            <p:spPr bwMode="auto">
              <a:xfrm>
                <a:off x="2187"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3" name="Rectangle 5"/>
              <p:cNvSpPr>
                <a:spLocks noChangeArrowheads="1"/>
              </p:cNvSpPr>
              <p:nvPr/>
            </p:nvSpPr>
            <p:spPr bwMode="auto">
              <a:xfrm>
                <a:off x="1156" y="820"/>
                <a:ext cx="3016"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Line 6"/>
              <p:cNvSpPr>
                <a:spLocks noChangeShapeType="1"/>
              </p:cNvSpPr>
              <p:nvPr/>
            </p:nvSpPr>
            <p:spPr bwMode="auto">
              <a:xfrm>
                <a:off x="16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5" name="Line 7"/>
              <p:cNvSpPr>
                <a:spLocks noChangeShapeType="1"/>
              </p:cNvSpPr>
              <p:nvPr/>
            </p:nvSpPr>
            <p:spPr bwMode="auto">
              <a:xfrm>
                <a:off x="35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6" name="Line 8"/>
              <p:cNvSpPr>
                <a:spLocks noChangeShapeType="1"/>
              </p:cNvSpPr>
              <p:nvPr/>
            </p:nvSpPr>
            <p:spPr bwMode="auto">
              <a:xfrm>
                <a:off x="2708"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7" name="Line 9"/>
              <p:cNvSpPr>
                <a:spLocks noChangeShapeType="1"/>
              </p:cNvSpPr>
              <p:nvPr/>
            </p:nvSpPr>
            <p:spPr bwMode="auto">
              <a:xfrm>
                <a:off x="1152" y="1104"/>
                <a:ext cx="172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8" name="Line 10"/>
              <p:cNvSpPr>
                <a:spLocks noChangeShapeType="1"/>
              </p:cNvSpPr>
              <p:nvPr/>
            </p:nvSpPr>
            <p:spPr bwMode="auto">
              <a:xfrm>
                <a:off x="3408" y="1104"/>
                <a:ext cx="76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9" name="Rectangle 11"/>
              <p:cNvSpPr>
                <a:spLocks noChangeArrowheads="1"/>
              </p:cNvSpPr>
              <p:nvPr/>
            </p:nvSpPr>
            <p:spPr bwMode="auto">
              <a:xfrm>
                <a:off x="1200"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1</a:t>
                </a:r>
              </a:p>
            </p:txBody>
          </p:sp>
          <p:sp>
            <p:nvSpPr>
              <p:cNvPr id="80" name="Rectangle 12"/>
              <p:cNvSpPr>
                <a:spLocks noChangeArrowheads="1"/>
              </p:cNvSpPr>
              <p:nvPr/>
            </p:nvSpPr>
            <p:spPr bwMode="auto">
              <a:xfrm>
                <a:off x="1200"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81" name="Rectangle 13"/>
              <p:cNvSpPr>
                <a:spLocks noChangeArrowheads="1"/>
              </p:cNvSpPr>
              <p:nvPr/>
            </p:nvSpPr>
            <p:spPr bwMode="auto">
              <a:xfrm>
                <a:off x="2208"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3</a:t>
                </a:r>
              </a:p>
            </p:txBody>
          </p:sp>
          <p:sp>
            <p:nvSpPr>
              <p:cNvPr id="82" name="Rectangle 14"/>
              <p:cNvSpPr>
                <a:spLocks noChangeArrowheads="1"/>
              </p:cNvSpPr>
              <p:nvPr/>
            </p:nvSpPr>
            <p:spPr bwMode="auto">
              <a:xfrm>
                <a:off x="220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3</a:t>
                </a:r>
              </a:p>
            </p:txBody>
          </p:sp>
          <p:sp>
            <p:nvSpPr>
              <p:cNvPr id="83" name="Rectangle 15"/>
              <p:cNvSpPr>
                <a:spLocks noChangeArrowheads="1"/>
              </p:cNvSpPr>
              <p:nvPr/>
            </p:nvSpPr>
            <p:spPr bwMode="auto">
              <a:xfrm>
                <a:off x="1728"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84" name="Rectangle 16"/>
              <p:cNvSpPr>
                <a:spLocks noChangeArrowheads="1"/>
              </p:cNvSpPr>
              <p:nvPr/>
            </p:nvSpPr>
            <p:spPr bwMode="auto">
              <a:xfrm>
                <a:off x="172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85" name="Rectangle 17"/>
              <p:cNvSpPr>
                <a:spLocks noChangeArrowheads="1"/>
              </p:cNvSpPr>
              <p:nvPr/>
            </p:nvSpPr>
            <p:spPr bwMode="auto">
              <a:xfrm>
                <a:off x="3696"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6</a:t>
                </a:r>
              </a:p>
            </p:txBody>
          </p:sp>
          <p:sp>
            <p:nvSpPr>
              <p:cNvPr id="86" name="Rectangle 18"/>
              <p:cNvSpPr>
                <a:spLocks noChangeArrowheads="1"/>
              </p:cNvSpPr>
              <p:nvPr/>
            </p:nvSpPr>
            <p:spPr bwMode="auto">
              <a:xfrm>
                <a:off x="3696"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6</a:t>
                </a:r>
              </a:p>
            </p:txBody>
          </p:sp>
        </p:grpSp>
        <p:sp>
          <p:nvSpPr>
            <p:cNvPr id="6" name="Line 19"/>
            <p:cNvSpPr>
              <a:spLocks noChangeShapeType="1"/>
            </p:cNvSpPr>
            <p:nvPr/>
          </p:nvSpPr>
          <p:spPr bwMode="auto">
            <a:xfrm>
              <a:off x="4081463"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 name="Rectangle 20"/>
            <p:cNvSpPr>
              <a:spLocks noChangeArrowheads="1"/>
            </p:cNvSpPr>
            <p:nvPr/>
          </p:nvSpPr>
          <p:spPr bwMode="auto">
            <a:xfrm>
              <a:off x="2444750" y="3282950"/>
              <a:ext cx="4787900" cy="90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 name="Line 21"/>
            <p:cNvSpPr>
              <a:spLocks noChangeShapeType="1"/>
            </p:cNvSpPr>
            <p:nvPr/>
          </p:nvSpPr>
          <p:spPr bwMode="auto">
            <a:xfrm>
              <a:off x="326072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9" name="Line 22"/>
            <p:cNvSpPr>
              <a:spLocks noChangeShapeType="1"/>
            </p:cNvSpPr>
            <p:nvPr/>
          </p:nvSpPr>
          <p:spPr bwMode="auto">
            <a:xfrm>
              <a:off x="627697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0" name="Line 23"/>
            <p:cNvSpPr>
              <a:spLocks noChangeShapeType="1"/>
            </p:cNvSpPr>
            <p:nvPr/>
          </p:nvSpPr>
          <p:spPr bwMode="auto">
            <a:xfrm>
              <a:off x="4908550"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1" name="Line 24"/>
            <p:cNvSpPr>
              <a:spLocks noChangeShapeType="1"/>
            </p:cNvSpPr>
            <p:nvPr/>
          </p:nvSpPr>
          <p:spPr bwMode="auto">
            <a:xfrm>
              <a:off x="2438400" y="3733800"/>
              <a:ext cx="2743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2" name="Line 25"/>
            <p:cNvSpPr>
              <a:spLocks noChangeShapeType="1"/>
            </p:cNvSpPr>
            <p:nvPr/>
          </p:nvSpPr>
          <p:spPr bwMode="auto">
            <a:xfrm>
              <a:off x="6019800" y="3733800"/>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3" name="Rectangle 26"/>
            <p:cNvSpPr>
              <a:spLocks noChangeArrowheads="1"/>
            </p:cNvSpPr>
            <p:nvPr/>
          </p:nvSpPr>
          <p:spPr bwMode="auto">
            <a:xfrm>
              <a:off x="2514599" y="3276599"/>
              <a:ext cx="761313"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11</a:t>
              </a:r>
            </a:p>
          </p:txBody>
        </p:sp>
        <p:sp>
          <p:nvSpPr>
            <p:cNvPr id="14" name="Rectangle 27"/>
            <p:cNvSpPr>
              <a:spLocks noChangeArrowheads="1"/>
            </p:cNvSpPr>
            <p:nvPr/>
          </p:nvSpPr>
          <p:spPr bwMode="auto">
            <a:xfrm>
              <a:off x="2435154" y="3716693"/>
              <a:ext cx="984248"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child</a:t>
              </a:r>
              <a:r>
                <a:rPr lang="en-US" altLang="zh-CN" sz="1800" baseline="-25000" dirty="0">
                  <a:solidFill>
                    <a:srgbClr val="000000"/>
                  </a:solidFill>
                  <a:latin typeface="Times New Roman" panose="02020603050405020304" pitchFamily="18" charset="0"/>
                  <a:ea typeface="SimSun" panose="02010600030101010101" pitchFamily="2" charset="-122"/>
                </a:rPr>
                <a:t>11</a:t>
              </a:r>
            </a:p>
          </p:txBody>
        </p:sp>
        <p:sp>
          <p:nvSpPr>
            <p:cNvPr id="15" name="Rectangle 28"/>
            <p:cNvSpPr>
              <a:spLocks noChangeArrowheads="1"/>
            </p:cNvSpPr>
            <p:nvPr/>
          </p:nvSpPr>
          <p:spPr bwMode="auto">
            <a:xfrm>
              <a:off x="4114801" y="3276599"/>
              <a:ext cx="772215"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13</a:t>
              </a:r>
            </a:p>
          </p:txBody>
        </p:sp>
        <p:sp>
          <p:nvSpPr>
            <p:cNvPr id="16" name="Rectangle 29"/>
            <p:cNvSpPr>
              <a:spLocks noChangeArrowheads="1"/>
            </p:cNvSpPr>
            <p:nvPr/>
          </p:nvSpPr>
          <p:spPr bwMode="auto">
            <a:xfrm>
              <a:off x="4063805" y="3799075"/>
              <a:ext cx="1014483"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child</a:t>
              </a:r>
              <a:r>
                <a:rPr lang="en-US" altLang="zh-CN" sz="1800" baseline="-25000" dirty="0">
                  <a:solidFill>
                    <a:srgbClr val="000000"/>
                  </a:solidFill>
                  <a:latin typeface="Times New Roman" panose="02020603050405020304" pitchFamily="18" charset="0"/>
                  <a:ea typeface="SimSun" panose="02010600030101010101" pitchFamily="2" charset="-122"/>
                </a:rPr>
                <a:t>13</a:t>
              </a:r>
            </a:p>
          </p:txBody>
        </p:sp>
        <p:sp>
          <p:nvSpPr>
            <p:cNvPr id="17" name="Rectangle 30"/>
            <p:cNvSpPr>
              <a:spLocks noChangeArrowheads="1"/>
            </p:cNvSpPr>
            <p:nvPr/>
          </p:nvSpPr>
          <p:spPr bwMode="auto">
            <a:xfrm>
              <a:off x="3352798" y="3276599"/>
              <a:ext cx="831850"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12</a:t>
              </a:r>
              <a:endParaRPr lang="en-US" altLang="zh-CN" sz="1800" baseline="30000" dirty="0">
                <a:solidFill>
                  <a:srgbClr val="000000"/>
                </a:solidFill>
                <a:latin typeface="Times New Roman" panose="02020603050405020304" pitchFamily="18" charset="0"/>
                <a:ea typeface="SimSun" panose="02010600030101010101" pitchFamily="2" charset="-122"/>
              </a:endParaRPr>
            </a:p>
          </p:txBody>
        </p:sp>
        <p:sp>
          <p:nvSpPr>
            <p:cNvPr id="18" name="Rectangle 31"/>
            <p:cNvSpPr>
              <a:spLocks noChangeArrowheads="1"/>
            </p:cNvSpPr>
            <p:nvPr/>
          </p:nvSpPr>
          <p:spPr bwMode="auto">
            <a:xfrm>
              <a:off x="3225800" y="3758763"/>
              <a:ext cx="1014486"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child</a:t>
              </a:r>
              <a:r>
                <a:rPr lang="en-US" altLang="zh-CN" sz="1800" baseline="-25000" dirty="0">
                  <a:solidFill>
                    <a:srgbClr val="000000"/>
                  </a:solidFill>
                  <a:latin typeface="Times New Roman" panose="02020603050405020304" pitchFamily="18" charset="0"/>
                  <a:ea typeface="SimSun" panose="02010600030101010101" pitchFamily="2" charset="-122"/>
                </a:rPr>
                <a:t>12</a:t>
              </a:r>
            </a:p>
          </p:txBody>
        </p:sp>
        <p:sp>
          <p:nvSpPr>
            <p:cNvPr id="19" name="Rectangle 32"/>
            <p:cNvSpPr>
              <a:spLocks noChangeArrowheads="1"/>
            </p:cNvSpPr>
            <p:nvPr/>
          </p:nvSpPr>
          <p:spPr bwMode="auto">
            <a:xfrm>
              <a:off x="6477000" y="3276599"/>
              <a:ext cx="825499"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15</a:t>
              </a:r>
            </a:p>
          </p:txBody>
        </p:sp>
        <p:sp>
          <p:nvSpPr>
            <p:cNvPr id="20" name="Rectangle 33"/>
            <p:cNvSpPr>
              <a:spLocks noChangeArrowheads="1"/>
            </p:cNvSpPr>
            <p:nvPr/>
          </p:nvSpPr>
          <p:spPr bwMode="auto">
            <a:xfrm>
              <a:off x="6269891" y="3770284"/>
              <a:ext cx="1014483"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child</a:t>
              </a:r>
              <a:r>
                <a:rPr lang="en-US" altLang="zh-CN" sz="1800" baseline="-25000" dirty="0">
                  <a:solidFill>
                    <a:srgbClr val="000000"/>
                  </a:solidFill>
                  <a:latin typeface="Times New Roman" panose="02020603050405020304" pitchFamily="18" charset="0"/>
                  <a:ea typeface="SimSun" panose="02010600030101010101" pitchFamily="2" charset="-122"/>
                </a:rPr>
                <a:t>15</a:t>
              </a:r>
            </a:p>
          </p:txBody>
        </p:sp>
        <p:sp>
          <p:nvSpPr>
            <p:cNvPr id="21" name="Line 34"/>
            <p:cNvSpPr>
              <a:spLocks noChangeShapeType="1"/>
            </p:cNvSpPr>
            <p:nvPr/>
          </p:nvSpPr>
          <p:spPr bwMode="auto">
            <a:xfrm flipH="1">
              <a:off x="2819400" y="2209800"/>
              <a:ext cx="990600" cy="10668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35"/>
            <p:cNvSpPr>
              <a:spLocks noChangeShapeType="1"/>
            </p:cNvSpPr>
            <p:nvPr/>
          </p:nvSpPr>
          <p:spPr bwMode="auto">
            <a:xfrm>
              <a:off x="4572000" y="2209800"/>
              <a:ext cx="41910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Line 36"/>
            <p:cNvSpPr>
              <a:spLocks noChangeShapeType="1"/>
            </p:cNvSpPr>
            <p:nvPr/>
          </p:nvSpPr>
          <p:spPr bwMode="auto">
            <a:xfrm>
              <a:off x="5257800" y="2209800"/>
              <a:ext cx="50292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4" name="Rectangle 37"/>
            <p:cNvSpPr>
              <a:spLocks noChangeArrowheads="1"/>
            </p:cNvSpPr>
            <p:nvPr/>
          </p:nvSpPr>
          <p:spPr bwMode="auto">
            <a:xfrm>
              <a:off x="18351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5" name="Rectangle 38"/>
            <p:cNvSpPr>
              <a:spLocks noChangeArrowheads="1"/>
            </p:cNvSpPr>
            <p:nvPr/>
          </p:nvSpPr>
          <p:spPr bwMode="auto">
            <a:xfrm>
              <a:off x="2422525" y="5079261"/>
              <a:ext cx="768350"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x1</a:t>
              </a:r>
            </a:p>
          </p:txBody>
        </p:sp>
        <p:sp>
          <p:nvSpPr>
            <p:cNvPr id="26" name="Line 39"/>
            <p:cNvSpPr>
              <a:spLocks noChangeShapeType="1"/>
            </p:cNvSpPr>
            <p:nvPr/>
          </p:nvSpPr>
          <p:spPr bwMode="auto">
            <a:xfrm>
              <a:off x="2514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7" name="Rectangle 40"/>
            <p:cNvSpPr>
              <a:spLocks noChangeArrowheads="1"/>
            </p:cNvSpPr>
            <p:nvPr/>
          </p:nvSpPr>
          <p:spPr bwMode="auto">
            <a:xfrm>
              <a:off x="3064477" y="5092204"/>
              <a:ext cx="768352"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x2</a:t>
              </a:r>
            </a:p>
          </p:txBody>
        </p:sp>
        <p:sp>
          <p:nvSpPr>
            <p:cNvPr id="28" name="Line 41"/>
            <p:cNvSpPr>
              <a:spLocks noChangeShapeType="1"/>
            </p:cNvSpPr>
            <p:nvPr/>
          </p:nvSpPr>
          <p:spPr bwMode="auto">
            <a:xfrm>
              <a:off x="3124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9" name="Rectangle 42"/>
            <p:cNvSpPr>
              <a:spLocks noChangeArrowheads="1"/>
            </p:cNvSpPr>
            <p:nvPr/>
          </p:nvSpPr>
          <p:spPr bwMode="auto">
            <a:xfrm>
              <a:off x="4273548" y="5105400"/>
              <a:ext cx="755653"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x6</a:t>
              </a:r>
            </a:p>
          </p:txBody>
        </p:sp>
        <p:sp>
          <p:nvSpPr>
            <p:cNvPr id="30" name="Line 43"/>
            <p:cNvSpPr>
              <a:spLocks noChangeShapeType="1"/>
            </p:cNvSpPr>
            <p:nvPr/>
          </p:nvSpPr>
          <p:spPr bwMode="auto">
            <a:xfrm>
              <a:off x="4343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1" name="Line 44"/>
            <p:cNvSpPr>
              <a:spLocks noChangeShapeType="1"/>
            </p:cNvSpPr>
            <p:nvPr/>
          </p:nvSpPr>
          <p:spPr bwMode="auto">
            <a:xfrm>
              <a:off x="3733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2" name="Line 45"/>
            <p:cNvSpPr>
              <a:spLocks noChangeShapeType="1"/>
            </p:cNvSpPr>
            <p:nvPr/>
          </p:nvSpPr>
          <p:spPr bwMode="auto">
            <a:xfrm>
              <a:off x="4953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3" name="Line 46"/>
            <p:cNvSpPr>
              <a:spLocks noChangeShapeType="1"/>
            </p:cNvSpPr>
            <p:nvPr/>
          </p:nvSpPr>
          <p:spPr bwMode="auto">
            <a:xfrm>
              <a:off x="38862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4" name="Rectangle 47"/>
            <p:cNvSpPr>
              <a:spLocks noChangeArrowheads="1"/>
            </p:cNvSpPr>
            <p:nvPr/>
          </p:nvSpPr>
          <p:spPr bwMode="auto">
            <a:xfrm>
              <a:off x="1752602" y="5105400"/>
              <a:ext cx="838199"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dirty="0" err="1">
                  <a:solidFill>
                    <a:srgbClr val="000000"/>
                  </a:solidFill>
                  <a:latin typeface="Times New Roman" panose="02020603050405020304" pitchFamily="18" charset="0"/>
                  <a:ea typeface="SimSun" panose="02010600030101010101" pitchFamily="2" charset="-122"/>
                </a:rPr>
                <a:t>prev</a:t>
              </a:r>
              <a:endParaRPr lang="en-US" altLang="zh-CN" sz="2000" dirty="0">
                <a:solidFill>
                  <a:srgbClr val="000000"/>
                </a:solidFill>
                <a:latin typeface="Times New Roman" panose="02020603050405020304" pitchFamily="18" charset="0"/>
                <a:ea typeface="SimSun" panose="02010600030101010101" pitchFamily="2" charset="-122"/>
              </a:endParaRPr>
            </a:p>
          </p:txBody>
        </p:sp>
        <p:sp>
          <p:nvSpPr>
            <p:cNvPr id="35" name="Rectangle 48"/>
            <p:cNvSpPr>
              <a:spLocks noChangeArrowheads="1"/>
            </p:cNvSpPr>
            <p:nvPr/>
          </p:nvSpPr>
          <p:spPr bwMode="auto">
            <a:xfrm>
              <a:off x="4870451" y="5105400"/>
              <a:ext cx="768350"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dirty="0">
                  <a:solidFill>
                    <a:srgbClr val="000000"/>
                  </a:solidFill>
                  <a:latin typeface="Times New Roman" panose="02020603050405020304" pitchFamily="18" charset="0"/>
                  <a:ea typeface="SimSun" panose="02010600030101010101" pitchFamily="2" charset="-122"/>
                </a:rPr>
                <a:t>next</a:t>
              </a:r>
            </a:p>
          </p:txBody>
        </p:sp>
        <p:sp>
          <p:nvSpPr>
            <p:cNvPr id="36" name="Line 49"/>
            <p:cNvSpPr>
              <a:spLocks noChangeShapeType="1"/>
            </p:cNvSpPr>
            <p:nvPr/>
          </p:nvSpPr>
          <p:spPr bwMode="auto">
            <a:xfrm flipH="1">
              <a:off x="2438400" y="4191000"/>
              <a:ext cx="3810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7" name="Rectangle 50"/>
            <p:cNvSpPr>
              <a:spLocks noChangeArrowheads="1"/>
            </p:cNvSpPr>
            <p:nvPr/>
          </p:nvSpPr>
          <p:spPr bwMode="auto">
            <a:xfrm>
              <a:off x="62547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8" name="Rectangle 51"/>
            <p:cNvSpPr>
              <a:spLocks noChangeArrowheads="1"/>
            </p:cNvSpPr>
            <p:nvPr/>
          </p:nvSpPr>
          <p:spPr bwMode="auto">
            <a:xfrm>
              <a:off x="6851649" y="5105400"/>
              <a:ext cx="768351"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y1</a:t>
              </a:r>
            </a:p>
          </p:txBody>
        </p:sp>
        <p:sp>
          <p:nvSpPr>
            <p:cNvPr id="39" name="Line 52"/>
            <p:cNvSpPr>
              <a:spLocks noChangeShapeType="1"/>
            </p:cNvSpPr>
            <p:nvPr/>
          </p:nvSpPr>
          <p:spPr bwMode="auto">
            <a:xfrm>
              <a:off x="6934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0" name="Rectangle 53"/>
            <p:cNvSpPr>
              <a:spLocks noChangeArrowheads="1"/>
            </p:cNvSpPr>
            <p:nvPr/>
          </p:nvSpPr>
          <p:spPr bwMode="auto">
            <a:xfrm>
              <a:off x="7453395" y="5092204"/>
              <a:ext cx="776203"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y2</a:t>
              </a:r>
            </a:p>
          </p:txBody>
        </p:sp>
        <p:sp>
          <p:nvSpPr>
            <p:cNvPr id="41" name="Line 54"/>
            <p:cNvSpPr>
              <a:spLocks noChangeShapeType="1"/>
            </p:cNvSpPr>
            <p:nvPr/>
          </p:nvSpPr>
          <p:spPr bwMode="auto">
            <a:xfrm>
              <a:off x="7543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2" name="Rectangle 55"/>
            <p:cNvSpPr>
              <a:spLocks noChangeArrowheads="1"/>
            </p:cNvSpPr>
            <p:nvPr/>
          </p:nvSpPr>
          <p:spPr bwMode="auto">
            <a:xfrm>
              <a:off x="8672593" y="5105400"/>
              <a:ext cx="776207" cy="4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y5</a:t>
              </a:r>
            </a:p>
          </p:txBody>
        </p:sp>
        <p:sp>
          <p:nvSpPr>
            <p:cNvPr id="43" name="Line 56"/>
            <p:cNvSpPr>
              <a:spLocks noChangeShapeType="1"/>
            </p:cNvSpPr>
            <p:nvPr/>
          </p:nvSpPr>
          <p:spPr bwMode="auto">
            <a:xfrm>
              <a:off x="8763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4" name="Line 57"/>
            <p:cNvSpPr>
              <a:spLocks noChangeShapeType="1"/>
            </p:cNvSpPr>
            <p:nvPr/>
          </p:nvSpPr>
          <p:spPr bwMode="auto">
            <a:xfrm>
              <a:off x="8153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5" name="Line 58"/>
            <p:cNvSpPr>
              <a:spLocks noChangeShapeType="1"/>
            </p:cNvSpPr>
            <p:nvPr/>
          </p:nvSpPr>
          <p:spPr bwMode="auto">
            <a:xfrm>
              <a:off x="9372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6" name="Line 59"/>
            <p:cNvSpPr>
              <a:spLocks noChangeShapeType="1"/>
            </p:cNvSpPr>
            <p:nvPr/>
          </p:nvSpPr>
          <p:spPr bwMode="auto">
            <a:xfrm>
              <a:off x="83058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7" name="Rectangle 60"/>
            <p:cNvSpPr>
              <a:spLocks noChangeArrowheads="1"/>
            </p:cNvSpPr>
            <p:nvPr/>
          </p:nvSpPr>
          <p:spPr bwMode="auto">
            <a:xfrm>
              <a:off x="6242049" y="5105400"/>
              <a:ext cx="768352"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a:solidFill>
                    <a:srgbClr val="000000"/>
                  </a:solidFill>
                  <a:latin typeface="Times New Roman" panose="02020603050405020304" pitchFamily="18" charset="0"/>
                  <a:ea typeface="SimSun" panose="02010600030101010101" pitchFamily="2" charset="-122"/>
                </a:rPr>
                <a:t>prev</a:t>
              </a:r>
            </a:p>
          </p:txBody>
        </p:sp>
        <p:sp>
          <p:nvSpPr>
            <p:cNvPr id="48" name="Rectangle 61"/>
            <p:cNvSpPr>
              <a:spLocks noChangeArrowheads="1"/>
            </p:cNvSpPr>
            <p:nvPr/>
          </p:nvSpPr>
          <p:spPr bwMode="auto">
            <a:xfrm>
              <a:off x="9296401" y="5105400"/>
              <a:ext cx="761999"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dirty="0">
                  <a:solidFill>
                    <a:srgbClr val="000000"/>
                  </a:solidFill>
                  <a:latin typeface="Times New Roman" panose="02020603050405020304" pitchFamily="18" charset="0"/>
                  <a:ea typeface="SimSun" panose="02010600030101010101" pitchFamily="2" charset="-122"/>
                </a:rPr>
                <a:t>next</a:t>
              </a:r>
            </a:p>
          </p:txBody>
        </p:sp>
        <p:sp>
          <p:nvSpPr>
            <p:cNvPr id="49" name="Line 62"/>
            <p:cNvSpPr>
              <a:spLocks noChangeShapeType="1"/>
            </p:cNvSpPr>
            <p:nvPr/>
          </p:nvSpPr>
          <p:spPr bwMode="auto">
            <a:xfrm>
              <a:off x="3657600" y="4191000"/>
              <a:ext cx="48006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0" name="Line 63"/>
            <p:cNvSpPr>
              <a:spLocks noChangeShapeType="1"/>
            </p:cNvSpPr>
            <p:nvPr/>
          </p:nvSpPr>
          <p:spPr bwMode="auto">
            <a:xfrm flipH="1">
              <a:off x="5638800" y="51816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1" name="Line 64"/>
            <p:cNvSpPr>
              <a:spLocks noChangeShapeType="1"/>
            </p:cNvSpPr>
            <p:nvPr/>
          </p:nvSpPr>
          <p:spPr bwMode="auto">
            <a:xfrm>
              <a:off x="5638800" y="54864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2" name="Line 65"/>
            <p:cNvSpPr>
              <a:spLocks noChangeShapeType="1"/>
            </p:cNvSpPr>
            <p:nvPr/>
          </p:nvSpPr>
          <p:spPr bwMode="auto">
            <a:xfrm>
              <a:off x="10058400" y="55626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3" name="Line 66"/>
            <p:cNvSpPr>
              <a:spLocks noChangeShapeType="1"/>
            </p:cNvSpPr>
            <p:nvPr/>
          </p:nvSpPr>
          <p:spPr bwMode="auto">
            <a:xfrm flipH="1">
              <a:off x="10058400" y="53340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4" name="Rectangle 67"/>
            <p:cNvSpPr>
              <a:spLocks noChangeArrowheads="1"/>
            </p:cNvSpPr>
            <p:nvPr/>
          </p:nvSpPr>
          <p:spPr bwMode="auto">
            <a:xfrm>
              <a:off x="2466205" y="1319274"/>
              <a:ext cx="1066800"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B = 7</a:t>
              </a:r>
            </a:p>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L = 6</a:t>
              </a:r>
            </a:p>
          </p:txBody>
        </p:sp>
        <p:sp>
          <p:nvSpPr>
            <p:cNvPr id="55" name="Line 68"/>
            <p:cNvSpPr>
              <a:spLocks noChangeShapeType="1"/>
            </p:cNvSpPr>
            <p:nvPr/>
          </p:nvSpPr>
          <p:spPr bwMode="auto">
            <a:xfrm>
              <a:off x="5486400" y="37338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6" name="Line 69"/>
            <p:cNvSpPr>
              <a:spLocks noChangeShapeType="1"/>
            </p:cNvSpPr>
            <p:nvPr/>
          </p:nvSpPr>
          <p:spPr bwMode="auto">
            <a:xfrm>
              <a:off x="6400800" y="17526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7" name="Line 70"/>
            <p:cNvSpPr>
              <a:spLocks noChangeShapeType="1"/>
            </p:cNvSpPr>
            <p:nvPr/>
          </p:nvSpPr>
          <p:spPr bwMode="auto">
            <a:xfrm>
              <a:off x="8915400" y="3733800"/>
              <a:ext cx="8382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8" name="Rectangle 71"/>
            <p:cNvSpPr>
              <a:spLocks noChangeArrowheads="1"/>
            </p:cNvSpPr>
            <p:nvPr/>
          </p:nvSpPr>
          <p:spPr bwMode="auto">
            <a:xfrm>
              <a:off x="3275913" y="918074"/>
              <a:ext cx="990600"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Root</a:t>
              </a:r>
            </a:p>
          </p:txBody>
        </p:sp>
        <p:sp>
          <p:nvSpPr>
            <p:cNvPr id="59" name="Rectangle 72"/>
            <p:cNvSpPr>
              <a:spLocks noChangeArrowheads="1"/>
            </p:cNvSpPr>
            <p:nvPr/>
          </p:nvSpPr>
          <p:spPr bwMode="auto">
            <a:xfrm>
              <a:off x="3330677" y="2868214"/>
              <a:ext cx="1981200"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Non-leaf node</a:t>
              </a:r>
            </a:p>
          </p:txBody>
        </p:sp>
        <p:sp>
          <p:nvSpPr>
            <p:cNvPr id="60" name="Rectangle 73"/>
            <p:cNvSpPr>
              <a:spLocks noChangeArrowheads="1"/>
            </p:cNvSpPr>
            <p:nvPr/>
          </p:nvSpPr>
          <p:spPr bwMode="auto">
            <a:xfrm>
              <a:off x="3351669" y="4608611"/>
              <a:ext cx="1447801"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Leaf node</a:t>
              </a:r>
            </a:p>
          </p:txBody>
        </p:sp>
        <p:sp>
          <p:nvSpPr>
            <p:cNvPr id="61" name="Rectangle 74"/>
            <p:cNvSpPr>
              <a:spLocks noChangeArrowheads="1"/>
            </p:cNvSpPr>
            <p:nvPr/>
          </p:nvSpPr>
          <p:spPr bwMode="auto">
            <a:xfrm>
              <a:off x="8254994" y="4620815"/>
              <a:ext cx="1447801"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Leaf node</a:t>
              </a:r>
            </a:p>
          </p:txBody>
        </p:sp>
        <p:grpSp>
          <p:nvGrpSpPr>
            <p:cNvPr id="62" name="Group 75"/>
            <p:cNvGrpSpPr>
              <a:grpSpLocks/>
            </p:cNvGrpSpPr>
            <p:nvPr/>
          </p:nvGrpSpPr>
          <p:grpSpPr bwMode="auto">
            <a:xfrm>
              <a:off x="2444750" y="5949950"/>
              <a:ext cx="749300" cy="749300"/>
              <a:chOff x="580" y="3748"/>
              <a:chExt cx="472" cy="472"/>
            </a:xfrm>
          </p:grpSpPr>
          <p:sp>
            <p:nvSpPr>
              <p:cNvPr id="64" name="Oval 76"/>
              <p:cNvSpPr>
                <a:spLocks noChangeArrowheads="1"/>
              </p:cNvSpPr>
              <p:nvPr/>
            </p:nvSpPr>
            <p:spPr bwMode="auto">
              <a:xfrm>
                <a:off x="724" y="3892"/>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5" name="Oval 77"/>
              <p:cNvSpPr>
                <a:spLocks noChangeArrowheads="1"/>
              </p:cNvSpPr>
              <p:nvPr/>
            </p:nvSpPr>
            <p:spPr bwMode="auto">
              <a:xfrm>
                <a:off x="820" y="3988"/>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6" name="Oval 78"/>
              <p:cNvSpPr>
                <a:spLocks noChangeArrowheads="1"/>
              </p:cNvSpPr>
              <p:nvPr/>
            </p:nvSpPr>
            <p:spPr bwMode="auto">
              <a:xfrm>
                <a:off x="820" y="3892"/>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7" name="Oval 79"/>
              <p:cNvSpPr>
                <a:spLocks noChangeArrowheads="1"/>
              </p:cNvSpPr>
              <p:nvPr/>
            </p:nvSpPr>
            <p:spPr bwMode="auto">
              <a:xfrm>
                <a:off x="676" y="4084"/>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80"/>
              <p:cNvSpPr>
                <a:spLocks noChangeArrowheads="1"/>
              </p:cNvSpPr>
              <p:nvPr/>
            </p:nvSpPr>
            <p:spPr bwMode="auto">
              <a:xfrm>
                <a:off x="676" y="3988"/>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81"/>
              <p:cNvSpPr>
                <a:spLocks noChangeArrowheads="1"/>
              </p:cNvSpPr>
              <p:nvPr/>
            </p:nvSpPr>
            <p:spPr bwMode="auto">
              <a:xfrm>
                <a:off x="772" y="4036"/>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82"/>
              <p:cNvSpPr>
                <a:spLocks noChangeArrowheads="1"/>
              </p:cNvSpPr>
              <p:nvPr/>
            </p:nvSpPr>
            <p:spPr bwMode="auto">
              <a:xfrm>
                <a:off x="916" y="4084"/>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83"/>
              <p:cNvSpPr>
                <a:spLocks noChangeArrowheads="1"/>
              </p:cNvSpPr>
              <p:nvPr/>
            </p:nvSpPr>
            <p:spPr bwMode="auto">
              <a:xfrm>
                <a:off x="580" y="3748"/>
                <a:ext cx="472" cy="47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3" name="Line 84"/>
            <p:cNvSpPr>
              <a:spLocks noChangeShapeType="1"/>
            </p:cNvSpPr>
            <p:nvPr/>
          </p:nvSpPr>
          <p:spPr bwMode="auto">
            <a:xfrm>
              <a:off x="2819400" y="5715000"/>
              <a:ext cx="0" cy="1524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spTree>
    <p:extLst>
      <p:ext uri="{BB962C8B-B14F-4D97-AF65-F5344CB8AC3E}">
        <p14:creationId xmlns:p14="http://schemas.microsoft.com/office/powerpoint/2010/main" val="1317009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BIRCH:  A Scalable and Flexible Clustering Method</a:t>
            </a:r>
          </a:p>
        </p:txBody>
      </p:sp>
      <p:sp>
        <p:nvSpPr>
          <p:cNvPr id="3" name="Content Placeholder 2"/>
          <p:cNvSpPr>
            <a:spLocks noGrp="1"/>
          </p:cNvSpPr>
          <p:nvPr>
            <p:ph idx="1"/>
          </p:nvPr>
        </p:nvSpPr>
        <p:spPr/>
        <p:txBody>
          <a:bodyPr/>
          <a:lstStyle/>
          <a:p>
            <a:r>
              <a:rPr lang="en-US" altLang="zh-CN" dirty="0"/>
              <a:t>An integration of agglomerative clustering with other (flexible) clustering methods</a:t>
            </a:r>
          </a:p>
          <a:p>
            <a:r>
              <a:rPr lang="en-US" altLang="zh-CN" dirty="0"/>
              <a:t>Low-level micro-clustering </a:t>
            </a:r>
          </a:p>
          <a:p>
            <a:pPr lvl="1"/>
            <a:r>
              <a:rPr lang="en-US" altLang="zh-CN" dirty="0"/>
              <a:t>Exploring CF-feature and BIRCH tree structure</a:t>
            </a:r>
          </a:p>
          <a:p>
            <a:pPr lvl="1"/>
            <a:r>
              <a:rPr lang="en-US" altLang="zh-CN" dirty="0"/>
              <a:t>Preserving the inherent clustering structure of the data</a:t>
            </a:r>
          </a:p>
          <a:p>
            <a:r>
              <a:rPr lang="en-US" altLang="zh-CN" dirty="0"/>
              <a:t>Higher-level macro-clustering</a:t>
            </a:r>
          </a:p>
          <a:p>
            <a:pPr lvl="1"/>
            <a:r>
              <a:rPr lang="en-US" altLang="zh-CN" dirty="0"/>
              <a:t>Provide sufficient flexibility for integration with other clustering methods</a:t>
            </a:r>
          </a:p>
          <a:p>
            <a:pPr lvl="1"/>
            <a:endParaRPr lang="en-US" altLang="zh-CN" dirty="0"/>
          </a:p>
        </p:txBody>
      </p:sp>
      <p:sp>
        <p:nvSpPr>
          <p:cNvPr id="8" name="Arrow: Down 7">
            <a:extLst>
              <a:ext uri="{FF2B5EF4-FFF2-40B4-BE49-F238E27FC236}">
                <a16:creationId xmlns:a16="http://schemas.microsoft.com/office/drawing/2014/main" id="{92A029E7-B592-446B-BA08-B96C0136C5FF}"/>
              </a:ext>
            </a:extLst>
          </p:cNvPr>
          <p:cNvSpPr/>
          <p:nvPr/>
        </p:nvSpPr>
        <p:spPr>
          <a:xfrm rot="15571164">
            <a:off x="8506295" y="6253617"/>
            <a:ext cx="267886" cy="268909"/>
          </a:xfrm>
          <a:prstGeom prst="downArrow">
            <a:avLst>
              <a:gd name="adj1" fmla="val 50000"/>
              <a:gd name="adj2" fmla="val 50000"/>
            </a:avLst>
          </a:prstGeom>
          <a:solidFill>
            <a:srgbClr val="FFFFC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737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BIRCH:  Pros and Cons </a:t>
            </a:r>
          </a:p>
        </p:txBody>
      </p:sp>
      <p:sp>
        <p:nvSpPr>
          <p:cNvPr id="3" name="Content Placeholder 2"/>
          <p:cNvSpPr>
            <a:spLocks noGrp="1"/>
          </p:cNvSpPr>
          <p:nvPr>
            <p:ph idx="1"/>
          </p:nvPr>
        </p:nvSpPr>
        <p:spPr/>
        <p:txBody>
          <a:bodyPr/>
          <a:lstStyle/>
          <a:p>
            <a:r>
              <a:rPr lang="en-US" dirty="0"/>
              <a:t>Strength: Good quality of clustering; linear scalability in large/stream databases; effective for incremental and dynamic clustering of incoming objects</a:t>
            </a:r>
          </a:p>
          <a:p>
            <a:r>
              <a:rPr lang="en-US" altLang="zh-CN" dirty="0"/>
              <a:t>Weaknesses</a:t>
            </a:r>
          </a:p>
          <a:p>
            <a:pPr lvl="1"/>
            <a:r>
              <a:rPr lang="en-US" altLang="zh-CN" dirty="0"/>
              <a:t>Due to the fixed size of leaf nodes, clusters so formed may not be very natural</a:t>
            </a:r>
          </a:p>
          <a:p>
            <a:pPr lvl="1"/>
            <a:r>
              <a:rPr lang="en-US" altLang="zh-CN" dirty="0"/>
              <a:t>Clusters tend to be spherical given the radius and diameter measures</a:t>
            </a:r>
          </a:p>
          <a:p>
            <a:endParaRPr lang="en-US" altLang="zh-CN" dirty="0"/>
          </a:p>
          <a:p>
            <a:pPr lvl="1"/>
            <a:endParaRPr lang="en-US" altLang="zh-CN" dirty="0"/>
          </a:p>
        </p:txBody>
      </p:sp>
      <p:pic>
        <p:nvPicPr>
          <p:cNvPr id="5" name="Picture 4" descr="A picture containing text, fabric&#10;&#10;Description automatically generated">
            <a:extLst>
              <a:ext uri="{FF2B5EF4-FFF2-40B4-BE49-F238E27FC236}">
                <a16:creationId xmlns:a16="http://schemas.microsoft.com/office/drawing/2014/main" id="{C86012E0-EFAE-49F7-B893-211813A82B04}"/>
              </a:ext>
            </a:extLst>
          </p:cNvPr>
          <p:cNvPicPr>
            <a:picLocks noChangeAspect="1"/>
          </p:cNvPicPr>
          <p:nvPr/>
        </p:nvPicPr>
        <p:blipFill>
          <a:blip r:embed="rId2"/>
          <a:stretch>
            <a:fillRect/>
          </a:stretch>
        </p:blipFill>
        <p:spPr>
          <a:xfrm>
            <a:off x="1923637" y="4451514"/>
            <a:ext cx="2927533" cy="2041361"/>
          </a:xfrm>
          <a:prstGeom prst="rect">
            <a:avLst/>
          </a:prstGeom>
        </p:spPr>
      </p:pic>
      <p:sp>
        <p:nvSpPr>
          <p:cNvPr id="6" name="Content Placeholder 2">
            <a:extLst>
              <a:ext uri="{FF2B5EF4-FFF2-40B4-BE49-F238E27FC236}">
                <a16:creationId xmlns:a16="http://schemas.microsoft.com/office/drawing/2014/main" id="{B87D6E0A-AE95-41CC-A427-02510E7CEF48}"/>
              </a:ext>
            </a:extLst>
          </p:cNvPr>
          <p:cNvSpPr txBox="1">
            <a:spLocks/>
          </p:cNvSpPr>
          <p:nvPr/>
        </p:nvSpPr>
        <p:spPr>
          <a:xfrm>
            <a:off x="613533" y="4632067"/>
            <a:ext cx="8101621" cy="2072632"/>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17512" indent="-317492"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858817" indent="-29209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025500" indent="-27621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200020" lvl="1" indent="0">
              <a:spcAft>
                <a:spcPts val="300"/>
              </a:spcAft>
              <a:buFont typeface="Wingdings" panose="05000000000000000000" pitchFamily="2" charset="2"/>
              <a:buNone/>
            </a:pPr>
            <a:endParaRPr lang="en-US" altLang="zh-CN" sz="2400" dirty="0">
              <a:ea typeface="SimSun" panose="02010600030101010101" pitchFamily="2" charset="-122"/>
            </a:endParaRPr>
          </a:p>
        </p:txBody>
      </p:sp>
      <p:sp>
        <p:nvSpPr>
          <p:cNvPr id="7" name="TextBox 6">
            <a:extLst>
              <a:ext uri="{FF2B5EF4-FFF2-40B4-BE49-F238E27FC236}">
                <a16:creationId xmlns:a16="http://schemas.microsoft.com/office/drawing/2014/main" id="{BB7C07C0-CE2B-422C-9C66-09F531B36A57}"/>
              </a:ext>
            </a:extLst>
          </p:cNvPr>
          <p:cNvSpPr txBox="1"/>
          <p:nvPr/>
        </p:nvSpPr>
        <p:spPr>
          <a:xfrm>
            <a:off x="5231647" y="4830269"/>
            <a:ext cx="4568944" cy="384721"/>
          </a:xfrm>
          <a:prstGeom prst="rect">
            <a:avLst/>
          </a:prstGeom>
          <a:solidFill>
            <a:srgbClr val="FFFFCC"/>
          </a:solidFill>
        </p:spPr>
        <p:txBody>
          <a:bodyPr wrap="square" rtlCol="0">
            <a:spAutoFit/>
          </a:bodyPr>
          <a:lstStyle/>
          <a:p>
            <a:r>
              <a:rPr lang="en-US" dirty="0"/>
              <a:t>Images like this may give BIRCH a hard time</a:t>
            </a:r>
          </a:p>
        </p:txBody>
      </p:sp>
    </p:spTree>
    <p:extLst>
      <p:ext uri="{BB962C8B-B14F-4D97-AF65-F5344CB8AC3E}">
        <p14:creationId xmlns:p14="http://schemas.microsoft.com/office/powerpoint/2010/main" val="3379129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t>Probabilistic Hierarchical Clustering</a:t>
            </a:r>
            <a:endParaRPr lang="en-US" altLang="en-US" dirty="0"/>
          </a:p>
        </p:txBody>
      </p:sp>
      <p:sp>
        <p:nvSpPr>
          <p:cNvPr id="25604" name="Rectangle 3"/>
          <p:cNvSpPr>
            <a:spLocks noGrp="1" noChangeArrowheads="1"/>
          </p:cNvSpPr>
          <p:nvPr>
            <p:ph type="body" idx="1"/>
          </p:nvPr>
        </p:nvSpPr>
        <p:spPr/>
        <p:txBody>
          <a:bodyPr>
            <a:normAutofit fontScale="92500" lnSpcReduction="20000"/>
          </a:bodyPr>
          <a:lstStyle/>
          <a:p>
            <a:r>
              <a:rPr lang="en-US" altLang="zh-CN" dirty="0"/>
              <a:t>Algorithmic hierarchical clustering</a:t>
            </a:r>
          </a:p>
          <a:p>
            <a:pPr lvl="1"/>
            <a:r>
              <a:rPr lang="en-US" altLang="zh-CN" dirty="0"/>
              <a:t>Nontrivial to choose a good distance measure </a:t>
            </a:r>
          </a:p>
          <a:p>
            <a:pPr lvl="1"/>
            <a:r>
              <a:rPr lang="en-US" altLang="zh-CN" dirty="0"/>
              <a:t>Hard to handle missing attribute values</a:t>
            </a:r>
          </a:p>
          <a:p>
            <a:pPr lvl="1"/>
            <a:r>
              <a:rPr lang="en-US" altLang="zh-CN" dirty="0"/>
              <a:t>Optimization goal not clear: heuristic, local search</a:t>
            </a:r>
          </a:p>
          <a:p>
            <a:r>
              <a:rPr lang="en-US" altLang="zh-CN" dirty="0"/>
              <a:t>Probabilistic hierarchical clustering</a:t>
            </a:r>
          </a:p>
          <a:p>
            <a:pPr lvl="1"/>
            <a:r>
              <a:rPr lang="en-US" altLang="zh-CN" dirty="0"/>
              <a:t>Use probabilistic models to measure distances between clusters</a:t>
            </a:r>
          </a:p>
          <a:p>
            <a:pPr lvl="1"/>
            <a:r>
              <a:rPr lang="en-US" altLang="zh-CN" dirty="0"/>
              <a:t>Generative model: Regard the set of data objects to be clustered as a sample of the underlying data generation mechanism to be analyzed</a:t>
            </a:r>
          </a:p>
          <a:p>
            <a:pPr lvl="1"/>
            <a:r>
              <a:rPr lang="en-US" altLang="zh-CN" dirty="0"/>
              <a:t>Easy to understand, same efficiency as algorithmic agglomerative clustering method, can handle partially observed data</a:t>
            </a:r>
          </a:p>
          <a:p>
            <a:r>
              <a:rPr lang="en-US" altLang="zh-CN" dirty="0"/>
              <a:t>In practice, assume the generative models adopt common distribution functions, e.g., Gaussian distribution or Bernoulli distribution, governed by parameters</a:t>
            </a:r>
          </a:p>
        </p:txBody>
      </p:sp>
    </p:spTree>
    <p:extLst>
      <p:ext uri="{BB962C8B-B14F-4D97-AF65-F5344CB8AC3E}">
        <p14:creationId xmlns:p14="http://schemas.microsoft.com/office/powerpoint/2010/main" val="3088172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zh-CN" dirty="0"/>
              <a:t>Generative Model</a:t>
            </a:r>
            <a:endParaRPr lang="en-US" altLang="en-US" dirty="0"/>
          </a:p>
        </p:txBody>
      </p:sp>
      <mc:AlternateContent xmlns:mc="http://schemas.openxmlformats.org/markup-compatibility/2006">
        <mc:Choice xmlns:a14="http://schemas.microsoft.com/office/drawing/2010/main" Requires="a14">
          <p:sp>
            <p:nvSpPr>
              <p:cNvPr id="25604" name="Rectangle 3"/>
              <p:cNvSpPr>
                <a:spLocks noGrp="1" noChangeArrowheads="1"/>
              </p:cNvSpPr>
              <p:nvPr>
                <p:ph type="body" idx="1"/>
              </p:nvPr>
            </p:nvSpPr>
            <p:spPr/>
            <p:txBody>
              <a:bodyPr>
                <a:normAutofit fontScale="92500" lnSpcReduction="10000"/>
              </a:bodyPr>
              <a:lstStyle/>
              <a:p>
                <a:r>
                  <a:rPr lang="en-US" altLang="zh-CN" dirty="0"/>
                  <a:t>Given a set of 1-D points X = {x1, …, </a:t>
                </a:r>
                <a:r>
                  <a:rPr lang="en-US" altLang="zh-CN" dirty="0" err="1"/>
                  <a:t>xn</a:t>
                </a:r>
                <a:r>
                  <a:rPr lang="en-US" altLang="zh-CN" dirty="0"/>
                  <a:t>} for clustering analysis &amp; assuming they are generated by a Gaussian distribution </a:t>
                </a:r>
                <a14:m>
                  <m:oMath xmlns:m="http://schemas.openxmlformats.org/officeDocument/2006/math">
                    <m:r>
                      <a:rPr lang="en-CA" altLang="zh-CN" b="0" i="1" smtClean="0">
                        <a:latin typeface="Cambria Math" panose="02040503050406030204" pitchFamily="18" charset="0"/>
                      </a:rPr>
                      <m:t>𝑁</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𝜇</m:t>
                        </m:r>
                        <m:r>
                          <a:rPr lang="en-CA" altLang="zh-CN" b="0" i="1" smtClean="0">
                            <a:latin typeface="Cambria Math" panose="02040503050406030204" pitchFamily="18" charset="0"/>
                          </a:rPr>
                          <m:t>,</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e>
                    </m:d>
                    <m:r>
                      <a:rPr lang="en-CA" altLang="zh-CN" b="0" i="1" smtClean="0">
                        <a:latin typeface="Cambria Math" panose="02040503050406030204" pitchFamily="18" charset="0"/>
                      </a:rPr>
                      <m:t>=</m:t>
                    </m:r>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1</m:t>
                        </m:r>
                      </m:num>
                      <m:den>
                        <m:rad>
                          <m:radPr>
                            <m:degHide m:val="on"/>
                            <m:ctrlPr>
                              <a:rPr lang="en-CA" altLang="zh-CN" b="0" i="1" smtClean="0">
                                <a:latin typeface="Cambria Math" panose="02040503050406030204" pitchFamily="18" charset="0"/>
                              </a:rPr>
                            </m:ctrlPr>
                          </m:radPr>
                          <m:deg/>
                          <m:e>
                            <m:r>
                              <a:rPr lang="en-CA" altLang="zh-CN" b="0" i="1" smtClean="0">
                                <a:latin typeface="Cambria Math" panose="02040503050406030204" pitchFamily="18" charset="0"/>
                              </a:rPr>
                              <m:t>2</m:t>
                            </m:r>
                            <m:r>
                              <a:rPr lang="en-CA" altLang="zh-CN" b="0" i="1" smtClean="0">
                                <a:latin typeface="Cambria Math" panose="02040503050406030204" pitchFamily="18" charset="0"/>
                              </a:rPr>
                              <m:t>𝜋</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e>
                        </m:rad>
                      </m:den>
                    </m:f>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𝑒</m:t>
                        </m:r>
                      </m:e>
                      <m:sup>
                        <m:r>
                          <a:rPr lang="en-CA" altLang="zh-CN" b="0" i="1" smtClean="0">
                            <a:latin typeface="Cambria Math" panose="02040503050406030204" pitchFamily="18" charset="0"/>
                          </a:rPr>
                          <m:t>−</m:t>
                        </m:r>
                        <m:f>
                          <m:fPr>
                            <m:ctrlPr>
                              <a:rPr lang="en-CA" altLang="zh-CN" b="0" i="1" smtClean="0">
                                <a:latin typeface="Cambria Math" panose="02040503050406030204" pitchFamily="18" charset="0"/>
                              </a:rPr>
                            </m:ctrlPr>
                          </m:fPr>
                          <m:num>
                            <m:sSup>
                              <m:sSupPr>
                                <m:ctrlPr>
                                  <a:rPr lang="en-CA" altLang="zh-CN" b="0" i="1" smtClean="0">
                                    <a:latin typeface="Cambria Math" panose="02040503050406030204" pitchFamily="18" charset="0"/>
                                  </a:rPr>
                                </m:ctrlPr>
                              </m:sSupPr>
                              <m:e>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𝑥</m:t>
                                    </m:r>
                                    <m:r>
                                      <a:rPr lang="en-CA" altLang="zh-CN" b="0" i="1" smtClean="0">
                                        <a:latin typeface="Cambria Math" panose="02040503050406030204" pitchFamily="18" charset="0"/>
                                      </a:rPr>
                                      <m:t>−</m:t>
                                    </m:r>
                                    <m:r>
                                      <a:rPr lang="en-CA" altLang="zh-CN" b="0" i="1" smtClean="0">
                                        <a:latin typeface="Cambria Math" panose="02040503050406030204" pitchFamily="18" charset="0"/>
                                      </a:rPr>
                                      <m:t>𝜇</m:t>
                                    </m:r>
                                  </m:e>
                                </m:d>
                              </m:e>
                              <m:sup>
                                <m:r>
                                  <a:rPr lang="en-CA" altLang="zh-CN" b="0" i="1" smtClean="0">
                                    <a:latin typeface="Cambria Math" panose="02040503050406030204" pitchFamily="18" charset="0"/>
                                  </a:rPr>
                                  <m:t>2</m:t>
                                </m:r>
                              </m:sup>
                            </m:sSup>
                          </m:num>
                          <m:den>
                            <m:r>
                              <a:rPr lang="en-CA" altLang="zh-CN" b="0" i="1" smtClean="0">
                                <a:latin typeface="Cambria Math" panose="02040503050406030204" pitchFamily="18" charset="0"/>
                              </a:rPr>
                              <m:t>2</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den>
                        </m:f>
                      </m:sup>
                    </m:sSup>
                  </m:oMath>
                </a14:m>
                <a:endParaRPr lang="en-US" altLang="zh-CN" dirty="0"/>
              </a:p>
              <a:p>
                <a:r>
                  <a:rPr lang="en-US" altLang="zh-CN" dirty="0"/>
                  <a:t>The probability that a point xi ∈ X is generated by the model: </a:t>
                </a:r>
                <a14:m>
                  <m:oMath xmlns:m="http://schemas.openxmlformats.org/officeDocument/2006/math">
                    <m:r>
                      <a:rPr lang="en-CA" altLang="zh-CN" b="0" i="1" smtClean="0">
                        <a:latin typeface="Cambria Math" panose="02040503050406030204" pitchFamily="18" charset="0"/>
                      </a:rPr>
                      <m:t>𝑃</m:t>
                    </m:r>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𝑥</m:t>
                            </m:r>
                          </m:e>
                          <m:sub>
                            <m:r>
                              <a:rPr lang="en-CA" altLang="zh-CN" b="0" i="1" smtClean="0">
                                <a:latin typeface="Cambria Math" panose="02040503050406030204" pitchFamily="18" charset="0"/>
                              </a:rPr>
                              <m:t>𝑖</m:t>
                            </m:r>
                          </m:sub>
                        </m:sSub>
                      </m:e>
                      <m:e>
                        <m:r>
                          <a:rPr lang="en-CA" altLang="zh-CN" b="0" i="1" smtClean="0">
                            <a:latin typeface="Cambria Math" panose="02040503050406030204" pitchFamily="18" charset="0"/>
                          </a:rPr>
                          <m:t>𝜇</m:t>
                        </m:r>
                        <m:r>
                          <a:rPr lang="en-CA" altLang="zh-CN" b="0" i="1" smtClean="0">
                            <a:latin typeface="Cambria Math" panose="02040503050406030204" pitchFamily="18" charset="0"/>
                          </a:rPr>
                          <m:t>,</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e>
                    </m:d>
                    <m:r>
                      <a:rPr lang="en-CA" altLang="zh-CN" b="0" i="1" smtClean="0">
                        <a:latin typeface="Cambria Math" panose="02040503050406030204" pitchFamily="18" charset="0"/>
                      </a:rPr>
                      <m:t>=</m:t>
                    </m:r>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1</m:t>
                        </m:r>
                      </m:num>
                      <m:den>
                        <m:rad>
                          <m:radPr>
                            <m:degHide m:val="on"/>
                            <m:ctrlPr>
                              <a:rPr lang="en-CA" altLang="zh-CN" b="0" i="1" smtClean="0">
                                <a:latin typeface="Cambria Math" panose="02040503050406030204" pitchFamily="18" charset="0"/>
                              </a:rPr>
                            </m:ctrlPr>
                          </m:radPr>
                          <m:deg/>
                          <m:e>
                            <m:r>
                              <a:rPr lang="en-CA" altLang="zh-CN" b="0" i="1" smtClean="0">
                                <a:latin typeface="Cambria Math" panose="02040503050406030204" pitchFamily="18" charset="0"/>
                              </a:rPr>
                              <m:t>2</m:t>
                            </m:r>
                            <m:r>
                              <a:rPr lang="en-CA" altLang="zh-CN" b="0" i="1" smtClean="0">
                                <a:latin typeface="Cambria Math" panose="02040503050406030204" pitchFamily="18" charset="0"/>
                              </a:rPr>
                              <m:t>𝜋</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e>
                        </m:rad>
                      </m:den>
                    </m:f>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𝑒</m:t>
                        </m:r>
                      </m:e>
                      <m:sup>
                        <m:r>
                          <a:rPr lang="en-CA" altLang="zh-CN" b="0" i="1" smtClean="0">
                            <a:latin typeface="Cambria Math" panose="02040503050406030204" pitchFamily="18" charset="0"/>
                          </a:rPr>
                          <m:t>−</m:t>
                        </m:r>
                        <m:f>
                          <m:fPr>
                            <m:ctrlPr>
                              <a:rPr lang="en-CA" altLang="zh-CN" b="0" i="1" smtClean="0">
                                <a:latin typeface="Cambria Math" panose="02040503050406030204" pitchFamily="18" charset="0"/>
                              </a:rPr>
                            </m:ctrlPr>
                          </m:fPr>
                          <m:num>
                            <m:sSup>
                              <m:sSupPr>
                                <m:ctrlPr>
                                  <a:rPr lang="en-CA" altLang="zh-CN" b="0" i="1" smtClean="0">
                                    <a:latin typeface="Cambria Math" panose="02040503050406030204" pitchFamily="18" charset="0"/>
                                  </a:rPr>
                                </m:ctrlPr>
                              </m:sSupPr>
                              <m:e>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𝑥</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r>
                                      <a:rPr lang="en-CA" altLang="zh-CN" b="0" i="1" smtClean="0">
                                        <a:latin typeface="Cambria Math" panose="02040503050406030204" pitchFamily="18" charset="0"/>
                                      </a:rPr>
                                      <m:t>𝜇</m:t>
                                    </m:r>
                                  </m:e>
                                </m:d>
                              </m:e>
                              <m:sup>
                                <m:r>
                                  <a:rPr lang="en-CA" altLang="zh-CN" b="0" i="1" smtClean="0">
                                    <a:latin typeface="Cambria Math" panose="02040503050406030204" pitchFamily="18" charset="0"/>
                                  </a:rPr>
                                  <m:t>2</m:t>
                                </m:r>
                              </m:sup>
                            </m:sSup>
                          </m:num>
                          <m:den>
                            <m:r>
                              <a:rPr lang="en-CA" altLang="zh-CN" b="0" i="1" smtClean="0">
                                <a:latin typeface="Cambria Math" panose="02040503050406030204" pitchFamily="18" charset="0"/>
                              </a:rPr>
                              <m:t>2</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den>
                        </m:f>
                      </m:sup>
                    </m:sSup>
                  </m:oMath>
                </a14:m>
                <a:r>
                  <a:rPr lang="en-US" altLang="zh-CN" dirty="0"/>
                  <a:t> </a:t>
                </a:r>
              </a:p>
              <a:p>
                <a:r>
                  <a:rPr lang="en-US" altLang="zh-CN" dirty="0"/>
                  <a:t>The likelihood that a data set X is generated by the model: </a:t>
                </a:r>
                <a14:m>
                  <m:oMath xmlns:m="http://schemas.openxmlformats.org/officeDocument/2006/math">
                    <m:r>
                      <a:rPr lang="en-CA" altLang="zh-CN" b="0" i="1" smtClean="0">
                        <a:latin typeface="Cambria Math" panose="02040503050406030204" pitchFamily="18" charset="0"/>
                      </a:rPr>
                      <m:t>𝐿</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𝑁</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𝜇</m:t>
                            </m:r>
                            <m:r>
                              <a:rPr lang="en-CA" altLang="zh-CN" b="0" i="1" smtClean="0">
                                <a:latin typeface="Cambria Math" panose="02040503050406030204" pitchFamily="18" charset="0"/>
                              </a:rPr>
                              <m:t>,</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e>
                        </m:d>
                        <m:r>
                          <a:rPr lang="en-CA" altLang="zh-CN" b="0" i="1" smtClean="0">
                            <a:latin typeface="Cambria Math" panose="02040503050406030204" pitchFamily="18" charset="0"/>
                          </a:rPr>
                          <m:t>:</m:t>
                        </m:r>
                        <m:r>
                          <a:rPr lang="en-CA" altLang="zh-CN" b="0" i="1" smtClean="0">
                            <a:latin typeface="Cambria Math" panose="02040503050406030204" pitchFamily="18" charset="0"/>
                          </a:rPr>
                          <m:t>𝑋</m:t>
                        </m:r>
                      </m:e>
                    </m:d>
                    <m:r>
                      <a:rPr lang="en-CA" altLang="zh-CN" b="0" i="1" smtClean="0">
                        <a:latin typeface="Cambria Math" panose="02040503050406030204" pitchFamily="18" charset="0"/>
                      </a:rPr>
                      <m:t>=</m:t>
                    </m:r>
                    <m:r>
                      <a:rPr lang="en-CA" altLang="zh-CN" b="0" i="1" smtClean="0">
                        <a:latin typeface="Cambria Math" panose="02040503050406030204" pitchFamily="18" charset="0"/>
                      </a:rPr>
                      <m:t>𝑃</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𝑋</m:t>
                        </m:r>
                      </m:e>
                      <m:e>
                        <m:r>
                          <a:rPr lang="en-CA" altLang="zh-CN" b="0" i="1" smtClean="0">
                            <a:latin typeface="Cambria Math" panose="02040503050406030204" pitchFamily="18" charset="0"/>
                          </a:rPr>
                          <m:t>𝜇</m:t>
                        </m:r>
                        <m:r>
                          <a:rPr lang="en-CA" altLang="zh-CN" b="0" i="1" smtClean="0">
                            <a:latin typeface="Cambria Math" panose="02040503050406030204" pitchFamily="18" charset="0"/>
                          </a:rPr>
                          <m:t>,</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e>
                    </m:d>
                    <m:r>
                      <a:rPr lang="en-CA" altLang="zh-CN" b="0" i="1" smtClean="0">
                        <a:latin typeface="Cambria Math" panose="02040503050406030204" pitchFamily="18" charset="0"/>
                      </a:rPr>
                      <m:t>=</m:t>
                    </m:r>
                    <m:nary>
                      <m:naryPr>
                        <m:chr m:val="∏"/>
                        <m:limLoc m:val="subSup"/>
                        <m:ctrlPr>
                          <a:rPr lang="en-CA" altLang="zh-CN" b="0" i="1" smtClean="0">
                            <a:latin typeface="Cambria Math" panose="02040503050406030204" pitchFamily="18" charset="0"/>
                          </a:rPr>
                        </m:ctrlPr>
                      </m:naryPr>
                      <m:sub>
                        <m:r>
                          <m:rPr>
                            <m:brk m:alnAt="25"/>
                          </m:rPr>
                          <a:rPr lang="en-CA" altLang="zh-CN" b="0" i="1" smtClean="0">
                            <a:latin typeface="Cambria Math" panose="02040503050406030204" pitchFamily="18" charset="0"/>
                          </a:rPr>
                          <m:t>𝑖</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𝑛</m:t>
                        </m:r>
                      </m:sup>
                      <m:e>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1</m:t>
                            </m:r>
                          </m:num>
                          <m:den>
                            <m:rad>
                              <m:radPr>
                                <m:degHide m:val="on"/>
                                <m:ctrlPr>
                                  <a:rPr lang="en-CA" altLang="zh-CN" b="0" i="1" smtClean="0">
                                    <a:latin typeface="Cambria Math" panose="02040503050406030204" pitchFamily="18" charset="0"/>
                                  </a:rPr>
                                </m:ctrlPr>
                              </m:radPr>
                              <m:deg/>
                              <m:e>
                                <m:r>
                                  <a:rPr lang="en-CA" altLang="zh-CN" b="0" i="1" smtClean="0">
                                    <a:latin typeface="Cambria Math" panose="02040503050406030204" pitchFamily="18" charset="0"/>
                                  </a:rPr>
                                  <m:t>2</m:t>
                                </m:r>
                                <m:r>
                                  <a:rPr lang="en-CA" altLang="zh-CN" b="0" i="1" smtClean="0">
                                    <a:latin typeface="Cambria Math" panose="02040503050406030204" pitchFamily="18" charset="0"/>
                                  </a:rPr>
                                  <m:t>𝜋</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e>
                            </m:rad>
                          </m:den>
                        </m:f>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𝑒</m:t>
                            </m:r>
                          </m:e>
                          <m:sup>
                            <m:r>
                              <a:rPr lang="en-CA" altLang="zh-CN" b="0" i="1" smtClean="0">
                                <a:latin typeface="Cambria Math" panose="02040503050406030204" pitchFamily="18" charset="0"/>
                              </a:rPr>
                              <m:t>−</m:t>
                            </m:r>
                            <m:f>
                              <m:fPr>
                                <m:ctrlPr>
                                  <a:rPr lang="en-CA" altLang="zh-CN" b="0" i="1" smtClean="0">
                                    <a:latin typeface="Cambria Math" panose="02040503050406030204" pitchFamily="18" charset="0"/>
                                  </a:rPr>
                                </m:ctrlPr>
                              </m:fPr>
                              <m:num>
                                <m:sSup>
                                  <m:sSupPr>
                                    <m:ctrlPr>
                                      <a:rPr lang="en-CA" altLang="zh-CN" b="0" i="1" smtClean="0">
                                        <a:latin typeface="Cambria Math" panose="02040503050406030204" pitchFamily="18" charset="0"/>
                                      </a:rPr>
                                    </m:ctrlPr>
                                  </m:sSupPr>
                                  <m:e>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𝑥</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r>
                                          <a:rPr lang="en-CA" altLang="zh-CN" b="0" i="1" smtClean="0">
                                            <a:latin typeface="Cambria Math" panose="02040503050406030204" pitchFamily="18" charset="0"/>
                                          </a:rPr>
                                          <m:t>𝜇</m:t>
                                        </m:r>
                                      </m:e>
                                    </m:d>
                                  </m:e>
                                  <m:sup>
                                    <m:r>
                                      <a:rPr lang="en-CA" altLang="zh-CN" b="0" i="1" smtClean="0">
                                        <a:latin typeface="Cambria Math" panose="02040503050406030204" pitchFamily="18" charset="0"/>
                                      </a:rPr>
                                      <m:t>2</m:t>
                                    </m:r>
                                  </m:sup>
                                </m:sSup>
                              </m:num>
                              <m:den>
                                <m:r>
                                  <a:rPr lang="en-CA" altLang="zh-CN" b="0" i="1" smtClean="0">
                                    <a:latin typeface="Cambria Math" panose="02040503050406030204" pitchFamily="18" charset="0"/>
                                  </a:rPr>
                                  <m:t>2</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den>
                            </m:f>
                          </m:sup>
                        </m:sSup>
                      </m:e>
                    </m:nary>
                  </m:oMath>
                </a14:m>
                <a:endParaRPr lang="en-US" altLang="zh-CN" dirty="0"/>
              </a:p>
              <a:p>
                <a:r>
                  <a:rPr lang="en-US" altLang="zh-CN" dirty="0"/>
                  <a:t>The task of learning the generative model: find the parameters </a:t>
                </a:r>
                <a14:m>
                  <m:oMath xmlns:m="http://schemas.openxmlformats.org/officeDocument/2006/math">
                    <m:r>
                      <a:rPr lang="en-CA" altLang="zh-CN" b="0" i="1" smtClean="0">
                        <a:latin typeface="Cambria Math" panose="02040503050406030204" pitchFamily="18" charset="0"/>
                      </a:rPr>
                      <m:t>𝑁</m:t>
                    </m:r>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𝜇</m:t>
                            </m:r>
                          </m:e>
                          <m:sub>
                            <m:r>
                              <a:rPr lang="en-CA" altLang="zh-CN" b="0" i="1" smtClean="0">
                                <a:latin typeface="Cambria Math" panose="02040503050406030204" pitchFamily="18" charset="0"/>
                              </a:rPr>
                              <m:t>0</m:t>
                            </m:r>
                          </m:sub>
                        </m:sSub>
                        <m:r>
                          <a:rPr lang="en-CA" altLang="zh-CN" b="0" i="1" smtClean="0">
                            <a:latin typeface="Cambria Math" panose="02040503050406030204" pitchFamily="18" charset="0"/>
                          </a:rPr>
                          <m:t>,</m:t>
                        </m:r>
                        <m:sSubSup>
                          <m:sSubSupPr>
                            <m:ctrlPr>
                              <a:rPr lang="en-CA" altLang="zh-CN" b="0" i="1" smtClean="0">
                                <a:latin typeface="Cambria Math" panose="02040503050406030204" pitchFamily="18" charset="0"/>
                              </a:rPr>
                            </m:ctrlPr>
                          </m:sSubSupPr>
                          <m:e>
                            <m:r>
                              <a:rPr lang="en-CA" altLang="zh-CN" b="0" i="1" smtClean="0">
                                <a:latin typeface="Cambria Math" panose="02040503050406030204" pitchFamily="18" charset="0"/>
                              </a:rPr>
                              <m:t>𝜎</m:t>
                            </m:r>
                          </m:e>
                          <m:sub>
                            <m:r>
                              <a:rPr lang="en-CA" altLang="zh-CN" b="0" i="1" smtClean="0">
                                <a:latin typeface="Cambria Math" panose="02040503050406030204" pitchFamily="18" charset="0"/>
                              </a:rPr>
                              <m:t>0</m:t>
                            </m:r>
                          </m:sub>
                          <m:sup>
                            <m:r>
                              <a:rPr lang="en-CA" altLang="zh-CN" b="0" i="1" smtClean="0">
                                <a:latin typeface="Cambria Math" panose="02040503050406030204" pitchFamily="18" charset="0"/>
                              </a:rPr>
                              <m:t>2</m:t>
                            </m:r>
                          </m:sup>
                        </m:sSubSup>
                      </m:e>
                    </m:d>
                    <m:r>
                      <a:rPr lang="en-CA" altLang="zh-CN" b="0" i="1" smtClean="0">
                        <a:latin typeface="Cambria Math" panose="02040503050406030204" pitchFamily="18" charset="0"/>
                      </a:rPr>
                      <m:t>=</m:t>
                    </m:r>
                    <m:func>
                      <m:funcPr>
                        <m:ctrlPr>
                          <a:rPr lang="en-CA" altLang="zh-CN" b="0" i="1" smtClean="0">
                            <a:latin typeface="Cambria Math" panose="02040503050406030204" pitchFamily="18" charset="0"/>
                          </a:rPr>
                        </m:ctrlPr>
                      </m:funcPr>
                      <m:fName>
                        <m:r>
                          <m:rPr>
                            <m:sty m:val="p"/>
                          </m:rPr>
                          <a:rPr lang="en-CA" altLang="zh-CN" b="0" i="0" smtClean="0">
                            <a:latin typeface="Cambria Math" panose="02040503050406030204" pitchFamily="18" charset="0"/>
                          </a:rPr>
                          <m:t>arg</m:t>
                        </m:r>
                      </m:fName>
                      <m:e>
                        <m:func>
                          <m:funcPr>
                            <m:ctrlPr>
                              <a:rPr lang="en-CA" altLang="zh-CN" b="0" i="1" smtClean="0">
                                <a:latin typeface="Cambria Math" panose="02040503050406030204" pitchFamily="18" charset="0"/>
                              </a:rPr>
                            </m:ctrlPr>
                          </m:funcPr>
                          <m:fName>
                            <m:r>
                              <m:rPr>
                                <m:sty m:val="p"/>
                              </m:rPr>
                              <a:rPr lang="en-CA" altLang="zh-CN" b="0" i="0" smtClean="0">
                                <a:latin typeface="Cambria Math" panose="02040503050406030204" pitchFamily="18" charset="0"/>
                              </a:rPr>
                              <m:t>max</m:t>
                            </m:r>
                          </m:fName>
                          <m:e>
                            <m:d>
                              <m:dPr>
                                <m:begChr m:val="{"/>
                                <m:endChr m:val="}"/>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𝐿</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𝑁</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𝜇</m:t>
                                        </m:r>
                                        <m:r>
                                          <a:rPr lang="en-CA" altLang="zh-CN" b="0" i="1" smtClean="0">
                                            <a:latin typeface="Cambria Math" panose="02040503050406030204" pitchFamily="18" charset="0"/>
                                          </a:rPr>
                                          <m:t>,</m:t>
                                        </m:r>
                                        <m:sSup>
                                          <m:sSupPr>
                                            <m:ctrlPr>
                                              <a:rPr lang="en-CA" altLang="zh-CN" b="0" i="1" smtClean="0">
                                                <a:latin typeface="Cambria Math" panose="02040503050406030204" pitchFamily="18" charset="0"/>
                                              </a:rPr>
                                            </m:ctrlPr>
                                          </m:sSupPr>
                                          <m:e>
                                            <m:r>
                                              <a:rPr lang="en-CA" altLang="zh-CN" b="0" i="1" smtClean="0">
                                                <a:latin typeface="Cambria Math" panose="02040503050406030204" pitchFamily="18" charset="0"/>
                                              </a:rPr>
                                              <m:t>𝜎</m:t>
                                            </m:r>
                                          </m:e>
                                          <m:sup>
                                            <m:r>
                                              <a:rPr lang="en-CA" altLang="zh-CN" b="0" i="1" smtClean="0">
                                                <a:latin typeface="Cambria Math" panose="02040503050406030204" pitchFamily="18" charset="0"/>
                                              </a:rPr>
                                              <m:t>2</m:t>
                                            </m:r>
                                          </m:sup>
                                        </m:sSup>
                                      </m:e>
                                    </m:d>
                                    <m:r>
                                      <a:rPr lang="en-CA" altLang="zh-CN" b="0" i="1" smtClean="0">
                                        <a:latin typeface="Cambria Math" panose="02040503050406030204" pitchFamily="18" charset="0"/>
                                      </a:rPr>
                                      <m:t>:</m:t>
                                    </m:r>
                                    <m:r>
                                      <a:rPr lang="en-CA" altLang="zh-CN" b="0" i="1" smtClean="0">
                                        <a:latin typeface="Cambria Math" panose="02040503050406030204" pitchFamily="18" charset="0"/>
                                      </a:rPr>
                                      <m:t>𝑋</m:t>
                                    </m:r>
                                  </m:e>
                                </m:d>
                              </m:e>
                            </m:d>
                          </m:e>
                        </m:func>
                      </m:e>
                    </m:func>
                  </m:oMath>
                </a14:m>
                <a:endParaRPr lang="en-US" altLang="zh-CN" dirty="0"/>
              </a:p>
            </p:txBody>
          </p:sp>
        </mc:Choice>
        <mc:Fallback>
          <p:sp>
            <p:nvSpPr>
              <p:cNvPr id="25604" name="Rectangle 3"/>
              <p:cNvSpPr>
                <a:spLocks noGrp="1" noRot="1" noChangeAspect="1" noMove="1" noResize="1" noEditPoints="1" noAdjustHandles="1" noChangeArrowheads="1" noChangeShapeType="1" noTextEdit="1"/>
              </p:cNvSpPr>
              <p:nvPr>
                <p:ph type="body" idx="1"/>
              </p:nvPr>
            </p:nvSpPr>
            <p:spPr>
              <a:blipFill>
                <a:blip r:embed="rId3"/>
                <a:stretch>
                  <a:fillRect l="-965" t="-2616"/>
                </a:stretch>
              </a:blipFill>
            </p:spPr>
            <p:txBody>
              <a:bodyPr/>
              <a:lstStyle/>
              <a:p>
                <a:r>
                  <a:rPr lang="en-US">
                    <a:noFill/>
                  </a:rPr>
                  <a:t> </a:t>
                </a:r>
              </a:p>
            </p:txBody>
          </p:sp>
        </mc:Fallback>
      </mc:AlternateContent>
    </p:spTree>
    <p:extLst>
      <p:ext uri="{BB962C8B-B14F-4D97-AF65-F5344CB8AC3E}">
        <p14:creationId xmlns:p14="http://schemas.microsoft.com/office/powerpoint/2010/main" val="176830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a:t>Broad Applications of </a:t>
            </a:r>
            <a:r>
              <a:rPr lang="en-US" dirty="0"/>
              <a:t>Cluster Analysis</a:t>
            </a:r>
            <a:endParaRPr lang="en-US" altLang="en-US" dirty="0"/>
          </a:p>
        </p:txBody>
      </p:sp>
      <p:sp>
        <p:nvSpPr>
          <p:cNvPr id="5124" name="Rectangle 3"/>
          <p:cNvSpPr>
            <a:spLocks noGrp="1" noChangeArrowheads="1"/>
          </p:cNvSpPr>
          <p:nvPr>
            <p:ph type="body" idx="1"/>
          </p:nvPr>
        </p:nvSpPr>
        <p:spPr/>
        <p:txBody>
          <a:bodyPr>
            <a:normAutofit fontScale="85000" lnSpcReduction="10000"/>
          </a:bodyPr>
          <a:lstStyle/>
          <a:p>
            <a:r>
              <a:rPr lang="en-US" altLang="en-US" dirty="0"/>
              <a:t> Data summarization, compression, and reduction</a:t>
            </a:r>
          </a:p>
          <a:p>
            <a:pPr lvl="1"/>
            <a:r>
              <a:rPr lang="en-US" altLang="zh-CN" dirty="0"/>
              <a:t>Examples: Image processing or vector quantization</a:t>
            </a:r>
            <a:endParaRPr lang="en-US" altLang="en-US" dirty="0"/>
          </a:p>
          <a:p>
            <a:r>
              <a:rPr lang="en-US" altLang="en-US" dirty="0"/>
              <a:t> Collaborative filtering, recommendation systems, or customer segmentation</a:t>
            </a:r>
          </a:p>
          <a:p>
            <a:pPr lvl="1"/>
            <a:r>
              <a:rPr lang="en-US" altLang="en-US" dirty="0"/>
              <a:t>Finding like-minded users or similar products</a:t>
            </a:r>
          </a:p>
          <a:p>
            <a:r>
              <a:rPr lang="en-US" altLang="en-US" dirty="0"/>
              <a:t> Dynamic trend detection</a:t>
            </a:r>
          </a:p>
          <a:p>
            <a:pPr lvl="1"/>
            <a:r>
              <a:rPr lang="en-US" altLang="en-US" dirty="0"/>
              <a:t>Clustering stream data and detecting trends and patterns</a:t>
            </a:r>
          </a:p>
          <a:p>
            <a:r>
              <a:rPr lang="en-US" altLang="zh-CN" dirty="0"/>
              <a:t> Multimedia data analysis, biological data analysis, and social network analysis</a:t>
            </a:r>
          </a:p>
          <a:p>
            <a:pPr lvl="1"/>
            <a:r>
              <a:rPr lang="en-US" altLang="zh-CN" dirty="0"/>
              <a:t>Examples: Clustering video/audio clips or gene/protein sequences </a:t>
            </a:r>
          </a:p>
          <a:p>
            <a:r>
              <a:rPr lang="en-US" altLang="en-US" dirty="0"/>
              <a:t> A key intermediate step for other data mining tasks</a:t>
            </a:r>
          </a:p>
          <a:p>
            <a:pPr lvl="1"/>
            <a:r>
              <a:rPr lang="en-US" altLang="en-US" dirty="0"/>
              <a:t>Generating a compact summary of data for classification, pattern discovery, and hypothesis generation and testing</a:t>
            </a:r>
          </a:p>
          <a:p>
            <a:pPr lvl="1"/>
            <a:r>
              <a:rPr lang="en-US" altLang="en-US" dirty="0"/>
              <a:t>Outlier detection: </a:t>
            </a:r>
            <a:r>
              <a:rPr lang="en-US" altLang="zh-CN" dirty="0"/>
              <a:t>Outliers are those “far away” from any cluster</a:t>
            </a:r>
            <a:endParaRPr lang="en-US" altLang="en-US" dirty="0"/>
          </a:p>
        </p:txBody>
      </p:sp>
    </p:spTree>
    <p:extLst>
      <p:ext uri="{BB962C8B-B14F-4D97-AF65-F5344CB8AC3E}">
        <p14:creationId xmlns:p14="http://schemas.microsoft.com/office/powerpoint/2010/main" val="1107088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4" name="Rectangle 3"/>
              <p:cNvSpPr>
                <a:spLocks noGrp="1" noChangeArrowheads="1"/>
              </p:cNvSpPr>
              <p:nvPr>
                <p:ph type="body" idx="1"/>
              </p:nvPr>
            </p:nvSpPr>
            <p:spPr/>
            <p:txBody>
              <a:bodyPr>
                <a:normAutofit fontScale="92500" lnSpcReduction="20000"/>
              </a:bodyPr>
              <a:lstStyle/>
              <a:p>
                <a:r>
                  <a:rPr lang="en-US" altLang="zh-CN" dirty="0"/>
                  <a:t>For a set of objects partitioned into m clusters C1, . . . ,Cm, the quality can be measured by </a:t>
                </a:r>
                <a14:m>
                  <m:oMath xmlns:m="http://schemas.openxmlformats.org/officeDocument/2006/math">
                    <m:r>
                      <a:rPr lang="en-CA" altLang="zh-CN" b="0" i="1" smtClean="0">
                        <a:latin typeface="Cambria Math" panose="02040503050406030204" pitchFamily="18" charset="0"/>
                      </a:rPr>
                      <m:t>𝑄</m:t>
                    </m:r>
                    <m:d>
                      <m:dPr>
                        <m:ctrlPr>
                          <a:rPr lang="en-CA" altLang="zh-CN" b="0" i="1" smtClean="0">
                            <a:latin typeface="Cambria Math" panose="02040503050406030204" pitchFamily="18" charset="0"/>
                          </a:rPr>
                        </m:ctrlPr>
                      </m:dPr>
                      <m:e>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1</m:t>
                                </m:r>
                              </m:sub>
                            </m:sSub>
                            <m:r>
                              <a:rPr lang="en-CA" altLang="zh-CN" b="0" i="1" smtClean="0">
                                <a:latin typeface="Cambria Math" panose="02040503050406030204" pitchFamily="18" charset="0"/>
                              </a:rPr>
                              <m:t>,…, </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𝑚</m:t>
                                </m:r>
                              </m:sub>
                            </m:sSub>
                          </m:e>
                        </m:d>
                      </m:e>
                    </m:d>
                    <m:r>
                      <a:rPr lang="en-CA" altLang="zh-CN" b="0" i="1" smtClean="0">
                        <a:latin typeface="Cambria Math" panose="02040503050406030204" pitchFamily="18" charset="0"/>
                      </a:rPr>
                      <m:t>=</m:t>
                    </m:r>
                    <m:nary>
                      <m:naryPr>
                        <m:chr m:val="∏"/>
                        <m:limLoc m:val="subSup"/>
                        <m:ctrlPr>
                          <a:rPr lang="en-CA" altLang="zh-CN" b="0" i="1" smtClean="0">
                            <a:latin typeface="Cambria Math" panose="02040503050406030204" pitchFamily="18" charset="0"/>
                          </a:rPr>
                        </m:ctrlPr>
                      </m:naryPr>
                      <m:sub>
                        <m:r>
                          <m:rPr>
                            <m:brk m:alnAt="25"/>
                          </m:rPr>
                          <a:rPr lang="en-CA" altLang="zh-CN" b="0" i="1" smtClean="0">
                            <a:latin typeface="Cambria Math" panose="02040503050406030204" pitchFamily="18" charset="0"/>
                          </a:rPr>
                          <m:t>𝑖</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𝑚</m:t>
                        </m:r>
                      </m:sup>
                      <m:e>
                        <m:r>
                          <a:rPr lang="en-CA" altLang="zh-CN" b="0" i="1" smtClean="0">
                            <a:latin typeface="Cambria Math" panose="02040503050406030204" pitchFamily="18" charset="0"/>
                          </a:rPr>
                          <m:t>𝑃</m:t>
                        </m:r>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e>
                    </m:nary>
                  </m:oMath>
                </a14:m>
                <a:r>
                  <a:rPr lang="en-US" altLang="zh-CN" dirty="0"/>
                  <a:t>, where P() is the maximum likelihood</a:t>
                </a:r>
              </a:p>
              <a:p>
                <a:r>
                  <a:rPr lang="en-US" altLang="zh-CN" dirty="0"/>
                  <a:t>If we merge two clusters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𝑗</m:t>
                        </m:r>
                        <m:r>
                          <a:rPr lang="en-CA" altLang="zh-CN" b="0" i="1" dirty="0" smtClean="0">
                            <a:latin typeface="Cambria Math" panose="02040503050406030204" pitchFamily="18" charset="0"/>
                          </a:rPr>
                          <m:t>1</m:t>
                        </m:r>
                      </m:sub>
                    </m:sSub>
                  </m:oMath>
                </a14:m>
                <a:r>
                  <a:rPr lang="en-US" altLang="zh-CN" dirty="0"/>
                  <a:t> and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𝑗</m:t>
                        </m:r>
                        <m:r>
                          <a:rPr lang="en-CA" altLang="zh-CN" b="0" i="1" dirty="0" smtClean="0">
                            <a:latin typeface="Cambria Math" panose="02040503050406030204" pitchFamily="18" charset="0"/>
                          </a:rPr>
                          <m:t>2</m:t>
                        </m:r>
                      </m:sub>
                    </m:sSub>
                  </m:oMath>
                </a14:m>
                <a:r>
                  <a:rPr lang="en-US" altLang="zh-CN" dirty="0"/>
                  <a:t> into a cluster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𝑗</m:t>
                        </m:r>
                        <m:r>
                          <a:rPr lang="en-CA" altLang="zh-CN" b="0" i="1" dirty="0" smtClean="0">
                            <a:latin typeface="Cambria Math" panose="02040503050406030204" pitchFamily="18" charset="0"/>
                          </a:rPr>
                          <m:t>1</m:t>
                        </m:r>
                      </m:sub>
                    </m:sSub>
                    <m:r>
                      <a:rPr lang="en-CA" altLang="zh-CN" b="0" i="1" dirty="0" smtClean="0">
                        <a:latin typeface="Cambria Math" panose="02040503050406030204" pitchFamily="18" charset="0"/>
                      </a:rPr>
                      <m:t>∪</m:t>
                    </m:r>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𝑗</m:t>
                        </m:r>
                        <m:r>
                          <a:rPr lang="en-CA" altLang="zh-CN" b="0" i="1" dirty="0" smtClean="0">
                            <a:latin typeface="Cambria Math" panose="02040503050406030204" pitchFamily="18" charset="0"/>
                          </a:rPr>
                          <m:t>2</m:t>
                        </m:r>
                      </m:sub>
                    </m:sSub>
                  </m:oMath>
                </a14:m>
                <a:r>
                  <a:rPr lang="en-US" altLang="zh-CN" dirty="0"/>
                  <a:t>, the change in quality of the overall clustering is </a:t>
                </a:r>
                <a:br>
                  <a:rPr lang="en-US" altLang="zh-CN" dirty="0"/>
                </a:br>
                <a14:m>
                  <m:oMath xmlns:m="http://schemas.openxmlformats.org/officeDocument/2006/math">
                    <m:r>
                      <a:rPr lang="en-CA" altLang="zh-CN" b="0" i="1" smtClean="0">
                        <a:latin typeface="Cambria Math" panose="02040503050406030204" pitchFamily="18" charset="0"/>
                      </a:rPr>
                      <m:t>𝑄</m:t>
                    </m:r>
                    <m:d>
                      <m:dPr>
                        <m:ctrlPr>
                          <a:rPr lang="en-CA" altLang="zh-CN" b="0" i="1" smtClean="0">
                            <a:latin typeface="Cambria Math" panose="02040503050406030204" pitchFamily="18" charset="0"/>
                          </a:rPr>
                        </m:ctrlPr>
                      </m:dPr>
                      <m:e>
                        <m:d>
                          <m:dPr>
                            <m:ctrlPr>
                              <a:rPr lang="en-CA" altLang="zh-CN" b="0" i="1" smtClean="0">
                                <a:latin typeface="Cambria Math" panose="02040503050406030204" pitchFamily="18" charset="0"/>
                              </a:rPr>
                            </m:ctrlPr>
                          </m:dPr>
                          <m:e>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1</m:t>
                                    </m:r>
                                  </m:sub>
                                </m:sSub>
                                <m:r>
                                  <a:rPr lang="en-CA" altLang="zh-CN" b="0" i="1" smtClean="0">
                                    <a:latin typeface="Cambria Math" panose="02040503050406030204" pitchFamily="18" charset="0"/>
                                  </a:rPr>
                                  <m:t>,…, </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𝑚</m:t>
                                    </m:r>
                                  </m:sub>
                                </m:sSub>
                              </m:e>
                            </m:d>
                            <m:r>
                              <a:rPr lang="en-CA" altLang="zh-CN" b="0" i="1" smtClean="0">
                                <a:latin typeface="Cambria Math" panose="02040503050406030204" pitchFamily="18" charset="0"/>
                              </a:rPr>
                              <m:t>∖</m:t>
                            </m:r>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r>
                                      <a:rPr lang="en-CA" altLang="zh-CN" b="0" i="1" smtClean="0">
                                        <a:latin typeface="Cambria Math" panose="02040503050406030204" pitchFamily="18" charset="0"/>
                                      </a:rPr>
                                      <m:t>1</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r>
                                      <a:rPr lang="en-CA" altLang="zh-CN" b="0" i="1" smtClean="0">
                                        <a:latin typeface="Cambria Math" panose="02040503050406030204" pitchFamily="18" charset="0"/>
                                      </a:rPr>
                                      <m:t>2</m:t>
                                    </m:r>
                                  </m:sub>
                                </m:sSub>
                              </m:e>
                            </m:d>
                          </m:e>
                        </m:d>
                        <m:r>
                          <a:rPr lang="en-CA" altLang="zh-CN" b="0" i="1" smtClean="0">
                            <a:latin typeface="Cambria Math" panose="02040503050406030204" pitchFamily="18" charset="0"/>
                          </a:rPr>
                          <m:t>∪</m:t>
                        </m:r>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r>
                                  <a:rPr lang="en-CA" altLang="zh-CN" b="0" i="1" smtClean="0">
                                    <a:latin typeface="Cambria Math" panose="02040503050406030204" pitchFamily="18" charset="0"/>
                                  </a:rPr>
                                  <m:t>1</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r>
                                  <a:rPr lang="en-CA" altLang="zh-CN" b="0" i="1" smtClean="0">
                                    <a:latin typeface="Cambria Math" panose="02040503050406030204" pitchFamily="18" charset="0"/>
                                  </a:rPr>
                                  <m:t>2</m:t>
                                </m:r>
                              </m:sub>
                            </m:sSub>
                          </m:e>
                        </m:d>
                      </m:e>
                    </m:d>
                    <m:r>
                      <a:rPr lang="en-CA" altLang="zh-CN" b="0" i="1" smtClean="0">
                        <a:latin typeface="Cambria Math" panose="02040503050406030204" pitchFamily="18" charset="0"/>
                      </a:rPr>
                      <m:t>−</m:t>
                    </m:r>
                    <m:r>
                      <a:rPr lang="en-CA" altLang="zh-CN" b="0" i="1" smtClean="0">
                        <a:latin typeface="Cambria Math" panose="02040503050406030204" pitchFamily="18" charset="0"/>
                      </a:rPr>
                      <m:t>𝑄</m:t>
                    </m:r>
                    <m:d>
                      <m:dPr>
                        <m:ctrlPr>
                          <a:rPr lang="en-CA" altLang="zh-CN" b="0" i="1" smtClean="0">
                            <a:latin typeface="Cambria Math" panose="02040503050406030204" pitchFamily="18" charset="0"/>
                          </a:rPr>
                        </m:ctrlPr>
                      </m:dPr>
                      <m:e>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1</m:t>
                                </m:r>
                              </m:sub>
                            </m:sSub>
                            <m:r>
                              <a:rPr lang="en-CA" altLang="zh-CN" b="0" i="1" smtClean="0">
                                <a:latin typeface="Cambria Math" panose="02040503050406030204" pitchFamily="18" charset="0"/>
                              </a:rPr>
                              <m:t>,…, </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𝑚</m:t>
                                </m:r>
                              </m:sub>
                            </m:sSub>
                          </m:e>
                        </m:d>
                      </m:e>
                    </m:d>
                    <m:r>
                      <a:rPr lang="en-CA" altLang="zh-CN" b="0" i="1" smtClean="0">
                        <a:latin typeface="Cambria Math" panose="02040503050406030204" pitchFamily="18" charset="0"/>
                      </a:rPr>
                      <m:t>=</m:t>
                    </m:r>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𝑖</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𝑚</m:t>
                        </m:r>
                      </m:sup>
                      <m:e>
                        <m:r>
                          <a:rPr lang="en-CA" altLang="zh-CN" b="0" i="1" smtClean="0">
                            <a:latin typeface="Cambria Math" panose="02040503050406030204" pitchFamily="18" charset="0"/>
                          </a:rPr>
                          <m:t>𝑃</m:t>
                        </m:r>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e>
                        </m:d>
                        <m:r>
                          <a:rPr lang="en-CA" altLang="zh-CN" b="0" i="1" smtClean="0">
                            <a:latin typeface="Cambria Math" panose="02040503050406030204" pitchFamily="18" charset="0"/>
                          </a:rPr>
                          <m:t>(</m:t>
                        </m:r>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𝑃</m:t>
                            </m:r>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r>
                                      <a:rPr lang="en-CA" altLang="zh-CN" b="0" i="1" smtClean="0">
                                        <a:latin typeface="Cambria Math" panose="02040503050406030204" pitchFamily="18" charset="0"/>
                                      </a:rPr>
                                      <m:t>1</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r>
                                      <a:rPr lang="en-CA" altLang="zh-CN" b="0" i="1" smtClean="0">
                                        <a:latin typeface="Cambria Math" panose="02040503050406030204" pitchFamily="18" charset="0"/>
                                      </a:rPr>
                                      <m:t>2</m:t>
                                    </m:r>
                                  </m:sub>
                                </m:sSub>
                              </m:e>
                            </m:d>
                          </m:num>
                          <m:den>
                            <m:r>
                              <a:rPr lang="en-CA" altLang="zh-CN" b="0" i="1" smtClean="0">
                                <a:latin typeface="Cambria Math" panose="02040503050406030204" pitchFamily="18" charset="0"/>
                              </a:rPr>
                              <m:t>𝑃</m:t>
                            </m:r>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r>
                                      <a:rPr lang="en-CA" altLang="zh-CN" b="0" i="1" smtClean="0">
                                        <a:latin typeface="Cambria Math" panose="02040503050406030204" pitchFamily="18" charset="0"/>
                                      </a:rPr>
                                      <m:t>1</m:t>
                                    </m:r>
                                  </m:sub>
                                </m:sSub>
                              </m:e>
                            </m:d>
                            <m:r>
                              <a:rPr lang="en-CA" altLang="zh-CN" b="0" i="1" smtClean="0">
                                <a:latin typeface="Cambria Math" panose="02040503050406030204" pitchFamily="18" charset="0"/>
                              </a:rPr>
                              <m:t>𝑃</m:t>
                            </m:r>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r>
                                      <a:rPr lang="en-CA" altLang="zh-CN" b="0" i="1" smtClean="0">
                                        <a:latin typeface="Cambria Math" panose="02040503050406030204" pitchFamily="18" charset="0"/>
                                      </a:rPr>
                                      <m:t>2</m:t>
                                    </m:r>
                                  </m:sub>
                                </m:sSub>
                              </m:e>
                            </m:d>
                          </m:den>
                        </m:f>
                        <m:r>
                          <a:rPr lang="en-CA" altLang="zh-CN" b="0" i="1" smtClean="0">
                            <a:latin typeface="Cambria Math" panose="02040503050406030204" pitchFamily="18" charset="0"/>
                          </a:rPr>
                          <m:t>−1)</m:t>
                        </m:r>
                      </m:e>
                    </m:nary>
                  </m:oMath>
                </a14:m>
                <a:endParaRPr lang="en-US" altLang="zh-CN" dirty="0"/>
              </a:p>
              <a:p>
                <a:r>
                  <a:rPr lang="en-US" altLang="zh-CN" dirty="0"/>
                  <a:t>Distance between clusters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𝑖</m:t>
                        </m:r>
                      </m:sub>
                    </m:sSub>
                  </m:oMath>
                </a14:m>
                <a:r>
                  <a:rPr lang="en-US" altLang="zh-CN" dirty="0"/>
                  <a:t> and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𝑗</m:t>
                        </m:r>
                      </m:sub>
                    </m:sSub>
                  </m:oMath>
                </a14:m>
                <a:r>
                  <a:rPr lang="en-US" altLang="zh-CN" dirty="0"/>
                  <a:t> </a:t>
                </a:r>
                <a14:m>
                  <m:oMath xmlns:m="http://schemas.openxmlformats.org/officeDocument/2006/math">
                    <m:r>
                      <a:rPr lang="en-CA" altLang="zh-CN" b="0" i="1" smtClean="0">
                        <a:latin typeface="Cambria Math" panose="02040503050406030204" pitchFamily="18" charset="0"/>
                      </a:rPr>
                      <m:t>𝑑𝑖𝑠𝑡</m:t>
                    </m:r>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sub>
                        </m:sSub>
                      </m:e>
                    </m:d>
                    <m:r>
                      <a:rPr lang="en-CA" altLang="zh-CN" b="0" i="1" smtClean="0">
                        <a:latin typeface="Cambria Math" panose="02040503050406030204" pitchFamily="18" charset="0"/>
                      </a:rPr>
                      <m:t>=−</m:t>
                    </m:r>
                    <m:func>
                      <m:funcPr>
                        <m:ctrlPr>
                          <a:rPr lang="en-CA" altLang="zh-CN" b="0" i="1" smtClean="0">
                            <a:latin typeface="Cambria Math" panose="02040503050406030204" pitchFamily="18" charset="0"/>
                          </a:rPr>
                        </m:ctrlPr>
                      </m:funcPr>
                      <m:fName>
                        <m:r>
                          <m:rPr>
                            <m:sty m:val="p"/>
                          </m:rPr>
                          <a:rPr lang="en-CA" altLang="zh-CN" b="0" i="0" smtClean="0">
                            <a:latin typeface="Cambria Math" panose="02040503050406030204" pitchFamily="18" charset="0"/>
                          </a:rPr>
                          <m:t>log</m:t>
                        </m:r>
                      </m:fName>
                      <m:e>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𝑃</m:t>
                            </m:r>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sub>
                            </m:sSub>
                            <m:r>
                              <a:rPr lang="en-CA" altLang="zh-CN" b="0" i="1" smtClean="0">
                                <a:latin typeface="Cambria Math" panose="02040503050406030204" pitchFamily="18" charset="0"/>
                              </a:rPr>
                              <m:t>)</m:t>
                            </m:r>
                          </m:num>
                          <m:den>
                            <m:r>
                              <a:rPr lang="en-CA" altLang="zh-CN" b="0" i="1" smtClean="0">
                                <a:latin typeface="Cambria Math" panose="02040503050406030204" pitchFamily="18" charset="0"/>
                              </a:rPr>
                              <m:t>𝑃</m:t>
                            </m:r>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e>
                            </m:d>
                            <m:r>
                              <a:rPr lang="en-CA" altLang="zh-CN" b="0" i="1" smtClean="0">
                                <a:latin typeface="Cambria Math" panose="02040503050406030204" pitchFamily="18" charset="0"/>
                              </a:rPr>
                              <m:t>𝑃</m:t>
                            </m:r>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sub>
                            </m:sSub>
                            <m:r>
                              <a:rPr lang="en-CA" altLang="zh-CN" b="0" i="1" smtClean="0">
                                <a:latin typeface="Cambria Math" panose="02040503050406030204" pitchFamily="18" charset="0"/>
                              </a:rPr>
                              <m:t>)</m:t>
                            </m:r>
                          </m:den>
                        </m:f>
                      </m:e>
                    </m:func>
                  </m:oMath>
                </a14:m>
                <a:endParaRPr lang="en-US" altLang="zh-CN" dirty="0"/>
              </a:p>
              <a:p>
                <a:r>
                  <a:rPr lang="en-US" altLang="zh-CN" dirty="0"/>
                  <a:t>If </a:t>
                </a:r>
                <a14:m>
                  <m:oMath xmlns:m="http://schemas.openxmlformats.org/officeDocument/2006/math">
                    <m:r>
                      <a:rPr lang="en-CA" altLang="zh-CN" b="0" i="1" smtClean="0">
                        <a:latin typeface="Cambria Math" panose="02040503050406030204" pitchFamily="18" charset="0"/>
                      </a:rPr>
                      <m:t>𝑑𝑖𝑠𝑡</m:t>
                    </m:r>
                    <m:d>
                      <m:dPr>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𝑗</m:t>
                            </m:r>
                          </m:sub>
                        </m:sSub>
                      </m:e>
                    </m:d>
                    <m:r>
                      <a:rPr lang="en-CA" altLang="zh-CN" b="0" i="1" smtClean="0">
                        <a:latin typeface="Cambria Math" panose="02040503050406030204" pitchFamily="18" charset="0"/>
                      </a:rPr>
                      <m:t>&lt;0</m:t>
                    </m:r>
                  </m:oMath>
                </a14:m>
                <a:r>
                  <a:rPr lang="en-US" altLang="zh-CN" dirty="0"/>
                  <a:t>, merge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𝑖</m:t>
                        </m:r>
                      </m:sub>
                    </m:sSub>
                  </m:oMath>
                </a14:m>
                <a:r>
                  <a:rPr lang="en-US" altLang="zh-CN" dirty="0"/>
                  <a:t> and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𝑗</m:t>
                        </m:r>
                      </m:sub>
                    </m:sSub>
                  </m:oMath>
                </a14:m>
                <a:r>
                  <a:rPr lang="en-US" altLang="zh-CN" dirty="0"/>
                  <a:t> </a:t>
                </a:r>
              </a:p>
            </p:txBody>
          </p:sp>
        </mc:Choice>
        <mc:Fallback>
          <p:sp>
            <p:nvSpPr>
              <p:cNvPr id="25604" name="Rectangle 3"/>
              <p:cNvSpPr>
                <a:spLocks noGrp="1" noRot="1" noChangeAspect="1" noMove="1" noResize="1" noEditPoints="1" noAdjustHandles="1" noChangeArrowheads="1" noChangeShapeType="1" noTextEdit="1"/>
              </p:cNvSpPr>
              <p:nvPr>
                <p:ph type="body" idx="1"/>
              </p:nvPr>
            </p:nvSpPr>
            <p:spPr>
              <a:blipFill>
                <a:blip r:embed="rId3"/>
                <a:stretch>
                  <a:fillRect l="-965" t="-10756" b="-11628"/>
                </a:stretch>
              </a:blipFill>
            </p:spPr>
            <p:txBody>
              <a:bodyPr/>
              <a:lstStyle/>
              <a:p>
                <a:r>
                  <a:rPr lang="en-US">
                    <a:noFill/>
                  </a:rPr>
                  <a:t> </a:t>
                </a:r>
              </a:p>
            </p:txBody>
          </p:sp>
        </mc:Fallback>
      </mc:AlternateContent>
      <p:sp>
        <p:nvSpPr>
          <p:cNvPr id="25603" name="Rectangle 2"/>
          <p:cNvSpPr>
            <a:spLocks noGrp="1" noChangeArrowheads="1"/>
          </p:cNvSpPr>
          <p:nvPr>
            <p:ph type="title"/>
          </p:nvPr>
        </p:nvSpPr>
        <p:spPr/>
        <p:txBody>
          <a:bodyPr/>
          <a:lstStyle/>
          <a:p>
            <a:r>
              <a:rPr lang="en-US" altLang="zh-CN" dirty="0"/>
              <a:t>A Probabilistic Hierarchical Clustering Algorithm</a:t>
            </a:r>
            <a:endParaRPr lang="en-US" altLang="en-US" dirty="0"/>
          </a:p>
        </p:txBody>
      </p:sp>
    </p:spTree>
    <p:extLst>
      <p:ext uri="{BB962C8B-B14F-4D97-AF65-F5344CB8AC3E}">
        <p14:creationId xmlns:p14="http://schemas.microsoft.com/office/powerpoint/2010/main" val="346805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1FD3-3C1C-911F-A31A-2BCBDC3127A9}"/>
              </a:ext>
            </a:extLst>
          </p:cNvPr>
          <p:cNvSpPr>
            <a:spLocks noGrp="1"/>
          </p:cNvSpPr>
          <p:nvPr>
            <p:ph type="title"/>
          </p:nvPr>
        </p:nvSpPr>
        <p:spPr/>
        <p:txBody>
          <a:bodyPr/>
          <a:lstStyle/>
          <a:p>
            <a:r>
              <a:rPr lang="en-US" dirty="0"/>
              <a:t>Example</a:t>
            </a:r>
          </a:p>
        </p:txBody>
      </p:sp>
      <p:pic>
        <p:nvPicPr>
          <p:cNvPr id="4" name="Picture 8">
            <a:extLst>
              <a:ext uri="{FF2B5EF4-FFF2-40B4-BE49-F238E27FC236}">
                <a16:creationId xmlns:a16="http://schemas.microsoft.com/office/drawing/2014/main" id="{4ACAFE21-7E57-856D-6DC5-293AD1A7A813}"/>
              </a:ext>
            </a:extLst>
          </p:cNvPr>
          <p:cNvPicPr>
            <a:picLocks noChangeAspect="1" noChangeArrowheads="1"/>
          </p:cNvPicPr>
          <p:nvPr/>
        </p:nvPicPr>
        <p:blipFill>
          <a:blip r:embed="rId2"/>
          <a:srcRect/>
          <a:stretch>
            <a:fillRect/>
          </a:stretch>
        </p:blipFill>
        <p:spPr bwMode="auto">
          <a:xfrm>
            <a:off x="2509368" y="1659861"/>
            <a:ext cx="7173264" cy="457425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823765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C9C70-9CCE-C31C-A96C-CFEB21CE2262}"/>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6F9A4635-719E-6A25-209D-9F1082D6E609}"/>
              </a:ext>
            </a:extLst>
          </p:cNvPr>
          <p:cNvSpPr>
            <a:spLocks noGrp="1"/>
          </p:cNvSpPr>
          <p:nvPr>
            <p:ph idx="1"/>
          </p:nvPr>
        </p:nvSpPr>
        <p:spPr/>
        <p:txBody>
          <a:bodyPr/>
          <a:lstStyle/>
          <a:p>
            <a:r>
              <a:rPr lang="en-US" dirty="0"/>
              <a:t>Cluster analysis</a:t>
            </a:r>
          </a:p>
          <a:p>
            <a:r>
              <a:rPr lang="en-US" dirty="0"/>
              <a:t>Partitioning methods</a:t>
            </a:r>
          </a:p>
          <a:p>
            <a:r>
              <a:rPr lang="en-US" dirty="0"/>
              <a:t>Hierarchical methods</a:t>
            </a:r>
          </a:p>
          <a:p>
            <a:r>
              <a:rPr lang="en-US" dirty="0"/>
              <a:t>Density-based and grid-based methods</a:t>
            </a:r>
          </a:p>
          <a:p>
            <a:pPr lvl="1"/>
            <a:r>
              <a:rPr lang="en-US" dirty="0"/>
              <a:t>DBSCAN: density-based clustering based on connected regions with high density</a:t>
            </a:r>
          </a:p>
          <a:p>
            <a:pPr lvl="1"/>
            <a:r>
              <a:rPr lang="en-US" dirty="0"/>
              <a:t>DENCLUE: clustering based on density distribution functions</a:t>
            </a:r>
          </a:p>
          <a:p>
            <a:pPr lvl="1"/>
            <a:r>
              <a:rPr lang="en-US" dirty="0"/>
              <a:t>Grid-based methods</a:t>
            </a:r>
          </a:p>
          <a:p>
            <a:r>
              <a:rPr lang="en-US" dirty="0"/>
              <a:t>Evaluation of clustering</a:t>
            </a:r>
          </a:p>
        </p:txBody>
      </p:sp>
    </p:spTree>
    <p:extLst>
      <p:ext uri="{BB962C8B-B14F-4D97-AF65-F5344CB8AC3E}">
        <p14:creationId xmlns:p14="http://schemas.microsoft.com/office/powerpoint/2010/main" val="2326437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Density-Based Clustering Methods</a:t>
            </a:r>
          </a:p>
        </p:txBody>
      </p:sp>
      <p:sp>
        <p:nvSpPr>
          <p:cNvPr id="24579" name="Rectangle 3"/>
          <p:cNvSpPr>
            <a:spLocks noGrp="1" noChangeArrowheads="1"/>
          </p:cNvSpPr>
          <p:nvPr>
            <p:ph idx="1"/>
          </p:nvPr>
        </p:nvSpPr>
        <p:spPr/>
        <p:txBody>
          <a:bodyPr>
            <a:normAutofit fontScale="92500" lnSpcReduction="10000"/>
          </a:bodyPr>
          <a:lstStyle/>
          <a:p>
            <a:r>
              <a:rPr lang="en-US" altLang="zh-CN" dirty="0"/>
              <a:t>Clustering based on density (a local cluster criterion), such as density-connected points</a:t>
            </a:r>
          </a:p>
          <a:p>
            <a:r>
              <a:rPr lang="en-US" altLang="zh-CN" dirty="0"/>
              <a:t>Major features:</a:t>
            </a:r>
          </a:p>
          <a:p>
            <a:pPr lvl="1"/>
            <a:r>
              <a:rPr lang="en-US" altLang="zh-CN" dirty="0"/>
              <a:t>Discover clusters of arbitrary shape</a:t>
            </a:r>
          </a:p>
          <a:p>
            <a:pPr lvl="1"/>
            <a:r>
              <a:rPr lang="en-US" altLang="zh-CN" dirty="0"/>
              <a:t>Handle noise</a:t>
            </a:r>
          </a:p>
          <a:p>
            <a:pPr lvl="1"/>
            <a:r>
              <a:rPr lang="en-US" altLang="zh-CN" dirty="0"/>
              <a:t>One scan (only examine the local region to justify density)</a:t>
            </a:r>
          </a:p>
          <a:p>
            <a:pPr lvl="1"/>
            <a:r>
              <a:rPr lang="en-US" altLang="zh-CN" dirty="0"/>
              <a:t>Need density parameters as termination condition</a:t>
            </a:r>
          </a:p>
          <a:p>
            <a:r>
              <a:rPr lang="en-US" altLang="zh-CN" dirty="0"/>
              <a:t>Several interesting studies:</a:t>
            </a:r>
          </a:p>
          <a:p>
            <a:pPr lvl="1"/>
            <a:r>
              <a:rPr lang="en-US" altLang="zh-CN" dirty="0"/>
              <a:t>DBSCAN: Ester, et al. (KDD’96)</a:t>
            </a:r>
          </a:p>
          <a:p>
            <a:pPr lvl="1"/>
            <a:r>
              <a:rPr lang="en-US" altLang="zh-CN" dirty="0"/>
              <a:t>OPTICS: </a:t>
            </a:r>
            <a:r>
              <a:rPr lang="en-US" altLang="zh-CN" dirty="0" err="1"/>
              <a:t>Ankerst</a:t>
            </a:r>
            <a:r>
              <a:rPr lang="en-US" altLang="zh-CN" dirty="0"/>
              <a:t>, et al (SIGMOD’99)</a:t>
            </a:r>
          </a:p>
          <a:p>
            <a:pPr lvl="1"/>
            <a:r>
              <a:rPr lang="en-US" altLang="zh-CN" dirty="0"/>
              <a:t>DENCLUE: </a:t>
            </a:r>
            <a:r>
              <a:rPr lang="en-US" altLang="zh-CN" dirty="0" err="1"/>
              <a:t>Hinneburg</a:t>
            </a:r>
            <a:r>
              <a:rPr lang="en-US" altLang="zh-CN" dirty="0"/>
              <a:t> &amp; D. </a:t>
            </a:r>
            <a:r>
              <a:rPr lang="en-US" altLang="zh-CN" dirty="0" err="1"/>
              <a:t>Keim</a:t>
            </a:r>
            <a:r>
              <a:rPr lang="en-US" altLang="zh-CN" dirty="0"/>
              <a:t>  (KDD’98)</a:t>
            </a:r>
          </a:p>
          <a:p>
            <a:pPr lvl="1"/>
            <a:r>
              <a:rPr lang="en-US" altLang="zh-CN" dirty="0"/>
              <a:t>CLIQUE: Agrawal, et al. (SIGMOD’98) (also, grid-based)</a:t>
            </a:r>
          </a:p>
        </p:txBody>
      </p:sp>
    </p:spTree>
    <p:extLst>
      <p:ext uri="{BB962C8B-B14F-4D97-AF65-F5344CB8AC3E}">
        <p14:creationId xmlns:p14="http://schemas.microsoft.com/office/powerpoint/2010/main" val="29077414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CN" dirty="0"/>
              <a:t>DBSCAN: A Density-Based Spatial Clustering Algorithm</a:t>
            </a:r>
          </a:p>
        </p:txBody>
      </p:sp>
      <p:sp>
        <p:nvSpPr>
          <p:cNvPr id="25603" name="Rectangle 3"/>
          <p:cNvSpPr>
            <a:spLocks noGrp="1" noChangeArrowheads="1"/>
          </p:cNvSpPr>
          <p:nvPr>
            <p:ph idx="1"/>
          </p:nvPr>
        </p:nvSpPr>
        <p:spPr>
          <a:xfrm>
            <a:off x="838201" y="1825625"/>
            <a:ext cx="8156752" cy="4351338"/>
          </a:xfrm>
        </p:spPr>
        <p:txBody>
          <a:bodyPr>
            <a:normAutofit fontScale="92500" lnSpcReduction="20000"/>
          </a:bodyPr>
          <a:lstStyle/>
          <a:p>
            <a:r>
              <a:rPr lang="en-US" altLang="zh-CN" dirty="0"/>
              <a:t>DBSCAN (M. Ester, H.-P. </a:t>
            </a:r>
            <a:r>
              <a:rPr lang="en-US" altLang="zh-CN" dirty="0" err="1"/>
              <a:t>Kriegel</a:t>
            </a:r>
            <a:r>
              <a:rPr lang="en-US" altLang="zh-CN" dirty="0"/>
              <a:t>, J. Sander, and X. Xu, KDD’96)</a:t>
            </a:r>
          </a:p>
          <a:p>
            <a:pPr lvl="1"/>
            <a:r>
              <a:rPr lang="en-US" altLang="zh-CN" dirty="0"/>
              <a:t>Discovers clusters of arbitrary shape: Density-Based Spatial Clustering of Applications with Noise </a:t>
            </a:r>
          </a:p>
          <a:p>
            <a:r>
              <a:rPr lang="en-US" altLang="zh-CN" dirty="0"/>
              <a:t>A density-based notion of cluster</a:t>
            </a:r>
          </a:p>
          <a:p>
            <a:pPr lvl="1"/>
            <a:r>
              <a:rPr lang="en-US" altLang="zh-CN" dirty="0"/>
              <a:t>A cluster is defined as a maximal set of density-connected points</a:t>
            </a:r>
          </a:p>
          <a:p>
            <a:pPr lvl="1"/>
            <a:r>
              <a:rPr lang="en-US" altLang="zh-CN" dirty="0"/>
              <a:t>Two parameters:</a:t>
            </a:r>
          </a:p>
          <a:p>
            <a:pPr lvl="1"/>
            <a:r>
              <a:rPr lang="en-US" altLang="zh-CN" dirty="0"/>
              <a:t>Eps (</a:t>
            </a:r>
            <a:r>
              <a:rPr lang="el-GR" altLang="zh-CN" dirty="0"/>
              <a:t>ε</a:t>
            </a:r>
            <a:r>
              <a:rPr lang="en-US" altLang="zh-CN" dirty="0"/>
              <a:t>): Maximum radius of the neighborhood</a:t>
            </a:r>
          </a:p>
          <a:p>
            <a:pPr lvl="1"/>
            <a:r>
              <a:rPr lang="en-US" altLang="zh-CN" dirty="0" err="1"/>
              <a:t>MinPts</a:t>
            </a:r>
            <a:r>
              <a:rPr lang="en-US" altLang="zh-CN" dirty="0"/>
              <a:t>: Minimum number of points in the                      </a:t>
            </a:r>
          </a:p>
          <a:p>
            <a:pPr lvl="3"/>
            <a:r>
              <a:rPr lang="en-US" altLang="zh-CN" dirty="0"/>
              <a:t>Eps-neighborhood of a point</a:t>
            </a:r>
          </a:p>
          <a:p>
            <a:r>
              <a:rPr lang="en-US" altLang="zh-CN" dirty="0"/>
              <a:t>The Eps(</a:t>
            </a:r>
            <a:r>
              <a:rPr lang="el-GR" altLang="zh-CN" dirty="0"/>
              <a:t>ε</a:t>
            </a:r>
            <a:r>
              <a:rPr lang="en-US" altLang="zh-CN" dirty="0"/>
              <a:t>)-neighborhood of a point q: </a:t>
            </a:r>
          </a:p>
          <a:p>
            <a:pPr lvl="1"/>
            <a:r>
              <a:rPr lang="en-US" altLang="zh-CN" dirty="0" err="1"/>
              <a:t>NEps</a:t>
            </a:r>
            <a:r>
              <a:rPr lang="en-US" altLang="zh-CN" dirty="0"/>
              <a:t>(q): {p belongs to D | </a:t>
            </a:r>
            <a:r>
              <a:rPr lang="en-US" altLang="zh-CN" dirty="0" err="1"/>
              <a:t>dist</a:t>
            </a:r>
            <a:r>
              <a:rPr lang="en-US" altLang="zh-CN" dirty="0"/>
              <a:t>(p, q) ≤ Eps}</a:t>
            </a:r>
          </a:p>
        </p:txBody>
      </p:sp>
      <p:grpSp>
        <p:nvGrpSpPr>
          <p:cNvPr id="4" name="Group 50"/>
          <p:cNvGrpSpPr>
            <a:grpSpLocks/>
          </p:cNvGrpSpPr>
          <p:nvPr/>
        </p:nvGrpSpPr>
        <p:grpSpPr bwMode="auto">
          <a:xfrm>
            <a:off x="8801066" y="1295841"/>
            <a:ext cx="2854387" cy="1663700"/>
            <a:chOff x="5264150" y="4648200"/>
            <a:chExt cx="2854387" cy="1663700"/>
          </a:xfrm>
        </p:grpSpPr>
        <p:sp>
          <p:nvSpPr>
            <p:cNvPr id="5" name="Rectangle 2072"/>
            <p:cNvSpPr>
              <a:spLocks noChangeArrowheads="1"/>
            </p:cNvSpPr>
            <p:nvPr/>
          </p:nvSpPr>
          <p:spPr bwMode="auto">
            <a:xfrm>
              <a:off x="6940550" y="5453053"/>
              <a:ext cx="1177987" cy="7239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ts val="600"/>
                </a:spcBef>
                <a:spcAft>
                  <a:spcPct val="0"/>
                </a:spcAft>
                <a:buClrTx/>
                <a:buSzTx/>
                <a:buNone/>
              </a:pPr>
              <a:r>
                <a:rPr lang="en-US" altLang="zh-CN" sz="1800" dirty="0" err="1">
                  <a:solidFill>
                    <a:srgbClr val="000000"/>
                  </a:solidFill>
                  <a:latin typeface="+mn-lt"/>
                  <a:ea typeface="SimSun" panose="02010600030101010101" pitchFamily="2" charset="-122"/>
                </a:rPr>
                <a:t>MinPts</a:t>
              </a:r>
              <a:r>
                <a:rPr lang="en-US" altLang="zh-CN" sz="1800" dirty="0">
                  <a:solidFill>
                    <a:srgbClr val="000000"/>
                  </a:solidFill>
                  <a:latin typeface="+mn-lt"/>
                  <a:ea typeface="SimSun" panose="02010600030101010101" pitchFamily="2" charset="-122"/>
                </a:rPr>
                <a:t> = 5</a:t>
              </a:r>
            </a:p>
            <a:p>
              <a:pPr defTabSz="914400" fontAlgn="base">
                <a:spcBef>
                  <a:spcPts val="600"/>
                </a:spcBef>
                <a:spcAft>
                  <a:spcPct val="0"/>
                </a:spcAft>
                <a:buClrTx/>
                <a:buSzTx/>
                <a:buNone/>
              </a:pPr>
              <a:r>
                <a:rPr lang="en-US" altLang="zh-CN" sz="1800" dirty="0">
                  <a:solidFill>
                    <a:srgbClr val="000000"/>
                  </a:solidFill>
                  <a:latin typeface="+mn-lt"/>
                  <a:ea typeface="SimSun" panose="02010600030101010101" pitchFamily="2" charset="-122"/>
                </a:rPr>
                <a:t>Eps = 1 cm</a:t>
              </a:r>
            </a:p>
          </p:txBody>
        </p:sp>
        <p:grpSp>
          <p:nvGrpSpPr>
            <p:cNvPr id="6" name="Group 49"/>
            <p:cNvGrpSpPr>
              <a:grpSpLocks/>
            </p:cNvGrpSpPr>
            <p:nvPr/>
          </p:nvGrpSpPr>
          <p:grpSpPr bwMode="auto">
            <a:xfrm>
              <a:off x="5264150" y="4648200"/>
              <a:ext cx="1663700" cy="1663700"/>
              <a:chOff x="5264150" y="4648200"/>
              <a:chExt cx="1663700" cy="1663700"/>
            </a:xfrm>
          </p:grpSpPr>
          <p:sp>
            <p:nvSpPr>
              <p:cNvPr id="7" name="Oval 2054"/>
              <p:cNvSpPr>
                <a:spLocks noChangeArrowheads="1"/>
              </p:cNvSpPr>
              <p:nvPr/>
            </p:nvSpPr>
            <p:spPr bwMode="auto">
              <a:xfrm>
                <a:off x="5375275" y="54308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 name="Oval 2055"/>
              <p:cNvSpPr>
                <a:spLocks noChangeArrowheads="1"/>
              </p:cNvSpPr>
              <p:nvPr/>
            </p:nvSpPr>
            <p:spPr bwMode="auto">
              <a:xfrm>
                <a:off x="5711825" y="55419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 name="Oval 2056"/>
              <p:cNvSpPr>
                <a:spLocks noChangeArrowheads="1"/>
              </p:cNvSpPr>
              <p:nvPr/>
            </p:nvSpPr>
            <p:spPr bwMode="auto">
              <a:xfrm>
                <a:off x="5867400" y="51816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 name="Oval 2057"/>
              <p:cNvSpPr>
                <a:spLocks noChangeArrowheads="1"/>
              </p:cNvSpPr>
              <p:nvPr/>
            </p:nvSpPr>
            <p:spPr bwMode="auto">
              <a:xfrm>
                <a:off x="5264150"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2058"/>
              <p:cNvSpPr>
                <a:spLocks noChangeArrowheads="1"/>
              </p:cNvSpPr>
              <p:nvPr/>
            </p:nvSpPr>
            <p:spPr bwMode="auto">
              <a:xfrm>
                <a:off x="5487988" y="56546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2059"/>
              <p:cNvSpPr>
                <a:spLocks noChangeArrowheads="1"/>
              </p:cNvSpPr>
              <p:nvPr/>
            </p:nvSpPr>
            <p:spPr bwMode="auto">
              <a:xfrm>
                <a:off x="5487988"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2060"/>
              <p:cNvSpPr>
                <a:spLocks noChangeArrowheads="1"/>
              </p:cNvSpPr>
              <p:nvPr/>
            </p:nvSpPr>
            <p:spPr bwMode="auto">
              <a:xfrm>
                <a:off x="5822950" y="5989638"/>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2061"/>
              <p:cNvSpPr>
                <a:spLocks noChangeArrowheads="1"/>
              </p:cNvSpPr>
              <p:nvPr/>
            </p:nvSpPr>
            <p:spPr bwMode="auto">
              <a:xfrm>
                <a:off x="5822950" y="46482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 name="Oval 2062"/>
              <p:cNvSpPr>
                <a:spLocks noChangeArrowheads="1"/>
              </p:cNvSpPr>
              <p:nvPr/>
            </p:nvSpPr>
            <p:spPr bwMode="auto">
              <a:xfrm>
                <a:off x="5822950" y="49831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 name="Oval 2063"/>
              <p:cNvSpPr>
                <a:spLocks noChangeArrowheads="1"/>
              </p:cNvSpPr>
              <p:nvPr/>
            </p:nvSpPr>
            <p:spPr bwMode="auto">
              <a:xfrm>
                <a:off x="6492875" y="5654675"/>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2064"/>
              <p:cNvSpPr>
                <a:spLocks noChangeArrowheads="1"/>
              </p:cNvSpPr>
              <p:nvPr/>
            </p:nvSpPr>
            <p:spPr bwMode="auto">
              <a:xfrm>
                <a:off x="6270625" y="52070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2065"/>
              <p:cNvSpPr>
                <a:spLocks noChangeArrowheads="1"/>
              </p:cNvSpPr>
              <p:nvPr/>
            </p:nvSpPr>
            <p:spPr bwMode="auto">
              <a:xfrm>
                <a:off x="5711825" y="57658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2066"/>
              <p:cNvSpPr>
                <a:spLocks noChangeArrowheads="1"/>
              </p:cNvSpPr>
              <p:nvPr/>
            </p:nvSpPr>
            <p:spPr bwMode="auto">
              <a:xfrm>
                <a:off x="5934075" y="5541963"/>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2067"/>
              <p:cNvSpPr>
                <a:spLocks noChangeArrowheads="1"/>
              </p:cNvSpPr>
              <p:nvPr/>
            </p:nvSpPr>
            <p:spPr bwMode="auto">
              <a:xfrm>
                <a:off x="6157913" y="5876925"/>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2068"/>
              <p:cNvSpPr>
                <a:spLocks noChangeArrowheads="1"/>
              </p:cNvSpPr>
              <p:nvPr/>
            </p:nvSpPr>
            <p:spPr bwMode="auto">
              <a:xfrm>
                <a:off x="6716713" y="59896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 name="Oval 2069"/>
              <p:cNvSpPr>
                <a:spLocks noChangeArrowheads="1"/>
              </p:cNvSpPr>
              <p:nvPr/>
            </p:nvSpPr>
            <p:spPr bwMode="auto">
              <a:xfrm>
                <a:off x="5487988" y="52070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 name="Rectangle 2070"/>
              <p:cNvSpPr>
                <a:spLocks noChangeArrowheads="1"/>
              </p:cNvSpPr>
              <p:nvPr/>
            </p:nvSpPr>
            <p:spPr bwMode="auto">
              <a:xfrm>
                <a:off x="6324600" y="494665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p</a:t>
                </a:r>
              </a:p>
            </p:txBody>
          </p:sp>
          <p:sp>
            <p:nvSpPr>
              <p:cNvPr id="24" name="Rectangle 2071"/>
              <p:cNvSpPr>
                <a:spLocks noChangeArrowheads="1"/>
              </p:cNvSpPr>
              <p:nvPr/>
            </p:nvSpPr>
            <p:spPr bwMode="auto">
              <a:xfrm>
                <a:off x="5867400" y="571500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q</a:t>
                </a:r>
              </a:p>
            </p:txBody>
          </p:sp>
          <p:sp>
            <p:nvSpPr>
              <p:cNvPr id="25" name="Oval 2065"/>
              <p:cNvSpPr>
                <a:spLocks noChangeArrowheads="1"/>
              </p:cNvSpPr>
              <p:nvPr/>
            </p:nvSpPr>
            <p:spPr bwMode="auto">
              <a:xfrm>
                <a:off x="5997575" y="57689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grpSp>
        <p:nvGrpSpPr>
          <p:cNvPr id="3" name="Group 2"/>
          <p:cNvGrpSpPr/>
          <p:nvPr/>
        </p:nvGrpSpPr>
        <p:grpSpPr>
          <a:xfrm>
            <a:off x="6743539" y="3608698"/>
            <a:ext cx="4992920" cy="2734249"/>
            <a:chOff x="6917739" y="3172479"/>
            <a:chExt cx="4992920" cy="2734249"/>
          </a:xfrm>
        </p:grpSpPr>
        <p:grpSp>
          <p:nvGrpSpPr>
            <p:cNvPr id="26" name="Group 4"/>
            <p:cNvGrpSpPr>
              <a:grpSpLocks/>
            </p:cNvGrpSpPr>
            <p:nvPr/>
          </p:nvGrpSpPr>
          <p:grpSpPr bwMode="auto">
            <a:xfrm>
              <a:off x="6917739" y="3172479"/>
              <a:ext cx="4220989" cy="2566120"/>
              <a:chOff x="672" y="1712"/>
              <a:chExt cx="3849" cy="2224"/>
            </a:xfrm>
          </p:grpSpPr>
          <p:sp>
            <p:nvSpPr>
              <p:cNvPr id="27" name="Oval 5"/>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8" name="Oval 6"/>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9" name="Oval 7"/>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0" name="Oval 8"/>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1" name="Oval 9"/>
              <p:cNvSpPr>
                <a:spLocks noChangeArrowheads="1"/>
              </p:cNvSpPr>
              <p:nvPr/>
            </p:nvSpPr>
            <p:spPr bwMode="auto">
              <a:xfrm>
                <a:off x="2246" y="292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2" name="Oval 10"/>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3" name="Oval 11"/>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4" name="Oval 12"/>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5" name="Oval 13"/>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6" name="Oval 14"/>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7" name="Oval 15"/>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8" name="Oval 16"/>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9" name="Oval 17"/>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0" name="Oval 18"/>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1" name="Oval 19"/>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2" name="Oval 20"/>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3" name="Oval 21"/>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4" name="Rectangle 22"/>
              <p:cNvSpPr>
                <a:spLocks noChangeArrowheads="1"/>
              </p:cNvSpPr>
              <p:nvPr/>
            </p:nvSpPr>
            <p:spPr bwMode="auto">
              <a:xfrm>
                <a:off x="1392" y="1824"/>
                <a:ext cx="2448" cy="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5" name="Oval 23"/>
              <p:cNvSpPr>
                <a:spLocks noChangeArrowheads="1"/>
              </p:cNvSpPr>
              <p:nvPr/>
            </p:nvSpPr>
            <p:spPr bwMode="auto">
              <a:xfrm>
                <a:off x="1659" y="2260"/>
                <a:ext cx="608" cy="58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6" name="Oval 24"/>
              <p:cNvSpPr>
                <a:spLocks noChangeArrowheads="1"/>
              </p:cNvSpPr>
              <p:nvPr/>
            </p:nvSpPr>
            <p:spPr bwMode="auto">
              <a:xfrm>
                <a:off x="1802" y="2880"/>
                <a:ext cx="646" cy="623"/>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7" name="Oval 25"/>
              <p:cNvSpPr>
                <a:spLocks noChangeArrowheads="1"/>
              </p:cNvSpPr>
              <p:nvPr/>
            </p:nvSpPr>
            <p:spPr bwMode="auto">
              <a:xfrm>
                <a:off x="2638" y="1712"/>
                <a:ext cx="616" cy="58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8" name="AutoShape 26"/>
              <p:cNvSpPr>
                <a:spLocks/>
              </p:cNvSpPr>
              <p:nvPr/>
            </p:nvSpPr>
            <p:spPr bwMode="auto">
              <a:xfrm>
                <a:off x="1094" y="3124"/>
                <a:ext cx="576" cy="284"/>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Core</a:t>
                </a:r>
              </a:p>
            </p:txBody>
          </p:sp>
          <p:sp>
            <p:nvSpPr>
              <p:cNvPr id="49" name="AutoShape 27"/>
              <p:cNvSpPr>
                <a:spLocks/>
              </p:cNvSpPr>
              <p:nvPr/>
            </p:nvSpPr>
            <p:spPr bwMode="auto">
              <a:xfrm>
                <a:off x="672" y="2523"/>
                <a:ext cx="817" cy="284"/>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Border</a:t>
                </a:r>
              </a:p>
            </p:txBody>
          </p:sp>
          <p:sp>
            <p:nvSpPr>
              <p:cNvPr id="50" name="AutoShape 28"/>
              <p:cNvSpPr>
                <a:spLocks/>
              </p:cNvSpPr>
              <p:nvPr/>
            </p:nvSpPr>
            <p:spPr bwMode="auto">
              <a:xfrm>
                <a:off x="3697" y="1921"/>
                <a:ext cx="824" cy="284"/>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Outlier</a:t>
                </a:r>
              </a:p>
            </p:txBody>
          </p:sp>
          <p:sp>
            <p:nvSpPr>
              <p:cNvPr id="52" name="Oval 30"/>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2" name="TextBox 1"/>
            <p:cNvSpPr txBox="1"/>
            <p:nvPr/>
          </p:nvSpPr>
          <p:spPr>
            <a:xfrm>
              <a:off x="8994472" y="5229620"/>
              <a:ext cx="2916187" cy="677108"/>
            </a:xfrm>
            <a:prstGeom prst="rect">
              <a:avLst/>
            </a:prstGeom>
            <a:solidFill>
              <a:srgbClr val="FFFF66"/>
            </a:solidFill>
          </p:spPr>
          <p:txBody>
            <a:bodyPr wrap="square" rtlCol="0">
              <a:spAutoFit/>
            </a:bodyPr>
            <a:lstStyle/>
            <a:p>
              <a:r>
                <a:rPr lang="en-US" dirty="0"/>
                <a:t>Border point: in cluster but neighborhood is not dense</a:t>
              </a:r>
            </a:p>
          </p:txBody>
        </p:sp>
        <p:sp>
          <p:nvSpPr>
            <p:cNvPr id="54" name="TextBox 53"/>
            <p:cNvSpPr txBox="1"/>
            <p:nvPr/>
          </p:nvSpPr>
          <p:spPr>
            <a:xfrm>
              <a:off x="10181357" y="3780647"/>
              <a:ext cx="1658834" cy="677108"/>
            </a:xfrm>
            <a:prstGeom prst="rect">
              <a:avLst/>
            </a:prstGeom>
            <a:solidFill>
              <a:srgbClr val="FFFF66"/>
            </a:solidFill>
          </p:spPr>
          <p:txBody>
            <a:bodyPr wrap="square" rtlCol="0">
              <a:spAutoFit/>
            </a:bodyPr>
            <a:lstStyle/>
            <a:p>
              <a:r>
                <a:rPr lang="en-US" dirty="0"/>
                <a:t>Outlier/noise: not in a cluster</a:t>
              </a:r>
            </a:p>
          </p:txBody>
        </p:sp>
        <p:sp>
          <p:nvSpPr>
            <p:cNvPr id="55" name="TextBox 54"/>
            <p:cNvSpPr txBox="1"/>
            <p:nvPr/>
          </p:nvSpPr>
          <p:spPr>
            <a:xfrm>
              <a:off x="9893397" y="4513330"/>
              <a:ext cx="1946794" cy="677108"/>
            </a:xfrm>
            <a:prstGeom prst="rect">
              <a:avLst/>
            </a:prstGeom>
            <a:solidFill>
              <a:srgbClr val="FFFF66"/>
            </a:solidFill>
          </p:spPr>
          <p:txBody>
            <a:bodyPr wrap="square" rtlCol="0">
              <a:spAutoFit/>
            </a:bodyPr>
            <a:lstStyle/>
            <a:p>
              <a:r>
                <a:rPr lang="en-US" dirty="0"/>
                <a:t>Core point: dense neighborhood</a:t>
              </a:r>
            </a:p>
          </p:txBody>
        </p:sp>
      </p:grpSp>
    </p:spTree>
    <p:extLst>
      <p:ext uri="{BB962C8B-B14F-4D97-AF65-F5344CB8AC3E}">
        <p14:creationId xmlns:p14="http://schemas.microsoft.com/office/powerpoint/2010/main" val="17643816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CN" dirty="0"/>
              <a:t>DBSCAN: Density-Reachable and Density-Connected</a:t>
            </a:r>
          </a:p>
        </p:txBody>
      </p:sp>
      <mc:AlternateContent xmlns:mc="http://schemas.openxmlformats.org/markup-compatibility/2006">
        <mc:Choice xmlns:a14="http://schemas.microsoft.com/office/drawing/2010/main" Requires="a14">
          <p:sp>
            <p:nvSpPr>
              <p:cNvPr id="25603" name="Rectangle 3"/>
              <p:cNvSpPr>
                <a:spLocks noGrp="1" noChangeArrowheads="1"/>
              </p:cNvSpPr>
              <p:nvPr>
                <p:ph type="body" idx="1"/>
              </p:nvPr>
            </p:nvSpPr>
            <p:spPr>
              <a:xfrm>
                <a:off x="838200" y="1825625"/>
                <a:ext cx="7866873" cy="4351338"/>
              </a:xfrm>
            </p:spPr>
            <p:txBody>
              <a:bodyPr>
                <a:normAutofit fontScale="92500" lnSpcReduction="10000"/>
              </a:bodyPr>
              <a:lstStyle/>
              <a:p>
                <a:r>
                  <a:rPr lang="en-US" altLang="zh-CN" dirty="0"/>
                  <a:t>Directly density-reachable:</a:t>
                </a:r>
              </a:p>
              <a:p>
                <a:pPr lvl="1"/>
                <a:r>
                  <a:rPr lang="en-US" altLang="zh-CN" dirty="0"/>
                  <a:t>A point p is directly density-reachable from a point q w.r.t. Eps (</a:t>
                </a:r>
                <a:r>
                  <a:rPr lang="el-GR" altLang="zh-CN" dirty="0"/>
                  <a:t>ε</a:t>
                </a:r>
                <a:r>
                  <a:rPr lang="en-US" altLang="zh-CN" dirty="0"/>
                  <a:t>), </a:t>
                </a:r>
                <a:r>
                  <a:rPr lang="en-US" altLang="zh-CN" dirty="0" err="1"/>
                  <a:t>MinPts</a:t>
                </a:r>
                <a:r>
                  <a:rPr lang="en-US" altLang="zh-CN" dirty="0"/>
                  <a:t> if 	</a:t>
                </a:r>
              </a:p>
              <a:p>
                <a:pPr lvl="3"/>
                <a:r>
                  <a:rPr lang="en-US" altLang="zh-CN" dirty="0"/>
                  <a:t>p belongs to </a:t>
                </a:r>
                <a:r>
                  <a:rPr lang="en-US" altLang="zh-CN" dirty="0" err="1"/>
                  <a:t>NEps</a:t>
                </a:r>
                <a:r>
                  <a:rPr lang="en-US" altLang="zh-CN" dirty="0"/>
                  <a:t>(q)</a:t>
                </a:r>
              </a:p>
              <a:p>
                <a:pPr lvl="3"/>
                <a:r>
                  <a:rPr lang="en-US" altLang="zh-CN" dirty="0"/>
                  <a:t>core point condition: |</a:t>
                </a:r>
                <a:r>
                  <a:rPr lang="en-US" altLang="zh-CN" dirty="0" err="1"/>
                  <a:t>NEps</a:t>
                </a:r>
                <a:r>
                  <a:rPr lang="en-US" altLang="zh-CN" dirty="0"/>
                  <a:t> (q)| ≥ </a:t>
                </a:r>
                <a:r>
                  <a:rPr lang="en-US" altLang="zh-CN" dirty="0" err="1"/>
                  <a:t>MinPts</a:t>
                </a:r>
                <a:r>
                  <a:rPr lang="en-US" altLang="zh-CN" dirty="0"/>
                  <a:t> </a:t>
                </a:r>
              </a:p>
              <a:p>
                <a:r>
                  <a:rPr lang="en-US" altLang="zh-CN" dirty="0"/>
                  <a:t>Density-reachable: </a:t>
                </a:r>
              </a:p>
              <a:p>
                <a:pPr lvl="1"/>
                <a:r>
                  <a:rPr lang="en-US" altLang="zh-CN" dirty="0"/>
                  <a:t>A point p is density-reachable from a point q w.r.t. Eps, </a:t>
                </a:r>
                <a:r>
                  <a:rPr lang="en-US" altLang="zh-CN" dirty="0" err="1"/>
                  <a:t>MinPts</a:t>
                </a:r>
                <a:r>
                  <a:rPr lang="en-US" altLang="zh-CN" dirty="0"/>
                  <a:t> if there is a chain of points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𝑝</m:t>
                        </m:r>
                      </m:e>
                      <m:sub>
                        <m:r>
                          <a:rPr lang="en-US" altLang="zh-CN" i="1" dirty="0" smtClean="0">
                            <a:latin typeface="Cambria Math" panose="02040503050406030204" pitchFamily="18" charset="0"/>
                          </a:rPr>
                          <m:t>1</m:t>
                        </m:r>
                      </m:sub>
                    </m:sSub>
                    <m:r>
                      <a:rPr lang="en-US" altLang="zh-CN" i="1" dirty="0">
                        <a:latin typeface="Cambria Math" panose="02040503050406030204" pitchFamily="18" charset="0"/>
                      </a:rPr>
                      <m:t>, …, </m:t>
                    </m:r>
                    <m:sSub>
                      <m:sSubPr>
                        <m:ctrlPr>
                          <a:rPr lang="en-CA" altLang="zh-CN" b="0" i="1" dirty="0" smtClean="0">
                            <a:latin typeface="Cambria Math" panose="02040503050406030204" pitchFamily="18" charset="0"/>
                          </a:rPr>
                        </m:ctrlPr>
                      </m:sSubPr>
                      <m:e>
                        <m:r>
                          <a:rPr lang="en-US" altLang="zh-CN" i="1" dirty="0" err="1">
                            <a:latin typeface="Cambria Math" panose="02040503050406030204" pitchFamily="18" charset="0"/>
                          </a:rPr>
                          <m:t>𝑝</m:t>
                        </m:r>
                      </m:e>
                      <m:sub>
                        <m:r>
                          <a:rPr lang="en-US" altLang="zh-CN" i="1" dirty="0" err="1">
                            <a:latin typeface="Cambria Math" panose="02040503050406030204" pitchFamily="18" charset="0"/>
                          </a:rPr>
                          <m:t>𝑛</m:t>
                        </m:r>
                      </m:sub>
                    </m:sSub>
                  </m:oMath>
                </a14:m>
                <a:r>
                  <a:rPr lang="en-US" altLang="zh-CN" dirty="0"/>
                  <a:t>, </a:t>
                </a:r>
                <a14:m>
                  <m:oMath xmlns:m="http://schemas.openxmlformats.org/officeDocument/2006/math">
                    <m:sSub>
                      <m:sSubPr>
                        <m:ctrlPr>
                          <a:rPr lang="en-CA" altLang="zh-CN" b="0" i="1" dirty="0" smtClean="0">
                            <a:latin typeface="Cambria Math" panose="02040503050406030204" pitchFamily="18" charset="0"/>
                          </a:rPr>
                        </m:ctrlPr>
                      </m:sSubPr>
                      <m:e>
                        <m:r>
                          <a:rPr lang="en-US" altLang="zh-CN" i="1" dirty="0" smtClean="0">
                            <a:latin typeface="Cambria Math" panose="02040503050406030204" pitchFamily="18" charset="0"/>
                          </a:rPr>
                          <m:t>𝑝</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𝑞</m:t>
                    </m:r>
                  </m:oMath>
                </a14:m>
                <a:r>
                  <a:rPr lang="en-US" altLang="zh-CN" dirty="0"/>
                  <a:t>, </a:t>
                </a:r>
                <a14:m>
                  <m:oMath xmlns:m="http://schemas.openxmlformats.org/officeDocument/2006/math">
                    <m:sSub>
                      <m:sSubPr>
                        <m:ctrlPr>
                          <a:rPr lang="en-CA" altLang="zh-CN" b="0" i="1" dirty="0" smtClean="0">
                            <a:latin typeface="Cambria Math" panose="02040503050406030204" pitchFamily="18" charset="0"/>
                          </a:rPr>
                        </m:ctrlPr>
                      </m:sSubPr>
                      <m:e>
                        <m:r>
                          <a:rPr lang="en-US" altLang="zh-CN" i="1" dirty="0" smtClean="0">
                            <a:latin typeface="Cambria Math" panose="02040503050406030204" pitchFamily="18" charset="0"/>
                          </a:rPr>
                          <m:t>𝑝</m:t>
                        </m:r>
                      </m:e>
                      <m:sub>
                        <m:r>
                          <a:rPr lang="en-US" altLang="zh-CN" i="1" dirty="0" smtClean="0">
                            <a:latin typeface="Cambria Math" panose="02040503050406030204" pitchFamily="18" charset="0"/>
                          </a:rPr>
                          <m:t>𝑛</m:t>
                        </m:r>
                      </m:sub>
                    </m:sSub>
                    <m:r>
                      <a:rPr lang="en-CA" altLang="zh-CN" b="0" i="1" dirty="0" smtClean="0">
                        <a:latin typeface="Cambria Math" panose="02040503050406030204" pitchFamily="18" charset="0"/>
                      </a:rPr>
                      <m:t>=</m:t>
                    </m:r>
                    <m:r>
                      <a:rPr lang="en-US" altLang="zh-CN" i="1" dirty="0">
                        <a:latin typeface="Cambria Math" panose="02040503050406030204" pitchFamily="18" charset="0"/>
                      </a:rPr>
                      <m:t> </m:t>
                    </m:r>
                    <m:r>
                      <a:rPr lang="en-US" altLang="zh-CN" i="1" dirty="0">
                        <a:latin typeface="Cambria Math" panose="02040503050406030204" pitchFamily="18" charset="0"/>
                      </a:rPr>
                      <m:t>𝑝</m:t>
                    </m:r>
                    <m:r>
                      <a:rPr lang="en-US" altLang="zh-CN" i="1" dirty="0">
                        <a:latin typeface="Cambria Math" panose="02040503050406030204" pitchFamily="18" charset="0"/>
                      </a:rPr>
                      <m:t> </m:t>
                    </m:r>
                  </m:oMath>
                </a14:m>
                <a:r>
                  <a:rPr lang="en-US" altLang="zh-CN" dirty="0"/>
                  <a:t>such that </a:t>
                </a:r>
                <a14:m>
                  <m:oMath xmlns:m="http://schemas.openxmlformats.org/officeDocument/2006/math">
                    <m:sSub>
                      <m:sSubPr>
                        <m:ctrlPr>
                          <a:rPr lang="en-CA" altLang="zh-CN" b="0" i="1" dirty="0" smtClean="0">
                            <a:latin typeface="Cambria Math" panose="02040503050406030204" pitchFamily="18" charset="0"/>
                          </a:rPr>
                        </m:ctrlPr>
                      </m:sSubPr>
                      <m:e>
                        <m:r>
                          <a:rPr lang="en-US" altLang="zh-CN" i="1" dirty="0" smtClean="0">
                            <a:latin typeface="Cambria Math" panose="02040503050406030204" pitchFamily="18" charset="0"/>
                          </a:rPr>
                          <m:t>𝑝</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+1</m:t>
                    </m:r>
                  </m:oMath>
                </a14:m>
                <a:r>
                  <a:rPr lang="en-US" altLang="zh-CN" dirty="0"/>
                  <a:t> is directly density-reachable from </a:t>
                </a:r>
                <a14:m>
                  <m:oMath xmlns:m="http://schemas.openxmlformats.org/officeDocument/2006/math">
                    <m:sSub>
                      <m:sSubPr>
                        <m:ctrlPr>
                          <a:rPr lang="en-CA" altLang="zh-CN" b="0" i="1" dirty="0" smtClean="0">
                            <a:latin typeface="Cambria Math" panose="02040503050406030204" pitchFamily="18" charset="0"/>
                          </a:rPr>
                        </m:ctrlPr>
                      </m:sSubPr>
                      <m:e>
                        <m:r>
                          <a:rPr lang="en-US" altLang="zh-CN" i="1" dirty="0" smtClean="0">
                            <a:latin typeface="Cambria Math" panose="02040503050406030204" pitchFamily="18" charset="0"/>
                          </a:rPr>
                          <m:t>𝑝</m:t>
                        </m:r>
                      </m:e>
                      <m:sub>
                        <m:r>
                          <a:rPr lang="en-US" altLang="zh-CN" i="1" dirty="0" smtClean="0">
                            <a:latin typeface="Cambria Math" panose="02040503050406030204" pitchFamily="18" charset="0"/>
                          </a:rPr>
                          <m:t>𝑖</m:t>
                        </m:r>
                      </m:sub>
                    </m:sSub>
                    <m:r>
                      <a:rPr lang="en-US" altLang="zh-CN" i="1" dirty="0" smtClean="0">
                        <a:latin typeface="Cambria Math" panose="02040503050406030204" pitchFamily="18" charset="0"/>
                      </a:rPr>
                      <m:t> </m:t>
                    </m:r>
                  </m:oMath>
                </a14:m>
                <a:r>
                  <a:rPr lang="en-US" altLang="zh-CN" dirty="0"/>
                  <a:t>	</a:t>
                </a:r>
              </a:p>
              <a:p>
                <a:r>
                  <a:rPr lang="en-US" altLang="zh-CN" dirty="0"/>
                  <a:t>Density-connected:</a:t>
                </a:r>
              </a:p>
              <a:p>
                <a:pPr lvl="1"/>
                <a:r>
                  <a:rPr lang="en-US" altLang="zh-CN" dirty="0"/>
                  <a:t>A point p is density-connected to a point q w.r.t. Eps, </a:t>
                </a:r>
                <a:r>
                  <a:rPr lang="en-US" altLang="zh-CN" dirty="0" err="1"/>
                  <a:t>MinPts</a:t>
                </a:r>
                <a:r>
                  <a:rPr lang="en-US" altLang="zh-CN" dirty="0"/>
                  <a:t> if there is a point o such that both p and q are density-reachable from o w.r.t. Eps and </a:t>
                </a:r>
                <a:r>
                  <a:rPr lang="en-US" altLang="zh-CN" dirty="0" err="1"/>
                  <a:t>MinPts</a:t>
                </a:r>
                <a:endParaRPr lang="en-US" altLang="zh-CN" dirty="0"/>
              </a:p>
            </p:txBody>
          </p:sp>
        </mc:Choice>
        <mc:Fallback>
          <p:sp>
            <p:nvSpPr>
              <p:cNvPr id="25603" name="Rectangle 3"/>
              <p:cNvSpPr>
                <a:spLocks noGrp="1" noRot="1" noChangeAspect="1" noMove="1" noResize="1" noEditPoints="1" noAdjustHandles="1" noChangeArrowheads="1" noChangeShapeType="1" noTextEdit="1"/>
              </p:cNvSpPr>
              <p:nvPr>
                <p:ph type="body" idx="1"/>
              </p:nvPr>
            </p:nvSpPr>
            <p:spPr>
              <a:xfrm>
                <a:off x="838200" y="1825625"/>
                <a:ext cx="7866873" cy="4351338"/>
              </a:xfrm>
              <a:blipFill>
                <a:blip r:embed="rId3"/>
                <a:stretch>
                  <a:fillRect l="-1290" t="-2616" r="-1774"/>
                </a:stretch>
              </a:blipFill>
            </p:spPr>
            <p:txBody>
              <a:bodyPr/>
              <a:lstStyle/>
              <a:p>
                <a:r>
                  <a:rPr lang="en-US">
                    <a:noFill/>
                  </a:rPr>
                  <a:t> </a:t>
                </a:r>
              </a:p>
            </p:txBody>
          </p:sp>
        </mc:Fallback>
      </mc:AlternateContent>
      <p:grpSp>
        <p:nvGrpSpPr>
          <p:cNvPr id="26" name="Group 25"/>
          <p:cNvGrpSpPr/>
          <p:nvPr/>
        </p:nvGrpSpPr>
        <p:grpSpPr>
          <a:xfrm>
            <a:off x="9021778" y="2758738"/>
            <a:ext cx="2090737" cy="1663700"/>
            <a:chOff x="7894638" y="1752600"/>
            <a:chExt cx="2090737" cy="1663700"/>
          </a:xfrm>
        </p:grpSpPr>
        <p:sp>
          <p:nvSpPr>
            <p:cNvPr id="27" name="Oval 1028"/>
            <p:cNvSpPr>
              <a:spLocks noChangeArrowheads="1"/>
            </p:cNvSpPr>
            <p:nvPr/>
          </p:nvSpPr>
          <p:spPr bwMode="auto">
            <a:xfrm>
              <a:off x="8543926" y="2459039"/>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8" name="Oval 1029"/>
            <p:cNvSpPr>
              <a:spLocks noChangeArrowheads="1"/>
            </p:cNvSpPr>
            <p:nvPr/>
          </p:nvSpPr>
          <p:spPr bwMode="auto">
            <a:xfrm>
              <a:off x="8880476" y="2570163"/>
              <a:ext cx="98425" cy="10001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9" name="Oval 1030"/>
            <p:cNvSpPr>
              <a:spLocks noChangeArrowheads="1"/>
            </p:cNvSpPr>
            <p:nvPr/>
          </p:nvSpPr>
          <p:spPr bwMode="auto">
            <a:xfrm>
              <a:off x="8880476" y="22352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0" name="Oval 1031"/>
            <p:cNvSpPr>
              <a:spLocks noChangeArrowheads="1"/>
            </p:cNvSpPr>
            <p:nvPr/>
          </p:nvSpPr>
          <p:spPr bwMode="auto">
            <a:xfrm>
              <a:off x="8432801" y="2905126"/>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1" name="Oval 1032"/>
            <p:cNvSpPr>
              <a:spLocks noChangeArrowheads="1"/>
            </p:cNvSpPr>
            <p:nvPr/>
          </p:nvSpPr>
          <p:spPr bwMode="auto">
            <a:xfrm>
              <a:off x="8656639" y="2682876"/>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2" name="Oval 1033"/>
            <p:cNvSpPr>
              <a:spLocks noChangeArrowheads="1"/>
            </p:cNvSpPr>
            <p:nvPr/>
          </p:nvSpPr>
          <p:spPr bwMode="auto">
            <a:xfrm>
              <a:off x="8656639" y="2905126"/>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3" name="Oval 1034"/>
            <p:cNvSpPr>
              <a:spLocks noChangeArrowheads="1"/>
            </p:cNvSpPr>
            <p:nvPr/>
          </p:nvSpPr>
          <p:spPr bwMode="auto">
            <a:xfrm>
              <a:off x="9067801" y="30480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4" name="Oval 1035"/>
            <p:cNvSpPr>
              <a:spLocks noChangeArrowheads="1"/>
            </p:cNvSpPr>
            <p:nvPr/>
          </p:nvSpPr>
          <p:spPr bwMode="auto">
            <a:xfrm>
              <a:off x="8991601" y="2011363"/>
              <a:ext cx="98425" cy="10001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5" name="Oval 1036"/>
            <p:cNvSpPr>
              <a:spLocks noChangeArrowheads="1"/>
            </p:cNvSpPr>
            <p:nvPr/>
          </p:nvSpPr>
          <p:spPr bwMode="auto">
            <a:xfrm>
              <a:off x="9661526" y="2682876"/>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6" name="Oval 1037"/>
            <p:cNvSpPr>
              <a:spLocks noChangeArrowheads="1"/>
            </p:cNvSpPr>
            <p:nvPr/>
          </p:nvSpPr>
          <p:spPr bwMode="auto">
            <a:xfrm>
              <a:off x="9439276" y="22352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7" name="Oval 1038"/>
            <p:cNvSpPr>
              <a:spLocks noChangeArrowheads="1"/>
            </p:cNvSpPr>
            <p:nvPr/>
          </p:nvSpPr>
          <p:spPr bwMode="auto">
            <a:xfrm>
              <a:off x="8880476" y="27940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8" name="Oval 1039"/>
            <p:cNvSpPr>
              <a:spLocks noChangeArrowheads="1"/>
            </p:cNvSpPr>
            <p:nvPr/>
          </p:nvSpPr>
          <p:spPr bwMode="auto">
            <a:xfrm>
              <a:off x="9102726" y="2570163"/>
              <a:ext cx="100013" cy="10001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9" name="Oval 1040"/>
            <p:cNvSpPr>
              <a:spLocks noChangeArrowheads="1"/>
            </p:cNvSpPr>
            <p:nvPr/>
          </p:nvSpPr>
          <p:spPr bwMode="auto">
            <a:xfrm>
              <a:off x="9326563" y="2905126"/>
              <a:ext cx="100012"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0" name="Oval 1041"/>
            <p:cNvSpPr>
              <a:spLocks noChangeArrowheads="1"/>
            </p:cNvSpPr>
            <p:nvPr/>
          </p:nvSpPr>
          <p:spPr bwMode="auto">
            <a:xfrm>
              <a:off x="9885363" y="3017839"/>
              <a:ext cx="100012"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1" name="Oval 1042"/>
            <p:cNvSpPr>
              <a:spLocks noChangeArrowheads="1"/>
            </p:cNvSpPr>
            <p:nvPr/>
          </p:nvSpPr>
          <p:spPr bwMode="auto">
            <a:xfrm>
              <a:off x="8382000" y="20574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2" name="Oval 1043"/>
            <p:cNvSpPr>
              <a:spLocks noChangeArrowheads="1"/>
            </p:cNvSpPr>
            <p:nvPr/>
          </p:nvSpPr>
          <p:spPr bwMode="auto">
            <a:xfrm>
              <a:off x="7894638" y="23114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3" name="Rectangle 1044"/>
            <p:cNvSpPr>
              <a:spLocks noChangeArrowheads="1"/>
            </p:cNvSpPr>
            <p:nvPr/>
          </p:nvSpPr>
          <p:spPr bwMode="auto">
            <a:xfrm>
              <a:off x="9493250" y="205105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b="1" i="1">
                  <a:solidFill>
                    <a:srgbClr val="000000"/>
                  </a:solidFill>
                  <a:latin typeface="Times New Roman" panose="02020603050405020304" pitchFamily="18" charset="0"/>
                  <a:ea typeface="SimSun" panose="02010600030101010101" pitchFamily="2" charset="-122"/>
                </a:rPr>
                <a:t>p</a:t>
              </a:r>
            </a:p>
          </p:txBody>
        </p:sp>
        <p:sp>
          <p:nvSpPr>
            <p:cNvPr id="44" name="Rectangle 1045"/>
            <p:cNvSpPr>
              <a:spLocks noChangeArrowheads="1"/>
            </p:cNvSpPr>
            <p:nvPr/>
          </p:nvSpPr>
          <p:spPr bwMode="auto">
            <a:xfrm>
              <a:off x="8121650" y="273685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b="1" i="1">
                  <a:solidFill>
                    <a:srgbClr val="000000"/>
                  </a:solidFill>
                  <a:latin typeface="Times New Roman" panose="02020603050405020304" pitchFamily="18" charset="0"/>
                  <a:ea typeface="SimSun" panose="02010600030101010101" pitchFamily="2" charset="-122"/>
                </a:rPr>
                <a:t>q</a:t>
              </a:r>
            </a:p>
          </p:txBody>
        </p:sp>
        <p:sp>
          <p:nvSpPr>
            <p:cNvPr id="45" name="Oval 1046"/>
            <p:cNvSpPr>
              <a:spLocks noChangeArrowheads="1"/>
            </p:cNvSpPr>
            <p:nvPr/>
          </p:nvSpPr>
          <p:spPr bwMode="auto">
            <a:xfrm>
              <a:off x="8839200" y="17526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6" name="Rectangle 1047"/>
            <p:cNvSpPr>
              <a:spLocks noChangeArrowheads="1"/>
            </p:cNvSpPr>
            <p:nvPr/>
          </p:nvSpPr>
          <p:spPr bwMode="auto">
            <a:xfrm>
              <a:off x="8883650" y="2508250"/>
              <a:ext cx="6096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b="1" i="1" dirty="0">
                  <a:solidFill>
                    <a:srgbClr val="000000"/>
                  </a:solidFill>
                  <a:latin typeface="Times New Roman" panose="02020603050405020304" pitchFamily="18" charset="0"/>
                  <a:ea typeface="SimSun" panose="02010600030101010101" pitchFamily="2" charset="-122"/>
                </a:rPr>
                <a:t>p</a:t>
              </a:r>
              <a:r>
                <a:rPr lang="en-US" altLang="zh-CN" sz="1800" b="1" i="1" baseline="-25000" dirty="0">
                  <a:solidFill>
                    <a:srgbClr val="000000"/>
                  </a:solidFill>
                  <a:latin typeface="Times New Roman" panose="02020603050405020304" pitchFamily="18" charset="0"/>
                  <a:ea typeface="SimSun" panose="02010600030101010101" pitchFamily="2" charset="-122"/>
                </a:rPr>
                <a:t>2</a:t>
              </a:r>
            </a:p>
          </p:txBody>
        </p:sp>
        <p:sp>
          <p:nvSpPr>
            <p:cNvPr id="47" name="Line 1048"/>
            <p:cNvSpPr>
              <a:spLocks noChangeShapeType="1"/>
            </p:cNvSpPr>
            <p:nvPr/>
          </p:nvSpPr>
          <p:spPr bwMode="auto">
            <a:xfrm flipH="1">
              <a:off x="9012637" y="2344739"/>
              <a:ext cx="457200" cy="228600"/>
            </a:xfrm>
            <a:prstGeom prst="line">
              <a:avLst/>
            </a:prstGeom>
            <a:noFill/>
            <a:ln w="25400">
              <a:solidFill>
                <a:schemeClr val="tx1"/>
              </a:solidFill>
              <a:round/>
              <a:headEnd type="stealth" w="lg" len="med"/>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8" name="Line 1085"/>
            <p:cNvSpPr>
              <a:spLocks noChangeShapeType="1"/>
            </p:cNvSpPr>
            <p:nvPr/>
          </p:nvSpPr>
          <p:spPr bwMode="auto">
            <a:xfrm flipV="1">
              <a:off x="8458200" y="2667000"/>
              <a:ext cx="457200" cy="304800"/>
            </a:xfrm>
            <a:prstGeom prst="line">
              <a:avLst/>
            </a:prstGeom>
            <a:noFill/>
            <a:ln w="254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49" name="Group 1049"/>
          <p:cNvGrpSpPr>
            <a:grpSpLocks/>
          </p:cNvGrpSpPr>
          <p:nvPr/>
        </p:nvGrpSpPr>
        <p:grpSpPr bwMode="auto">
          <a:xfrm>
            <a:off x="8771747" y="4550546"/>
            <a:ext cx="2863850" cy="1485900"/>
            <a:chOff x="3428" y="2740"/>
            <a:chExt cx="1804" cy="936"/>
          </a:xfrm>
        </p:grpSpPr>
        <p:sp>
          <p:nvSpPr>
            <p:cNvPr id="50" name="Oval 1050"/>
            <p:cNvSpPr>
              <a:spLocks noChangeArrowheads="1"/>
            </p:cNvSpPr>
            <p:nvPr/>
          </p:nvSpPr>
          <p:spPr bwMode="auto">
            <a:xfrm>
              <a:off x="3914" y="3089"/>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1" name="Oval 1051"/>
            <p:cNvSpPr>
              <a:spLocks noChangeArrowheads="1"/>
            </p:cNvSpPr>
            <p:nvPr/>
          </p:nvSpPr>
          <p:spPr bwMode="auto">
            <a:xfrm>
              <a:off x="4126" y="3159"/>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2" name="Oval 1052"/>
            <p:cNvSpPr>
              <a:spLocks noChangeArrowheads="1"/>
            </p:cNvSpPr>
            <p:nvPr/>
          </p:nvSpPr>
          <p:spPr bwMode="auto">
            <a:xfrm>
              <a:off x="4126" y="2948"/>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3" name="Oval 1053"/>
            <p:cNvSpPr>
              <a:spLocks noChangeArrowheads="1"/>
            </p:cNvSpPr>
            <p:nvPr/>
          </p:nvSpPr>
          <p:spPr bwMode="auto">
            <a:xfrm>
              <a:off x="3844" y="3370"/>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4" name="Oval 1054"/>
            <p:cNvSpPr>
              <a:spLocks noChangeArrowheads="1"/>
            </p:cNvSpPr>
            <p:nvPr/>
          </p:nvSpPr>
          <p:spPr bwMode="auto">
            <a:xfrm>
              <a:off x="3985" y="3230"/>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5" name="Oval 1055"/>
            <p:cNvSpPr>
              <a:spLocks noChangeArrowheads="1"/>
            </p:cNvSpPr>
            <p:nvPr/>
          </p:nvSpPr>
          <p:spPr bwMode="auto">
            <a:xfrm>
              <a:off x="4129" y="3514"/>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6" name="Oval 1056"/>
            <p:cNvSpPr>
              <a:spLocks noChangeArrowheads="1"/>
            </p:cNvSpPr>
            <p:nvPr/>
          </p:nvSpPr>
          <p:spPr bwMode="auto">
            <a:xfrm>
              <a:off x="4196" y="3297"/>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7" name="Oval 1057"/>
            <p:cNvSpPr>
              <a:spLocks noChangeArrowheads="1"/>
            </p:cNvSpPr>
            <p:nvPr/>
          </p:nvSpPr>
          <p:spPr bwMode="auto">
            <a:xfrm>
              <a:off x="4196" y="2807"/>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8" name="Oval 1058"/>
            <p:cNvSpPr>
              <a:spLocks noChangeArrowheads="1"/>
            </p:cNvSpPr>
            <p:nvPr/>
          </p:nvSpPr>
          <p:spPr bwMode="auto">
            <a:xfrm>
              <a:off x="4618" y="3230"/>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9" name="Oval 1059"/>
            <p:cNvSpPr>
              <a:spLocks noChangeArrowheads="1"/>
            </p:cNvSpPr>
            <p:nvPr/>
          </p:nvSpPr>
          <p:spPr bwMode="auto">
            <a:xfrm>
              <a:off x="4478" y="2948"/>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0" name="Oval 1060"/>
            <p:cNvSpPr>
              <a:spLocks noChangeArrowheads="1"/>
            </p:cNvSpPr>
            <p:nvPr/>
          </p:nvSpPr>
          <p:spPr bwMode="auto">
            <a:xfrm>
              <a:off x="3694" y="3252"/>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1" name="Oval 1061"/>
            <p:cNvSpPr>
              <a:spLocks noChangeArrowheads="1"/>
            </p:cNvSpPr>
            <p:nvPr/>
          </p:nvSpPr>
          <p:spPr bwMode="auto">
            <a:xfrm>
              <a:off x="4266" y="3159"/>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2" name="Oval 1062"/>
            <p:cNvSpPr>
              <a:spLocks noChangeArrowheads="1"/>
            </p:cNvSpPr>
            <p:nvPr/>
          </p:nvSpPr>
          <p:spPr bwMode="auto">
            <a:xfrm>
              <a:off x="4407" y="3370"/>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3" name="Oval 1063"/>
            <p:cNvSpPr>
              <a:spLocks noChangeArrowheads="1"/>
            </p:cNvSpPr>
            <p:nvPr/>
          </p:nvSpPr>
          <p:spPr bwMode="auto">
            <a:xfrm>
              <a:off x="4759" y="3441"/>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4" name="Rectangle 1064"/>
            <p:cNvSpPr>
              <a:spLocks noChangeArrowheads="1"/>
            </p:cNvSpPr>
            <p:nvPr/>
          </p:nvSpPr>
          <p:spPr bwMode="auto">
            <a:xfrm>
              <a:off x="3504" y="2832"/>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b="1" i="1">
                  <a:solidFill>
                    <a:srgbClr val="000000"/>
                  </a:solidFill>
                  <a:latin typeface="Times New Roman" panose="02020603050405020304" pitchFamily="18" charset="0"/>
                  <a:ea typeface="SimSun" panose="02010600030101010101" pitchFamily="2" charset="-122"/>
                </a:rPr>
                <a:t>p</a:t>
              </a:r>
            </a:p>
          </p:txBody>
        </p:sp>
        <p:sp>
          <p:nvSpPr>
            <p:cNvPr id="65" name="Rectangle 1065"/>
            <p:cNvSpPr>
              <a:spLocks noChangeArrowheads="1"/>
            </p:cNvSpPr>
            <p:nvPr/>
          </p:nvSpPr>
          <p:spPr bwMode="auto">
            <a:xfrm>
              <a:off x="4992" y="2832"/>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b="1" i="1">
                  <a:solidFill>
                    <a:srgbClr val="000000"/>
                  </a:solidFill>
                  <a:latin typeface="Times New Roman" panose="02020603050405020304" pitchFamily="18" charset="0"/>
                  <a:ea typeface="SimSun" panose="02010600030101010101" pitchFamily="2" charset="-122"/>
                </a:rPr>
                <a:t>q</a:t>
              </a:r>
            </a:p>
          </p:txBody>
        </p:sp>
        <p:sp>
          <p:nvSpPr>
            <p:cNvPr id="66" name="Oval 1066"/>
            <p:cNvSpPr>
              <a:spLocks noChangeArrowheads="1"/>
            </p:cNvSpPr>
            <p:nvPr/>
          </p:nvSpPr>
          <p:spPr bwMode="auto">
            <a:xfrm>
              <a:off x="4858" y="3182"/>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7" name="Oval 1067"/>
            <p:cNvSpPr>
              <a:spLocks noChangeArrowheads="1"/>
            </p:cNvSpPr>
            <p:nvPr/>
          </p:nvSpPr>
          <p:spPr bwMode="auto">
            <a:xfrm>
              <a:off x="4506" y="3207"/>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1068"/>
            <p:cNvSpPr>
              <a:spLocks noChangeArrowheads="1"/>
            </p:cNvSpPr>
            <p:nvPr/>
          </p:nvSpPr>
          <p:spPr bwMode="auto">
            <a:xfrm>
              <a:off x="4647" y="3322"/>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1069"/>
            <p:cNvSpPr>
              <a:spLocks noChangeArrowheads="1"/>
            </p:cNvSpPr>
            <p:nvPr/>
          </p:nvSpPr>
          <p:spPr bwMode="auto">
            <a:xfrm>
              <a:off x="4954" y="2942"/>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1070"/>
            <p:cNvSpPr>
              <a:spLocks noChangeArrowheads="1"/>
            </p:cNvSpPr>
            <p:nvPr/>
          </p:nvSpPr>
          <p:spPr bwMode="auto">
            <a:xfrm>
              <a:off x="4602" y="2871"/>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1071"/>
            <p:cNvSpPr>
              <a:spLocks noChangeArrowheads="1"/>
            </p:cNvSpPr>
            <p:nvPr/>
          </p:nvSpPr>
          <p:spPr bwMode="auto">
            <a:xfrm>
              <a:off x="4791" y="3034"/>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2" name="Oval 1072"/>
            <p:cNvSpPr>
              <a:spLocks noChangeArrowheads="1"/>
            </p:cNvSpPr>
            <p:nvPr/>
          </p:nvSpPr>
          <p:spPr bwMode="auto">
            <a:xfrm>
              <a:off x="3524" y="298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3" name="Oval 1073"/>
            <p:cNvSpPr>
              <a:spLocks noChangeArrowheads="1"/>
            </p:cNvSpPr>
            <p:nvPr/>
          </p:nvSpPr>
          <p:spPr bwMode="auto">
            <a:xfrm>
              <a:off x="3860" y="2932"/>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Oval 1074"/>
            <p:cNvSpPr>
              <a:spLocks noChangeArrowheads="1"/>
            </p:cNvSpPr>
            <p:nvPr/>
          </p:nvSpPr>
          <p:spPr bwMode="auto">
            <a:xfrm>
              <a:off x="4244" y="2884"/>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5" name="Oval 1075"/>
            <p:cNvSpPr>
              <a:spLocks noChangeArrowheads="1"/>
            </p:cNvSpPr>
            <p:nvPr/>
          </p:nvSpPr>
          <p:spPr bwMode="auto">
            <a:xfrm>
              <a:off x="4484" y="274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6" name="Line 1076"/>
            <p:cNvSpPr>
              <a:spLocks noChangeShapeType="1"/>
            </p:cNvSpPr>
            <p:nvPr/>
          </p:nvSpPr>
          <p:spPr bwMode="auto">
            <a:xfrm flipV="1">
              <a:off x="3888" y="3312"/>
              <a:ext cx="288" cy="96"/>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7" name="Line 1077"/>
            <p:cNvSpPr>
              <a:spLocks noChangeShapeType="1"/>
            </p:cNvSpPr>
            <p:nvPr/>
          </p:nvSpPr>
          <p:spPr bwMode="auto">
            <a:xfrm flipH="1">
              <a:off x="4272" y="3264"/>
              <a:ext cx="240" cy="48"/>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8" name="Oval 1078"/>
            <p:cNvSpPr>
              <a:spLocks noChangeArrowheads="1"/>
            </p:cNvSpPr>
            <p:nvPr/>
          </p:nvSpPr>
          <p:spPr bwMode="auto">
            <a:xfrm>
              <a:off x="3818" y="2993"/>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9" name="Oval 1079"/>
            <p:cNvSpPr>
              <a:spLocks noChangeArrowheads="1"/>
            </p:cNvSpPr>
            <p:nvPr/>
          </p:nvSpPr>
          <p:spPr bwMode="auto">
            <a:xfrm>
              <a:off x="3694" y="3044"/>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0" name="Oval 1080"/>
            <p:cNvSpPr>
              <a:spLocks noChangeArrowheads="1"/>
            </p:cNvSpPr>
            <p:nvPr/>
          </p:nvSpPr>
          <p:spPr bwMode="auto">
            <a:xfrm>
              <a:off x="3860" y="2807"/>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1" name="Oval 1081"/>
            <p:cNvSpPr>
              <a:spLocks noChangeArrowheads="1"/>
            </p:cNvSpPr>
            <p:nvPr/>
          </p:nvSpPr>
          <p:spPr bwMode="auto">
            <a:xfrm>
              <a:off x="3428" y="274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2" name="Line 1082"/>
            <p:cNvSpPr>
              <a:spLocks noChangeShapeType="1"/>
            </p:cNvSpPr>
            <p:nvPr/>
          </p:nvSpPr>
          <p:spPr bwMode="auto">
            <a:xfrm>
              <a:off x="3744" y="3072"/>
              <a:ext cx="96" cy="288"/>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83" name="Line 1083"/>
            <p:cNvSpPr>
              <a:spLocks noChangeShapeType="1"/>
            </p:cNvSpPr>
            <p:nvPr/>
          </p:nvSpPr>
          <p:spPr bwMode="auto">
            <a:xfrm flipH="1">
              <a:off x="4560" y="3072"/>
              <a:ext cx="240" cy="144"/>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84" name="Rectangle 1084"/>
            <p:cNvSpPr>
              <a:spLocks noChangeArrowheads="1"/>
            </p:cNvSpPr>
            <p:nvPr/>
          </p:nvSpPr>
          <p:spPr bwMode="auto">
            <a:xfrm>
              <a:off x="4176" y="3312"/>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b="1" i="1">
                  <a:solidFill>
                    <a:srgbClr val="000000"/>
                  </a:solidFill>
                  <a:latin typeface="Times New Roman" panose="02020603050405020304" pitchFamily="18" charset="0"/>
                  <a:ea typeface="SimSun" panose="02010600030101010101" pitchFamily="2" charset="-122"/>
                </a:rPr>
                <a:t>o</a:t>
              </a:r>
            </a:p>
          </p:txBody>
        </p:sp>
      </p:grpSp>
      <p:grpSp>
        <p:nvGrpSpPr>
          <p:cNvPr id="86" name="Group 50"/>
          <p:cNvGrpSpPr>
            <a:grpSpLocks/>
          </p:cNvGrpSpPr>
          <p:nvPr/>
        </p:nvGrpSpPr>
        <p:grpSpPr bwMode="auto">
          <a:xfrm>
            <a:off x="8968551" y="1149071"/>
            <a:ext cx="2914744" cy="1747780"/>
            <a:chOff x="5264150" y="4648200"/>
            <a:chExt cx="2914744" cy="1747780"/>
          </a:xfrm>
        </p:grpSpPr>
        <p:sp>
          <p:nvSpPr>
            <p:cNvPr id="87" name="Rectangle 2072"/>
            <p:cNvSpPr>
              <a:spLocks noChangeArrowheads="1"/>
            </p:cNvSpPr>
            <p:nvPr/>
          </p:nvSpPr>
          <p:spPr bwMode="auto">
            <a:xfrm>
              <a:off x="6940550" y="5453053"/>
              <a:ext cx="1238344" cy="7239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ts val="600"/>
                </a:spcBef>
                <a:spcAft>
                  <a:spcPct val="0"/>
                </a:spcAft>
                <a:buClrTx/>
                <a:buSzTx/>
                <a:buNone/>
              </a:pPr>
              <a:r>
                <a:rPr lang="en-US" altLang="zh-CN" sz="1800" dirty="0" err="1">
                  <a:solidFill>
                    <a:srgbClr val="000000"/>
                  </a:solidFill>
                  <a:latin typeface="+mn-lt"/>
                  <a:ea typeface="SimSun" panose="02010600030101010101" pitchFamily="2" charset="-122"/>
                </a:rPr>
                <a:t>MinPts</a:t>
              </a:r>
              <a:r>
                <a:rPr lang="en-US" altLang="zh-CN" sz="1800" dirty="0">
                  <a:solidFill>
                    <a:srgbClr val="000000"/>
                  </a:solidFill>
                  <a:latin typeface="+mn-lt"/>
                  <a:ea typeface="SimSun" panose="02010600030101010101" pitchFamily="2" charset="-122"/>
                </a:rPr>
                <a:t> = 5</a:t>
              </a:r>
            </a:p>
            <a:p>
              <a:pPr defTabSz="914400" fontAlgn="base">
                <a:spcBef>
                  <a:spcPts val="600"/>
                </a:spcBef>
                <a:spcAft>
                  <a:spcPct val="0"/>
                </a:spcAft>
                <a:buClrTx/>
                <a:buSzTx/>
                <a:buNone/>
              </a:pPr>
              <a:r>
                <a:rPr lang="en-US" altLang="zh-CN" sz="1800" dirty="0">
                  <a:solidFill>
                    <a:srgbClr val="000000"/>
                  </a:solidFill>
                  <a:latin typeface="+mn-lt"/>
                  <a:ea typeface="SimSun" panose="02010600030101010101" pitchFamily="2" charset="-122"/>
                </a:rPr>
                <a:t>Eps = 1 cm</a:t>
              </a:r>
            </a:p>
          </p:txBody>
        </p:sp>
        <p:grpSp>
          <p:nvGrpSpPr>
            <p:cNvPr id="88" name="Group 49"/>
            <p:cNvGrpSpPr>
              <a:grpSpLocks/>
            </p:cNvGrpSpPr>
            <p:nvPr/>
          </p:nvGrpSpPr>
          <p:grpSpPr bwMode="auto">
            <a:xfrm>
              <a:off x="5264150" y="4648200"/>
              <a:ext cx="1663700" cy="1747780"/>
              <a:chOff x="5264150" y="4648200"/>
              <a:chExt cx="1663700" cy="1747780"/>
            </a:xfrm>
          </p:grpSpPr>
          <p:sp>
            <p:nvSpPr>
              <p:cNvPr id="89" name="Oval 2054"/>
              <p:cNvSpPr>
                <a:spLocks noChangeArrowheads="1"/>
              </p:cNvSpPr>
              <p:nvPr/>
            </p:nvSpPr>
            <p:spPr bwMode="auto">
              <a:xfrm>
                <a:off x="5375275" y="54308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0" name="Oval 2055"/>
              <p:cNvSpPr>
                <a:spLocks noChangeArrowheads="1"/>
              </p:cNvSpPr>
              <p:nvPr/>
            </p:nvSpPr>
            <p:spPr bwMode="auto">
              <a:xfrm>
                <a:off x="5711825" y="55419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1" name="Oval 2056"/>
              <p:cNvSpPr>
                <a:spLocks noChangeArrowheads="1"/>
              </p:cNvSpPr>
              <p:nvPr/>
            </p:nvSpPr>
            <p:spPr bwMode="auto">
              <a:xfrm>
                <a:off x="5867400" y="51816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2" name="Oval 2057"/>
              <p:cNvSpPr>
                <a:spLocks noChangeArrowheads="1"/>
              </p:cNvSpPr>
              <p:nvPr/>
            </p:nvSpPr>
            <p:spPr bwMode="auto">
              <a:xfrm>
                <a:off x="5264150"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3" name="Oval 2058"/>
              <p:cNvSpPr>
                <a:spLocks noChangeArrowheads="1"/>
              </p:cNvSpPr>
              <p:nvPr/>
            </p:nvSpPr>
            <p:spPr bwMode="auto">
              <a:xfrm>
                <a:off x="5487988" y="56546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4" name="Oval 2059"/>
              <p:cNvSpPr>
                <a:spLocks noChangeArrowheads="1"/>
              </p:cNvSpPr>
              <p:nvPr/>
            </p:nvSpPr>
            <p:spPr bwMode="auto">
              <a:xfrm>
                <a:off x="5487988"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5" name="Oval 2060"/>
              <p:cNvSpPr>
                <a:spLocks noChangeArrowheads="1"/>
              </p:cNvSpPr>
              <p:nvPr/>
            </p:nvSpPr>
            <p:spPr bwMode="auto">
              <a:xfrm>
                <a:off x="5822950" y="5989638"/>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6" name="Oval 2061"/>
              <p:cNvSpPr>
                <a:spLocks noChangeArrowheads="1"/>
              </p:cNvSpPr>
              <p:nvPr/>
            </p:nvSpPr>
            <p:spPr bwMode="auto">
              <a:xfrm>
                <a:off x="5822950" y="46482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7" name="Oval 2062"/>
              <p:cNvSpPr>
                <a:spLocks noChangeArrowheads="1"/>
              </p:cNvSpPr>
              <p:nvPr/>
            </p:nvSpPr>
            <p:spPr bwMode="auto">
              <a:xfrm>
                <a:off x="5822950" y="49831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8" name="Oval 2063"/>
              <p:cNvSpPr>
                <a:spLocks noChangeArrowheads="1"/>
              </p:cNvSpPr>
              <p:nvPr/>
            </p:nvSpPr>
            <p:spPr bwMode="auto">
              <a:xfrm>
                <a:off x="6492875" y="5654675"/>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9" name="Oval 2064"/>
              <p:cNvSpPr>
                <a:spLocks noChangeArrowheads="1"/>
              </p:cNvSpPr>
              <p:nvPr/>
            </p:nvSpPr>
            <p:spPr bwMode="auto">
              <a:xfrm>
                <a:off x="6229396" y="5291223"/>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0" name="Oval 2065"/>
              <p:cNvSpPr>
                <a:spLocks noChangeArrowheads="1"/>
              </p:cNvSpPr>
              <p:nvPr/>
            </p:nvSpPr>
            <p:spPr bwMode="auto">
              <a:xfrm>
                <a:off x="5711825" y="57658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1" name="Oval 2066"/>
              <p:cNvSpPr>
                <a:spLocks noChangeArrowheads="1"/>
              </p:cNvSpPr>
              <p:nvPr/>
            </p:nvSpPr>
            <p:spPr bwMode="auto">
              <a:xfrm>
                <a:off x="5934075" y="5541963"/>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2" name="Oval 2067"/>
              <p:cNvSpPr>
                <a:spLocks noChangeArrowheads="1"/>
              </p:cNvSpPr>
              <p:nvPr/>
            </p:nvSpPr>
            <p:spPr bwMode="auto">
              <a:xfrm>
                <a:off x="6157913" y="5876925"/>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3" name="Oval 2068"/>
              <p:cNvSpPr>
                <a:spLocks noChangeArrowheads="1"/>
              </p:cNvSpPr>
              <p:nvPr/>
            </p:nvSpPr>
            <p:spPr bwMode="auto">
              <a:xfrm>
                <a:off x="6716713" y="59896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4" name="Oval 2069"/>
              <p:cNvSpPr>
                <a:spLocks noChangeArrowheads="1"/>
              </p:cNvSpPr>
              <p:nvPr/>
            </p:nvSpPr>
            <p:spPr bwMode="auto">
              <a:xfrm>
                <a:off x="5487988" y="529108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5" name="Rectangle 2070"/>
              <p:cNvSpPr>
                <a:spLocks noChangeArrowheads="1"/>
              </p:cNvSpPr>
              <p:nvPr/>
            </p:nvSpPr>
            <p:spPr bwMode="auto">
              <a:xfrm>
                <a:off x="6300787" y="5051325"/>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p</a:t>
                </a:r>
              </a:p>
            </p:txBody>
          </p:sp>
          <p:sp>
            <p:nvSpPr>
              <p:cNvPr id="106" name="Rectangle 2071"/>
              <p:cNvSpPr>
                <a:spLocks noChangeArrowheads="1"/>
              </p:cNvSpPr>
              <p:nvPr/>
            </p:nvSpPr>
            <p:spPr bwMode="auto">
              <a:xfrm>
                <a:off x="5867400" y="571500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q</a:t>
                </a:r>
              </a:p>
            </p:txBody>
          </p:sp>
          <p:sp>
            <p:nvSpPr>
              <p:cNvPr id="107" name="Oval 2065"/>
              <p:cNvSpPr>
                <a:spLocks noChangeArrowheads="1"/>
              </p:cNvSpPr>
              <p:nvPr/>
            </p:nvSpPr>
            <p:spPr bwMode="auto">
              <a:xfrm>
                <a:off x="5997575" y="57689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spTree>
    <p:extLst>
      <p:ext uri="{BB962C8B-B14F-4D97-AF65-F5344CB8AC3E}">
        <p14:creationId xmlns:p14="http://schemas.microsoft.com/office/powerpoint/2010/main" val="3508763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dirty="0"/>
              <a:t>DBSCAN: The Algorithm</a:t>
            </a:r>
          </a:p>
        </p:txBody>
      </p:sp>
      <mc:AlternateContent xmlns:mc="http://schemas.openxmlformats.org/markup-compatibility/2006">
        <mc:Choice xmlns:a14="http://schemas.microsoft.com/office/drawing/2010/main" Requires="a14">
          <p:sp>
            <p:nvSpPr>
              <p:cNvPr id="24579" name="Rectangle 3"/>
              <p:cNvSpPr>
                <a:spLocks noGrp="1" noChangeArrowheads="1"/>
              </p:cNvSpPr>
              <p:nvPr>
                <p:ph idx="1"/>
              </p:nvPr>
            </p:nvSpPr>
            <p:spPr/>
            <p:txBody>
              <a:bodyPr>
                <a:normAutofit lnSpcReduction="10000"/>
              </a:bodyPr>
              <a:lstStyle/>
              <a:p>
                <a:r>
                  <a:rPr lang="en-US" altLang="zh-CN" dirty="0"/>
                  <a:t>Algorithm</a:t>
                </a:r>
              </a:p>
              <a:p>
                <a:pPr lvl="1"/>
                <a:r>
                  <a:rPr lang="en-US" altLang="zh-CN" dirty="0"/>
                  <a:t>Arbitrarily select a point p</a:t>
                </a:r>
              </a:p>
              <a:p>
                <a:pPr lvl="1"/>
                <a:r>
                  <a:rPr lang="en-US" altLang="zh-CN" dirty="0"/>
                  <a:t>Retrieve all points density-reachable </a:t>
                </a:r>
              </a:p>
              <a:p>
                <a:pPr lvl="3"/>
                <a:r>
                  <a:rPr lang="en-US" altLang="zh-CN" dirty="0"/>
                  <a:t>from p w.r.t. Eps and </a:t>
                </a:r>
                <a:r>
                  <a:rPr lang="en-US" altLang="zh-CN" dirty="0" err="1"/>
                  <a:t>MinPts</a:t>
                </a:r>
                <a:endParaRPr lang="en-US" altLang="zh-CN" dirty="0"/>
              </a:p>
              <a:p>
                <a:pPr lvl="2"/>
                <a:r>
                  <a:rPr lang="en-US" altLang="zh-CN" dirty="0"/>
                  <a:t>If p is a core point, a cluster is formed</a:t>
                </a:r>
              </a:p>
              <a:p>
                <a:pPr lvl="2"/>
                <a:r>
                  <a:rPr lang="en-US" altLang="zh-CN" dirty="0"/>
                  <a:t>If p is a border point, no points are directly density-reachable from p, and DBSCAN visits the next point of the database</a:t>
                </a:r>
              </a:p>
              <a:p>
                <a:pPr lvl="1"/>
                <a:r>
                  <a:rPr lang="en-US" altLang="zh-CN" dirty="0"/>
                  <a:t>Continue the process until all of the points have been processed</a:t>
                </a:r>
              </a:p>
              <a:p>
                <a:r>
                  <a:rPr lang="en-US" altLang="zh-CN" dirty="0"/>
                  <a:t>Computational complexity</a:t>
                </a:r>
              </a:p>
              <a:p>
                <a:pPr lvl="1"/>
                <a:r>
                  <a:rPr lang="en-US" altLang="zh-CN" dirty="0"/>
                  <a:t>If a spatial index is used, the computational complexity of DBSCAN is </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𝑛</m:t>
                    </m:r>
                    <m:func>
                      <m:funcPr>
                        <m:ctrlPr>
                          <a:rPr lang="en-CA" altLang="zh-CN" b="0" i="1" dirty="0" smtClean="0">
                            <a:latin typeface="Cambria Math" panose="02040503050406030204" pitchFamily="18" charset="0"/>
                          </a:rPr>
                        </m:ctrlPr>
                      </m:funcPr>
                      <m:fName>
                        <m:r>
                          <m:rPr>
                            <m:sty m:val="p"/>
                          </m:rPr>
                          <a:rPr lang="en-US" altLang="zh-CN" i="0" dirty="0" err="1" smtClean="0">
                            <a:latin typeface="Cambria Math" panose="02040503050406030204" pitchFamily="18" charset="0"/>
                          </a:rPr>
                          <m:t>log</m:t>
                        </m:r>
                      </m:fName>
                      <m:e>
                        <m:r>
                          <a:rPr lang="en-CA" altLang="zh-CN" b="0" i="1" dirty="0" smtClean="0">
                            <a:latin typeface="Cambria Math" panose="02040503050406030204" pitchFamily="18" charset="0"/>
                          </a:rPr>
                          <m:t>𝑛</m:t>
                        </m:r>
                      </m:e>
                    </m:func>
                    <m:r>
                      <a:rPr lang="en-CA" altLang="zh-CN" b="0" i="1" dirty="0" smtClean="0">
                        <a:latin typeface="Cambria Math" panose="02040503050406030204" pitchFamily="18" charset="0"/>
                      </a:rPr>
                      <m:t>)</m:t>
                    </m:r>
                  </m:oMath>
                </a14:m>
                <a:r>
                  <a:rPr lang="en-US" altLang="zh-CN" dirty="0"/>
                  <a:t>, where n is the number of database objects </a:t>
                </a:r>
              </a:p>
              <a:p>
                <a:pPr lvl="1"/>
                <a:r>
                  <a:rPr lang="en-US" altLang="zh-CN" dirty="0"/>
                  <a:t>Otherwise, the complexity is O(n</a:t>
                </a:r>
                <a:r>
                  <a:rPr lang="en-US" altLang="zh-CN" baseline="30000" dirty="0"/>
                  <a:t>2</a:t>
                </a:r>
                <a:r>
                  <a:rPr lang="en-US" altLang="zh-CN" dirty="0"/>
                  <a:t>)</a:t>
                </a:r>
              </a:p>
              <a:p>
                <a:endParaRPr lang="en-US" altLang="zh-CN" dirty="0"/>
              </a:p>
              <a:p>
                <a:endParaRPr lang="en-US" altLang="zh-CN" dirty="0"/>
              </a:p>
            </p:txBody>
          </p:sp>
        </mc:Choice>
        <mc:Fallback>
          <p:sp>
            <p:nvSpPr>
              <p:cNvPr id="24579" name="Rectangle 3"/>
              <p:cNvSpPr>
                <a:spLocks noGrp="1" noRot="1" noChangeAspect="1" noMove="1" noResize="1" noEditPoints="1" noAdjustHandles="1" noChangeArrowheads="1" noChangeShapeType="1" noTextEdit="1"/>
              </p:cNvSpPr>
              <p:nvPr>
                <p:ph idx="1"/>
              </p:nvPr>
            </p:nvSpPr>
            <p:spPr>
              <a:blipFill>
                <a:blip r:embed="rId3"/>
                <a:stretch>
                  <a:fillRect l="-1086" t="-3198"/>
                </a:stretch>
              </a:blipFill>
            </p:spPr>
            <p:txBody>
              <a:bodyPr/>
              <a:lstStyle/>
              <a:p>
                <a:r>
                  <a:rPr lang="en-US">
                    <a:noFill/>
                  </a:rPr>
                  <a:t> </a:t>
                </a:r>
              </a:p>
            </p:txBody>
          </p:sp>
        </mc:Fallback>
      </mc:AlternateContent>
      <p:sp>
        <p:nvSpPr>
          <p:cNvPr id="4" name="Rectangle 3"/>
          <p:cNvSpPr txBox="1">
            <a:spLocks noChangeArrowheads="1"/>
          </p:cNvSpPr>
          <p:nvPr/>
        </p:nvSpPr>
        <p:spPr>
          <a:xfrm>
            <a:off x="476839" y="4985787"/>
            <a:ext cx="8961274" cy="1800898"/>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endParaRPr lang="en-US" altLang="zh-CN" dirty="0">
              <a:ea typeface="SimSun" panose="02010600030101010101" pitchFamily="2" charset="-122"/>
            </a:endParaRPr>
          </a:p>
        </p:txBody>
      </p:sp>
      <p:grpSp>
        <p:nvGrpSpPr>
          <p:cNvPr id="5" name="Group 4"/>
          <p:cNvGrpSpPr/>
          <p:nvPr/>
        </p:nvGrpSpPr>
        <p:grpSpPr>
          <a:xfrm>
            <a:off x="6941653" y="646028"/>
            <a:ext cx="4992920" cy="2692209"/>
            <a:chOff x="6917739" y="3172479"/>
            <a:chExt cx="4992920" cy="2692209"/>
          </a:xfrm>
        </p:grpSpPr>
        <p:grpSp>
          <p:nvGrpSpPr>
            <p:cNvPr id="6" name="Group 4"/>
            <p:cNvGrpSpPr>
              <a:grpSpLocks/>
            </p:cNvGrpSpPr>
            <p:nvPr/>
          </p:nvGrpSpPr>
          <p:grpSpPr bwMode="auto">
            <a:xfrm>
              <a:off x="6917739" y="3172479"/>
              <a:ext cx="4220989" cy="2566120"/>
              <a:chOff x="672" y="1712"/>
              <a:chExt cx="3849" cy="2224"/>
            </a:xfrm>
          </p:grpSpPr>
          <p:sp>
            <p:nvSpPr>
              <p:cNvPr id="10" name="Oval 5"/>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6"/>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7"/>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8"/>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9"/>
              <p:cNvSpPr>
                <a:spLocks noChangeArrowheads="1"/>
              </p:cNvSpPr>
              <p:nvPr/>
            </p:nvSpPr>
            <p:spPr bwMode="auto">
              <a:xfrm>
                <a:off x="2246" y="292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 name="Oval 10"/>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 name="Oval 11"/>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2"/>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3"/>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14"/>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15"/>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16"/>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 name="Oval 17"/>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 name="Oval 18"/>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4" name="Oval 19"/>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5" name="Oval 20"/>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6" name="Oval 21"/>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7" name="Rectangle 22"/>
              <p:cNvSpPr>
                <a:spLocks noChangeArrowheads="1"/>
              </p:cNvSpPr>
              <p:nvPr/>
            </p:nvSpPr>
            <p:spPr bwMode="auto">
              <a:xfrm>
                <a:off x="1392" y="1824"/>
                <a:ext cx="2448" cy="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8" name="Oval 23"/>
              <p:cNvSpPr>
                <a:spLocks noChangeArrowheads="1"/>
              </p:cNvSpPr>
              <p:nvPr/>
            </p:nvSpPr>
            <p:spPr bwMode="auto">
              <a:xfrm>
                <a:off x="1659" y="2260"/>
                <a:ext cx="608" cy="58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9" name="Oval 24"/>
              <p:cNvSpPr>
                <a:spLocks noChangeArrowheads="1"/>
              </p:cNvSpPr>
              <p:nvPr/>
            </p:nvSpPr>
            <p:spPr bwMode="auto">
              <a:xfrm>
                <a:off x="1802" y="2880"/>
                <a:ext cx="646" cy="623"/>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0" name="Oval 25"/>
              <p:cNvSpPr>
                <a:spLocks noChangeArrowheads="1"/>
              </p:cNvSpPr>
              <p:nvPr/>
            </p:nvSpPr>
            <p:spPr bwMode="auto">
              <a:xfrm>
                <a:off x="2638" y="1712"/>
                <a:ext cx="616" cy="58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1" name="AutoShape 26"/>
              <p:cNvSpPr>
                <a:spLocks/>
              </p:cNvSpPr>
              <p:nvPr/>
            </p:nvSpPr>
            <p:spPr bwMode="auto">
              <a:xfrm>
                <a:off x="1094" y="3124"/>
                <a:ext cx="576" cy="284"/>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Core</a:t>
                </a:r>
              </a:p>
            </p:txBody>
          </p:sp>
          <p:sp>
            <p:nvSpPr>
              <p:cNvPr id="32" name="AutoShape 27"/>
              <p:cNvSpPr>
                <a:spLocks/>
              </p:cNvSpPr>
              <p:nvPr/>
            </p:nvSpPr>
            <p:spPr bwMode="auto">
              <a:xfrm>
                <a:off x="672" y="2523"/>
                <a:ext cx="817" cy="284"/>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Border</a:t>
                </a:r>
              </a:p>
            </p:txBody>
          </p:sp>
          <p:sp>
            <p:nvSpPr>
              <p:cNvPr id="33" name="AutoShape 28"/>
              <p:cNvSpPr>
                <a:spLocks/>
              </p:cNvSpPr>
              <p:nvPr/>
            </p:nvSpPr>
            <p:spPr bwMode="auto">
              <a:xfrm>
                <a:off x="3697" y="1921"/>
                <a:ext cx="824" cy="284"/>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Outlier</a:t>
                </a:r>
              </a:p>
            </p:txBody>
          </p:sp>
          <p:sp>
            <p:nvSpPr>
              <p:cNvPr id="34" name="Oval 30"/>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7" name="TextBox 6"/>
            <p:cNvSpPr txBox="1"/>
            <p:nvPr/>
          </p:nvSpPr>
          <p:spPr>
            <a:xfrm>
              <a:off x="8994472" y="5187580"/>
              <a:ext cx="2916187" cy="677108"/>
            </a:xfrm>
            <a:prstGeom prst="rect">
              <a:avLst/>
            </a:prstGeom>
            <a:solidFill>
              <a:srgbClr val="FFFF66"/>
            </a:solidFill>
          </p:spPr>
          <p:txBody>
            <a:bodyPr wrap="square" rtlCol="0">
              <a:spAutoFit/>
            </a:bodyPr>
            <a:lstStyle/>
            <a:p>
              <a:r>
                <a:rPr lang="en-US" dirty="0"/>
                <a:t>Border point: in cluster but neighborhood is not dense</a:t>
              </a:r>
            </a:p>
          </p:txBody>
        </p:sp>
        <p:sp>
          <p:nvSpPr>
            <p:cNvPr id="8" name="TextBox 7"/>
            <p:cNvSpPr txBox="1"/>
            <p:nvPr/>
          </p:nvSpPr>
          <p:spPr>
            <a:xfrm>
              <a:off x="10181357" y="3780647"/>
              <a:ext cx="1658834" cy="677108"/>
            </a:xfrm>
            <a:prstGeom prst="rect">
              <a:avLst/>
            </a:prstGeom>
            <a:solidFill>
              <a:srgbClr val="FFFF66"/>
            </a:solidFill>
          </p:spPr>
          <p:txBody>
            <a:bodyPr wrap="square" rtlCol="0">
              <a:spAutoFit/>
            </a:bodyPr>
            <a:lstStyle/>
            <a:p>
              <a:r>
                <a:rPr lang="en-US" dirty="0"/>
                <a:t>Outlier/noise: not in a cluster</a:t>
              </a:r>
            </a:p>
          </p:txBody>
        </p:sp>
        <p:sp>
          <p:nvSpPr>
            <p:cNvPr id="9" name="TextBox 8"/>
            <p:cNvSpPr txBox="1"/>
            <p:nvPr/>
          </p:nvSpPr>
          <p:spPr>
            <a:xfrm>
              <a:off x="9893397" y="4492310"/>
              <a:ext cx="1946794" cy="677108"/>
            </a:xfrm>
            <a:prstGeom prst="rect">
              <a:avLst/>
            </a:prstGeom>
            <a:solidFill>
              <a:srgbClr val="FFFF66"/>
            </a:solidFill>
          </p:spPr>
          <p:txBody>
            <a:bodyPr wrap="square" rtlCol="0">
              <a:spAutoFit/>
            </a:bodyPr>
            <a:lstStyle/>
            <a:p>
              <a:r>
                <a:rPr lang="en-US" dirty="0"/>
                <a:t>Core point: dense neighborhood</a:t>
              </a:r>
            </a:p>
          </p:txBody>
        </p:sp>
      </p:grpSp>
    </p:spTree>
    <p:extLst>
      <p:ext uri="{BB962C8B-B14F-4D97-AF65-F5344CB8AC3E}">
        <p14:creationId xmlns:p14="http://schemas.microsoft.com/office/powerpoint/2010/main" val="3142384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DBSCAN Is Sensitive to the Setting of Parameters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73044" y="1754276"/>
            <a:ext cx="6839155" cy="2572526"/>
          </a:xfrm>
          <a:prstGeom prst="rect">
            <a:avLst/>
          </a:prstGeom>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695" y="4326802"/>
            <a:ext cx="853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489" y="4537324"/>
            <a:ext cx="1254891" cy="98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9046" y="6283105"/>
            <a:ext cx="7532484" cy="384721"/>
          </a:xfrm>
          <a:prstGeom prst="rect">
            <a:avLst/>
          </a:prstGeom>
          <a:solidFill>
            <a:srgbClr val="FFFF66"/>
          </a:solidFill>
        </p:spPr>
        <p:txBody>
          <a:bodyPr wrap="square" rtlCol="0">
            <a:spAutoFit/>
          </a:bodyPr>
          <a:lstStyle/>
          <a:p>
            <a:r>
              <a:rPr lang="en-US" dirty="0"/>
              <a:t>Ack. Figures from </a:t>
            </a:r>
            <a:r>
              <a:rPr lang="en-US" altLang="zh-CN" sz="1800" dirty="0">
                <a:ea typeface="SimSun" panose="02010600030101010101" pitchFamily="2" charset="-122"/>
              </a:rPr>
              <a:t>G. </a:t>
            </a:r>
            <a:r>
              <a:rPr lang="en-US" altLang="zh-CN" sz="1800" dirty="0" err="1">
                <a:ea typeface="SimSun" panose="02010600030101010101" pitchFamily="2" charset="-122"/>
              </a:rPr>
              <a:t>Karypis</a:t>
            </a:r>
            <a:r>
              <a:rPr lang="en-US" altLang="zh-CN" sz="1800" dirty="0">
                <a:ea typeface="SimSun" panose="02010600030101010101" pitchFamily="2" charset="-122"/>
              </a:rPr>
              <a:t>, E.-H. Han, and V. Kumar, </a:t>
            </a:r>
            <a:r>
              <a:rPr lang="en-US" altLang="zh-CN" sz="1800" i="1" dirty="0">
                <a:ea typeface="SimSun" panose="02010600030101010101" pitchFamily="2" charset="-122"/>
              </a:rPr>
              <a:t>COMPUTER</a:t>
            </a:r>
            <a:r>
              <a:rPr lang="en-US" altLang="zh-CN" sz="1800" dirty="0">
                <a:ea typeface="SimSun" panose="02010600030101010101" pitchFamily="2" charset="-122"/>
              </a:rPr>
              <a:t>, 32(8), 1999 </a:t>
            </a:r>
          </a:p>
        </p:txBody>
      </p:sp>
    </p:spTree>
    <p:extLst>
      <p:ext uri="{BB962C8B-B14F-4D97-AF65-F5344CB8AC3E}">
        <p14:creationId xmlns:p14="http://schemas.microsoft.com/office/powerpoint/2010/main" val="1172082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dirty="0"/>
              <a:t>OPTICS: Ordering Points To Identify Clustering Structure</a:t>
            </a:r>
          </a:p>
        </p:txBody>
      </p:sp>
      <p:sp>
        <p:nvSpPr>
          <p:cNvPr id="24579" name="Rectangle 3"/>
          <p:cNvSpPr>
            <a:spLocks noGrp="1" noChangeArrowheads="1"/>
          </p:cNvSpPr>
          <p:nvPr>
            <p:ph idx="1"/>
          </p:nvPr>
        </p:nvSpPr>
        <p:spPr/>
        <p:txBody>
          <a:bodyPr/>
          <a:lstStyle/>
          <a:p>
            <a:r>
              <a:rPr lang="en-US" altLang="zh-CN" dirty="0"/>
              <a:t>OPTICS (</a:t>
            </a:r>
            <a:r>
              <a:rPr lang="en-US" altLang="zh-CN" dirty="0" err="1"/>
              <a:t>Ankerst</a:t>
            </a:r>
            <a:r>
              <a:rPr lang="en-US" altLang="zh-CN" dirty="0"/>
              <a:t>, </a:t>
            </a:r>
            <a:r>
              <a:rPr lang="en-US" altLang="zh-CN" dirty="0" err="1"/>
              <a:t>Breunig</a:t>
            </a:r>
            <a:r>
              <a:rPr lang="en-US" altLang="zh-CN" dirty="0"/>
              <a:t>, </a:t>
            </a:r>
            <a:r>
              <a:rPr lang="en-US" altLang="zh-CN" dirty="0" err="1"/>
              <a:t>Kriegel</a:t>
            </a:r>
            <a:r>
              <a:rPr lang="en-US" altLang="zh-CN" dirty="0"/>
              <a:t>, and Sander, SIGMOD’99)</a:t>
            </a:r>
          </a:p>
          <a:p>
            <a:pPr lvl="1"/>
            <a:r>
              <a:rPr lang="en-US" altLang="zh-CN" dirty="0"/>
              <a:t>DBSCAN is sensitive to parameter setting</a:t>
            </a:r>
          </a:p>
          <a:p>
            <a:pPr lvl="1"/>
            <a:r>
              <a:rPr lang="en-US" altLang="zh-CN" dirty="0"/>
              <a:t>An extension: finding clustering structure</a:t>
            </a:r>
          </a:p>
          <a:p>
            <a:r>
              <a:rPr lang="en-US" altLang="zh-CN" dirty="0"/>
              <a:t>Observation: </a:t>
            </a:r>
            <a:r>
              <a:rPr lang="en-US" dirty="0"/>
              <a:t>Given a </a:t>
            </a:r>
            <a:r>
              <a:rPr lang="en-US" dirty="0" err="1"/>
              <a:t>MinPts</a:t>
            </a:r>
            <a:r>
              <a:rPr lang="en-US" dirty="0"/>
              <a:t>, density-based clusters w.r.t. a higher density are completely contained in clusters w.r.t. to a lower density </a:t>
            </a:r>
          </a:p>
          <a:p>
            <a:r>
              <a:rPr lang="en-US" altLang="zh-CN" dirty="0"/>
              <a:t>Idea: </a:t>
            </a:r>
            <a:r>
              <a:rPr lang="en-US" dirty="0"/>
              <a:t>Higher density points should be processed first</a:t>
            </a:r>
            <a:r>
              <a:rPr lang="en-US" altLang="zh-CN" dirty="0"/>
              <a:t>—find high-density </a:t>
            </a:r>
            <a:r>
              <a:rPr lang="en-US" dirty="0"/>
              <a:t>clusters first</a:t>
            </a:r>
          </a:p>
          <a:p>
            <a:r>
              <a:rPr lang="en-US" dirty="0"/>
              <a:t>OPTICS stores such a clustering order using two pieces of information: </a:t>
            </a:r>
          </a:p>
          <a:p>
            <a:pPr lvl="1"/>
            <a:r>
              <a:rPr lang="en-US" dirty="0"/>
              <a:t>Core distance and </a:t>
            </a:r>
            <a:r>
              <a:rPr lang="en-US" altLang="zh-CN" dirty="0"/>
              <a:t>reachability distance </a:t>
            </a:r>
          </a:p>
        </p:txBody>
      </p:sp>
    </p:spTree>
    <p:extLst>
      <p:ext uri="{BB962C8B-B14F-4D97-AF65-F5344CB8AC3E}">
        <p14:creationId xmlns:p14="http://schemas.microsoft.com/office/powerpoint/2010/main" val="1908877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9452-8189-DF3E-121C-87DD00363F71}"/>
              </a:ext>
            </a:extLst>
          </p:cNvPr>
          <p:cNvSpPr>
            <a:spLocks noGrp="1"/>
          </p:cNvSpPr>
          <p:nvPr>
            <p:ph type="title"/>
          </p:nvPr>
        </p:nvSpPr>
        <p:spPr/>
        <p:txBody>
          <a:bodyPr/>
          <a:lstStyle/>
          <a:p>
            <a:r>
              <a:rPr lang="en-US" dirty="0"/>
              <a:t>Visualization</a:t>
            </a:r>
          </a:p>
        </p:txBody>
      </p:sp>
      <p:sp>
        <p:nvSpPr>
          <p:cNvPr id="3" name="Content Placeholder 2">
            <a:extLst>
              <a:ext uri="{FF2B5EF4-FFF2-40B4-BE49-F238E27FC236}">
                <a16:creationId xmlns:a16="http://schemas.microsoft.com/office/drawing/2014/main" id="{9ECBDD6C-9153-A75A-5EFE-DB920E5EF712}"/>
              </a:ext>
            </a:extLst>
          </p:cNvPr>
          <p:cNvSpPr>
            <a:spLocks noGrp="1"/>
          </p:cNvSpPr>
          <p:nvPr>
            <p:ph idx="1"/>
          </p:nvPr>
        </p:nvSpPr>
        <p:spPr/>
        <p:txBody>
          <a:bodyPr/>
          <a:lstStyle/>
          <a:p>
            <a:r>
              <a:rPr lang="en-US" dirty="0"/>
              <a:t>Since points belonging to a cluster have a low reachability distance to their nearest neighbor, valleys correspond to clusters</a:t>
            </a:r>
          </a:p>
          <a:p>
            <a:r>
              <a:rPr lang="en-US" dirty="0"/>
              <a:t>The deeper the valley, the denser the cluster </a:t>
            </a:r>
          </a:p>
          <a:p>
            <a:endParaRPr lang="en-US" dirty="0"/>
          </a:p>
        </p:txBody>
      </p:sp>
      <p:grpSp>
        <p:nvGrpSpPr>
          <p:cNvPr id="4" name="Group 3">
            <a:extLst>
              <a:ext uri="{FF2B5EF4-FFF2-40B4-BE49-F238E27FC236}">
                <a16:creationId xmlns:a16="http://schemas.microsoft.com/office/drawing/2014/main" id="{1E6107AD-EAD0-3C9A-4547-B26047E57F3E}"/>
              </a:ext>
            </a:extLst>
          </p:cNvPr>
          <p:cNvGrpSpPr/>
          <p:nvPr/>
        </p:nvGrpSpPr>
        <p:grpSpPr>
          <a:xfrm>
            <a:off x="3808342" y="3210378"/>
            <a:ext cx="4859580" cy="3323392"/>
            <a:chOff x="2223284" y="1129619"/>
            <a:chExt cx="8444717" cy="5108932"/>
          </a:xfrm>
        </p:grpSpPr>
        <p:sp>
          <p:nvSpPr>
            <p:cNvPr id="5" name="Line 2">
              <a:extLst>
                <a:ext uri="{FF2B5EF4-FFF2-40B4-BE49-F238E27FC236}">
                  <a16:creationId xmlns:a16="http://schemas.microsoft.com/office/drawing/2014/main" id="{22D8411A-07B0-E515-4CC9-0BF338818003}"/>
                </a:ext>
              </a:extLst>
            </p:cNvPr>
            <p:cNvSpPr>
              <a:spLocks noChangeShapeType="1"/>
            </p:cNvSpPr>
            <p:nvPr/>
          </p:nvSpPr>
          <p:spPr bwMode="auto">
            <a:xfrm>
              <a:off x="3657600" y="2439988"/>
              <a:ext cx="0" cy="3198812"/>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6" name="Line 3">
              <a:extLst>
                <a:ext uri="{FF2B5EF4-FFF2-40B4-BE49-F238E27FC236}">
                  <a16:creationId xmlns:a16="http://schemas.microsoft.com/office/drawing/2014/main" id="{8A9877A8-EB4D-52AC-9AF0-0E238E868A3C}"/>
                </a:ext>
              </a:extLst>
            </p:cNvPr>
            <p:cNvSpPr>
              <a:spLocks noChangeShapeType="1"/>
            </p:cNvSpPr>
            <p:nvPr/>
          </p:nvSpPr>
          <p:spPr bwMode="auto">
            <a:xfrm>
              <a:off x="3735388" y="5562600"/>
              <a:ext cx="60944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 name="Freeform 4">
              <a:extLst>
                <a:ext uri="{FF2B5EF4-FFF2-40B4-BE49-F238E27FC236}">
                  <a16:creationId xmlns:a16="http://schemas.microsoft.com/office/drawing/2014/main" id="{F2814DC6-A061-D304-AF86-6C676BD58EDC}"/>
                </a:ext>
              </a:extLst>
            </p:cNvPr>
            <p:cNvSpPr>
              <a:spLocks/>
            </p:cNvSpPr>
            <p:nvPr/>
          </p:nvSpPr>
          <p:spPr bwMode="auto">
            <a:xfrm>
              <a:off x="3581400" y="2408239"/>
              <a:ext cx="6280150" cy="3248025"/>
            </a:xfrm>
            <a:custGeom>
              <a:avLst/>
              <a:gdLst>
                <a:gd name="T0" fmla="*/ 2147483647 w 3956"/>
                <a:gd name="T1" fmla="*/ 2147483647 h 2046"/>
                <a:gd name="T2" fmla="*/ 2147483647 w 3956"/>
                <a:gd name="T3" fmla="*/ 2147483647 h 2046"/>
                <a:gd name="T4" fmla="*/ 2147483647 w 3956"/>
                <a:gd name="T5" fmla="*/ 2147483647 h 2046"/>
                <a:gd name="T6" fmla="*/ 2147483647 w 3956"/>
                <a:gd name="T7" fmla="*/ 2147483647 h 2046"/>
                <a:gd name="T8" fmla="*/ 2147483647 w 3956"/>
                <a:gd name="T9" fmla="*/ 2147483647 h 2046"/>
                <a:gd name="T10" fmla="*/ 2147483647 w 3956"/>
                <a:gd name="T11" fmla="*/ 2147483647 h 2046"/>
                <a:gd name="T12" fmla="*/ 2147483647 w 3956"/>
                <a:gd name="T13" fmla="*/ 2147483647 h 2046"/>
                <a:gd name="T14" fmla="*/ 2147483647 w 3956"/>
                <a:gd name="T15" fmla="*/ 2147483647 h 2046"/>
                <a:gd name="T16" fmla="*/ 2147483647 w 3956"/>
                <a:gd name="T17" fmla="*/ 2147483647 h 2046"/>
                <a:gd name="T18" fmla="*/ 2147483647 w 3956"/>
                <a:gd name="T19" fmla="*/ 2147483647 h 2046"/>
                <a:gd name="T20" fmla="*/ 2147483647 w 3956"/>
                <a:gd name="T21" fmla="*/ 2147483647 h 2046"/>
                <a:gd name="T22" fmla="*/ 2147483647 w 3956"/>
                <a:gd name="T23" fmla="*/ 2147483647 h 2046"/>
                <a:gd name="T24" fmla="*/ 2147483647 w 3956"/>
                <a:gd name="T25" fmla="*/ 2147483647 h 2046"/>
                <a:gd name="T26" fmla="*/ 2147483647 w 3956"/>
                <a:gd name="T27" fmla="*/ 2147483647 h 2046"/>
                <a:gd name="T28" fmla="*/ 2147483647 w 3956"/>
                <a:gd name="T29" fmla="*/ 2147483647 h 2046"/>
                <a:gd name="T30" fmla="*/ 2147483647 w 3956"/>
                <a:gd name="T31" fmla="*/ 2147483647 h 2046"/>
                <a:gd name="T32" fmla="*/ 2147483647 w 3956"/>
                <a:gd name="T33" fmla="*/ 2147483647 h 2046"/>
                <a:gd name="T34" fmla="*/ 2147483647 w 3956"/>
                <a:gd name="T35" fmla="*/ 2147483647 h 2046"/>
                <a:gd name="T36" fmla="*/ 2147483647 w 3956"/>
                <a:gd name="T37" fmla="*/ 2147483647 h 2046"/>
                <a:gd name="T38" fmla="*/ 2147483647 w 3956"/>
                <a:gd name="T39" fmla="*/ 2147483647 h 2046"/>
                <a:gd name="T40" fmla="*/ 2147483647 w 3956"/>
                <a:gd name="T41" fmla="*/ 2147483647 h 2046"/>
                <a:gd name="T42" fmla="*/ 2147483647 w 3956"/>
                <a:gd name="T43" fmla="*/ 2147483647 h 2046"/>
                <a:gd name="T44" fmla="*/ 2147483647 w 3956"/>
                <a:gd name="T45" fmla="*/ 2147483647 h 2046"/>
                <a:gd name="T46" fmla="*/ 2147483647 w 3956"/>
                <a:gd name="T47" fmla="*/ 2147483647 h 2046"/>
                <a:gd name="T48" fmla="*/ 2147483647 w 3956"/>
                <a:gd name="T49" fmla="*/ 2147483647 h 2046"/>
                <a:gd name="T50" fmla="*/ 2147483647 w 3956"/>
                <a:gd name="T51" fmla="*/ 2147483647 h 2046"/>
                <a:gd name="T52" fmla="*/ 2147483647 w 3956"/>
                <a:gd name="T53" fmla="*/ 2147483647 h 2046"/>
                <a:gd name="T54" fmla="*/ 2147483647 w 3956"/>
                <a:gd name="T55" fmla="*/ 2147483647 h 2046"/>
                <a:gd name="T56" fmla="*/ 2147483647 w 3956"/>
                <a:gd name="T57" fmla="*/ 2147483647 h 2046"/>
                <a:gd name="T58" fmla="*/ 2147483647 w 3956"/>
                <a:gd name="T59" fmla="*/ 2147483647 h 2046"/>
                <a:gd name="T60" fmla="*/ 2147483647 w 3956"/>
                <a:gd name="T61" fmla="*/ 2147483647 h 2046"/>
                <a:gd name="T62" fmla="*/ 2147483647 w 3956"/>
                <a:gd name="T63" fmla="*/ 2147483647 h 2046"/>
                <a:gd name="T64" fmla="*/ 2147483647 w 3956"/>
                <a:gd name="T65" fmla="*/ 2147483647 h 2046"/>
                <a:gd name="T66" fmla="*/ 2147483647 w 3956"/>
                <a:gd name="T67" fmla="*/ 2147483647 h 2046"/>
                <a:gd name="T68" fmla="*/ 2147483647 w 3956"/>
                <a:gd name="T69" fmla="*/ 2147483647 h 2046"/>
                <a:gd name="T70" fmla="*/ 2147483647 w 3956"/>
                <a:gd name="T71" fmla="*/ 2147483647 h 2046"/>
                <a:gd name="T72" fmla="*/ 2147483647 w 3956"/>
                <a:gd name="T73" fmla="*/ 2147483647 h 2046"/>
                <a:gd name="T74" fmla="*/ 2147483647 w 3956"/>
                <a:gd name="T75" fmla="*/ 2147483647 h 2046"/>
                <a:gd name="T76" fmla="*/ 2147483647 w 3956"/>
                <a:gd name="T77" fmla="*/ 2147483647 h 2046"/>
                <a:gd name="T78" fmla="*/ 2147483647 w 3956"/>
                <a:gd name="T79" fmla="*/ 2147483647 h 2046"/>
                <a:gd name="T80" fmla="*/ 2147483647 w 3956"/>
                <a:gd name="T81" fmla="*/ 2147483647 h 2046"/>
                <a:gd name="T82" fmla="*/ 2147483647 w 3956"/>
                <a:gd name="T83" fmla="*/ 2147483647 h 2046"/>
                <a:gd name="T84" fmla="*/ 2147483647 w 3956"/>
                <a:gd name="T85" fmla="*/ 2147483647 h 2046"/>
                <a:gd name="T86" fmla="*/ 2147483647 w 3956"/>
                <a:gd name="T87" fmla="*/ 2147483647 h 2046"/>
                <a:gd name="T88" fmla="*/ 2147483647 w 3956"/>
                <a:gd name="T89" fmla="*/ 2147483647 h 2046"/>
                <a:gd name="T90" fmla="*/ 2147483647 w 3956"/>
                <a:gd name="T91" fmla="*/ 2147483647 h 2046"/>
                <a:gd name="T92" fmla="*/ 2147483647 w 3956"/>
                <a:gd name="T93" fmla="*/ 2147483647 h 2046"/>
                <a:gd name="T94" fmla="*/ 2147483647 w 3956"/>
                <a:gd name="T95" fmla="*/ 2147483647 h 2046"/>
                <a:gd name="T96" fmla="*/ 2147483647 w 3956"/>
                <a:gd name="T97" fmla="*/ 2147483647 h 2046"/>
                <a:gd name="T98" fmla="*/ 2147483647 w 3956"/>
                <a:gd name="T99" fmla="*/ 2147483647 h 2046"/>
                <a:gd name="T100" fmla="*/ 2147483647 w 3956"/>
                <a:gd name="T101" fmla="*/ 2147483647 h 2046"/>
                <a:gd name="T102" fmla="*/ 2147483647 w 3956"/>
                <a:gd name="T103" fmla="*/ 2147483647 h 2046"/>
                <a:gd name="T104" fmla="*/ 2147483647 w 3956"/>
                <a:gd name="T105" fmla="*/ 2147483647 h 2046"/>
                <a:gd name="T106" fmla="*/ 2147483647 w 3956"/>
                <a:gd name="T107" fmla="*/ 2147483647 h 2046"/>
                <a:gd name="T108" fmla="*/ 2147483647 w 3956"/>
                <a:gd name="T109" fmla="*/ 2147483647 h 2046"/>
                <a:gd name="T110" fmla="*/ 2147483647 w 3956"/>
                <a:gd name="T111" fmla="*/ 2147483647 h 2046"/>
                <a:gd name="T112" fmla="*/ 2147483647 w 3956"/>
                <a:gd name="T113" fmla="*/ 2147483647 h 2046"/>
                <a:gd name="T114" fmla="*/ 2147483647 w 3956"/>
                <a:gd name="T115" fmla="*/ 2147483647 h 2046"/>
                <a:gd name="T116" fmla="*/ 2147483647 w 3956"/>
                <a:gd name="T117" fmla="*/ 2147483647 h 2046"/>
                <a:gd name="T118" fmla="*/ 2147483647 w 3956"/>
                <a:gd name="T119" fmla="*/ 2147483647 h 2046"/>
                <a:gd name="T120" fmla="*/ 2147483647 w 3956"/>
                <a:gd name="T121" fmla="*/ 2147483647 h 2046"/>
                <a:gd name="T122" fmla="*/ 2147483647 w 3956"/>
                <a:gd name="T123" fmla="*/ 2147483647 h 20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6"/>
                <a:gd name="T187" fmla="*/ 0 h 2046"/>
                <a:gd name="T188" fmla="*/ 3956 w 3956"/>
                <a:gd name="T189" fmla="*/ 2046 h 20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6" h="2046">
                  <a:moveTo>
                    <a:pt x="0" y="19"/>
                  </a:moveTo>
                  <a:lnTo>
                    <a:pt x="39" y="0"/>
                  </a:lnTo>
                  <a:lnTo>
                    <a:pt x="63" y="0"/>
                  </a:lnTo>
                  <a:lnTo>
                    <a:pt x="79" y="24"/>
                  </a:lnTo>
                  <a:lnTo>
                    <a:pt x="87" y="48"/>
                  </a:lnTo>
                  <a:lnTo>
                    <a:pt x="87" y="71"/>
                  </a:lnTo>
                  <a:lnTo>
                    <a:pt x="87" y="95"/>
                  </a:lnTo>
                  <a:lnTo>
                    <a:pt x="87" y="119"/>
                  </a:lnTo>
                  <a:lnTo>
                    <a:pt x="87" y="142"/>
                  </a:lnTo>
                  <a:lnTo>
                    <a:pt x="95" y="166"/>
                  </a:lnTo>
                  <a:lnTo>
                    <a:pt x="95" y="190"/>
                  </a:lnTo>
                  <a:lnTo>
                    <a:pt x="102" y="213"/>
                  </a:lnTo>
                  <a:lnTo>
                    <a:pt x="110" y="237"/>
                  </a:lnTo>
                  <a:lnTo>
                    <a:pt x="118" y="261"/>
                  </a:lnTo>
                  <a:lnTo>
                    <a:pt x="134" y="284"/>
                  </a:lnTo>
                  <a:lnTo>
                    <a:pt x="150" y="308"/>
                  </a:lnTo>
                  <a:lnTo>
                    <a:pt x="166" y="332"/>
                  </a:lnTo>
                  <a:lnTo>
                    <a:pt x="174" y="355"/>
                  </a:lnTo>
                  <a:lnTo>
                    <a:pt x="197" y="395"/>
                  </a:lnTo>
                  <a:lnTo>
                    <a:pt x="213" y="419"/>
                  </a:lnTo>
                  <a:lnTo>
                    <a:pt x="229" y="450"/>
                  </a:lnTo>
                  <a:lnTo>
                    <a:pt x="245" y="474"/>
                  </a:lnTo>
                  <a:lnTo>
                    <a:pt x="252" y="505"/>
                  </a:lnTo>
                  <a:lnTo>
                    <a:pt x="268" y="529"/>
                  </a:lnTo>
                  <a:lnTo>
                    <a:pt x="268" y="553"/>
                  </a:lnTo>
                  <a:lnTo>
                    <a:pt x="276" y="576"/>
                  </a:lnTo>
                  <a:lnTo>
                    <a:pt x="284" y="600"/>
                  </a:lnTo>
                  <a:lnTo>
                    <a:pt x="292" y="624"/>
                  </a:lnTo>
                  <a:lnTo>
                    <a:pt x="300" y="648"/>
                  </a:lnTo>
                  <a:lnTo>
                    <a:pt x="308" y="679"/>
                  </a:lnTo>
                  <a:lnTo>
                    <a:pt x="316" y="703"/>
                  </a:lnTo>
                  <a:lnTo>
                    <a:pt x="324" y="726"/>
                  </a:lnTo>
                  <a:lnTo>
                    <a:pt x="331" y="758"/>
                  </a:lnTo>
                  <a:lnTo>
                    <a:pt x="339" y="782"/>
                  </a:lnTo>
                  <a:lnTo>
                    <a:pt x="347" y="805"/>
                  </a:lnTo>
                  <a:lnTo>
                    <a:pt x="363" y="829"/>
                  </a:lnTo>
                  <a:lnTo>
                    <a:pt x="371" y="853"/>
                  </a:lnTo>
                  <a:lnTo>
                    <a:pt x="379" y="876"/>
                  </a:lnTo>
                  <a:lnTo>
                    <a:pt x="387" y="900"/>
                  </a:lnTo>
                  <a:lnTo>
                    <a:pt x="395" y="924"/>
                  </a:lnTo>
                  <a:lnTo>
                    <a:pt x="402" y="947"/>
                  </a:lnTo>
                  <a:lnTo>
                    <a:pt x="410" y="971"/>
                  </a:lnTo>
                  <a:lnTo>
                    <a:pt x="410" y="995"/>
                  </a:lnTo>
                  <a:lnTo>
                    <a:pt x="418" y="1018"/>
                  </a:lnTo>
                  <a:lnTo>
                    <a:pt x="418" y="1042"/>
                  </a:lnTo>
                  <a:lnTo>
                    <a:pt x="418" y="1074"/>
                  </a:lnTo>
                  <a:lnTo>
                    <a:pt x="418" y="1105"/>
                  </a:lnTo>
                  <a:lnTo>
                    <a:pt x="418" y="1129"/>
                  </a:lnTo>
                  <a:lnTo>
                    <a:pt x="418" y="1161"/>
                  </a:lnTo>
                  <a:lnTo>
                    <a:pt x="418" y="1184"/>
                  </a:lnTo>
                  <a:lnTo>
                    <a:pt x="418" y="1208"/>
                  </a:lnTo>
                  <a:lnTo>
                    <a:pt x="418" y="1232"/>
                  </a:lnTo>
                  <a:lnTo>
                    <a:pt x="426" y="1255"/>
                  </a:lnTo>
                  <a:lnTo>
                    <a:pt x="426" y="1279"/>
                  </a:lnTo>
                  <a:lnTo>
                    <a:pt x="434" y="1303"/>
                  </a:lnTo>
                  <a:lnTo>
                    <a:pt x="442" y="1326"/>
                  </a:lnTo>
                  <a:lnTo>
                    <a:pt x="458" y="1350"/>
                  </a:lnTo>
                  <a:lnTo>
                    <a:pt x="489" y="1374"/>
                  </a:lnTo>
                  <a:lnTo>
                    <a:pt x="521" y="1389"/>
                  </a:lnTo>
                  <a:lnTo>
                    <a:pt x="545" y="1397"/>
                  </a:lnTo>
                  <a:lnTo>
                    <a:pt x="568" y="1405"/>
                  </a:lnTo>
                  <a:lnTo>
                    <a:pt x="592" y="1421"/>
                  </a:lnTo>
                  <a:lnTo>
                    <a:pt x="623" y="1437"/>
                  </a:lnTo>
                  <a:lnTo>
                    <a:pt x="663" y="1460"/>
                  </a:lnTo>
                  <a:lnTo>
                    <a:pt x="687" y="1476"/>
                  </a:lnTo>
                  <a:lnTo>
                    <a:pt x="718" y="1492"/>
                  </a:lnTo>
                  <a:lnTo>
                    <a:pt x="734" y="1516"/>
                  </a:lnTo>
                  <a:lnTo>
                    <a:pt x="773" y="1524"/>
                  </a:lnTo>
                  <a:lnTo>
                    <a:pt x="797" y="1524"/>
                  </a:lnTo>
                  <a:lnTo>
                    <a:pt x="837" y="1524"/>
                  </a:lnTo>
                  <a:lnTo>
                    <a:pt x="884" y="1524"/>
                  </a:lnTo>
                  <a:lnTo>
                    <a:pt x="923" y="1524"/>
                  </a:lnTo>
                  <a:lnTo>
                    <a:pt x="963" y="1516"/>
                  </a:lnTo>
                  <a:lnTo>
                    <a:pt x="987" y="1516"/>
                  </a:lnTo>
                  <a:lnTo>
                    <a:pt x="1010" y="1508"/>
                  </a:lnTo>
                  <a:lnTo>
                    <a:pt x="1034" y="1484"/>
                  </a:lnTo>
                  <a:lnTo>
                    <a:pt x="1058" y="1460"/>
                  </a:lnTo>
                  <a:lnTo>
                    <a:pt x="1081" y="1437"/>
                  </a:lnTo>
                  <a:lnTo>
                    <a:pt x="1097" y="1413"/>
                  </a:lnTo>
                  <a:lnTo>
                    <a:pt x="1113" y="1389"/>
                  </a:lnTo>
                  <a:lnTo>
                    <a:pt x="1137" y="1366"/>
                  </a:lnTo>
                  <a:lnTo>
                    <a:pt x="1152" y="1342"/>
                  </a:lnTo>
                  <a:lnTo>
                    <a:pt x="1176" y="1318"/>
                  </a:lnTo>
                  <a:lnTo>
                    <a:pt x="1200" y="1295"/>
                  </a:lnTo>
                  <a:lnTo>
                    <a:pt x="1223" y="1271"/>
                  </a:lnTo>
                  <a:lnTo>
                    <a:pt x="1239" y="1247"/>
                  </a:lnTo>
                  <a:lnTo>
                    <a:pt x="1255" y="1224"/>
                  </a:lnTo>
                  <a:lnTo>
                    <a:pt x="1263" y="1200"/>
                  </a:lnTo>
                  <a:lnTo>
                    <a:pt x="1271" y="1176"/>
                  </a:lnTo>
                  <a:lnTo>
                    <a:pt x="1271" y="1153"/>
                  </a:lnTo>
                  <a:lnTo>
                    <a:pt x="1271" y="1129"/>
                  </a:lnTo>
                  <a:lnTo>
                    <a:pt x="1271" y="1105"/>
                  </a:lnTo>
                  <a:lnTo>
                    <a:pt x="1271" y="1082"/>
                  </a:lnTo>
                  <a:lnTo>
                    <a:pt x="1287" y="1058"/>
                  </a:lnTo>
                  <a:lnTo>
                    <a:pt x="1310" y="1034"/>
                  </a:lnTo>
                  <a:lnTo>
                    <a:pt x="1334" y="1018"/>
                  </a:lnTo>
                  <a:lnTo>
                    <a:pt x="1358" y="1003"/>
                  </a:lnTo>
                  <a:lnTo>
                    <a:pt x="1381" y="995"/>
                  </a:lnTo>
                  <a:lnTo>
                    <a:pt x="1405" y="979"/>
                  </a:lnTo>
                  <a:lnTo>
                    <a:pt x="1437" y="1003"/>
                  </a:lnTo>
                  <a:lnTo>
                    <a:pt x="1452" y="1026"/>
                  </a:lnTo>
                  <a:lnTo>
                    <a:pt x="1460" y="1050"/>
                  </a:lnTo>
                  <a:lnTo>
                    <a:pt x="1468" y="1074"/>
                  </a:lnTo>
                  <a:lnTo>
                    <a:pt x="1492" y="1082"/>
                  </a:lnTo>
                  <a:lnTo>
                    <a:pt x="1531" y="1082"/>
                  </a:lnTo>
                  <a:lnTo>
                    <a:pt x="1555" y="1082"/>
                  </a:lnTo>
                  <a:lnTo>
                    <a:pt x="1587" y="1074"/>
                  </a:lnTo>
                  <a:lnTo>
                    <a:pt x="1610" y="1066"/>
                  </a:lnTo>
                  <a:lnTo>
                    <a:pt x="1634" y="1050"/>
                  </a:lnTo>
                  <a:lnTo>
                    <a:pt x="1658" y="1034"/>
                  </a:lnTo>
                  <a:lnTo>
                    <a:pt x="1681" y="1018"/>
                  </a:lnTo>
                  <a:lnTo>
                    <a:pt x="1705" y="1003"/>
                  </a:lnTo>
                  <a:lnTo>
                    <a:pt x="1729" y="995"/>
                  </a:lnTo>
                  <a:lnTo>
                    <a:pt x="1744" y="1018"/>
                  </a:lnTo>
                  <a:lnTo>
                    <a:pt x="1752" y="1042"/>
                  </a:lnTo>
                  <a:lnTo>
                    <a:pt x="1760" y="1066"/>
                  </a:lnTo>
                  <a:lnTo>
                    <a:pt x="1760" y="1089"/>
                  </a:lnTo>
                  <a:lnTo>
                    <a:pt x="1760" y="1113"/>
                  </a:lnTo>
                  <a:lnTo>
                    <a:pt x="1760" y="1137"/>
                  </a:lnTo>
                  <a:lnTo>
                    <a:pt x="1760" y="1161"/>
                  </a:lnTo>
                  <a:lnTo>
                    <a:pt x="1760" y="1184"/>
                  </a:lnTo>
                  <a:lnTo>
                    <a:pt x="1760" y="1208"/>
                  </a:lnTo>
                  <a:lnTo>
                    <a:pt x="1760" y="1232"/>
                  </a:lnTo>
                  <a:lnTo>
                    <a:pt x="1760" y="1255"/>
                  </a:lnTo>
                  <a:lnTo>
                    <a:pt x="1760" y="1279"/>
                  </a:lnTo>
                  <a:lnTo>
                    <a:pt x="1760" y="1303"/>
                  </a:lnTo>
                  <a:lnTo>
                    <a:pt x="1760" y="1326"/>
                  </a:lnTo>
                  <a:lnTo>
                    <a:pt x="1760" y="1350"/>
                  </a:lnTo>
                  <a:lnTo>
                    <a:pt x="1768" y="1374"/>
                  </a:lnTo>
                  <a:lnTo>
                    <a:pt x="1776" y="1397"/>
                  </a:lnTo>
                  <a:lnTo>
                    <a:pt x="1784" y="1421"/>
                  </a:lnTo>
                  <a:lnTo>
                    <a:pt x="1792" y="1445"/>
                  </a:lnTo>
                  <a:lnTo>
                    <a:pt x="1815" y="1476"/>
                  </a:lnTo>
                  <a:lnTo>
                    <a:pt x="1855" y="1500"/>
                  </a:lnTo>
                  <a:lnTo>
                    <a:pt x="1879" y="1524"/>
                  </a:lnTo>
                  <a:lnTo>
                    <a:pt x="1910" y="1539"/>
                  </a:lnTo>
                  <a:lnTo>
                    <a:pt x="1934" y="1547"/>
                  </a:lnTo>
                  <a:lnTo>
                    <a:pt x="1958" y="1555"/>
                  </a:lnTo>
                  <a:lnTo>
                    <a:pt x="1981" y="1555"/>
                  </a:lnTo>
                  <a:lnTo>
                    <a:pt x="2005" y="1555"/>
                  </a:lnTo>
                  <a:lnTo>
                    <a:pt x="2037" y="1555"/>
                  </a:lnTo>
                  <a:lnTo>
                    <a:pt x="2068" y="1555"/>
                  </a:lnTo>
                  <a:lnTo>
                    <a:pt x="2092" y="1555"/>
                  </a:lnTo>
                  <a:lnTo>
                    <a:pt x="2131" y="1555"/>
                  </a:lnTo>
                  <a:lnTo>
                    <a:pt x="2155" y="1547"/>
                  </a:lnTo>
                  <a:lnTo>
                    <a:pt x="2179" y="1539"/>
                  </a:lnTo>
                  <a:lnTo>
                    <a:pt x="2210" y="1531"/>
                  </a:lnTo>
                  <a:lnTo>
                    <a:pt x="2234" y="1508"/>
                  </a:lnTo>
                  <a:lnTo>
                    <a:pt x="2258" y="1492"/>
                  </a:lnTo>
                  <a:lnTo>
                    <a:pt x="2281" y="1468"/>
                  </a:lnTo>
                  <a:lnTo>
                    <a:pt x="2289" y="1445"/>
                  </a:lnTo>
                  <a:lnTo>
                    <a:pt x="2313" y="1405"/>
                  </a:lnTo>
                  <a:lnTo>
                    <a:pt x="2329" y="1374"/>
                  </a:lnTo>
                  <a:lnTo>
                    <a:pt x="2352" y="1342"/>
                  </a:lnTo>
                  <a:lnTo>
                    <a:pt x="2360" y="1318"/>
                  </a:lnTo>
                  <a:lnTo>
                    <a:pt x="2376" y="1287"/>
                  </a:lnTo>
                  <a:lnTo>
                    <a:pt x="2384" y="1263"/>
                  </a:lnTo>
                  <a:lnTo>
                    <a:pt x="2400" y="1232"/>
                  </a:lnTo>
                  <a:lnTo>
                    <a:pt x="2408" y="1208"/>
                  </a:lnTo>
                  <a:lnTo>
                    <a:pt x="2423" y="1176"/>
                  </a:lnTo>
                  <a:lnTo>
                    <a:pt x="2439" y="1145"/>
                  </a:lnTo>
                  <a:lnTo>
                    <a:pt x="2447" y="1121"/>
                  </a:lnTo>
                  <a:lnTo>
                    <a:pt x="2455" y="1097"/>
                  </a:lnTo>
                  <a:lnTo>
                    <a:pt x="2471" y="1074"/>
                  </a:lnTo>
                  <a:lnTo>
                    <a:pt x="2486" y="1050"/>
                  </a:lnTo>
                  <a:lnTo>
                    <a:pt x="2502" y="1026"/>
                  </a:lnTo>
                  <a:lnTo>
                    <a:pt x="2518" y="1003"/>
                  </a:lnTo>
                  <a:lnTo>
                    <a:pt x="2542" y="979"/>
                  </a:lnTo>
                  <a:lnTo>
                    <a:pt x="2565" y="979"/>
                  </a:lnTo>
                  <a:lnTo>
                    <a:pt x="2589" y="987"/>
                  </a:lnTo>
                  <a:lnTo>
                    <a:pt x="2589" y="1011"/>
                  </a:lnTo>
                  <a:lnTo>
                    <a:pt x="2597" y="1034"/>
                  </a:lnTo>
                  <a:lnTo>
                    <a:pt x="2597" y="1058"/>
                  </a:lnTo>
                  <a:lnTo>
                    <a:pt x="2597" y="1082"/>
                  </a:lnTo>
                  <a:lnTo>
                    <a:pt x="2597" y="1113"/>
                  </a:lnTo>
                  <a:lnTo>
                    <a:pt x="2605" y="1145"/>
                  </a:lnTo>
                  <a:lnTo>
                    <a:pt x="2613" y="1176"/>
                  </a:lnTo>
                  <a:lnTo>
                    <a:pt x="2613" y="1200"/>
                  </a:lnTo>
                  <a:lnTo>
                    <a:pt x="2621" y="1224"/>
                  </a:lnTo>
                  <a:lnTo>
                    <a:pt x="2629" y="1255"/>
                  </a:lnTo>
                  <a:lnTo>
                    <a:pt x="2636" y="1279"/>
                  </a:lnTo>
                  <a:lnTo>
                    <a:pt x="2644" y="1310"/>
                  </a:lnTo>
                  <a:lnTo>
                    <a:pt x="2660" y="1342"/>
                  </a:lnTo>
                  <a:lnTo>
                    <a:pt x="2676" y="1366"/>
                  </a:lnTo>
                  <a:lnTo>
                    <a:pt x="2700" y="1389"/>
                  </a:lnTo>
                  <a:lnTo>
                    <a:pt x="2739" y="1429"/>
                  </a:lnTo>
                  <a:lnTo>
                    <a:pt x="2771" y="1460"/>
                  </a:lnTo>
                  <a:lnTo>
                    <a:pt x="2794" y="1476"/>
                  </a:lnTo>
                  <a:lnTo>
                    <a:pt x="2834" y="1508"/>
                  </a:lnTo>
                  <a:lnTo>
                    <a:pt x="2857" y="1531"/>
                  </a:lnTo>
                  <a:lnTo>
                    <a:pt x="2881" y="1547"/>
                  </a:lnTo>
                  <a:lnTo>
                    <a:pt x="2905" y="1547"/>
                  </a:lnTo>
                  <a:lnTo>
                    <a:pt x="2944" y="1563"/>
                  </a:lnTo>
                  <a:lnTo>
                    <a:pt x="2968" y="1563"/>
                  </a:lnTo>
                  <a:lnTo>
                    <a:pt x="2992" y="1571"/>
                  </a:lnTo>
                  <a:lnTo>
                    <a:pt x="3015" y="1571"/>
                  </a:lnTo>
                  <a:lnTo>
                    <a:pt x="3039" y="1571"/>
                  </a:lnTo>
                  <a:lnTo>
                    <a:pt x="3071" y="1571"/>
                  </a:lnTo>
                  <a:lnTo>
                    <a:pt x="3102" y="1571"/>
                  </a:lnTo>
                  <a:lnTo>
                    <a:pt x="3134" y="1555"/>
                  </a:lnTo>
                  <a:lnTo>
                    <a:pt x="3157" y="1539"/>
                  </a:lnTo>
                  <a:lnTo>
                    <a:pt x="3181" y="1524"/>
                  </a:lnTo>
                  <a:lnTo>
                    <a:pt x="3205" y="1500"/>
                  </a:lnTo>
                  <a:lnTo>
                    <a:pt x="3228" y="1484"/>
                  </a:lnTo>
                  <a:lnTo>
                    <a:pt x="3260" y="1453"/>
                  </a:lnTo>
                  <a:lnTo>
                    <a:pt x="3284" y="1429"/>
                  </a:lnTo>
                  <a:lnTo>
                    <a:pt x="3300" y="1405"/>
                  </a:lnTo>
                  <a:lnTo>
                    <a:pt x="3323" y="1382"/>
                  </a:lnTo>
                  <a:lnTo>
                    <a:pt x="3363" y="1350"/>
                  </a:lnTo>
                  <a:lnTo>
                    <a:pt x="3371" y="1326"/>
                  </a:lnTo>
                  <a:lnTo>
                    <a:pt x="3402" y="1295"/>
                  </a:lnTo>
                  <a:lnTo>
                    <a:pt x="3418" y="1271"/>
                  </a:lnTo>
                  <a:lnTo>
                    <a:pt x="3434" y="1239"/>
                  </a:lnTo>
                  <a:lnTo>
                    <a:pt x="3450" y="1216"/>
                  </a:lnTo>
                  <a:lnTo>
                    <a:pt x="3473" y="1192"/>
                  </a:lnTo>
                  <a:lnTo>
                    <a:pt x="3481" y="1168"/>
                  </a:lnTo>
                  <a:lnTo>
                    <a:pt x="3497" y="1145"/>
                  </a:lnTo>
                  <a:lnTo>
                    <a:pt x="3505" y="1121"/>
                  </a:lnTo>
                  <a:lnTo>
                    <a:pt x="3521" y="1082"/>
                  </a:lnTo>
                  <a:lnTo>
                    <a:pt x="3528" y="1050"/>
                  </a:lnTo>
                  <a:lnTo>
                    <a:pt x="3544" y="1011"/>
                  </a:lnTo>
                  <a:lnTo>
                    <a:pt x="3560" y="979"/>
                  </a:lnTo>
                  <a:lnTo>
                    <a:pt x="3568" y="955"/>
                  </a:lnTo>
                  <a:lnTo>
                    <a:pt x="3576" y="924"/>
                  </a:lnTo>
                  <a:lnTo>
                    <a:pt x="3584" y="892"/>
                  </a:lnTo>
                  <a:lnTo>
                    <a:pt x="3592" y="861"/>
                  </a:lnTo>
                  <a:lnTo>
                    <a:pt x="3600" y="829"/>
                  </a:lnTo>
                  <a:lnTo>
                    <a:pt x="3607" y="797"/>
                  </a:lnTo>
                  <a:lnTo>
                    <a:pt x="3615" y="774"/>
                  </a:lnTo>
                  <a:lnTo>
                    <a:pt x="3623" y="750"/>
                  </a:lnTo>
                  <a:lnTo>
                    <a:pt x="3631" y="726"/>
                  </a:lnTo>
                  <a:lnTo>
                    <a:pt x="3639" y="703"/>
                  </a:lnTo>
                  <a:lnTo>
                    <a:pt x="3655" y="671"/>
                  </a:lnTo>
                  <a:lnTo>
                    <a:pt x="3663" y="648"/>
                  </a:lnTo>
                  <a:lnTo>
                    <a:pt x="3678" y="624"/>
                  </a:lnTo>
                  <a:lnTo>
                    <a:pt x="3694" y="600"/>
                  </a:lnTo>
                  <a:lnTo>
                    <a:pt x="3694" y="576"/>
                  </a:lnTo>
                  <a:lnTo>
                    <a:pt x="3726" y="561"/>
                  </a:lnTo>
                  <a:lnTo>
                    <a:pt x="3757" y="561"/>
                  </a:lnTo>
                  <a:lnTo>
                    <a:pt x="3805" y="561"/>
                  </a:lnTo>
                  <a:lnTo>
                    <a:pt x="3852" y="561"/>
                  </a:lnTo>
                  <a:lnTo>
                    <a:pt x="3899" y="561"/>
                  </a:lnTo>
                  <a:lnTo>
                    <a:pt x="3923" y="553"/>
                  </a:lnTo>
                  <a:lnTo>
                    <a:pt x="3931" y="576"/>
                  </a:lnTo>
                  <a:lnTo>
                    <a:pt x="3931" y="600"/>
                  </a:lnTo>
                  <a:lnTo>
                    <a:pt x="3931" y="624"/>
                  </a:lnTo>
                  <a:lnTo>
                    <a:pt x="3931" y="648"/>
                  </a:lnTo>
                  <a:lnTo>
                    <a:pt x="3931" y="671"/>
                  </a:lnTo>
                  <a:lnTo>
                    <a:pt x="3939" y="695"/>
                  </a:lnTo>
                  <a:lnTo>
                    <a:pt x="3939" y="726"/>
                  </a:lnTo>
                  <a:lnTo>
                    <a:pt x="3939" y="750"/>
                  </a:lnTo>
                  <a:lnTo>
                    <a:pt x="3947" y="782"/>
                  </a:lnTo>
                  <a:lnTo>
                    <a:pt x="3947" y="813"/>
                  </a:lnTo>
                  <a:lnTo>
                    <a:pt x="3947" y="837"/>
                  </a:lnTo>
                  <a:lnTo>
                    <a:pt x="3947" y="861"/>
                  </a:lnTo>
                  <a:lnTo>
                    <a:pt x="3947" y="892"/>
                  </a:lnTo>
                  <a:lnTo>
                    <a:pt x="3947" y="924"/>
                  </a:lnTo>
                  <a:lnTo>
                    <a:pt x="3947" y="947"/>
                  </a:lnTo>
                  <a:lnTo>
                    <a:pt x="3947" y="987"/>
                  </a:lnTo>
                  <a:lnTo>
                    <a:pt x="3947" y="1011"/>
                  </a:lnTo>
                  <a:lnTo>
                    <a:pt x="3947" y="1050"/>
                  </a:lnTo>
                  <a:lnTo>
                    <a:pt x="3947" y="1089"/>
                  </a:lnTo>
                  <a:lnTo>
                    <a:pt x="3947" y="1113"/>
                  </a:lnTo>
                  <a:lnTo>
                    <a:pt x="3947" y="1137"/>
                  </a:lnTo>
                  <a:lnTo>
                    <a:pt x="3947" y="1176"/>
                  </a:lnTo>
                  <a:lnTo>
                    <a:pt x="3947" y="1200"/>
                  </a:lnTo>
                  <a:lnTo>
                    <a:pt x="3947" y="1224"/>
                  </a:lnTo>
                  <a:lnTo>
                    <a:pt x="3947" y="1247"/>
                  </a:lnTo>
                  <a:lnTo>
                    <a:pt x="3947" y="1279"/>
                  </a:lnTo>
                  <a:lnTo>
                    <a:pt x="3947" y="1310"/>
                  </a:lnTo>
                  <a:lnTo>
                    <a:pt x="3947" y="1334"/>
                  </a:lnTo>
                  <a:lnTo>
                    <a:pt x="3947" y="1374"/>
                  </a:lnTo>
                  <a:lnTo>
                    <a:pt x="3947" y="1397"/>
                  </a:lnTo>
                  <a:lnTo>
                    <a:pt x="3947" y="1421"/>
                  </a:lnTo>
                  <a:lnTo>
                    <a:pt x="3947" y="1445"/>
                  </a:lnTo>
                  <a:lnTo>
                    <a:pt x="3947" y="1468"/>
                  </a:lnTo>
                  <a:lnTo>
                    <a:pt x="3947" y="1500"/>
                  </a:lnTo>
                  <a:lnTo>
                    <a:pt x="3947" y="1531"/>
                  </a:lnTo>
                  <a:lnTo>
                    <a:pt x="3947" y="1555"/>
                  </a:lnTo>
                  <a:lnTo>
                    <a:pt x="3947" y="1579"/>
                  </a:lnTo>
                  <a:lnTo>
                    <a:pt x="3947" y="1603"/>
                  </a:lnTo>
                  <a:lnTo>
                    <a:pt x="3947" y="1626"/>
                  </a:lnTo>
                  <a:lnTo>
                    <a:pt x="3947" y="1658"/>
                  </a:lnTo>
                  <a:lnTo>
                    <a:pt x="3947" y="1689"/>
                  </a:lnTo>
                  <a:lnTo>
                    <a:pt x="3947" y="1713"/>
                  </a:lnTo>
                  <a:lnTo>
                    <a:pt x="3947" y="1745"/>
                  </a:lnTo>
                  <a:lnTo>
                    <a:pt x="3947" y="1768"/>
                  </a:lnTo>
                  <a:lnTo>
                    <a:pt x="3947" y="1800"/>
                  </a:lnTo>
                  <a:lnTo>
                    <a:pt x="3947" y="1824"/>
                  </a:lnTo>
                  <a:lnTo>
                    <a:pt x="3947" y="1847"/>
                  </a:lnTo>
                  <a:lnTo>
                    <a:pt x="3947" y="1871"/>
                  </a:lnTo>
                  <a:lnTo>
                    <a:pt x="3947" y="1895"/>
                  </a:lnTo>
                  <a:lnTo>
                    <a:pt x="3947" y="1918"/>
                  </a:lnTo>
                  <a:lnTo>
                    <a:pt x="3947" y="1942"/>
                  </a:lnTo>
                  <a:lnTo>
                    <a:pt x="3947" y="1966"/>
                  </a:lnTo>
                  <a:lnTo>
                    <a:pt x="3947" y="1989"/>
                  </a:lnTo>
                  <a:lnTo>
                    <a:pt x="3947" y="2013"/>
                  </a:lnTo>
                  <a:lnTo>
                    <a:pt x="3955" y="2037"/>
                  </a:lnTo>
                  <a:lnTo>
                    <a:pt x="3931" y="2045"/>
                  </a:lnTo>
                  <a:lnTo>
                    <a:pt x="3907" y="2037"/>
                  </a:lnTo>
                  <a:lnTo>
                    <a:pt x="3876" y="2021"/>
                  </a:lnTo>
                  <a:lnTo>
                    <a:pt x="3852" y="2013"/>
                  </a:lnTo>
                  <a:lnTo>
                    <a:pt x="3828" y="2013"/>
                  </a:lnTo>
                  <a:lnTo>
                    <a:pt x="3805" y="2013"/>
                  </a:lnTo>
                  <a:lnTo>
                    <a:pt x="3781" y="2013"/>
                  </a:lnTo>
                  <a:lnTo>
                    <a:pt x="3750" y="2013"/>
                  </a:lnTo>
                  <a:lnTo>
                    <a:pt x="3726" y="2013"/>
                  </a:lnTo>
                  <a:lnTo>
                    <a:pt x="3702" y="2005"/>
                  </a:lnTo>
                  <a:lnTo>
                    <a:pt x="3678" y="2005"/>
                  </a:lnTo>
                  <a:lnTo>
                    <a:pt x="3655" y="1997"/>
                  </a:lnTo>
                  <a:lnTo>
                    <a:pt x="3623" y="1989"/>
                  </a:lnTo>
                  <a:lnTo>
                    <a:pt x="3600" y="1989"/>
                  </a:lnTo>
                  <a:lnTo>
                    <a:pt x="3568" y="1989"/>
                  </a:lnTo>
                  <a:lnTo>
                    <a:pt x="3544" y="1989"/>
                  </a:lnTo>
                  <a:lnTo>
                    <a:pt x="3521" y="1989"/>
                  </a:lnTo>
                  <a:lnTo>
                    <a:pt x="3481" y="1989"/>
                  </a:lnTo>
                  <a:lnTo>
                    <a:pt x="3457" y="1989"/>
                  </a:lnTo>
                  <a:lnTo>
                    <a:pt x="3434" y="1989"/>
                  </a:lnTo>
                  <a:lnTo>
                    <a:pt x="3402" y="1989"/>
                  </a:lnTo>
                  <a:lnTo>
                    <a:pt x="3363" y="1989"/>
                  </a:lnTo>
                  <a:lnTo>
                    <a:pt x="3331" y="1989"/>
                  </a:lnTo>
                  <a:lnTo>
                    <a:pt x="3300" y="1981"/>
                  </a:lnTo>
                  <a:lnTo>
                    <a:pt x="3276" y="1981"/>
                  </a:lnTo>
                  <a:lnTo>
                    <a:pt x="3252" y="1981"/>
                  </a:lnTo>
                  <a:lnTo>
                    <a:pt x="3221" y="1981"/>
                  </a:lnTo>
                  <a:lnTo>
                    <a:pt x="3189" y="1981"/>
                  </a:lnTo>
                  <a:lnTo>
                    <a:pt x="3165" y="1981"/>
                  </a:lnTo>
                  <a:lnTo>
                    <a:pt x="3126" y="1981"/>
                  </a:lnTo>
                  <a:lnTo>
                    <a:pt x="3102" y="1981"/>
                  </a:lnTo>
                  <a:lnTo>
                    <a:pt x="3079" y="1981"/>
                  </a:lnTo>
                  <a:lnTo>
                    <a:pt x="3055" y="1981"/>
                  </a:lnTo>
                  <a:lnTo>
                    <a:pt x="3031" y="1981"/>
                  </a:lnTo>
                  <a:lnTo>
                    <a:pt x="3007" y="1981"/>
                  </a:lnTo>
                  <a:lnTo>
                    <a:pt x="2984" y="1981"/>
                  </a:lnTo>
                  <a:lnTo>
                    <a:pt x="2944" y="1981"/>
                  </a:lnTo>
                  <a:lnTo>
                    <a:pt x="2913" y="1981"/>
                  </a:lnTo>
                  <a:lnTo>
                    <a:pt x="2873" y="1981"/>
                  </a:lnTo>
                  <a:lnTo>
                    <a:pt x="2850" y="1973"/>
                  </a:lnTo>
                  <a:lnTo>
                    <a:pt x="2818" y="1973"/>
                  </a:lnTo>
                  <a:lnTo>
                    <a:pt x="2794" y="1973"/>
                  </a:lnTo>
                  <a:lnTo>
                    <a:pt x="2763" y="1966"/>
                  </a:lnTo>
                  <a:lnTo>
                    <a:pt x="2739" y="1958"/>
                  </a:lnTo>
                  <a:lnTo>
                    <a:pt x="2715" y="1950"/>
                  </a:lnTo>
                  <a:lnTo>
                    <a:pt x="2676" y="1950"/>
                  </a:lnTo>
                  <a:lnTo>
                    <a:pt x="2636" y="1950"/>
                  </a:lnTo>
                  <a:lnTo>
                    <a:pt x="2605" y="1950"/>
                  </a:lnTo>
                  <a:lnTo>
                    <a:pt x="2565" y="1950"/>
                  </a:lnTo>
                  <a:lnTo>
                    <a:pt x="2534" y="1950"/>
                  </a:lnTo>
                  <a:lnTo>
                    <a:pt x="2502" y="1950"/>
                  </a:lnTo>
                  <a:lnTo>
                    <a:pt x="2471" y="1950"/>
                  </a:lnTo>
                  <a:lnTo>
                    <a:pt x="2447" y="1950"/>
                  </a:lnTo>
                  <a:lnTo>
                    <a:pt x="2415" y="1950"/>
                  </a:lnTo>
                  <a:lnTo>
                    <a:pt x="2392" y="1950"/>
                  </a:lnTo>
                  <a:lnTo>
                    <a:pt x="2368" y="1950"/>
                  </a:lnTo>
                  <a:lnTo>
                    <a:pt x="2344" y="1950"/>
                  </a:lnTo>
                  <a:lnTo>
                    <a:pt x="2313" y="1950"/>
                  </a:lnTo>
                  <a:lnTo>
                    <a:pt x="2281" y="1950"/>
                  </a:lnTo>
                  <a:lnTo>
                    <a:pt x="2258" y="1950"/>
                  </a:lnTo>
                  <a:lnTo>
                    <a:pt x="2234" y="1950"/>
                  </a:lnTo>
                  <a:lnTo>
                    <a:pt x="2210" y="1950"/>
                  </a:lnTo>
                  <a:lnTo>
                    <a:pt x="2171" y="1950"/>
                  </a:lnTo>
                  <a:lnTo>
                    <a:pt x="2139" y="1950"/>
                  </a:lnTo>
                  <a:lnTo>
                    <a:pt x="2108" y="1950"/>
                  </a:lnTo>
                  <a:lnTo>
                    <a:pt x="2084" y="1950"/>
                  </a:lnTo>
                  <a:lnTo>
                    <a:pt x="2052" y="1958"/>
                  </a:lnTo>
                  <a:lnTo>
                    <a:pt x="2029" y="1958"/>
                  </a:lnTo>
                  <a:lnTo>
                    <a:pt x="1997" y="1966"/>
                  </a:lnTo>
                  <a:lnTo>
                    <a:pt x="1973" y="1966"/>
                  </a:lnTo>
                  <a:lnTo>
                    <a:pt x="1950" y="1966"/>
                  </a:lnTo>
                  <a:lnTo>
                    <a:pt x="1926" y="1966"/>
                  </a:lnTo>
                  <a:lnTo>
                    <a:pt x="1894" y="1966"/>
                  </a:lnTo>
                  <a:lnTo>
                    <a:pt x="1863" y="1966"/>
                  </a:lnTo>
                  <a:lnTo>
                    <a:pt x="1831" y="1966"/>
                  </a:lnTo>
                  <a:lnTo>
                    <a:pt x="1800" y="1966"/>
                  </a:lnTo>
                  <a:lnTo>
                    <a:pt x="1768" y="1966"/>
                  </a:lnTo>
                  <a:lnTo>
                    <a:pt x="1737" y="1966"/>
                  </a:lnTo>
                  <a:lnTo>
                    <a:pt x="1713" y="1966"/>
                  </a:lnTo>
                  <a:lnTo>
                    <a:pt x="1689" y="1966"/>
                  </a:lnTo>
                  <a:lnTo>
                    <a:pt x="1665" y="1966"/>
                  </a:lnTo>
                  <a:lnTo>
                    <a:pt x="1634" y="1966"/>
                  </a:lnTo>
                  <a:lnTo>
                    <a:pt x="1602" y="1966"/>
                  </a:lnTo>
                  <a:lnTo>
                    <a:pt x="1571" y="1966"/>
                  </a:lnTo>
                  <a:lnTo>
                    <a:pt x="1531" y="1966"/>
                  </a:lnTo>
                  <a:lnTo>
                    <a:pt x="1508" y="1966"/>
                  </a:lnTo>
                  <a:lnTo>
                    <a:pt x="1468" y="1958"/>
                  </a:lnTo>
                  <a:lnTo>
                    <a:pt x="1437" y="1958"/>
                  </a:lnTo>
                  <a:lnTo>
                    <a:pt x="1413" y="1958"/>
                  </a:lnTo>
                  <a:lnTo>
                    <a:pt x="1389" y="1958"/>
                  </a:lnTo>
                  <a:lnTo>
                    <a:pt x="1358" y="1950"/>
                  </a:lnTo>
                  <a:lnTo>
                    <a:pt x="1334" y="1950"/>
                  </a:lnTo>
                  <a:lnTo>
                    <a:pt x="1302" y="1950"/>
                  </a:lnTo>
                  <a:lnTo>
                    <a:pt x="1279" y="1950"/>
                  </a:lnTo>
                  <a:lnTo>
                    <a:pt x="1255" y="1950"/>
                  </a:lnTo>
                  <a:lnTo>
                    <a:pt x="1231" y="1950"/>
                  </a:lnTo>
                  <a:lnTo>
                    <a:pt x="1192" y="1942"/>
                  </a:lnTo>
                  <a:lnTo>
                    <a:pt x="1152" y="1934"/>
                  </a:lnTo>
                  <a:lnTo>
                    <a:pt x="1129" y="1926"/>
                  </a:lnTo>
                  <a:lnTo>
                    <a:pt x="1152" y="1939"/>
                  </a:lnTo>
                  <a:lnTo>
                    <a:pt x="1105" y="1926"/>
                  </a:lnTo>
                  <a:lnTo>
                    <a:pt x="1081" y="1918"/>
                  </a:lnTo>
                  <a:lnTo>
                    <a:pt x="1056" y="1987"/>
                  </a:lnTo>
                  <a:lnTo>
                    <a:pt x="1026" y="1910"/>
                  </a:lnTo>
                  <a:lnTo>
                    <a:pt x="1002" y="1902"/>
                  </a:lnTo>
                  <a:lnTo>
                    <a:pt x="912" y="1939"/>
                  </a:lnTo>
                  <a:lnTo>
                    <a:pt x="960" y="1939"/>
                  </a:lnTo>
                  <a:lnTo>
                    <a:pt x="912" y="1939"/>
                  </a:lnTo>
                  <a:lnTo>
                    <a:pt x="864" y="1939"/>
                  </a:lnTo>
                  <a:lnTo>
                    <a:pt x="912" y="1939"/>
                  </a:lnTo>
                  <a:lnTo>
                    <a:pt x="816" y="1987"/>
                  </a:lnTo>
                  <a:lnTo>
                    <a:pt x="768" y="1939"/>
                  </a:lnTo>
                  <a:lnTo>
                    <a:pt x="720" y="1939"/>
                  </a:lnTo>
                  <a:lnTo>
                    <a:pt x="672" y="1939"/>
                  </a:lnTo>
                  <a:lnTo>
                    <a:pt x="624" y="1939"/>
                  </a:lnTo>
                  <a:lnTo>
                    <a:pt x="624" y="1987"/>
                  </a:lnTo>
                  <a:lnTo>
                    <a:pt x="600" y="1918"/>
                  </a:lnTo>
                  <a:lnTo>
                    <a:pt x="560" y="1926"/>
                  </a:lnTo>
                  <a:lnTo>
                    <a:pt x="528" y="1939"/>
                  </a:lnTo>
                  <a:lnTo>
                    <a:pt x="513" y="1926"/>
                  </a:lnTo>
                  <a:lnTo>
                    <a:pt x="481" y="1934"/>
                  </a:lnTo>
                  <a:lnTo>
                    <a:pt x="458" y="1934"/>
                  </a:lnTo>
                  <a:lnTo>
                    <a:pt x="418" y="1942"/>
                  </a:lnTo>
                  <a:lnTo>
                    <a:pt x="387" y="1942"/>
                  </a:lnTo>
                  <a:lnTo>
                    <a:pt x="363" y="1950"/>
                  </a:lnTo>
                  <a:lnTo>
                    <a:pt x="339" y="1958"/>
                  </a:lnTo>
                  <a:lnTo>
                    <a:pt x="316" y="1958"/>
                  </a:lnTo>
                  <a:lnTo>
                    <a:pt x="292" y="1958"/>
                  </a:lnTo>
                  <a:lnTo>
                    <a:pt x="1296" y="1939"/>
                  </a:lnTo>
                  <a:lnTo>
                    <a:pt x="229" y="1966"/>
                  </a:lnTo>
                  <a:lnTo>
                    <a:pt x="205" y="1966"/>
                  </a:lnTo>
                  <a:lnTo>
                    <a:pt x="181" y="1966"/>
                  </a:lnTo>
                  <a:lnTo>
                    <a:pt x="158" y="1966"/>
                  </a:lnTo>
                  <a:lnTo>
                    <a:pt x="134" y="1966"/>
                  </a:lnTo>
                  <a:lnTo>
                    <a:pt x="102" y="1966"/>
                  </a:lnTo>
                  <a:lnTo>
                    <a:pt x="87" y="1942"/>
                  </a:lnTo>
                  <a:lnTo>
                    <a:pt x="87" y="1918"/>
                  </a:lnTo>
                  <a:lnTo>
                    <a:pt x="87" y="1895"/>
                  </a:lnTo>
                  <a:lnTo>
                    <a:pt x="87" y="1871"/>
                  </a:lnTo>
                  <a:lnTo>
                    <a:pt x="87" y="1839"/>
                  </a:lnTo>
                  <a:lnTo>
                    <a:pt x="87" y="1816"/>
                  </a:lnTo>
                  <a:lnTo>
                    <a:pt x="87" y="1784"/>
                  </a:lnTo>
                  <a:lnTo>
                    <a:pt x="87" y="1760"/>
                  </a:lnTo>
                  <a:lnTo>
                    <a:pt x="87" y="1729"/>
                  </a:lnTo>
                  <a:lnTo>
                    <a:pt x="87" y="1697"/>
                  </a:lnTo>
                  <a:lnTo>
                    <a:pt x="87" y="1666"/>
                  </a:lnTo>
                  <a:lnTo>
                    <a:pt x="87" y="1634"/>
                  </a:lnTo>
                  <a:lnTo>
                    <a:pt x="87" y="1610"/>
                  </a:lnTo>
                  <a:lnTo>
                    <a:pt x="87" y="1579"/>
                  </a:lnTo>
                  <a:lnTo>
                    <a:pt x="79" y="1555"/>
                  </a:lnTo>
                  <a:lnTo>
                    <a:pt x="79" y="1531"/>
                  </a:lnTo>
                  <a:lnTo>
                    <a:pt x="79" y="1508"/>
                  </a:lnTo>
                  <a:lnTo>
                    <a:pt x="79" y="1476"/>
                  </a:lnTo>
                  <a:lnTo>
                    <a:pt x="79" y="1453"/>
                  </a:lnTo>
                  <a:lnTo>
                    <a:pt x="79" y="1421"/>
                  </a:lnTo>
                  <a:lnTo>
                    <a:pt x="79" y="1389"/>
                  </a:lnTo>
                  <a:lnTo>
                    <a:pt x="79" y="1350"/>
                  </a:lnTo>
                  <a:lnTo>
                    <a:pt x="79" y="1318"/>
                  </a:lnTo>
                  <a:lnTo>
                    <a:pt x="79" y="1279"/>
                  </a:lnTo>
                  <a:lnTo>
                    <a:pt x="79" y="1247"/>
                  </a:lnTo>
                  <a:lnTo>
                    <a:pt x="79" y="1208"/>
                  </a:lnTo>
                  <a:lnTo>
                    <a:pt x="79" y="1184"/>
                  </a:lnTo>
                  <a:lnTo>
                    <a:pt x="79" y="1161"/>
                  </a:lnTo>
                  <a:lnTo>
                    <a:pt x="79" y="1129"/>
                  </a:lnTo>
                  <a:lnTo>
                    <a:pt x="79" y="1097"/>
                  </a:lnTo>
                  <a:lnTo>
                    <a:pt x="79" y="1074"/>
                  </a:lnTo>
                  <a:lnTo>
                    <a:pt x="79" y="1042"/>
                  </a:lnTo>
                  <a:lnTo>
                    <a:pt x="71" y="1003"/>
                  </a:lnTo>
                  <a:lnTo>
                    <a:pt x="71" y="979"/>
                  </a:lnTo>
                  <a:lnTo>
                    <a:pt x="63" y="947"/>
                  </a:lnTo>
                  <a:lnTo>
                    <a:pt x="63" y="924"/>
                  </a:lnTo>
                  <a:lnTo>
                    <a:pt x="63" y="892"/>
                  </a:lnTo>
                  <a:lnTo>
                    <a:pt x="63" y="869"/>
                  </a:lnTo>
                  <a:lnTo>
                    <a:pt x="63" y="845"/>
                  </a:lnTo>
                  <a:lnTo>
                    <a:pt x="55" y="821"/>
                  </a:lnTo>
                  <a:lnTo>
                    <a:pt x="55" y="790"/>
                  </a:lnTo>
                  <a:lnTo>
                    <a:pt x="55" y="758"/>
                  </a:lnTo>
                  <a:lnTo>
                    <a:pt x="55" y="734"/>
                  </a:lnTo>
                  <a:lnTo>
                    <a:pt x="55" y="703"/>
                  </a:lnTo>
                  <a:lnTo>
                    <a:pt x="55" y="679"/>
                  </a:lnTo>
                  <a:lnTo>
                    <a:pt x="55" y="655"/>
                  </a:lnTo>
                  <a:lnTo>
                    <a:pt x="55" y="616"/>
                  </a:lnTo>
                  <a:lnTo>
                    <a:pt x="55" y="592"/>
                  </a:lnTo>
                  <a:lnTo>
                    <a:pt x="55" y="553"/>
                  </a:lnTo>
                  <a:lnTo>
                    <a:pt x="55" y="529"/>
                  </a:lnTo>
                  <a:lnTo>
                    <a:pt x="55" y="498"/>
                  </a:lnTo>
                  <a:lnTo>
                    <a:pt x="55" y="466"/>
                  </a:lnTo>
                  <a:lnTo>
                    <a:pt x="55" y="442"/>
                  </a:lnTo>
                  <a:lnTo>
                    <a:pt x="55" y="419"/>
                  </a:lnTo>
                  <a:lnTo>
                    <a:pt x="55" y="387"/>
                  </a:lnTo>
                  <a:lnTo>
                    <a:pt x="55" y="363"/>
                  </a:lnTo>
                  <a:lnTo>
                    <a:pt x="55" y="332"/>
                  </a:lnTo>
                  <a:lnTo>
                    <a:pt x="55" y="300"/>
                  </a:lnTo>
                  <a:lnTo>
                    <a:pt x="55" y="269"/>
                  </a:lnTo>
                  <a:lnTo>
                    <a:pt x="55" y="245"/>
                  </a:lnTo>
                  <a:lnTo>
                    <a:pt x="55" y="221"/>
                  </a:lnTo>
                  <a:lnTo>
                    <a:pt x="55" y="198"/>
                  </a:lnTo>
                  <a:lnTo>
                    <a:pt x="55" y="174"/>
                  </a:lnTo>
                  <a:lnTo>
                    <a:pt x="55" y="150"/>
                  </a:lnTo>
                  <a:lnTo>
                    <a:pt x="55" y="127"/>
                  </a:lnTo>
                  <a:lnTo>
                    <a:pt x="47" y="103"/>
                  </a:lnTo>
                  <a:lnTo>
                    <a:pt x="39" y="79"/>
                  </a:lnTo>
                  <a:lnTo>
                    <a:pt x="31" y="56"/>
                  </a:lnTo>
                  <a:lnTo>
                    <a:pt x="0" y="19"/>
                  </a:lnTo>
                </a:path>
              </a:pathLst>
            </a:custGeom>
            <a:solidFill>
              <a:schemeClr val="tx2"/>
            </a:solidFill>
            <a:ln w="12700" cap="rnd">
              <a:solidFill>
                <a:schemeClr val="tx1"/>
              </a:solidFill>
              <a:round/>
              <a:headEnd type="none" w="sm" len="sm"/>
              <a:tailEnd type="none" w="sm" len="sm"/>
            </a:ln>
          </p:spPr>
          <p:txBody>
            <a:bodyPr/>
            <a:lstStyle/>
            <a:p>
              <a:pPr defTabSz="914400" fontAlgn="base">
                <a:spcBef>
                  <a:spcPct val="0"/>
                </a:spcBef>
                <a:spcAft>
                  <a:spcPct val="0"/>
                </a:spcAft>
              </a:pPr>
              <a:endParaRPr lang="en-US" sz="1800">
                <a:solidFill>
                  <a:srgbClr val="000000"/>
                </a:solidFill>
              </a:endParaRPr>
            </a:p>
          </p:txBody>
        </p:sp>
        <p:sp>
          <p:nvSpPr>
            <p:cNvPr id="8" name="Line 5">
              <a:extLst>
                <a:ext uri="{FF2B5EF4-FFF2-40B4-BE49-F238E27FC236}">
                  <a16:creationId xmlns:a16="http://schemas.microsoft.com/office/drawing/2014/main" id="{B8BDFDD0-A05C-18DB-4667-F00F0B61ADEF}"/>
                </a:ext>
              </a:extLst>
            </p:cNvPr>
            <p:cNvSpPr>
              <a:spLocks noChangeShapeType="1"/>
            </p:cNvSpPr>
            <p:nvPr/>
          </p:nvSpPr>
          <p:spPr bwMode="auto">
            <a:xfrm>
              <a:off x="4116388" y="5486400"/>
              <a:ext cx="1522412" cy="0"/>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9" name="Line 6">
              <a:extLst>
                <a:ext uri="{FF2B5EF4-FFF2-40B4-BE49-F238E27FC236}">
                  <a16:creationId xmlns:a16="http://schemas.microsoft.com/office/drawing/2014/main" id="{11CA5E92-9EF3-8DA1-AA4A-3FF9538217BD}"/>
                </a:ext>
              </a:extLst>
            </p:cNvPr>
            <p:cNvSpPr>
              <a:spLocks noChangeShapeType="1"/>
            </p:cNvSpPr>
            <p:nvPr/>
          </p:nvSpPr>
          <p:spPr bwMode="auto">
            <a:xfrm>
              <a:off x="3733800" y="4725988"/>
              <a:ext cx="0" cy="836612"/>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0" name="Line 7">
              <a:extLst>
                <a:ext uri="{FF2B5EF4-FFF2-40B4-BE49-F238E27FC236}">
                  <a16:creationId xmlns:a16="http://schemas.microsoft.com/office/drawing/2014/main" id="{D8C40F4F-7C1A-EB02-CFF5-D6D50AC77E2E}"/>
                </a:ext>
              </a:extLst>
            </p:cNvPr>
            <p:cNvSpPr>
              <a:spLocks noChangeShapeType="1"/>
            </p:cNvSpPr>
            <p:nvPr/>
          </p:nvSpPr>
          <p:spPr bwMode="auto">
            <a:xfrm>
              <a:off x="3352800" y="1601788"/>
              <a:ext cx="0" cy="4189412"/>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1" name="Line 8">
              <a:extLst>
                <a:ext uri="{FF2B5EF4-FFF2-40B4-BE49-F238E27FC236}">
                  <a16:creationId xmlns:a16="http://schemas.microsoft.com/office/drawing/2014/main" id="{238DB4AE-9BE7-C279-F4E3-4A61EA13AF9C}"/>
                </a:ext>
              </a:extLst>
            </p:cNvPr>
            <p:cNvSpPr>
              <a:spLocks noChangeShapeType="1"/>
            </p:cNvSpPr>
            <p:nvPr/>
          </p:nvSpPr>
          <p:spPr bwMode="auto">
            <a:xfrm>
              <a:off x="3354388" y="5791200"/>
              <a:ext cx="693261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2" name="Rectangle 9">
              <a:extLst>
                <a:ext uri="{FF2B5EF4-FFF2-40B4-BE49-F238E27FC236}">
                  <a16:creationId xmlns:a16="http://schemas.microsoft.com/office/drawing/2014/main" id="{A9BFB37A-088F-C017-D126-B45D8446BC45}"/>
                </a:ext>
              </a:extLst>
            </p:cNvPr>
            <p:cNvSpPr>
              <a:spLocks noChangeArrowheads="1"/>
            </p:cNvSpPr>
            <p:nvPr/>
          </p:nvSpPr>
          <p:spPr bwMode="auto">
            <a:xfrm>
              <a:off x="2879726" y="2193925"/>
              <a:ext cx="18601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en-US" sz="1800">
                <a:solidFill>
                  <a:srgbClr val="000000"/>
                </a:solidFill>
                <a:latin typeface="Arial" panose="020B0604020202020204" pitchFamily="34" charset="0"/>
                <a:ea typeface="SimSun" panose="02010600030101010101" pitchFamily="2" charset="-122"/>
              </a:endParaRPr>
            </a:p>
          </p:txBody>
        </p:sp>
        <p:graphicFrame>
          <p:nvGraphicFramePr>
            <p:cNvPr id="13" name="Object 1">
              <a:extLst>
                <a:ext uri="{FF2B5EF4-FFF2-40B4-BE49-F238E27FC236}">
                  <a16:creationId xmlns:a16="http://schemas.microsoft.com/office/drawing/2014/main" id="{1F4CF7C3-FC57-D6DC-DB4C-FE8F594A04A0}"/>
                </a:ext>
              </a:extLst>
            </p:cNvPr>
            <p:cNvGraphicFramePr>
              <a:graphicFrameLocks/>
            </p:cNvGraphicFramePr>
            <p:nvPr/>
          </p:nvGraphicFramePr>
          <p:xfrm>
            <a:off x="3022601" y="2503574"/>
            <a:ext cx="323850" cy="583658"/>
          </p:xfrm>
          <a:graphic>
            <a:graphicData uri="http://schemas.openxmlformats.org/presentationml/2006/ole">
              <mc:AlternateContent xmlns:mc="http://schemas.openxmlformats.org/markup-compatibility/2006">
                <mc:Choice xmlns:v="urn:schemas-microsoft-com:vml" Requires="v">
                  <p:oleObj name="Document" r:id="rId2" imgW="474663" imgH="750888" progId="Word.Document.8">
                    <p:embed/>
                  </p:oleObj>
                </mc:Choice>
                <mc:Fallback>
                  <p:oleObj name="Document" r:id="rId2" imgW="474663" imgH="750888" progId="Word.Document.8">
                    <p:embed/>
                    <p:pic>
                      <p:nvPicPr>
                        <p:cNvPr id="13" name="Objec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1" y="2503574"/>
                          <a:ext cx="323850" cy="583658"/>
                        </a:xfrm>
                        <a:prstGeom prst="rect">
                          <a:avLst/>
                        </a:prstGeom>
                        <a:noFill/>
                        <a:ln>
                          <a:noFill/>
                        </a:ln>
                        <a:effectLst/>
                      </p:spPr>
                    </p:pic>
                  </p:oleObj>
                </mc:Fallback>
              </mc:AlternateContent>
            </a:graphicData>
          </a:graphic>
        </p:graphicFrame>
        <p:sp>
          <p:nvSpPr>
            <p:cNvPr id="14" name="Rectangle 12">
              <a:extLst>
                <a:ext uri="{FF2B5EF4-FFF2-40B4-BE49-F238E27FC236}">
                  <a16:creationId xmlns:a16="http://schemas.microsoft.com/office/drawing/2014/main" id="{1301E954-EF98-0740-0449-85A53BFB0375}"/>
                </a:ext>
              </a:extLst>
            </p:cNvPr>
            <p:cNvSpPr>
              <a:spLocks noChangeArrowheads="1"/>
            </p:cNvSpPr>
            <p:nvPr/>
          </p:nvSpPr>
          <p:spPr bwMode="auto">
            <a:xfrm>
              <a:off x="2223284" y="1129619"/>
              <a:ext cx="4003173" cy="48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80000"/>
                </a:lnSpc>
                <a:spcBef>
                  <a:spcPct val="50000"/>
                </a:spcBef>
                <a:spcAft>
                  <a:spcPct val="0"/>
                </a:spcAft>
                <a:buClrTx/>
                <a:buSzTx/>
                <a:buNone/>
              </a:pPr>
              <a:r>
                <a:rPr lang="en-US" altLang="zh-CN" sz="1800" b="1" dirty="0">
                  <a:solidFill>
                    <a:srgbClr val="000000"/>
                  </a:solidFill>
                  <a:latin typeface="+mn-lt"/>
                  <a:ea typeface="SimSun" panose="02010600030101010101" pitchFamily="2" charset="-122"/>
                  <a:cs typeface="Times New Roman" panose="02020603050405020304" pitchFamily="18" charset="0"/>
                </a:rPr>
                <a:t>Reachability-distance</a:t>
              </a:r>
            </a:p>
          </p:txBody>
        </p:sp>
        <p:sp>
          <p:nvSpPr>
            <p:cNvPr id="15" name="Rectangle 13">
              <a:extLst>
                <a:ext uri="{FF2B5EF4-FFF2-40B4-BE49-F238E27FC236}">
                  <a16:creationId xmlns:a16="http://schemas.microsoft.com/office/drawing/2014/main" id="{561E0095-8D42-73E2-2955-ABA8D760F1A1}"/>
                </a:ext>
              </a:extLst>
            </p:cNvPr>
            <p:cNvSpPr>
              <a:spLocks noChangeArrowheads="1"/>
            </p:cNvSpPr>
            <p:nvPr/>
          </p:nvSpPr>
          <p:spPr bwMode="auto">
            <a:xfrm>
              <a:off x="5480050" y="5797550"/>
              <a:ext cx="5187951" cy="44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70000"/>
                </a:lnSpc>
                <a:spcBef>
                  <a:spcPct val="50000"/>
                </a:spcBef>
                <a:spcAft>
                  <a:spcPct val="0"/>
                </a:spcAft>
                <a:buClrTx/>
                <a:buSzTx/>
                <a:buNone/>
              </a:pPr>
              <a:r>
                <a:rPr lang="en-US" altLang="zh-CN" sz="1800" b="1" dirty="0">
                  <a:solidFill>
                    <a:srgbClr val="000000"/>
                  </a:solidFill>
                  <a:latin typeface="+mn-lt"/>
                  <a:ea typeface="SimSun" panose="02010600030101010101" pitchFamily="2" charset="-122"/>
                </a:rPr>
                <a:t>Cluster-order of the objects</a:t>
              </a:r>
              <a:endParaRPr lang="en-US" altLang="zh-CN" sz="1800" dirty="0">
                <a:solidFill>
                  <a:srgbClr val="000000"/>
                </a:solidFill>
                <a:latin typeface="+mn-lt"/>
                <a:ea typeface="SimSun" panose="02010600030101010101" pitchFamily="2" charset="-122"/>
              </a:endParaRPr>
            </a:p>
          </p:txBody>
        </p:sp>
        <p:sp>
          <p:nvSpPr>
            <p:cNvPr id="16" name="Line 14">
              <a:extLst>
                <a:ext uri="{FF2B5EF4-FFF2-40B4-BE49-F238E27FC236}">
                  <a16:creationId xmlns:a16="http://schemas.microsoft.com/office/drawing/2014/main" id="{8EFD8735-E33B-7EC6-A84A-7E254074504E}"/>
                </a:ext>
              </a:extLst>
            </p:cNvPr>
            <p:cNvSpPr>
              <a:spLocks noChangeShapeType="1"/>
            </p:cNvSpPr>
            <p:nvPr/>
          </p:nvSpPr>
          <p:spPr bwMode="auto">
            <a:xfrm flipH="1">
              <a:off x="4878388" y="2439988"/>
              <a:ext cx="684212" cy="18272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7" name="Line 15">
              <a:extLst>
                <a:ext uri="{FF2B5EF4-FFF2-40B4-BE49-F238E27FC236}">
                  <a16:creationId xmlns:a16="http://schemas.microsoft.com/office/drawing/2014/main" id="{95498E2D-790F-D9A2-E937-45118EBCB4B5}"/>
                </a:ext>
              </a:extLst>
            </p:cNvPr>
            <p:cNvSpPr>
              <a:spLocks noChangeShapeType="1"/>
            </p:cNvSpPr>
            <p:nvPr/>
          </p:nvSpPr>
          <p:spPr bwMode="auto">
            <a:xfrm>
              <a:off x="6934200" y="2668588"/>
              <a:ext cx="0" cy="167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8" name="Line 16">
              <a:extLst>
                <a:ext uri="{FF2B5EF4-FFF2-40B4-BE49-F238E27FC236}">
                  <a16:creationId xmlns:a16="http://schemas.microsoft.com/office/drawing/2014/main" id="{191CF266-86A8-436A-E9D1-1FAC203106FB}"/>
                </a:ext>
              </a:extLst>
            </p:cNvPr>
            <p:cNvSpPr>
              <a:spLocks noChangeShapeType="1"/>
            </p:cNvSpPr>
            <p:nvPr/>
          </p:nvSpPr>
          <p:spPr bwMode="auto">
            <a:xfrm>
              <a:off x="7697789" y="1906589"/>
              <a:ext cx="911225" cy="2359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9" name="Line 17">
              <a:extLst>
                <a:ext uri="{FF2B5EF4-FFF2-40B4-BE49-F238E27FC236}">
                  <a16:creationId xmlns:a16="http://schemas.microsoft.com/office/drawing/2014/main" id="{3EBDAB53-7B87-A95A-93FA-7E0FD657FDB3}"/>
                </a:ext>
              </a:extLst>
            </p:cNvPr>
            <p:cNvSpPr>
              <a:spLocks noChangeShapeType="1"/>
            </p:cNvSpPr>
            <p:nvPr/>
          </p:nvSpPr>
          <p:spPr bwMode="auto">
            <a:xfrm>
              <a:off x="3659188" y="5562600"/>
              <a:ext cx="61706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0" name="Line 18">
              <a:extLst>
                <a:ext uri="{FF2B5EF4-FFF2-40B4-BE49-F238E27FC236}">
                  <a16:creationId xmlns:a16="http://schemas.microsoft.com/office/drawing/2014/main" id="{08C84ACE-C492-44F1-0437-24D9F0276D4B}"/>
                </a:ext>
              </a:extLst>
            </p:cNvPr>
            <p:cNvSpPr>
              <a:spLocks noChangeShapeType="1"/>
            </p:cNvSpPr>
            <p:nvPr/>
          </p:nvSpPr>
          <p:spPr bwMode="auto">
            <a:xfrm>
              <a:off x="3582988" y="5638800"/>
              <a:ext cx="62468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1" name="Line 19">
              <a:extLst>
                <a:ext uri="{FF2B5EF4-FFF2-40B4-BE49-F238E27FC236}">
                  <a16:creationId xmlns:a16="http://schemas.microsoft.com/office/drawing/2014/main" id="{6D0D709D-CA2D-3C04-9871-030A519131E3}"/>
                </a:ext>
              </a:extLst>
            </p:cNvPr>
            <p:cNvSpPr>
              <a:spLocks noChangeShapeType="1"/>
            </p:cNvSpPr>
            <p:nvPr/>
          </p:nvSpPr>
          <p:spPr bwMode="auto">
            <a:xfrm>
              <a:off x="3278188" y="2819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20">
              <a:extLst>
                <a:ext uri="{FF2B5EF4-FFF2-40B4-BE49-F238E27FC236}">
                  <a16:creationId xmlns:a16="http://schemas.microsoft.com/office/drawing/2014/main" id="{B5067A47-3C4A-FD27-BBB5-74FBF26F71C7}"/>
                </a:ext>
              </a:extLst>
            </p:cNvPr>
            <p:cNvSpPr>
              <a:spLocks noChangeShapeType="1"/>
            </p:cNvSpPr>
            <p:nvPr/>
          </p:nvSpPr>
          <p:spPr bwMode="auto">
            <a:xfrm>
              <a:off x="3278188" y="2438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Rectangle 21">
              <a:extLst>
                <a:ext uri="{FF2B5EF4-FFF2-40B4-BE49-F238E27FC236}">
                  <a16:creationId xmlns:a16="http://schemas.microsoft.com/office/drawing/2014/main" id="{3256CAD5-465C-5E71-390F-4749AB948127}"/>
                </a:ext>
              </a:extLst>
            </p:cNvPr>
            <p:cNvSpPr>
              <a:spLocks noChangeArrowheads="1"/>
            </p:cNvSpPr>
            <p:nvPr/>
          </p:nvSpPr>
          <p:spPr bwMode="auto">
            <a:xfrm>
              <a:off x="2277210" y="1899100"/>
              <a:ext cx="2069061" cy="56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b="1" dirty="0">
                  <a:solidFill>
                    <a:srgbClr val="000000"/>
                  </a:solidFill>
                  <a:latin typeface="+mn-lt"/>
                  <a:ea typeface="SimSun" panose="02010600030101010101" pitchFamily="2" charset="-122"/>
                </a:rPr>
                <a:t>undefined</a:t>
              </a:r>
            </a:p>
          </p:txBody>
        </p:sp>
        <p:sp>
          <p:nvSpPr>
            <p:cNvPr id="24" name="Line 22">
              <a:extLst>
                <a:ext uri="{FF2B5EF4-FFF2-40B4-BE49-F238E27FC236}">
                  <a16:creationId xmlns:a16="http://schemas.microsoft.com/office/drawing/2014/main" id="{A641BFFA-D4EA-048D-9E11-E4696EC16D3A}"/>
                </a:ext>
              </a:extLst>
            </p:cNvPr>
            <p:cNvSpPr>
              <a:spLocks noChangeShapeType="1"/>
            </p:cNvSpPr>
            <p:nvPr/>
          </p:nvSpPr>
          <p:spPr bwMode="auto">
            <a:xfrm>
              <a:off x="3354388" y="4191000"/>
              <a:ext cx="716121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aphicFrame>
          <p:nvGraphicFramePr>
            <p:cNvPr id="25" name="Object 2">
              <a:extLst>
                <a:ext uri="{FF2B5EF4-FFF2-40B4-BE49-F238E27FC236}">
                  <a16:creationId xmlns:a16="http://schemas.microsoft.com/office/drawing/2014/main" id="{4992E92C-BDE0-C499-2708-B8D22939B4DC}"/>
                </a:ext>
              </a:extLst>
            </p:cNvPr>
            <p:cNvGraphicFramePr>
              <a:graphicFrameLocks/>
            </p:cNvGraphicFramePr>
            <p:nvPr/>
          </p:nvGraphicFramePr>
          <p:xfrm>
            <a:off x="2905629" y="3938587"/>
            <a:ext cx="495300" cy="809625"/>
          </p:xfrm>
          <a:graphic>
            <a:graphicData uri="http://schemas.openxmlformats.org/presentationml/2006/ole">
              <mc:AlternateContent xmlns:mc="http://schemas.openxmlformats.org/markup-compatibility/2006">
                <mc:Choice xmlns:v="urn:schemas-microsoft-com:vml" Requires="v">
                  <p:oleObj name="Document" r:id="rId4" imgW="467492" imgH="750783" progId="Word.Document.8">
                    <p:embed/>
                  </p:oleObj>
                </mc:Choice>
                <mc:Fallback>
                  <p:oleObj name="Document" r:id="rId4" imgW="467492" imgH="750783" progId="Word.Document.8">
                    <p:embed/>
                    <p:pic>
                      <p:nvPicPr>
                        <p:cNvPr id="25" name="Object 2"/>
                        <p:cNvPicPr>
                          <a:picLocks noChangeArrowheads="1"/>
                        </p:cNvPicPr>
                        <p:nvPr/>
                      </p:nvPicPr>
                      <p:blipFill>
                        <a:blip r:embed="rId5"/>
                        <a:srcRect/>
                        <a:stretch>
                          <a:fillRect/>
                        </a:stretch>
                      </p:blipFill>
                      <p:spPr bwMode="auto">
                        <a:xfrm>
                          <a:off x="2905629" y="3938587"/>
                          <a:ext cx="4953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6" name="Group 25">
              <a:extLst>
                <a:ext uri="{FF2B5EF4-FFF2-40B4-BE49-F238E27FC236}">
                  <a16:creationId xmlns:a16="http://schemas.microsoft.com/office/drawing/2014/main" id="{9ED6D35A-FCF1-D717-02AF-B66D3D6491DA}"/>
                </a:ext>
              </a:extLst>
            </p:cNvPr>
            <p:cNvGrpSpPr>
              <a:grpSpLocks/>
            </p:cNvGrpSpPr>
            <p:nvPr/>
          </p:nvGrpSpPr>
          <p:grpSpPr bwMode="auto">
            <a:xfrm>
              <a:off x="5416550" y="1149350"/>
              <a:ext cx="2349500" cy="1816100"/>
              <a:chOff x="2452" y="724"/>
              <a:chExt cx="1480" cy="1144"/>
            </a:xfrm>
          </p:grpSpPr>
          <p:sp>
            <p:nvSpPr>
              <p:cNvPr id="27" name="Oval 26">
                <a:extLst>
                  <a:ext uri="{FF2B5EF4-FFF2-40B4-BE49-F238E27FC236}">
                    <a16:creationId xmlns:a16="http://schemas.microsoft.com/office/drawing/2014/main" id="{ED9CA465-34B1-85DC-E3BF-6553C4DC50A4}"/>
                  </a:ext>
                </a:extLst>
              </p:cNvPr>
              <p:cNvSpPr>
                <a:spLocks noChangeArrowheads="1"/>
              </p:cNvSpPr>
              <p:nvPr/>
            </p:nvSpPr>
            <p:spPr bwMode="auto">
              <a:xfrm>
                <a:off x="264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8" name="Oval 27">
                <a:extLst>
                  <a:ext uri="{FF2B5EF4-FFF2-40B4-BE49-F238E27FC236}">
                    <a16:creationId xmlns:a16="http://schemas.microsoft.com/office/drawing/2014/main" id="{25A5D511-EE6C-9A46-8C70-0DDB1FBA4C13}"/>
                  </a:ext>
                </a:extLst>
              </p:cNvPr>
              <p:cNvSpPr>
                <a:spLocks noChangeArrowheads="1"/>
              </p:cNvSpPr>
              <p:nvPr/>
            </p:nvSpPr>
            <p:spPr bwMode="auto">
              <a:xfrm>
                <a:off x="2596"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9" name="Oval 28">
                <a:extLst>
                  <a:ext uri="{FF2B5EF4-FFF2-40B4-BE49-F238E27FC236}">
                    <a16:creationId xmlns:a16="http://schemas.microsoft.com/office/drawing/2014/main" id="{D01B1D3D-89E9-94C7-DE82-45EDA515336D}"/>
                  </a:ext>
                </a:extLst>
              </p:cNvPr>
              <p:cNvSpPr>
                <a:spLocks noChangeArrowheads="1"/>
              </p:cNvSpPr>
              <p:nvPr/>
            </p:nvSpPr>
            <p:spPr bwMode="auto">
              <a:xfrm>
                <a:off x="254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0" name="Oval 29">
                <a:extLst>
                  <a:ext uri="{FF2B5EF4-FFF2-40B4-BE49-F238E27FC236}">
                    <a16:creationId xmlns:a16="http://schemas.microsoft.com/office/drawing/2014/main" id="{3403AAFE-03D5-C7E3-5669-8D280268750B}"/>
                  </a:ext>
                </a:extLst>
              </p:cNvPr>
              <p:cNvSpPr>
                <a:spLocks noChangeArrowheads="1"/>
              </p:cNvSpPr>
              <p:nvPr/>
            </p:nvSpPr>
            <p:spPr bwMode="auto">
              <a:xfrm>
                <a:off x="2596"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1" name="Oval 30">
                <a:extLst>
                  <a:ext uri="{FF2B5EF4-FFF2-40B4-BE49-F238E27FC236}">
                    <a16:creationId xmlns:a16="http://schemas.microsoft.com/office/drawing/2014/main" id="{818A87F3-D94E-E345-BB6C-B4CB4803D573}"/>
                  </a:ext>
                </a:extLst>
              </p:cNvPr>
              <p:cNvSpPr>
                <a:spLocks noChangeArrowheads="1"/>
              </p:cNvSpPr>
              <p:nvPr/>
            </p:nvSpPr>
            <p:spPr bwMode="auto">
              <a:xfrm>
                <a:off x="2692"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2" name="Oval 31">
                <a:extLst>
                  <a:ext uri="{FF2B5EF4-FFF2-40B4-BE49-F238E27FC236}">
                    <a16:creationId xmlns:a16="http://schemas.microsoft.com/office/drawing/2014/main" id="{C5BB4E55-856E-C661-C908-E1B1A00B7087}"/>
                  </a:ext>
                </a:extLst>
              </p:cNvPr>
              <p:cNvSpPr>
                <a:spLocks noChangeArrowheads="1"/>
              </p:cNvSpPr>
              <p:nvPr/>
            </p:nvSpPr>
            <p:spPr bwMode="auto">
              <a:xfrm>
                <a:off x="2452"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3" name="Oval 32">
                <a:extLst>
                  <a:ext uri="{FF2B5EF4-FFF2-40B4-BE49-F238E27FC236}">
                    <a16:creationId xmlns:a16="http://schemas.microsoft.com/office/drawing/2014/main" id="{2AE96A89-CBDC-F4FA-AEDA-D1990F815CF2}"/>
                  </a:ext>
                </a:extLst>
              </p:cNvPr>
              <p:cNvSpPr>
                <a:spLocks noChangeArrowheads="1"/>
              </p:cNvSpPr>
              <p:nvPr/>
            </p:nvSpPr>
            <p:spPr bwMode="auto">
              <a:xfrm>
                <a:off x="2596"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4" name="Oval 33">
                <a:extLst>
                  <a:ext uri="{FF2B5EF4-FFF2-40B4-BE49-F238E27FC236}">
                    <a16:creationId xmlns:a16="http://schemas.microsoft.com/office/drawing/2014/main" id="{5A7879FF-2AEB-53E3-23B1-DC4522A294C2}"/>
                  </a:ext>
                </a:extLst>
              </p:cNvPr>
              <p:cNvSpPr>
                <a:spLocks noChangeArrowheads="1"/>
              </p:cNvSpPr>
              <p:nvPr/>
            </p:nvSpPr>
            <p:spPr bwMode="auto">
              <a:xfrm>
                <a:off x="2548"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5" name="Oval 34">
                <a:extLst>
                  <a:ext uri="{FF2B5EF4-FFF2-40B4-BE49-F238E27FC236}">
                    <a16:creationId xmlns:a16="http://schemas.microsoft.com/office/drawing/2014/main" id="{A30C803B-86DD-2FBE-C59A-51B0A94A95C1}"/>
                  </a:ext>
                </a:extLst>
              </p:cNvPr>
              <p:cNvSpPr>
                <a:spLocks noChangeArrowheads="1"/>
              </p:cNvSpPr>
              <p:nvPr/>
            </p:nvSpPr>
            <p:spPr bwMode="auto">
              <a:xfrm>
                <a:off x="2740"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6" name="Oval 35">
                <a:extLst>
                  <a:ext uri="{FF2B5EF4-FFF2-40B4-BE49-F238E27FC236}">
                    <a16:creationId xmlns:a16="http://schemas.microsoft.com/office/drawing/2014/main" id="{A5944D09-1BE7-8FCC-C491-A23600FFE2D0}"/>
                  </a:ext>
                </a:extLst>
              </p:cNvPr>
              <p:cNvSpPr>
                <a:spLocks noChangeArrowheads="1"/>
              </p:cNvSpPr>
              <p:nvPr/>
            </p:nvSpPr>
            <p:spPr bwMode="auto">
              <a:xfrm>
                <a:off x="2644"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7" name="Oval 36">
                <a:extLst>
                  <a:ext uri="{FF2B5EF4-FFF2-40B4-BE49-F238E27FC236}">
                    <a16:creationId xmlns:a16="http://schemas.microsoft.com/office/drawing/2014/main" id="{067F4148-0AB0-33BA-0C0C-90C39DB62F73}"/>
                  </a:ext>
                </a:extLst>
              </p:cNvPr>
              <p:cNvSpPr>
                <a:spLocks noChangeArrowheads="1"/>
              </p:cNvSpPr>
              <p:nvPr/>
            </p:nvSpPr>
            <p:spPr bwMode="auto">
              <a:xfrm>
                <a:off x="336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8" name="Oval 37">
                <a:extLst>
                  <a:ext uri="{FF2B5EF4-FFF2-40B4-BE49-F238E27FC236}">
                    <a16:creationId xmlns:a16="http://schemas.microsoft.com/office/drawing/2014/main" id="{4D213FC3-CF5A-F561-D9BE-312A03C2E83F}"/>
                  </a:ext>
                </a:extLst>
              </p:cNvPr>
              <p:cNvSpPr>
                <a:spLocks noChangeArrowheads="1"/>
              </p:cNvSpPr>
              <p:nvPr/>
            </p:nvSpPr>
            <p:spPr bwMode="auto">
              <a:xfrm>
                <a:off x="3316"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9" name="Oval 38">
                <a:extLst>
                  <a:ext uri="{FF2B5EF4-FFF2-40B4-BE49-F238E27FC236}">
                    <a16:creationId xmlns:a16="http://schemas.microsoft.com/office/drawing/2014/main" id="{D8C7ADC3-FF02-30FA-AE7A-86CFE3CEF779}"/>
                  </a:ext>
                </a:extLst>
              </p:cNvPr>
              <p:cNvSpPr>
                <a:spLocks noChangeArrowheads="1"/>
              </p:cNvSpPr>
              <p:nvPr/>
            </p:nvSpPr>
            <p:spPr bwMode="auto">
              <a:xfrm>
                <a:off x="3268"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0" name="Oval 39">
                <a:extLst>
                  <a:ext uri="{FF2B5EF4-FFF2-40B4-BE49-F238E27FC236}">
                    <a16:creationId xmlns:a16="http://schemas.microsoft.com/office/drawing/2014/main" id="{B8D5B377-B27E-08E5-3BB0-5C4BB1F6CA62}"/>
                  </a:ext>
                </a:extLst>
              </p:cNvPr>
              <p:cNvSpPr>
                <a:spLocks noChangeArrowheads="1"/>
              </p:cNvSpPr>
              <p:nvPr/>
            </p:nvSpPr>
            <p:spPr bwMode="auto">
              <a:xfrm>
                <a:off x="3316"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1" name="Oval 40">
                <a:extLst>
                  <a:ext uri="{FF2B5EF4-FFF2-40B4-BE49-F238E27FC236}">
                    <a16:creationId xmlns:a16="http://schemas.microsoft.com/office/drawing/2014/main" id="{F0D2F13D-ABA9-6275-EA82-4DBC44748865}"/>
                  </a:ext>
                </a:extLst>
              </p:cNvPr>
              <p:cNvSpPr>
                <a:spLocks noChangeArrowheads="1"/>
              </p:cNvSpPr>
              <p:nvPr/>
            </p:nvSpPr>
            <p:spPr bwMode="auto">
              <a:xfrm>
                <a:off x="3412"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2" name="Oval 41">
                <a:extLst>
                  <a:ext uri="{FF2B5EF4-FFF2-40B4-BE49-F238E27FC236}">
                    <a16:creationId xmlns:a16="http://schemas.microsoft.com/office/drawing/2014/main" id="{27481D1C-B6A1-6BD5-C0AB-BE34AD11C7DA}"/>
                  </a:ext>
                </a:extLst>
              </p:cNvPr>
              <p:cNvSpPr>
                <a:spLocks noChangeArrowheads="1"/>
              </p:cNvSpPr>
              <p:nvPr/>
            </p:nvSpPr>
            <p:spPr bwMode="auto">
              <a:xfrm>
                <a:off x="3460"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3" name="Oval 42">
                <a:extLst>
                  <a:ext uri="{FF2B5EF4-FFF2-40B4-BE49-F238E27FC236}">
                    <a16:creationId xmlns:a16="http://schemas.microsoft.com/office/drawing/2014/main" id="{5DAE1F8A-628B-4175-7A32-29B7CE475248}"/>
                  </a:ext>
                </a:extLst>
              </p:cNvPr>
              <p:cNvSpPr>
                <a:spLocks noChangeArrowheads="1"/>
              </p:cNvSpPr>
              <p:nvPr/>
            </p:nvSpPr>
            <p:spPr bwMode="auto">
              <a:xfrm>
                <a:off x="331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4" name="Oval 43">
                <a:extLst>
                  <a:ext uri="{FF2B5EF4-FFF2-40B4-BE49-F238E27FC236}">
                    <a16:creationId xmlns:a16="http://schemas.microsoft.com/office/drawing/2014/main" id="{24D3C5B7-854E-644E-995A-57C497691CEF}"/>
                  </a:ext>
                </a:extLst>
              </p:cNvPr>
              <p:cNvSpPr>
                <a:spLocks noChangeArrowheads="1"/>
              </p:cNvSpPr>
              <p:nvPr/>
            </p:nvSpPr>
            <p:spPr bwMode="auto">
              <a:xfrm>
                <a:off x="3268"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5" name="Oval 44">
                <a:extLst>
                  <a:ext uri="{FF2B5EF4-FFF2-40B4-BE49-F238E27FC236}">
                    <a16:creationId xmlns:a16="http://schemas.microsoft.com/office/drawing/2014/main" id="{02473840-99BD-C5E5-472A-1CDD52B4283C}"/>
                  </a:ext>
                </a:extLst>
              </p:cNvPr>
              <p:cNvSpPr>
                <a:spLocks noChangeArrowheads="1"/>
              </p:cNvSpPr>
              <p:nvPr/>
            </p:nvSpPr>
            <p:spPr bwMode="auto">
              <a:xfrm>
                <a:off x="3460"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6" name="Oval 45">
                <a:extLst>
                  <a:ext uri="{FF2B5EF4-FFF2-40B4-BE49-F238E27FC236}">
                    <a16:creationId xmlns:a16="http://schemas.microsoft.com/office/drawing/2014/main" id="{749DB729-C39A-CDE3-B5D5-4EB14F224098}"/>
                  </a:ext>
                </a:extLst>
              </p:cNvPr>
              <p:cNvSpPr>
                <a:spLocks noChangeArrowheads="1"/>
              </p:cNvSpPr>
              <p:nvPr/>
            </p:nvSpPr>
            <p:spPr bwMode="auto">
              <a:xfrm>
                <a:off x="336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7" name="Oval 46">
                <a:extLst>
                  <a:ext uri="{FF2B5EF4-FFF2-40B4-BE49-F238E27FC236}">
                    <a16:creationId xmlns:a16="http://schemas.microsoft.com/office/drawing/2014/main" id="{177253A0-AC06-12DE-2893-EA3B64A54A5F}"/>
                  </a:ext>
                </a:extLst>
              </p:cNvPr>
              <p:cNvSpPr>
                <a:spLocks noChangeArrowheads="1"/>
              </p:cNvSpPr>
              <p:nvPr/>
            </p:nvSpPr>
            <p:spPr bwMode="auto">
              <a:xfrm>
                <a:off x="370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8" name="Oval 47">
                <a:extLst>
                  <a:ext uri="{FF2B5EF4-FFF2-40B4-BE49-F238E27FC236}">
                    <a16:creationId xmlns:a16="http://schemas.microsoft.com/office/drawing/2014/main" id="{646983A1-0290-0010-A261-1039DB0A8A17}"/>
                  </a:ext>
                </a:extLst>
              </p:cNvPr>
              <p:cNvSpPr>
                <a:spLocks noChangeArrowheads="1"/>
              </p:cNvSpPr>
              <p:nvPr/>
            </p:nvSpPr>
            <p:spPr bwMode="auto">
              <a:xfrm>
                <a:off x="3652"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9" name="Oval 48">
                <a:extLst>
                  <a:ext uri="{FF2B5EF4-FFF2-40B4-BE49-F238E27FC236}">
                    <a16:creationId xmlns:a16="http://schemas.microsoft.com/office/drawing/2014/main" id="{FDBA4F04-7BDB-C365-39DC-B7CA0138DB77}"/>
                  </a:ext>
                </a:extLst>
              </p:cNvPr>
              <p:cNvSpPr>
                <a:spLocks noChangeArrowheads="1"/>
              </p:cNvSpPr>
              <p:nvPr/>
            </p:nvSpPr>
            <p:spPr bwMode="auto">
              <a:xfrm>
                <a:off x="3604"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0" name="Oval 49">
                <a:extLst>
                  <a:ext uri="{FF2B5EF4-FFF2-40B4-BE49-F238E27FC236}">
                    <a16:creationId xmlns:a16="http://schemas.microsoft.com/office/drawing/2014/main" id="{00A23D40-49F2-5811-46B3-4810771DB3BB}"/>
                  </a:ext>
                </a:extLst>
              </p:cNvPr>
              <p:cNvSpPr>
                <a:spLocks noChangeArrowheads="1"/>
              </p:cNvSpPr>
              <p:nvPr/>
            </p:nvSpPr>
            <p:spPr bwMode="auto">
              <a:xfrm>
                <a:off x="365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1" name="Oval 50">
                <a:extLst>
                  <a:ext uri="{FF2B5EF4-FFF2-40B4-BE49-F238E27FC236}">
                    <a16:creationId xmlns:a16="http://schemas.microsoft.com/office/drawing/2014/main" id="{370CA7DE-29D7-FA61-1039-8B914EDF8904}"/>
                  </a:ext>
                </a:extLst>
              </p:cNvPr>
              <p:cNvSpPr>
                <a:spLocks noChangeArrowheads="1"/>
              </p:cNvSpPr>
              <p:nvPr/>
            </p:nvSpPr>
            <p:spPr bwMode="auto">
              <a:xfrm>
                <a:off x="3748"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2" name="Oval 51">
                <a:extLst>
                  <a:ext uri="{FF2B5EF4-FFF2-40B4-BE49-F238E27FC236}">
                    <a16:creationId xmlns:a16="http://schemas.microsoft.com/office/drawing/2014/main" id="{BA2FF4FE-F71E-9218-9399-7C792B3BCED3}"/>
                  </a:ext>
                </a:extLst>
              </p:cNvPr>
              <p:cNvSpPr>
                <a:spLocks noChangeArrowheads="1"/>
              </p:cNvSpPr>
              <p:nvPr/>
            </p:nvSpPr>
            <p:spPr bwMode="auto">
              <a:xfrm>
                <a:off x="3556" y="86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3" name="Oval 52">
                <a:extLst>
                  <a:ext uri="{FF2B5EF4-FFF2-40B4-BE49-F238E27FC236}">
                    <a16:creationId xmlns:a16="http://schemas.microsoft.com/office/drawing/2014/main" id="{F1D2EF4F-3298-4EB8-2180-2CDD54CE6125}"/>
                  </a:ext>
                </a:extLst>
              </p:cNvPr>
              <p:cNvSpPr>
                <a:spLocks noChangeArrowheads="1"/>
              </p:cNvSpPr>
              <p:nvPr/>
            </p:nvSpPr>
            <p:spPr bwMode="auto">
              <a:xfrm>
                <a:off x="3652"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4" name="Oval 53">
                <a:extLst>
                  <a:ext uri="{FF2B5EF4-FFF2-40B4-BE49-F238E27FC236}">
                    <a16:creationId xmlns:a16="http://schemas.microsoft.com/office/drawing/2014/main" id="{A03A40E1-8F6A-BAFA-843F-D2414D5AA01C}"/>
                  </a:ext>
                </a:extLst>
              </p:cNvPr>
              <p:cNvSpPr>
                <a:spLocks noChangeArrowheads="1"/>
              </p:cNvSpPr>
              <p:nvPr/>
            </p:nvSpPr>
            <p:spPr bwMode="auto">
              <a:xfrm>
                <a:off x="3604"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5" name="Oval 54">
                <a:extLst>
                  <a:ext uri="{FF2B5EF4-FFF2-40B4-BE49-F238E27FC236}">
                    <a16:creationId xmlns:a16="http://schemas.microsoft.com/office/drawing/2014/main" id="{3B1AE718-F712-B8D4-6825-95E175E368CC}"/>
                  </a:ext>
                </a:extLst>
              </p:cNvPr>
              <p:cNvSpPr>
                <a:spLocks noChangeArrowheads="1"/>
              </p:cNvSpPr>
              <p:nvPr/>
            </p:nvSpPr>
            <p:spPr bwMode="auto">
              <a:xfrm>
                <a:off x="3796"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6" name="Oval 55">
                <a:extLst>
                  <a:ext uri="{FF2B5EF4-FFF2-40B4-BE49-F238E27FC236}">
                    <a16:creationId xmlns:a16="http://schemas.microsoft.com/office/drawing/2014/main" id="{56C38C51-948F-82FB-DFA1-33E1C7245B1E}"/>
                  </a:ext>
                </a:extLst>
              </p:cNvPr>
              <p:cNvSpPr>
                <a:spLocks noChangeArrowheads="1"/>
              </p:cNvSpPr>
              <p:nvPr/>
            </p:nvSpPr>
            <p:spPr bwMode="auto">
              <a:xfrm>
                <a:off x="3700"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7" name="Oval 56">
                <a:extLst>
                  <a:ext uri="{FF2B5EF4-FFF2-40B4-BE49-F238E27FC236}">
                    <a16:creationId xmlns:a16="http://schemas.microsoft.com/office/drawing/2014/main" id="{5A524676-CB89-AD5F-4886-C37736A2320D}"/>
                  </a:ext>
                </a:extLst>
              </p:cNvPr>
              <p:cNvSpPr>
                <a:spLocks noChangeArrowheads="1"/>
              </p:cNvSpPr>
              <p:nvPr/>
            </p:nvSpPr>
            <p:spPr bwMode="auto">
              <a:xfrm>
                <a:off x="2740"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8" name="Oval 57">
                <a:extLst>
                  <a:ext uri="{FF2B5EF4-FFF2-40B4-BE49-F238E27FC236}">
                    <a16:creationId xmlns:a16="http://schemas.microsoft.com/office/drawing/2014/main" id="{F35978A4-BDA0-6056-664A-DA4711152212}"/>
                  </a:ext>
                </a:extLst>
              </p:cNvPr>
              <p:cNvSpPr>
                <a:spLocks noChangeArrowheads="1"/>
              </p:cNvSpPr>
              <p:nvPr/>
            </p:nvSpPr>
            <p:spPr bwMode="auto">
              <a:xfrm>
                <a:off x="278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9" name="Oval 58">
                <a:extLst>
                  <a:ext uri="{FF2B5EF4-FFF2-40B4-BE49-F238E27FC236}">
                    <a16:creationId xmlns:a16="http://schemas.microsoft.com/office/drawing/2014/main" id="{0BD4A2A9-F633-2E9F-72F3-BFB55BBA424E}"/>
                  </a:ext>
                </a:extLst>
              </p:cNvPr>
              <p:cNvSpPr>
                <a:spLocks noChangeArrowheads="1"/>
              </p:cNvSpPr>
              <p:nvPr/>
            </p:nvSpPr>
            <p:spPr bwMode="auto">
              <a:xfrm>
                <a:off x="2836"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0" name="Oval 59">
                <a:extLst>
                  <a:ext uri="{FF2B5EF4-FFF2-40B4-BE49-F238E27FC236}">
                    <a16:creationId xmlns:a16="http://schemas.microsoft.com/office/drawing/2014/main" id="{7875DEFD-B565-1261-6CD0-F32C9930DDA8}"/>
                  </a:ext>
                </a:extLst>
              </p:cNvPr>
              <p:cNvSpPr>
                <a:spLocks noChangeArrowheads="1"/>
              </p:cNvSpPr>
              <p:nvPr/>
            </p:nvSpPr>
            <p:spPr bwMode="auto">
              <a:xfrm>
                <a:off x="2740"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1" name="Oval 60">
                <a:extLst>
                  <a:ext uri="{FF2B5EF4-FFF2-40B4-BE49-F238E27FC236}">
                    <a16:creationId xmlns:a16="http://schemas.microsoft.com/office/drawing/2014/main" id="{4D22E663-0225-5847-2C54-04E7CB3C6A95}"/>
                  </a:ext>
                </a:extLst>
              </p:cNvPr>
              <p:cNvSpPr>
                <a:spLocks noChangeArrowheads="1"/>
              </p:cNvSpPr>
              <p:nvPr/>
            </p:nvSpPr>
            <p:spPr bwMode="auto">
              <a:xfrm>
                <a:off x="355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2" name="Oval 61">
                <a:extLst>
                  <a:ext uri="{FF2B5EF4-FFF2-40B4-BE49-F238E27FC236}">
                    <a16:creationId xmlns:a16="http://schemas.microsoft.com/office/drawing/2014/main" id="{84E113D5-5BA2-F3C0-0AF8-C0518D38ABA2}"/>
                  </a:ext>
                </a:extLst>
              </p:cNvPr>
              <p:cNvSpPr>
                <a:spLocks noChangeArrowheads="1"/>
              </p:cNvSpPr>
              <p:nvPr/>
            </p:nvSpPr>
            <p:spPr bwMode="auto">
              <a:xfrm>
                <a:off x="2836" y="163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3" name="Oval 62">
                <a:extLst>
                  <a:ext uri="{FF2B5EF4-FFF2-40B4-BE49-F238E27FC236}">
                    <a16:creationId xmlns:a16="http://schemas.microsoft.com/office/drawing/2014/main" id="{855DF2F3-F8C5-B4AC-A251-7DCCAEFC9604}"/>
                  </a:ext>
                </a:extLst>
              </p:cNvPr>
              <p:cNvSpPr>
                <a:spLocks noChangeArrowheads="1"/>
              </p:cNvSpPr>
              <p:nvPr/>
            </p:nvSpPr>
            <p:spPr bwMode="auto">
              <a:xfrm>
                <a:off x="3892"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4" name="Oval 63">
                <a:extLst>
                  <a:ext uri="{FF2B5EF4-FFF2-40B4-BE49-F238E27FC236}">
                    <a16:creationId xmlns:a16="http://schemas.microsoft.com/office/drawing/2014/main" id="{FB6FB051-FA2B-A03F-1ED7-11ABFF4958BA}"/>
                  </a:ext>
                </a:extLst>
              </p:cNvPr>
              <p:cNvSpPr>
                <a:spLocks noChangeArrowheads="1"/>
              </p:cNvSpPr>
              <p:nvPr/>
            </p:nvSpPr>
            <p:spPr bwMode="auto">
              <a:xfrm>
                <a:off x="3700"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5" name="Oval 64">
                <a:extLst>
                  <a:ext uri="{FF2B5EF4-FFF2-40B4-BE49-F238E27FC236}">
                    <a16:creationId xmlns:a16="http://schemas.microsoft.com/office/drawing/2014/main" id="{64B1FD58-9D2C-0A23-5050-9D123BD4A502}"/>
                  </a:ext>
                </a:extLst>
              </p:cNvPr>
              <p:cNvSpPr>
                <a:spLocks noChangeArrowheads="1"/>
              </p:cNvSpPr>
              <p:nvPr/>
            </p:nvSpPr>
            <p:spPr bwMode="auto">
              <a:xfrm>
                <a:off x="384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6" name="Oval 65">
                <a:extLst>
                  <a:ext uri="{FF2B5EF4-FFF2-40B4-BE49-F238E27FC236}">
                    <a16:creationId xmlns:a16="http://schemas.microsoft.com/office/drawing/2014/main" id="{C59F2BAA-E495-2298-E1F4-1D655608417E}"/>
                  </a:ext>
                </a:extLst>
              </p:cNvPr>
              <p:cNvSpPr>
                <a:spLocks noChangeArrowheads="1"/>
              </p:cNvSpPr>
              <p:nvPr/>
            </p:nvSpPr>
            <p:spPr bwMode="auto">
              <a:xfrm>
                <a:off x="3652"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7" name="Oval 66">
                <a:extLst>
                  <a:ext uri="{FF2B5EF4-FFF2-40B4-BE49-F238E27FC236}">
                    <a16:creationId xmlns:a16="http://schemas.microsoft.com/office/drawing/2014/main" id="{17CAA003-D2E6-96A5-FA9E-FC0BED1AE92D}"/>
                  </a:ext>
                </a:extLst>
              </p:cNvPr>
              <p:cNvSpPr>
                <a:spLocks noChangeArrowheads="1"/>
              </p:cNvSpPr>
              <p:nvPr/>
            </p:nvSpPr>
            <p:spPr bwMode="auto">
              <a:xfrm>
                <a:off x="322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67">
                <a:extLst>
                  <a:ext uri="{FF2B5EF4-FFF2-40B4-BE49-F238E27FC236}">
                    <a16:creationId xmlns:a16="http://schemas.microsoft.com/office/drawing/2014/main" id="{7F0D94A0-A759-B29F-EE51-BC03C4525466}"/>
                  </a:ext>
                </a:extLst>
              </p:cNvPr>
              <p:cNvSpPr>
                <a:spLocks noChangeArrowheads="1"/>
              </p:cNvSpPr>
              <p:nvPr/>
            </p:nvSpPr>
            <p:spPr bwMode="auto">
              <a:xfrm>
                <a:off x="3220"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68">
                <a:extLst>
                  <a:ext uri="{FF2B5EF4-FFF2-40B4-BE49-F238E27FC236}">
                    <a16:creationId xmlns:a16="http://schemas.microsoft.com/office/drawing/2014/main" id="{C8808007-CFB5-5A3A-45E6-50B8B9B57195}"/>
                  </a:ext>
                </a:extLst>
              </p:cNvPr>
              <p:cNvSpPr>
                <a:spLocks noChangeArrowheads="1"/>
              </p:cNvSpPr>
              <p:nvPr/>
            </p:nvSpPr>
            <p:spPr bwMode="auto">
              <a:xfrm>
                <a:off x="3316"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69">
                <a:extLst>
                  <a:ext uri="{FF2B5EF4-FFF2-40B4-BE49-F238E27FC236}">
                    <a16:creationId xmlns:a16="http://schemas.microsoft.com/office/drawing/2014/main" id="{E7FA8829-298F-127C-3DBF-4CA168774893}"/>
                  </a:ext>
                </a:extLst>
              </p:cNvPr>
              <p:cNvSpPr>
                <a:spLocks noChangeArrowheads="1"/>
              </p:cNvSpPr>
              <p:nvPr/>
            </p:nvSpPr>
            <p:spPr bwMode="auto">
              <a:xfrm>
                <a:off x="312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70">
                <a:extLst>
                  <a:ext uri="{FF2B5EF4-FFF2-40B4-BE49-F238E27FC236}">
                    <a16:creationId xmlns:a16="http://schemas.microsoft.com/office/drawing/2014/main" id="{48946A29-0A15-1DF9-357D-1D8331436A09}"/>
                  </a:ext>
                </a:extLst>
              </p:cNvPr>
              <p:cNvSpPr>
                <a:spLocks noChangeArrowheads="1"/>
              </p:cNvSpPr>
              <p:nvPr/>
            </p:nvSpPr>
            <p:spPr bwMode="auto">
              <a:xfrm>
                <a:off x="2692" y="168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2" name="Oval 71">
                <a:extLst>
                  <a:ext uri="{FF2B5EF4-FFF2-40B4-BE49-F238E27FC236}">
                    <a16:creationId xmlns:a16="http://schemas.microsoft.com/office/drawing/2014/main" id="{A898F4CE-57F4-70FD-22CA-7DE8BEAF1A3D}"/>
                  </a:ext>
                </a:extLst>
              </p:cNvPr>
              <p:cNvSpPr>
                <a:spLocks noChangeArrowheads="1"/>
              </p:cNvSpPr>
              <p:nvPr/>
            </p:nvSpPr>
            <p:spPr bwMode="auto">
              <a:xfrm>
                <a:off x="2788" y="182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3" name="Oval 72">
                <a:extLst>
                  <a:ext uri="{FF2B5EF4-FFF2-40B4-BE49-F238E27FC236}">
                    <a16:creationId xmlns:a16="http://schemas.microsoft.com/office/drawing/2014/main" id="{82D69CBE-A06B-AA34-4CC6-F79F9A7E6308}"/>
                  </a:ext>
                </a:extLst>
              </p:cNvPr>
              <p:cNvSpPr>
                <a:spLocks noChangeArrowheads="1"/>
              </p:cNvSpPr>
              <p:nvPr/>
            </p:nvSpPr>
            <p:spPr bwMode="auto">
              <a:xfrm>
                <a:off x="3268"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Oval 73">
                <a:extLst>
                  <a:ext uri="{FF2B5EF4-FFF2-40B4-BE49-F238E27FC236}">
                    <a16:creationId xmlns:a16="http://schemas.microsoft.com/office/drawing/2014/main" id="{39D1AFF8-5951-C2D8-5225-684C77F7FAC8}"/>
                  </a:ext>
                </a:extLst>
              </p:cNvPr>
              <p:cNvSpPr>
                <a:spLocks noChangeArrowheads="1"/>
              </p:cNvSpPr>
              <p:nvPr/>
            </p:nvSpPr>
            <p:spPr bwMode="auto">
              <a:xfrm>
                <a:off x="312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5" name="Oval 74">
                <a:extLst>
                  <a:ext uri="{FF2B5EF4-FFF2-40B4-BE49-F238E27FC236}">
                    <a16:creationId xmlns:a16="http://schemas.microsoft.com/office/drawing/2014/main" id="{DB5EB48C-6B52-A658-DD5D-636B9CD1CB2A}"/>
                  </a:ext>
                </a:extLst>
              </p:cNvPr>
              <p:cNvSpPr>
                <a:spLocks noChangeArrowheads="1"/>
              </p:cNvSpPr>
              <p:nvPr/>
            </p:nvSpPr>
            <p:spPr bwMode="auto">
              <a:xfrm>
                <a:off x="3028"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6" name="Oval 75">
                <a:extLst>
                  <a:ext uri="{FF2B5EF4-FFF2-40B4-BE49-F238E27FC236}">
                    <a16:creationId xmlns:a16="http://schemas.microsoft.com/office/drawing/2014/main" id="{D8A592A0-8044-D4B0-9FB5-8CB0C66851B1}"/>
                  </a:ext>
                </a:extLst>
              </p:cNvPr>
              <p:cNvSpPr>
                <a:spLocks noChangeArrowheads="1"/>
              </p:cNvSpPr>
              <p:nvPr/>
            </p:nvSpPr>
            <p:spPr bwMode="auto">
              <a:xfrm>
                <a:off x="350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7" name="Oval 76">
                <a:extLst>
                  <a:ext uri="{FF2B5EF4-FFF2-40B4-BE49-F238E27FC236}">
                    <a16:creationId xmlns:a16="http://schemas.microsoft.com/office/drawing/2014/main" id="{7A14F259-F173-6AC4-3260-2550002F8CA2}"/>
                  </a:ext>
                </a:extLst>
              </p:cNvPr>
              <p:cNvSpPr>
                <a:spLocks noChangeArrowheads="1"/>
              </p:cNvSpPr>
              <p:nvPr/>
            </p:nvSpPr>
            <p:spPr bwMode="auto">
              <a:xfrm>
                <a:off x="293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8" name="Oval 77">
                <a:extLst>
                  <a:ext uri="{FF2B5EF4-FFF2-40B4-BE49-F238E27FC236}">
                    <a16:creationId xmlns:a16="http://schemas.microsoft.com/office/drawing/2014/main" id="{C2C78A0C-C869-6162-638E-C888604E257E}"/>
                  </a:ext>
                </a:extLst>
              </p:cNvPr>
              <p:cNvSpPr>
                <a:spLocks noChangeArrowheads="1"/>
              </p:cNvSpPr>
              <p:nvPr/>
            </p:nvSpPr>
            <p:spPr bwMode="auto">
              <a:xfrm>
                <a:off x="3124"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sp>
        <p:nvSpPr>
          <p:cNvPr id="79" name="TextBox 78">
            <a:extLst>
              <a:ext uri="{FF2B5EF4-FFF2-40B4-BE49-F238E27FC236}">
                <a16:creationId xmlns:a16="http://schemas.microsoft.com/office/drawing/2014/main" id="{35203632-C55D-27FF-CD36-03F079DA8C51}"/>
              </a:ext>
            </a:extLst>
          </p:cNvPr>
          <p:cNvSpPr txBox="1"/>
          <p:nvPr/>
        </p:nvSpPr>
        <p:spPr>
          <a:xfrm>
            <a:off x="7207746" y="3439145"/>
            <a:ext cx="3459094" cy="344710"/>
          </a:xfrm>
          <a:prstGeom prst="rect">
            <a:avLst/>
          </a:prstGeom>
          <a:solidFill>
            <a:srgbClr val="FFFF66"/>
          </a:solidFill>
        </p:spPr>
        <p:txBody>
          <a:bodyPr wrap="square" rtlCol="0">
            <a:spAutoFit/>
          </a:bodyPr>
          <a:lstStyle/>
          <a:p>
            <a:pPr algn="ctr" defTabSz="914400" fontAlgn="base">
              <a:lnSpc>
                <a:spcPct val="80000"/>
              </a:lnSpc>
              <a:spcBef>
                <a:spcPct val="50000"/>
              </a:spcBef>
              <a:spcAft>
                <a:spcPct val="0"/>
              </a:spcAft>
              <a:buClrTx/>
              <a:buSzTx/>
              <a:buNone/>
            </a:pPr>
            <a:r>
              <a:rPr lang="en-US" altLang="zh-CN" sz="2000" b="1" dirty="0">
                <a:solidFill>
                  <a:srgbClr val="000000"/>
                </a:solidFill>
                <a:ea typeface="SimSun" panose="02010600030101010101" pitchFamily="2" charset="-122"/>
                <a:cs typeface="Times New Roman" panose="02020603050405020304" pitchFamily="18" charset="0"/>
              </a:rPr>
              <a:t> </a:t>
            </a:r>
            <a:r>
              <a:rPr lang="en-US" altLang="zh-CN" sz="2000" dirty="0">
                <a:solidFill>
                  <a:srgbClr val="000000"/>
                </a:solidFill>
                <a:ea typeface="SimSun" panose="02010600030101010101" pitchFamily="2" charset="-122"/>
                <a:cs typeface="Times New Roman" panose="02020603050405020304" pitchFamily="18" charset="0"/>
              </a:rPr>
              <a:t>Reachability plot for a dataset</a:t>
            </a:r>
          </a:p>
        </p:txBody>
      </p:sp>
    </p:spTree>
    <p:extLst>
      <p:ext uri="{BB962C8B-B14F-4D97-AF65-F5344CB8AC3E}">
        <p14:creationId xmlns:p14="http://schemas.microsoft.com/office/powerpoint/2010/main" val="337359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What Is </a:t>
            </a:r>
            <a:r>
              <a:rPr lang="en-US" altLang="zh-CN" dirty="0"/>
              <a:t>Cluster Analysis</a:t>
            </a:r>
            <a:r>
              <a:rPr lang="en-US" altLang="en-US" dirty="0"/>
              <a:t>?</a:t>
            </a:r>
          </a:p>
        </p:txBody>
      </p:sp>
      <p:sp>
        <p:nvSpPr>
          <p:cNvPr id="4100" name="Rectangle 3"/>
          <p:cNvSpPr>
            <a:spLocks noGrp="1" noChangeArrowheads="1"/>
          </p:cNvSpPr>
          <p:nvPr>
            <p:ph type="body" idx="1"/>
          </p:nvPr>
        </p:nvSpPr>
        <p:spPr/>
        <p:txBody>
          <a:bodyPr>
            <a:normAutofit fontScale="92500" lnSpcReduction="10000"/>
          </a:bodyPr>
          <a:lstStyle/>
          <a:p>
            <a:r>
              <a:rPr lang="en-US" altLang="zh-CN" dirty="0"/>
              <a:t>What is a cluster?  </a:t>
            </a:r>
          </a:p>
          <a:p>
            <a:pPr lvl="1"/>
            <a:r>
              <a:rPr lang="en-US" altLang="zh-CN" dirty="0"/>
              <a:t>A cluster is a collection of data objects which are</a:t>
            </a:r>
          </a:p>
          <a:p>
            <a:pPr lvl="2"/>
            <a:r>
              <a:rPr lang="en-US" altLang="zh-CN" dirty="0"/>
              <a:t>Similar (or related) to one another within the same group (i.e., cluster)</a:t>
            </a:r>
          </a:p>
          <a:p>
            <a:pPr lvl="2"/>
            <a:r>
              <a:rPr lang="en-US" altLang="zh-CN" dirty="0"/>
              <a:t>Dissimilar (or unrelated) to the objects in other groups (i.e., clusters)</a:t>
            </a:r>
          </a:p>
          <a:p>
            <a:r>
              <a:rPr lang="en-US" altLang="zh-CN" dirty="0"/>
              <a:t>Cluster analysis (or clustering, data segmentation, …)</a:t>
            </a:r>
          </a:p>
          <a:p>
            <a:pPr lvl="1"/>
            <a:r>
              <a:rPr lang="en-US" altLang="zh-CN" dirty="0"/>
              <a:t>Given a set of data points, partition them into a set of groups (i.e., clusters) which are as similar as possible</a:t>
            </a:r>
          </a:p>
          <a:p>
            <a:r>
              <a:rPr lang="en-US" altLang="zh-CN" dirty="0"/>
              <a:t>Cluster analysis is unsupervised learning (i.e., no predefined classes)</a:t>
            </a:r>
          </a:p>
          <a:p>
            <a:pPr lvl="1"/>
            <a:r>
              <a:rPr lang="en-US" altLang="zh-CN" dirty="0"/>
              <a:t>This contrasts with classification (i.e., supervised learning) </a:t>
            </a:r>
          </a:p>
          <a:p>
            <a:r>
              <a:rPr lang="en-US" altLang="zh-CN" dirty="0"/>
              <a:t>Typical ways to use/apply cluster analysis</a:t>
            </a:r>
          </a:p>
          <a:p>
            <a:pPr lvl="1"/>
            <a:r>
              <a:rPr lang="en-US" altLang="zh-CN" dirty="0"/>
              <a:t>As a stand-alone tool to get insight into data distribution, or </a:t>
            </a:r>
          </a:p>
          <a:p>
            <a:pPr lvl="1"/>
            <a:r>
              <a:rPr lang="en-US" altLang="zh-CN" dirty="0"/>
              <a:t>As a preprocessing (or intermediate) step for other algorithms</a:t>
            </a:r>
          </a:p>
        </p:txBody>
      </p:sp>
    </p:spTree>
    <p:extLst>
      <p:ext uri="{BB962C8B-B14F-4D97-AF65-F5344CB8AC3E}">
        <p14:creationId xmlns:p14="http://schemas.microsoft.com/office/powerpoint/2010/main" val="37109009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756" y="3614793"/>
            <a:ext cx="5275259" cy="298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p:txBody>
          <a:bodyPr>
            <a:normAutofit/>
          </a:bodyPr>
          <a:lstStyle/>
          <a:p>
            <a:r>
              <a:rPr lang="en-US" altLang="zh-CN" dirty="0"/>
              <a:t>OPTICS: An Extension from DBSCAN</a:t>
            </a:r>
          </a:p>
        </p:txBody>
      </p:sp>
      <p:sp>
        <p:nvSpPr>
          <p:cNvPr id="24579" name="Rectangle 3"/>
          <p:cNvSpPr>
            <a:spLocks noGrp="1" noChangeArrowheads="1"/>
          </p:cNvSpPr>
          <p:nvPr>
            <p:ph idx="1"/>
          </p:nvPr>
        </p:nvSpPr>
        <p:spPr/>
        <p:txBody>
          <a:bodyPr/>
          <a:lstStyle/>
          <a:p>
            <a:r>
              <a:rPr lang="en-US" altLang="zh-CN" dirty="0"/>
              <a:t>Core distance of an object p:  The smallest value </a:t>
            </a:r>
            <a:r>
              <a:rPr lang="el-GR" altLang="zh-CN" dirty="0"/>
              <a:t>ε</a:t>
            </a:r>
            <a:r>
              <a:rPr lang="en-US" altLang="zh-CN" dirty="0"/>
              <a:t> such   </a:t>
            </a:r>
          </a:p>
          <a:p>
            <a:pPr lvl="2"/>
            <a:r>
              <a:rPr lang="en-US" altLang="zh-CN" dirty="0"/>
              <a:t>that the </a:t>
            </a:r>
            <a:r>
              <a:rPr lang="el-GR" altLang="zh-CN" dirty="0"/>
              <a:t>ε</a:t>
            </a:r>
            <a:r>
              <a:rPr lang="en-US" altLang="zh-CN" dirty="0"/>
              <a:t>-neighborhood of p has at least </a:t>
            </a:r>
            <a:r>
              <a:rPr lang="en-US" altLang="zh-CN" dirty="0" err="1"/>
              <a:t>MinPts</a:t>
            </a:r>
            <a:r>
              <a:rPr lang="en-US" altLang="zh-CN" dirty="0"/>
              <a:t> objects</a:t>
            </a:r>
          </a:p>
          <a:p>
            <a:pPr lvl="1"/>
            <a:r>
              <a:rPr lang="en-US" altLang="zh-CN" dirty="0"/>
              <a:t>Let   N</a:t>
            </a:r>
            <a:r>
              <a:rPr lang="el-GR" altLang="zh-CN" dirty="0"/>
              <a:t>ε</a:t>
            </a:r>
            <a:r>
              <a:rPr lang="en-US" altLang="zh-CN" dirty="0"/>
              <a:t>(p): </a:t>
            </a:r>
            <a:r>
              <a:rPr lang="el-GR" altLang="zh-CN" dirty="0"/>
              <a:t>ε</a:t>
            </a:r>
            <a:r>
              <a:rPr lang="en-US" altLang="zh-CN" dirty="0"/>
              <a:t>-neighborhood of p, where </a:t>
            </a:r>
            <a:r>
              <a:rPr lang="el-GR" altLang="zh-CN" dirty="0"/>
              <a:t>ε</a:t>
            </a:r>
            <a:r>
              <a:rPr lang="en-US" altLang="zh-CN" dirty="0"/>
              <a:t> is a distance value</a:t>
            </a:r>
          </a:p>
          <a:p>
            <a:pPr lvl="1"/>
            <a:r>
              <a:rPr lang="en-US" altLang="zh-CN" dirty="0"/>
              <a:t>Core-distance</a:t>
            </a:r>
            <a:r>
              <a:rPr lang="el-GR" altLang="zh-CN" dirty="0"/>
              <a:t>ε</a:t>
            </a:r>
            <a:r>
              <a:rPr lang="en-US" altLang="zh-CN" dirty="0"/>
              <a:t>, </a:t>
            </a:r>
            <a:r>
              <a:rPr lang="en-US" altLang="zh-CN" dirty="0" err="1"/>
              <a:t>MinPts</a:t>
            </a:r>
            <a:r>
              <a:rPr lang="en-US" altLang="zh-CN" dirty="0"/>
              <a:t>(p) = Undefined if card(N</a:t>
            </a:r>
            <a:r>
              <a:rPr lang="el-GR" altLang="zh-CN" dirty="0"/>
              <a:t>ε</a:t>
            </a:r>
            <a:r>
              <a:rPr lang="en-US" altLang="zh-CN" dirty="0"/>
              <a:t>(p)) &lt; </a:t>
            </a:r>
            <a:r>
              <a:rPr lang="en-US" altLang="zh-CN" dirty="0" err="1"/>
              <a:t>MinPts</a:t>
            </a:r>
            <a:r>
              <a:rPr lang="en-US" altLang="zh-CN" dirty="0"/>
              <a:t>; </a:t>
            </a:r>
            <a:r>
              <a:rPr lang="en-US" altLang="zh-CN" dirty="0" err="1"/>
              <a:t>MinPts</a:t>
            </a:r>
            <a:r>
              <a:rPr lang="en-US" altLang="zh-CN" dirty="0"/>
              <a:t>-distance(p), otherwise</a:t>
            </a:r>
          </a:p>
        </p:txBody>
      </p:sp>
      <p:grpSp>
        <p:nvGrpSpPr>
          <p:cNvPr id="6" name="Group 5"/>
          <p:cNvGrpSpPr/>
          <p:nvPr/>
        </p:nvGrpSpPr>
        <p:grpSpPr>
          <a:xfrm>
            <a:off x="1714001" y="3618597"/>
            <a:ext cx="3760587" cy="3132379"/>
            <a:chOff x="2669690" y="653651"/>
            <a:chExt cx="7998311" cy="5662489"/>
          </a:xfrm>
        </p:grpSpPr>
        <p:sp>
          <p:nvSpPr>
            <p:cNvPr id="7" name="Line 2"/>
            <p:cNvSpPr>
              <a:spLocks noChangeShapeType="1"/>
            </p:cNvSpPr>
            <p:nvPr/>
          </p:nvSpPr>
          <p:spPr bwMode="auto">
            <a:xfrm>
              <a:off x="3657600" y="2439988"/>
              <a:ext cx="0" cy="3198812"/>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8" name="Line 3"/>
            <p:cNvSpPr>
              <a:spLocks noChangeShapeType="1"/>
            </p:cNvSpPr>
            <p:nvPr/>
          </p:nvSpPr>
          <p:spPr bwMode="auto">
            <a:xfrm>
              <a:off x="3735388" y="5562600"/>
              <a:ext cx="60944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9" name="Freeform 4"/>
            <p:cNvSpPr>
              <a:spLocks/>
            </p:cNvSpPr>
            <p:nvPr/>
          </p:nvSpPr>
          <p:spPr bwMode="auto">
            <a:xfrm>
              <a:off x="3581400" y="2408239"/>
              <a:ext cx="6280150" cy="3248025"/>
            </a:xfrm>
            <a:custGeom>
              <a:avLst/>
              <a:gdLst>
                <a:gd name="T0" fmla="*/ 2147483647 w 3956"/>
                <a:gd name="T1" fmla="*/ 2147483647 h 2046"/>
                <a:gd name="T2" fmla="*/ 2147483647 w 3956"/>
                <a:gd name="T3" fmla="*/ 2147483647 h 2046"/>
                <a:gd name="T4" fmla="*/ 2147483647 w 3956"/>
                <a:gd name="T5" fmla="*/ 2147483647 h 2046"/>
                <a:gd name="T6" fmla="*/ 2147483647 w 3956"/>
                <a:gd name="T7" fmla="*/ 2147483647 h 2046"/>
                <a:gd name="T8" fmla="*/ 2147483647 w 3956"/>
                <a:gd name="T9" fmla="*/ 2147483647 h 2046"/>
                <a:gd name="T10" fmla="*/ 2147483647 w 3956"/>
                <a:gd name="T11" fmla="*/ 2147483647 h 2046"/>
                <a:gd name="T12" fmla="*/ 2147483647 w 3956"/>
                <a:gd name="T13" fmla="*/ 2147483647 h 2046"/>
                <a:gd name="T14" fmla="*/ 2147483647 w 3956"/>
                <a:gd name="T15" fmla="*/ 2147483647 h 2046"/>
                <a:gd name="T16" fmla="*/ 2147483647 w 3956"/>
                <a:gd name="T17" fmla="*/ 2147483647 h 2046"/>
                <a:gd name="T18" fmla="*/ 2147483647 w 3956"/>
                <a:gd name="T19" fmla="*/ 2147483647 h 2046"/>
                <a:gd name="T20" fmla="*/ 2147483647 w 3956"/>
                <a:gd name="T21" fmla="*/ 2147483647 h 2046"/>
                <a:gd name="T22" fmla="*/ 2147483647 w 3956"/>
                <a:gd name="T23" fmla="*/ 2147483647 h 2046"/>
                <a:gd name="T24" fmla="*/ 2147483647 w 3956"/>
                <a:gd name="T25" fmla="*/ 2147483647 h 2046"/>
                <a:gd name="T26" fmla="*/ 2147483647 w 3956"/>
                <a:gd name="T27" fmla="*/ 2147483647 h 2046"/>
                <a:gd name="T28" fmla="*/ 2147483647 w 3956"/>
                <a:gd name="T29" fmla="*/ 2147483647 h 2046"/>
                <a:gd name="T30" fmla="*/ 2147483647 w 3956"/>
                <a:gd name="T31" fmla="*/ 2147483647 h 2046"/>
                <a:gd name="T32" fmla="*/ 2147483647 w 3956"/>
                <a:gd name="T33" fmla="*/ 2147483647 h 2046"/>
                <a:gd name="T34" fmla="*/ 2147483647 w 3956"/>
                <a:gd name="T35" fmla="*/ 2147483647 h 2046"/>
                <a:gd name="T36" fmla="*/ 2147483647 w 3956"/>
                <a:gd name="T37" fmla="*/ 2147483647 h 2046"/>
                <a:gd name="T38" fmla="*/ 2147483647 w 3956"/>
                <a:gd name="T39" fmla="*/ 2147483647 h 2046"/>
                <a:gd name="T40" fmla="*/ 2147483647 w 3956"/>
                <a:gd name="T41" fmla="*/ 2147483647 h 2046"/>
                <a:gd name="T42" fmla="*/ 2147483647 w 3956"/>
                <a:gd name="T43" fmla="*/ 2147483647 h 2046"/>
                <a:gd name="T44" fmla="*/ 2147483647 w 3956"/>
                <a:gd name="T45" fmla="*/ 2147483647 h 2046"/>
                <a:gd name="T46" fmla="*/ 2147483647 w 3956"/>
                <a:gd name="T47" fmla="*/ 2147483647 h 2046"/>
                <a:gd name="T48" fmla="*/ 2147483647 w 3956"/>
                <a:gd name="T49" fmla="*/ 2147483647 h 2046"/>
                <a:gd name="T50" fmla="*/ 2147483647 w 3956"/>
                <a:gd name="T51" fmla="*/ 2147483647 h 2046"/>
                <a:gd name="T52" fmla="*/ 2147483647 w 3956"/>
                <a:gd name="T53" fmla="*/ 2147483647 h 2046"/>
                <a:gd name="T54" fmla="*/ 2147483647 w 3956"/>
                <a:gd name="T55" fmla="*/ 2147483647 h 2046"/>
                <a:gd name="T56" fmla="*/ 2147483647 w 3956"/>
                <a:gd name="T57" fmla="*/ 2147483647 h 2046"/>
                <a:gd name="T58" fmla="*/ 2147483647 w 3956"/>
                <a:gd name="T59" fmla="*/ 2147483647 h 2046"/>
                <a:gd name="T60" fmla="*/ 2147483647 w 3956"/>
                <a:gd name="T61" fmla="*/ 2147483647 h 2046"/>
                <a:gd name="T62" fmla="*/ 2147483647 w 3956"/>
                <a:gd name="T63" fmla="*/ 2147483647 h 2046"/>
                <a:gd name="T64" fmla="*/ 2147483647 w 3956"/>
                <a:gd name="T65" fmla="*/ 2147483647 h 2046"/>
                <a:gd name="T66" fmla="*/ 2147483647 w 3956"/>
                <a:gd name="T67" fmla="*/ 2147483647 h 2046"/>
                <a:gd name="T68" fmla="*/ 2147483647 w 3956"/>
                <a:gd name="T69" fmla="*/ 2147483647 h 2046"/>
                <a:gd name="T70" fmla="*/ 2147483647 w 3956"/>
                <a:gd name="T71" fmla="*/ 2147483647 h 2046"/>
                <a:gd name="T72" fmla="*/ 2147483647 w 3956"/>
                <a:gd name="T73" fmla="*/ 2147483647 h 2046"/>
                <a:gd name="T74" fmla="*/ 2147483647 w 3956"/>
                <a:gd name="T75" fmla="*/ 2147483647 h 2046"/>
                <a:gd name="T76" fmla="*/ 2147483647 w 3956"/>
                <a:gd name="T77" fmla="*/ 2147483647 h 2046"/>
                <a:gd name="T78" fmla="*/ 2147483647 w 3956"/>
                <a:gd name="T79" fmla="*/ 2147483647 h 2046"/>
                <a:gd name="T80" fmla="*/ 2147483647 w 3956"/>
                <a:gd name="T81" fmla="*/ 2147483647 h 2046"/>
                <a:gd name="T82" fmla="*/ 2147483647 w 3956"/>
                <a:gd name="T83" fmla="*/ 2147483647 h 2046"/>
                <a:gd name="T84" fmla="*/ 2147483647 w 3956"/>
                <a:gd name="T85" fmla="*/ 2147483647 h 2046"/>
                <a:gd name="T86" fmla="*/ 2147483647 w 3956"/>
                <a:gd name="T87" fmla="*/ 2147483647 h 2046"/>
                <a:gd name="T88" fmla="*/ 2147483647 w 3956"/>
                <a:gd name="T89" fmla="*/ 2147483647 h 2046"/>
                <a:gd name="T90" fmla="*/ 2147483647 w 3956"/>
                <a:gd name="T91" fmla="*/ 2147483647 h 2046"/>
                <a:gd name="T92" fmla="*/ 2147483647 w 3956"/>
                <a:gd name="T93" fmla="*/ 2147483647 h 2046"/>
                <a:gd name="T94" fmla="*/ 2147483647 w 3956"/>
                <a:gd name="T95" fmla="*/ 2147483647 h 2046"/>
                <a:gd name="T96" fmla="*/ 2147483647 w 3956"/>
                <a:gd name="T97" fmla="*/ 2147483647 h 2046"/>
                <a:gd name="T98" fmla="*/ 2147483647 w 3956"/>
                <a:gd name="T99" fmla="*/ 2147483647 h 2046"/>
                <a:gd name="T100" fmla="*/ 2147483647 w 3956"/>
                <a:gd name="T101" fmla="*/ 2147483647 h 2046"/>
                <a:gd name="T102" fmla="*/ 2147483647 w 3956"/>
                <a:gd name="T103" fmla="*/ 2147483647 h 2046"/>
                <a:gd name="T104" fmla="*/ 2147483647 w 3956"/>
                <a:gd name="T105" fmla="*/ 2147483647 h 2046"/>
                <a:gd name="T106" fmla="*/ 2147483647 w 3956"/>
                <a:gd name="T107" fmla="*/ 2147483647 h 2046"/>
                <a:gd name="T108" fmla="*/ 2147483647 w 3956"/>
                <a:gd name="T109" fmla="*/ 2147483647 h 2046"/>
                <a:gd name="T110" fmla="*/ 2147483647 w 3956"/>
                <a:gd name="T111" fmla="*/ 2147483647 h 2046"/>
                <a:gd name="T112" fmla="*/ 2147483647 w 3956"/>
                <a:gd name="T113" fmla="*/ 2147483647 h 2046"/>
                <a:gd name="T114" fmla="*/ 2147483647 w 3956"/>
                <a:gd name="T115" fmla="*/ 2147483647 h 2046"/>
                <a:gd name="T116" fmla="*/ 2147483647 w 3956"/>
                <a:gd name="T117" fmla="*/ 2147483647 h 2046"/>
                <a:gd name="T118" fmla="*/ 2147483647 w 3956"/>
                <a:gd name="T119" fmla="*/ 2147483647 h 2046"/>
                <a:gd name="T120" fmla="*/ 2147483647 w 3956"/>
                <a:gd name="T121" fmla="*/ 2147483647 h 2046"/>
                <a:gd name="T122" fmla="*/ 2147483647 w 3956"/>
                <a:gd name="T123" fmla="*/ 2147483647 h 20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6"/>
                <a:gd name="T187" fmla="*/ 0 h 2046"/>
                <a:gd name="T188" fmla="*/ 3956 w 3956"/>
                <a:gd name="T189" fmla="*/ 2046 h 20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6" h="2046">
                  <a:moveTo>
                    <a:pt x="0" y="19"/>
                  </a:moveTo>
                  <a:lnTo>
                    <a:pt x="39" y="0"/>
                  </a:lnTo>
                  <a:lnTo>
                    <a:pt x="63" y="0"/>
                  </a:lnTo>
                  <a:lnTo>
                    <a:pt x="79" y="24"/>
                  </a:lnTo>
                  <a:lnTo>
                    <a:pt x="87" y="48"/>
                  </a:lnTo>
                  <a:lnTo>
                    <a:pt x="87" y="71"/>
                  </a:lnTo>
                  <a:lnTo>
                    <a:pt x="87" y="95"/>
                  </a:lnTo>
                  <a:lnTo>
                    <a:pt x="87" y="119"/>
                  </a:lnTo>
                  <a:lnTo>
                    <a:pt x="87" y="142"/>
                  </a:lnTo>
                  <a:lnTo>
                    <a:pt x="95" y="166"/>
                  </a:lnTo>
                  <a:lnTo>
                    <a:pt x="95" y="190"/>
                  </a:lnTo>
                  <a:lnTo>
                    <a:pt x="102" y="213"/>
                  </a:lnTo>
                  <a:lnTo>
                    <a:pt x="110" y="237"/>
                  </a:lnTo>
                  <a:lnTo>
                    <a:pt x="118" y="261"/>
                  </a:lnTo>
                  <a:lnTo>
                    <a:pt x="134" y="284"/>
                  </a:lnTo>
                  <a:lnTo>
                    <a:pt x="150" y="308"/>
                  </a:lnTo>
                  <a:lnTo>
                    <a:pt x="166" y="332"/>
                  </a:lnTo>
                  <a:lnTo>
                    <a:pt x="174" y="355"/>
                  </a:lnTo>
                  <a:lnTo>
                    <a:pt x="197" y="395"/>
                  </a:lnTo>
                  <a:lnTo>
                    <a:pt x="213" y="419"/>
                  </a:lnTo>
                  <a:lnTo>
                    <a:pt x="229" y="450"/>
                  </a:lnTo>
                  <a:lnTo>
                    <a:pt x="245" y="474"/>
                  </a:lnTo>
                  <a:lnTo>
                    <a:pt x="252" y="505"/>
                  </a:lnTo>
                  <a:lnTo>
                    <a:pt x="268" y="529"/>
                  </a:lnTo>
                  <a:lnTo>
                    <a:pt x="268" y="553"/>
                  </a:lnTo>
                  <a:lnTo>
                    <a:pt x="276" y="576"/>
                  </a:lnTo>
                  <a:lnTo>
                    <a:pt x="284" y="600"/>
                  </a:lnTo>
                  <a:lnTo>
                    <a:pt x="292" y="624"/>
                  </a:lnTo>
                  <a:lnTo>
                    <a:pt x="300" y="648"/>
                  </a:lnTo>
                  <a:lnTo>
                    <a:pt x="308" y="679"/>
                  </a:lnTo>
                  <a:lnTo>
                    <a:pt x="316" y="703"/>
                  </a:lnTo>
                  <a:lnTo>
                    <a:pt x="324" y="726"/>
                  </a:lnTo>
                  <a:lnTo>
                    <a:pt x="331" y="758"/>
                  </a:lnTo>
                  <a:lnTo>
                    <a:pt x="339" y="782"/>
                  </a:lnTo>
                  <a:lnTo>
                    <a:pt x="347" y="805"/>
                  </a:lnTo>
                  <a:lnTo>
                    <a:pt x="363" y="829"/>
                  </a:lnTo>
                  <a:lnTo>
                    <a:pt x="371" y="853"/>
                  </a:lnTo>
                  <a:lnTo>
                    <a:pt x="379" y="876"/>
                  </a:lnTo>
                  <a:lnTo>
                    <a:pt x="387" y="900"/>
                  </a:lnTo>
                  <a:lnTo>
                    <a:pt x="395" y="924"/>
                  </a:lnTo>
                  <a:lnTo>
                    <a:pt x="402" y="947"/>
                  </a:lnTo>
                  <a:lnTo>
                    <a:pt x="410" y="971"/>
                  </a:lnTo>
                  <a:lnTo>
                    <a:pt x="410" y="995"/>
                  </a:lnTo>
                  <a:lnTo>
                    <a:pt x="418" y="1018"/>
                  </a:lnTo>
                  <a:lnTo>
                    <a:pt x="418" y="1042"/>
                  </a:lnTo>
                  <a:lnTo>
                    <a:pt x="418" y="1074"/>
                  </a:lnTo>
                  <a:lnTo>
                    <a:pt x="418" y="1105"/>
                  </a:lnTo>
                  <a:lnTo>
                    <a:pt x="418" y="1129"/>
                  </a:lnTo>
                  <a:lnTo>
                    <a:pt x="418" y="1161"/>
                  </a:lnTo>
                  <a:lnTo>
                    <a:pt x="418" y="1184"/>
                  </a:lnTo>
                  <a:lnTo>
                    <a:pt x="418" y="1208"/>
                  </a:lnTo>
                  <a:lnTo>
                    <a:pt x="418" y="1232"/>
                  </a:lnTo>
                  <a:lnTo>
                    <a:pt x="426" y="1255"/>
                  </a:lnTo>
                  <a:lnTo>
                    <a:pt x="426" y="1279"/>
                  </a:lnTo>
                  <a:lnTo>
                    <a:pt x="434" y="1303"/>
                  </a:lnTo>
                  <a:lnTo>
                    <a:pt x="442" y="1326"/>
                  </a:lnTo>
                  <a:lnTo>
                    <a:pt x="458" y="1350"/>
                  </a:lnTo>
                  <a:lnTo>
                    <a:pt x="489" y="1374"/>
                  </a:lnTo>
                  <a:lnTo>
                    <a:pt x="521" y="1389"/>
                  </a:lnTo>
                  <a:lnTo>
                    <a:pt x="545" y="1397"/>
                  </a:lnTo>
                  <a:lnTo>
                    <a:pt x="568" y="1405"/>
                  </a:lnTo>
                  <a:lnTo>
                    <a:pt x="592" y="1421"/>
                  </a:lnTo>
                  <a:lnTo>
                    <a:pt x="623" y="1437"/>
                  </a:lnTo>
                  <a:lnTo>
                    <a:pt x="663" y="1460"/>
                  </a:lnTo>
                  <a:lnTo>
                    <a:pt x="687" y="1476"/>
                  </a:lnTo>
                  <a:lnTo>
                    <a:pt x="718" y="1492"/>
                  </a:lnTo>
                  <a:lnTo>
                    <a:pt x="734" y="1516"/>
                  </a:lnTo>
                  <a:lnTo>
                    <a:pt x="773" y="1524"/>
                  </a:lnTo>
                  <a:lnTo>
                    <a:pt x="797" y="1524"/>
                  </a:lnTo>
                  <a:lnTo>
                    <a:pt x="837" y="1524"/>
                  </a:lnTo>
                  <a:lnTo>
                    <a:pt x="884" y="1524"/>
                  </a:lnTo>
                  <a:lnTo>
                    <a:pt x="923" y="1524"/>
                  </a:lnTo>
                  <a:lnTo>
                    <a:pt x="963" y="1516"/>
                  </a:lnTo>
                  <a:lnTo>
                    <a:pt x="987" y="1516"/>
                  </a:lnTo>
                  <a:lnTo>
                    <a:pt x="1010" y="1508"/>
                  </a:lnTo>
                  <a:lnTo>
                    <a:pt x="1034" y="1484"/>
                  </a:lnTo>
                  <a:lnTo>
                    <a:pt x="1058" y="1460"/>
                  </a:lnTo>
                  <a:lnTo>
                    <a:pt x="1081" y="1437"/>
                  </a:lnTo>
                  <a:lnTo>
                    <a:pt x="1097" y="1413"/>
                  </a:lnTo>
                  <a:lnTo>
                    <a:pt x="1113" y="1389"/>
                  </a:lnTo>
                  <a:lnTo>
                    <a:pt x="1137" y="1366"/>
                  </a:lnTo>
                  <a:lnTo>
                    <a:pt x="1152" y="1342"/>
                  </a:lnTo>
                  <a:lnTo>
                    <a:pt x="1176" y="1318"/>
                  </a:lnTo>
                  <a:lnTo>
                    <a:pt x="1200" y="1295"/>
                  </a:lnTo>
                  <a:lnTo>
                    <a:pt x="1223" y="1271"/>
                  </a:lnTo>
                  <a:lnTo>
                    <a:pt x="1239" y="1247"/>
                  </a:lnTo>
                  <a:lnTo>
                    <a:pt x="1255" y="1224"/>
                  </a:lnTo>
                  <a:lnTo>
                    <a:pt x="1263" y="1200"/>
                  </a:lnTo>
                  <a:lnTo>
                    <a:pt x="1271" y="1176"/>
                  </a:lnTo>
                  <a:lnTo>
                    <a:pt x="1271" y="1153"/>
                  </a:lnTo>
                  <a:lnTo>
                    <a:pt x="1271" y="1129"/>
                  </a:lnTo>
                  <a:lnTo>
                    <a:pt x="1271" y="1105"/>
                  </a:lnTo>
                  <a:lnTo>
                    <a:pt x="1271" y="1082"/>
                  </a:lnTo>
                  <a:lnTo>
                    <a:pt x="1287" y="1058"/>
                  </a:lnTo>
                  <a:lnTo>
                    <a:pt x="1310" y="1034"/>
                  </a:lnTo>
                  <a:lnTo>
                    <a:pt x="1334" y="1018"/>
                  </a:lnTo>
                  <a:lnTo>
                    <a:pt x="1358" y="1003"/>
                  </a:lnTo>
                  <a:lnTo>
                    <a:pt x="1381" y="995"/>
                  </a:lnTo>
                  <a:lnTo>
                    <a:pt x="1405" y="979"/>
                  </a:lnTo>
                  <a:lnTo>
                    <a:pt x="1437" y="1003"/>
                  </a:lnTo>
                  <a:lnTo>
                    <a:pt x="1452" y="1026"/>
                  </a:lnTo>
                  <a:lnTo>
                    <a:pt x="1460" y="1050"/>
                  </a:lnTo>
                  <a:lnTo>
                    <a:pt x="1468" y="1074"/>
                  </a:lnTo>
                  <a:lnTo>
                    <a:pt x="1492" y="1082"/>
                  </a:lnTo>
                  <a:lnTo>
                    <a:pt x="1531" y="1082"/>
                  </a:lnTo>
                  <a:lnTo>
                    <a:pt x="1555" y="1082"/>
                  </a:lnTo>
                  <a:lnTo>
                    <a:pt x="1587" y="1074"/>
                  </a:lnTo>
                  <a:lnTo>
                    <a:pt x="1610" y="1066"/>
                  </a:lnTo>
                  <a:lnTo>
                    <a:pt x="1634" y="1050"/>
                  </a:lnTo>
                  <a:lnTo>
                    <a:pt x="1658" y="1034"/>
                  </a:lnTo>
                  <a:lnTo>
                    <a:pt x="1681" y="1018"/>
                  </a:lnTo>
                  <a:lnTo>
                    <a:pt x="1705" y="1003"/>
                  </a:lnTo>
                  <a:lnTo>
                    <a:pt x="1729" y="995"/>
                  </a:lnTo>
                  <a:lnTo>
                    <a:pt x="1744" y="1018"/>
                  </a:lnTo>
                  <a:lnTo>
                    <a:pt x="1752" y="1042"/>
                  </a:lnTo>
                  <a:lnTo>
                    <a:pt x="1760" y="1066"/>
                  </a:lnTo>
                  <a:lnTo>
                    <a:pt x="1760" y="1089"/>
                  </a:lnTo>
                  <a:lnTo>
                    <a:pt x="1760" y="1113"/>
                  </a:lnTo>
                  <a:lnTo>
                    <a:pt x="1760" y="1137"/>
                  </a:lnTo>
                  <a:lnTo>
                    <a:pt x="1760" y="1161"/>
                  </a:lnTo>
                  <a:lnTo>
                    <a:pt x="1760" y="1184"/>
                  </a:lnTo>
                  <a:lnTo>
                    <a:pt x="1760" y="1208"/>
                  </a:lnTo>
                  <a:lnTo>
                    <a:pt x="1760" y="1232"/>
                  </a:lnTo>
                  <a:lnTo>
                    <a:pt x="1760" y="1255"/>
                  </a:lnTo>
                  <a:lnTo>
                    <a:pt x="1760" y="1279"/>
                  </a:lnTo>
                  <a:lnTo>
                    <a:pt x="1760" y="1303"/>
                  </a:lnTo>
                  <a:lnTo>
                    <a:pt x="1760" y="1326"/>
                  </a:lnTo>
                  <a:lnTo>
                    <a:pt x="1760" y="1350"/>
                  </a:lnTo>
                  <a:lnTo>
                    <a:pt x="1768" y="1374"/>
                  </a:lnTo>
                  <a:lnTo>
                    <a:pt x="1776" y="1397"/>
                  </a:lnTo>
                  <a:lnTo>
                    <a:pt x="1784" y="1421"/>
                  </a:lnTo>
                  <a:lnTo>
                    <a:pt x="1792" y="1445"/>
                  </a:lnTo>
                  <a:lnTo>
                    <a:pt x="1815" y="1476"/>
                  </a:lnTo>
                  <a:lnTo>
                    <a:pt x="1855" y="1500"/>
                  </a:lnTo>
                  <a:lnTo>
                    <a:pt x="1879" y="1524"/>
                  </a:lnTo>
                  <a:lnTo>
                    <a:pt x="1910" y="1539"/>
                  </a:lnTo>
                  <a:lnTo>
                    <a:pt x="1934" y="1547"/>
                  </a:lnTo>
                  <a:lnTo>
                    <a:pt x="1958" y="1555"/>
                  </a:lnTo>
                  <a:lnTo>
                    <a:pt x="1981" y="1555"/>
                  </a:lnTo>
                  <a:lnTo>
                    <a:pt x="2005" y="1555"/>
                  </a:lnTo>
                  <a:lnTo>
                    <a:pt x="2037" y="1555"/>
                  </a:lnTo>
                  <a:lnTo>
                    <a:pt x="2068" y="1555"/>
                  </a:lnTo>
                  <a:lnTo>
                    <a:pt x="2092" y="1555"/>
                  </a:lnTo>
                  <a:lnTo>
                    <a:pt x="2131" y="1555"/>
                  </a:lnTo>
                  <a:lnTo>
                    <a:pt x="2155" y="1547"/>
                  </a:lnTo>
                  <a:lnTo>
                    <a:pt x="2179" y="1539"/>
                  </a:lnTo>
                  <a:lnTo>
                    <a:pt x="2210" y="1531"/>
                  </a:lnTo>
                  <a:lnTo>
                    <a:pt x="2234" y="1508"/>
                  </a:lnTo>
                  <a:lnTo>
                    <a:pt x="2258" y="1492"/>
                  </a:lnTo>
                  <a:lnTo>
                    <a:pt x="2281" y="1468"/>
                  </a:lnTo>
                  <a:lnTo>
                    <a:pt x="2289" y="1445"/>
                  </a:lnTo>
                  <a:lnTo>
                    <a:pt x="2313" y="1405"/>
                  </a:lnTo>
                  <a:lnTo>
                    <a:pt x="2329" y="1374"/>
                  </a:lnTo>
                  <a:lnTo>
                    <a:pt x="2352" y="1342"/>
                  </a:lnTo>
                  <a:lnTo>
                    <a:pt x="2360" y="1318"/>
                  </a:lnTo>
                  <a:lnTo>
                    <a:pt x="2376" y="1287"/>
                  </a:lnTo>
                  <a:lnTo>
                    <a:pt x="2384" y="1263"/>
                  </a:lnTo>
                  <a:lnTo>
                    <a:pt x="2400" y="1232"/>
                  </a:lnTo>
                  <a:lnTo>
                    <a:pt x="2408" y="1208"/>
                  </a:lnTo>
                  <a:lnTo>
                    <a:pt x="2423" y="1176"/>
                  </a:lnTo>
                  <a:lnTo>
                    <a:pt x="2439" y="1145"/>
                  </a:lnTo>
                  <a:lnTo>
                    <a:pt x="2447" y="1121"/>
                  </a:lnTo>
                  <a:lnTo>
                    <a:pt x="2455" y="1097"/>
                  </a:lnTo>
                  <a:lnTo>
                    <a:pt x="2471" y="1074"/>
                  </a:lnTo>
                  <a:lnTo>
                    <a:pt x="2486" y="1050"/>
                  </a:lnTo>
                  <a:lnTo>
                    <a:pt x="2502" y="1026"/>
                  </a:lnTo>
                  <a:lnTo>
                    <a:pt x="2518" y="1003"/>
                  </a:lnTo>
                  <a:lnTo>
                    <a:pt x="2542" y="979"/>
                  </a:lnTo>
                  <a:lnTo>
                    <a:pt x="2565" y="979"/>
                  </a:lnTo>
                  <a:lnTo>
                    <a:pt x="2589" y="987"/>
                  </a:lnTo>
                  <a:lnTo>
                    <a:pt x="2589" y="1011"/>
                  </a:lnTo>
                  <a:lnTo>
                    <a:pt x="2597" y="1034"/>
                  </a:lnTo>
                  <a:lnTo>
                    <a:pt x="2597" y="1058"/>
                  </a:lnTo>
                  <a:lnTo>
                    <a:pt x="2597" y="1082"/>
                  </a:lnTo>
                  <a:lnTo>
                    <a:pt x="2597" y="1113"/>
                  </a:lnTo>
                  <a:lnTo>
                    <a:pt x="2605" y="1145"/>
                  </a:lnTo>
                  <a:lnTo>
                    <a:pt x="2613" y="1176"/>
                  </a:lnTo>
                  <a:lnTo>
                    <a:pt x="2613" y="1200"/>
                  </a:lnTo>
                  <a:lnTo>
                    <a:pt x="2621" y="1224"/>
                  </a:lnTo>
                  <a:lnTo>
                    <a:pt x="2629" y="1255"/>
                  </a:lnTo>
                  <a:lnTo>
                    <a:pt x="2636" y="1279"/>
                  </a:lnTo>
                  <a:lnTo>
                    <a:pt x="2644" y="1310"/>
                  </a:lnTo>
                  <a:lnTo>
                    <a:pt x="2660" y="1342"/>
                  </a:lnTo>
                  <a:lnTo>
                    <a:pt x="2676" y="1366"/>
                  </a:lnTo>
                  <a:lnTo>
                    <a:pt x="2700" y="1389"/>
                  </a:lnTo>
                  <a:lnTo>
                    <a:pt x="2739" y="1429"/>
                  </a:lnTo>
                  <a:lnTo>
                    <a:pt x="2771" y="1460"/>
                  </a:lnTo>
                  <a:lnTo>
                    <a:pt x="2794" y="1476"/>
                  </a:lnTo>
                  <a:lnTo>
                    <a:pt x="2834" y="1508"/>
                  </a:lnTo>
                  <a:lnTo>
                    <a:pt x="2857" y="1531"/>
                  </a:lnTo>
                  <a:lnTo>
                    <a:pt x="2881" y="1547"/>
                  </a:lnTo>
                  <a:lnTo>
                    <a:pt x="2905" y="1547"/>
                  </a:lnTo>
                  <a:lnTo>
                    <a:pt x="2944" y="1563"/>
                  </a:lnTo>
                  <a:lnTo>
                    <a:pt x="2968" y="1563"/>
                  </a:lnTo>
                  <a:lnTo>
                    <a:pt x="2992" y="1571"/>
                  </a:lnTo>
                  <a:lnTo>
                    <a:pt x="3015" y="1571"/>
                  </a:lnTo>
                  <a:lnTo>
                    <a:pt x="3039" y="1571"/>
                  </a:lnTo>
                  <a:lnTo>
                    <a:pt x="3071" y="1571"/>
                  </a:lnTo>
                  <a:lnTo>
                    <a:pt x="3102" y="1571"/>
                  </a:lnTo>
                  <a:lnTo>
                    <a:pt x="3134" y="1555"/>
                  </a:lnTo>
                  <a:lnTo>
                    <a:pt x="3157" y="1539"/>
                  </a:lnTo>
                  <a:lnTo>
                    <a:pt x="3181" y="1524"/>
                  </a:lnTo>
                  <a:lnTo>
                    <a:pt x="3205" y="1500"/>
                  </a:lnTo>
                  <a:lnTo>
                    <a:pt x="3228" y="1484"/>
                  </a:lnTo>
                  <a:lnTo>
                    <a:pt x="3260" y="1453"/>
                  </a:lnTo>
                  <a:lnTo>
                    <a:pt x="3284" y="1429"/>
                  </a:lnTo>
                  <a:lnTo>
                    <a:pt x="3300" y="1405"/>
                  </a:lnTo>
                  <a:lnTo>
                    <a:pt x="3323" y="1382"/>
                  </a:lnTo>
                  <a:lnTo>
                    <a:pt x="3363" y="1350"/>
                  </a:lnTo>
                  <a:lnTo>
                    <a:pt x="3371" y="1326"/>
                  </a:lnTo>
                  <a:lnTo>
                    <a:pt x="3402" y="1295"/>
                  </a:lnTo>
                  <a:lnTo>
                    <a:pt x="3418" y="1271"/>
                  </a:lnTo>
                  <a:lnTo>
                    <a:pt x="3434" y="1239"/>
                  </a:lnTo>
                  <a:lnTo>
                    <a:pt x="3450" y="1216"/>
                  </a:lnTo>
                  <a:lnTo>
                    <a:pt x="3473" y="1192"/>
                  </a:lnTo>
                  <a:lnTo>
                    <a:pt x="3481" y="1168"/>
                  </a:lnTo>
                  <a:lnTo>
                    <a:pt x="3497" y="1145"/>
                  </a:lnTo>
                  <a:lnTo>
                    <a:pt x="3505" y="1121"/>
                  </a:lnTo>
                  <a:lnTo>
                    <a:pt x="3521" y="1082"/>
                  </a:lnTo>
                  <a:lnTo>
                    <a:pt x="3528" y="1050"/>
                  </a:lnTo>
                  <a:lnTo>
                    <a:pt x="3544" y="1011"/>
                  </a:lnTo>
                  <a:lnTo>
                    <a:pt x="3560" y="979"/>
                  </a:lnTo>
                  <a:lnTo>
                    <a:pt x="3568" y="955"/>
                  </a:lnTo>
                  <a:lnTo>
                    <a:pt x="3576" y="924"/>
                  </a:lnTo>
                  <a:lnTo>
                    <a:pt x="3584" y="892"/>
                  </a:lnTo>
                  <a:lnTo>
                    <a:pt x="3592" y="861"/>
                  </a:lnTo>
                  <a:lnTo>
                    <a:pt x="3600" y="829"/>
                  </a:lnTo>
                  <a:lnTo>
                    <a:pt x="3607" y="797"/>
                  </a:lnTo>
                  <a:lnTo>
                    <a:pt x="3615" y="774"/>
                  </a:lnTo>
                  <a:lnTo>
                    <a:pt x="3623" y="750"/>
                  </a:lnTo>
                  <a:lnTo>
                    <a:pt x="3631" y="726"/>
                  </a:lnTo>
                  <a:lnTo>
                    <a:pt x="3639" y="703"/>
                  </a:lnTo>
                  <a:lnTo>
                    <a:pt x="3655" y="671"/>
                  </a:lnTo>
                  <a:lnTo>
                    <a:pt x="3663" y="648"/>
                  </a:lnTo>
                  <a:lnTo>
                    <a:pt x="3678" y="624"/>
                  </a:lnTo>
                  <a:lnTo>
                    <a:pt x="3694" y="600"/>
                  </a:lnTo>
                  <a:lnTo>
                    <a:pt x="3694" y="576"/>
                  </a:lnTo>
                  <a:lnTo>
                    <a:pt x="3726" y="561"/>
                  </a:lnTo>
                  <a:lnTo>
                    <a:pt x="3757" y="561"/>
                  </a:lnTo>
                  <a:lnTo>
                    <a:pt x="3805" y="561"/>
                  </a:lnTo>
                  <a:lnTo>
                    <a:pt x="3852" y="561"/>
                  </a:lnTo>
                  <a:lnTo>
                    <a:pt x="3899" y="561"/>
                  </a:lnTo>
                  <a:lnTo>
                    <a:pt x="3923" y="553"/>
                  </a:lnTo>
                  <a:lnTo>
                    <a:pt x="3931" y="576"/>
                  </a:lnTo>
                  <a:lnTo>
                    <a:pt x="3931" y="600"/>
                  </a:lnTo>
                  <a:lnTo>
                    <a:pt x="3931" y="624"/>
                  </a:lnTo>
                  <a:lnTo>
                    <a:pt x="3931" y="648"/>
                  </a:lnTo>
                  <a:lnTo>
                    <a:pt x="3931" y="671"/>
                  </a:lnTo>
                  <a:lnTo>
                    <a:pt x="3939" y="695"/>
                  </a:lnTo>
                  <a:lnTo>
                    <a:pt x="3939" y="726"/>
                  </a:lnTo>
                  <a:lnTo>
                    <a:pt x="3939" y="750"/>
                  </a:lnTo>
                  <a:lnTo>
                    <a:pt x="3947" y="782"/>
                  </a:lnTo>
                  <a:lnTo>
                    <a:pt x="3947" y="813"/>
                  </a:lnTo>
                  <a:lnTo>
                    <a:pt x="3947" y="837"/>
                  </a:lnTo>
                  <a:lnTo>
                    <a:pt x="3947" y="861"/>
                  </a:lnTo>
                  <a:lnTo>
                    <a:pt x="3947" y="892"/>
                  </a:lnTo>
                  <a:lnTo>
                    <a:pt x="3947" y="924"/>
                  </a:lnTo>
                  <a:lnTo>
                    <a:pt x="3947" y="947"/>
                  </a:lnTo>
                  <a:lnTo>
                    <a:pt x="3947" y="987"/>
                  </a:lnTo>
                  <a:lnTo>
                    <a:pt x="3947" y="1011"/>
                  </a:lnTo>
                  <a:lnTo>
                    <a:pt x="3947" y="1050"/>
                  </a:lnTo>
                  <a:lnTo>
                    <a:pt x="3947" y="1089"/>
                  </a:lnTo>
                  <a:lnTo>
                    <a:pt x="3947" y="1113"/>
                  </a:lnTo>
                  <a:lnTo>
                    <a:pt x="3947" y="1137"/>
                  </a:lnTo>
                  <a:lnTo>
                    <a:pt x="3947" y="1176"/>
                  </a:lnTo>
                  <a:lnTo>
                    <a:pt x="3947" y="1200"/>
                  </a:lnTo>
                  <a:lnTo>
                    <a:pt x="3947" y="1224"/>
                  </a:lnTo>
                  <a:lnTo>
                    <a:pt x="3947" y="1247"/>
                  </a:lnTo>
                  <a:lnTo>
                    <a:pt x="3947" y="1279"/>
                  </a:lnTo>
                  <a:lnTo>
                    <a:pt x="3947" y="1310"/>
                  </a:lnTo>
                  <a:lnTo>
                    <a:pt x="3947" y="1334"/>
                  </a:lnTo>
                  <a:lnTo>
                    <a:pt x="3947" y="1374"/>
                  </a:lnTo>
                  <a:lnTo>
                    <a:pt x="3947" y="1397"/>
                  </a:lnTo>
                  <a:lnTo>
                    <a:pt x="3947" y="1421"/>
                  </a:lnTo>
                  <a:lnTo>
                    <a:pt x="3947" y="1445"/>
                  </a:lnTo>
                  <a:lnTo>
                    <a:pt x="3947" y="1468"/>
                  </a:lnTo>
                  <a:lnTo>
                    <a:pt x="3947" y="1500"/>
                  </a:lnTo>
                  <a:lnTo>
                    <a:pt x="3947" y="1531"/>
                  </a:lnTo>
                  <a:lnTo>
                    <a:pt x="3947" y="1555"/>
                  </a:lnTo>
                  <a:lnTo>
                    <a:pt x="3947" y="1579"/>
                  </a:lnTo>
                  <a:lnTo>
                    <a:pt x="3947" y="1603"/>
                  </a:lnTo>
                  <a:lnTo>
                    <a:pt x="3947" y="1626"/>
                  </a:lnTo>
                  <a:lnTo>
                    <a:pt x="3947" y="1658"/>
                  </a:lnTo>
                  <a:lnTo>
                    <a:pt x="3947" y="1689"/>
                  </a:lnTo>
                  <a:lnTo>
                    <a:pt x="3947" y="1713"/>
                  </a:lnTo>
                  <a:lnTo>
                    <a:pt x="3947" y="1745"/>
                  </a:lnTo>
                  <a:lnTo>
                    <a:pt x="3947" y="1768"/>
                  </a:lnTo>
                  <a:lnTo>
                    <a:pt x="3947" y="1800"/>
                  </a:lnTo>
                  <a:lnTo>
                    <a:pt x="3947" y="1824"/>
                  </a:lnTo>
                  <a:lnTo>
                    <a:pt x="3947" y="1847"/>
                  </a:lnTo>
                  <a:lnTo>
                    <a:pt x="3947" y="1871"/>
                  </a:lnTo>
                  <a:lnTo>
                    <a:pt x="3947" y="1895"/>
                  </a:lnTo>
                  <a:lnTo>
                    <a:pt x="3947" y="1918"/>
                  </a:lnTo>
                  <a:lnTo>
                    <a:pt x="3947" y="1942"/>
                  </a:lnTo>
                  <a:lnTo>
                    <a:pt x="3947" y="1966"/>
                  </a:lnTo>
                  <a:lnTo>
                    <a:pt x="3947" y="1989"/>
                  </a:lnTo>
                  <a:lnTo>
                    <a:pt x="3947" y="2013"/>
                  </a:lnTo>
                  <a:lnTo>
                    <a:pt x="3955" y="2037"/>
                  </a:lnTo>
                  <a:lnTo>
                    <a:pt x="3931" y="2045"/>
                  </a:lnTo>
                  <a:lnTo>
                    <a:pt x="3907" y="2037"/>
                  </a:lnTo>
                  <a:lnTo>
                    <a:pt x="3876" y="2021"/>
                  </a:lnTo>
                  <a:lnTo>
                    <a:pt x="3852" y="2013"/>
                  </a:lnTo>
                  <a:lnTo>
                    <a:pt x="3828" y="2013"/>
                  </a:lnTo>
                  <a:lnTo>
                    <a:pt x="3805" y="2013"/>
                  </a:lnTo>
                  <a:lnTo>
                    <a:pt x="3781" y="2013"/>
                  </a:lnTo>
                  <a:lnTo>
                    <a:pt x="3750" y="2013"/>
                  </a:lnTo>
                  <a:lnTo>
                    <a:pt x="3726" y="2013"/>
                  </a:lnTo>
                  <a:lnTo>
                    <a:pt x="3702" y="2005"/>
                  </a:lnTo>
                  <a:lnTo>
                    <a:pt x="3678" y="2005"/>
                  </a:lnTo>
                  <a:lnTo>
                    <a:pt x="3655" y="1997"/>
                  </a:lnTo>
                  <a:lnTo>
                    <a:pt x="3623" y="1989"/>
                  </a:lnTo>
                  <a:lnTo>
                    <a:pt x="3600" y="1989"/>
                  </a:lnTo>
                  <a:lnTo>
                    <a:pt x="3568" y="1989"/>
                  </a:lnTo>
                  <a:lnTo>
                    <a:pt x="3544" y="1989"/>
                  </a:lnTo>
                  <a:lnTo>
                    <a:pt x="3521" y="1989"/>
                  </a:lnTo>
                  <a:lnTo>
                    <a:pt x="3481" y="1989"/>
                  </a:lnTo>
                  <a:lnTo>
                    <a:pt x="3457" y="1989"/>
                  </a:lnTo>
                  <a:lnTo>
                    <a:pt x="3434" y="1989"/>
                  </a:lnTo>
                  <a:lnTo>
                    <a:pt x="3402" y="1989"/>
                  </a:lnTo>
                  <a:lnTo>
                    <a:pt x="3363" y="1989"/>
                  </a:lnTo>
                  <a:lnTo>
                    <a:pt x="3331" y="1989"/>
                  </a:lnTo>
                  <a:lnTo>
                    <a:pt x="3300" y="1981"/>
                  </a:lnTo>
                  <a:lnTo>
                    <a:pt x="3276" y="1981"/>
                  </a:lnTo>
                  <a:lnTo>
                    <a:pt x="3252" y="1981"/>
                  </a:lnTo>
                  <a:lnTo>
                    <a:pt x="3221" y="1981"/>
                  </a:lnTo>
                  <a:lnTo>
                    <a:pt x="3189" y="1981"/>
                  </a:lnTo>
                  <a:lnTo>
                    <a:pt x="3165" y="1981"/>
                  </a:lnTo>
                  <a:lnTo>
                    <a:pt x="3126" y="1981"/>
                  </a:lnTo>
                  <a:lnTo>
                    <a:pt x="3102" y="1981"/>
                  </a:lnTo>
                  <a:lnTo>
                    <a:pt x="3079" y="1981"/>
                  </a:lnTo>
                  <a:lnTo>
                    <a:pt x="3055" y="1981"/>
                  </a:lnTo>
                  <a:lnTo>
                    <a:pt x="3031" y="1981"/>
                  </a:lnTo>
                  <a:lnTo>
                    <a:pt x="3007" y="1981"/>
                  </a:lnTo>
                  <a:lnTo>
                    <a:pt x="2984" y="1981"/>
                  </a:lnTo>
                  <a:lnTo>
                    <a:pt x="2944" y="1981"/>
                  </a:lnTo>
                  <a:lnTo>
                    <a:pt x="2913" y="1981"/>
                  </a:lnTo>
                  <a:lnTo>
                    <a:pt x="2873" y="1981"/>
                  </a:lnTo>
                  <a:lnTo>
                    <a:pt x="2850" y="1973"/>
                  </a:lnTo>
                  <a:lnTo>
                    <a:pt x="2818" y="1973"/>
                  </a:lnTo>
                  <a:lnTo>
                    <a:pt x="2794" y="1973"/>
                  </a:lnTo>
                  <a:lnTo>
                    <a:pt x="2763" y="1966"/>
                  </a:lnTo>
                  <a:lnTo>
                    <a:pt x="2739" y="1958"/>
                  </a:lnTo>
                  <a:lnTo>
                    <a:pt x="2715" y="1950"/>
                  </a:lnTo>
                  <a:lnTo>
                    <a:pt x="2676" y="1950"/>
                  </a:lnTo>
                  <a:lnTo>
                    <a:pt x="2636" y="1950"/>
                  </a:lnTo>
                  <a:lnTo>
                    <a:pt x="2605" y="1950"/>
                  </a:lnTo>
                  <a:lnTo>
                    <a:pt x="2565" y="1950"/>
                  </a:lnTo>
                  <a:lnTo>
                    <a:pt x="2534" y="1950"/>
                  </a:lnTo>
                  <a:lnTo>
                    <a:pt x="2502" y="1950"/>
                  </a:lnTo>
                  <a:lnTo>
                    <a:pt x="2471" y="1950"/>
                  </a:lnTo>
                  <a:lnTo>
                    <a:pt x="2447" y="1950"/>
                  </a:lnTo>
                  <a:lnTo>
                    <a:pt x="2415" y="1950"/>
                  </a:lnTo>
                  <a:lnTo>
                    <a:pt x="2392" y="1950"/>
                  </a:lnTo>
                  <a:lnTo>
                    <a:pt x="2368" y="1950"/>
                  </a:lnTo>
                  <a:lnTo>
                    <a:pt x="2344" y="1950"/>
                  </a:lnTo>
                  <a:lnTo>
                    <a:pt x="2313" y="1950"/>
                  </a:lnTo>
                  <a:lnTo>
                    <a:pt x="2281" y="1950"/>
                  </a:lnTo>
                  <a:lnTo>
                    <a:pt x="2258" y="1950"/>
                  </a:lnTo>
                  <a:lnTo>
                    <a:pt x="2234" y="1950"/>
                  </a:lnTo>
                  <a:lnTo>
                    <a:pt x="2210" y="1950"/>
                  </a:lnTo>
                  <a:lnTo>
                    <a:pt x="2171" y="1950"/>
                  </a:lnTo>
                  <a:lnTo>
                    <a:pt x="2139" y="1950"/>
                  </a:lnTo>
                  <a:lnTo>
                    <a:pt x="2108" y="1950"/>
                  </a:lnTo>
                  <a:lnTo>
                    <a:pt x="2084" y="1950"/>
                  </a:lnTo>
                  <a:lnTo>
                    <a:pt x="2052" y="1958"/>
                  </a:lnTo>
                  <a:lnTo>
                    <a:pt x="2029" y="1958"/>
                  </a:lnTo>
                  <a:lnTo>
                    <a:pt x="1997" y="1966"/>
                  </a:lnTo>
                  <a:lnTo>
                    <a:pt x="1973" y="1966"/>
                  </a:lnTo>
                  <a:lnTo>
                    <a:pt x="1950" y="1966"/>
                  </a:lnTo>
                  <a:lnTo>
                    <a:pt x="1926" y="1966"/>
                  </a:lnTo>
                  <a:lnTo>
                    <a:pt x="1894" y="1966"/>
                  </a:lnTo>
                  <a:lnTo>
                    <a:pt x="1863" y="1966"/>
                  </a:lnTo>
                  <a:lnTo>
                    <a:pt x="1831" y="1966"/>
                  </a:lnTo>
                  <a:lnTo>
                    <a:pt x="1800" y="1966"/>
                  </a:lnTo>
                  <a:lnTo>
                    <a:pt x="1768" y="1966"/>
                  </a:lnTo>
                  <a:lnTo>
                    <a:pt x="1737" y="1966"/>
                  </a:lnTo>
                  <a:lnTo>
                    <a:pt x="1713" y="1966"/>
                  </a:lnTo>
                  <a:lnTo>
                    <a:pt x="1689" y="1966"/>
                  </a:lnTo>
                  <a:lnTo>
                    <a:pt x="1665" y="1966"/>
                  </a:lnTo>
                  <a:lnTo>
                    <a:pt x="1634" y="1966"/>
                  </a:lnTo>
                  <a:lnTo>
                    <a:pt x="1602" y="1966"/>
                  </a:lnTo>
                  <a:lnTo>
                    <a:pt x="1571" y="1966"/>
                  </a:lnTo>
                  <a:lnTo>
                    <a:pt x="1531" y="1966"/>
                  </a:lnTo>
                  <a:lnTo>
                    <a:pt x="1508" y="1966"/>
                  </a:lnTo>
                  <a:lnTo>
                    <a:pt x="1468" y="1958"/>
                  </a:lnTo>
                  <a:lnTo>
                    <a:pt x="1437" y="1958"/>
                  </a:lnTo>
                  <a:lnTo>
                    <a:pt x="1413" y="1958"/>
                  </a:lnTo>
                  <a:lnTo>
                    <a:pt x="1389" y="1958"/>
                  </a:lnTo>
                  <a:lnTo>
                    <a:pt x="1358" y="1950"/>
                  </a:lnTo>
                  <a:lnTo>
                    <a:pt x="1334" y="1950"/>
                  </a:lnTo>
                  <a:lnTo>
                    <a:pt x="1302" y="1950"/>
                  </a:lnTo>
                  <a:lnTo>
                    <a:pt x="1279" y="1950"/>
                  </a:lnTo>
                  <a:lnTo>
                    <a:pt x="1255" y="1950"/>
                  </a:lnTo>
                  <a:lnTo>
                    <a:pt x="1231" y="1950"/>
                  </a:lnTo>
                  <a:lnTo>
                    <a:pt x="1192" y="1942"/>
                  </a:lnTo>
                  <a:lnTo>
                    <a:pt x="1152" y="1934"/>
                  </a:lnTo>
                  <a:lnTo>
                    <a:pt x="1129" y="1926"/>
                  </a:lnTo>
                  <a:lnTo>
                    <a:pt x="1152" y="1939"/>
                  </a:lnTo>
                  <a:lnTo>
                    <a:pt x="1105" y="1926"/>
                  </a:lnTo>
                  <a:lnTo>
                    <a:pt x="1081" y="1918"/>
                  </a:lnTo>
                  <a:lnTo>
                    <a:pt x="1056" y="1987"/>
                  </a:lnTo>
                  <a:lnTo>
                    <a:pt x="1026" y="1910"/>
                  </a:lnTo>
                  <a:lnTo>
                    <a:pt x="1002" y="1902"/>
                  </a:lnTo>
                  <a:lnTo>
                    <a:pt x="912" y="1939"/>
                  </a:lnTo>
                  <a:lnTo>
                    <a:pt x="960" y="1939"/>
                  </a:lnTo>
                  <a:lnTo>
                    <a:pt x="912" y="1939"/>
                  </a:lnTo>
                  <a:lnTo>
                    <a:pt x="864" y="1939"/>
                  </a:lnTo>
                  <a:lnTo>
                    <a:pt x="912" y="1939"/>
                  </a:lnTo>
                  <a:lnTo>
                    <a:pt x="816" y="1987"/>
                  </a:lnTo>
                  <a:lnTo>
                    <a:pt x="768" y="1939"/>
                  </a:lnTo>
                  <a:lnTo>
                    <a:pt x="720" y="1939"/>
                  </a:lnTo>
                  <a:lnTo>
                    <a:pt x="672" y="1939"/>
                  </a:lnTo>
                  <a:lnTo>
                    <a:pt x="624" y="1939"/>
                  </a:lnTo>
                  <a:lnTo>
                    <a:pt x="624" y="1987"/>
                  </a:lnTo>
                  <a:lnTo>
                    <a:pt x="600" y="1918"/>
                  </a:lnTo>
                  <a:lnTo>
                    <a:pt x="560" y="1926"/>
                  </a:lnTo>
                  <a:lnTo>
                    <a:pt x="528" y="1939"/>
                  </a:lnTo>
                  <a:lnTo>
                    <a:pt x="513" y="1926"/>
                  </a:lnTo>
                  <a:lnTo>
                    <a:pt x="481" y="1934"/>
                  </a:lnTo>
                  <a:lnTo>
                    <a:pt x="458" y="1934"/>
                  </a:lnTo>
                  <a:lnTo>
                    <a:pt x="418" y="1942"/>
                  </a:lnTo>
                  <a:lnTo>
                    <a:pt x="387" y="1942"/>
                  </a:lnTo>
                  <a:lnTo>
                    <a:pt x="363" y="1950"/>
                  </a:lnTo>
                  <a:lnTo>
                    <a:pt x="339" y="1958"/>
                  </a:lnTo>
                  <a:lnTo>
                    <a:pt x="316" y="1958"/>
                  </a:lnTo>
                  <a:lnTo>
                    <a:pt x="292" y="1958"/>
                  </a:lnTo>
                  <a:lnTo>
                    <a:pt x="1296" y="1939"/>
                  </a:lnTo>
                  <a:lnTo>
                    <a:pt x="229" y="1966"/>
                  </a:lnTo>
                  <a:lnTo>
                    <a:pt x="205" y="1966"/>
                  </a:lnTo>
                  <a:lnTo>
                    <a:pt x="181" y="1966"/>
                  </a:lnTo>
                  <a:lnTo>
                    <a:pt x="158" y="1966"/>
                  </a:lnTo>
                  <a:lnTo>
                    <a:pt x="134" y="1966"/>
                  </a:lnTo>
                  <a:lnTo>
                    <a:pt x="102" y="1966"/>
                  </a:lnTo>
                  <a:lnTo>
                    <a:pt x="87" y="1942"/>
                  </a:lnTo>
                  <a:lnTo>
                    <a:pt x="87" y="1918"/>
                  </a:lnTo>
                  <a:lnTo>
                    <a:pt x="87" y="1895"/>
                  </a:lnTo>
                  <a:lnTo>
                    <a:pt x="87" y="1871"/>
                  </a:lnTo>
                  <a:lnTo>
                    <a:pt x="87" y="1839"/>
                  </a:lnTo>
                  <a:lnTo>
                    <a:pt x="87" y="1816"/>
                  </a:lnTo>
                  <a:lnTo>
                    <a:pt x="87" y="1784"/>
                  </a:lnTo>
                  <a:lnTo>
                    <a:pt x="87" y="1760"/>
                  </a:lnTo>
                  <a:lnTo>
                    <a:pt x="87" y="1729"/>
                  </a:lnTo>
                  <a:lnTo>
                    <a:pt x="87" y="1697"/>
                  </a:lnTo>
                  <a:lnTo>
                    <a:pt x="87" y="1666"/>
                  </a:lnTo>
                  <a:lnTo>
                    <a:pt x="87" y="1634"/>
                  </a:lnTo>
                  <a:lnTo>
                    <a:pt x="87" y="1610"/>
                  </a:lnTo>
                  <a:lnTo>
                    <a:pt x="87" y="1579"/>
                  </a:lnTo>
                  <a:lnTo>
                    <a:pt x="79" y="1555"/>
                  </a:lnTo>
                  <a:lnTo>
                    <a:pt x="79" y="1531"/>
                  </a:lnTo>
                  <a:lnTo>
                    <a:pt x="79" y="1508"/>
                  </a:lnTo>
                  <a:lnTo>
                    <a:pt x="79" y="1476"/>
                  </a:lnTo>
                  <a:lnTo>
                    <a:pt x="79" y="1453"/>
                  </a:lnTo>
                  <a:lnTo>
                    <a:pt x="79" y="1421"/>
                  </a:lnTo>
                  <a:lnTo>
                    <a:pt x="79" y="1389"/>
                  </a:lnTo>
                  <a:lnTo>
                    <a:pt x="79" y="1350"/>
                  </a:lnTo>
                  <a:lnTo>
                    <a:pt x="79" y="1318"/>
                  </a:lnTo>
                  <a:lnTo>
                    <a:pt x="79" y="1279"/>
                  </a:lnTo>
                  <a:lnTo>
                    <a:pt x="79" y="1247"/>
                  </a:lnTo>
                  <a:lnTo>
                    <a:pt x="79" y="1208"/>
                  </a:lnTo>
                  <a:lnTo>
                    <a:pt x="79" y="1184"/>
                  </a:lnTo>
                  <a:lnTo>
                    <a:pt x="79" y="1161"/>
                  </a:lnTo>
                  <a:lnTo>
                    <a:pt x="79" y="1129"/>
                  </a:lnTo>
                  <a:lnTo>
                    <a:pt x="79" y="1097"/>
                  </a:lnTo>
                  <a:lnTo>
                    <a:pt x="79" y="1074"/>
                  </a:lnTo>
                  <a:lnTo>
                    <a:pt x="79" y="1042"/>
                  </a:lnTo>
                  <a:lnTo>
                    <a:pt x="71" y="1003"/>
                  </a:lnTo>
                  <a:lnTo>
                    <a:pt x="71" y="979"/>
                  </a:lnTo>
                  <a:lnTo>
                    <a:pt x="63" y="947"/>
                  </a:lnTo>
                  <a:lnTo>
                    <a:pt x="63" y="924"/>
                  </a:lnTo>
                  <a:lnTo>
                    <a:pt x="63" y="892"/>
                  </a:lnTo>
                  <a:lnTo>
                    <a:pt x="63" y="869"/>
                  </a:lnTo>
                  <a:lnTo>
                    <a:pt x="63" y="845"/>
                  </a:lnTo>
                  <a:lnTo>
                    <a:pt x="55" y="821"/>
                  </a:lnTo>
                  <a:lnTo>
                    <a:pt x="55" y="790"/>
                  </a:lnTo>
                  <a:lnTo>
                    <a:pt x="55" y="758"/>
                  </a:lnTo>
                  <a:lnTo>
                    <a:pt x="55" y="734"/>
                  </a:lnTo>
                  <a:lnTo>
                    <a:pt x="55" y="703"/>
                  </a:lnTo>
                  <a:lnTo>
                    <a:pt x="55" y="679"/>
                  </a:lnTo>
                  <a:lnTo>
                    <a:pt x="55" y="655"/>
                  </a:lnTo>
                  <a:lnTo>
                    <a:pt x="55" y="616"/>
                  </a:lnTo>
                  <a:lnTo>
                    <a:pt x="55" y="592"/>
                  </a:lnTo>
                  <a:lnTo>
                    <a:pt x="55" y="553"/>
                  </a:lnTo>
                  <a:lnTo>
                    <a:pt x="55" y="529"/>
                  </a:lnTo>
                  <a:lnTo>
                    <a:pt x="55" y="498"/>
                  </a:lnTo>
                  <a:lnTo>
                    <a:pt x="55" y="466"/>
                  </a:lnTo>
                  <a:lnTo>
                    <a:pt x="55" y="442"/>
                  </a:lnTo>
                  <a:lnTo>
                    <a:pt x="55" y="419"/>
                  </a:lnTo>
                  <a:lnTo>
                    <a:pt x="55" y="387"/>
                  </a:lnTo>
                  <a:lnTo>
                    <a:pt x="55" y="363"/>
                  </a:lnTo>
                  <a:lnTo>
                    <a:pt x="55" y="332"/>
                  </a:lnTo>
                  <a:lnTo>
                    <a:pt x="55" y="300"/>
                  </a:lnTo>
                  <a:lnTo>
                    <a:pt x="55" y="269"/>
                  </a:lnTo>
                  <a:lnTo>
                    <a:pt x="55" y="245"/>
                  </a:lnTo>
                  <a:lnTo>
                    <a:pt x="55" y="221"/>
                  </a:lnTo>
                  <a:lnTo>
                    <a:pt x="55" y="198"/>
                  </a:lnTo>
                  <a:lnTo>
                    <a:pt x="55" y="174"/>
                  </a:lnTo>
                  <a:lnTo>
                    <a:pt x="55" y="150"/>
                  </a:lnTo>
                  <a:lnTo>
                    <a:pt x="55" y="127"/>
                  </a:lnTo>
                  <a:lnTo>
                    <a:pt x="47" y="103"/>
                  </a:lnTo>
                  <a:lnTo>
                    <a:pt x="39" y="79"/>
                  </a:lnTo>
                  <a:lnTo>
                    <a:pt x="31" y="56"/>
                  </a:lnTo>
                  <a:lnTo>
                    <a:pt x="0" y="19"/>
                  </a:lnTo>
                </a:path>
              </a:pathLst>
            </a:custGeom>
            <a:solidFill>
              <a:schemeClr val="tx2"/>
            </a:solidFill>
            <a:ln w="12700" cap="rnd">
              <a:solidFill>
                <a:schemeClr val="tx1"/>
              </a:solidFill>
              <a:round/>
              <a:headEnd type="none" w="sm" len="sm"/>
              <a:tailEnd type="none" w="sm" len="sm"/>
            </a:ln>
          </p:spPr>
          <p:txBody>
            <a:bodyPr/>
            <a:lstStyle/>
            <a:p>
              <a:pPr defTabSz="914400" fontAlgn="base">
                <a:spcBef>
                  <a:spcPct val="0"/>
                </a:spcBef>
                <a:spcAft>
                  <a:spcPct val="0"/>
                </a:spcAft>
              </a:pPr>
              <a:endParaRPr lang="en-US" sz="1800">
                <a:solidFill>
                  <a:srgbClr val="000000"/>
                </a:solidFill>
              </a:endParaRPr>
            </a:p>
          </p:txBody>
        </p:sp>
        <p:sp>
          <p:nvSpPr>
            <p:cNvPr id="10" name="Line 5"/>
            <p:cNvSpPr>
              <a:spLocks noChangeShapeType="1"/>
            </p:cNvSpPr>
            <p:nvPr/>
          </p:nvSpPr>
          <p:spPr bwMode="auto">
            <a:xfrm>
              <a:off x="4116388" y="5486400"/>
              <a:ext cx="1522412" cy="0"/>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1" name="Line 6"/>
            <p:cNvSpPr>
              <a:spLocks noChangeShapeType="1"/>
            </p:cNvSpPr>
            <p:nvPr/>
          </p:nvSpPr>
          <p:spPr bwMode="auto">
            <a:xfrm>
              <a:off x="3733800" y="4725988"/>
              <a:ext cx="0" cy="836612"/>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2" name="Line 7"/>
            <p:cNvSpPr>
              <a:spLocks noChangeShapeType="1"/>
            </p:cNvSpPr>
            <p:nvPr/>
          </p:nvSpPr>
          <p:spPr bwMode="auto">
            <a:xfrm>
              <a:off x="3352800" y="1601788"/>
              <a:ext cx="0" cy="4189412"/>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3" name="Line 8"/>
            <p:cNvSpPr>
              <a:spLocks noChangeShapeType="1"/>
            </p:cNvSpPr>
            <p:nvPr/>
          </p:nvSpPr>
          <p:spPr bwMode="auto">
            <a:xfrm>
              <a:off x="3354388" y="5791200"/>
              <a:ext cx="693261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4" name="Rectangle 9"/>
            <p:cNvSpPr>
              <a:spLocks noChangeArrowheads="1"/>
            </p:cNvSpPr>
            <p:nvPr/>
          </p:nvSpPr>
          <p:spPr bwMode="auto">
            <a:xfrm>
              <a:off x="2879726" y="2193925"/>
              <a:ext cx="18601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en-US" sz="1800">
                <a:solidFill>
                  <a:srgbClr val="000000"/>
                </a:solidFill>
                <a:latin typeface="Arial" panose="020B0604020202020204" pitchFamily="34" charset="0"/>
                <a:ea typeface="SimSun" panose="02010600030101010101" pitchFamily="2" charset="-122"/>
              </a:endParaRPr>
            </a:p>
          </p:txBody>
        </p:sp>
        <p:graphicFrame>
          <p:nvGraphicFramePr>
            <p:cNvPr id="15" name="Object 1"/>
            <p:cNvGraphicFramePr>
              <a:graphicFrameLocks/>
            </p:cNvGraphicFramePr>
            <p:nvPr/>
          </p:nvGraphicFramePr>
          <p:xfrm>
            <a:off x="3022601" y="2503574"/>
            <a:ext cx="323850" cy="583658"/>
          </p:xfrm>
          <a:graphic>
            <a:graphicData uri="http://schemas.openxmlformats.org/presentationml/2006/ole">
              <mc:AlternateContent xmlns:mc="http://schemas.openxmlformats.org/markup-compatibility/2006">
                <mc:Choice xmlns:v="urn:schemas-microsoft-com:vml" Requires="v">
                  <p:oleObj name="Document" r:id="rId4" imgW="474663" imgH="750888" progId="Word.Document.8">
                    <p:embed/>
                  </p:oleObj>
                </mc:Choice>
                <mc:Fallback>
                  <p:oleObj name="Document" r:id="rId4" imgW="474663" imgH="750888" progId="Word.Document.8">
                    <p:embed/>
                    <p:pic>
                      <p:nvPicPr>
                        <p:cNvPr id="15"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1" y="2503574"/>
                          <a:ext cx="323850" cy="583658"/>
                        </a:xfrm>
                        <a:prstGeom prst="rect">
                          <a:avLst/>
                        </a:prstGeom>
                        <a:noFill/>
                        <a:ln>
                          <a:noFill/>
                        </a:ln>
                        <a:effectLst/>
                      </p:spPr>
                    </p:pic>
                  </p:oleObj>
                </mc:Fallback>
              </mc:AlternateContent>
            </a:graphicData>
          </a:graphic>
        </p:graphicFrame>
        <p:sp>
          <p:nvSpPr>
            <p:cNvPr id="16" name="Rectangle 12"/>
            <p:cNvSpPr>
              <a:spLocks noChangeArrowheads="1"/>
            </p:cNvSpPr>
            <p:nvPr/>
          </p:nvSpPr>
          <p:spPr bwMode="auto">
            <a:xfrm>
              <a:off x="2678414" y="653651"/>
              <a:ext cx="290512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ts val="0"/>
                </a:spcBef>
                <a:spcAft>
                  <a:spcPct val="0"/>
                </a:spcAft>
                <a:buClrTx/>
                <a:buSzTx/>
                <a:buNone/>
              </a:pPr>
              <a:r>
                <a:rPr lang="en-US" altLang="zh-CN" sz="1800" b="1" dirty="0">
                  <a:solidFill>
                    <a:srgbClr val="000000"/>
                  </a:solidFill>
                  <a:latin typeface="+mn-lt"/>
                  <a:ea typeface="SimSun" panose="02010600030101010101" pitchFamily="2" charset="-122"/>
                  <a:cs typeface="Times New Roman" panose="02020603050405020304" pitchFamily="18" charset="0"/>
                </a:rPr>
                <a:t>Reachability</a:t>
              </a:r>
            </a:p>
            <a:p>
              <a:pPr defTabSz="914400" fontAlgn="base">
                <a:spcBef>
                  <a:spcPts val="0"/>
                </a:spcBef>
                <a:spcAft>
                  <a:spcPct val="0"/>
                </a:spcAft>
                <a:buClrTx/>
                <a:buSzTx/>
                <a:buNone/>
              </a:pPr>
              <a:r>
                <a:rPr lang="en-US" altLang="zh-CN" sz="1800" b="1" dirty="0">
                  <a:solidFill>
                    <a:srgbClr val="000000"/>
                  </a:solidFill>
                  <a:latin typeface="+mn-lt"/>
                  <a:ea typeface="SimSun" panose="02010600030101010101" pitchFamily="2" charset="-122"/>
                  <a:cs typeface="Times New Roman" panose="02020603050405020304" pitchFamily="18" charset="0"/>
                </a:rPr>
                <a:t>distance</a:t>
              </a:r>
            </a:p>
          </p:txBody>
        </p:sp>
        <p:sp>
          <p:nvSpPr>
            <p:cNvPr id="17" name="Rectangle 13"/>
            <p:cNvSpPr>
              <a:spLocks noChangeArrowheads="1"/>
            </p:cNvSpPr>
            <p:nvPr/>
          </p:nvSpPr>
          <p:spPr bwMode="auto">
            <a:xfrm>
              <a:off x="4346272" y="5797550"/>
              <a:ext cx="6321729" cy="5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70000"/>
                </a:lnSpc>
                <a:spcBef>
                  <a:spcPct val="50000"/>
                </a:spcBef>
                <a:spcAft>
                  <a:spcPct val="0"/>
                </a:spcAft>
                <a:buClrTx/>
                <a:buSzTx/>
                <a:buNone/>
              </a:pPr>
              <a:r>
                <a:rPr lang="en-US" altLang="zh-CN" sz="1800" b="1" dirty="0">
                  <a:solidFill>
                    <a:srgbClr val="000000"/>
                  </a:solidFill>
                  <a:latin typeface="+mn-lt"/>
                  <a:ea typeface="SimSun" panose="02010600030101010101" pitchFamily="2" charset="-122"/>
                </a:rPr>
                <a:t>Cluster-order of the objects</a:t>
              </a:r>
              <a:endParaRPr lang="en-US" altLang="zh-CN" sz="1800" dirty="0">
                <a:solidFill>
                  <a:srgbClr val="000000"/>
                </a:solidFill>
                <a:latin typeface="+mn-lt"/>
                <a:ea typeface="SimSun" panose="02010600030101010101" pitchFamily="2" charset="-122"/>
              </a:endParaRPr>
            </a:p>
          </p:txBody>
        </p:sp>
        <p:sp>
          <p:nvSpPr>
            <p:cNvPr id="18" name="Line 14"/>
            <p:cNvSpPr>
              <a:spLocks noChangeShapeType="1"/>
            </p:cNvSpPr>
            <p:nvPr/>
          </p:nvSpPr>
          <p:spPr bwMode="auto">
            <a:xfrm flipH="1">
              <a:off x="4878388" y="2439988"/>
              <a:ext cx="684212" cy="18272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9" name="Line 15"/>
            <p:cNvSpPr>
              <a:spLocks noChangeShapeType="1"/>
            </p:cNvSpPr>
            <p:nvPr/>
          </p:nvSpPr>
          <p:spPr bwMode="auto">
            <a:xfrm>
              <a:off x="6934200" y="2668588"/>
              <a:ext cx="0" cy="167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0" name="Line 16"/>
            <p:cNvSpPr>
              <a:spLocks noChangeShapeType="1"/>
            </p:cNvSpPr>
            <p:nvPr/>
          </p:nvSpPr>
          <p:spPr bwMode="auto">
            <a:xfrm>
              <a:off x="7697789" y="1906589"/>
              <a:ext cx="911225" cy="2359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1" name="Line 17"/>
            <p:cNvSpPr>
              <a:spLocks noChangeShapeType="1"/>
            </p:cNvSpPr>
            <p:nvPr/>
          </p:nvSpPr>
          <p:spPr bwMode="auto">
            <a:xfrm>
              <a:off x="3659188" y="5562600"/>
              <a:ext cx="61706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18"/>
            <p:cNvSpPr>
              <a:spLocks noChangeShapeType="1"/>
            </p:cNvSpPr>
            <p:nvPr/>
          </p:nvSpPr>
          <p:spPr bwMode="auto">
            <a:xfrm>
              <a:off x="3582988" y="5638800"/>
              <a:ext cx="62468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Line 19"/>
            <p:cNvSpPr>
              <a:spLocks noChangeShapeType="1"/>
            </p:cNvSpPr>
            <p:nvPr/>
          </p:nvSpPr>
          <p:spPr bwMode="auto">
            <a:xfrm>
              <a:off x="3278188" y="2819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4" name="Line 20"/>
            <p:cNvSpPr>
              <a:spLocks noChangeShapeType="1"/>
            </p:cNvSpPr>
            <p:nvPr/>
          </p:nvSpPr>
          <p:spPr bwMode="auto">
            <a:xfrm>
              <a:off x="3278188" y="2438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5" name="Rectangle 21"/>
            <p:cNvSpPr>
              <a:spLocks noChangeArrowheads="1"/>
            </p:cNvSpPr>
            <p:nvPr/>
          </p:nvSpPr>
          <p:spPr bwMode="auto">
            <a:xfrm>
              <a:off x="2669690" y="1823009"/>
              <a:ext cx="2745640" cy="6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b="1" dirty="0">
                  <a:solidFill>
                    <a:srgbClr val="000000"/>
                  </a:solidFill>
                  <a:latin typeface="+mn-lt"/>
                  <a:ea typeface="SimSun" panose="02010600030101010101" pitchFamily="2" charset="-122"/>
                </a:rPr>
                <a:t>undefined</a:t>
              </a:r>
            </a:p>
          </p:txBody>
        </p:sp>
        <p:sp>
          <p:nvSpPr>
            <p:cNvPr id="26" name="Line 22"/>
            <p:cNvSpPr>
              <a:spLocks noChangeShapeType="1"/>
            </p:cNvSpPr>
            <p:nvPr/>
          </p:nvSpPr>
          <p:spPr bwMode="auto">
            <a:xfrm>
              <a:off x="3354388" y="4191000"/>
              <a:ext cx="716121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aphicFrame>
          <p:nvGraphicFramePr>
            <p:cNvPr id="27" name="Object 2"/>
            <p:cNvGraphicFramePr>
              <a:graphicFrameLocks/>
            </p:cNvGraphicFramePr>
            <p:nvPr/>
          </p:nvGraphicFramePr>
          <p:xfrm>
            <a:off x="2905629" y="3938587"/>
            <a:ext cx="495300" cy="809625"/>
          </p:xfrm>
          <a:graphic>
            <a:graphicData uri="http://schemas.openxmlformats.org/presentationml/2006/ole">
              <mc:AlternateContent xmlns:mc="http://schemas.openxmlformats.org/markup-compatibility/2006">
                <mc:Choice xmlns:v="urn:schemas-microsoft-com:vml" Requires="v">
                  <p:oleObj name="Document" r:id="rId6" imgW="467492" imgH="750783" progId="Word.Document.8">
                    <p:embed/>
                  </p:oleObj>
                </mc:Choice>
                <mc:Fallback>
                  <p:oleObj name="Document" r:id="rId6" imgW="467492" imgH="750783" progId="Word.Document.8">
                    <p:embed/>
                    <p:pic>
                      <p:nvPicPr>
                        <p:cNvPr id="27" name="Object 2"/>
                        <p:cNvPicPr>
                          <a:picLocks noChangeArrowheads="1"/>
                        </p:cNvPicPr>
                        <p:nvPr/>
                      </p:nvPicPr>
                      <p:blipFill>
                        <a:blip r:embed="rId7"/>
                        <a:srcRect/>
                        <a:stretch>
                          <a:fillRect/>
                        </a:stretch>
                      </p:blipFill>
                      <p:spPr bwMode="auto">
                        <a:xfrm>
                          <a:off x="2905629" y="3938587"/>
                          <a:ext cx="4953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 name="Group 27"/>
            <p:cNvGrpSpPr>
              <a:grpSpLocks/>
            </p:cNvGrpSpPr>
            <p:nvPr/>
          </p:nvGrpSpPr>
          <p:grpSpPr bwMode="auto">
            <a:xfrm>
              <a:off x="5416550" y="1149350"/>
              <a:ext cx="2349500" cy="1816100"/>
              <a:chOff x="2452" y="724"/>
              <a:chExt cx="1480" cy="1144"/>
            </a:xfrm>
          </p:grpSpPr>
          <p:sp>
            <p:nvSpPr>
              <p:cNvPr id="29" name="Oval 28"/>
              <p:cNvSpPr>
                <a:spLocks noChangeArrowheads="1"/>
              </p:cNvSpPr>
              <p:nvPr/>
            </p:nvSpPr>
            <p:spPr bwMode="auto">
              <a:xfrm>
                <a:off x="264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0" name="Oval 29"/>
              <p:cNvSpPr>
                <a:spLocks noChangeArrowheads="1"/>
              </p:cNvSpPr>
              <p:nvPr/>
            </p:nvSpPr>
            <p:spPr bwMode="auto">
              <a:xfrm>
                <a:off x="2596"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1" name="Oval 30"/>
              <p:cNvSpPr>
                <a:spLocks noChangeArrowheads="1"/>
              </p:cNvSpPr>
              <p:nvPr/>
            </p:nvSpPr>
            <p:spPr bwMode="auto">
              <a:xfrm>
                <a:off x="254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2" name="Oval 31"/>
              <p:cNvSpPr>
                <a:spLocks noChangeArrowheads="1"/>
              </p:cNvSpPr>
              <p:nvPr/>
            </p:nvSpPr>
            <p:spPr bwMode="auto">
              <a:xfrm>
                <a:off x="2596"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3" name="Oval 32"/>
              <p:cNvSpPr>
                <a:spLocks noChangeArrowheads="1"/>
              </p:cNvSpPr>
              <p:nvPr/>
            </p:nvSpPr>
            <p:spPr bwMode="auto">
              <a:xfrm>
                <a:off x="2692"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4" name="Oval 33"/>
              <p:cNvSpPr>
                <a:spLocks noChangeArrowheads="1"/>
              </p:cNvSpPr>
              <p:nvPr/>
            </p:nvSpPr>
            <p:spPr bwMode="auto">
              <a:xfrm>
                <a:off x="2452"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5" name="Oval 34"/>
              <p:cNvSpPr>
                <a:spLocks noChangeArrowheads="1"/>
              </p:cNvSpPr>
              <p:nvPr/>
            </p:nvSpPr>
            <p:spPr bwMode="auto">
              <a:xfrm>
                <a:off x="2596"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6" name="Oval 35"/>
              <p:cNvSpPr>
                <a:spLocks noChangeArrowheads="1"/>
              </p:cNvSpPr>
              <p:nvPr/>
            </p:nvSpPr>
            <p:spPr bwMode="auto">
              <a:xfrm>
                <a:off x="2548"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7" name="Oval 36"/>
              <p:cNvSpPr>
                <a:spLocks noChangeArrowheads="1"/>
              </p:cNvSpPr>
              <p:nvPr/>
            </p:nvSpPr>
            <p:spPr bwMode="auto">
              <a:xfrm>
                <a:off x="2740"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8" name="Oval 37"/>
              <p:cNvSpPr>
                <a:spLocks noChangeArrowheads="1"/>
              </p:cNvSpPr>
              <p:nvPr/>
            </p:nvSpPr>
            <p:spPr bwMode="auto">
              <a:xfrm>
                <a:off x="2644"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9" name="Oval 38"/>
              <p:cNvSpPr>
                <a:spLocks noChangeArrowheads="1"/>
              </p:cNvSpPr>
              <p:nvPr/>
            </p:nvSpPr>
            <p:spPr bwMode="auto">
              <a:xfrm>
                <a:off x="336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0" name="Oval 39"/>
              <p:cNvSpPr>
                <a:spLocks noChangeArrowheads="1"/>
              </p:cNvSpPr>
              <p:nvPr/>
            </p:nvSpPr>
            <p:spPr bwMode="auto">
              <a:xfrm>
                <a:off x="3316"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1" name="Oval 40"/>
              <p:cNvSpPr>
                <a:spLocks noChangeArrowheads="1"/>
              </p:cNvSpPr>
              <p:nvPr/>
            </p:nvSpPr>
            <p:spPr bwMode="auto">
              <a:xfrm>
                <a:off x="3268"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2" name="Oval 41"/>
              <p:cNvSpPr>
                <a:spLocks noChangeArrowheads="1"/>
              </p:cNvSpPr>
              <p:nvPr/>
            </p:nvSpPr>
            <p:spPr bwMode="auto">
              <a:xfrm>
                <a:off x="3316"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3" name="Oval 42"/>
              <p:cNvSpPr>
                <a:spLocks noChangeArrowheads="1"/>
              </p:cNvSpPr>
              <p:nvPr/>
            </p:nvSpPr>
            <p:spPr bwMode="auto">
              <a:xfrm>
                <a:off x="3412"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4" name="Oval 43"/>
              <p:cNvSpPr>
                <a:spLocks noChangeArrowheads="1"/>
              </p:cNvSpPr>
              <p:nvPr/>
            </p:nvSpPr>
            <p:spPr bwMode="auto">
              <a:xfrm>
                <a:off x="3460"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5" name="Oval 44"/>
              <p:cNvSpPr>
                <a:spLocks noChangeArrowheads="1"/>
              </p:cNvSpPr>
              <p:nvPr/>
            </p:nvSpPr>
            <p:spPr bwMode="auto">
              <a:xfrm>
                <a:off x="331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6" name="Oval 45"/>
              <p:cNvSpPr>
                <a:spLocks noChangeArrowheads="1"/>
              </p:cNvSpPr>
              <p:nvPr/>
            </p:nvSpPr>
            <p:spPr bwMode="auto">
              <a:xfrm>
                <a:off x="3268"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7" name="Oval 46"/>
              <p:cNvSpPr>
                <a:spLocks noChangeArrowheads="1"/>
              </p:cNvSpPr>
              <p:nvPr/>
            </p:nvSpPr>
            <p:spPr bwMode="auto">
              <a:xfrm>
                <a:off x="3460"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8" name="Oval 47"/>
              <p:cNvSpPr>
                <a:spLocks noChangeArrowheads="1"/>
              </p:cNvSpPr>
              <p:nvPr/>
            </p:nvSpPr>
            <p:spPr bwMode="auto">
              <a:xfrm>
                <a:off x="336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9" name="Oval 48"/>
              <p:cNvSpPr>
                <a:spLocks noChangeArrowheads="1"/>
              </p:cNvSpPr>
              <p:nvPr/>
            </p:nvSpPr>
            <p:spPr bwMode="auto">
              <a:xfrm>
                <a:off x="370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0" name="Oval 49"/>
              <p:cNvSpPr>
                <a:spLocks noChangeArrowheads="1"/>
              </p:cNvSpPr>
              <p:nvPr/>
            </p:nvSpPr>
            <p:spPr bwMode="auto">
              <a:xfrm>
                <a:off x="3652"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1" name="Oval 50"/>
              <p:cNvSpPr>
                <a:spLocks noChangeArrowheads="1"/>
              </p:cNvSpPr>
              <p:nvPr/>
            </p:nvSpPr>
            <p:spPr bwMode="auto">
              <a:xfrm>
                <a:off x="3604"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2" name="Oval 51"/>
              <p:cNvSpPr>
                <a:spLocks noChangeArrowheads="1"/>
              </p:cNvSpPr>
              <p:nvPr/>
            </p:nvSpPr>
            <p:spPr bwMode="auto">
              <a:xfrm>
                <a:off x="365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3" name="Oval 52"/>
              <p:cNvSpPr>
                <a:spLocks noChangeArrowheads="1"/>
              </p:cNvSpPr>
              <p:nvPr/>
            </p:nvSpPr>
            <p:spPr bwMode="auto">
              <a:xfrm>
                <a:off x="3748"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4" name="Oval 53"/>
              <p:cNvSpPr>
                <a:spLocks noChangeArrowheads="1"/>
              </p:cNvSpPr>
              <p:nvPr/>
            </p:nvSpPr>
            <p:spPr bwMode="auto">
              <a:xfrm>
                <a:off x="3556" y="86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5" name="Oval 54"/>
              <p:cNvSpPr>
                <a:spLocks noChangeArrowheads="1"/>
              </p:cNvSpPr>
              <p:nvPr/>
            </p:nvSpPr>
            <p:spPr bwMode="auto">
              <a:xfrm>
                <a:off x="3652"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6" name="Oval 55"/>
              <p:cNvSpPr>
                <a:spLocks noChangeArrowheads="1"/>
              </p:cNvSpPr>
              <p:nvPr/>
            </p:nvSpPr>
            <p:spPr bwMode="auto">
              <a:xfrm>
                <a:off x="3604"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7" name="Oval 56"/>
              <p:cNvSpPr>
                <a:spLocks noChangeArrowheads="1"/>
              </p:cNvSpPr>
              <p:nvPr/>
            </p:nvSpPr>
            <p:spPr bwMode="auto">
              <a:xfrm>
                <a:off x="3796"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8" name="Oval 57"/>
              <p:cNvSpPr>
                <a:spLocks noChangeArrowheads="1"/>
              </p:cNvSpPr>
              <p:nvPr/>
            </p:nvSpPr>
            <p:spPr bwMode="auto">
              <a:xfrm>
                <a:off x="3700"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9" name="Oval 58"/>
              <p:cNvSpPr>
                <a:spLocks noChangeArrowheads="1"/>
              </p:cNvSpPr>
              <p:nvPr/>
            </p:nvSpPr>
            <p:spPr bwMode="auto">
              <a:xfrm>
                <a:off x="2740"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0" name="Oval 59"/>
              <p:cNvSpPr>
                <a:spLocks noChangeArrowheads="1"/>
              </p:cNvSpPr>
              <p:nvPr/>
            </p:nvSpPr>
            <p:spPr bwMode="auto">
              <a:xfrm>
                <a:off x="278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1" name="Oval 60"/>
              <p:cNvSpPr>
                <a:spLocks noChangeArrowheads="1"/>
              </p:cNvSpPr>
              <p:nvPr/>
            </p:nvSpPr>
            <p:spPr bwMode="auto">
              <a:xfrm>
                <a:off x="2836"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2" name="Oval 61"/>
              <p:cNvSpPr>
                <a:spLocks noChangeArrowheads="1"/>
              </p:cNvSpPr>
              <p:nvPr/>
            </p:nvSpPr>
            <p:spPr bwMode="auto">
              <a:xfrm>
                <a:off x="2740"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3" name="Oval 62"/>
              <p:cNvSpPr>
                <a:spLocks noChangeArrowheads="1"/>
              </p:cNvSpPr>
              <p:nvPr/>
            </p:nvSpPr>
            <p:spPr bwMode="auto">
              <a:xfrm>
                <a:off x="355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4" name="Oval 63"/>
              <p:cNvSpPr>
                <a:spLocks noChangeArrowheads="1"/>
              </p:cNvSpPr>
              <p:nvPr/>
            </p:nvSpPr>
            <p:spPr bwMode="auto">
              <a:xfrm>
                <a:off x="2836" y="163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5" name="Oval 64"/>
              <p:cNvSpPr>
                <a:spLocks noChangeArrowheads="1"/>
              </p:cNvSpPr>
              <p:nvPr/>
            </p:nvSpPr>
            <p:spPr bwMode="auto">
              <a:xfrm>
                <a:off x="3892"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6" name="Oval 65"/>
              <p:cNvSpPr>
                <a:spLocks noChangeArrowheads="1"/>
              </p:cNvSpPr>
              <p:nvPr/>
            </p:nvSpPr>
            <p:spPr bwMode="auto">
              <a:xfrm>
                <a:off x="3700"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7" name="Oval 66"/>
              <p:cNvSpPr>
                <a:spLocks noChangeArrowheads="1"/>
              </p:cNvSpPr>
              <p:nvPr/>
            </p:nvSpPr>
            <p:spPr bwMode="auto">
              <a:xfrm>
                <a:off x="384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67"/>
              <p:cNvSpPr>
                <a:spLocks noChangeArrowheads="1"/>
              </p:cNvSpPr>
              <p:nvPr/>
            </p:nvSpPr>
            <p:spPr bwMode="auto">
              <a:xfrm>
                <a:off x="3652"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68"/>
              <p:cNvSpPr>
                <a:spLocks noChangeArrowheads="1"/>
              </p:cNvSpPr>
              <p:nvPr/>
            </p:nvSpPr>
            <p:spPr bwMode="auto">
              <a:xfrm>
                <a:off x="322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69"/>
              <p:cNvSpPr>
                <a:spLocks noChangeArrowheads="1"/>
              </p:cNvSpPr>
              <p:nvPr/>
            </p:nvSpPr>
            <p:spPr bwMode="auto">
              <a:xfrm>
                <a:off x="3220"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70"/>
              <p:cNvSpPr>
                <a:spLocks noChangeArrowheads="1"/>
              </p:cNvSpPr>
              <p:nvPr/>
            </p:nvSpPr>
            <p:spPr bwMode="auto">
              <a:xfrm>
                <a:off x="3316"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2" name="Oval 71"/>
              <p:cNvSpPr>
                <a:spLocks noChangeArrowheads="1"/>
              </p:cNvSpPr>
              <p:nvPr/>
            </p:nvSpPr>
            <p:spPr bwMode="auto">
              <a:xfrm>
                <a:off x="312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3" name="Oval 72"/>
              <p:cNvSpPr>
                <a:spLocks noChangeArrowheads="1"/>
              </p:cNvSpPr>
              <p:nvPr/>
            </p:nvSpPr>
            <p:spPr bwMode="auto">
              <a:xfrm>
                <a:off x="2692" y="168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Oval 73"/>
              <p:cNvSpPr>
                <a:spLocks noChangeArrowheads="1"/>
              </p:cNvSpPr>
              <p:nvPr/>
            </p:nvSpPr>
            <p:spPr bwMode="auto">
              <a:xfrm>
                <a:off x="2788" y="182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5" name="Oval 74"/>
              <p:cNvSpPr>
                <a:spLocks noChangeArrowheads="1"/>
              </p:cNvSpPr>
              <p:nvPr/>
            </p:nvSpPr>
            <p:spPr bwMode="auto">
              <a:xfrm>
                <a:off x="3268"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6" name="Oval 75"/>
              <p:cNvSpPr>
                <a:spLocks noChangeArrowheads="1"/>
              </p:cNvSpPr>
              <p:nvPr/>
            </p:nvSpPr>
            <p:spPr bwMode="auto">
              <a:xfrm>
                <a:off x="312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7" name="Oval 76"/>
              <p:cNvSpPr>
                <a:spLocks noChangeArrowheads="1"/>
              </p:cNvSpPr>
              <p:nvPr/>
            </p:nvSpPr>
            <p:spPr bwMode="auto">
              <a:xfrm>
                <a:off x="3028"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8" name="Oval 77"/>
              <p:cNvSpPr>
                <a:spLocks noChangeArrowheads="1"/>
              </p:cNvSpPr>
              <p:nvPr/>
            </p:nvSpPr>
            <p:spPr bwMode="auto">
              <a:xfrm>
                <a:off x="350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9" name="Oval 78"/>
              <p:cNvSpPr>
                <a:spLocks noChangeArrowheads="1"/>
              </p:cNvSpPr>
              <p:nvPr/>
            </p:nvSpPr>
            <p:spPr bwMode="auto">
              <a:xfrm>
                <a:off x="293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0" name="Oval 79"/>
              <p:cNvSpPr>
                <a:spLocks noChangeArrowheads="1"/>
              </p:cNvSpPr>
              <p:nvPr/>
            </p:nvSpPr>
            <p:spPr bwMode="auto">
              <a:xfrm>
                <a:off x="3124"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spTree>
    <p:extLst>
      <p:ext uri="{BB962C8B-B14F-4D97-AF65-F5344CB8AC3E}">
        <p14:creationId xmlns:p14="http://schemas.microsoft.com/office/powerpoint/2010/main" val="1531311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OPTICS: An Extension from DBSCAN</a:t>
            </a:r>
          </a:p>
        </p:txBody>
      </p:sp>
      <p:sp>
        <p:nvSpPr>
          <p:cNvPr id="5" name="Rectangle 3"/>
          <p:cNvSpPr txBox="1">
            <a:spLocks noChangeArrowheads="1"/>
          </p:cNvSpPr>
          <p:nvPr/>
        </p:nvSpPr>
        <p:spPr>
          <a:xfrm>
            <a:off x="622507" y="3823849"/>
            <a:ext cx="7870722" cy="2902771"/>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defRPr/>
            </a:pPr>
            <a:endParaRPr lang="en-US" altLang="zh-CN" dirty="0">
              <a:ea typeface="SimSun" pitchFamily="2" charset="-122"/>
            </a:endParaRPr>
          </a:p>
        </p:txBody>
      </p:sp>
      <p:sp>
        <p:nvSpPr>
          <p:cNvPr id="3" name="Content Placeholder 2">
            <a:extLst>
              <a:ext uri="{FF2B5EF4-FFF2-40B4-BE49-F238E27FC236}">
                <a16:creationId xmlns:a16="http://schemas.microsoft.com/office/drawing/2014/main" id="{C9DE9121-BA6D-9471-4235-344376E7EFD1}"/>
              </a:ext>
            </a:extLst>
          </p:cNvPr>
          <p:cNvSpPr>
            <a:spLocks noGrp="1"/>
          </p:cNvSpPr>
          <p:nvPr>
            <p:ph idx="1"/>
          </p:nvPr>
        </p:nvSpPr>
        <p:spPr/>
        <p:txBody>
          <a:bodyPr/>
          <a:lstStyle/>
          <a:p>
            <a:pPr>
              <a:defRPr/>
            </a:pPr>
            <a:r>
              <a:rPr lang="en-US" altLang="zh-CN" dirty="0">
                <a:ea typeface="SimSun" pitchFamily="2" charset="-122"/>
              </a:rPr>
              <a:t>Reachability distance of object </a:t>
            </a:r>
            <a:r>
              <a:rPr lang="en-US" altLang="zh-CN" i="1" dirty="0">
                <a:ea typeface="SimSun" pitchFamily="2" charset="-122"/>
              </a:rPr>
              <a:t>q</a:t>
            </a:r>
            <a:r>
              <a:rPr lang="en-US" altLang="zh-CN" dirty="0">
                <a:ea typeface="SimSun" pitchFamily="2" charset="-122"/>
              </a:rPr>
              <a:t> from core object </a:t>
            </a:r>
            <a:r>
              <a:rPr lang="en-US" altLang="zh-CN" i="1" dirty="0">
                <a:ea typeface="SimSun" pitchFamily="2" charset="-122"/>
              </a:rPr>
              <a:t>p</a:t>
            </a:r>
            <a:r>
              <a:rPr lang="en-US" dirty="0"/>
              <a:t> is the min. radius value that makes </a:t>
            </a:r>
            <a:r>
              <a:rPr lang="en-US" i="1" dirty="0"/>
              <a:t>q</a:t>
            </a:r>
            <a:r>
              <a:rPr lang="en-US" dirty="0"/>
              <a:t> density-reachable from </a:t>
            </a:r>
            <a:r>
              <a:rPr lang="en-US" i="1" dirty="0"/>
              <a:t>p</a:t>
            </a:r>
            <a:endParaRPr lang="en-US" altLang="zh-CN" i="1" dirty="0">
              <a:ea typeface="SimSun" pitchFamily="2" charset="-122"/>
            </a:endParaRPr>
          </a:p>
          <a:p>
            <a:pPr marL="857250" lvl="2" indent="0">
              <a:buFont typeface="Wingdings" panose="05000000000000000000" pitchFamily="2" charset="2"/>
              <a:buNone/>
              <a:defRPr/>
            </a:pPr>
            <a:r>
              <a:rPr lang="en-US" altLang="zh-CN" sz="2800" dirty="0">
                <a:ea typeface="SimSun" pitchFamily="2" charset="-122"/>
              </a:rPr>
              <a:t>Reachability-distance</a:t>
            </a:r>
            <a:r>
              <a:rPr lang="el-GR" altLang="zh-CN" sz="2800" i="1" baseline="-25000" dirty="0">
                <a:ea typeface="SimSun" pitchFamily="2" charset="-122"/>
              </a:rPr>
              <a:t>ε</a:t>
            </a:r>
            <a:r>
              <a:rPr lang="en-US" altLang="zh-CN" sz="2800" baseline="-25000" dirty="0">
                <a:ea typeface="SimSun" pitchFamily="2" charset="-122"/>
              </a:rPr>
              <a:t>, </a:t>
            </a:r>
            <a:r>
              <a:rPr lang="en-US" altLang="zh-CN" sz="2800" i="1" baseline="-25000" dirty="0" err="1">
                <a:ea typeface="SimSun" pitchFamily="2" charset="-122"/>
              </a:rPr>
              <a:t>MinPts</a:t>
            </a:r>
            <a:r>
              <a:rPr lang="en-US" altLang="zh-CN" sz="2800" dirty="0">
                <a:ea typeface="SimSun" pitchFamily="2" charset="-122"/>
              </a:rPr>
              <a:t>(</a:t>
            </a:r>
            <a:r>
              <a:rPr lang="en-US" altLang="zh-CN" sz="2800" i="1" dirty="0">
                <a:ea typeface="SimSun" pitchFamily="2" charset="-122"/>
              </a:rPr>
              <a:t>p</a:t>
            </a:r>
            <a:r>
              <a:rPr lang="en-US" altLang="zh-CN" sz="2800" dirty="0">
                <a:ea typeface="SimSun" pitchFamily="2" charset="-122"/>
              </a:rPr>
              <a:t>, </a:t>
            </a:r>
            <a:r>
              <a:rPr lang="en-US" altLang="zh-CN" sz="2800" i="1" dirty="0">
                <a:ea typeface="SimSun" pitchFamily="2" charset="-122"/>
              </a:rPr>
              <a:t>q</a:t>
            </a:r>
            <a:r>
              <a:rPr lang="en-US" altLang="zh-CN" sz="2800" dirty="0">
                <a:ea typeface="SimSun" pitchFamily="2" charset="-122"/>
              </a:rPr>
              <a:t>) =</a:t>
            </a:r>
          </a:p>
          <a:p>
            <a:pPr marL="1601787" lvl="4" indent="0">
              <a:buFont typeface="Wingdings" panose="05000000000000000000" pitchFamily="2" charset="2"/>
              <a:buNone/>
              <a:defRPr/>
            </a:pPr>
            <a:r>
              <a:rPr lang="en-US" altLang="zh-CN" sz="2400" dirty="0">
                <a:ea typeface="SimSun" pitchFamily="2" charset="-122"/>
              </a:rPr>
              <a:t>Undefined, </a:t>
            </a:r>
            <a:r>
              <a:rPr lang="en-US" altLang="zh-CN" sz="2400" i="1" dirty="0">
                <a:ea typeface="SimSun" pitchFamily="2" charset="-122"/>
              </a:rPr>
              <a:t>if p is not a core object</a:t>
            </a:r>
          </a:p>
          <a:p>
            <a:pPr marL="1601787" lvl="4" indent="0">
              <a:buNone/>
              <a:defRPr/>
            </a:pPr>
            <a:r>
              <a:rPr lang="en-US" altLang="zh-CN" sz="2400" dirty="0">
                <a:ea typeface="SimSun" pitchFamily="2" charset="-122"/>
              </a:rPr>
              <a:t>max(core-distance(</a:t>
            </a:r>
            <a:r>
              <a:rPr lang="en-US" altLang="zh-CN" sz="2400" i="1" dirty="0">
                <a:ea typeface="SimSun" pitchFamily="2" charset="-122"/>
              </a:rPr>
              <a:t>p</a:t>
            </a:r>
            <a:r>
              <a:rPr lang="en-US" altLang="zh-CN" sz="2400" dirty="0">
                <a:ea typeface="SimSun" pitchFamily="2" charset="-122"/>
              </a:rPr>
              <a:t>), distance (</a:t>
            </a:r>
            <a:r>
              <a:rPr lang="en-US" altLang="zh-CN" sz="2400" i="1" dirty="0">
                <a:ea typeface="SimSun" pitchFamily="2" charset="-122"/>
              </a:rPr>
              <a:t>p</a:t>
            </a:r>
            <a:r>
              <a:rPr lang="en-US" altLang="zh-CN" sz="2400" dirty="0">
                <a:ea typeface="SimSun" pitchFamily="2" charset="-122"/>
              </a:rPr>
              <a:t>, </a:t>
            </a:r>
            <a:r>
              <a:rPr lang="en-US" altLang="zh-CN" sz="2400" i="1" dirty="0">
                <a:ea typeface="SimSun" pitchFamily="2" charset="-122"/>
              </a:rPr>
              <a:t>q</a:t>
            </a:r>
            <a:r>
              <a:rPr lang="en-US" altLang="zh-CN" sz="2400" dirty="0">
                <a:ea typeface="SimSun" pitchFamily="2" charset="-122"/>
              </a:rPr>
              <a:t>)), </a:t>
            </a:r>
            <a:r>
              <a:rPr lang="en-US" altLang="zh-CN" sz="2400" i="1" dirty="0">
                <a:ea typeface="SimSun" pitchFamily="2" charset="-122"/>
              </a:rPr>
              <a:t>otherwise</a:t>
            </a:r>
          </a:p>
          <a:p>
            <a:pPr>
              <a:defRPr/>
            </a:pPr>
            <a:r>
              <a:rPr lang="en-US" altLang="zh-CN" dirty="0">
                <a:ea typeface="SimSun" pitchFamily="2" charset="-122"/>
              </a:rPr>
              <a:t>Complexity:  O(</a:t>
            </a:r>
            <a:r>
              <a:rPr lang="en-US" altLang="zh-CN" i="1" dirty="0">
                <a:ea typeface="SimSun" pitchFamily="2" charset="-122"/>
              </a:rPr>
              <a:t>N</a:t>
            </a:r>
            <a:r>
              <a:rPr lang="en-US" altLang="zh-CN" dirty="0">
                <a:ea typeface="SimSun" pitchFamily="2" charset="-122"/>
              </a:rPr>
              <a:t> </a:t>
            </a:r>
            <a:r>
              <a:rPr lang="en-US" altLang="zh-CN" dirty="0" err="1">
                <a:ea typeface="SimSun" pitchFamily="2" charset="-122"/>
              </a:rPr>
              <a:t>log</a:t>
            </a:r>
            <a:r>
              <a:rPr lang="en-US" altLang="zh-CN" i="1" dirty="0" err="1">
                <a:ea typeface="SimSun" pitchFamily="2" charset="-122"/>
              </a:rPr>
              <a:t>N</a:t>
            </a:r>
            <a:r>
              <a:rPr lang="en-US" altLang="zh-CN" dirty="0">
                <a:ea typeface="SimSun" pitchFamily="2" charset="-122"/>
              </a:rPr>
              <a:t>)  (if index-based), where </a:t>
            </a:r>
            <a:r>
              <a:rPr lang="en-US" altLang="zh-CN" i="1" dirty="0">
                <a:ea typeface="SimSun" pitchFamily="2" charset="-122"/>
              </a:rPr>
              <a:t>N</a:t>
            </a:r>
            <a:r>
              <a:rPr lang="en-US" altLang="zh-CN" dirty="0">
                <a:ea typeface="SimSun" pitchFamily="2" charset="-122"/>
              </a:rPr>
              <a:t>: # of points</a:t>
            </a:r>
          </a:p>
          <a:p>
            <a:endParaRPr lang="en-US" dirty="0"/>
          </a:p>
        </p:txBody>
      </p:sp>
    </p:spTree>
    <p:extLst>
      <p:ext uri="{BB962C8B-B14F-4D97-AF65-F5344CB8AC3E}">
        <p14:creationId xmlns:p14="http://schemas.microsoft.com/office/powerpoint/2010/main" val="39410298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OPTICS: Finding Hierarchically Nested Clustering Structures </a:t>
            </a:r>
          </a:p>
        </p:txBody>
      </p:sp>
      <p:sp>
        <p:nvSpPr>
          <p:cNvPr id="24579" name="Rectangle 3"/>
          <p:cNvSpPr>
            <a:spLocks noGrp="1" noChangeArrowheads="1"/>
          </p:cNvSpPr>
          <p:nvPr>
            <p:ph idx="1"/>
          </p:nvPr>
        </p:nvSpPr>
        <p:spPr/>
        <p:txBody>
          <a:bodyPr/>
          <a:lstStyle/>
          <a:p>
            <a:r>
              <a:rPr lang="en-US" altLang="zh-CN" dirty="0"/>
              <a:t>OPTICS produces a special cluster-ordering of the data points with respect to its density-based clustering structure  </a:t>
            </a:r>
          </a:p>
          <a:p>
            <a:r>
              <a:rPr lang="en-US" altLang="zh-CN" dirty="0"/>
              <a:t>The cluster-ordering contains information equivalent to the density-based </a:t>
            </a:r>
            <a:r>
              <a:rPr lang="en-US" altLang="zh-CN" dirty="0" err="1"/>
              <a:t>clusterings</a:t>
            </a:r>
            <a:r>
              <a:rPr lang="en-US" altLang="zh-CN" dirty="0"/>
              <a:t> corresponding to a broad range of parameter settings</a:t>
            </a:r>
          </a:p>
          <a:p>
            <a:r>
              <a:rPr lang="en-US" altLang="zh-CN" dirty="0"/>
              <a:t>Good for both automatic and interactive cluster analysis—finding intrinsic, even hierarchically nested clustering structures</a:t>
            </a:r>
          </a:p>
        </p:txBody>
      </p:sp>
    </p:spTree>
    <p:extLst>
      <p:ext uri="{BB962C8B-B14F-4D97-AF65-F5344CB8AC3E}">
        <p14:creationId xmlns:p14="http://schemas.microsoft.com/office/powerpoint/2010/main" val="2208276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OPTICS: Finding Hierarchically Nested Clustering Structures </a:t>
            </a:r>
          </a:p>
        </p:txBody>
      </p:sp>
      <p:pic>
        <p:nvPicPr>
          <p:cNvPr id="4" name="Picture 4" descr="OP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782" y="2220642"/>
            <a:ext cx="4348425" cy="281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PTICSO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015" y="2191973"/>
            <a:ext cx="4652918" cy="287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31714" y="5067734"/>
            <a:ext cx="7456321" cy="338554"/>
          </a:xfrm>
          <a:prstGeom prst="rect">
            <a:avLst/>
          </a:prstGeom>
          <a:solidFill>
            <a:srgbClr val="FFFF66"/>
          </a:solidFill>
        </p:spPr>
        <p:txBody>
          <a:bodyPr wrap="square" rtlCol="0">
            <a:spAutoFit/>
          </a:bodyPr>
          <a:lstStyle/>
          <a:p>
            <a:pPr algn="ctr" defTabSz="914400" fontAlgn="base">
              <a:lnSpc>
                <a:spcPct val="80000"/>
              </a:lnSpc>
              <a:spcBef>
                <a:spcPct val="50000"/>
              </a:spcBef>
              <a:spcAft>
                <a:spcPct val="0"/>
              </a:spcAft>
              <a:buClrTx/>
              <a:buSzTx/>
              <a:buNone/>
            </a:pPr>
            <a:r>
              <a:rPr lang="en-US" altLang="zh-CN" sz="2000" b="1" dirty="0">
                <a:solidFill>
                  <a:srgbClr val="000000"/>
                </a:solidFill>
                <a:ea typeface="SimSun" panose="02010600030101010101" pitchFamily="2" charset="-122"/>
                <a:cs typeface="Times New Roman" panose="02020603050405020304" pitchFamily="18" charset="0"/>
              </a:rPr>
              <a:t> </a:t>
            </a:r>
            <a:r>
              <a:rPr lang="en-US" altLang="zh-CN" sz="2000" dirty="0">
                <a:solidFill>
                  <a:srgbClr val="000000"/>
                </a:solidFill>
                <a:ea typeface="SimSun" panose="02010600030101010101" pitchFamily="2" charset="-122"/>
                <a:cs typeface="Times New Roman" panose="02020603050405020304" pitchFamily="18" charset="0"/>
              </a:rPr>
              <a:t>Finding nested clustering structures with different parameter settings</a:t>
            </a:r>
          </a:p>
        </p:txBody>
      </p:sp>
    </p:spTree>
    <p:extLst>
      <p:ext uri="{BB962C8B-B14F-4D97-AF65-F5344CB8AC3E}">
        <p14:creationId xmlns:p14="http://schemas.microsoft.com/office/powerpoint/2010/main" val="4061986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Grid-Based Clustering Methods </a:t>
            </a:r>
          </a:p>
        </p:txBody>
      </p:sp>
      <p:sp>
        <p:nvSpPr>
          <p:cNvPr id="24579" name="Rectangle 3"/>
          <p:cNvSpPr>
            <a:spLocks noGrp="1" noChangeArrowheads="1"/>
          </p:cNvSpPr>
          <p:nvPr>
            <p:ph idx="1"/>
          </p:nvPr>
        </p:nvSpPr>
        <p:spPr/>
        <p:txBody>
          <a:bodyPr>
            <a:normAutofit fontScale="92500" lnSpcReduction="20000"/>
          </a:bodyPr>
          <a:lstStyle/>
          <a:p>
            <a:r>
              <a:rPr lang="en-US" altLang="zh-CN" dirty="0"/>
              <a:t>Grid-Based Clustering: Explore multi-resolution grid data structure in clustering</a:t>
            </a:r>
          </a:p>
          <a:p>
            <a:pPr lvl="1"/>
            <a:r>
              <a:rPr lang="en-US" dirty="0"/>
              <a:t>Partition the data space into a finite number of cells to form a grid structure </a:t>
            </a:r>
          </a:p>
          <a:p>
            <a:pPr lvl="1"/>
            <a:r>
              <a:rPr lang="en-US" dirty="0"/>
              <a:t>Find clusters (dense regions) from the cells in the grid structure</a:t>
            </a:r>
          </a:p>
          <a:p>
            <a:r>
              <a:rPr lang="en-US" altLang="zh-CN" dirty="0"/>
              <a:t>Features and challenges of a typical grid-based algorithm</a:t>
            </a:r>
          </a:p>
          <a:p>
            <a:pPr lvl="1"/>
            <a:r>
              <a:rPr lang="en-US" dirty="0"/>
              <a:t>Efficiency and scalability: # of cells &lt;&lt; # of data points </a:t>
            </a:r>
          </a:p>
          <a:p>
            <a:pPr lvl="1"/>
            <a:r>
              <a:rPr lang="en-US" dirty="0"/>
              <a:t>Uniformity: Uniform, hard to handle highly irregular data distributions</a:t>
            </a:r>
          </a:p>
          <a:p>
            <a:pPr lvl="1"/>
            <a:r>
              <a:rPr lang="en-US" dirty="0"/>
              <a:t>Locality: Limited by predefined cell sizes, borders, and the density threshold  </a:t>
            </a:r>
          </a:p>
          <a:p>
            <a:pPr lvl="1"/>
            <a:r>
              <a:rPr lang="en-US" dirty="0"/>
              <a:t>Curse of dimensionality: Hard to cluster high-dimensional data</a:t>
            </a:r>
          </a:p>
          <a:p>
            <a:r>
              <a:rPr lang="en-US" altLang="zh-CN" dirty="0"/>
              <a:t>Methods to be introduced</a:t>
            </a:r>
          </a:p>
          <a:p>
            <a:pPr lvl="1"/>
            <a:r>
              <a:rPr lang="en-US" altLang="zh-CN" dirty="0"/>
              <a:t>STING (a </a:t>
            </a:r>
            <a:r>
              <a:rPr lang="en-US" altLang="zh-CN" dirty="0" err="1"/>
              <a:t>STatistical</a:t>
            </a:r>
            <a:r>
              <a:rPr lang="en-US" altLang="zh-CN" dirty="0"/>
              <a:t> </a:t>
            </a:r>
            <a:r>
              <a:rPr lang="en-US" altLang="zh-CN" dirty="0" err="1"/>
              <a:t>INformation</a:t>
            </a:r>
            <a:r>
              <a:rPr lang="en-US" altLang="zh-CN" dirty="0"/>
              <a:t> Grid approach) (Wang, Yang and </a:t>
            </a:r>
            <a:r>
              <a:rPr lang="en-US" altLang="zh-CN" dirty="0" err="1"/>
              <a:t>Muntz</a:t>
            </a:r>
            <a:r>
              <a:rPr lang="en-US" altLang="zh-CN" dirty="0"/>
              <a:t>, VLDB’97)</a:t>
            </a:r>
          </a:p>
          <a:p>
            <a:pPr lvl="1"/>
            <a:r>
              <a:rPr lang="en-US" altLang="zh-CN" dirty="0"/>
              <a:t>CLIQUE (Agrawal, </a:t>
            </a:r>
            <a:r>
              <a:rPr lang="en-US" dirty="0" err="1"/>
              <a:t>Gehrke</a:t>
            </a:r>
            <a:r>
              <a:rPr lang="en-US" dirty="0"/>
              <a:t>, </a:t>
            </a:r>
            <a:r>
              <a:rPr lang="en-US" dirty="0" err="1"/>
              <a:t>Gunopulos</a:t>
            </a:r>
            <a:r>
              <a:rPr lang="en-US" dirty="0"/>
              <a:t>, and </a:t>
            </a:r>
            <a:r>
              <a:rPr lang="en-US" dirty="0" err="1"/>
              <a:t>Raghavan</a:t>
            </a:r>
            <a:r>
              <a:rPr lang="en-US" dirty="0"/>
              <a:t>, </a:t>
            </a:r>
            <a:r>
              <a:rPr lang="en-US" altLang="zh-CN" dirty="0"/>
              <a:t>SIGMOD’98)</a:t>
            </a:r>
          </a:p>
          <a:p>
            <a:pPr lvl="2"/>
            <a:r>
              <a:rPr lang="en-US" altLang="zh-CN" dirty="0"/>
              <a:t>Both grid-based and subspace clustering</a:t>
            </a:r>
          </a:p>
        </p:txBody>
      </p:sp>
    </p:spTree>
    <p:extLst>
      <p:ext uri="{BB962C8B-B14F-4D97-AF65-F5344CB8AC3E}">
        <p14:creationId xmlns:p14="http://schemas.microsoft.com/office/powerpoint/2010/main" val="1557691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STING: A Statistical Information Grid Approach</a:t>
            </a:r>
          </a:p>
        </p:txBody>
      </p:sp>
      <p:sp>
        <p:nvSpPr>
          <p:cNvPr id="24579" name="Rectangle 3"/>
          <p:cNvSpPr>
            <a:spLocks noGrp="1" noChangeArrowheads="1"/>
          </p:cNvSpPr>
          <p:nvPr>
            <p:ph idx="1"/>
          </p:nvPr>
        </p:nvSpPr>
        <p:spPr/>
        <p:txBody>
          <a:bodyPr/>
          <a:lstStyle/>
          <a:p>
            <a:r>
              <a:rPr lang="en-US" dirty="0"/>
              <a:t>STING (Statistical Information Grid) (</a:t>
            </a:r>
            <a:r>
              <a:rPr lang="en-US" altLang="zh-CN" dirty="0"/>
              <a:t>Wang, Yang and </a:t>
            </a:r>
            <a:r>
              <a:rPr lang="en-US" altLang="zh-CN" dirty="0" err="1"/>
              <a:t>Muntz</a:t>
            </a:r>
            <a:r>
              <a:rPr lang="en-US" altLang="zh-CN" dirty="0"/>
              <a:t>, VLDB’97)</a:t>
            </a:r>
          </a:p>
          <a:p>
            <a:r>
              <a:rPr lang="en-US" altLang="zh-CN" dirty="0"/>
              <a:t>The spatial area is divided into rectangular cells </a:t>
            </a:r>
            <a:r>
              <a:rPr lang="en-US" dirty="0"/>
              <a:t>at different levels of resolution, and these cells form a tree structure</a:t>
            </a:r>
          </a:p>
          <a:p>
            <a:r>
              <a:rPr lang="en-US" dirty="0"/>
              <a:t>A cell at a high level contains a number of smaller cells of the next lower level</a:t>
            </a:r>
            <a:endParaRPr lang="en-US" altLang="zh-CN" dirty="0"/>
          </a:p>
        </p:txBody>
      </p:sp>
      <p:graphicFrame>
        <p:nvGraphicFramePr>
          <p:cNvPr id="4" name="Object 8"/>
          <p:cNvGraphicFramePr>
            <a:graphicFrameLocks noChangeAspect="1"/>
          </p:cNvGraphicFramePr>
          <p:nvPr>
            <p:extLst>
              <p:ext uri="{D42A27DB-BD31-4B8C-83A1-F6EECF244321}">
                <p14:modId xmlns:p14="http://schemas.microsoft.com/office/powerpoint/2010/main" val="46448673"/>
              </p:ext>
            </p:extLst>
          </p:nvPr>
        </p:nvGraphicFramePr>
        <p:xfrm>
          <a:off x="2181301" y="3737220"/>
          <a:ext cx="6358015" cy="2909641"/>
        </p:xfrm>
        <a:graphic>
          <a:graphicData uri="http://schemas.openxmlformats.org/presentationml/2006/ole">
            <mc:AlternateContent xmlns:mc="http://schemas.openxmlformats.org/markup-compatibility/2006">
              <mc:Choice xmlns:v="urn:schemas-microsoft-com:vml" Requires="v">
                <p:oleObj name="SmartDraw" r:id="rId3" imgW="7621524" imgH="3217164" progId="">
                  <p:embed/>
                </p:oleObj>
              </mc:Choice>
              <mc:Fallback>
                <p:oleObj name="SmartDraw" r:id="rId3" imgW="7621524" imgH="3217164" progId="">
                  <p:embed/>
                  <p:pic>
                    <p:nvPicPr>
                      <p:cNvPr id="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301" y="3737220"/>
                        <a:ext cx="6358015" cy="290964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93872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STING: A Statistical Information Grid Approach</a:t>
            </a:r>
          </a:p>
        </p:txBody>
      </p:sp>
      <p:graphicFrame>
        <p:nvGraphicFramePr>
          <p:cNvPr id="4" name="Object 8"/>
          <p:cNvGraphicFramePr>
            <a:graphicFrameLocks noChangeAspect="1"/>
          </p:cNvGraphicFramePr>
          <p:nvPr/>
        </p:nvGraphicFramePr>
        <p:xfrm>
          <a:off x="5160475" y="3142952"/>
          <a:ext cx="7031525" cy="3217862"/>
        </p:xfrm>
        <a:graphic>
          <a:graphicData uri="http://schemas.openxmlformats.org/presentationml/2006/ole">
            <mc:AlternateContent xmlns:mc="http://schemas.openxmlformats.org/markup-compatibility/2006">
              <mc:Choice xmlns:v="urn:schemas-microsoft-com:vml" Requires="v">
                <p:oleObj name="SmartDraw" r:id="rId3" imgW="7621524" imgH="3217164" progId="">
                  <p:embed/>
                </p:oleObj>
              </mc:Choice>
              <mc:Fallback>
                <p:oleObj name="SmartDraw" r:id="rId3" imgW="7621524" imgH="3217164" progId="">
                  <p:embed/>
                  <p:pic>
                    <p:nvPicPr>
                      <p:cNvPr id="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475" y="3142952"/>
                        <a:ext cx="7031525" cy="3217862"/>
                      </a:xfrm>
                      <a:prstGeom prst="rect">
                        <a:avLst/>
                      </a:prstGeom>
                      <a:noFill/>
                      <a:ln>
                        <a:noFill/>
                      </a:ln>
                      <a:effectLst/>
                    </p:spPr>
                  </p:pic>
                </p:oleObj>
              </mc:Fallback>
            </mc:AlternateContent>
          </a:graphicData>
        </a:graphic>
      </p:graphicFrame>
      <p:sp>
        <p:nvSpPr>
          <p:cNvPr id="5" name="Rectangle 3"/>
          <p:cNvSpPr txBox="1">
            <a:spLocks noChangeArrowheads="1"/>
          </p:cNvSpPr>
          <p:nvPr/>
        </p:nvSpPr>
        <p:spPr>
          <a:xfrm>
            <a:off x="529388" y="2743718"/>
            <a:ext cx="5337257" cy="3901526"/>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endParaRPr lang="en-US" altLang="zh-CN" dirty="0">
              <a:ea typeface="SimSun" panose="02010600030101010101" pitchFamily="2" charset="-122"/>
            </a:endParaRPr>
          </a:p>
        </p:txBody>
      </p:sp>
      <p:sp>
        <p:nvSpPr>
          <p:cNvPr id="3" name="Content Placeholder 2">
            <a:extLst>
              <a:ext uri="{FF2B5EF4-FFF2-40B4-BE49-F238E27FC236}">
                <a16:creationId xmlns:a16="http://schemas.microsoft.com/office/drawing/2014/main" id="{640D465E-643F-F66A-7F6F-60342BB4136E}"/>
              </a:ext>
            </a:extLst>
          </p:cNvPr>
          <p:cNvSpPr>
            <a:spLocks noGrp="1"/>
          </p:cNvSpPr>
          <p:nvPr>
            <p:ph idx="1"/>
          </p:nvPr>
        </p:nvSpPr>
        <p:spPr/>
        <p:txBody>
          <a:bodyPr/>
          <a:lstStyle/>
          <a:p>
            <a:r>
              <a:rPr lang="en-US" altLang="zh-CN" dirty="0">
                <a:ea typeface="SimSun" panose="02010600030101010101" pitchFamily="2" charset="-122"/>
              </a:rPr>
              <a:t>Statistical information of each cell is calculated and stored beforehand and is used to answer queries</a:t>
            </a:r>
          </a:p>
          <a:p>
            <a:r>
              <a:rPr lang="en-US" altLang="zh-CN" dirty="0">
                <a:ea typeface="SimSun" panose="02010600030101010101" pitchFamily="2" charset="-122"/>
              </a:rPr>
              <a:t>Parameters of higher level cells can be easily calculated from that of lower level cell, including</a:t>
            </a:r>
          </a:p>
          <a:p>
            <a:pPr lvl="1"/>
            <a:r>
              <a:rPr lang="en-US" altLang="zh-CN" i="1" dirty="0">
                <a:ea typeface="SimSun" panose="02010600030101010101" pitchFamily="2" charset="-122"/>
              </a:rPr>
              <a:t>count</a:t>
            </a:r>
            <a:r>
              <a:rPr lang="en-US" altLang="zh-CN" dirty="0">
                <a:ea typeface="SimSun" panose="02010600030101010101" pitchFamily="2" charset="-122"/>
              </a:rPr>
              <a:t>, </a:t>
            </a:r>
            <a:r>
              <a:rPr lang="en-US" altLang="zh-CN" i="1" dirty="0">
                <a:ea typeface="SimSun" panose="02010600030101010101" pitchFamily="2" charset="-122"/>
              </a:rPr>
              <a:t>mean</a:t>
            </a:r>
            <a:r>
              <a:rPr lang="en-US" altLang="zh-CN" dirty="0">
                <a:ea typeface="SimSun" panose="02010600030101010101" pitchFamily="2" charset="-122"/>
              </a:rPr>
              <a:t>, </a:t>
            </a:r>
            <a:r>
              <a:rPr lang="en-US" altLang="zh-CN" i="1" dirty="0">
                <a:ea typeface="SimSun" panose="02010600030101010101" pitchFamily="2" charset="-122"/>
              </a:rPr>
              <a:t>s</a:t>
            </a:r>
            <a:r>
              <a:rPr lang="en-US" altLang="zh-CN" dirty="0">
                <a:ea typeface="SimSun" panose="02010600030101010101" pitchFamily="2" charset="-122"/>
              </a:rPr>
              <a:t>(</a:t>
            </a:r>
            <a:r>
              <a:rPr lang="en-US" dirty="0"/>
              <a:t>standard deviation)</a:t>
            </a:r>
            <a:r>
              <a:rPr lang="en-US" altLang="zh-CN" dirty="0">
                <a:ea typeface="SimSun" panose="02010600030101010101" pitchFamily="2" charset="-122"/>
              </a:rPr>
              <a:t>, </a:t>
            </a:r>
            <a:r>
              <a:rPr lang="en-US" altLang="zh-CN" i="1" dirty="0">
                <a:ea typeface="SimSun" panose="02010600030101010101" pitchFamily="2" charset="-122"/>
              </a:rPr>
              <a:t>min</a:t>
            </a:r>
            <a:r>
              <a:rPr lang="en-US" altLang="zh-CN" dirty="0">
                <a:ea typeface="SimSun" panose="02010600030101010101" pitchFamily="2" charset="-122"/>
              </a:rPr>
              <a:t>, </a:t>
            </a:r>
            <a:r>
              <a:rPr lang="en-US" altLang="zh-CN" i="1" dirty="0">
                <a:ea typeface="SimSun" panose="02010600030101010101" pitchFamily="2" charset="-122"/>
              </a:rPr>
              <a:t>max</a:t>
            </a:r>
            <a:r>
              <a:rPr lang="en-US" altLang="zh-CN" dirty="0">
                <a:ea typeface="SimSun" panose="02010600030101010101" pitchFamily="2" charset="-122"/>
              </a:rPr>
              <a:t> </a:t>
            </a:r>
          </a:p>
          <a:p>
            <a:pPr lvl="1"/>
            <a:r>
              <a:rPr lang="en-US" altLang="zh-CN" dirty="0">
                <a:ea typeface="SimSun" panose="02010600030101010101" pitchFamily="2" charset="-122"/>
              </a:rPr>
              <a:t>type of distribution—</a:t>
            </a:r>
            <a:r>
              <a:rPr lang="en-US" altLang="zh-CN" i="1" dirty="0">
                <a:ea typeface="SimSun" panose="02010600030101010101" pitchFamily="2" charset="-122"/>
              </a:rPr>
              <a:t>normal</a:t>
            </a:r>
            <a:r>
              <a:rPr lang="en-US" altLang="zh-CN" dirty="0">
                <a:ea typeface="SimSun" panose="02010600030101010101" pitchFamily="2" charset="-122"/>
              </a:rPr>
              <a:t>, </a:t>
            </a:r>
            <a:r>
              <a:rPr lang="en-US" altLang="zh-CN" i="1" dirty="0">
                <a:ea typeface="SimSun" panose="02010600030101010101" pitchFamily="2" charset="-122"/>
              </a:rPr>
              <a:t>uniform</a:t>
            </a:r>
            <a:r>
              <a:rPr lang="en-US" altLang="zh-CN" dirty="0">
                <a:ea typeface="SimSun" panose="02010600030101010101" pitchFamily="2" charset="-122"/>
              </a:rPr>
              <a:t>, etc.</a:t>
            </a:r>
          </a:p>
          <a:p>
            <a:endParaRPr lang="en-US" dirty="0"/>
          </a:p>
        </p:txBody>
      </p:sp>
    </p:spTree>
    <p:extLst>
      <p:ext uri="{BB962C8B-B14F-4D97-AF65-F5344CB8AC3E}">
        <p14:creationId xmlns:p14="http://schemas.microsoft.com/office/powerpoint/2010/main" val="27852607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Query Processing in STING and Its Analysis</a:t>
            </a:r>
          </a:p>
        </p:txBody>
      </p:sp>
      <p:sp>
        <p:nvSpPr>
          <p:cNvPr id="24579" name="Rectangle 3"/>
          <p:cNvSpPr>
            <a:spLocks noGrp="1" noChangeArrowheads="1"/>
          </p:cNvSpPr>
          <p:nvPr>
            <p:ph idx="1"/>
          </p:nvPr>
        </p:nvSpPr>
        <p:spPr/>
        <p:txBody>
          <a:bodyPr>
            <a:normAutofit fontScale="92500" lnSpcReduction="10000"/>
          </a:bodyPr>
          <a:lstStyle/>
          <a:p>
            <a:r>
              <a:rPr lang="en-US" dirty="0"/>
              <a:t>To process a region query</a:t>
            </a:r>
          </a:p>
          <a:p>
            <a:pPr lvl="1"/>
            <a:r>
              <a:rPr lang="en-US" dirty="0"/>
              <a:t>Start at the root and </a:t>
            </a:r>
            <a:r>
              <a:rPr lang="en-US" altLang="zh-CN" dirty="0"/>
              <a:t>proceed to the next lower level, using </a:t>
            </a:r>
            <a:r>
              <a:rPr lang="en-US" dirty="0"/>
              <a:t>the STING index</a:t>
            </a:r>
          </a:p>
          <a:p>
            <a:pPr lvl="1"/>
            <a:r>
              <a:rPr lang="en-US" dirty="0"/>
              <a:t>Calculate the likelihood that a cell is relevant to the query at some confidence level using the statistical information of the cell</a:t>
            </a:r>
          </a:p>
          <a:p>
            <a:pPr lvl="1"/>
            <a:r>
              <a:rPr lang="en-US" dirty="0"/>
              <a:t>Only children of likely relevant cells are recursively explored</a:t>
            </a:r>
          </a:p>
          <a:p>
            <a:pPr lvl="1"/>
            <a:r>
              <a:rPr lang="en-US" altLang="zh-CN" dirty="0"/>
              <a:t>Repeat this process until the bottom layer is reached</a:t>
            </a:r>
          </a:p>
          <a:p>
            <a:r>
              <a:rPr lang="en-US" altLang="zh-CN" dirty="0"/>
              <a:t>Advantages</a:t>
            </a:r>
          </a:p>
          <a:p>
            <a:pPr lvl="1"/>
            <a:r>
              <a:rPr lang="en-US" altLang="zh-CN" dirty="0"/>
              <a:t>Query-independent, easy to parallelize, incremental update</a:t>
            </a:r>
          </a:p>
          <a:p>
            <a:pPr lvl="1"/>
            <a:r>
              <a:rPr lang="en-US" altLang="zh-CN" dirty="0"/>
              <a:t>Efficiency: Complexity is O(K)</a:t>
            </a:r>
          </a:p>
          <a:p>
            <a:pPr lvl="2"/>
            <a:r>
              <a:rPr lang="en-US" altLang="zh-CN" dirty="0"/>
              <a:t>K: # of grid cells at the lowest level, and K &lt;&lt; N (i.e., # of data points)</a:t>
            </a:r>
          </a:p>
          <a:p>
            <a:r>
              <a:rPr lang="en-US" altLang="zh-CN" dirty="0"/>
              <a:t>Disadvantages</a:t>
            </a:r>
          </a:p>
          <a:p>
            <a:pPr lvl="1"/>
            <a:r>
              <a:rPr lang="en-US" dirty="0"/>
              <a:t>Its probabilistic nature may imply a loss of accuracy in query processing</a:t>
            </a:r>
            <a:endParaRPr lang="en-US" altLang="zh-CN" dirty="0"/>
          </a:p>
        </p:txBody>
      </p:sp>
    </p:spTree>
    <p:extLst>
      <p:ext uri="{BB962C8B-B14F-4D97-AF65-F5344CB8AC3E}">
        <p14:creationId xmlns:p14="http://schemas.microsoft.com/office/powerpoint/2010/main" val="31562087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CLIQUE: Grid-Based Subspace Clustering</a:t>
            </a:r>
          </a:p>
        </p:txBody>
      </p:sp>
      <p:sp>
        <p:nvSpPr>
          <p:cNvPr id="24579" name="Rectangle 3"/>
          <p:cNvSpPr>
            <a:spLocks noGrp="1" noChangeArrowheads="1"/>
          </p:cNvSpPr>
          <p:nvPr>
            <p:ph idx="1"/>
          </p:nvPr>
        </p:nvSpPr>
        <p:spPr/>
        <p:txBody>
          <a:bodyPr>
            <a:normAutofit fontScale="92500" lnSpcReduction="10000"/>
          </a:bodyPr>
          <a:lstStyle/>
          <a:p>
            <a:r>
              <a:rPr lang="en-US" altLang="zh-CN" dirty="0"/>
              <a:t>CLIQUE (Clustering In </a:t>
            </a:r>
            <a:r>
              <a:rPr lang="en-US" altLang="zh-CN" dirty="0" err="1"/>
              <a:t>QUEst</a:t>
            </a:r>
            <a:r>
              <a:rPr lang="en-US" altLang="zh-CN" dirty="0"/>
              <a:t>) (Agrawal, </a:t>
            </a:r>
            <a:r>
              <a:rPr lang="en-US" altLang="zh-CN" dirty="0" err="1"/>
              <a:t>Gehrke</a:t>
            </a:r>
            <a:r>
              <a:rPr lang="en-US" altLang="zh-CN" dirty="0"/>
              <a:t>, </a:t>
            </a:r>
            <a:r>
              <a:rPr lang="en-US" altLang="zh-CN" dirty="0" err="1"/>
              <a:t>Gunopulos</a:t>
            </a:r>
            <a:r>
              <a:rPr lang="en-US" altLang="zh-CN" dirty="0"/>
              <a:t>, </a:t>
            </a:r>
            <a:r>
              <a:rPr lang="en-US" altLang="zh-CN" dirty="0" err="1"/>
              <a:t>Raghavan</a:t>
            </a:r>
            <a:r>
              <a:rPr lang="en-US" altLang="zh-CN" dirty="0"/>
              <a:t>: SIGMOD’98)</a:t>
            </a:r>
          </a:p>
          <a:p>
            <a:r>
              <a:rPr lang="en-US" altLang="zh-CN" dirty="0"/>
              <a:t>CLIQUE is a density-based and grid-based subspace clustering algorithm</a:t>
            </a:r>
          </a:p>
          <a:p>
            <a:pPr lvl="1"/>
            <a:r>
              <a:rPr lang="en-US" altLang="zh-CN" dirty="0"/>
              <a:t>Grid-based: </a:t>
            </a:r>
            <a:r>
              <a:rPr lang="en-US" dirty="0"/>
              <a:t>It discretizes the data space through a grid and estimates the density by counting the number of points in a grid cell</a:t>
            </a:r>
            <a:endParaRPr lang="en-US" altLang="zh-CN" dirty="0"/>
          </a:p>
          <a:p>
            <a:pPr lvl="1"/>
            <a:r>
              <a:rPr lang="en-US" altLang="zh-CN" dirty="0"/>
              <a:t>Density-based: A cluster is a maximal set of connected dense units in a subspace</a:t>
            </a:r>
          </a:p>
          <a:p>
            <a:pPr lvl="2"/>
            <a:r>
              <a:rPr lang="en-US" altLang="zh-CN" dirty="0"/>
              <a:t>A unit is dense if the fraction of total data points contained in the unit exceeds the input model parameter</a:t>
            </a:r>
          </a:p>
          <a:p>
            <a:pPr lvl="1"/>
            <a:r>
              <a:rPr lang="en-US" altLang="zh-CN" dirty="0"/>
              <a:t>Subspace clustering: </a:t>
            </a:r>
            <a:r>
              <a:rPr lang="en-US" dirty="0"/>
              <a:t>A subspace cluster is a set of neighboring dense cells in an arbitrary subspace.  It also discovers some minimal descriptions of the clusters </a:t>
            </a:r>
          </a:p>
          <a:p>
            <a:r>
              <a:rPr lang="en-US" altLang="zh-CN" dirty="0"/>
              <a:t>It automatically identifies subspaces of a high dimensional data space that allow better clustering than original space using the </a:t>
            </a:r>
            <a:r>
              <a:rPr lang="en-US" altLang="zh-CN" dirty="0" err="1"/>
              <a:t>Apriori</a:t>
            </a:r>
            <a:r>
              <a:rPr lang="en-US" altLang="zh-CN" dirty="0"/>
              <a:t> principle</a:t>
            </a:r>
            <a:endParaRPr lang="en-US" dirty="0"/>
          </a:p>
        </p:txBody>
      </p:sp>
    </p:spTree>
    <p:extLst>
      <p:ext uri="{BB962C8B-B14F-4D97-AF65-F5344CB8AC3E}">
        <p14:creationId xmlns:p14="http://schemas.microsoft.com/office/powerpoint/2010/main" val="3641732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en-US" dirty="0"/>
              <a:t>CLIQUE: </a:t>
            </a:r>
            <a:r>
              <a:rPr lang="en-US" altLang="en-US" dirty="0" err="1"/>
              <a:t>SubSpace</a:t>
            </a:r>
            <a:r>
              <a:rPr lang="en-US" altLang="en-US" dirty="0"/>
              <a:t> Clustering with </a:t>
            </a:r>
            <a:r>
              <a:rPr lang="en-US" altLang="en-US" dirty="0" err="1"/>
              <a:t>Aprori</a:t>
            </a:r>
            <a:r>
              <a:rPr lang="en-US" altLang="en-US" dirty="0"/>
              <a:t> Pruning</a:t>
            </a:r>
            <a:endParaRPr lang="en-US" altLang="zh-CN" dirty="0"/>
          </a:p>
        </p:txBody>
      </p:sp>
      <p:sp>
        <p:nvSpPr>
          <p:cNvPr id="165" name="Rectangle 3"/>
          <p:cNvSpPr>
            <a:spLocks noGrp="1" noChangeArrowheads="1"/>
          </p:cNvSpPr>
          <p:nvPr>
            <p:ph idx="1"/>
          </p:nvPr>
        </p:nvSpPr>
        <p:spPr/>
        <p:txBody>
          <a:bodyPr/>
          <a:lstStyle/>
          <a:p>
            <a:r>
              <a:rPr lang="en-US" dirty="0"/>
              <a:t>Start at 1-D space and discretize numerical intervals in each axis into grid</a:t>
            </a:r>
          </a:p>
          <a:p>
            <a:r>
              <a:rPr lang="en-US" altLang="zh-CN" dirty="0"/>
              <a:t>Find dense regions (clusters) in each subspace and </a:t>
            </a:r>
            <a:r>
              <a:rPr lang="en-US" dirty="0"/>
              <a:t>generate their minimal descriptions </a:t>
            </a:r>
            <a:r>
              <a:rPr lang="en-US" altLang="zh-CN" dirty="0"/>
              <a:t> </a:t>
            </a:r>
          </a:p>
          <a:p>
            <a:pPr lvl="1"/>
            <a:r>
              <a:rPr lang="en-US" altLang="zh-CN" dirty="0"/>
              <a:t>Use the dense regions to find promising candidates in 2-D space based on the </a:t>
            </a:r>
            <a:r>
              <a:rPr lang="en-US" altLang="zh-CN" dirty="0" err="1"/>
              <a:t>Apriori</a:t>
            </a:r>
            <a:r>
              <a:rPr lang="en-US" altLang="zh-CN" dirty="0"/>
              <a:t> principle</a:t>
            </a:r>
          </a:p>
          <a:p>
            <a:pPr lvl="1"/>
            <a:r>
              <a:rPr lang="en-US" altLang="zh-CN" dirty="0"/>
              <a:t>Repeat the above in level-wise manner in higher dimensional subspaces</a:t>
            </a:r>
          </a:p>
        </p:txBody>
      </p:sp>
    </p:spTree>
    <p:extLst>
      <p:ext uri="{BB962C8B-B14F-4D97-AF65-F5344CB8AC3E}">
        <p14:creationId xmlns:p14="http://schemas.microsoft.com/office/powerpoint/2010/main" val="48336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zh-CN" dirty="0"/>
              <a:t>Cluster Analysis</a:t>
            </a:r>
            <a:r>
              <a:rPr lang="en-US" altLang="en-US" dirty="0"/>
              <a:t>: Applications</a:t>
            </a:r>
          </a:p>
        </p:txBody>
      </p:sp>
      <p:sp>
        <p:nvSpPr>
          <p:cNvPr id="4100" name="Rectangle 3"/>
          <p:cNvSpPr>
            <a:spLocks noGrp="1" noChangeArrowheads="1"/>
          </p:cNvSpPr>
          <p:nvPr>
            <p:ph type="body" idx="1"/>
          </p:nvPr>
        </p:nvSpPr>
        <p:spPr/>
        <p:txBody>
          <a:bodyPr>
            <a:normAutofit fontScale="85000" lnSpcReduction="10000"/>
          </a:bodyPr>
          <a:lstStyle/>
          <a:p>
            <a:r>
              <a:rPr lang="en-US" altLang="en-US" dirty="0"/>
              <a:t>A key intermediate step for other data mining tasks</a:t>
            </a:r>
          </a:p>
          <a:p>
            <a:pPr lvl="1"/>
            <a:r>
              <a:rPr lang="en-US" altLang="en-US" dirty="0"/>
              <a:t>Generating a compact summary of data for classification, pattern discovery, hypothesis generation and testing, etc.</a:t>
            </a:r>
          </a:p>
          <a:p>
            <a:pPr lvl="1"/>
            <a:r>
              <a:rPr lang="en-US" altLang="en-US" dirty="0"/>
              <a:t>Outlier detection: </a:t>
            </a:r>
            <a:r>
              <a:rPr lang="en-US" altLang="zh-CN" dirty="0"/>
              <a:t>Outliers—those “far away” from any cluster</a:t>
            </a:r>
            <a:endParaRPr lang="en-US" altLang="en-US" dirty="0"/>
          </a:p>
          <a:p>
            <a:r>
              <a:rPr lang="en-US" altLang="en-US" dirty="0"/>
              <a:t>Data summarization, compression, and reduction</a:t>
            </a:r>
          </a:p>
          <a:p>
            <a:pPr lvl="1"/>
            <a:r>
              <a:rPr lang="en-US" altLang="zh-CN" dirty="0"/>
              <a:t>Ex. Image processing: Vector quantization</a:t>
            </a:r>
            <a:endParaRPr lang="en-US" altLang="en-US" dirty="0"/>
          </a:p>
          <a:p>
            <a:r>
              <a:rPr lang="en-US" altLang="en-US" dirty="0"/>
              <a:t>Collaborative filtering, recommendation systems, or customer segmentation</a:t>
            </a:r>
          </a:p>
          <a:p>
            <a:pPr lvl="1"/>
            <a:r>
              <a:rPr lang="en-US" altLang="en-US" dirty="0"/>
              <a:t>Find like-minded users or similar products</a:t>
            </a:r>
          </a:p>
          <a:p>
            <a:r>
              <a:rPr lang="en-US" altLang="en-US" dirty="0"/>
              <a:t>Dynamic trend detection</a:t>
            </a:r>
          </a:p>
          <a:p>
            <a:pPr lvl="1"/>
            <a:r>
              <a:rPr lang="en-US" altLang="en-US" dirty="0"/>
              <a:t>Clustering stream data and detecting trends and patterns</a:t>
            </a:r>
          </a:p>
          <a:p>
            <a:r>
              <a:rPr lang="en-US" altLang="zh-CN" dirty="0"/>
              <a:t>Multimedia data analysis, biological data analysis and social network analysis</a:t>
            </a:r>
          </a:p>
          <a:p>
            <a:pPr lvl="1"/>
            <a:r>
              <a:rPr lang="en-US" altLang="zh-CN" dirty="0"/>
              <a:t>Ex. Clustering images or video/audio clips, gene/protein sequences, etc.</a:t>
            </a:r>
          </a:p>
        </p:txBody>
      </p:sp>
    </p:spTree>
    <p:extLst>
      <p:ext uri="{BB962C8B-B14F-4D97-AF65-F5344CB8AC3E}">
        <p14:creationId xmlns:p14="http://schemas.microsoft.com/office/powerpoint/2010/main" val="920980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en-US" dirty="0"/>
              <a:t>CLIQUE: </a:t>
            </a:r>
            <a:r>
              <a:rPr lang="en-US" altLang="en-US" dirty="0" err="1"/>
              <a:t>SubSpace</a:t>
            </a:r>
            <a:r>
              <a:rPr lang="en-US" altLang="en-US" dirty="0"/>
              <a:t> Clustering with </a:t>
            </a:r>
            <a:r>
              <a:rPr lang="en-US" altLang="en-US" dirty="0" err="1"/>
              <a:t>Aprori</a:t>
            </a:r>
            <a:r>
              <a:rPr lang="en-US" altLang="en-US" dirty="0"/>
              <a:t> Pruning</a:t>
            </a:r>
            <a:endParaRPr lang="en-US" altLang="zh-CN"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86" y="2100136"/>
            <a:ext cx="3861462" cy="300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869" y="2039934"/>
            <a:ext cx="3910262" cy="306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291" y="2064040"/>
            <a:ext cx="3769895" cy="313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9600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Major Steps of the CLIQUE Algorithm</a:t>
            </a:r>
          </a:p>
        </p:txBody>
      </p:sp>
      <p:sp>
        <p:nvSpPr>
          <p:cNvPr id="24579" name="Rectangle 3"/>
          <p:cNvSpPr>
            <a:spLocks noGrp="1" noChangeArrowheads="1"/>
          </p:cNvSpPr>
          <p:nvPr>
            <p:ph idx="1"/>
          </p:nvPr>
        </p:nvSpPr>
        <p:spPr/>
        <p:txBody>
          <a:bodyPr>
            <a:normAutofit lnSpcReduction="10000"/>
          </a:bodyPr>
          <a:lstStyle/>
          <a:p>
            <a:r>
              <a:rPr lang="en-US" dirty="0"/>
              <a:t>Identify subspaces that contain clusters</a:t>
            </a:r>
          </a:p>
          <a:p>
            <a:pPr lvl="1"/>
            <a:r>
              <a:rPr lang="en-US" altLang="zh-CN" dirty="0"/>
              <a:t>Partition the data space and find the number of points that lie inside each cell of the partition</a:t>
            </a:r>
          </a:p>
          <a:p>
            <a:pPr lvl="1"/>
            <a:r>
              <a:rPr lang="en-US" altLang="zh-CN" dirty="0"/>
              <a:t>Identify the subspaces that contain clusters using the </a:t>
            </a:r>
            <a:r>
              <a:rPr lang="en-US" altLang="zh-CN" dirty="0" err="1"/>
              <a:t>Apriori</a:t>
            </a:r>
            <a:r>
              <a:rPr lang="en-US" altLang="zh-CN" dirty="0"/>
              <a:t> principle</a:t>
            </a:r>
            <a:endParaRPr lang="en-US" dirty="0"/>
          </a:p>
          <a:p>
            <a:r>
              <a:rPr lang="en-US" dirty="0"/>
              <a:t>Identify clusters</a:t>
            </a:r>
          </a:p>
          <a:p>
            <a:pPr lvl="1"/>
            <a:r>
              <a:rPr lang="en-US" altLang="zh-CN" dirty="0"/>
              <a:t>Determine dense units in all subspaces of interests</a:t>
            </a:r>
          </a:p>
          <a:p>
            <a:pPr lvl="1"/>
            <a:r>
              <a:rPr lang="en-US" altLang="zh-CN" dirty="0"/>
              <a:t>Determine connected dense units in all subspaces of interests</a:t>
            </a:r>
            <a:endParaRPr lang="en-US" dirty="0"/>
          </a:p>
          <a:p>
            <a:r>
              <a:rPr lang="en-US" dirty="0"/>
              <a:t>Generate minimal descriptions </a:t>
            </a:r>
            <a:r>
              <a:rPr lang="en-US" altLang="zh-CN" dirty="0"/>
              <a:t>for the clusters</a:t>
            </a:r>
          </a:p>
          <a:p>
            <a:pPr lvl="1"/>
            <a:r>
              <a:rPr lang="en-US" altLang="zh-CN" dirty="0"/>
              <a:t>Determine maximal regions that cover a cluster of connected dense units for each cluster</a:t>
            </a:r>
          </a:p>
          <a:p>
            <a:pPr lvl="1"/>
            <a:r>
              <a:rPr lang="en-US" altLang="zh-CN" dirty="0"/>
              <a:t>Determine minimal cover for each cluster</a:t>
            </a:r>
          </a:p>
        </p:txBody>
      </p:sp>
    </p:spTree>
    <p:extLst>
      <p:ext uri="{BB962C8B-B14F-4D97-AF65-F5344CB8AC3E}">
        <p14:creationId xmlns:p14="http://schemas.microsoft.com/office/powerpoint/2010/main" val="25478510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dirty="0"/>
              <a:t>Pros and Cons of CLIQUE</a:t>
            </a:r>
          </a:p>
        </p:txBody>
      </p:sp>
      <p:sp>
        <p:nvSpPr>
          <p:cNvPr id="24579" name="Rectangle 3"/>
          <p:cNvSpPr>
            <a:spLocks noGrp="1" noChangeArrowheads="1"/>
          </p:cNvSpPr>
          <p:nvPr>
            <p:ph idx="1"/>
          </p:nvPr>
        </p:nvSpPr>
        <p:spPr/>
        <p:txBody>
          <a:bodyPr/>
          <a:lstStyle/>
          <a:p>
            <a:r>
              <a:rPr lang="en-US" altLang="zh-CN" dirty="0"/>
              <a:t>Strengths </a:t>
            </a:r>
          </a:p>
          <a:p>
            <a:pPr lvl="1"/>
            <a:r>
              <a:rPr lang="en-US" altLang="zh-CN" dirty="0"/>
              <a:t>Automatically finds subspaces of the highest dimensionality as long as high density clusters exist in those subspaces</a:t>
            </a:r>
          </a:p>
          <a:p>
            <a:pPr lvl="1"/>
            <a:r>
              <a:rPr lang="en-US" altLang="zh-CN" dirty="0"/>
              <a:t>Insensitive to the order of records in input and does not presume some canonical data distribution</a:t>
            </a:r>
          </a:p>
          <a:p>
            <a:pPr lvl="1"/>
            <a:r>
              <a:rPr lang="en-US" altLang="zh-CN" dirty="0"/>
              <a:t>Scales linearly with the size of input and has good scalability as the number of dimensions in the data increases</a:t>
            </a:r>
          </a:p>
          <a:p>
            <a:r>
              <a:rPr lang="en-US" altLang="zh-CN" dirty="0"/>
              <a:t>Weaknesses</a:t>
            </a:r>
          </a:p>
          <a:p>
            <a:pPr lvl="1"/>
            <a:r>
              <a:rPr lang="en-US" altLang="zh-CN" dirty="0"/>
              <a:t>As in all grid-based clustering approaches, the </a:t>
            </a:r>
            <a:r>
              <a:rPr lang="en-US" dirty="0"/>
              <a:t>quality of the results crucially depends on the appropriate choice of the number and width of the partitions and grid cells</a:t>
            </a:r>
            <a:endParaRPr lang="en-US" altLang="zh-CN" dirty="0"/>
          </a:p>
        </p:txBody>
      </p:sp>
    </p:spTree>
    <p:extLst>
      <p:ext uri="{BB962C8B-B14F-4D97-AF65-F5344CB8AC3E}">
        <p14:creationId xmlns:p14="http://schemas.microsoft.com/office/powerpoint/2010/main" val="2961181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C9C70-9CCE-C31C-A96C-CFEB21CE2262}"/>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6F9A4635-719E-6A25-209D-9F1082D6E609}"/>
              </a:ext>
            </a:extLst>
          </p:cNvPr>
          <p:cNvSpPr>
            <a:spLocks noGrp="1"/>
          </p:cNvSpPr>
          <p:nvPr>
            <p:ph idx="1"/>
          </p:nvPr>
        </p:nvSpPr>
        <p:spPr/>
        <p:txBody>
          <a:bodyPr/>
          <a:lstStyle/>
          <a:p>
            <a:r>
              <a:rPr lang="en-US" dirty="0"/>
              <a:t>Cluster analysis</a:t>
            </a:r>
          </a:p>
          <a:p>
            <a:r>
              <a:rPr lang="en-US" dirty="0"/>
              <a:t>Partitioning methods</a:t>
            </a:r>
          </a:p>
          <a:p>
            <a:r>
              <a:rPr lang="en-US" dirty="0"/>
              <a:t>Hierarchical methods</a:t>
            </a:r>
          </a:p>
          <a:p>
            <a:r>
              <a:rPr lang="en-US" dirty="0"/>
              <a:t>Density-based and grid-based methods</a:t>
            </a:r>
          </a:p>
          <a:p>
            <a:r>
              <a:rPr lang="en-US" dirty="0"/>
              <a:t>Evaluation of clustering</a:t>
            </a:r>
          </a:p>
          <a:p>
            <a:pPr lvl="1"/>
            <a:r>
              <a:rPr lang="en-US" dirty="0"/>
              <a:t>Assessing clustering tendency</a:t>
            </a:r>
          </a:p>
          <a:p>
            <a:pPr lvl="1"/>
            <a:r>
              <a:rPr lang="en-US" dirty="0"/>
              <a:t>Determining the number of clusters</a:t>
            </a:r>
          </a:p>
          <a:p>
            <a:pPr lvl="1"/>
            <a:r>
              <a:rPr lang="en-US" dirty="0"/>
              <a:t>Measuring clustering quality: extrinsic methods</a:t>
            </a:r>
          </a:p>
          <a:p>
            <a:pPr lvl="1"/>
            <a:r>
              <a:rPr lang="en-US" dirty="0"/>
              <a:t>Intrinsic methods</a:t>
            </a:r>
          </a:p>
        </p:txBody>
      </p:sp>
    </p:spTree>
    <p:extLst>
      <p:ext uri="{BB962C8B-B14F-4D97-AF65-F5344CB8AC3E}">
        <p14:creationId xmlns:p14="http://schemas.microsoft.com/office/powerpoint/2010/main" val="4781744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 </a:t>
            </a:r>
            <a:r>
              <a:rPr lang="en-US" altLang="en-US" dirty="0"/>
              <a:t>Evaluation of Clustering</a:t>
            </a:r>
            <a:r>
              <a:rPr lang="en-US" altLang="zh-CN" dirty="0"/>
              <a:t>: Basic Concepts</a:t>
            </a:r>
          </a:p>
        </p:txBody>
      </p:sp>
      <p:sp>
        <p:nvSpPr>
          <p:cNvPr id="24579" name="Rectangle 3"/>
          <p:cNvSpPr>
            <a:spLocks noGrp="1" noChangeArrowheads="1"/>
          </p:cNvSpPr>
          <p:nvPr>
            <p:ph idx="1"/>
          </p:nvPr>
        </p:nvSpPr>
        <p:spPr/>
        <p:txBody>
          <a:bodyPr>
            <a:normAutofit/>
          </a:bodyPr>
          <a:lstStyle/>
          <a:p>
            <a:r>
              <a:rPr lang="en-US" altLang="zh-CN" dirty="0"/>
              <a:t>Evaluation of clustering </a:t>
            </a:r>
          </a:p>
          <a:p>
            <a:pPr lvl="1"/>
            <a:r>
              <a:rPr lang="en-US" dirty="0"/>
              <a:t>Assess the feasibility of clustering analysis on a data set</a:t>
            </a:r>
          </a:p>
          <a:p>
            <a:pPr lvl="1"/>
            <a:r>
              <a:rPr lang="en-US" dirty="0"/>
              <a:t>Evaluate the quality of the results generated by a clustering method </a:t>
            </a:r>
            <a:endParaRPr lang="en-US" altLang="zh-CN" dirty="0"/>
          </a:p>
          <a:p>
            <a:r>
              <a:rPr lang="en-US" altLang="zh-CN" dirty="0"/>
              <a:t>Major issues on clustering assessment and validation</a:t>
            </a:r>
          </a:p>
          <a:p>
            <a:pPr lvl="1"/>
            <a:r>
              <a:rPr lang="en-US" altLang="zh-CN" dirty="0"/>
              <a:t>Clustering tendency:  assessing the suitability of clustering: whether the data has any inherent grouping structure</a:t>
            </a:r>
          </a:p>
          <a:p>
            <a:pPr lvl="1"/>
            <a:r>
              <a:rPr lang="en-US" altLang="zh-CN" dirty="0"/>
              <a:t>Determining the Number of Clusters: determining for a dataset the right number of clusters that may lead to a good quality clustering</a:t>
            </a:r>
          </a:p>
          <a:p>
            <a:pPr lvl="1"/>
            <a:r>
              <a:rPr lang="en-US" altLang="zh-CN" dirty="0"/>
              <a:t>Clustering quality evaluation: evaluating the </a:t>
            </a:r>
            <a:r>
              <a:rPr lang="en-US" dirty="0"/>
              <a:t>quality</a:t>
            </a:r>
            <a:r>
              <a:rPr lang="en-US" altLang="zh-CN" dirty="0"/>
              <a:t> of the clustering results</a:t>
            </a:r>
          </a:p>
        </p:txBody>
      </p:sp>
    </p:spTree>
    <p:extLst>
      <p:ext uri="{BB962C8B-B14F-4D97-AF65-F5344CB8AC3E}">
        <p14:creationId xmlns:p14="http://schemas.microsoft.com/office/powerpoint/2010/main" val="26495070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A27B3666-F57C-6C39-0338-FA13D668A929}"/>
              </a:ext>
            </a:extLst>
          </p:cNvPr>
          <p:cNvSpPr>
            <a:spLocks noGrp="1"/>
          </p:cNvSpPr>
          <p:nvPr>
            <p:ph type="title"/>
          </p:nvPr>
        </p:nvSpPr>
        <p:spPr/>
        <p:txBody>
          <a:bodyPr/>
          <a:lstStyle/>
          <a:p>
            <a:r>
              <a:rPr lang="en-US" altLang="zh-CN" dirty="0"/>
              <a:t>Clustering Tendency: Whether the Data Contains Inherent Grouping Structure</a:t>
            </a:r>
            <a:endParaRPr lang="en-US" dirty="0"/>
          </a:p>
        </p:txBody>
      </p:sp>
      <p:sp>
        <p:nvSpPr>
          <p:cNvPr id="24579" name="Rectangle 3"/>
          <p:cNvSpPr>
            <a:spLocks noGrp="1" noChangeArrowheads="1"/>
          </p:cNvSpPr>
          <p:nvPr>
            <p:ph idx="1"/>
          </p:nvPr>
        </p:nvSpPr>
        <p:spPr/>
        <p:txBody>
          <a:bodyPr>
            <a:normAutofit fontScale="92500" lnSpcReduction="20000"/>
          </a:bodyPr>
          <a:lstStyle/>
          <a:p>
            <a:r>
              <a:rPr lang="en-US" altLang="zh-CN" dirty="0"/>
              <a:t>Assess the suitability of clustering</a:t>
            </a:r>
          </a:p>
          <a:p>
            <a:pPr lvl="1"/>
            <a:r>
              <a:rPr lang="en-US" altLang="zh-CN" dirty="0"/>
              <a:t>Whether the data has any “inherent grouping structure” — non-random structure that may lead to meaningful clusters</a:t>
            </a:r>
          </a:p>
          <a:p>
            <a:r>
              <a:rPr lang="en-US" altLang="zh-CN" dirty="0"/>
              <a:t>Determine clustering tendency or </a:t>
            </a:r>
            <a:r>
              <a:rPr lang="en-US" altLang="zh-CN" dirty="0" err="1"/>
              <a:t>clusterability</a:t>
            </a:r>
            <a:r>
              <a:rPr lang="en-US" altLang="zh-CN" dirty="0"/>
              <a:t> </a:t>
            </a:r>
          </a:p>
          <a:p>
            <a:pPr lvl="1"/>
            <a:r>
              <a:rPr lang="en-US" altLang="zh-CN" dirty="0"/>
              <a:t>A hard task because there are so many different definitions of clusters</a:t>
            </a:r>
          </a:p>
          <a:p>
            <a:pPr lvl="2"/>
            <a:r>
              <a:rPr lang="en-US" altLang="zh-CN" dirty="0"/>
              <a:t>Different definitions: Partitioning, hierarchical, density-based and graph-based </a:t>
            </a:r>
          </a:p>
          <a:p>
            <a:pPr lvl="1"/>
            <a:r>
              <a:rPr lang="en-US" altLang="zh-CN" dirty="0"/>
              <a:t>Even fixing a type, still hard to define an appropriate null model for a data set</a:t>
            </a:r>
          </a:p>
          <a:p>
            <a:r>
              <a:rPr lang="en-US" altLang="zh-CN" dirty="0"/>
              <a:t>There are some </a:t>
            </a:r>
            <a:r>
              <a:rPr lang="en-US" altLang="zh-CN" dirty="0" err="1"/>
              <a:t>clusterability</a:t>
            </a:r>
            <a:r>
              <a:rPr lang="en-US" altLang="zh-CN" dirty="0"/>
              <a:t> assessment methods, such as</a:t>
            </a:r>
          </a:p>
          <a:p>
            <a:pPr lvl="1"/>
            <a:r>
              <a:rPr lang="en-US" altLang="zh-CN" dirty="0"/>
              <a:t>Spatial histogram: Contrast the histogram of the data with that generated from random samples  </a:t>
            </a:r>
          </a:p>
          <a:p>
            <a:pPr lvl="1"/>
            <a:r>
              <a:rPr lang="en-US" altLang="zh-CN" dirty="0"/>
              <a:t>Distance distribution: Compare the pairwise point distance from the data with those from the randomly generated samples  </a:t>
            </a:r>
          </a:p>
          <a:p>
            <a:pPr lvl="1"/>
            <a:r>
              <a:rPr lang="en-US" altLang="zh-CN" dirty="0"/>
              <a:t>Hopkins Statistic: A sparse sampling test for spatial randomness</a:t>
            </a:r>
          </a:p>
        </p:txBody>
      </p:sp>
      <p:grpSp>
        <p:nvGrpSpPr>
          <p:cNvPr id="4" name="Group 3"/>
          <p:cNvGrpSpPr/>
          <p:nvPr/>
        </p:nvGrpSpPr>
        <p:grpSpPr>
          <a:xfrm>
            <a:off x="9913114" y="821693"/>
            <a:ext cx="2057399" cy="1225993"/>
            <a:chOff x="10001278" y="3867115"/>
            <a:chExt cx="2057399" cy="1225993"/>
          </a:xfrm>
        </p:grpSpPr>
        <p:grpSp>
          <p:nvGrpSpPr>
            <p:cNvPr id="5" name="Group 47"/>
            <p:cNvGrpSpPr>
              <a:grpSpLocks/>
            </p:cNvGrpSpPr>
            <p:nvPr/>
          </p:nvGrpSpPr>
          <p:grpSpPr bwMode="auto">
            <a:xfrm>
              <a:off x="10001278" y="3867115"/>
              <a:ext cx="2057399" cy="1225993"/>
              <a:chOff x="6781800" y="1295400"/>
              <a:chExt cx="2042907" cy="1181100"/>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4" name="Oval 12"/>
              <p:cNvSpPr>
                <a:spLocks noChangeArrowheads="1"/>
              </p:cNvSpPr>
              <p:nvPr/>
            </p:nvSpPr>
            <p:spPr bwMode="auto">
              <a:xfrm>
                <a:off x="7010400" y="1902082"/>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8" name="Oval 17"/>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9"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20"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21"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22"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3" name="Oval 19"/>
              <p:cNvSpPr>
                <a:spLocks noChangeArrowheads="1"/>
              </p:cNvSpPr>
              <p:nvPr/>
            </p:nvSpPr>
            <p:spPr bwMode="auto">
              <a:xfrm>
                <a:off x="8170115" y="2294659"/>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 name="Oval 20"/>
              <p:cNvSpPr>
                <a:spLocks noChangeArrowheads="1"/>
              </p:cNvSpPr>
              <p:nvPr/>
            </p:nvSpPr>
            <p:spPr bwMode="auto">
              <a:xfrm>
                <a:off x="7782354" y="217582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5" name="Oval 21"/>
              <p:cNvSpPr>
                <a:spLocks noChangeArrowheads="1"/>
              </p:cNvSpPr>
              <p:nvPr/>
            </p:nvSpPr>
            <p:spPr bwMode="auto">
              <a:xfrm>
                <a:off x="8590869" y="2269309"/>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6"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7"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8" name="Oval 24"/>
              <p:cNvSpPr>
                <a:spLocks noChangeArrowheads="1"/>
              </p:cNvSpPr>
              <p:nvPr/>
            </p:nvSpPr>
            <p:spPr bwMode="auto">
              <a:xfrm>
                <a:off x="7737102" y="1496408"/>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9"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30"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1"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31" name="Oval 27"/>
              <p:cNvSpPr>
                <a:spLocks noChangeArrowheads="1"/>
              </p:cNvSpPr>
              <p:nvPr/>
            </p:nvSpPr>
            <p:spPr bwMode="auto">
              <a:xfrm>
                <a:off x="7793177" y="1752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32"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33"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34"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35"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36" name="Oval 32"/>
              <p:cNvSpPr>
                <a:spLocks noChangeArrowheads="1"/>
              </p:cNvSpPr>
              <p:nvPr/>
            </p:nvSpPr>
            <p:spPr bwMode="auto">
              <a:xfrm>
                <a:off x="8088144" y="1329778"/>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37"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38"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sp>
          <p:nvSpPr>
            <p:cNvPr id="6" name="Oval 35"/>
            <p:cNvSpPr>
              <a:spLocks noChangeArrowheads="1"/>
            </p:cNvSpPr>
            <p:nvPr/>
          </p:nvSpPr>
          <p:spPr bwMode="auto">
            <a:xfrm>
              <a:off x="10156683" y="4717509"/>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7" name="Oval 33"/>
            <p:cNvSpPr>
              <a:spLocks noChangeArrowheads="1"/>
            </p:cNvSpPr>
            <p:nvPr/>
          </p:nvSpPr>
          <p:spPr bwMode="auto">
            <a:xfrm>
              <a:off x="10446675" y="464046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9" name="Oval 33"/>
            <p:cNvSpPr>
              <a:spLocks noChangeArrowheads="1"/>
            </p:cNvSpPr>
            <p:nvPr/>
          </p:nvSpPr>
          <p:spPr bwMode="auto">
            <a:xfrm>
              <a:off x="10639478" y="49043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grpSp>
    </p:spTree>
    <p:extLst>
      <p:ext uri="{BB962C8B-B14F-4D97-AF65-F5344CB8AC3E}">
        <p14:creationId xmlns:p14="http://schemas.microsoft.com/office/powerpoint/2010/main" val="8926055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0D5D968-9D77-10DE-55A5-B663EB03D71D}"/>
              </a:ext>
            </a:extLst>
          </p:cNvPr>
          <p:cNvSpPr>
            <a:spLocks noGrp="1"/>
          </p:cNvSpPr>
          <p:nvPr>
            <p:ph type="title"/>
          </p:nvPr>
        </p:nvSpPr>
        <p:spPr/>
        <p:txBody>
          <a:bodyPr/>
          <a:lstStyle/>
          <a:p>
            <a:r>
              <a:rPr lang="en-US" altLang="zh-CN" dirty="0"/>
              <a:t>Testing Clustering Tendency: A Spatial Histogram Approach</a:t>
            </a:r>
            <a:endParaRPr lang="en-US" dirty="0"/>
          </a:p>
        </p:txBody>
      </p:sp>
      <p:sp>
        <p:nvSpPr>
          <p:cNvPr id="24579" name="Rectangle 3"/>
          <p:cNvSpPr>
            <a:spLocks noGrp="1" noChangeArrowheads="1"/>
          </p:cNvSpPr>
          <p:nvPr>
            <p:ph idx="1"/>
          </p:nvPr>
        </p:nvSpPr>
        <p:spPr/>
        <p:txBody>
          <a:bodyPr/>
          <a:lstStyle/>
          <a:p>
            <a:r>
              <a:rPr lang="en-US" altLang="zh-CN" dirty="0"/>
              <a:t>Spatial Histogram Approach: Contrast the d-dimensional histogram of the input dataset D with the histogram generated from random samples</a:t>
            </a:r>
          </a:p>
          <a:p>
            <a:pPr lvl="1"/>
            <a:r>
              <a:rPr lang="en-US" altLang="zh-CN" dirty="0"/>
              <a:t>Dataset D is </a:t>
            </a:r>
            <a:r>
              <a:rPr lang="en-US" altLang="zh-CN" dirty="0" err="1"/>
              <a:t>clusterable</a:t>
            </a:r>
            <a:r>
              <a:rPr lang="en-US" altLang="zh-CN" dirty="0"/>
              <a:t> if the distributions of two histograms are rather different</a:t>
            </a:r>
          </a:p>
        </p:txBody>
      </p:sp>
      <p:pic>
        <p:nvPicPr>
          <p:cNvPr id="5" name="Picture 4"/>
          <p:cNvPicPr>
            <a:picLocks noChangeAspect="1"/>
          </p:cNvPicPr>
          <p:nvPr/>
        </p:nvPicPr>
        <p:blipFill>
          <a:blip r:embed="rId3"/>
          <a:stretch>
            <a:fillRect/>
          </a:stretch>
        </p:blipFill>
        <p:spPr>
          <a:xfrm>
            <a:off x="2913080" y="3429000"/>
            <a:ext cx="3702273" cy="2909337"/>
          </a:xfrm>
          <a:prstGeom prst="rect">
            <a:avLst/>
          </a:prstGeom>
        </p:spPr>
      </p:pic>
      <p:pic>
        <p:nvPicPr>
          <p:cNvPr id="6" name="Picture 5"/>
          <p:cNvPicPr>
            <a:picLocks noChangeAspect="1"/>
          </p:cNvPicPr>
          <p:nvPr/>
        </p:nvPicPr>
        <p:blipFill>
          <a:blip r:embed="rId4"/>
          <a:stretch>
            <a:fillRect/>
          </a:stretch>
        </p:blipFill>
        <p:spPr>
          <a:xfrm>
            <a:off x="6714474" y="3436044"/>
            <a:ext cx="3691583" cy="2895248"/>
          </a:xfrm>
          <a:prstGeom prst="rect">
            <a:avLst/>
          </a:prstGeom>
        </p:spPr>
      </p:pic>
      <p:sp>
        <p:nvSpPr>
          <p:cNvPr id="2" name="TextBox 1">
            <a:extLst>
              <a:ext uri="{FF2B5EF4-FFF2-40B4-BE49-F238E27FC236}">
                <a16:creationId xmlns:a16="http://schemas.microsoft.com/office/drawing/2014/main" id="{9B7BEE19-BA0E-4260-9BEC-70562A019CD2}"/>
              </a:ext>
            </a:extLst>
          </p:cNvPr>
          <p:cNvSpPr txBox="1"/>
          <p:nvPr/>
        </p:nvSpPr>
        <p:spPr>
          <a:xfrm flipH="1">
            <a:off x="3999002" y="6378949"/>
            <a:ext cx="1745763" cy="369332"/>
          </a:xfrm>
          <a:prstGeom prst="rect">
            <a:avLst/>
          </a:prstGeom>
          <a:solidFill>
            <a:srgbClr val="FFFFCC"/>
          </a:solidFill>
        </p:spPr>
        <p:txBody>
          <a:bodyPr wrap="square" rtlCol="0">
            <a:spAutoFit/>
          </a:bodyPr>
          <a:lstStyle/>
          <a:p>
            <a:pPr algn="ctr"/>
            <a:r>
              <a:rPr lang="en-US" sz="1800" dirty="0"/>
              <a:t>(a) Input dataset </a:t>
            </a:r>
          </a:p>
        </p:txBody>
      </p:sp>
      <p:sp>
        <p:nvSpPr>
          <p:cNvPr id="9" name="TextBox 8">
            <a:extLst>
              <a:ext uri="{FF2B5EF4-FFF2-40B4-BE49-F238E27FC236}">
                <a16:creationId xmlns:a16="http://schemas.microsoft.com/office/drawing/2014/main" id="{395217FF-BB5E-4647-9778-F072578E6FB6}"/>
              </a:ext>
            </a:extLst>
          </p:cNvPr>
          <p:cNvSpPr txBox="1"/>
          <p:nvPr/>
        </p:nvSpPr>
        <p:spPr>
          <a:xfrm flipH="1">
            <a:off x="6671542" y="6381029"/>
            <a:ext cx="4036828" cy="369332"/>
          </a:xfrm>
          <a:prstGeom prst="rect">
            <a:avLst/>
          </a:prstGeom>
          <a:solidFill>
            <a:srgbClr val="F9EAE3"/>
          </a:solidFill>
        </p:spPr>
        <p:txBody>
          <a:bodyPr wrap="square" rtlCol="0">
            <a:spAutoFit/>
          </a:bodyPr>
          <a:lstStyle/>
          <a:p>
            <a:pPr algn="ctr"/>
            <a:r>
              <a:rPr lang="en-US" sz="1800" dirty="0"/>
              <a:t>(b) Data generated from random samples </a:t>
            </a:r>
          </a:p>
        </p:txBody>
      </p:sp>
    </p:spTree>
    <p:extLst>
      <p:ext uri="{BB962C8B-B14F-4D97-AF65-F5344CB8AC3E}">
        <p14:creationId xmlns:p14="http://schemas.microsoft.com/office/powerpoint/2010/main" val="33829958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0D5D968-9D77-10DE-55A5-B663EB03D71D}"/>
              </a:ext>
            </a:extLst>
          </p:cNvPr>
          <p:cNvSpPr>
            <a:spLocks noGrp="1"/>
          </p:cNvSpPr>
          <p:nvPr>
            <p:ph type="title"/>
          </p:nvPr>
        </p:nvSpPr>
        <p:spPr/>
        <p:txBody>
          <a:bodyPr/>
          <a:lstStyle/>
          <a:p>
            <a:r>
              <a:rPr lang="en-US" altLang="zh-CN" dirty="0"/>
              <a:t>Testing Clustering Tendency: A Spatial Histogram Approach</a:t>
            </a:r>
            <a:endParaRPr lang="en-US" dirty="0"/>
          </a:p>
        </p:txBody>
      </p:sp>
      <p:sp>
        <p:nvSpPr>
          <p:cNvPr id="4" name="Content Placeholder 3">
            <a:extLst>
              <a:ext uri="{FF2B5EF4-FFF2-40B4-BE49-F238E27FC236}">
                <a16:creationId xmlns:a16="http://schemas.microsoft.com/office/drawing/2014/main" id="{2D18276E-602F-1E73-6AAC-E6644837A261}"/>
              </a:ext>
            </a:extLst>
          </p:cNvPr>
          <p:cNvSpPr>
            <a:spLocks noGrp="1"/>
          </p:cNvSpPr>
          <p:nvPr>
            <p:ph idx="1"/>
          </p:nvPr>
        </p:nvSpPr>
        <p:spPr/>
        <p:txBody>
          <a:bodyPr/>
          <a:lstStyle/>
          <a:p>
            <a:pPr lvl="0"/>
            <a:r>
              <a:rPr lang="en-US" altLang="zh-CN" noProof="0" dirty="0"/>
              <a:t>Method outline</a:t>
            </a:r>
          </a:p>
          <a:p>
            <a:pPr lvl="1"/>
            <a:r>
              <a:rPr lang="en-US" altLang="zh-CN" noProof="0" dirty="0"/>
              <a:t>Divide each dimension into </a:t>
            </a:r>
            <a:r>
              <a:rPr lang="en-US" altLang="zh-CN" noProof="0" dirty="0" err="1"/>
              <a:t>equi</a:t>
            </a:r>
            <a:r>
              <a:rPr lang="en-US" altLang="zh-CN" noProof="0" dirty="0"/>
              <a:t>-width bins, count how many points lie in each cell, and obtain the empirical joint probability mass function (EPMF)</a:t>
            </a:r>
          </a:p>
          <a:p>
            <a:r>
              <a:rPr lang="en-US" altLang="zh-CN" noProof="0" dirty="0"/>
              <a:t>Do the same for the randomly sampled data</a:t>
            </a:r>
          </a:p>
          <a:p>
            <a:r>
              <a:rPr lang="en-US" altLang="zh-CN" noProof="0" dirty="0"/>
              <a:t>Compute how much they differ using the </a:t>
            </a:r>
            <a:r>
              <a:rPr lang="en-US" altLang="zh-CN" noProof="0" dirty="0" err="1"/>
              <a:t>Kullback-Leibler</a:t>
            </a:r>
            <a:r>
              <a:rPr lang="en-US" altLang="zh-CN" noProof="0" dirty="0"/>
              <a:t> (KL) divergence value </a:t>
            </a:r>
          </a:p>
          <a:p>
            <a:endParaRPr lang="en-US" dirty="0"/>
          </a:p>
        </p:txBody>
      </p:sp>
      <p:sp>
        <p:nvSpPr>
          <p:cNvPr id="7" name="Rectangle 3"/>
          <p:cNvSpPr txBox="1">
            <a:spLocks noChangeArrowheads="1"/>
          </p:cNvSpPr>
          <p:nvPr/>
        </p:nvSpPr>
        <p:spPr>
          <a:xfrm>
            <a:off x="561827" y="2350732"/>
            <a:ext cx="3788676" cy="3072916"/>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341313" marR="0" lvl="0" indent="-341313" algn="l" defTabSz="914377" rtl="0" eaLnBrk="1" fontAlgn="auto" latinLnBrk="0" hangingPunct="1">
              <a:lnSpc>
                <a:spcPct val="100000"/>
              </a:lnSpc>
              <a:spcBef>
                <a:spcPts val="600"/>
              </a:spcBef>
              <a:spcAft>
                <a:spcPts val="0"/>
              </a:spcAft>
              <a:buClr>
                <a:srgbClr val="0000CC"/>
              </a:buClr>
              <a:buSzPct val="80000"/>
              <a:buFont typeface="Wingdings" panose="05000000000000000000" pitchFamily="2" charset="2"/>
              <a:buChar char="q"/>
              <a:tabLst/>
              <a:defRPr/>
            </a:pPr>
            <a:endParaRPr kumimoji="0" lang="en-US" altLang="zh-CN" sz="2400" b="0" i="0" u="none" strike="noStrike" kern="120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p:txBody>
      </p:sp>
      <p:sp>
        <p:nvSpPr>
          <p:cNvPr id="8" name="Rectangle 3"/>
          <p:cNvSpPr txBox="1">
            <a:spLocks noChangeArrowheads="1"/>
          </p:cNvSpPr>
          <p:nvPr/>
        </p:nvSpPr>
        <p:spPr>
          <a:xfrm>
            <a:off x="511464" y="5646198"/>
            <a:ext cx="10984714" cy="969962"/>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573088" marR="0" lvl="1" indent="-373063" algn="l" defTabSz="914377" rtl="0" eaLnBrk="1" fontAlgn="auto" latinLnBrk="0" hangingPunct="1">
              <a:lnSpc>
                <a:spcPct val="100000"/>
              </a:lnSpc>
              <a:spcBef>
                <a:spcPts val="600"/>
              </a:spcBef>
              <a:spcAft>
                <a:spcPts val="0"/>
              </a:spcAft>
              <a:buClr>
                <a:srgbClr val="BD582C"/>
              </a:buClr>
              <a:buSzPct val="80000"/>
              <a:buFont typeface="Wingdings" panose="05000000000000000000" pitchFamily="2" charset="2"/>
              <a:buChar char="q"/>
              <a:tabLst/>
              <a:defRPr/>
            </a:pPr>
            <a:endParaRPr kumimoji="0" lang="en-US" altLang="zh-CN" sz="2400" b="0" i="0" u="none" strike="noStrike" kern="120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1549342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Determining the Number of Clusters</a:t>
            </a:r>
          </a:p>
        </p:txBody>
      </p:sp>
      <p:sp>
        <p:nvSpPr>
          <p:cNvPr id="24579" name="Rectangle 3"/>
          <p:cNvSpPr>
            <a:spLocks noGrp="1" noChangeArrowheads="1"/>
          </p:cNvSpPr>
          <p:nvPr>
            <p:ph idx="1"/>
          </p:nvPr>
        </p:nvSpPr>
        <p:spPr/>
        <p:txBody>
          <a:bodyPr/>
          <a:lstStyle/>
          <a:p>
            <a:r>
              <a:rPr lang="en-US" dirty="0"/>
              <a:t>The appropriate number of clusters controls the proper granularity of cluster analysis</a:t>
            </a:r>
          </a:p>
          <a:p>
            <a:pPr lvl="1"/>
            <a:r>
              <a:rPr lang="en-US" dirty="0"/>
              <a:t>Finding a good balance between compressibility and accuracy in cluster analysis</a:t>
            </a:r>
          </a:p>
          <a:p>
            <a:r>
              <a:rPr lang="en-US" altLang="zh-CN" dirty="0"/>
              <a:t>Two undesirable extremes</a:t>
            </a:r>
          </a:p>
          <a:p>
            <a:pPr lvl="1"/>
            <a:r>
              <a:rPr lang="en-US" altLang="zh-CN" dirty="0"/>
              <a:t>The whole data set is one cluster: No value of clustering</a:t>
            </a:r>
          </a:p>
          <a:p>
            <a:pPr lvl="1"/>
            <a:r>
              <a:rPr lang="en-US" altLang="zh-CN" dirty="0"/>
              <a:t>Treating each point as a cluster: No </a:t>
            </a:r>
            <a:r>
              <a:rPr lang="en-US" dirty="0"/>
              <a:t>data summarization</a:t>
            </a:r>
            <a:endParaRPr lang="en-US" altLang="zh-CN" dirty="0"/>
          </a:p>
        </p:txBody>
      </p:sp>
      <p:sp>
        <p:nvSpPr>
          <p:cNvPr id="41" name="Rectangle 3">
            <a:extLst>
              <a:ext uri="{FF2B5EF4-FFF2-40B4-BE49-F238E27FC236}">
                <a16:creationId xmlns:a16="http://schemas.microsoft.com/office/drawing/2014/main" id="{B0FA1C81-9E8F-4A69-8899-7AA2D08CAFD3}"/>
              </a:ext>
            </a:extLst>
          </p:cNvPr>
          <p:cNvSpPr txBox="1">
            <a:spLocks noChangeArrowheads="1"/>
          </p:cNvSpPr>
          <p:nvPr/>
        </p:nvSpPr>
        <p:spPr>
          <a:xfrm>
            <a:off x="556548" y="4117071"/>
            <a:ext cx="10703447" cy="2629957"/>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endParaRPr lang="en-US" altLang="zh-CN" baseline="30000" dirty="0">
              <a:ea typeface="SimSun" panose="02010600030101010101" pitchFamily="2" charset="-122"/>
              <a:cs typeface="Arial" panose="020B0604020202020204" pitchFamily="34" charset="0"/>
            </a:endParaRPr>
          </a:p>
        </p:txBody>
      </p:sp>
      <p:grpSp>
        <p:nvGrpSpPr>
          <p:cNvPr id="48" name="Group 47">
            <a:extLst>
              <a:ext uri="{FF2B5EF4-FFF2-40B4-BE49-F238E27FC236}">
                <a16:creationId xmlns:a16="http://schemas.microsoft.com/office/drawing/2014/main" id="{EC56F9A0-0260-3968-50C8-AAD69BA163AD}"/>
              </a:ext>
            </a:extLst>
          </p:cNvPr>
          <p:cNvGrpSpPr/>
          <p:nvPr/>
        </p:nvGrpSpPr>
        <p:grpSpPr>
          <a:xfrm>
            <a:off x="4958572" y="5166030"/>
            <a:ext cx="1899398" cy="1010933"/>
            <a:chOff x="10077189" y="4000867"/>
            <a:chExt cx="1899398" cy="1010933"/>
          </a:xfrm>
        </p:grpSpPr>
        <p:grpSp>
          <p:nvGrpSpPr>
            <p:cNvPr id="49" name="Group 47">
              <a:extLst>
                <a:ext uri="{FF2B5EF4-FFF2-40B4-BE49-F238E27FC236}">
                  <a16:creationId xmlns:a16="http://schemas.microsoft.com/office/drawing/2014/main" id="{9B807B6E-2790-7C00-4C98-AB99B6060BC1}"/>
                </a:ext>
              </a:extLst>
            </p:cNvPr>
            <p:cNvGrpSpPr>
              <a:grpSpLocks/>
            </p:cNvGrpSpPr>
            <p:nvPr/>
          </p:nvGrpSpPr>
          <p:grpSpPr bwMode="auto">
            <a:xfrm>
              <a:off x="10112684" y="4000867"/>
              <a:ext cx="1863903" cy="968156"/>
              <a:chOff x="6892421" y="1424254"/>
              <a:chExt cx="1850774" cy="932704"/>
            </a:xfrm>
          </p:grpSpPr>
          <p:sp>
            <p:nvSpPr>
              <p:cNvPr id="54" name="Oval 8">
                <a:extLst>
                  <a:ext uri="{FF2B5EF4-FFF2-40B4-BE49-F238E27FC236}">
                    <a16:creationId xmlns:a16="http://schemas.microsoft.com/office/drawing/2014/main" id="{9BE7CF78-F55B-C9B0-59ED-2AD250807406}"/>
                  </a:ext>
                </a:extLst>
              </p:cNvPr>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5" name="Oval 9">
                <a:extLst>
                  <a:ext uri="{FF2B5EF4-FFF2-40B4-BE49-F238E27FC236}">
                    <a16:creationId xmlns:a16="http://schemas.microsoft.com/office/drawing/2014/main" id="{EABEBAB1-7993-4E96-0E3B-B051481013AC}"/>
                  </a:ext>
                </a:extLst>
              </p:cNvPr>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6" name="Oval 10">
                <a:extLst>
                  <a:ext uri="{FF2B5EF4-FFF2-40B4-BE49-F238E27FC236}">
                    <a16:creationId xmlns:a16="http://schemas.microsoft.com/office/drawing/2014/main" id="{B3F5BD71-E57D-AE64-324F-BA6D665E8E75}"/>
                  </a:ext>
                </a:extLst>
              </p:cNvPr>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7" name="Oval 11">
                <a:extLst>
                  <a:ext uri="{FF2B5EF4-FFF2-40B4-BE49-F238E27FC236}">
                    <a16:creationId xmlns:a16="http://schemas.microsoft.com/office/drawing/2014/main" id="{9CB0CFAA-8E3B-E448-4149-B4D2592C31E6}"/>
                  </a:ext>
                </a:extLst>
              </p:cNvPr>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8" name="Oval 12">
                <a:extLst>
                  <a:ext uri="{FF2B5EF4-FFF2-40B4-BE49-F238E27FC236}">
                    <a16:creationId xmlns:a16="http://schemas.microsoft.com/office/drawing/2014/main" id="{A362311B-D200-4B5D-6364-974382DAE483}"/>
                  </a:ext>
                </a:extLst>
              </p:cNvPr>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9" name="Oval 13">
                <a:extLst>
                  <a:ext uri="{FF2B5EF4-FFF2-40B4-BE49-F238E27FC236}">
                    <a16:creationId xmlns:a16="http://schemas.microsoft.com/office/drawing/2014/main" id="{E3AA42FF-93AA-066F-5659-713B2F6372FD}"/>
                  </a:ext>
                </a:extLst>
              </p:cNvPr>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60" name="Oval 14">
                <a:extLst>
                  <a:ext uri="{FF2B5EF4-FFF2-40B4-BE49-F238E27FC236}">
                    <a16:creationId xmlns:a16="http://schemas.microsoft.com/office/drawing/2014/main" id="{3F367F49-D44E-3D89-DED3-553456827F2F}"/>
                  </a:ext>
                </a:extLst>
              </p:cNvPr>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61" name="Oval 60">
                <a:extLst>
                  <a:ext uri="{FF2B5EF4-FFF2-40B4-BE49-F238E27FC236}">
                    <a16:creationId xmlns:a16="http://schemas.microsoft.com/office/drawing/2014/main" id="{6592ABD5-20C7-8F81-9311-82DBA8CC2F90}"/>
                  </a:ext>
                </a:extLst>
              </p:cNvPr>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62" name="Oval 61">
                <a:extLst>
                  <a:ext uri="{FF2B5EF4-FFF2-40B4-BE49-F238E27FC236}">
                    <a16:creationId xmlns:a16="http://schemas.microsoft.com/office/drawing/2014/main" id="{996BD1C4-79C0-9E17-AB53-C1775AFBE0E0}"/>
                  </a:ext>
                </a:extLst>
              </p:cNvPr>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63" name="Oval 33">
                <a:extLst>
                  <a:ext uri="{FF2B5EF4-FFF2-40B4-BE49-F238E27FC236}">
                    <a16:creationId xmlns:a16="http://schemas.microsoft.com/office/drawing/2014/main" id="{9EBB9E7B-ED07-E452-B9B9-47D935DF95C5}"/>
                  </a:ext>
                </a:extLst>
              </p:cNvPr>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24576" name="Oval 34">
                <a:extLst>
                  <a:ext uri="{FF2B5EF4-FFF2-40B4-BE49-F238E27FC236}">
                    <a16:creationId xmlns:a16="http://schemas.microsoft.com/office/drawing/2014/main" id="{EB5C6609-3583-6ACF-6234-8F446D60343E}"/>
                  </a:ext>
                </a:extLst>
              </p:cNvPr>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24577" name="Oval 35">
                <a:extLst>
                  <a:ext uri="{FF2B5EF4-FFF2-40B4-BE49-F238E27FC236}">
                    <a16:creationId xmlns:a16="http://schemas.microsoft.com/office/drawing/2014/main" id="{B096C3AD-9345-116F-FD53-8D75D98777B7}"/>
                  </a:ext>
                </a:extLst>
              </p:cNvPr>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24580" name="Oval 15">
                <a:extLst>
                  <a:ext uri="{FF2B5EF4-FFF2-40B4-BE49-F238E27FC236}">
                    <a16:creationId xmlns:a16="http://schemas.microsoft.com/office/drawing/2014/main" id="{030BFA34-1ADA-428F-8734-0E422A8437C5}"/>
                  </a:ext>
                </a:extLst>
              </p:cNvPr>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81" name="Oval 19">
                <a:extLst>
                  <a:ext uri="{FF2B5EF4-FFF2-40B4-BE49-F238E27FC236}">
                    <a16:creationId xmlns:a16="http://schemas.microsoft.com/office/drawing/2014/main" id="{D44B736D-C743-66FC-DCF7-2B23B3320ED1}"/>
                  </a:ext>
                </a:extLst>
              </p:cNvPr>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82" name="Oval 20">
                <a:extLst>
                  <a:ext uri="{FF2B5EF4-FFF2-40B4-BE49-F238E27FC236}">
                    <a16:creationId xmlns:a16="http://schemas.microsoft.com/office/drawing/2014/main" id="{938BD214-633C-6A98-A841-A2A97745A903}"/>
                  </a:ext>
                </a:extLst>
              </p:cNvPr>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83" name="Oval 21">
                <a:extLst>
                  <a:ext uri="{FF2B5EF4-FFF2-40B4-BE49-F238E27FC236}">
                    <a16:creationId xmlns:a16="http://schemas.microsoft.com/office/drawing/2014/main" id="{6159FF6C-4645-B9CE-0CD2-AB68A5262C9C}"/>
                  </a:ext>
                </a:extLst>
              </p:cNvPr>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84" name="Oval 22">
                <a:extLst>
                  <a:ext uri="{FF2B5EF4-FFF2-40B4-BE49-F238E27FC236}">
                    <a16:creationId xmlns:a16="http://schemas.microsoft.com/office/drawing/2014/main" id="{282CDDD5-BE0C-11B4-AFEC-F2F73853B130}"/>
                  </a:ext>
                </a:extLst>
              </p:cNvPr>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85" name="Oval 23">
                <a:extLst>
                  <a:ext uri="{FF2B5EF4-FFF2-40B4-BE49-F238E27FC236}">
                    <a16:creationId xmlns:a16="http://schemas.microsoft.com/office/drawing/2014/main" id="{6D3F2EE8-E6CF-495D-47C6-0E40FBCED7C3}"/>
                  </a:ext>
                </a:extLst>
              </p:cNvPr>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86" name="Oval 24">
                <a:extLst>
                  <a:ext uri="{FF2B5EF4-FFF2-40B4-BE49-F238E27FC236}">
                    <a16:creationId xmlns:a16="http://schemas.microsoft.com/office/drawing/2014/main" id="{18A69182-B6E1-5231-B9BE-4C5435FDAE7E}"/>
                  </a:ext>
                </a:extLst>
              </p:cNvPr>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87" name="Oval 25">
                <a:extLst>
                  <a:ext uri="{FF2B5EF4-FFF2-40B4-BE49-F238E27FC236}">
                    <a16:creationId xmlns:a16="http://schemas.microsoft.com/office/drawing/2014/main" id="{18430C75-E7B3-B36E-7964-089F52081516}"/>
                  </a:ext>
                </a:extLst>
              </p:cNvPr>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88" name="Oval 26">
                <a:extLst>
                  <a:ext uri="{FF2B5EF4-FFF2-40B4-BE49-F238E27FC236}">
                    <a16:creationId xmlns:a16="http://schemas.microsoft.com/office/drawing/2014/main" id="{ABF6C891-1D0E-1593-E4F2-EE143C3646CF}"/>
                  </a:ext>
                </a:extLst>
              </p:cNvPr>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1"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89" name="Oval 27">
                <a:extLst>
                  <a:ext uri="{FF2B5EF4-FFF2-40B4-BE49-F238E27FC236}">
                    <a16:creationId xmlns:a16="http://schemas.microsoft.com/office/drawing/2014/main" id="{932DC92D-1220-6B07-DFF3-521ECAAF274B}"/>
                  </a:ext>
                </a:extLst>
              </p:cNvPr>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90" name="Oval 28">
                <a:extLst>
                  <a:ext uri="{FF2B5EF4-FFF2-40B4-BE49-F238E27FC236}">
                    <a16:creationId xmlns:a16="http://schemas.microsoft.com/office/drawing/2014/main" id="{52989355-C808-557E-17FA-EFE4FA704062}"/>
                  </a:ext>
                </a:extLst>
              </p:cNvPr>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91" name="Oval 29">
                <a:extLst>
                  <a:ext uri="{FF2B5EF4-FFF2-40B4-BE49-F238E27FC236}">
                    <a16:creationId xmlns:a16="http://schemas.microsoft.com/office/drawing/2014/main" id="{E0F77729-43BC-144F-92BD-700426F18537}"/>
                  </a:ext>
                </a:extLst>
              </p:cNvPr>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92" name="Oval 30">
                <a:extLst>
                  <a:ext uri="{FF2B5EF4-FFF2-40B4-BE49-F238E27FC236}">
                    <a16:creationId xmlns:a16="http://schemas.microsoft.com/office/drawing/2014/main" id="{2E5588C4-CA1A-8583-FA7B-941D3F146687}"/>
                  </a:ext>
                </a:extLst>
              </p:cNvPr>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93" name="Oval 31">
                <a:extLst>
                  <a:ext uri="{FF2B5EF4-FFF2-40B4-BE49-F238E27FC236}">
                    <a16:creationId xmlns:a16="http://schemas.microsoft.com/office/drawing/2014/main" id="{C14CEA51-6FC0-D057-9C27-DE5D959468D5}"/>
                  </a:ext>
                </a:extLst>
              </p:cNvPr>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94" name="Oval 32">
                <a:extLst>
                  <a:ext uri="{FF2B5EF4-FFF2-40B4-BE49-F238E27FC236}">
                    <a16:creationId xmlns:a16="http://schemas.microsoft.com/office/drawing/2014/main" id="{3B19342C-96C4-C2CE-69D7-BC2340837E46}"/>
                  </a:ext>
                </a:extLst>
              </p:cNvPr>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95" name="Oval 37">
                <a:extLst>
                  <a:ext uri="{FF2B5EF4-FFF2-40B4-BE49-F238E27FC236}">
                    <a16:creationId xmlns:a16="http://schemas.microsoft.com/office/drawing/2014/main" id="{5CFC339D-25CB-DD70-D95F-30C9C63A9DCF}"/>
                  </a:ext>
                </a:extLst>
              </p:cNvPr>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FF"/>
                  </a:solidFill>
                  <a:effectLst/>
                  <a:uLnTx/>
                  <a:uFillTx/>
                  <a:latin typeface="Tahoma" panose="020B0604030504040204" pitchFamily="34" charset="0"/>
                  <a:ea typeface="宋体" panose="02010600030101010101" pitchFamily="2" charset="-122"/>
                  <a:cs typeface="+mn-cs"/>
                </a:endParaRPr>
              </a:p>
            </p:txBody>
          </p:sp>
          <p:sp>
            <p:nvSpPr>
              <p:cNvPr id="24596" name="Oval 2">
                <a:extLst>
                  <a:ext uri="{FF2B5EF4-FFF2-40B4-BE49-F238E27FC236}">
                    <a16:creationId xmlns:a16="http://schemas.microsoft.com/office/drawing/2014/main" id="{24220293-5C83-5A57-A05E-B332A1B537E8}"/>
                  </a:ext>
                </a:extLst>
              </p:cNvPr>
              <p:cNvSpPr>
                <a:spLocks noChangeArrowheads="1"/>
              </p:cNvSpPr>
              <p:nvPr/>
            </p:nvSpPr>
            <p:spPr bwMode="auto">
              <a:xfrm rot="20962536">
                <a:off x="7845935" y="1424254"/>
                <a:ext cx="897260" cy="790039"/>
              </a:xfrm>
              <a:prstGeom prst="ellipse">
                <a:avLst/>
              </a:prstGeom>
              <a:noFill/>
              <a:ln w="28575"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4597" name="Oval 44">
                <a:extLst>
                  <a:ext uri="{FF2B5EF4-FFF2-40B4-BE49-F238E27FC236}">
                    <a16:creationId xmlns:a16="http://schemas.microsoft.com/office/drawing/2014/main" id="{5FE13939-246E-7AAC-8E03-83843C22BC20}"/>
                  </a:ext>
                </a:extLst>
              </p:cNvPr>
              <p:cNvSpPr>
                <a:spLocks noChangeArrowheads="1"/>
              </p:cNvSpPr>
              <p:nvPr/>
            </p:nvSpPr>
            <p:spPr bwMode="auto">
              <a:xfrm rot="2595734">
                <a:off x="6892421" y="1472681"/>
                <a:ext cx="995748" cy="49165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sp>
          <p:nvSpPr>
            <p:cNvPr id="50" name="Oval 35">
              <a:extLst>
                <a:ext uri="{FF2B5EF4-FFF2-40B4-BE49-F238E27FC236}">
                  <a16:creationId xmlns:a16="http://schemas.microsoft.com/office/drawing/2014/main" id="{79B5F3A5-5CBA-B1BC-4A2C-64164B60B074}"/>
                </a:ext>
              </a:extLst>
            </p:cNvPr>
            <p:cNvSpPr>
              <a:spLocks noChangeArrowheads="1"/>
            </p:cNvSpPr>
            <p:nvPr/>
          </p:nvSpPr>
          <p:spPr bwMode="auto">
            <a:xfrm>
              <a:off x="10156683" y="4717509"/>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1" name="Oval 33">
              <a:extLst>
                <a:ext uri="{FF2B5EF4-FFF2-40B4-BE49-F238E27FC236}">
                  <a16:creationId xmlns:a16="http://schemas.microsoft.com/office/drawing/2014/main" id="{B524C6D2-6DB7-010F-02FE-8E22C563E0AE}"/>
                </a:ext>
              </a:extLst>
            </p:cNvPr>
            <p:cNvSpPr>
              <a:spLocks noChangeArrowheads="1"/>
            </p:cNvSpPr>
            <p:nvPr/>
          </p:nvSpPr>
          <p:spPr bwMode="auto">
            <a:xfrm>
              <a:off x="10487078" y="47519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52" name="Oval 2">
              <a:extLst>
                <a:ext uri="{FF2B5EF4-FFF2-40B4-BE49-F238E27FC236}">
                  <a16:creationId xmlns:a16="http://schemas.microsoft.com/office/drawing/2014/main" id="{191AC3F0-CC6B-EE22-BFFC-233F5119D7B1}"/>
                </a:ext>
              </a:extLst>
            </p:cNvPr>
            <p:cNvSpPr>
              <a:spLocks noChangeArrowheads="1"/>
            </p:cNvSpPr>
            <p:nvPr/>
          </p:nvSpPr>
          <p:spPr bwMode="auto">
            <a:xfrm rot="426211">
              <a:off x="10077189" y="4589185"/>
              <a:ext cx="786225" cy="422615"/>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3" name="Oval 33">
              <a:extLst>
                <a:ext uri="{FF2B5EF4-FFF2-40B4-BE49-F238E27FC236}">
                  <a16:creationId xmlns:a16="http://schemas.microsoft.com/office/drawing/2014/main" id="{CAEC9BE9-23CD-60A6-166C-2946FA16A9B3}"/>
                </a:ext>
              </a:extLst>
            </p:cNvPr>
            <p:cNvSpPr>
              <a:spLocks noChangeArrowheads="1"/>
            </p:cNvSpPr>
            <p:nvPr/>
          </p:nvSpPr>
          <p:spPr bwMode="auto">
            <a:xfrm>
              <a:off x="10639478" y="49043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zh-CN" altLang="zh-CN"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grpSp>
    </p:spTree>
    <p:extLst>
      <p:ext uri="{BB962C8B-B14F-4D97-AF65-F5344CB8AC3E}">
        <p14:creationId xmlns:p14="http://schemas.microsoft.com/office/powerpoint/2010/main" val="24074219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dirty="0"/>
              <a:t>Determining the Number of Clusters</a:t>
            </a:r>
          </a:p>
        </p:txBody>
      </p:sp>
      <mc:AlternateContent xmlns:mc="http://schemas.openxmlformats.org/markup-compatibility/2006">
        <mc:Choice xmlns:a14="http://schemas.microsoft.com/office/drawing/2010/main" Requires="a14">
          <p:sp>
            <p:nvSpPr>
              <p:cNvPr id="24579" name="Rectangle 3"/>
              <p:cNvSpPr>
                <a:spLocks noGrp="1" noChangeArrowheads="1"/>
              </p:cNvSpPr>
              <p:nvPr>
                <p:ph idx="1"/>
              </p:nvPr>
            </p:nvSpPr>
            <p:spPr/>
            <p:txBody>
              <a:bodyPr/>
              <a:lstStyle/>
              <a:p>
                <a:r>
                  <a:rPr lang="en-US" dirty="0"/>
                  <a:t>The right number of clusters often depends on the distribution's shape and scale in the data set, as well as the clustering resolution required by the user </a:t>
                </a:r>
              </a:p>
              <a:p>
                <a:r>
                  <a:rPr lang="en-US" altLang="zh-CN" dirty="0"/>
                  <a:t>Methods for determining the number of clusters</a:t>
                </a:r>
              </a:p>
              <a:p>
                <a:r>
                  <a:rPr lang="en-US" altLang="zh-CN" dirty="0"/>
                  <a:t>An empirical method</a:t>
                </a:r>
              </a:p>
              <a:p>
                <a:pPr lvl="1"/>
                <a:r>
                  <a:rPr lang="en-US" altLang="zh-CN" dirty="0"/>
                  <a:t># of clusters: </a:t>
                </a:r>
                <a14:m>
                  <m:oMath xmlns:m="http://schemas.openxmlformats.org/officeDocument/2006/math">
                    <m:r>
                      <a:rPr lang="en-CA" altLang="zh-CN" b="0" i="1" smtClean="0">
                        <a:latin typeface="Cambria Math" panose="02040503050406030204" pitchFamily="18" charset="0"/>
                      </a:rPr>
                      <m:t>𝑘</m:t>
                    </m:r>
                    <m:r>
                      <a:rPr lang="en-CA" altLang="zh-CN" b="0" i="1" smtClean="0">
                        <a:latin typeface="Cambria Math" panose="02040503050406030204" pitchFamily="18" charset="0"/>
                      </a:rPr>
                      <m:t>≈</m:t>
                    </m:r>
                    <m:rad>
                      <m:radPr>
                        <m:degHide m:val="on"/>
                        <m:ctrlPr>
                          <a:rPr lang="en-CA" altLang="zh-CN" b="0" i="1" smtClean="0">
                            <a:latin typeface="Cambria Math" panose="02040503050406030204" pitchFamily="18" charset="0"/>
                          </a:rPr>
                        </m:ctrlPr>
                      </m:radPr>
                      <m:deg/>
                      <m:e>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𝑛</m:t>
                            </m:r>
                          </m:num>
                          <m:den>
                            <m:r>
                              <a:rPr lang="en-CA" altLang="zh-CN" b="0" i="1" smtClean="0">
                                <a:latin typeface="Cambria Math" panose="02040503050406030204" pitchFamily="18" charset="0"/>
                              </a:rPr>
                              <m:t>2</m:t>
                            </m:r>
                          </m:den>
                        </m:f>
                      </m:e>
                    </m:rad>
                  </m:oMath>
                </a14:m>
                <a:r>
                  <a:rPr lang="en-US" altLang="zh-CN" dirty="0"/>
                  <a:t> for a dataset of n points (e.g., n = 200, k = 10)</a:t>
                </a:r>
              </a:p>
              <a:p>
                <a:pPr lvl="1"/>
                <a:r>
                  <a:rPr lang="en-US" altLang="zh-CN" dirty="0"/>
                  <a:t>Each cluster is expected to have about </a:t>
                </a:r>
                <a14:m>
                  <m:oMath xmlns:m="http://schemas.openxmlformats.org/officeDocument/2006/math">
                    <m:rad>
                      <m:radPr>
                        <m:degHide m:val="on"/>
                        <m:ctrlPr>
                          <a:rPr lang="en-CA" altLang="zh-CN" b="0" i="1" smtClean="0">
                            <a:latin typeface="Cambria Math" panose="02040503050406030204" pitchFamily="18" charset="0"/>
                          </a:rPr>
                        </m:ctrlPr>
                      </m:radPr>
                      <m:deg/>
                      <m:e>
                        <m:r>
                          <a:rPr lang="en-CA" altLang="zh-CN" b="0" i="1" smtClean="0">
                            <a:latin typeface="Cambria Math" panose="02040503050406030204" pitchFamily="18" charset="0"/>
                          </a:rPr>
                          <m:t>2</m:t>
                        </m:r>
                        <m:r>
                          <a:rPr lang="en-CA" altLang="zh-CN" b="0" i="1" smtClean="0">
                            <a:latin typeface="Cambria Math" panose="02040503050406030204" pitchFamily="18" charset="0"/>
                          </a:rPr>
                          <m:t>𝑛</m:t>
                        </m:r>
                      </m:e>
                    </m:rad>
                  </m:oMath>
                </a14:m>
                <a:r>
                  <a:rPr lang="en-US" altLang="zh-CN" dirty="0"/>
                  <a:t> points</a:t>
                </a:r>
              </a:p>
              <a:p>
                <a:endParaRPr lang="en-US" altLang="zh-CN" dirty="0"/>
              </a:p>
            </p:txBody>
          </p:sp>
        </mc:Choice>
        <mc:Fallback>
          <p:sp>
            <p:nvSpPr>
              <p:cNvPr id="24579" name="Rectangle 3"/>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41" name="Rectangle 3">
            <a:extLst>
              <a:ext uri="{FF2B5EF4-FFF2-40B4-BE49-F238E27FC236}">
                <a16:creationId xmlns:a16="http://schemas.microsoft.com/office/drawing/2014/main" id="{B0FA1C81-9E8F-4A69-8899-7AA2D08CAFD3}"/>
              </a:ext>
            </a:extLst>
          </p:cNvPr>
          <p:cNvSpPr txBox="1">
            <a:spLocks noChangeArrowheads="1"/>
          </p:cNvSpPr>
          <p:nvPr/>
        </p:nvSpPr>
        <p:spPr>
          <a:xfrm>
            <a:off x="556548" y="4117071"/>
            <a:ext cx="10703447" cy="2629957"/>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endParaRPr lang="en-US" altLang="zh-CN" baseline="30000" dirty="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86752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zh-CN" dirty="0"/>
              <a:t>Considerations for Cluster Analysis</a:t>
            </a:r>
            <a:endParaRPr lang="en-US" altLang="en-US" dirty="0"/>
          </a:p>
        </p:txBody>
      </p:sp>
      <p:sp>
        <p:nvSpPr>
          <p:cNvPr id="4100" name="Rectangle 3"/>
          <p:cNvSpPr>
            <a:spLocks noGrp="1" noChangeArrowheads="1"/>
          </p:cNvSpPr>
          <p:nvPr>
            <p:ph idx="1"/>
          </p:nvPr>
        </p:nvSpPr>
        <p:spPr/>
        <p:txBody>
          <a:bodyPr>
            <a:normAutofit fontScale="92500" lnSpcReduction="10000"/>
          </a:bodyPr>
          <a:lstStyle/>
          <a:p>
            <a:r>
              <a:rPr lang="en-US" altLang="zh-CN" dirty="0"/>
              <a:t>Partitioning criteria</a:t>
            </a:r>
          </a:p>
          <a:p>
            <a:pPr lvl="1"/>
            <a:r>
              <a:rPr lang="en-US" altLang="zh-CN" dirty="0"/>
              <a:t>Single level vs. hierarchical partitioning (often, multi-level hierarchical partitioning is desirable, e.g., grouping topical terms)</a:t>
            </a:r>
          </a:p>
          <a:p>
            <a:r>
              <a:rPr lang="en-US" altLang="zh-CN" dirty="0"/>
              <a:t>Separation of clusters</a:t>
            </a:r>
          </a:p>
          <a:p>
            <a:pPr lvl="1"/>
            <a:r>
              <a:rPr lang="en-US" altLang="zh-CN" dirty="0"/>
              <a:t>Exclusive (e.g., one customer belongs to only one region) vs. non-exclusive (e.g., one document may belong to more than one class)</a:t>
            </a:r>
          </a:p>
          <a:p>
            <a:r>
              <a:rPr lang="en-US" altLang="zh-CN" dirty="0"/>
              <a:t>Similarity measure</a:t>
            </a:r>
          </a:p>
          <a:p>
            <a:pPr lvl="1"/>
            <a:r>
              <a:rPr lang="en-US" altLang="zh-CN" dirty="0"/>
              <a:t>Distance-based (e.g., Euclidean, road network, vector)  vs. connectivity-based (e.g., density or contiguity)</a:t>
            </a:r>
          </a:p>
          <a:p>
            <a:r>
              <a:rPr lang="en-US" altLang="zh-CN" dirty="0"/>
              <a:t>Clustering space</a:t>
            </a:r>
          </a:p>
          <a:p>
            <a:pPr lvl="1"/>
            <a:r>
              <a:rPr lang="en-US" altLang="zh-CN" dirty="0"/>
              <a:t>Full space (often when low dimensional) vs. subspaces (often in high-dimensional clustering)</a:t>
            </a:r>
          </a:p>
        </p:txBody>
      </p:sp>
    </p:spTree>
    <p:extLst>
      <p:ext uri="{BB962C8B-B14F-4D97-AF65-F5344CB8AC3E}">
        <p14:creationId xmlns:p14="http://schemas.microsoft.com/office/powerpoint/2010/main" val="18139884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Finding the Number of Clusters: the Elbow Method</a:t>
            </a:r>
          </a:p>
        </p:txBody>
      </p:sp>
      <p:sp>
        <p:nvSpPr>
          <p:cNvPr id="24579" name="Rectangle 3"/>
          <p:cNvSpPr>
            <a:spLocks noGrp="1" noChangeArrowheads="1"/>
          </p:cNvSpPr>
          <p:nvPr>
            <p:ph idx="1"/>
          </p:nvPr>
        </p:nvSpPr>
        <p:spPr/>
        <p:txBody>
          <a:bodyPr/>
          <a:lstStyle/>
          <a:p>
            <a:r>
              <a:rPr lang="en-US" altLang="zh-CN" dirty="0"/>
              <a:t>Use the turning point in the curve of the sum of within cluster variance with respect to the # of clusters</a:t>
            </a:r>
          </a:p>
          <a:p>
            <a:pPr lvl="1"/>
            <a:r>
              <a:rPr lang="en-US" dirty="0"/>
              <a:t>Increasing the # of clusters can help reduce the sum of within-cluster variance of each cluster</a:t>
            </a:r>
          </a:p>
          <a:p>
            <a:pPr lvl="1"/>
            <a:r>
              <a:rPr lang="en-US" dirty="0"/>
              <a:t>But splitting a cohesive cluster gives only a small reduction</a:t>
            </a:r>
          </a:p>
          <a:p>
            <a:pPr lvl="1"/>
            <a:endParaRPr lang="en-US" dirty="0"/>
          </a:p>
        </p:txBody>
      </p:sp>
      <p:pic>
        <p:nvPicPr>
          <p:cNvPr id="2" name="Picture 1"/>
          <p:cNvPicPr>
            <a:picLocks noChangeAspect="1"/>
          </p:cNvPicPr>
          <p:nvPr/>
        </p:nvPicPr>
        <p:blipFill>
          <a:blip r:embed="rId3"/>
          <a:stretch>
            <a:fillRect/>
          </a:stretch>
        </p:blipFill>
        <p:spPr>
          <a:xfrm>
            <a:off x="4395020" y="3750572"/>
            <a:ext cx="3672016" cy="2972584"/>
          </a:xfrm>
          <a:prstGeom prst="rect">
            <a:avLst/>
          </a:prstGeom>
        </p:spPr>
      </p:pic>
    </p:spTree>
    <p:extLst>
      <p:ext uri="{BB962C8B-B14F-4D97-AF65-F5344CB8AC3E}">
        <p14:creationId xmlns:p14="http://schemas.microsoft.com/office/powerpoint/2010/main" val="19633537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dirty="0"/>
              <a:t>Finding K, the Number of Clusters: A Cross Validation Method</a:t>
            </a:r>
          </a:p>
        </p:txBody>
      </p:sp>
      <p:sp>
        <p:nvSpPr>
          <p:cNvPr id="4" name="Content Placeholder 3">
            <a:extLst>
              <a:ext uri="{FF2B5EF4-FFF2-40B4-BE49-F238E27FC236}">
                <a16:creationId xmlns:a16="http://schemas.microsoft.com/office/drawing/2014/main" id="{54B05E6A-60E7-3A48-DA97-B759074B1BB7}"/>
              </a:ext>
            </a:extLst>
          </p:cNvPr>
          <p:cNvSpPr>
            <a:spLocks noGrp="1"/>
          </p:cNvSpPr>
          <p:nvPr>
            <p:ph idx="1"/>
          </p:nvPr>
        </p:nvSpPr>
        <p:spPr/>
        <p:txBody>
          <a:bodyPr/>
          <a:lstStyle/>
          <a:p>
            <a:r>
              <a:rPr lang="en-US" altLang="zh-CN" dirty="0"/>
              <a:t>Divide a given data set into m parts, and use m – 1 parts to obtain a clustering model</a:t>
            </a:r>
          </a:p>
          <a:p>
            <a:r>
              <a:rPr lang="en-US" altLang="zh-CN" dirty="0"/>
              <a:t>Use the remaining part to test the quality of the clustering</a:t>
            </a:r>
          </a:p>
          <a:p>
            <a:pPr lvl="1"/>
            <a:r>
              <a:rPr lang="en-US" altLang="zh-CN" dirty="0"/>
              <a:t>For example, for each point in the test set, find the closest centroid, and use the sum of squared distance between all points in the test set and their closest centroids to measure how well the model fits the test set</a:t>
            </a:r>
          </a:p>
          <a:p>
            <a:r>
              <a:rPr lang="en-US" altLang="zh-CN" dirty="0"/>
              <a:t>For any k &gt; 0, repeat it m times, compare the overall quality measure </a:t>
            </a:r>
            <a:r>
              <a:rPr lang="en-US" altLang="zh-CN" dirty="0" err="1"/>
              <a:t>w.r.t.</a:t>
            </a:r>
            <a:r>
              <a:rPr lang="en-US" altLang="zh-CN" dirty="0"/>
              <a:t> different k’s, and find # of clusters that fits the data the best</a:t>
            </a:r>
          </a:p>
          <a:p>
            <a:endParaRPr lang="en-US" dirty="0"/>
          </a:p>
        </p:txBody>
      </p:sp>
      <p:sp>
        <p:nvSpPr>
          <p:cNvPr id="6" name="Rectangle 3">
            <a:extLst>
              <a:ext uri="{FF2B5EF4-FFF2-40B4-BE49-F238E27FC236}">
                <a16:creationId xmlns:a16="http://schemas.microsoft.com/office/drawing/2014/main" id="{18AF44F3-89F2-4469-AA15-7A987C360165}"/>
              </a:ext>
            </a:extLst>
          </p:cNvPr>
          <p:cNvSpPr txBox="1">
            <a:spLocks noChangeArrowheads="1"/>
          </p:cNvSpPr>
          <p:nvPr/>
        </p:nvSpPr>
        <p:spPr>
          <a:xfrm>
            <a:off x="500887" y="3266983"/>
            <a:ext cx="11260897" cy="3327714"/>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endParaRPr lang="en-US" altLang="zh-CN" dirty="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2650329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Measuring Clustering Quality</a:t>
            </a:r>
          </a:p>
        </p:txBody>
      </p:sp>
      <p:sp>
        <p:nvSpPr>
          <p:cNvPr id="24579" name="Rectangle 3"/>
          <p:cNvSpPr>
            <a:spLocks noGrp="1" noChangeArrowheads="1"/>
          </p:cNvSpPr>
          <p:nvPr>
            <p:ph idx="1"/>
          </p:nvPr>
        </p:nvSpPr>
        <p:spPr/>
        <p:txBody>
          <a:bodyPr>
            <a:normAutofit lnSpcReduction="10000"/>
          </a:bodyPr>
          <a:lstStyle/>
          <a:p>
            <a:r>
              <a:rPr lang="en-US" altLang="zh-CN" dirty="0"/>
              <a:t>Clustering Evaluation: Evaluating how good the clustering results are</a:t>
            </a:r>
          </a:p>
          <a:p>
            <a:pPr lvl="1"/>
            <a:r>
              <a:rPr lang="en-US" altLang="zh-CN" dirty="0"/>
              <a:t>No commonly recognized best suitable measure in practice</a:t>
            </a:r>
          </a:p>
          <a:p>
            <a:r>
              <a:rPr lang="en-US" altLang="zh-CN" dirty="0"/>
              <a:t>Extrinsic vs. intrinsic methods: depending on whether ground truth is used</a:t>
            </a:r>
          </a:p>
          <a:p>
            <a:pPr lvl="1"/>
            <a:r>
              <a:rPr lang="en-US" dirty="0"/>
              <a:t>Ground truth: the ideal clustering built by using human experts</a:t>
            </a:r>
            <a:endParaRPr lang="en-US" altLang="zh-CN" dirty="0"/>
          </a:p>
          <a:p>
            <a:r>
              <a:rPr lang="en-US" altLang="zh-CN" dirty="0"/>
              <a:t>Extrinsic: Supervised, employ criteria not inherent to the dataset</a:t>
            </a:r>
          </a:p>
          <a:p>
            <a:pPr lvl="1"/>
            <a:r>
              <a:rPr lang="en-US" altLang="zh-CN" dirty="0"/>
              <a:t>Compare a clustering against prior or expert-specified knowledge (i.e., the ground truth) using certain clustering quality measure</a:t>
            </a:r>
          </a:p>
          <a:p>
            <a:r>
              <a:rPr lang="en-US" altLang="zh-CN" dirty="0"/>
              <a:t>Intrinsic: Unsupervised, criteria derived from data itself</a:t>
            </a:r>
          </a:p>
          <a:p>
            <a:pPr lvl="1"/>
            <a:r>
              <a:rPr lang="en-US" altLang="zh-CN" dirty="0"/>
              <a:t>Evaluate the goodness of a clustering by considering how well the clusters are separated and how compact the clusters are (e.g., silhouette coefficient)</a:t>
            </a:r>
          </a:p>
        </p:txBody>
      </p:sp>
    </p:spTree>
    <p:extLst>
      <p:ext uri="{BB962C8B-B14F-4D97-AF65-F5344CB8AC3E}">
        <p14:creationId xmlns:p14="http://schemas.microsoft.com/office/powerpoint/2010/main" val="19520344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General Criteria for Measuring Clustering Quality with Extrinsic Methods </a:t>
            </a:r>
          </a:p>
        </p:txBody>
      </p:sp>
      <p:sp>
        <p:nvSpPr>
          <p:cNvPr id="24579" name="Rectangle 3"/>
          <p:cNvSpPr>
            <a:spLocks noGrp="1" noChangeArrowheads="1"/>
          </p:cNvSpPr>
          <p:nvPr>
            <p:ph idx="1"/>
          </p:nvPr>
        </p:nvSpPr>
        <p:spPr>
          <a:xfrm>
            <a:off x="838200" y="1825625"/>
            <a:ext cx="9043475" cy="4351338"/>
          </a:xfrm>
        </p:spPr>
        <p:txBody>
          <a:bodyPr>
            <a:normAutofit lnSpcReduction="10000"/>
          </a:bodyPr>
          <a:lstStyle/>
          <a:p>
            <a:r>
              <a:rPr lang="en-US" altLang="zh-CN" dirty="0"/>
              <a:t>Given the ground truth Cg, Q(C, Cg) is the quality measure for a clustering C</a:t>
            </a:r>
          </a:p>
          <a:p>
            <a:r>
              <a:rPr lang="en-US" altLang="zh-CN" dirty="0"/>
              <a:t>Q(C, Cg) is good if it satisfies the following four essential criteria</a:t>
            </a:r>
          </a:p>
          <a:p>
            <a:pPr lvl="1"/>
            <a:r>
              <a:rPr lang="en-US" altLang="zh-CN" dirty="0"/>
              <a:t>Cluster homogeneity: the purer, the better</a:t>
            </a:r>
          </a:p>
          <a:p>
            <a:pPr lvl="1"/>
            <a:r>
              <a:rPr lang="en-US" altLang="zh-CN" dirty="0"/>
              <a:t>Cluster completeness: assign objects belonging to the same category in the ground truth to the same cluster</a:t>
            </a:r>
          </a:p>
          <a:p>
            <a:pPr lvl="1"/>
            <a:r>
              <a:rPr lang="en-US" altLang="zh-CN" dirty="0"/>
              <a:t>Rag bag better than alien: putting a heterogeneous object into a pure cluster should be penalized more than putting it into a rag bag (i.e., “miscellaneous” or “other” category)</a:t>
            </a:r>
          </a:p>
          <a:p>
            <a:pPr lvl="1"/>
            <a:r>
              <a:rPr lang="en-US" altLang="zh-CN" dirty="0"/>
              <a:t>Small cluster preservation: splitting a small category into pieces is more harmful than splitting a large category into pieces</a:t>
            </a:r>
          </a:p>
        </p:txBody>
      </p:sp>
      <p:grpSp>
        <p:nvGrpSpPr>
          <p:cNvPr id="4" name="Group 3">
            <a:extLst>
              <a:ext uri="{FF2B5EF4-FFF2-40B4-BE49-F238E27FC236}">
                <a16:creationId xmlns:a16="http://schemas.microsoft.com/office/drawing/2014/main" id="{02FAFD75-AD82-49F4-9C92-85DDC4261C38}"/>
              </a:ext>
            </a:extLst>
          </p:cNvPr>
          <p:cNvGrpSpPr/>
          <p:nvPr/>
        </p:nvGrpSpPr>
        <p:grpSpPr>
          <a:xfrm>
            <a:off x="9648326" y="2179406"/>
            <a:ext cx="2381442" cy="1814514"/>
            <a:chOff x="8243890" y="1295400"/>
            <a:chExt cx="2381442" cy="1814514"/>
          </a:xfrm>
        </p:grpSpPr>
        <p:grpSp>
          <p:nvGrpSpPr>
            <p:cNvPr id="5" name="Group 47">
              <a:extLst>
                <a:ext uri="{FF2B5EF4-FFF2-40B4-BE49-F238E27FC236}">
                  <a16:creationId xmlns:a16="http://schemas.microsoft.com/office/drawing/2014/main" id="{CC8FBBB4-B141-4BC0-A445-303768B69AD3}"/>
                </a:ext>
              </a:extLst>
            </p:cNvPr>
            <p:cNvGrpSpPr>
              <a:grpSpLocks/>
            </p:cNvGrpSpPr>
            <p:nvPr/>
          </p:nvGrpSpPr>
          <p:grpSpPr bwMode="auto">
            <a:xfrm>
              <a:off x="8305801" y="1295400"/>
              <a:ext cx="2043113" cy="1181100"/>
              <a:chOff x="6781800" y="1295400"/>
              <a:chExt cx="2042907" cy="1181100"/>
            </a:xfrm>
          </p:grpSpPr>
          <p:sp>
            <p:nvSpPr>
              <p:cNvPr id="10" name="Oval 8">
                <a:extLst>
                  <a:ext uri="{FF2B5EF4-FFF2-40B4-BE49-F238E27FC236}">
                    <a16:creationId xmlns:a16="http://schemas.microsoft.com/office/drawing/2014/main" id="{2B86D7BF-9405-4746-A94C-B67413B3A81F}"/>
                  </a:ext>
                </a:extLst>
              </p:cNvPr>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9">
                <a:extLst>
                  <a:ext uri="{FF2B5EF4-FFF2-40B4-BE49-F238E27FC236}">
                    <a16:creationId xmlns:a16="http://schemas.microsoft.com/office/drawing/2014/main" id="{2FEA6A29-1C36-4675-884E-B3472CBBF58C}"/>
                  </a:ext>
                </a:extLst>
              </p:cNvPr>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0">
                <a:extLst>
                  <a:ext uri="{FF2B5EF4-FFF2-40B4-BE49-F238E27FC236}">
                    <a16:creationId xmlns:a16="http://schemas.microsoft.com/office/drawing/2014/main" id="{6DDA8412-DE71-42DB-8B57-783D969DEA6A}"/>
                  </a:ext>
                </a:extLst>
              </p:cNvPr>
              <p:cNvSpPr>
                <a:spLocks noChangeArrowheads="1"/>
              </p:cNvSpPr>
              <p:nvPr/>
            </p:nvSpPr>
            <p:spPr bwMode="auto">
              <a:xfrm>
                <a:off x="7467600" y="2095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1">
                <a:extLst>
                  <a:ext uri="{FF2B5EF4-FFF2-40B4-BE49-F238E27FC236}">
                    <a16:creationId xmlns:a16="http://schemas.microsoft.com/office/drawing/2014/main" id="{F426FB0B-A7CE-4E4B-85FD-818B00861308}"/>
                  </a:ext>
                </a:extLst>
              </p:cNvPr>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12">
                <a:extLst>
                  <a:ext uri="{FF2B5EF4-FFF2-40B4-BE49-F238E27FC236}">
                    <a16:creationId xmlns:a16="http://schemas.microsoft.com/office/drawing/2014/main" id="{86F3B228-61E8-4F8E-9010-A771E7CD7131}"/>
                  </a:ext>
                </a:extLst>
              </p:cNvPr>
              <p:cNvSpPr>
                <a:spLocks noChangeArrowheads="1"/>
              </p:cNvSpPr>
              <p:nvPr/>
            </p:nvSpPr>
            <p:spPr bwMode="auto">
              <a:xfrm>
                <a:off x="70104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 name="Oval 13">
                <a:extLst>
                  <a:ext uri="{FF2B5EF4-FFF2-40B4-BE49-F238E27FC236}">
                    <a16:creationId xmlns:a16="http://schemas.microsoft.com/office/drawing/2014/main" id="{7CE6B97D-E12A-49A5-A518-0329B2C9BEE3}"/>
                  </a:ext>
                </a:extLst>
              </p:cNvPr>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 name="Oval 14">
                <a:extLst>
                  <a:ext uri="{FF2B5EF4-FFF2-40B4-BE49-F238E27FC236}">
                    <a16:creationId xmlns:a16="http://schemas.microsoft.com/office/drawing/2014/main" id="{186633AA-3915-438A-85BA-9DD6AF5E2ABF}"/>
                  </a:ext>
                </a:extLst>
              </p:cNvPr>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6">
                <a:extLst>
                  <a:ext uri="{FF2B5EF4-FFF2-40B4-BE49-F238E27FC236}">
                    <a16:creationId xmlns:a16="http://schemas.microsoft.com/office/drawing/2014/main" id="{21222A6F-4AAB-444B-AC94-5FA708B27275}"/>
                  </a:ext>
                </a:extLst>
              </p:cNvPr>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7">
                <a:extLst>
                  <a:ext uri="{FF2B5EF4-FFF2-40B4-BE49-F238E27FC236}">
                    <a16:creationId xmlns:a16="http://schemas.microsoft.com/office/drawing/2014/main" id="{0BA06952-B073-4D38-BB95-0FB97DE277D6}"/>
                  </a:ext>
                </a:extLst>
              </p:cNvPr>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18">
                <a:extLst>
                  <a:ext uri="{FF2B5EF4-FFF2-40B4-BE49-F238E27FC236}">
                    <a16:creationId xmlns:a16="http://schemas.microsoft.com/office/drawing/2014/main" id="{A7DAD4D3-B43D-4A1D-893B-C9DBE8A40C15}"/>
                  </a:ext>
                </a:extLst>
              </p:cNvPr>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33">
                <a:extLst>
                  <a:ext uri="{FF2B5EF4-FFF2-40B4-BE49-F238E27FC236}">
                    <a16:creationId xmlns:a16="http://schemas.microsoft.com/office/drawing/2014/main" id="{AB2EADD8-B3E5-4F5D-B70B-7D4124231EBC}"/>
                  </a:ext>
                </a:extLst>
              </p:cNvPr>
              <p:cNvSpPr>
                <a:spLocks noChangeArrowheads="1"/>
              </p:cNvSpPr>
              <p:nvPr/>
            </p:nvSpPr>
            <p:spPr bwMode="auto">
              <a:xfrm>
                <a:off x="7315200" y="23241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34">
                <a:extLst>
                  <a:ext uri="{FF2B5EF4-FFF2-40B4-BE49-F238E27FC236}">
                    <a16:creationId xmlns:a16="http://schemas.microsoft.com/office/drawing/2014/main" id="{FD6EDBDD-C0C1-4F87-82E8-82DC66948AD0}"/>
                  </a:ext>
                </a:extLst>
              </p:cNvPr>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 name="Oval 35">
                <a:extLst>
                  <a:ext uri="{FF2B5EF4-FFF2-40B4-BE49-F238E27FC236}">
                    <a16:creationId xmlns:a16="http://schemas.microsoft.com/office/drawing/2014/main" id="{8738822B-5CE0-4AB3-832E-FA0DFA2D69ED}"/>
                  </a:ext>
                </a:extLst>
              </p:cNvPr>
              <p:cNvSpPr>
                <a:spLocks noChangeArrowheads="1"/>
              </p:cNvSpPr>
              <p:nvPr/>
            </p:nvSpPr>
            <p:spPr bwMode="auto">
              <a:xfrm>
                <a:off x="7048500" y="2247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 name="Oval 36">
                <a:extLst>
                  <a:ext uri="{FF2B5EF4-FFF2-40B4-BE49-F238E27FC236}">
                    <a16:creationId xmlns:a16="http://schemas.microsoft.com/office/drawing/2014/main" id="{D6E8B2E6-147F-472C-ABCE-0DEE10A9326D}"/>
                  </a:ext>
                </a:extLst>
              </p:cNvPr>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4" name="Oval 15">
                <a:extLst>
                  <a:ext uri="{FF2B5EF4-FFF2-40B4-BE49-F238E27FC236}">
                    <a16:creationId xmlns:a16="http://schemas.microsoft.com/office/drawing/2014/main" id="{8D2BA76E-C19D-4CF3-9F46-55AA76AADA31}"/>
                  </a:ext>
                </a:extLst>
              </p:cNvPr>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5" name="Oval 19">
                <a:extLst>
                  <a:ext uri="{FF2B5EF4-FFF2-40B4-BE49-F238E27FC236}">
                    <a16:creationId xmlns:a16="http://schemas.microsoft.com/office/drawing/2014/main" id="{A14E1033-5C84-439F-8165-23685277A2A9}"/>
                  </a:ext>
                </a:extLst>
              </p:cNvPr>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6" name="Oval 20">
                <a:extLst>
                  <a:ext uri="{FF2B5EF4-FFF2-40B4-BE49-F238E27FC236}">
                    <a16:creationId xmlns:a16="http://schemas.microsoft.com/office/drawing/2014/main" id="{F7431837-D627-4B5A-8DD6-2904C0934141}"/>
                  </a:ext>
                </a:extLst>
              </p:cNvPr>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7" name="Oval 21">
                <a:extLst>
                  <a:ext uri="{FF2B5EF4-FFF2-40B4-BE49-F238E27FC236}">
                    <a16:creationId xmlns:a16="http://schemas.microsoft.com/office/drawing/2014/main" id="{51B96827-3B40-485F-83CE-1E272195ED6B}"/>
                  </a:ext>
                </a:extLst>
              </p:cNvPr>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8" name="Oval 22">
                <a:extLst>
                  <a:ext uri="{FF2B5EF4-FFF2-40B4-BE49-F238E27FC236}">
                    <a16:creationId xmlns:a16="http://schemas.microsoft.com/office/drawing/2014/main" id="{6D68FB6D-FE8B-4EE6-B40E-7DB806EFA828}"/>
                  </a:ext>
                </a:extLst>
              </p:cNvPr>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9" name="Oval 23">
                <a:extLst>
                  <a:ext uri="{FF2B5EF4-FFF2-40B4-BE49-F238E27FC236}">
                    <a16:creationId xmlns:a16="http://schemas.microsoft.com/office/drawing/2014/main" id="{B2CA60F6-6520-4A15-8A67-B0C4B0A550C1}"/>
                  </a:ext>
                </a:extLst>
              </p:cNvPr>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0" name="Oval 24">
                <a:extLst>
                  <a:ext uri="{FF2B5EF4-FFF2-40B4-BE49-F238E27FC236}">
                    <a16:creationId xmlns:a16="http://schemas.microsoft.com/office/drawing/2014/main" id="{53757358-8619-4CC4-A2D8-526BAB4B4E19}"/>
                  </a:ext>
                </a:extLst>
              </p:cNvPr>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1" name="Oval 25">
                <a:extLst>
                  <a:ext uri="{FF2B5EF4-FFF2-40B4-BE49-F238E27FC236}">
                    <a16:creationId xmlns:a16="http://schemas.microsoft.com/office/drawing/2014/main" id="{6B53F053-3985-4949-AA27-F449B762966F}"/>
                  </a:ext>
                </a:extLst>
              </p:cNvPr>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2" name="Oval 26">
                <a:extLst>
                  <a:ext uri="{FF2B5EF4-FFF2-40B4-BE49-F238E27FC236}">
                    <a16:creationId xmlns:a16="http://schemas.microsoft.com/office/drawing/2014/main" id="{E1E9D885-06A5-400A-B61D-10277EA66CDF}"/>
                  </a:ext>
                </a:extLst>
              </p:cNvPr>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33" name="Oval 27">
                <a:extLst>
                  <a:ext uri="{FF2B5EF4-FFF2-40B4-BE49-F238E27FC236}">
                    <a16:creationId xmlns:a16="http://schemas.microsoft.com/office/drawing/2014/main" id="{877C16CB-1A0B-4610-BE4A-6147D4736A56}"/>
                  </a:ext>
                </a:extLst>
              </p:cNvPr>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4" name="Oval 28">
                <a:extLst>
                  <a:ext uri="{FF2B5EF4-FFF2-40B4-BE49-F238E27FC236}">
                    <a16:creationId xmlns:a16="http://schemas.microsoft.com/office/drawing/2014/main" id="{2DD0FFDF-B282-459A-BF87-EF21EB63167B}"/>
                  </a:ext>
                </a:extLst>
              </p:cNvPr>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5" name="Oval 29">
                <a:extLst>
                  <a:ext uri="{FF2B5EF4-FFF2-40B4-BE49-F238E27FC236}">
                    <a16:creationId xmlns:a16="http://schemas.microsoft.com/office/drawing/2014/main" id="{537CA63F-A9CC-4ABC-8944-28FC1D1C2BFF}"/>
                  </a:ext>
                </a:extLst>
              </p:cNvPr>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6" name="Oval 30">
                <a:extLst>
                  <a:ext uri="{FF2B5EF4-FFF2-40B4-BE49-F238E27FC236}">
                    <a16:creationId xmlns:a16="http://schemas.microsoft.com/office/drawing/2014/main" id="{458D9358-EF3D-4056-87B9-3208DE612497}"/>
                  </a:ext>
                </a:extLst>
              </p:cNvPr>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7" name="Oval 31">
                <a:extLst>
                  <a:ext uri="{FF2B5EF4-FFF2-40B4-BE49-F238E27FC236}">
                    <a16:creationId xmlns:a16="http://schemas.microsoft.com/office/drawing/2014/main" id="{9F76A313-FF22-4405-BED0-8CD8DCD8D22D}"/>
                  </a:ext>
                </a:extLst>
              </p:cNvPr>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8" name="Oval 32">
                <a:extLst>
                  <a:ext uri="{FF2B5EF4-FFF2-40B4-BE49-F238E27FC236}">
                    <a16:creationId xmlns:a16="http://schemas.microsoft.com/office/drawing/2014/main" id="{95B6010B-DCF5-48EE-80D3-E2302DF34512}"/>
                  </a:ext>
                </a:extLst>
              </p:cNvPr>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9" name="Oval 37">
                <a:extLst>
                  <a:ext uri="{FF2B5EF4-FFF2-40B4-BE49-F238E27FC236}">
                    <a16:creationId xmlns:a16="http://schemas.microsoft.com/office/drawing/2014/main" id="{04E3B1D1-9042-4AC2-92EB-B1865CE65563}"/>
                  </a:ext>
                </a:extLst>
              </p:cNvPr>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0" name="Rectangle 1">
                <a:extLst>
                  <a:ext uri="{FF2B5EF4-FFF2-40B4-BE49-F238E27FC236}">
                    <a16:creationId xmlns:a16="http://schemas.microsoft.com/office/drawing/2014/main" id="{08F22AB8-3A88-4268-984C-C1364CBA1C43}"/>
                  </a:ext>
                </a:extLst>
              </p:cNvPr>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sp>
            <p:nvSpPr>
              <p:cNvPr id="41" name="Oval 2">
                <a:extLst>
                  <a:ext uri="{FF2B5EF4-FFF2-40B4-BE49-F238E27FC236}">
                    <a16:creationId xmlns:a16="http://schemas.microsoft.com/office/drawing/2014/main" id="{1F491506-C829-4A46-A036-653A3267C905}"/>
                  </a:ext>
                </a:extLst>
              </p:cNvPr>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sp>
            <p:nvSpPr>
              <p:cNvPr id="42" name="Oval 44">
                <a:extLst>
                  <a:ext uri="{FF2B5EF4-FFF2-40B4-BE49-F238E27FC236}">
                    <a16:creationId xmlns:a16="http://schemas.microsoft.com/office/drawing/2014/main" id="{20B9432D-2268-4B86-AE7E-25F247FB73F9}"/>
                  </a:ext>
                </a:extLst>
              </p:cNvPr>
              <p:cNvSpPr>
                <a:spLocks noChangeArrowheads="1"/>
              </p:cNvSpPr>
              <p:nvPr/>
            </p:nvSpPr>
            <p:spPr bwMode="auto">
              <a:xfrm>
                <a:off x="6858000" y="1438274"/>
                <a:ext cx="781050" cy="100012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grpSp>
        <p:sp>
          <p:nvSpPr>
            <p:cNvPr id="6" name="TextBox 5">
              <a:extLst>
                <a:ext uri="{FF2B5EF4-FFF2-40B4-BE49-F238E27FC236}">
                  <a16:creationId xmlns:a16="http://schemas.microsoft.com/office/drawing/2014/main" id="{57967C8E-F545-4E3B-9237-63E077778552}"/>
                </a:ext>
              </a:extLst>
            </p:cNvPr>
            <p:cNvSpPr txBox="1"/>
            <p:nvPr/>
          </p:nvSpPr>
          <p:spPr>
            <a:xfrm>
              <a:off x="8243890" y="2514601"/>
              <a:ext cx="1986155"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dirty="0">
                  <a:solidFill>
                    <a:srgbClr val="000000"/>
                  </a:solidFill>
                </a:rPr>
                <a:t>Ground truth partitioning </a:t>
              </a:r>
              <a:r>
                <a:rPr lang="en-US" sz="1200" i="1" dirty="0">
                  <a:solidFill>
                    <a:srgbClr val="000000"/>
                  </a:solidFill>
                </a:rPr>
                <a:t>G</a:t>
              </a:r>
              <a:r>
                <a:rPr lang="en-US" sz="1200" i="1" baseline="-25000" dirty="0">
                  <a:solidFill>
                    <a:srgbClr val="000000"/>
                  </a:solidFill>
                </a:rPr>
                <a:t>1</a:t>
              </a:r>
            </a:p>
          </p:txBody>
        </p:sp>
        <p:sp>
          <p:nvSpPr>
            <p:cNvPr id="7" name="TextBox 46">
              <a:extLst>
                <a:ext uri="{FF2B5EF4-FFF2-40B4-BE49-F238E27FC236}">
                  <a16:creationId xmlns:a16="http://schemas.microsoft.com/office/drawing/2014/main" id="{CDACEE52-F466-44D4-B2F7-E5D7B181F04A}"/>
                </a:ext>
              </a:extLst>
            </p:cNvPr>
            <p:cNvSpPr txBox="1">
              <a:spLocks noChangeArrowheads="1"/>
            </p:cNvSpPr>
            <p:nvPr/>
          </p:nvSpPr>
          <p:spPr bwMode="auto">
            <a:xfrm>
              <a:off x="10230045" y="2521393"/>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i="1" dirty="0">
                  <a:solidFill>
                    <a:srgbClr val="000000"/>
                  </a:solidFill>
                  <a:latin typeface="+mn-lt"/>
                </a:rPr>
                <a:t>G</a:t>
              </a:r>
              <a:r>
                <a:rPr lang="en-US" altLang="en-US" sz="1200" i="1" baseline="-25000" dirty="0">
                  <a:solidFill>
                    <a:srgbClr val="000000"/>
                  </a:solidFill>
                  <a:latin typeface="+mn-lt"/>
                </a:rPr>
                <a:t>2</a:t>
              </a:r>
            </a:p>
          </p:txBody>
        </p:sp>
        <p:sp>
          <p:nvSpPr>
            <p:cNvPr id="8" name="TextBox 43">
              <a:extLst>
                <a:ext uri="{FF2B5EF4-FFF2-40B4-BE49-F238E27FC236}">
                  <a16:creationId xmlns:a16="http://schemas.microsoft.com/office/drawing/2014/main" id="{8AC8A381-C4EF-4089-9440-F3CCAB041A55}"/>
                </a:ext>
              </a:extLst>
            </p:cNvPr>
            <p:cNvSpPr txBox="1">
              <a:spLocks noChangeArrowheads="1"/>
            </p:cNvSpPr>
            <p:nvPr/>
          </p:nvSpPr>
          <p:spPr bwMode="auto">
            <a:xfrm>
              <a:off x="8591550" y="2833689"/>
              <a:ext cx="857250" cy="27622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dirty="0">
                  <a:solidFill>
                    <a:srgbClr val="000000"/>
                  </a:solidFill>
                  <a:latin typeface="+mn-lt"/>
                </a:rPr>
                <a:t>Cluster </a:t>
              </a:r>
              <a:r>
                <a:rPr lang="en-US" altLang="en-US" sz="1200" i="1" dirty="0">
                  <a:solidFill>
                    <a:srgbClr val="000000"/>
                  </a:solidFill>
                  <a:latin typeface="+mn-lt"/>
                </a:rPr>
                <a:t>C</a:t>
              </a:r>
              <a:r>
                <a:rPr lang="en-US" altLang="en-US" sz="1200" i="1" baseline="-25000" dirty="0">
                  <a:solidFill>
                    <a:srgbClr val="000000"/>
                  </a:solidFill>
                  <a:latin typeface="+mn-lt"/>
                </a:rPr>
                <a:t>1</a:t>
              </a:r>
            </a:p>
          </p:txBody>
        </p:sp>
        <p:sp>
          <p:nvSpPr>
            <p:cNvPr id="9" name="TextBox 49">
              <a:extLst>
                <a:ext uri="{FF2B5EF4-FFF2-40B4-BE49-F238E27FC236}">
                  <a16:creationId xmlns:a16="http://schemas.microsoft.com/office/drawing/2014/main" id="{4204C930-6EEF-4EE7-B1B5-7ED15A2637B0}"/>
                </a:ext>
              </a:extLst>
            </p:cNvPr>
            <p:cNvSpPr txBox="1">
              <a:spLocks noChangeArrowheads="1"/>
            </p:cNvSpPr>
            <p:nvPr/>
          </p:nvSpPr>
          <p:spPr bwMode="auto">
            <a:xfrm>
              <a:off x="9505950" y="2819401"/>
              <a:ext cx="857250" cy="2762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dirty="0">
                  <a:solidFill>
                    <a:srgbClr val="000000"/>
                  </a:solidFill>
                  <a:latin typeface="+mn-lt"/>
                </a:rPr>
                <a:t>Cluster </a:t>
              </a:r>
              <a:r>
                <a:rPr lang="en-US" altLang="en-US" sz="1200" i="1" dirty="0">
                  <a:solidFill>
                    <a:srgbClr val="000000"/>
                  </a:solidFill>
                  <a:latin typeface="+mn-lt"/>
                </a:rPr>
                <a:t>C</a:t>
              </a:r>
              <a:r>
                <a:rPr lang="en-US" altLang="en-US" sz="1200" i="1" baseline="-25000" dirty="0">
                  <a:solidFill>
                    <a:srgbClr val="000000"/>
                  </a:solidFill>
                  <a:latin typeface="+mn-lt"/>
                </a:rPr>
                <a:t>2</a:t>
              </a:r>
            </a:p>
          </p:txBody>
        </p:sp>
      </p:grpSp>
    </p:spTree>
    <p:extLst>
      <p:ext uri="{BB962C8B-B14F-4D97-AF65-F5344CB8AC3E}">
        <p14:creationId xmlns:p14="http://schemas.microsoft.com/office/powerpoint/2010/main" val="36906566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Commonly Used Extrinsic Methods</a:t>
            </a:r>
          </a:p>
        </p:txBody>
      </p:sp>
      <p:sp>
        <p:nvSpPr>
          <p:cNvPr id="24579" name="Rectangle 3"/>
          <p:cNvSpPr>
            <a:spLocks noGrp="1" noChangeArrowheads="1"/>
          </p:cNvSpPr>
          <p:nvPr>
            <p:ph idx="1"/>
          </p:nvPr>
        </p:nvSpPr>
        <p:spPr/>
        <p:txBody>
          <a:bodyPr>
            <a:normAutofit fontScale="92500"/>
          </a:bodyPr>
          <a:lstStyle/>
          <a:p>
            <a:r>
              <a:rPr lang="en-US" altLang="zh-CN" dirty="0"/>
              <a:t>Matching-based methods</a:t>
            </a:r>
          </a:p>
          <a:p>
            <a:pPr lvl="1"/>
            <a:r>
              <a:rPr lang="en-US" dirty="0"/>
              <a:t>Examine how well the clustering results match the ground truth in partitioning the objects in the data set</a:t>
            </a:r>
          </a:p>
          <a:p>
            <a:r>
              <a:rPr lang="en-US" altLang="zh-CN" dirty="0"/>
              <a:t>Information theory-based methods</a:t>
            </a:r>
          </a:p>
          <a:p>
            <a:pPr lvl="1"/>
            <a:r>
              <a:rPr lang="en-US" dirty="0"/>
              <a:t>Compare the distribution of the clustering results and that of the ground truth</a:t>
            </a:r>
          </a:p>
          <a:p>
            <a:pPr lvl="1"/>
            <a:r>
              <a:rPr lang="en-US" dirty="0"/>
              <a:t>Information theory (e.g., entropy) used to quantify the comparison</a:t>
            </a:r>
          </a:p>
          <a:p>
            <a:pPr lvl="1"/>
            <a:r>
              <a:rPr lang="en-US" altLang="zh-CN" dirty="0"/>
              <a:t>Ex.  Conditional entropy, normalized mutual information (NMI)</a:t>
            </a:r>
          </a:p>
          <a:p>
            <a:r>
              <a:rPr lang="en-US" altLang="zh-CN" dirty="0"/>
              <a:t>Pairwise comparison-based methods</a:t>
            </a:r>
          </a:p>
          <a:p>
            <a:pPr lvl="1"/>
            <a:r>
              <a:rPr lang="en-US" dirty="0"/>
              <a:t>Treat each group in the ground truth as a class, and then check the pairwise consistency of the objects in the clustering results</a:t>
            </a:r>
          </a:p>
          <a:p>
            <a:pPr lvl="1"/>
            <a:r>
              <a:rPr lang="en-US" dirty="0"/>
              <a:t> Ex.  </a:t>
            </a:r>
            <a:r>
              <a:rPr lang="en-US" altLang="zh-CN" dirty="0"/>
              <a:t>Four possibilities: TP, FN, FP, TN; Jaccard coefficient </a:t>
            </a:r>
          </a:p>
        </p:txBody>
      </p:sp>
      <p:grpSp>
        <p:nvGrpSpPr>
          <p:cNvPr id="4" name="Group 3"/>
          <p:cNvGrpSpPr/>
          <p:nvPr/>
        </p:nvGrpSpPr>
        <p:grpSpPr>
          <a:xfrm>
            <a:off x="9615040" y="365125"/>
            <a:ext cx="2381442" cy="1814514"/>
            <a:chOff x="8243890" y="1295400"/>
            <a:chExt cx="2381442" cy="1814514"/>
          </a:xfrm>
        </p:grpSpPr>
        <p:grpSp>
          <p:nvGrpSpPr>
            <p:cNvPr id="5" name="Group 47"/>
            <p:cNvGrpSpPr>
              <a:grpSpLocks/>
            </p:cNvGrpSpPr>
            <p:nvPr/>
          </p:nvGrpSpPr>
          <p:grpSpPr bwMode="auto">
            <a:xfrm>
              <a:off x="8305801" y="1295400"/>
              <a:ext cx="2043113" cy="1181100"/>
              <a:chOff x="6781800" y="1295400"/>
              <a:chExt cx="2042907" cy="1181100"/>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0"/>
              <p:cNvSpPr>
                <a:spLocks noChangeArrowheads="1"/>
              </p:cNvSpPr>
              <p:nvPr/>
            </p:nvSpPr>
            <p:spPr bwMode="auto">
              <a:xfrm>
                <a:off x="7467600" y="2095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12"/>
              <p:cNvSpPr>
                <a:spLocks noChangeArrowheads="1"/>
              </p:cNvSpPr>
              <p:nvPr/>
            </p:nvSpPr>
            <p:spPr bwMode="auto">
              <a:xfrm>
                <a:off x="70104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7"/>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18"/>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33"/>
              <p:cNvSpPr>
                <a:spLocks noChangeArrowheads="1"/>
              </p:cNvSpPr>
              <p:nvPr/>
            </p:nvSpPr>
            <p:spPr bwMode="auto">
              <a:xfrm>
                <a:off x="7315200" y="23241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 name="Oval 35"/>
              <p:cNvSpPr>
                <a:spLocks noChangeArrowheads="1"/>
              </p:cNvSpPr>
              <p:nvPr/>
            </p:nvSpPr>
            <p:spPr bwMode="auto">
              <a:xfrm>
                <a:off x="7048500" y="2247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4"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5"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6"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7"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8"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9"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0"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1"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2"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33"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4"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5"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6"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7"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8"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9"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0"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sp>
            <p:nvSpPr>
              <p:cNvPr id="41"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sp>
            <p:nvSpPr>
              <p:cNvPr id="42" name="Oval 44"/>
              <p:cNvSpPr>
                <a:spLocks noChangeArrowheads="1"/>
              </p:cNvSpPr>
              <p:nvPr/>
            </p:nvSpPr>
            <p:spPr bwMode="auto">
              <a:xfrm>
                <a:off x="6858000" y="1438274"/>
                <a:ext cx="781050" cy="100012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grpSp>
        <p:sp>
          <p:nvSpPr>
            <p:cNvPr id="6" name="TextBox 5"/>
            <p:cNvSpPr txBox="1"/>
            <p:nvPr/>
          </p:nvSpPr>
          <p:spPr>
            <a:xfrm>
              <a:off x="8243890" y="2514601"/>
              <a:ext cx="1986155"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dirty="0">
                  <a:solidFill>
                    <a:srgbClr val="000000"/>
                  </a:solidFill>
                </a:rPr>
                <a:t>Ground truth partitioning </a:t>
              </a:r>
              <a:r>
                <a:rPr lang="en-US" sz="1200" i="1" dirty="0">
                  <a:solidFill>
                    <a:srgbClr val="000000"/>
                  </a:solidFill>
                </a:rPr>
                <a:t>G</a:t>
              </a:r>
              <a:r>
                <a:rPr lang="en-US" sz="1200" i="1" baseline="-25000" dirty="0">
                  <a:solidFill>
                    <a:srgbClr val="000000"/>
                  </a:solidFill>
                </a:rPr>
                <a:t>1</a:t>
              </a:r>
            </a:p>
          </p:txBody>
        </p:sp>
        <p:sp>
          <p:nvSpPr>
            <p:cNvPr id="7" name="TextBox 46"/>
            <p:cNvSpPr txBox="1">
              <a:spLocks noChangeArrowheads="1"/>
            </p:cNvSpPr>
            <p:nvPr/>
          </p:nvSpPr>
          <p:spPr bwMode="auto">
            <a:xfrm>
              <a:off x="10230045" y="2521393"/>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i="1" dirty="0">
                  <a:solidFill>
                    <a:srgbClr val="000000"/>
                  </a:solidFill>
                  <a:latin typeface="+mn-lt"/>
                </a:rPr>
                <a:t>G</a:t>
              </a:r>
              <a:r>
                <a:rPr lang="en-US" altLang="en-US" sz="1200" i="1" baseline="-25000" dirty="0">
                  <a:solidFill>
                    <a:srgbClr val="000000"/>
                  </a:solidFill>
                  <a:latin typeface="+mn-lt"/>
                </a:rPr>
                <a:t>2</a:t>
              </a:r>
            </a:p>
          </p:txBody>
        </p:sp>
        <p:sp>
          <p:nvSpPr>
            <p:cNvPr id="8" name="TextBox 43"/>
            <p:cNvSpPr txBox="1">
              <a:spLocks noChangeArrowheads="1"/>
            </p:cNvSpPr>
            <p:nvPr/>
          </p:nvSpPr>
          <p:spPr bwMode="auto">
            <a:xfrm>
              <a:off x="8591550" y="2833689"/>
              <a:ext cx="857250" cy="27622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dirty="0">
                  <a:solidFill>
                    <a:srgbClr val="000000"/>
                  </a:solidFill>
                  <a:latin typeface="+mn-lt"/>
                </a:rPr>
                <a:t>Cluster </a:t>
              </a:r>
              <a:r>
                <a:rPr lang="en-US" altLang="en-US" sz="1200" i="1" dirty="0">
                  <a:solidFill>
                    <a:srgbClr val="000000"/>
                  </a:solidFill>
                  <a:latin typeface="+mn-lt"/>
                </a:rPr>
                <a:t>C</a:t>
              </a:r>
              <a:r>
                <a:rPr lang="en-US" altLang="en-US" sz="1200" i="1" baseline="-25000" dirty="0">
                  <a:solidFill>
                    <a:srgbClr val="000000"/>
                  </a:solidFill>
                  <a:latin typeface="+mn-lt"/>
                </a:rPr>
                <a:t>1</a:t>
              </a:r>
            </a:p>
          </p:txBody>
        </p:sp>
        <p:sp>
          <p:nvSpPr>
            <p:cNvPr id="9" name="TextBox 49"/>
            <p:cNvSpPr txBox="1">
              <a:spLocks noChangeArrowheads="1"/>
            </p:cNvSpPr>
            <p:nvPr/>
          </p:nvSpPr>
          <p:spPr bwMode="auto">
            <a:xfrm>
              <a:off x="9505950" y="2819401"/>
              <a:ext cx="857250" cy="2762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dirty="0">
                  <a:solidFill>
                    <a:srgbClr val="000000"/>
                  </a:solidFill>
                  <a:latin typeface="+mn-lt"/>
                </a:rPr>
                <a:t>Cluster </a:t>
              </a:r>
              <a:r>
                <a:rPr lang="en-US" altLang="en-US" sz="1200" i="1" dirty="0">
                  <a:solidFill>
                    <a:srgbClr val="000000"/>
                  </a:solidFill>
                  <a:latin typeface="+mn-lt"/>
                </a:rPr>
                <a:t>C</a:t>
              </a:r>
              <a:r>
                <a:rPr lang="en-US" altLang="en-US" sz="1200" i="1" baseline="-25000" dirty="0">
                  <a:solidFill>
                    <a:srgbClr val="000000"/>
                  </a:solidFill>
                  <a:latin typeface="+mn-lt"/>
                </a:rPr>
                <a:t>2</a:t>
              </a:r>
            </a:p>
          </p:txBody>
        </p:sp>
      </p:grpSp>
    </p:spTree>
    <p:extLst>
      <p:ext uri="{BB962C8B-B14F-4D97-AF65-F5344CB8AC3E}">
        <p14:creationId xmlns:p14="http://schemas.microsoft.com/office/powerpoint/2010/main" val="12394617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Matching-Based Methods </a:t>
            </a:r>
          </a:p>
        </p:txBody>
      </p:sp>
      <mc:AlternateContent xmlns:mc="http://schemas.openxmlformats.org/markup-compatibility/2006">
        <mc:Choice xmlns:a14="http://schemas.microsoft.com/office/drawing/2010/main" Requires="a14">
          <p:sp>
            <p:nvSpPr>
              <p:cNvPr id="24579" name="Rectangle 3"/>
              <p:cNvSpPr>
                <a:spLocks noGrp="1" noChangeArrowheads="1"/>
              </p:cNvSpPr>
              <p:nvPr>
                <p:ph idx="1"/>
              </p:nvPr>
            </p:nvSpPr>
            <p:spPr/>
            <p:txBody>
              <a:bodyPr>
                <a:normAutofit fontScale="92500"/>
              </a:bodyPr>
              <a:lstStyle/>
              <a:p>
                <a:r>
                  <a:rPr lang="en-US" dirty="0"/>
                  <a:t>The matching based methods compare clusters in the clustering results and the groups in the ground truth</a:t>
                </a:r>
              </a:p>
              <a:p>
                <a:r>
                  <a:rPr lang="en-US" dirty="0"/>
                  <a:t>Suppose a clustering method partitions D = {o</a:t>
                </a:r>
                <a:r>
                  <a:rPr lang="en-US" baseline="-25000" dirty="0"/>
                  <a:t>1</a:t>
                </a:r>
                <a:r>
                  <a:rPr lang="en-US" dirty="0"/>
                  <a:t>, …, o</a:t>
                </a:r>
                <a:r>
                  <a:rPr lang="en-US" i="1" baseline="-25000" dirty="0"/>
                  <a:t>n</a:t>
                </a:r>
                <a:r>
                  <a:rPr lang="en-US" dirty="0"/>
                  <a:t>} into </a:t>
                </a:r>
                <a:r>
                  <a:rPr lang="en-US" i="1" dirty="0"/>
                  <a:t>m</a:t>
                </a:r>
                <a:r>
                  <a:rPr lang="en-US" dirty="0"/>
                  <a:t> clusters C = {C</a:t>
                </a:r>
                <a:r>
                  <a:rPr lang="en-US" baseline="-25000" dirty="0"/>
                  <a:t>1</a:t>
                </a:r>
                <a:r>
                  <a:rPr lang="en-US" dirty="0"/>
                  <a:t>, …, C</a:t>
                </a:r>
                <a:r>
                  <a:rPr lang="en-US" i="1" baseline="-25000" dirty="0"/>
                  <a:t>m</a:t>
                </a:r>
                <a:r>
                  <a:rPr lang="en-US" dirty="0"/>
                  <a:t>}. The ground truth G partitions D into </a:t>
                </a:r>
                <a:r>
                  <a:rPr lang="en-US" i="1" dirty="0"/>
                  <a:t>l</a:t>
                </a:r>
                <a:r>
                  <a:rPr lang="en-US" dirty="0"/>
                  <a:t> groups G = {G</a:t>
                </a:r>
                <a:r>
                  <a:rPr lang="en-US" baseline="-25000" dirty="0"/>
                  <a:t>1</a:t>
                </a:r>
                <a:r>
                  <a:rPr lang="en-US" dirty="0"/>
                  <a:t>, …, </a:t>
                </a:r>
                <a:r>
                  <a:rPr lang="en-US" dirty="0" err="1"/>
                  <a:t>G</a:t>
                </a:r>
                <a:r>
                  <a:rPr lang="en-US" i="1" baseline="-25000" dirty="0" err="1"/>
                  <a:t>l</a:t>
                </a:r>
                <a:r>
                  <a:rPr lang="en-US" dirty="0"/>
                  <a:t>}</a:t>
                </a:r>
                <a:endParaRPr lang="en-US" altLang="zh-CN" dirty="0"/>
              </a:p>
              <a:p>
                <a:r>
                  <a:rPr lang="en-US" altLang="zh-CN" dirty="0"/>
                  <a:t>Purity: the extent that cluster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𝑖</m:t>
                        </m:r>
                      </m:sub>
                    </m:sSub>
                  </m:oMath>
                </a14:m>
                <a:r>
                  <a:rPr lang="en-US" altLang="zh-CN" dirty="0"/>
                  <a:t> contains points only from one (ground truth) partition</a:t>
                </a:r>
              </a:p>
              <a:p>
                <a:pPr lvl="1"/>
                <a:r>
                  <a:rPr lang="en-US" altLang="zh-CN" dirty="0"/>
                  <a:t>Purity for cluster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𝑖</m:t>
                        </m:r>
                      </m:sub>
                    </m:sSub>
                  </m:oMath>
                </a14:m>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r>
                          <a:rPr lang="en-CA" altLang="zh-CN" b="0" i="1" smtClean="0">
                            <a:latin typeface="Cambria Math" panose="02040503050406030204" pitchFamily="18" charset="0"/>
                          </a:rPr>
                          <m:t>|</m:t>
                        </m:r>
                      </m:num>
                      <m:den>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den>
                    </m:f>
                  </m:oMath>
                </a14:m>
                <a:r>
                  <a:rPr lang="en-US" altLang="zh-CN" dirty="0"/>
                  <a:t>, where </a:t>
                </a:r>
                <a14:m>
                  <m:oMath xmlns:m="http://schemas.openxmlformats.org/officeDocument/2006/math">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oMath>
                </a14:m>
                <a:r>
                  <a:rPr lang="en-US" altLang="zh-CN" dirty="0"/>
                  <a:t> matching </a:t>
                </a:r>
                <a14:m>
                  <m:oMath xmlns:m="http://schemas.openxmlformats.org/officeDocument/2006/math">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oMath>
                </a14:m>
                <a:r>
                  <a:rPr lang="en-US" altLang="zh-CN" dirty="0"/>
                  <a:t> maximizes </a:t>
                </a:r>
                <a14:m>
                  <m:oMath xmlns:m="http://schemas.openxmlformats.org/officeDocument/2006/math">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m:t>
                        </m:r>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r>
                      <a:rPr lang="en-CA" altLang="zh-CN" b="0" i="1" smtClean="0">
                        <a:latin typeface="Cambria Math" panose="02040503050406030204" pitchFamily="18" charset="0"/>
                      </a:rPr>
                      <m:t>|</m:t>
                    </m:r>
                  </m:oMath>
                </a14:m>
                <a:endParaRPr lang="en-US" altLang="zh-CN" dirty="0"/>
              </a:p>
              <a:p>
                <a:pPr lvl="1"/>
                <a:r>
                  <a:rPr lang="en-US" altLang="zh-CN" dirty="0"/>
                  <a:t>Total purity of clustering C:</a:t>
                </a:r>
                <a:br>
                  <a:rPr lang="en-CA" altLang="zh-CN" b="0" i="1" dirty="0">
                    <a:latin typeface="Cambria Math" panose="02040503050406030204" pitchFamily="18" charset="0"/>
                  </a:rPr>
                </a:br>
                <a14:m>
                  <m:oMath xmlns:m="http://schemas.openxmlformats.org/officeDocument/2006/math">
                    <m:r>
                      <a:rPr lang="en-CA" altLang="zh-CN" b="0" i="1" smtClean="0">
                        <a:latin typeface="Cambria Math" panose="02040503050406030204" pitchFamily="18" charset="0"/>
                      </a:rPr>
                      <m:t>𝑝𝑢𝑟𝑖𝑡𝑦</m:t>
                    </m:r>
                    <m:r>
                      <a:rPr lang="en-CA" altLang="zh-CN" b="0" i="1" smtClean="0">
                        <a:latin typeface="Cambria Math" panose="02040503050406030204" pitchFamily="18" charset="0"/>
                      </a:rPr>
                      <m:t>=</m:t>
                    </m:r>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𝑖</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𝑚</m:t>
                        </m:r>
                      </m:sup>
                      <m:e>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num>
                          <m:den>
                            <m:r>
                              <a:rPr lang="en-CA" altLang="zh-CN" b="0" i="1" smtClean="0">
                                <a:latin typeface="Cambria Math" panose="02040503050406030204" pitchFamily="18" charset="0"/>
                              </a:rPr>
                              <m:t>𝑛</m:t>
                            </m:r>
                          </m:den>
                        </m:f>
                      </m:e>
                    </m:nary>
                    <m:func>
                      <m:funcPr>
                        <m:ctrlPr>
                          <a:rPr lang="en-CA" altLang="zh-CN" b="0" i="1" smtClean="0">
                            <a:latin typeface="Cambria Math" panose="02040503050406030204" pitchFamily="18" charset="0"/>
                          </a:rPr>
                        </m:ctrlPr>
                      </m:funcPr>
                      <m:fName>
                        <m:sSup>
                          <m:sSupPr>
                            <m:ctrlPr>
                              <a:rPr lang="en-CA" altLang="zh-CN" b="0" i="1" smtClean="0">
                                <a:latin typeface="Cambria Math" panose="02040503050406030204" pitchFamily="18" charset="0"/>
                              </a:rPr>
                            </m:ctrlPr>
                          </m:sSupPr>
                          <m:e>
                            <m:limLow>
                              <m:limLowPr>
                                <m:ctrlPr>
                                  <a:rPr lang="en-CA" altLang="zh-CN" b="0" i="1" smtClean="0">
                                    <a:latin typeface="Cambria Math" panose="02040503050406030204" pitchFamily="18" charset="0"/>
                                  </a:rPr>
                                </m:ctrlPr>
                              </m:limLowPr>
                              <m:e>
                                <m:r>
                                  <m:rPr>
                                    <m:sty m:val="p"/>
                                  </m:rPr>
                                  <a:rPr lang="en-CA" altLang="zh-CN" b="0" i="0" smtClean="0">
                                    <a:latin typeface="Cambria Math" panose="02040503050406030204" pitchFamily="18" charset="0"/>
                                  </a:rPr>
                                  <m:t>max</m:t>
                                </m:r>
                              </m:e>
                              <m:lim>
                                <m:r>
                                  <a:rPr lang="en-CA" altLang="zh-CN" b="0" i="1" smtClean="0">
                                    <a:latin typeface="Cambria Math" panose="02040503050406030204" pitchFamily="18" charset="0"/>
                                  </a:rPr>
                                  <m:t>𝑗</m:t>
                                </m:r>
                                <m:r>
                                  <a:rPr lang="en-CA" altLang="zh-CN" b="0" i="1" smtClean="0">
                                    <a:latin typeface="Cambria Math" panose="02040503050406030204" pitchFamily="18" charset="0"/>
                                  </a:rPr>
                                  <m:t>=1</m:t>
                                </m:r>
                              </m:lim>
                            </m:limLow>
                          </m:e>
                          <m:sup>
                            <m:r>
                              <a:rPr lang="en-CA" altLang="zh-CN" b="0" i="1" smtClean="0">
                                <a:latin typeface="Cambria Math" panose="02040503050406030204" pitchFamily="18" charset="0"/>
                              </a:rPr>
                              <m:t>𝑙</m:t>
                            </m:r>
                          </m:sup>
                        </m:sSup>
                      </m:fName>
                      <m:e>
                        <m:d>
                          <m:dPr>
                            <m:begChr m:val="{"/>
                            <m:endChr m:val="}"/>
                            <m:ctrlPr>
                              <a:rPr lang="en-CA" altLang="zh-CN" b="0" i="1" smtClean="0">
                                <a:latin typeface="Cambria Math" panose="02040503050406030204" pitchFamily="18" charset="0"/>
                              </a:rPr>
                            </m:ctrlPr>
                          </m:dPr>
                          <m:e>
                            <m:f>
                              <m:fPr>
                                <m:ctrlPr>
                                  <a:rPr lang="en-US" altLang="zh-CN" i="1" smtClean="0">
                                    <a:latin typeface="Cambria Math" panose="02040503050406030204" pitchFamily="18" charset="0"/>
                                  </a:rPr>
                                </m:ctrlPr>
                              </m:fPr>
                              <m:num>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e>
                                </m:d>
                              </m:num>
                              <m:den>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e>
                                </m:d>
                              </m:den>
                            </m:f>
                          </m:e>
                        </m:d>
                        <m:r>
                          <a:rPr lang="en-CA" altLang="zh-CN" b="0" i="1" smtClean="0">
                            <a:latin typeface="Cambria Math" panose="02040503050406030204" pitchFamily="18" charset="0"/>
                          </a:rPr>
                          <m:t>=</m:t>
                        </m:r>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1</m:t>
                            </m:r>
                          </m:num>
                          <m:den>
                            <m:r>
                              <a:rPr lang="en-CA" altLang="zh-CN" b="0" i="1" smtClean="0">
                                <a:latin typeface="Cambria Math" panose="02040503050406030204" pitchFamily="18" charset="0"/>
                              </a:rPr>
                              <m:t>𝑛</m:t>
                            </m:r>
                          </m:den>
                        </m:f>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𝑖</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𝑚</m:t>
                            </m:r>
                          </m:sup>
                          <m:e>
                            <m:func>
                              <m:funcPr>
                                <m:ctrlPr>
                                  <a:rPr lang="en-CA" altLang="zh-CN" b="0" i="1" smtClean="0">
                                    <a:latin typeface="Cambria Math" panose="02040503050406030204" pitchFamily="18" charset="0"/>
                                  </a:rPr>
                                </m:ctrlPr>
                              </m:funcPr>
                              <m:fName>
                                <m:sSup>
                                  <m:sSupPr>
                                    <m:ctrlPr>
                                      <a:rPr lang="en-CA" altLang="zh-CN" b="0" i="0" smtClean="0">
                                        <a:latin typeface="Cambria Math" panose="02040503050406030204" pitchFamily="18" charset="0"/>
                                      </a:rPr>
                                    </m:ctrlPr>
                                  </m:sSupPr>
                                  <m:e>
                                    <m:limLow>
                                      <m:limLowPr>
                                        <m:ctrlPr>
                                          <a:rPr lang="en-CA" altLang="zh-CN" b="0" i="0" smtClean="0">
                                            <a:latin typeface="Cambria Math" panose="02040503050406030204" pitchFamily="18" charset="0"/>
                                          </a:rPr>
                                        </m:ctrlPr>
                                      </m:limLowPr>
                                      <m:e>
                                        <m:r>
                                          <m:rPr>
                                            <m:sty m:val="p"/>
                                          </m:rPr>
                                          <a:rPr lang="en-CA" altLang="zh-CN" b="0" i="0" smtClean="0">
                                            <a:latin typeface="Cambria Math" panose="02040503050406030204" pitchFamily="18" charset="0"/>
                                          </a:rPr>
                                          <m:t>max</m:t>
                                        </m:r>
                                      </m:e>
                                      <m:lim>
                                        <m:r>
                                          <m:rPr>
                                            <m:sty m:val="p"/>
                                          </m:rPr>
                                          <a:rPr lang="en-CA" altLang="zh-CN" b="0" i="0" smtClean="0">
                                            <a:latin typeface="Cambria Math" panose="02040503050406030204" pitchFamily="18" charset="0"/>
                                          </a:rPr>
                                          <m:t>j</m:t>
                                        </m:r>
                                        <m:r>
                                          <a:rPr lang="en-CA" altLang="zh-CN" b="0" i="0" smtClean="0">
                                            <a:latin typeface="Cambria Math" panose="02040503050406030204" pitchFamily="18" charset="0"/>
                                          </a:rPr>
                                          <m:t>=1</m:t>
                                        </m:r>
                                      </m:lim>
                                    </m:limLow>
                                  </m:e>
                                  <m:sup>
                                    <m:r>
                                      <m:rPr>
                                        <m:sty m:val="p"/>
                                      </m:rPr>
                                      <a:rPr lang="en-CA" altLang="zh-CN" b="0" i="0" smtClean="0">
                                        <a:latin typeface="Cambria Math" panose="02040503050406030204" pitchFamily="18" charset="0"/>
                                      </a:rPr>
                                      <m:t>l</m:t>
                                    </m:r>
                                  </m:sup>
                                </m:sSup>
                                <m:d>
                                  <m:dPr>
                                    <m:begChr m:val="{"/>
                                    <m:endChr m:val="|"/>
                                    <m:ctrlPr>
                                      <a:rPr lang="en-CA" altLang="zh-CN" b="0" i="0"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m:t>
                                        </m:r>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e>
                                </m:d>
                                <m:r>
                                  <a:rPr lang="en-CA" altLang="zh-CN" b="0" i="0" smtClean="0">
                                    <a:latin typeface="Cambria Math" panose="02040503050406030204" pitchFamily="18" charset="0"/>
                                  </a:rPr>
                                  <m:t>}  </m:t>
                                </m:r>
                              </m:fName>
                              <m:e>
                                <m:r>
                                  <a:rPr lang="en-CA" altLang="zh-CN" b="0" i="1" smtClean="0">
                                    <a:latin typeface="Cambria Math" panose="02040503050406030204" pitchFamily="18" charset="0"/>
                                  </a:rPr>
                                  <m:t> </m:t>
                                </m:r>
                              </m:e>
                            </m:func>
                          </m:e>
                        </m:nary>
                      </m:e>
                    </m:func>
                  </m:oMath>
                </a14:m>
                <a:endParaRPr lang="en-US" altLang="zh-CN" dirty="0"/>
              </a:p>
              <a:p>
                <a:endParaRPr lang="en-US" altLang="zh-CN" dirty="0"/>
              </a:p>
            </p:txBody>
          </p:sp>
        </mc:Choice>
        <mc:Fallback>
          <p:sp>
            <p:nvSpPr>
              <p:cNvPr id="24579" name="Rectangle 3"/>
              <p:cNvSpPr>
                <a:spLocks noGrp="1" noRot="1" noChangeAspect="1" noMove="1" noResize="1" noEditPoints="1" noAdjustHandles="1" noChangeArrowheads="1" noChangeShapeType="1" noTextEdit="1"/>
              </p:cNvSpPr>
              <p:nvPr>
                <p:ph idx="1"/>
              </p:nvPr>
            </p:nvSpPr>
            <p:spPr>
              <a:blipFill>
                <a:blip r:embed="rId3"/>
                <a:stretch>
                  <a:fillRect l="-965" t="-2035" r="-1448" b="-35756"/>
                </a:stretch>
              </a:blipFill>
            </p:spPr>
            <p:txBody>
              <a:bodyPr/>
              <a:lstStyle/>
              <a:p>
                <a:r>
                  <a:rPr lang="en-US">
                    <a:noFill/>
                  </a:rPr>
                  <a:t> </a:t>
                </a:r>
              </a:p>
            </p:txBody>
          </p:sp>
        </mc:Fallback>
      </mc:AlternateContent>
      <p:grpSp>
        <p:nvGrpSpPr>
          <p:cNvPr id="2" name="Group 1"/>
          <p:cNvGrpSpPr/>
          <p:nvPr/>
        </p:nvGrpSpPr>
        <p:grpSpPr>
          <a:xfrm>
            <a:off x="10097862" y="0"/>
            <a:ext cx="2094138" cy="1828863"/>
            <a:chOff x="9313760" y="1117784"/>
            <a:chExt cx="2094138" cy="1828863"/>
          </a:xfrm>
        </p:grpSpPr>
        <p:grpSp>
          <p:nvGrpSpPr>
            <p:cNvPr id="5" name="Group 47"/>
            <p:cNvGrpSpPr>
              <a:grpSpLocks/>
            </p:cNvGrpSpPr>
            <p:nvPr/>
          </p:nvGrpSpPr>
          <p:grpSpPr bwMode="auto">
            <a:xfrm>
              <a:off x="9350499" y="1117784"/>
              <a:ext cx="2057399" cy="1237140"/>
              <a:chOff x="6781800" y="1284661"/>
              <a:chExt cx="2042907" cy="1191839"/>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8"/>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3"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1"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2"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TextBox 5"/>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G</a:t>
              </a:r>
              <a:r>
                <a:rPr lang="en-US" sz="1200" b="1" i="1" baseline="-25000" dirty="0">
                  <a:solidFill>
                    <a:srgbClr val="000000"/>
                  </a:solidFill>
                </a:rPr>
                <a:t>1</a:t>
              </a:r>
            </a:p>
          </p:txBody>
        </p:sp>
        <p:sp>
          <p:nvSpPr>
            <p:cNvPr id="7"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G</a:t>
              </a:r>
              <a:r>
                <a:rPr lang="en-US" altLang="en-US" sz="1200" b="1" i="1" baseline="-25000" dirty="0">
                  <a:solidFill>
                    <a:srgbClr val="000000"/>
                  </a:solidFill>
                </a:rPr>
                <a:t>2</a:t>
              </a:r>
            </a:p>
          </p:txBody>
        </p:sp>
        <p:sp>
          <p:nvSpPr>
            <p:cNvPr id="8"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9"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87"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8"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9"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2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12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Tree>
    <p:extLst>
      <p:ext uri="{BB962C8B-B14F-4D97-AF65-F5344CB8AC3E}">
        <p14:creationId xmlns:p14="http://schemas.microsoft.com/office/powerpoint/2010/main" val="13905786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Matching-Based Methods: Example </a:t>
            </a:r>
          </a:p>
        </p:txBody>
      </p:sp>
      <p:sp>
        <p:nvSpPr>
          <p:cNvPr id="24579" name="Rectangle 3"/>
          <p:cNvSpPr>
            <a:spLocks noGrp="1" noChangeArrowheads="1"/>
          </p:cNvSpPr>
          <p:nvPr>
            <p:ph idx="1"/>
          </p:nvPr>
        </p:nvSpPr>
        <p:spPr/>
        <p:txBody>
          <a:bodyPr>
            <a:normAutofit/>
          </a:bodyPr>
          <a:lstStyle/>
          <a:p>
            <a:r>
              <a:rPr lang="en-US" altLang="zh-CN" dirty="0">
                <a:ea typeface="SimSun" panose="02010600030101010101" pitchFamily="2" charset="-122"/>
              </a:rPr>
              <a:t>Consider 11 objects</a:t>
            </a: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r>
              <a:rPr lang="en-US" altLang="zh-CN" dirty="0">
                <a:ea typeface="SimSun" panose="02010600030101010101" pitchFamily="2" charset="-122"/>
              </a:rPr>
              <a:t>Other methods:</a:t>
            </a:r>
          </a:p>
          <a:p>
            <a:pPr lvl="1"/>
            <a:r>
              <a:rPr lang="en-US" altLang="zh-CN" dirty="0">
                <a:ea typeface="SimSun" panose="02010600030101010101" pitchFamily="2" charset="-122"/>
              </a:rPr>
              <a:t>maximum matching; F-measure</a:t>
            </a:r>
          </a:p>
          <a:p>
            <a:endParaRPr lang="en-US" altLang="zh-CN" dirty="0"/>
          </a:p>
        </p:txBody>
      </p:sp>
      <p:grpSp>
        <p:nvGrpSpPr>
          <p:cNvPr id="2" name="Group 1"/>
          <p:cNvGrpSpPr/>
          <p:nvPr/>
        </p:nvGrpSpPr>
        <p:grpSpPr>
          <a:xfrm>
            <a:off x="10097862" y="0"/>
            <a:ext cx="2094138" cy="1828863"/>
            <a:chOff x="9313760" y="1117784"/>
            <a:chExt cx="2094138" cy="1828863"/>
          </a:xfrm>
        </p:grpSpPr>
        <p:grpSp>
          <p:nvGrpSpPr>
            <p:cNvPr id="5" name="Group 47"/>
            <p:cNvGrpSpPr>
              <a:grpSpLocks/>
            </p:cNvGrpSpPr>
            <p:nvPr/>
          </p:nvGrpSpPr>
          <p:grpSpPr bwMode="auto">
            <a:xfrm>
              <a:off x="9350499" y="1117784"/>
              <a:ext cx="2057399" cy="1237140"/>
              <a:chOff x="6781800" y="1284661"/>
              <a:chExt cx="2042907" cy="1191839"/>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8"/>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3"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1"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2"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TextBox 5"/>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G</a:t>
              </a:r>
              <a:r>
                <a:rPr lang="en-US" sz="1200" b="1" i="1" baseline="-25000" dirty="0">
                  <a:solidFill>
                    <a:srgbClr val="000000"/>
                  </a:solidFill>
                </a:rPr>
                <a:t>1</a:t>
              </a:r>
            </a:p>
          </p:txBody>
        </p:sp>
        <p:sp>
          <p:nvSpPr>
            <p:cNvPr id="7"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G</a:t>
              </a:r>
              <a:r>
                <a:rPr lang="en-US" altLang="en-US" sz="1200" b="1" i="1" baseline="-25000" dirty="0">
                  <a:solidFill>
                    <a:srgbClr val="000000"/>
                  </a:solidFill>
                </a:rPr>
                <a:t>2</a:t>
              </a:r>
            </a:p>
          </p:txBody>
        </p:sp>
        <p:sp>
          <p:nvSpPr>
            <p:cNvPr id="8"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9"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87"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8"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9"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2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12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
        <p:nvSpPr>
          <p:cNvPr id="51" name="Rectangle 3">
            <a:extLst>
              <a:ext uri="{FF2B5EF4-FFF2-40B4-BE49-F238E27FC236}">
                <a16:creationId xmlns:a16="http://schemas.microsoft.com/office/drawing/2014/main" id="{D7B5754A-19E7-4961-8039-6A5357C4D919}"/>
              </a:ext>
            </a:extLst>
          </p:cNvPr>
          <p:cNvSpPr txBox="1">
            <a:spLocks noChangeArrowheads="1"/>
          </p:cNvSpPr>
          <p:nvPr/>
        </p:nvSpPr>
        <p:spPr>
          <a:xfrm>
            <a:off x="314661" y="3075154"/>
            <a:ext cx="11266433" cy="4088363"/>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endParaRPr lang="en-US" altLang="zh-CN" dirty="0">
              <a:ea typeface="SimSun" panose="02010600030101010101" pitchFamily="2" charset="-122"/>
            </a:endParaRPr>
          </a:p>
        </p:txBody>
      </p:sp>
      <p:pic>
        <p:nvPicPr>
          <p:cNvPr id="50" name="Picture 49">
            <a:extLst>
              <a:ext uri="{FF2B5EF4-FFF2-40B4-BE49-F238E27FC236}">
                <a16:creationId xmlns:a16="http://schemas.microsoft.com/office/drawing/2014/main" id="{02240266-465D-4A9A-8DA7-10A5536C2B6A}"/>
              </a:ext>
            </a:extLst>
          </p:cNvPr>
          <p:cNvPicPr>
            <a:picLocks noChangeAspect="1"/>
          </p:cNvPicPr>
          <p:nvPr/>
        </p:nvPicPr>
        <p:blipFill>
          <a:blip r:embed="rId3"/>
          <a:stretch>
            <a:fillRect/>
          </a:stretch>
        </p:blipFill>
        <p:spPr>
          <a:xfrm>
            <a:off x="1230406" y="2359345"/>
            <a:ext cx="9037117" cy="1355567"/>
          </a:xfrm>
          <a:prstGeom prst="rect">
            <a:avLst/>
          </a:prstGeom>
        </p:spPr>
      </p:pic>
      <p:sp>
        <p:nvSpPr>
          <p:cNvPr id="52" name="TextBox 51">
            <a:extLst>
              <a:ext uri="{FF2B5EF4-FFF2-40B4-BE49-F238E27FC236}">
                <a16:creationId xmlns:a16="http://schemas.microsoft.com/office/drawing/2014/main" id="{79619E2B-668B-448A-85E0-0B1C790B81F5}"/>
              </a:ext>
            </a:extLst>
          </p:cNvPr>
          <p:cNvSpPr txBox="1"/>
          <p:nvPr/>
        </p:nvSpPr>
        <p:spPr>
          <a:xfrm>
            <a:off x="5725673" y="3732471"/>
            <a:ext cx="6039665" cy="707886"/>
          </a:xfrm>
          <a:prstGeom prst="rect">
            <a:avLst/>
          </a:prstGeom>
          <a:solidFill>
            <a:srgbClr val="FFFFCC"/>
          </a:solidFill>
        </p:spPr>
        <p:txBody>
          <a:bodyPr wrap="square" rtlCol="0">
            <a:spAutoFit/>
          </a:bodyPr>
          <a:lstStyle/>
          <a:p>
            <a:pPr algn="l"/>
            <a:r>
              <a:rPr lang="en-US" sz="2000" dirty="0"/>
              <a:t>Purity for clustering </a:t>
            </a:r>
            <a:r>
              <a:rPr lang="en-US" sz="2000" b="1" i="1" dirty="0"/>
              <a:t>C</a:t>
            </a:r>
            <a:r>
              <a:rPr lang="en-US" sz="2000" b="1" baseline="-25000" dirty="0"/>
              <a:t>1</a:t>
            </a:r>
            <a:r>
              <a:rPr lang="en-US" sz="2000" dirty="0"/>
              <a:t> = </a:t>
            </a:r>
            <a:r>
              <a:rPr lang="en-US" sz="2000" b="0" i="0" u="none" strike="noStrike" baseline="0" dirty="0">
                <a:latin typeface="CMR7"/>
              </a:rPr>
              <a:t>1/11 </a:t>
            </a:r>
            <a:r>
              <a:rPr lang="en-US" sz="2000" b="0" i="0" u="none" strike="noStrike" baseline="0" dirty="0">
                <a:latin typeface="cmsy10"/>
              </a:rPr>
              <a:t> </a:t>
            </a:r>
            <a:r>
              <a:rPr lang="en-US" sz="2000" b="0" i="0" u="none" strike="noStrike" baseline="0" dirty="0">
                <a:latin typeface="cmr10"/>
              </a:rPr>
              <a:t>(4 + 2 + 4 + 1) = </a:t>
            </a:r>
            <a:r>
              <a:rPr lang="en-US" sz="2000" b="0" i="0" u="none" strike="noStrike" baseline="0" dirty="0">
                <a:latin typeface="CMR7"/>
              </a:rPr>
              <a:t>11/11 </a:t>
            </a:r>
            <a:r>
              <a:rPr lang="en-US" sz="2000" b="0" i="0" u="none" strike="noStrike" baseline="0" dirty="0">
                <a:latin typeface="cmr10"/>
              </a:rPr>
              <a:t>= 1;    </a:t>
            </a:r>
          </a:p>
          <a:p>
            <a:pPr algn="l"/>
            <a:r>
              <a:rPr lang="en-US" sz="2000" dirty="0"/>
              <a:t>Purity for clustering </a:t>
            </a:r>
            <a:r>
              <a:rPr lang="en-US" sz="2000" b="1" i="1" dirty="0"/>
              <a:t>C</a:t>
            </a:r>
            <a:r>
              <a:rPr lang="en-US" sz="2000" b="1" baseline="-25000" dirty="0"/>
              <a:t>2</a:t>
            </a:r>
            <a:r>
              <a:rPr lang="en-US" sz="2000" dirty="0"/>
              <a:t> = </a:t>
            </a:r>
            <a:r>
              <a:rPr lang="en-US" sz="2000" b="0" i="0" u="none" strike="noStrike" baseline="0" dirty="0">
                <a:latin typeface="CMR7"/>
              </a:rPr>
              <a:t>1/11 </a:t>
            </a:r>
            <a:r>
              <a:rPr lang="en-US" sz="2000" b="0" i="0" u="none" strike="noStrike" baseline="0" dirty="0">
                <a:latin typeface="cmr10"/>
              </a:rPr>
              <a:t>(2 + 3 + 1) = </a:t>
            </a:r>
            <a:r>
              <a:rPr lang="en-US" sz="2000" b="0" i="0" u="none" strike="noStrike" baseline="0" dirty="0">
                <a:latin typeface="CMR7"/>
              </a:rPr>
              <a:t>6/11</a:t>
            </a:r>
            <a:endParaRPr lang="en-US" sz="2000" b="0" i="0" u="none" strike="noStrike" baseline="0" dirty="0">
              <a:latin typeface="cmr10"/>
            </a:endParaRPr>
          </a:p>
        </p:txBody>
      </p:sp>
    </p:spTree>
    <p:extLst>
      <p:ext uri="{BB962C8B-B14F-4D97-AF65-F5344CB8AC3E}">
        <p14:creationId xmlns:p14="http://schemas.microsoft.com/office/powerpoint/2010/main" val="6671423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Information Theory-Based Methods (I)</a:t>
            </a:r>
            <a:br>
              <a:rPr lang="en-US" altLang="zh-CN" dirty="0"/>
            </a:br>
            <a:r>
              <a:rPr lang="en-US" altLang="zh-CN" dirty="0"/>
              <a:t>Conditional Entropy</a:t>
            </a:r>
          </a:p>
        </p:txBody>
      </p:sp>
      <p:sp>
        <p:nvSpPr>
          <p:cNvPr id="24579" name="Rectangle 3"/>
          <p:cNvSpPr>
            <a:spLocks noGrp="1" noChangeArrowheads="1"/>
          </p:cNvSpPr>
          <p:nvPr>
            <p:ph idx="1"/>
          </p:nvPr>
        </p:nvSpPr>
        <p:spPr/>
        <p:txBody>
          <a:bodyPr/>
          <a:lstStyle/>
          <a:p>
            <a:r>
              <a:rPr lang="en-US" dirty="0"/>
              <a:t>A clustering can be regarded as a compressed representation of a given set of objects</a:t>
            </a:r>
          </a:p>
          <a:p>
            <a:r>
              <a:rPr lang="en-US" dirty="0"/>
              <a:t>The better the clustering results approach the ground-truth, the less amount of information is needed</a:t>
            </a:r>
          </a:p>
          <a:p>
            <a:r>
              <a:rPr lang="en-US" dirty="0"/>
              <a:t>This idea leads to the use of </a:t>
            </a:r>
            <a:r>
              <a:rPr lang="en-US" i="1" dirty="0"/>
              <a:t>conditional entropy</a:t>
            </a:r>
            <a:endParaRPr lang="en-US" dirty="0"/>
          </a:p>
        </p:txBody>
      </p:sp>
      <p:grpSp>
        <p:nvGrpSpPr>
          <p:cNvPr id="2" name="Group 1"/>
          <p:cNvGrpSpPr/>
          <p:nvPr/>
        </p:nvGrpSpPr>
        <p:grpSpPr>
          <a:xfrm>
            <a:off x="10097862" y="0"/>
            <a:ext cx="2094138" cy="1828863"/>
            <a:chOff x="9313760" y="1117784"/>
            <a:chExt cx="2094138" cy="1828863"/>
          </a:xfrm>
        </p:grpSpPr>
        <p:grpSp>
          <p:nvGrpSpPr>
            <p:cNvPr id="5" name="Group 47"/>
            <p:cNvGrpSpPr>
              <a:grpSpLocks/>
            </p:cNvGrpSpPr>
            <p:nvPr/>
          </p:nvGrpSpPr>
          <p:grpSpPr bwMode="auto">
            <a:xfrm>
              <a:off x="9350499" y="1117784"/>
              <a:ext cx="2057399" cy="1237140"/>
              <a:chOff x="6781800" y="1284661"/>
              <a:chExt cx="2042907" cy="1191839"/>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8"/>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3"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1"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2"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TextBox 5"/>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G</a:t>
              </a:r>
              <a:r>
                <a:rPr lang="en-US" sz="1200" b="1" i="1" baseline="-25000" dirty="0">
                  <a:solidFill>
                    <a:srgbClr val="000000"/>
                  </a:solidFill>
                </a:rPr>
                <a:t>1</a:t>
              </a:r>
            </a:p>
          </p:txBody>
        </p:sp>
        <p:sp>
          <p:nvSpPr>
            <p:cNvPr id="7"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G</a:t>
              </a:r>
              <a:r>
                <a:rPr lang="en-US" altLang="en-US" sz="1200" b="1" i="1" baseline="-25000" dirty="0">
                  <a:solidFill>
                    <a:srgbClr val="000000"/>
                  </a:solidFill>
                </a:rPr>
                <a:t>2</a:t>
              </a:r>
            </a:p>
          </p:txBody>
        </p:sp>
        <p:sp>
          <p:nvSpPr>
            <p:cNvPr id="8"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9"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87"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8"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9"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2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12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Tree>
    <p:extLst>
      <p:ext uri="{BB962C8B-B14F-4D97-AF65-F5344CB8AC3E}">
        <p14:creationId xmlns:p14="http://schemas.microsoft.com/office/powerpoint/2010/main" val="23957861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dirty="0"/>
              <a:t>Information Theory-Based Methods (I)</a:t>
            </a:r>
            <a:br>
              <a:rPr lang="en-US" altLang="zh-CN" dirty="0"/>
            </a:br>
            <a:r>
              <a:rPr lang="en-US" altLang="zh-CN" dirty="0"/>
              <a:t>Conditional Entropy</a:t>
            </a:r>
          </a:p>
        </p:txBody>
      </p:sp>
      <mc:AlternateContent xmlns:mc="http://schemas.openxmlformats.org/markup-compatibility/2006">
        <mc:Choice xmlns:a14="http://schemas.microsoft.com/office/drawing/2010/main" Requires="a14">
          <p:sp>
            <p:nvSpPr>
              <p:cNvPr id="24579" name="Rectangle 3"/>
              <p:cNvSpPr>
                <a:spLocks noGrp="1" noChangeArrowheads="1"/>
              </p:cNvSpPr>
              <p:nvPr>
                <p:ph idx="1"/>
              </p:nvPr>
            </p:nvSpPr>
            <p:spPr/>
            <p:txBody>
              <a:bodyPr>
                <a:normAutofit/>
              </a:bodyPr>
              <a:lstStyle/>
              <a:p>
                <a:r>
                  <a:rPr lang="en-US" altLang="zh-CN" dirty="0"/>
                  <a:t>Entropy of clustering C: </a:t>
                </a:r>
                <a14:m>
                  <m:oMath xmlns:m="http://schemas.openxmlformats.org/officeDocument/2006/math">
                    <m:r>
                      <a:rPr lang="en-CA" altLang="zh-CN" b="0" i="1" smtClean="0">
                        <a:latin typeface="Cambria Math" panose="02040503050406030204" pitchFamily="18" charset="0"/>
                      </a:rPr>
                      <m:t>𝐻</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𝐶</m:t>
                        </m:r>
                      </m:e>
                    </m:d>
                    <m:r>
                      <a:rPr lang="en-CA" altLang="zh-CN" b="0" i="1" smtClean="0">
                        <a:latin typeface="Cambria Math" panose="02040503050406030204" pitchFamily="18" charset="0"/>
                      </a:rPr>
                      <m:t>=−</m:t>
                    </m:r>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𝑖</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𝑚</m:t>
                        </m:r>
                      </m:sup>
                      <m:e>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num>
                          <m:den>
                            <m:r>
                              <a:rPr lang="en-CA" altLang="zh-CN" b="0" i="1" smtClean="0">
                                <a:latin typeface="Cambria Math" panose="02040503050406030204" pitchFamily="18" charset="0"/>
                              </a:rPr>
                              <m:t>𝑛</m:t>
                            </m:r>
                          </m:den>
                        </m:f>
                        <m:func>
                          <m:funcPr>
                            <m:ctrlPr>
                              <a:rPr lang="en-CA" altLang="zh-CN" b="0" i="1" smtClean="0">
                                <a:latin typeface="Cambria Math" panose="02040503050406030204" pitchFamily="18" charset="0"/>
                              </a:rPr>
                            </m:ctrlPr>
                          </m:funcPr>
                          <m:fName>
                            <m:r>
                              <m:rPr>
                                <m:sty m:val="p"/>
                              </m:rPr>
                              <a:rPr lang="en-CA" altLang="zh-CN" b="0" i="0" smtClean="0">
                                <a:latin typeface="Cambria Math" panose="02040503050406030204" pitchFamily="18" charset="0"/>
                              </a:rPr>
                              <m:t>log</m:t>
                            </m:r>
                          </m:fName>
                          <m:e>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num>
                              <m:den>
                                <m:r>
                                  <a:rPr lang="en-CA" altLang="zh-CN" b="0" i="1" smtClean="0">
                                    <a:latin typeface="Cambria Math" panose="02040503050406030204" pitchFamily="18" charset="0"/>
                                  </a:rPr>
                                  <m:t>𝑛</m:t>
                                </m:r>
                              </m:den>
                            </m:f>
                          </m:e>
                        </m:func>
                      </m:e>
                    </m:nary>
                  </m:oMath>
                </a14:m>
                <a:r>
                  <a:rPr lang="en-US" altLang="zh-CN" dirty="0"/>
                  <a:t>                              </a:t>
                </a:r>
              </a:p>
              <a:p>
                <a:r>
                  <a:rPr lang="en-US" altLang="zh-CN" dirty="0"/>
                  <a:t>Entropy of ground truth G: </a:t>
                </a:r>
                <a14:m>
                  <m:oMath xmlns:m="http://schemas.openxmlformats.org/officeDocument/2006/math">
                    <m:r>
                      <a:rPr lang="en-CA" altLang="zh-CN" b="0" i="1" smtClean="0">
                        <a:latin typeface="Cambria Math" panose="02040503050406030204" pitchFamily="18" charset="0"/>
                      </a:rPr>
                      <m:t>𝐻</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𝐺</m:t>
                        </m:r>
                      </m:e>
                    </m:d>
                    <m:r>
                      <a:rPr lang="en-CA" altLang="zh-CN" b="0" i="1" smtClean="0">
                        <a:latin typeface="Cambria Math" panose="02040503050406030204" pitchFamily="18" charset="0"/>
                      </a:rPr>
                      <m:t>=−</m:t>
                    </m:r>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𝑖</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𝑙</m:t>
                        </m:r>
                      </m:sup>
                      <m:e>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num>
                          <m:den>
                            <m:r>
                              <a:rPr lang="en-CA" altLang="zh-CN" b="0" i="1" smtClean="0">
                                <a:latin typeface="Cambria Math" panose="02040503050406030204" pitchFamily="18" charset="0"/>
                              </a:rPr>
                              <m:t>𝑛</m:t>
                            </m:r>
                          </m:den>
                        </m:f>
                        <m:func>
                          <m:funcPr>
                            <m:ctrlPr>
                              <a:rPr lang="en-CA" altLang="zh-CN" b="0" i="1" smtClean="0">
                                <a:latin typeface="Cambria Math" panose="02040503050406030204" pitchFamily="18" charset="0"/>
                              </a:rPr>
                            </m:ctrlPr>
                          </m:funcPr>
                          <m:fName>
                            <m:r>
                              <m:rPr>
                                <m:sty m:val="p"/>
                              </m:rPr>
                              <a:rPr lang="en-CA" altLang="zh-CN" b="0" i="0" smtClean="0">
                                <a:latin typeface="Cambria Math" panose="02040503050406030204" pitchFamily="18" charset="0"/>
                              </a:rPr>
                              <m:t>log</m:t>
                            </m:r>
                          </m:fName>
                          <m:e>
                            <m:f>
                              <m:fPr>
                                <m:ctrlPr>
                                  <a:rPr lang="en-CA" altLang="zh-CN" b="0" i="1" smtClean="0">
                                    <a:latin typeface="Cambria Math" panose="02040503050406030204" pitchFamily="18" charset="0"/>
                                  </a:rPr>
                                </m:ctrlPr>
                              </m:fPr>
                              <m:num>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num>
                              <m:den>
                                <m:r>
                                  <a:rPr lang="en-CA" altLang="zh-CN" b="0" i="1" smtClean="0">
                                    <a:latin typeface="Cambria Math" panose="02040503050406030204" pitchFamily="18" charset="0"/>
                                  </a:rPr>
                                  <m:t>𝑛</m:t>
                                </m:r>
                              </m:den>
                            </m:f>
                          </m:e>
                        </m:func>
                      </m:e>
                    </m:nary>
                  </m:oMath>
                </a14:m>
                <a:endParaRPr lang="en-US" altLang="zh-CN" dirty="0"/>
              </a:p>
              <a:p>
                <a:r>
                  <a:rPr lang="en-US" altLang="zh-CN" dirty="0"/>
                  <a:t>Conditional entropy of G given cluster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𝐶</m:t>
                        </m:r>
                      </m:e>
                      <m:sub>
                        <m:r>
                          <a:rPr lang="en-US" altLang="zh-CN" i="1" dirty="0" smtClean="0">
                            <a:latin typeface="Cambria Math" panose="02040503050406030204" pitchFamily="18" charset="0"/>
                          </a:rPr>
                          <m:t>𝑖</m:t>
                        </m:r>
                      </m:sub>
                    </m:sSub>
                  </m:oMath>
                </a14:m>
                <a:r>
                  <a:rPr lang="en-US" altLang="zh-CN" dirty="0"/>
                  <a:t>: </a:t>
                </a:r>
              </a:p>
              <a:p>
                <a:pPr marL="0" indent="0" algn="ctr">
                  <a:buNone/>
                </a:pPr>
                <a14:m>
                  <m:oMath xmlns:m="http://schemas.openxmlformats.org/officeDocument/2006/math">
                    <m:r>
                      <a:rPr lang="en-CA" altLang="zh-CN" b="0" i="1" smtClean="0">
                        <a:latin typeface="Cambria Math" panose="02040503050406030204" pitchFamily="18" charset="0"/>
                      </a:rPr>
                      <m:t>𝐻</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𝐺</m:t>
                        </m:r>
                      </m:e>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e>
                    </m:d>
                    <m:r>
                      <a:rPr lang="en-CA" altLang="zh-CN" b="0" i="1" smtClean="0">
                        <a:latin typeface="Cambria Math" panose="02040503050406030204" pitchFamily="18" charset="0"/>
                      </a:rPr>
                      <m:t>=−</m:t>
                    </m:r>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𝑗</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𝑙</m:t>
                        </m:r>
                      </m:sup>
                      <m:e>
                        <m:f>
                          <m:fPr>
                            <m:ctrlPr>
                              <a:rPr lang="en-CA" altLang="zh-CN" b="0" i="1" smtClean="0">
                                <a:latin typeface="Cambria Math" panose="02040503050406030204" pitchFamily="18" charset="0"/>
                              </a:rPr>
                            </m:ctrlPr>
                          </m:fPr>
                          <m:num>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e>
                            </m:d>
                          </m:num>
                          <m:den>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e>
                            </m:d>
                          </m:den>
                        </m:f>
                        <m:func>
                          <m:funcPr>
                            <m:ctrlPr>
                              <a:rPr lang="en-CA" altLang="zh-CN" b="0" i="1" smtClean="0">
                                <a:latin typeface="Cambria Math" panose="02040503050406030204" pitchFamily="18" charset="0"/>
                              </a:rPr>
                            </m:ctrlPr>
                          </m:funcPr>
                          <m:fName>
                            <m:r>
                              <m:rPr>
                                <m:sty m:val="p"/>
                              </m:rPr>
                              <a:rPr lang="en-CA" altLang="zh-CN" b="0" i="0" smtClean="0">
                                <a:latin typeface="Cambria Math" panose="02040503050406030204" pitchFamily="18" charset="0"/>
                              </a:rPr>
                              <m:t>log</m:t>
                            </m:r>
                          </m:fName>
                          <m:e>
                            <m:f>
                              <m:fPr>
                                <m:ctrlPr>
                                  <a:rPr lang="en-CA" altLang="zh-CN" b="0" i="1" smtClean="0">
                                    <a:latin typeface="Cambria Math" panose="02040503050406030204" pitchFamily="18" charset="0"/>
                                  </a:rPr>
                                </m:ctrlPr>
                              </m:fPr>
                              <m:num>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e>
                                </m:d>
                              </m:num>
                              <m:den>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e>
                                </m:d>
                              </m:den>
                            </m:f>
                          </m:e>
                        </m:func>
                      </m:e>
                    </m:nary>
                  </m:oMath>
                </a14:m>
                <a:r>
                  <a:rPr lang="en-US" altLang="zh-CN" dirty="0"/>
                  <a:t> </a:t>
                </a:r>
              </a:p>
              <a:p>
                <a:r>
                  <a:rPr lang="en-US" altLang="zh-CN" dirty="0"/>
                  <a:t>Conditional entropy of G given clustering C: </a:t>
                </a:r>
              </a:p>
              <a:p>
                <a:pPr marL="0" indent="0">
                  <a:buNone/>
                </a:pPr>
                <a14:m>
                  <m:oMathPara xmlns:m="http://schemas.openxmlformats.org/officeDocument/2006/math">
                    <m:oMathParaPr>
                      <m:jc m:val="center"/>
                    </m:oMathParaPr>
                    <m:oMath xmlns:m="http://schemas.openxmlformats.org/officeDocument/2006/math">
                      <m:r>
                        <a:rPr lang="en-CA" altLang="zh-CN" b="0" i="1" smtClean="0">
                          <a:latin typeface="Cambria Math" panose="02040503050406030204" pitchFamily="18" charset="0"/>
                        </a:rPr>
                        <m:t>𝐻</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𝐺</m:t>
                          </m:r>
                        </m:e>
                        <m:e>
                          <m:r>
                            <a:rPr lang="en-CA" altLang="zh-CN" b="0" i="1" smtClean="0">
                              <a:latin typeface="Cambria Math" panose="02040503050406030204" pitchFamily="18" charset="0"/>
                            </a:rPr>
                            <m:t>𝐶</m:t>
                          </m:r>
                        </m:e>
                      </m:d>
                      <m:r>
                        <a:rPr lang="en-CA" altLang="zh-CN" b="0" i="1" smtClean="0">
                          <a:latin typeface="Cambria Math" panose="02040503050406030204" pitchFamily="18" charset="0"/>
                        </a:rPr>
                        <m:t>=</m:t>
                      </m:r>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𝑖</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𝑚</m:t>
                          </m:r>
                        </m:sup>
                        <m:e>
                          <m:f>
                            <m:fPr>
                              <m:ctrlPr>
                                <a:rPr lang="en-CA" altLang="zh-CN" b="0" i="1" smtClean="0">
                                  <a:latin typeface="Cambria Math" panose="02040503050406030204" pitchFamily="18" charset="0"/>
                                </a:rPr>
                              </m:ctrlPr>
                            </m:fPr>
                            <m:num>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e>
                              </m:d>
                            </m:num>
                            <m:den>
                              <m:r>
                                <a:rPr lang="en-CA" altLang="zh-CN" b="0" i="1" smtClean="0">
                                  <a:latin typeface="Cambria Math" panose="02040503050406030204" pitchFamily="18" charset="0"/>
                                </a:rPr>
                                <m:t>𝑛</m:t>
                              </m:r>
                            </m:den>
                          </m:f>
                          <m:r>
                            <a:rPr lang="en-CA" altLang="zh-CN" b="0" i="1" smtClean="0">
                              <a:latin typeface="Cambria Math" panose="02040503050406030204" pitchFamily="18" charset="0"/>
                            </a:rPr>
                            <m:t>𝐻</m:t>
                          </m:r>
                          <m:d>
                            <m:dPr>
                              <m:ctrlPr>
                                <a:rPr lang="en-CA" altLang="zh-CN" b="0" i="1" smtClean="0">
                                  <a:latin typeface="Cambria Math" panose="02040503050406030204" pitchFamily="18" charset="0"/>
                                </a:rPr>
                              </m:ctrlPr>
                            </m:dPr>
                            <m:e>
                              <m:r>
                                <a:rPr lang="en-CA" altLang="zh-CN" b="0" i="1" smtClean="0">
                                  <a:latin typeface="Cambria Math" panose="02040503050406030204" pitchFamily="18" charset="0"/>
                                </a:rPr>
                                <m:t>𝐺</m:t>
                              </m:r>
                            </m:e>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e>
                          </m:d>
                        </m:e>
                      </m:nary>
                      <m:r>
                        <a:rPr lang="en-CA" altLang="zh-CN" b="0" i="1" smtClean="0">
                          <a:latin typeface="Cambria Math" panose="02040503050406030204" pitchFamily="18" charset="0"/>
                        </a:rPr>
                        <m:t>=−</m:t>
                      </m:r>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𝑖</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𝑚</m:t>
                          </m:r>
                        </m:sup>
                        <m:e>
                          <m:nary>
                            <m:naryPr>
                              <m:chr m:val="∑"/>
                              <m:ctrlPr>
                                <a:rPr lang="en-CA" altLang="zh-CN" b="0" i="1" smtClean="0">
                                  <a:latin typeface="Cambria Math" panose="02040503050406030204" pitchFamily="18" charset="0"/>
                                </a:rPr>
                              </m:ctrlPr>
                            </m:naryPr>
                            <m:sub>
                              <m:r>
                                <m:rPr>
                                  <m:brk m:alnAt="23"/>
                                </m:rPr>
                                <a:rPr lang="en-CA" altLang="zh-CN" b="0" i="1" smtClean="0">
                                  <a:latin typeface="Cambria Math" panose="02040503050406030204" pitchFamily="18" charset="0"/>
                                </a:rPr>
                                <m:t>𝑗</m:t>
                              </m:r>
                              <m:r>
                                <a:rPr lang="en-CA" altLang="zh-CN" b="0" i="1" smtClean="0">
                                  <a:latin typeface="Cambria Math" panose="02040503050406030204" pitchFamily="18" charset="0"/>
                                </a:rPr>
                                <m:t>=1</m:t>
                              </m:r>
                            </m:sub>
                            <m:sup>
                              <m:r>
                                <a:rPr lang="en-CA" altLang="zh-CN" b="0" i="1" smtClean="0">
                                  <a:latin typeface="Cambria Math" panose="02040503050406030204" pitchFamily="18" charset="0"/>
                                </a:rPr>
                                <m:t>𝑙</m:t>
                              </m:r>
                            </m:sup>
                            <m:e>
                              <m:f>
                                <m:fPr>
                                  <m:ctrlPr>
                                    <a:rPr lang="en-CA" altLang="zh-CN" b="0" i="1" smtClean="0">
                                      <a:latin typeface="Cambria Math" panose="02040503050406030204" pitchFamily="18" charset="0"/>
                                    </a:rPr>
                                  </m:ctrlPr>
                                </m:fPr>
                                <m:num>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e>
                                  </m:d>
                                </m:num>
                                <m:den>
                                  <m:r>
                                    <a:rPr lang="en-CA" altLang="zh-CN" b="0" i="1" smtClean="0">
                                      <a:latin typeface="Cambria Math" panose="02040503050406030204" pitchFamily="18" charset="0"/>
                                    </a:rPr>
                                    <m:t>𝑛</m:t>
                                  </m:r>
                                </m:den>
                              </m:f>
                              <m:func>
                                <m:funcPr>
                                  <m:ctrlPr>
                                    <a:rPr lang="en-CA" altLang="zh-CN" b="0" i="1" smtClean="0">
                                      <a:latin typeface="Cambria Math" panose="02040503050406030204" pitchFamily="18" charset="0"/>
                                    </a:rPr>
                                  </m:ctrlPr>
                                </m:funcPr>
                                <m:fName>
                                  <m:r>
                                    <m:rPr>
                                      <m:sty m:val="p"/>
                                    </m:rPr>
                                    <a:rPr lang="en-CA" altLang="zh-CN" b="0" i="0" smtClean="0">
                                      <a:latin typeface="Cambria Math" panose="02040503050406030204" pitchFamily="18" charset="0"/>
                                    </a:rPr>
                                    <m:t>log</m:t>
                                  </m:r>
                                </m:fName>
                                <m:e>
                                  <m:f>
                                    <m:fPr>
                                      <m:ctrlPr>
                                        <a:rPr lang="en-CA" altLang="zh-CN" b="0" i="1" smtClean="0">
                                          <a:latin typeface="Cambria Math" panose="02040503050406030204" pitchFamily="18" charset="0"/>
                                        </a:rPr>
                                      </m:ctrlPr>
                                    </m:fPr>
                                    <m:num>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r>
                                            <a:rPr lang="en-CA" altLang="zh-CN" b="0" i="1" smtClean="0">
                                              <a:latin typeface="Cambria Math" panose="02040503050406030204" pitchFamily="18" charset="0"/>
                                            </a:rPr>
                                            <m:t>∩</m:t>
                                          </m:r>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𝐺</m:t>
                                              </m:r>
                                            </m:e>
                                            <m:sub>
                                              <m:r>
                                                <a:rPr lang="en-CA" altLang="zh-CN" b="0" i="1" smtClean="0">
                                                  <a:latin typeface="Cambria Math" panose="02040503050406030204" pitchFamily="18" charset="0"/>
                                                </a:rPr>
                                                <m:t>𝑗</m:t>
                                              </m:r>
                                            </m:sub>
                                          </m:sSub>
                                        </m:e>
                                      </m:d>
                                    </m:num>
                                    <m:den>
                                      <m:d>
                                        <m:dPr>
                                          <m:begChr m:val="|"/>
                                          <m:endChr m:val="|"/>
                                          <m:ctrlPr>
                                            <a:rPr lang="en-CA" altLang="zh-CN" b="0" i="1" smtClean="0">
                                              <a:latin typeface="Cambria Math" panose="02040503050406030204" pitchFamily="18" charset="0"/>
                                            </a:rPr>
                                          </m:ctrlPr>
                                        </m:dPr>
                                        <m:e>
                                          <m:sSub>
                                            <m:sSubPr>
                                              <m:ctrlPr>
                                                <a:rPr lang="en-CA" altLang="zh-CN" b="0" i="1" smtClean="0">
                                                  <a:latin typeface="Cambria Math" panose="02040503050406030204" pitchFamily="18" charset="0"/>
                                                </a:rPr>
                                              </m:ctrlPr>
                                            </m:sSubPr>
                                            <m:e>
                                              <m:r>
                                                <a:rPr lang="en-CA" altLang="zh-CN" b="0" i="1" smtClean="0">
                                                  <a:latin typeface="Cambria Math" panose="02040503050406030204" pitchFamily="18" charset="0"/>
                                                </a:rPr>
                                                <m:t>𝐶</m:t>
                                              </m:r>
                                            </m:e>
                                            <m:sub>
                                              <m:r>
                                                <a:rPr lang="en-CA" altLang="zh-CN" b="0" i="1" smtClean="0">
                                                  <a:latin typeface="Cambria Math" panose="02040503050406030204" pitchFamily="18" charset="0"/>
                                                </a:rPr>
                                                <m:t>𝑖</m:t>
                                              </m:r>
                                            </m:sub>
                                          </m:sSub>
                                        </m:e>
                                      </m:d>
                                    </m:den>
                                  </m:f>
                                </m:e>
                              </m:func>
                            </m:e>
                          </m:nary>
                        </m:e>
                      </m:nary>
                    </m:oMath>
                  </m:oMathPara>
                </a14:m>
                <a:endParaRPr lang="en-US" altLang="zh-CN" dirty="0"/>
              </a:p>
              <a:p>
                <a:endParaRPr lang="en-US" altLang="zh-CN" dirty="0"/>
              </a:p>
              <a:p>
                <a:endParaRPr lang="en-US" altLang="zh-CN" dirty="0"/>
              </a:p>
              <a:p>
                <a:endParaRPr lang="en-US" altLang="zh-CN" dirty="0"/>
              </a:p>
              <a:p>
                <a:endParaRPr lang="en-US" dirty="0"/>
              </a:p>
            </p:txBody>
          </p:sp>
        </mc:Choice>
        <mc:Fallback>
          <p:sp>
            <p:nvSpPr>
              <p:cNvPr id="24579" name="Rectangle 3"/>
              <p:cNvSpPr>
                <a:spLocks noGrp="1" noRot="1" noChangeAspect="1" noMove="1" noResize="1" noEditPoints="1" noAdjustHandles="1" noChangeArrowheads="1" noChangeShapeType="1" noTextEdit="1"/>
              </p:cNvSpPr>
              <p:nvPr>
                <p:ph idx="1"/>
              </p:nvPr>
            </p:nvSpPr>
            <p:spPr>
              <a:blipFill>
                <a:blip r:embed="rId3"/>
                <a:stretch>
                  <a:fillRect l="-1086" t="-13953" b="-46221"/>
                </a:stretch>
              </a:blipFill>
            </p:spPr>
            <p:txBody>
              <a:bodyPr/>
              <a:lstStyle/>
              <a:p>
                <a:r>
                  <a:rPr lang="en-US">
                    <a:noFill/>
                  </a:rPr>
                  <a:t> </a:t>
                </a:r>
              </a:p>
            </p:txBody>
          </p:sp>
        </mc:Fallback>
      </mc:AlternateContent>
      <p:grpSp>
        <p:nvGrpSpPr>
          <p:cNvPr id="2" name="Group 1"/>
          <p:cNvGrpSpPr/>
          <p:nvPr/>
        </p:nvGrpSpPr>
        <p:grpSpPr>
          <a:xfrm>
            <a:off x="9188245" y="1327354"/>
            <a:ext cx="2694039" cy="2212258"/>
            <a:chOff x="9313760" y="1117784"/>
            <a:chExt cx="2094138" cy="1828863"/>
          </a:xfrm>
        </p:grpSpPr>
        <p:grpSp>
          <p:nvGrpSpPr>
            <p:cNvPr id="5" name="Group 47"/>
            <p:cNvGrpSpPr>
              <a:grpSpLocks/>
            </p:cNvGrpSpPr>
            <p:nvPr/>
          </p:nvGrpSpPr>
          <p:grpSpPr bwMode="auto">
            <a:xfrm>
              <a:off x="9350499" y="1117784"/>
              <a:ext cx="2057399" cy="1237140"/>
              <a:chOff x="6781800" y="1284661"/>
              <a:chExt cx="2042907" cy="1191839"/>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8"/>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3"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1"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2"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TextBox 5"/>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G</a:t>
              </a:r>
              <a:r>
                <a:rPr lang="en-US" sz="1200" b="1" i="1" baseline="-25000" dirty="0">
                  <a:solidFill>
                    <a:srgbClr val="000000"/>
                  </a:solidFill>
                </a:rPr>
                <a:t>1</a:t>
              </a:r>
            </a:p>
          </p:txBody>
        </p:sp>
        <p:sp>
          <p:nvSpPr>
            <p:cNvPr id="7"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G</a:t>
              </a:r>
              <a:r>
                <a:rPr lang="en-US" altLang="en-US" sz="1200" b="1" i="1" baseline="-25000" dirty="0">
                  <a:solidFill>
                    <a:srgbClr val="000000"/>
                  </a:solidFill>
                </a:rPr>
                <a:t>2</a:t>
              </a:r>
            </a:p>
          </p:txBody>
        </p:sp>
        <p:sp>
          <p:nvSpPr>
            <p:cNvPr id="8"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9"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87"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8"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9"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2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12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Tree>
    <p:extLst>
      <p:ext uri="{BB962C8B-B14F-4D97-AF65-F5344CB8AC3E}">
        <p14:creationId xmlns:p14="http://schemas.microsoft.com/office/powerpoint/2010/main" val="24574377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zh-CN" dirty="0"/>
              <a:t>Example </a:t>
            </a:r>
          </a:p>
        </p:txBody>
      </p:sp>
      <p:sp>
        <p:nvSpPr>
          <p:cNvPr id="24579" name="Rectangle 3"/>
          <p:cNvSpPr>
            <a:spLocks noGrp="1" noChangeArrowheads="1"/>
          </p:cNvSpPr>
          <p:nvPr>
            <p:ph idx="1"/>
          </p:nvPr>
        </p:nvSpPr>
        <p:spPr/>
        <p:txBody>
          <a:bodyPr>
            <a:normAutofit/>
          </a:bodyPr>
          <a:lstStyle/>
          <a:p>
            <a:r>
              <a:rPr lang="en-US" altLang="zh-CN" dirty="0">
                <a:ea typeface="SimSun" panose="02010600030101010101" pitchFamily="2" charset="-122"/>
              </a:rPr>
              <a:t>Consider 11 objects</a:t>
            </a:r>
          </a:p>
          <a:p>
            <a:endParaRPr lang="en-US" altLang="zh-CN"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pPr marL="0" indent="0">
              <a:buNone/>
            </a:pPr>
            <a:endParaRPr lang="en-US" altLang="zh-CN" dirty="0">
              <a:ea typeface="SimSun" panose="02010600030101010101" pitchFamily="2" charset="-122"/>
            </a:endParaRPr>
          </a:p>
        </p:txBody>
      </p:sp>
      <p:grpSp>
        <p:nvGrpSpPr>
          <p:cNvPr id="2" name="Group 1"/>
          <p:cNvGrpSpPr/>
          <p:nvPr/>
        </p:nvGrpSpPr>
        <p:grpSpPr>
          <a:xfrm>
            <a:off x="10097862" y="0"/>
            <a:ext cx="2094138" cy="1828863"/>
            <a:chOff x="9313760" y="1117784"/>
            <a:chExt cx="2094138" cy="1828863"/>
          </a:xfrm>
        </p:grpSpPr>
        <p:grpSp>
          <p:nvGrpSpPr>
            <p:cNvPr id="5" name="Group 47"/>
            <p:cNvGrpSpPr>
              <a:grpSpLocks/>
            </p:cNvGrpSpPr>
            <p:nvPr/>
          </p:nvGrpSpPr>
          <p:grpSpPr bwMode="auto">
            <a:xfrm>
              <a:off x="9350499" y="1117784"/>
              <a:ext cx="2057399" cy="1237140"/>
              <a:chOff x="6781800" y="1284661"/>
              <a:chExt cx="2042907" cy="1191839"/>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8"/>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3"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1"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2"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TextBox 5"/>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G</a:t>
              </a:r>
              <a:r>
                <a:rPr lang="en-US" sz="1200" b="1" i="1" baseline="-25000" dirty="0">
                  <a:solidFill>
                    <a:srgbClr val="000000"/>
                  </a:solidFill>
                </a:rPr>
                <a:t>1</a:t>
              </a:r>
            </a:p>
          </p:txBody>
        </p:sp>
        <p:sp>
          <p:nvSpPr>
            <p:cNvPr id="7"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G</a:t>
              </a:r>
              <a:r>
                <a:rPr lang="en-US" altLang="en-US" sz="1200" b="1" i="1" baseline="-25000" dirty="0">
                  <a:solidFill>
                    <a:srgbClr val="000000"/>
                  </a:solidFill>
                </a:rPr>
                <a:t>2</a:t>
              </a:r>
            </a:p>
          </p:txBody>
        </p:sp>
        <p:sp>
          <p:nvSpPr>
            <p:cNvPr id="8"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9"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87"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8"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9"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2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12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
        <p:nvSpPr>
          <p:cNvPr id="51" name="Rectangle 3">
            <a:extLst>
              <a:ext uri="{FF2B5EF4-FFF2-40B4-BE49-F238E27FC236}">
                <a16:creationId xmlns:a16="http://schemas.microsoft.com/office/drawing/2014/main" id="{D7B5754A-19E7-4961-8039-6A5357C4D919}"/>
              </a:ext>
            </a:extLst>
          </p:cNvPr>
          <p:cNvSpPr txBox="1">
            <a:spLocks noChangeArrowheads="1"/>
          </p:cNvSpPr>
          <p:nvPr/>
        </p:nvSpPr>
        <p:spPr>
          <a:xfrm>
            <a:off x="314661" y="3075154"/>
            <a:ext cx="11266433" cy="4088363"/>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endParaRPr lang="en-US" altLang="zh-CN" dirty="0">
              <a:ea typeface="SimSun" panose="02010600030101010101" pitchFamily="2" charset="-122"/>
            </a:endParaRPr>
          </a:p>
        </p:txBody>
      </p:sp>
      <p:pic>
        <p:nvPicPr>
          <p:cNvPr id="50" name="Picture 49">
            <a:extLst>
              <a:ext uri="{FF2B5EF4-FFF2-40B4-BE49-F238E27FC236}">
                <a16:creationId xmlns:a16="http://schemas.microsoft.com/office/drawing/2014/main" id="{02240266-465D-4A9A-8DA7-10A5536C2B6A}"/>
              </a:ext>
            </a:extLst>
          </p:cNvPr>
          <p:cNvPicPr>
            <a:picLocks noChangeAspect="1"/>
          </p:cNvPicPr>
          <p:nvPr/>
        </p:nvPicPr>
        <p:blipFill>
          <a:blip r:embed="rId3"/>
          <a:stretch>
            <a:fillRect/>
          </a:stretch>
        </p:blipFill>
        <p:spPr>
          <a:xfrm>
            <a:off x="1230406" y="2359345"/>
            <a:ext cx="9037117" cy="1355567"/>
          </a:xfrm>
          <a:prstGeom prst="rect">
            <a:avLst/>
          </a:prstGeom>
        </p:spPr>
      </p:pic>
      <p:sp>
        <p:nvSpPr>
          <p:cNvPr id="52" name="TextBox 51">
            <a:extLst>
              <a:ext uri="{FF2B5EF4-FFF2-40B4-BE49-F238E27FC236}">
                <a16:creationId xmlns:a16="http://schemas.microsoft.com/office/drawing/2014/main" id="{79619E2B-668B-448A-85E0-0B1C790B81F5}"/>
              </a:ext>
            </a:extLst>
          </p:cNvPr>
          <p:cNvSpPr txBox="1"/>
          <p:nvPr/>
        </p:nvSpPr>
        <p:spPr>
          <a:xfrm>
            <a:off x="5725673" y="3732471"/>
            <a:ext cx="6039665" cy="707886"/>
          </a:xfrm>
          <a:prstGeom prst="rect">
            <a:avLst/>
          </a:prstGeom>
          <a:solidFill>
            <a:srgbClr val="FFFFCC"/>
          </a:solidFill>
        </p:spPr>
        <p:txBody>
          <a:bodyPr wrap="square" rtlCol="0">
            <a:spAutoFit/>
          </a:bodyPr>
          <a:lstStyle/>
          <a:p>
            <a:pPr algn="l"/>
            <a:r>
              <a:rPr lang="en-US" sz="2000" dirty="0"/>
              <a:t>Purity for clustering </a:t>
            </a:r>
            <a:r>
              <a:rPr lang="en-US" sz="2000" b="1" i="1" dirty="0"/>
              <a:t>C</a:t>
            </a:r>
            <a:r>
              <a:rPr lang="en-US" sz="2000" b="1" baseline="-25000" dirty="0"/>
              <a:t>1</a:t>
            </a:r>
            <a:r>
              <a:rPr lang="en-US" sz="2000" dirty="0"/>
              <a:t> = </a:t>
            </a:r>
            <a:r>
              <a:rPr lang="en-US" sz="2000" b="0" i="0" u="none" strike="noStrike" baseline="0" dirty="0">
                <a:latin typeface="CMR7"/>
              </a:rPr>
              <a:t>1/11 </a:t>
            </a:r>
            <a:r>
              <a:rPr lang="en-US" sz="2000" b="0" i="0" u="none" strike="noStrike" baseline="0" dirty="0">
                <a:latin typeface="cmsy10"/>
              </a:rPr>
              <a:t> </a:t>
            </a:r>
            <a:r>
              <a:rPr lang="en-US" sz="2000" b="0" i="0" u="none" strike="noStrike" baseline="0" dirty="0">
                <a:latin typeface="cmr10"/>
              </a:rPr>
              <a:t>(4 + 2 + 4 + 1) = </a:t>
            </a:r>
            <a:r>
              <a:rPr lang="en-US" sz="2000" b="0" i="0" u="none" strike="noStrike" baseline="0" dirty="0">
                <a:latin typeface="CMR7"/>
              </a:rPr>
              <a:t>11/11 </a:t>
            </a:r>
            <a:r>
              <a:rPr lang="en-US" sz="2000" b="0" i="0" u="none" strike="noStrike" baseline="0" dirty="0">
                <a:latin typeface="cmr10"/>
              </a:rPr>
              <a:t>= 1;    </a:t>
            </a:r>
          </a:p>
          <a:p>
            <a:pPr algn="l"/>
            <a:r>
              <a:rPr lang="en-US" sz="2000" dirty="0"/>
              <a:t>Purity for clustering </a:t>
            </a:r>
            <a:r>
              <a:rPr lang="en-US" sz="2000" b="1" i="1" dirty="0"/>
              <a:t>C</a:t>
            </a:r>
            <a:r>
              <a:rPr lang="en-US" sz="2000" b="1" baseline="-25000" dirty="0"/>
              <a:t>2</a:t>
            </a:r>
            <a:r>
              <a:rPr lang="en-US" sz="2000" dirty="0"/>
              <a:t> = </a:t>
            </a:r>
            <a:r>
              <a:rPr lang="en-US" sz="2000" b="0" i="0" u="none" strike="noStrike" baseline="0" dirty="0">
                <a:latin typeface="CMR7"/>
              </a:rPr>
              <a:t>1/11 </a:t>
            </a:r>
            <a:r>
              <a:rPr lang="en-US" sz="2000" b="0" i="0" u="none" strike="noStrike" baseline="0" dirty="0">
                <a:latin typeface="cmr10"/>
              </a:rPr>
              <a:t>(2 + 3 + 1) = </a:t>
            </a:r>
            <a:r>
              <a:rPr lang="en-US" sz="2000" b="0" i="0" u="none" strike="noStrike" baseline="0" dirty="0">
                <a:latin typeface="CMR7"/>
              </a:rPr>
              <a:t>6/11</a:t>
            </a:r>
            <a:endParaRPr lang="en-US" sz="2000" b="0" i="0" u="none" strike="noStrike" baseline="0" dirty="0">
              <a:latin typeface="cmr10"/>
            </a:endParaRPr>
          </a:p>
        </p:txBody>
      </p:sp>
      <p:pic>
        <p:nvPicPr>
          <p:cNvPr id="3" name="Picture 2">
            <a:extLst>
              <a:ext uri="{FF2B5EF4-FFF2-40B4-BE49-F238E27FC236}">
                <a16:creationId xmlns:a16="http://schemas.microsoft.com/office/drawing/2014/main" id="{E7345D59-A0CD-3521-8722-228A0E9CCA0D}"/>
              </a:ext>
            </a:extLst>
          </p:cNvPr>
          <p:cNvPicPr>
            <a:picLocks noChangeAspect="1"/>
          </p:cNvPicPr>
          <p:nvPr/>
        </p:nvPicPr>
        <p:blipFill>
          <a:blip r:embed="rId4"/>
          <a:stretch>
            <a:fillRect/>
          </a:stretch>
        </p:blipFill>
        <p:spPr>
          <a:xfrm>
            <a:off x="1993050" y="4787635"/>
            <a:ext cx="7511827" cy="587601"/>
          </a:xfrm>
          <a:prstGeom prst="rect">
            <a:avLst/>
          </a:prstGeom>
        </p:spPr>
      </p:pic>
      <p:pic>
        <p:nvPicPr>
          <p:cNvPr id="4" name="Picture 3">
            <a:extLst>
              <a:ext uri="{FF2B5EF4-FFF2-40B4-BE49-F238E27FC236}">
                <a16:creationId xmlns:a16="http://schemas.microsoft.com/office/drawing/2014/main" id="{AB2230BD-D677-F256-9D0E-534D63A66839}"/>
              </a:ext>
            </a:extLst>
          </p:cNvPr>
          <p:cNvPicPr>
            <a:picLocks noChangeAspect="1"/>
          </p:cNvPicPr>
          <p:nvPr/>
        </p:nvPicPr>
        <p:blipFill>
          <a:blip r:embed="rId5"/>
          <a:stretch>
            <a:fillRect/>
          </a:stretch>
        </p:blipFill>
        <p:spPr>
          <a:xfrm>
            <a:off x="1634123" y="5471812"/>
            <a:ext cx="8884181" cy="781818"/>
          </a:xfrm>
          <a:prstGeom prst="rect">
            <a:avLst/>
          </a:prstGeom>
        </p:spPr>
      </p:pic>
      <p:sp>
        <p:nvSpPr>
          <p:cNvPr id="43" name="TextBox 42">
            <a:extLst>
              <a:ext uri="{FF2B5EF4-FFF2-40B4-BE49-F238E27FC236}">
                <a16:creationId xmlns:a16="http://schemas.microsoft.com/office/drawing/2014/main" id="{CC150FCB-CDD8-5819-57C0-061C5A2057C2}"/>
              </a:ext>
            </a:extLst>
          </p:cNvPr>
          <p:cNvSpPr txBox="1"/>
          <p:nvPr/>
        </p:nvSpPr>
        <p:spPr>
          <a:xfrm>
            <a:off x="701936" y="6316140"/>
            <a:ext cx="11234100" cy="369332"/>
          </a:xfrm>
          <a:prstGeom prst="rect">
            <a:avLst/>
          </a:prstGeom>
          <a:solidFill>
            <a:srgbClr val="FFFFCC"/>
          </a:solidFill>
        </p:spPr>
        <p:txBody>
          <a:bodyPr wrap="square" rtlCol="0">
            <a:spAutoFit/>
          </a:bodyPr>
          <a:lstStyle/>
          <a:p>
            <a:pPr algn="l"/>
            <a:r>
              <a:rPr lang="en-US" sz="1800" b="0" i="0" u="none" strike="noStrike" baseline="0" dirty="0">
                <a:latin typeface="cmr10"/>
              </a:rPr>
              <a:t>Note: conditional entropy cannot detect the issue that </a:t>
            </a:r>
            <a:r>
              <a:rPr lang="en-US" sz="1800" b="1" i="1" u="none" strike="noStrike" baseline="0" dirty="0">
                <a:latin typeface="CMSY10"/>
              </a:rPr>
              <a:t>C</a:t>
            </a:r>
            <a:r>
              <a:rPr lang="en-US" sz="1800" b="1" i="1" u="none" strike="noStrike" baseline="-25000" dirty="0">
                <a:latin typeface="CMR7"/>
              </a:rPr>
              <a:t>1</a:t>
            </a:r>
            <a:r>
              <a:rPr lang="en-US" sz="1800" b="0" i="0" u="none" strike="noStrike" baseline="0" dirty="0">
                <a:latin typeface="CMR7"/>
              </a:rPr>
              <a:t> </a:t>
            </a:r>
            <a:r>
              <a:rPr lang="en-US" sz="1800" b="0" i="0" u="none" strike="noStrike" baseline="0" dirty="0">
                <a:latin typeface="cmr10"/>
              </a:rPr>
              <a:t>splits the objects in </a:t>
            </a:r>
            <a:r>
              <a:rPr lang="en-US" sz="1800" b="0" i="1" u="none" strike="noStrike" baseline="0" dirty="0">
                <a:latin typeface="CMMI10"/>
              </a:rPr>
              <a:t>G</a:t>
            </a:r>
            <a:r>
              <a:rPr lang="en-US" sz="1800" b="0" i="0" u="none" strike="noStrike" baseline="0" dirty="0">
                <a:latin typeface="CMR7"/>
              </a:rPr>
              <a:t> </a:t>
            </a:r>
            <a:r>
              <a:rPr lang="en-US" sz="1800" b="0" i="0" u="none" strike="noStrike" baseline="0" dirty="0">
                <a:latin typeface="cmr10"/>
              </a:rPr>
              <a:t>into two clusters </a:t>
            </a:r>
            <a:endParaRPr lang="en-US" dirty="0"/>
          </a:p>
        </p:txBody>
      </p:sp>
    </p:spTree>
    <p:extLst>
      <p:ext uri="{BB962C8B-B14F-4D97-AF65-F5344CB8AC3E}">
        <p14:creationId xmlns:p14="http://schemas.microsoft.com/office/powerpoint/2010/main" val="3782171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9197</Words>
  <Application>Microsoft Macintosh PowerPoint</Application>
  <PresentationFormat>Widescreen</PresentationFormat>
  <Paragraphs>1170</Paragraphs>
  <Slides>103</Slides>
  <Notes>82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4</vt:i4>
      </vt:variant>
      <vt:variant>
        <vt:lpstr>Slide Titles</vt:lpstr>
      </vt:variant>
      <vt:variant>
        <vt:i4>103</vt:i4>
      </vt:variant>
    </vt:vector>
  </HeadingPairs>
  <TitlesOfParts>
    <vt:vector size="121" baseType="lpstr">
      <vt:lpstr>CMR7</vt:lpstr>
      <vt:lpstr>Small Fonts</vt:lpstr>
      <vt:lpstr>Arial</vt:lpstr>
      <vt:lpstr>Calibri</vt:lpstr>
      <vt:lpstr>Calibri Light</vt:lpstr>
      <vt:lpstr>Cambria Math</vt:lpstr>
      <vt:lpstr>CMMI10</vt:lpstr>
      <vt:lpstr>cmr10</vt:lpstr>
      <vt:lpstr>cmsy10</vt:lpstr>
      <vt:lpstr>cmsy10</vt:lpstr>
      <vt:lpstr>Tahoma</vt:lpstr>
      <vt:lpstr>Times New Roman</vt:lpstr>
      <vt:lpstr>Wingdings</vt:lpstr>
      <vt:lpstr>Office Theme</vt:lpstr>
      <vt:lpstr>SmartDraw</vt:lpstr>
      <vt:lpstr>Worksheet</vt:lpstr>
      <vt:lpstr>Equation</vt:lpstr>
      <vt:lpstr>Document</vt:lpstr>
      <vt:lpstr>Chapter 8 Cluster Analysis: Basic Concepts and Methods</vt:lpstr>
      <vt:lpstr>Outline</vt:lpstr>
      <vt:lpstr>Outline</vt:lpstr>
      <vt:lpstr>Cluster Analysis: A Quick Overview</vt:lpstr>
      <vt:lpstr>The Value of Cluster Analysis</vt:lpstr>
      <vt:lpstr>Broad Applications of Cluster Analysis</vt:lpstr>
      <vt:lpstr>What Is Cluster Analysis?</vt:lpstr>
      <vt:lpstr>Cluster Analysis: Applications</vt:lpstr>
      <vt:lpstr>Considerations for Cluster Analysis</vt:lpstr>
      <vt:lpstr>Requirements and Challenges</vt:lpstr>
      <vt:lpstr>Cluster Analysis: A Multi-Dimensional Categorization</vt:lpstr>
      <vt:lpstr>Typical Clustering Methodologies</vt:lpstr>
      <vt:lpstr>High-dimensional Dlustering</vt:lpstr>
      <vt:lpstr>Clustering Different Types of Data (I)</vt:lpstr>
      <vt:lpstr>Clustering Different Types of Data (II)</vt:lpstr>
      <vt:lpstr>Clustering Different Types of Data (III)</vt:lpstr>
      <vt:lpstr>User Insights and Interactions in Clustering</vt:lpstr>
      <vt:lpstr>Outline</vt:lpstr>
      <vt:lpstr>Partitioning Algorithms: Basic Concepts</vt:lpstr>
      <vt:lpstr>The K-Means Clustering Method </vt:lpstr>
      <vt:lpstr>Example: K-Means Clustering</vt:lpstr>
      <vt:lpstr>Discussion on the K-Means Method</vt:lpstr>
      <vt:lpstr>Variations of K-Means</vt:lpstr>
      <vt:lpstr>Initialization of K-Means</vt:lpstr>
      <vt:lpstr>Example: Poor Initialization May Lead to Poor Clustering</vt:lpstr>
      <vt:lpstr>Handling Outliers: From K-Means to K-Medoids</vt:lpstr>
      <vt:lpstr>PAM: A Typical K-Medoids Algorithm</vt:lpstr>
      <vt:lpstr>Discussion on K-Medoids Clustering</vt:lpstr>
      <vt:lpstr>K-Medians: Handling Outliers by Computing Medians </vt:lpstr>
      <vt:lpstr>K-Modes: Clustering Categorical Data</vt:lpstr>
      <vt:lpstr>Kernel K-Means Clustering</vt:lpstr>
      <vt:lpstr>Kernel Functions and Kernel K-Means Clustering</vt:lpstr>
      <vt:lpstr>Example: Kernel Functions and Kernel K-Means Clustering</vt:lpstr>
      <vt:lpstr>Example: Kernel Functions and Kernel K-Means Clustering</vt:lpstr>
      <vt:lpstr>Example: Kernel K-Means Clustering</vt:lpstr>
      <vt:lpstr>Outline</vt:lpstr>
      <vt:lpstr>Hierarchical Clustering: Basic Concepts</vt:lpstr>
      <vt:lpstr>Agglomerative vs. Divisive Clustering</vt:lpstr>
      <vt:lpstr>Dendrogram: How Clusters are Merged</vt:lpstr>
      <vt:lpstr>Agglomerative Clustering Algorithm</vt:lpstr>
      <vt:lpstr>Agglomerative Clustering Algorithm</vt:lpstr>
      <vt:lpstr>Single Link vs. Complete Link in Hierarchical Clustering</vt:lpstr>
      <vt:lpstr>Agglomerative Clustering: Average vs. Centroid Links</vt:lpstr>
      <vt:lpstr>Agglomerative Clustering with Ward’s Criterion</vt:lpstr>
      <vt:lpstr>Divisive Clustering</vt:lpstr>
      <vt:lpstr>Divisive Clustering Is a Top-down Approach</vt:lpstr>
      <vt:lpstr>More on Algorithm Design for Divisive Clustering</vt:lpstr>
      <vt:lpstr>Extensions to Hierarchical Clustering</vt:lpstr>
      <vt:lpstr>BIRCH: A Multi-Phase Hierarchical Clustering Method</vt:lpstr>
      <vt:lpstr>Clustering Feature Vector</vt:lpstr>
      <vt:lpstr>Clustering Feature: a Summary of the Statistics for the Given Cluster</vt:lpstr>
      <vt:lpstr>Essential Measures of Cluster: Centroid, Radius and Diameter</vt:lpstr>
      <vt:lpstr>Example</vt:lpstr>
      <vt:lpstr>CF Tree: A Height-Balanced Tree Storing Clustering Features for Hierarchical Clustering</vt:lpstr>
      <vt:lpstr>CF Tree: A Height-Balanced Tree Storing Clustering Features for Hierarchical Clustering</vt:lpstr>
      <vt:lpstr>BIRCH:  A Scalable and Flexible Clustering Method</vt:lpstr>
      <vt:lpstr>BIRCH:  Pros and Cons </vt:lpstr>
      <vt:lpstr>Probabilistic Hierarchical Clustering</vt:lpstr>
      <vt:lpstr>Generative Model</vt:lpstr>
      <vt:lpstr>A Probabilistic Hierarchical Clustering Algorithm</vt:lpstr>
      <vt:lpstr>Example</vt:lpstr>
      <vt:lpstr>Outline</vt:lpstr>
      <vt:lpstr>Density-Based Clustering Methods</vt:lpstr>
      <vt:lpstr>DBSCAN: A Density-Based Spatial Clustering Algorithm</vt:lpstr>
      <vt:lpstr>DBSCAN: Density-Reachable and Density-Connected</vt:lpstr>
      <vt:lpstr>DBSCAN: The Algorithm</vt:lpstr>
      <vt:lpstr>DBSCAN Is Sensitive to the Setting of Parameters</vt:lpstr>
      <vt:lpstr>OPTICS: Ordering Points To Identify Clustering Structure</vt:lpstr>
      <vt:lpstr>Visualization</vt:lpstr>
      <vt:lpstr>OPTICS: An Extension from DBSCAN</vt:lpstr>
      <vt:lpstr>OPTICS: An Extension from DBSCAN</vt:lpstr>
      <vt:lpstr>OPTICS: Finding Hierarchically Nested Clustering Structures </vt:lpstr>
      <vt:lpstr>OPTICS: Finding Hierarchically Nested Clustering Structures </vt:lpstr>
      <vt:lpstr>Grid-Based Clustering Methods </vt:lpstr>
      <vt:lpstr>STING: A Statistical Information Grid Approach</vt:lpstr>
      <vt:lpstr>STING: A Statistical Information Grid Approach</vt:lpstr>
      <vt:lpstr>Query Processing in STING and Its Analysis</vt:lpstr>
      <vt:lpstr>CLIQUE: Grid-Based Subspace Clustering</vt:lpstr>
      <vt:lpstr>CLIQUE: SubSpace Clustering with Aprori Pruning</vt:lpstr>
      <vt:lpstr>CLIQUE: SubSpace Clustering with Aprori Pruning</vt:lpstr>
      <vt:lpstr>Major Steps of the CLIQUE Algorithm</vt:lpstr>
      <vt:lpstr>Pros and Cons of CLIQUE</vt:lpstr>
      <vt:lpstr>Outline</vt:lpstr>
      <vt:lpstr> Evaluation of Clustering: Basic Concepts</vt:lpstr>
      <vt:lpstr>Clustering Tendency: Whether the Data Contains Inherent Grouping Structure</vt:lpstr>
      <vt:lpstr>Testing Clustering Tendency: A Spatial Histogram Approach</vt:lpstr>
      <vt:lpstr>Testing Clustering Tendency: A Spatial Histogram Approach</vt:lpstr>
      <vt:lpstr>Determining the Number of Clusters</vt:lpstr>
      <vt:lpstr>Determining the Number of Clusters</vt:lpstr>
      <vt:lpstr>Finding the Number of Clusters: the Elbow Method</vt:lpstr>
      <vt:lpstr>Finding K, the Number of Clusters: A Cross Validation Method</vt:lpstr>
      <vt:lpstr>Measuring Clustering Quality</vt:lpstr>
      <vt:lpstr>General Criteria for Measuring Clustering Quality with Extrinsic Methods </vt:lpstr>
      <vt:lpstr>Commonly Used Extrinsic Methods</vt:lpstr>
      <vt:lpstr>Matching-Based Methods </vt:lpstr>
      <vt:lpstr>Matching-Based Methods: Example </vt:lpstr>
      <vt:lpstr>Information Theory-Based Methods (I) Conditional Entropy</vt:lpstr>
      <vt:lpstr>Information Theory-Based Methods (I) Conditional Entropy</vt:lpstr>
      <vt:lpstr>Example </vt:lpstr>
      <vt:lpstr>Information Theory-Based Methods (II)  Normalized Mutual Information (NMI)</vt:lpstr>
      <vt:lpstr>Pairwise Comparison-Based Methods: Jaccard Coefficient  </vt:lpstr>
      <vt:lpstr>Intrinsic Methods (I):  Dunn Index</vt:lpstr>
      <vt:lpstr>Intrinsic Methods (II):  Silhouette Coefficient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Jian Pei</dc:creator>
  <cp:lastModifiedBy>Jian Pei</cp:lastModifiedBy>
  <cp:revision>22</cp:revision>
  <dcterms:created xsi:type="dcterms:W3CDTF">2023-05-26T14:30:31Z</dcterms:created>
  <dcterms:modified xsi:type="dcterms:W3CDTF">2023-05-27T02:38:01Z</dcterms:modified>
</cp:coreProperties>
</file>