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4"/>
  </p:notesMasterIdLst>
  <p:sldIdLst>
    <p:sldId id="1955" r:id="rId2"/>
    <p:sldId id="1914" r:id="rId3"/>
    <p:sldId id="1915" r:id="rId4"/>
    <p:sldId id="1916" r:id="rId5"/>
    <p:sldId id="1917" r:id="rId6"/>
    <p:sldId id="1918" r:id="rId7"/>
    <p:sldId id="356" r:id="rId8"/>
    <p:sldId id="1944" r:id="rId9"/>
    <p:sldId id="1945" r:id="rId10"/>
    <p:sldId id="1943" r:id="rId11"/>
    <p:sldId id="1946" r:id="rId12"/>
    <p:sldId id="1956" r:id="rId13"/>
    <p:sldId id="1813" r:id="rId14"/>
    <p:sldId id="1749" r:id="rId15"/>
    <p:sldId id="1750" r:id="rId16"/>
    <p:sldId id="1615" r:id="rId17"/>
    <p:sldId id="1865" r:id="rId18"/>
    <p:sldId id="1753" r:id="rId19"/>
    <p:sldId id="1754" r:id="rId20"/>
    <p:sldId id="1957" r:id="rId21"/>
    <p:sldId id="1757" r:id="rId22"/>
    <p:sldId id="1759" r:id="rId23"/>
    <p:sldId id="1761" r:id="rId24"/>
    <p:sldId id="1763" r:id="rId25"/>
    <p:sldId id="1866" r:id="rId26"/>
    <p:sldId id="1764" r:id="rId27"/>
    <p:sldId id="1868" r:id="rId28"/>
    <p:sldId id="1869" r:id="rId29"/>
    <p:sldId id="1897" r:id="rId30"/>
    <p:sldId id="1958" r:id="rId31"/>
    <p:sldId id="1767" r:id="rId32"/>
    <p:sldId id="1873" r:id="rId33"/>
    <p:sldId id="1766" r:id="rId34"/>
    <p:sldId id="1811" r:id="rId35"/>
    <p:sldId id="1959" r:id="rId36"/>
    <p:sldId id="1960" r:id="rId37"/>
    <p:sldId id="1772" r:id="rId38"/>
    <p:sldId id="1961" r:id="rId39"/>
    <p:sldId id="1899" r:id="rId40"/>
    <p:sldId id="1729" r:id="rId41"/>
    <p:sldId id="1900" r:id="rId42"/>
    <p:sldId id="1901" r:id="rId43"/>
    <p:sldId id="1902" r:id="rId44"/>
    <p:sldId id="1903" r:id="rId45"/>
    <p:sldId id="1699" r:id="rId46"/>
    <p:sldId id="1703" r:id="rId47"/>
    <p:sldId id="1962" r:id="rId48"/>
    <p:sldId id="1909" r:id="rId49"/>
    <p:sldId id="1922" r:id="rId50"/>
    <p:sldId id="1971" r:id="rId51"/>
    <p:sldId id="1952" r:id="rId52"/>
    <p:sldId id="1954" r:id="rId53"/>
    <p:sldId id="1947" r:id="rId54"/>
    <p:sldId id="1948" r:id="rId55"/>
    <p:sldId id="1923" r:id="rId56"/>
    <p:sldId id="1924" r:id="rId57"/>
    <p:sldId id="1949" r:id="rId58"/>
    <p:sldId id="1925" r:id="rId59"/>
    <p:sldId id="1950" r:id="rId60"/>
    <p:sldId id="1926" r:id="rId61"/>
    <p:sldId id="1951" r:id="rId62"/>
    <p:sldId id="1963" r:id="rId63"/>
    <p:sldId id="1932" r:id="rId64"/>
    <p:sldId id="1933" r:id="rId65"/>
    <p:sldId id="1934" r:id="rId66"/>
    <p:sldId id="1935" r:id="rId67"/>
    <p:sldId id="1936" r:id="rId68"/>
    <p:sldId id="1937" r:id="rId69"/>
    <p:sldId id="1938" r:id="rId70"/>
    <p:sldId id="1939" r:id="rId71"/>
    <p:sldId id="1940" r:id="rId72"/>
    <p:sldId id="1964" r:id="rId73"/>
    <p:sldId id="1966" r:id="rId74"/>
    <p:sldId id="1967" r:id="rId75"/>
    <p:sldId id="1968" r:id="rId76"/>
    <p:sldId id="1969" r:id="rId77"/>
    <p:sldId id="1970" r:id="rId78"/>
    <p:sldId id="1927" r:id="rId79"/>
    <p:sldId id="1928" r:id="rId80"/>
    <p:sldId id="1929" r:id="rId81"/>
    <p:sldId id="1972" r:id="rId82"/>
    <p:sldId id="1717" r:id="rId83"/>
  </p:sldIdLst>
  <p:sldSz cx="12192000" cy="6858000"/>
  <p:notesSz cx="7010400" cy="9296400"/>
  <p:defaultTextStyle>
    <a:defPPr>
      <a:defRPr lang="en-US"/>
    </a:defPPr>
    <a:lvl1pPr marL="0" algn="l" defTabSz="45717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45717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45717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45717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45717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45717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45717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Yang, Carl" initials="YC [17]" lastIdx="1" clrIdx="6"/>
  <p:cmAuthor id="1" name="Xueqing Liu" initials="XL" lastIdx="34" clrIdx="0"/>
  <p:cmAuthor id="8" name="Yang, Carl" initials="YC [19]" lastIdx="1" clrIdx="7"/>
  <p:cmAuthor id="2" name="Yang, Carl" initials="YC" lastIdx="4" clrIdx="1"/>
  <p:cmAuthor id="9" name="Yang, Carl" initials="YC [20]" lastIdx="1" clrIdx="8"/>
  <p:cmAuthor id="3" name="Yang, Carl" initials="YC [13]" lastIdx="1" clrIdx="2"/>
  <p:cmAuthor id="4" name="Yang, Carl" initials="YC [14]" lastIdx="1" clrIdx="3"/>
  <p:cmAuthor id="5" name="Yang, Carl" initials="YC [15]" lastIdx="1" clrIdx="4"/>
  <p:cmAuthor id="6" name="Yang, Carl" initials="YC [16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CC"/>
    <a:srgbClr val="008080"/>
    <a:srgbClr val="F0CDBC"/>
    <a:srgbClr val="BD582C"/>
    <a:srgbClr val="E48312"/>
    <a:srgbClr val="94A088"/>
    <a:srgbClr val="0033CC"/>
    <a:srgbClr val="7F7F7F"/>
    <a:srgbClr val="8656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20" autoAdjust="0"/>
    <p:restoredTop sz="71498" autoAdjust="0"/>
  </p:normalViewPr>
  <p:slideViewPr>
    <p:cSldViewPr snapToGrid="0">
      <p:cViewPr>
        <p:scale>
          <a:sx n="80" d="100"/>
          <a:sy n="80" d="100"/>
        </p:scale>
        <p:origin x="2112" y="5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835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notesMaster" Target="notesMasters/notesMaster1.xml"/><Relationship Id="rId89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>
              <a:defRPr sz="1200"/>
            </a:lvl1pPr>
          </a:lstStyle>
          <a:p>
            <a:fld id="{F87AF23C-6CAB-4A6A-B3BC-A88F610E0570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4" rIns="93167" bIns="4658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67" tIns="46584" rIns="93167" bIns="4658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9"/>
            <a:ext cx="3037840" cy="466433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9"/>
            <a:ext cx="3037840" cy="466433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>
              <a:defRPr sz="1200"/>
            </a:lvl1pPr>
          </a:lstStyle>
          <a:p>
            <a:fld id="{A6F8110F-5CB8-4B7A-89C2-96B671E60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144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3898900" y="8831263"/>
            <a:ext cx="2982913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0" tIns="46586" rIns="93170" bIns="46586" anchor="b"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31863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36ED6E-2707-4405-B04E-17ED5B4372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31863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02732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8110F-5CB8-4B7A-89C2-96B671E6053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8901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8110F-5CB8-4B7A-89C2-96B671E6053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1571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3898900" y="8831263"/>
            <a:ext cx="2982913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0" tIns="46586" rIns="93170" bIns="46586" anchor="b"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31863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36ED6E-2707-4405-B04E-17ED5B4372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31863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328169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31863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7B61E8-4D47-4575-87C9-29AF0D18BA6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31863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49401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 txBox="1">
            <a:spLocks noGrp="1" noChangeArrowheads="1"/>
          </p:cNvSpPr>
          <p:nvPr/>
        </p:nvSpPr>
        <p:spPr bwMode="auto">
          <a:xfrm>
            <a:off x="3898900" y="8831263"/>
            <a:ext cx="2982913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0" tIns="46586" rIns="93170" bIns="46586" anchor="b"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31863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41AED1-90B7-4CE5-923F-EF29D40C9B3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31863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411858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31863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E8C328-180B-4C0B-96FB-88C01BF4F54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31863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08954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31863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7F21E1-5EB6-441D-9A3F-E975CC97740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31863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30495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31863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7F21E1-5EB6-441D-9A3F-E975CC97740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31863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04975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3898900" y="8831263"/>
            <a:ext cx="2982913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0" tIns="46586" rIns="93170" bIns="46586" anchor="b"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31863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36ED6E-2707-4405-B04E-17ED5B4372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31863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467052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 txBox="1">
            <a:spLocks noGrp="1" noChangeArrowheads="1"/>
          </p:cNvSpPr>
          <p:nvPr/>
        </p:nvSpPr>
        <p:spPr bwMode="auto">
          <a:xfrm>
            <a:off x="3898900" y="8831263"/>
            <a:ext cx="2982913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0" tIns="46586" rIns="93170" bIns="46586" anchor="b"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31863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51381-8F02-44E4-8F40-A340AA41C89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31863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07533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8110F-5CB8-4B7A-89C2-96B671E6053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3780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31863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9531F0-FC78-4DD8-B487-2ADE6C196E3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31863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54160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31863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648F98-2E44-4128-9161-F82B6CA6386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31863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8775" y="703263"/>
            <a:ext cx="6172200" cy="3473450"/>
          </a:xfrm>
          <a:ln w="12700" cap="flat">
            <a:solidFill>
              <a:schemeClr val="tx1"/>
            </a:solidFill>
          </a:ln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418013"/>
            <a:ext cx="5046663" cy="41830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888" tIns="42944" rIns="85888" bIns="42944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07627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31863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652B6C-0D6F-41DC-8D7B-0A933277520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31863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8775" y="703263"/>
            <a:ext cx="6172200" cy="3473450"/>
          </a:xfrm>
          <a:ln w="12700" cap="flat">
            <a:solidFill>
              <a:schemeClr val="tx1"/>
            </a:solidFill>
          </a:ln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418013"/>
            <a:ext cx="5046663" cy="41830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888" tIns="42944" rIns="85888" bIns="42944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44650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31863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68DC3B-C4F3-4395-9390-1AB7CB370CD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31863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900924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31863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68DC3B-C4F3-4395-9390-1AB7CB370CD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31863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768648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31863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652B6C-0D6F-41DC-8D7B-0A933277520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31863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8775" y="703263"/>
            <a:ext cx="6172200" cy="3473450"/>
          </a:xfrm>
          <a:ln w="12700" cap="flat">
            <a:solidFill>
              <a:schemeClr val="tx1"/>
            </a:solidFill>
          </a:ln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418013"/>
            <a:ext cx="5046663" cy="41830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888" tIns="42944" rIns="85888" bIns="42944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24497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31863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652B6C-0D6F-41DC-8D7B-0A933277520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31863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8775" y="703263"/>
            <a:ext cx="6172200" cy="3473450"/>
          </a:xfrm>
          <a:ln w="12700" cap="flat">
            <a:solidFill>
              <a:schemeClr val="tx1"/>
            </a:solidFill>
          </a:ln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418013"/>
            <a:ext cx="5046663" cy="41830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888" tIns="42944" rIns="85888" bIns="42944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91349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31863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652B6C-0D6F-41DC-8D7B-0A933277520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31863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8775" y="703263"/>
            <a:ext cx="6172200" cy="3473450"/>
          </a:xfrm>
          <a:ln w="12700" cap="flat">
            <a:solidFill>
              <a:schemeClr val="tx1"/>
            </a:solidFill>
          </a:ln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418013"/>
            <a:ext cx="5046663" cy="41830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888" tIns="42944" rIns="85888" bIns="42944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428029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31863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E6EF42-A8C9-42D6-814F-3B9B643C44D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31863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201419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31863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652B6C-0D6F-41DC-8D7B-0A933277520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31863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8775" y="703263"/>
            <a:ext cx="6172200" cy="3473450"/>
          </a:xfrm>
          <a:ln w="12700" cap="flat">
            <a:solidFill>
              <a:schemeClr val="tx1"/>
            </a:solidFill>
          </a:ln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418013"/>
            <a:ext cx="5046663" cy="41830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888" tIns="42944" rIns="85888" bIns="42944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4162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8110F-5CB8-4B7A-89C2-96B671E6053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049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31863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68DC3B-C4F3-4395-9390-1AB7CB370CD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31863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30604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31863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68DC3B-C4F3-4395-9390-1AB7CB370CD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31863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1185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31863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68DC3B-C4F3-4395-9390-1AB7CB370CD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31863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698666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31863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BDE0FE-F52B-4F96-BB1D-D064C6349E4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31863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18917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DBDE0FE-F52B-4F96-BB1D-D064C6349E45}" type="slidenum">
              <a:rPr lang="en-US" altLang="en-US"/>
              <a:pPr>
                <a:spcBef>
                  <a:spcPct val="0"/>
                </a:spcBef>
              </a:pPr>
              <a:t>37</a:t>
            </a:fld>
            <a:endParaRPr lang="en-US" altLang="en-US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189176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3898900" y="8831263"/>
            <a:ext cx="2982913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0" tIns="46586" rIns="93170" bIns="46586" anchor="b"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31863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36ED6E-2707-4405-B04E-17ED5B4372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31863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8557157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31863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9D1A67-642D-421C-B4C7-FF8C0A24D65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31863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1742380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31863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09E597-665F-4983-8711-19BF2E7BE4F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31863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225995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31863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5C6596-E433-455E-9353-5B68D3ECE61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31863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270025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31863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5C6596-E433-455E-9353-5B68D3ECE61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31863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2700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8110F-5CB8-4B7A-89C2-96B671E6053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07871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31863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5C6596-E433-455E-9353-5B68D3ECE61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31863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270025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31863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5C6596-E433-455E-9353-5B68D3ECE61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31863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270025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79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29057" indent="-280406" defTabSz="912879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21626" indent="-224325" defTabSz="912879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570276" indent="-224325" defTabSz="912879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18927" indent="-224325" defTabSz="912879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46757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1622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36487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1352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marL="0" marR="0" lvl="0" indent="0" algn="r" defTabSz="9128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2F686-34EA-471F-B510-6FD46675BF36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+mn-cs"/>
              </a:rPr>
              <a:pPr marL="0" marR="0" lvl="0" indent="0" algn="r" defTabSz="9128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+mn-cs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dirty="0"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9574346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79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29057" indent="-280406" defTabSz="912879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21626" indent="-224325" defTabSz="912879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570276" indent="-224325" defTabSz="912879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18927" indent="-224325" defTabSz="912879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46757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1622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36487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1352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marL="0" marR="0" lvl="0" indent="0" algn="r" defTabSz="9128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26268A-DB25-470D-86EB-A9C4A9B1E026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+mn-cs"/>
              </a:rPr>
              <a:pPr marL="0" marR="0" lvl="0" indent="0" algn="r" defTabSz="9128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81137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3898900" y="8831263"/>
            <a:ext cx="2982913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0" tIns="46586" rIns="93170" bIns="46586" anchor="b"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31863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36ED6E-2707-4405-B04E-17ED5B4372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31863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6026867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3898900" y="8831263"/>
            <a:ext cx="2982913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0" tIns="46586" rIns="93170" bIns="46586" anchor="b"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4136ED6E-2707-4405-B04E-17ED5B43729F}" type="slidenum">
              <a:rPr lang="en-US" altLang="en-US"/>
              <a:pPr algn="r">
                <a:spcBef>
                  <a:spcPct val="0"/>
                </a:spcBef>
              </a:pPr>
              <a:t>48</a:t>
            </a:fld>
            <a:endParaRPr lang="en-US" alt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6447306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E960A13-669D-478E-A7AE-409E403DD97F}" type="slidenum">
              <a:rPr lang="en-US" altLang="en-US"/>
              <a:pPr>
                <a:spcBef>
                  <a:spcPct val="0"/>
                </a:spcBef>
              </a:pPr>
              <a:t>49</a:t>
            </a:fld>
            <a:endParaRPr lang="en-US" alt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0674511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31863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960A13-669D-478E-A7AE-409E403DD97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31863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9382148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E960A13-669D-478E-A7AE-409E403DD97F}" type="slidenum">
              <a:rPr lang="en-US" altLang="en-US"/>
              <a:pPr>
                <a:spcBef>
                  <a:spcPct val="0"/>
                </a:spcBef>
              </a:pPr>
              <a:t>51</a:t>
            </a:fld>
            <a:endParaRPr lang="en-US" alt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162331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31863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960A13-669D-478E-A7AE-409E403DD97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31863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28919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8110F-5CB8-4B7A-89C2-96B671E6053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70777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E960A13-669D-478E-A7AE-409E403DD97F}" type="slidenum">
              <a:rPr lang="en-US" altLang="en-US"/>
              <a:pPr>
                <a:spcBef>
                  <a:spcPct val="0"/>
                </a:spcBef>
              </a:pPr>
              <a:t>53</a:t>
            </a:fld>
            <a:endParaRPr lang="en-US" alt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7057884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E960A13-669D-478E-A7AE-409E403DD97F}" type="slidenum">
              <a:rPr lang="en-US" altLang="en-US"/>
              <a:pPr>
                <a:spcBef>
                  <a:spcPct val="0"/>
                </a:spcBef>
              </a:pPr>
              <a:t>54</a:t>
            </a:fld>
            <a:endParaRPr lang="en-US" alt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4366133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E960A13-669D-478E-A7AE-409E403DD97F}" type="slidenum">
              <a:rPr lang="en-US" altLang="en-US"/>
              <a:pPr>
                <a:spcBef>
                  <a:spcPct val="0"/>
                </a:spcBef>
              </a:pPr>
              <a:t>55</a:t>
            </a:fld>
            <a:endParaRPr lang="en-US" alt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Figure credit: </a:t>
            </a:r>
            <a:r>
              <a:rPr lang="en-US" altLang="en-US" dirty="0" err="1"/>
              <a:t>Zhi</a:t>
            </a:r>
            <a:r>
              <a:rPr lang="en-US" altLang="en-US" dirty="0"/>
              <a:t>-Hua Zhou: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Brief Introduction to Weakly Supervised Learning </a:t>
            </a:r>
            <a:endParaRPr 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898954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8110F-5CB8-4B7A-89C2-96B671E6053B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8488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8110F-5CB8-4B7A-89C2-96B671E6053B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9083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8110F-5CB8-4B7A-89C2-96B671E6053B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39203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8110F-5CB8-4B7A-89C2-96B671E6053B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58155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8110F-5CB8-4B7A-89C2-96B671E6053B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19914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8110F-5CB8-4B7A-89C2-96B671E6053B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879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3898900" y="8831263"/>
            <a:ext cx="2982913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0" tIns="46586" rIns="93170" bIns="46586" anchor="b"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31863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36ED6E-2707-4405-B04E-17ED5B4372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31863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32353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8110F-5CB8-4B7A-89C2-96B671E6053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77893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3898900" y="8831263"/>
            <a:ext cx="2982913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0" tIns="46586" rIns="93170" bIns="46586" anchor="b"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4136ED6E-2707-4405-B04E-17ED5B43729F}" type="slidenum">
              <a:rPr lang="en-US" altLang="en-US"/>
              <a:pPr algn="r">
                <a:spcBef>
                  <a:spcPct val="0"/>
                </a:spcBef>
              </a:pPr>
              <a:t>63</a:t>
            </a:fld>
            <a:endParaRPr lang="en-US" alt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1662786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8110F-5CB8-4B7A-89C2-96B671E6053B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99717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8110F-5CB8-4B7A-89C2-96B671E6053B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05044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8110F-5CB8-4B7A-89C2-96B671E6053B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92989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8110F-5CB8-4B7A-89C2-96B671E6053B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57820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8110F-5CB8-4B7A-89C2-96B671E6053B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32269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8110F-5CB8-4B7A-89C2-96B671E6053B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82983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8110F-5CB8-4B7A-89C2-96B671E6053B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53368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8110F-5CB8-4B7A-89C2-96B671E6053B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8543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3898900" y="8831263"/>
            <a:ext cx="2982913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0" tIns="46586" rIns="93170" bIns="46586" anchor="b"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31863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36ED6E-2707-4405-B04E-17ED5B4372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31863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552882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A2EF0-CD5D-4ACF-8813-367C8668AE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4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1704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8110F-5CB8-4B7A-89C2-96B671E6053B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583555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8110F-5CB8-4B7A-89C2-96B671E605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527097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8110F-5CB8-4B7A-89C2-96B671E605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2490024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8110F-5CB8-4B7A-89C2-96B671E605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5925414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8110F-5CB8-4B7A-89C2-96B671E605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2507770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6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8110F-5CB8-4B7A-89C2-96B671E6053B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384860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0920497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8272166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9102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8110F-5CB8-4B7A-89C2-96B671E6053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222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8110F-5CB8-4B7A-89C2-96B671E6053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66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4500" y="2343945"/>
            <a:ext cx="11303000" cy="1034256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600" spc="-5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95871" y="3529775"/>
            <a:ext cx="10058400" cy="782070"/>
          </a:xfrm>
        </p:spPr>
        <p:txBody>
          <a:bodyPr lIns="91436" rIns="91436">
            <a:normAutofit/>
          </a:bodyPr>
          <a:lstStyle>
            <a:lvl1pPr marL="0" indent="0" algn="ctr">
              <a:buNone/>
              <a:defRPr sz="2400" b="1" cap="none" spc="200" baseline="0">
                <a:solidFill>
                  <a:schemeClr val="tx1"/>
                </a:solidFill>
                <a:latin typeface="Berlin Sans FB Demi" panose="020E0802020502020306" pitchFamily="34" charset="0"/>
              </a:defRPr>
            </a:lvl1pPr>
            <a:lvl2pPr marL="457178" indent="0" algn="ctr">
              <a:buNone/>
              <a:defRPr sz="2400"/>
            </a:lvl2pPr>
            <a:lvl3pPr marL="914354" indent="0" algn="ctr">
              <a:buNone/>
              <a:defRPr sz="2400"/>
            </a:lvl3pPr>
            <a:lvl4pPr marL="1371532" indent="0" algn="ctr">
              <a:buNone/>
              <a:defRPr sz="2000"/>
            </a:lvl4pPr>
            <a:lvl5pPr marL="1828709" indent="0" algn="ctr">
              <a:buNone/>
              <a:defRPr sz="2000"/>
            </a:lvl5pPr>
            <a:lvl6pPr marL="2285886" indent="0" algn="ctr">
              <a:buNone/>
              <a:defRPr sz="2000"/>
            </a:lvl6pPr>
            <a:lvl7pPr marL="2743062" indent="0" algn="ctr">
              <a:buNone/>
              <a:defRPr sz="2000"/>
            </a:lvl7pPr>
            <a:lvl8pPr marL="3200240" indent="0" algn="ctr">
              <a:buNone/>
              <a:defRPr sz="2000"/>
            </a:lvl8pPr>
            <a:lvl9pPr marL="3657418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" y="0"/>
            <a:ext cx="12244106" cy="22814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" y="4463419"/>
            <a:ext cx="12192000" cy="23961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985" y="221676"/>
            <a:ext cx="11369963" cy="738909"/>
          </a:xfrm>
        </p:spPr>
        <p:txBody>
          <a:bodyPr/>
          <a:lstStyle>
            <a:lvl1pPr marL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983" y="1219200"/>
            <a:ext cx="11406908" cy="5384800"/>
          </a:xfrm>
        </p:spPr>
        <p:txBody>
          <a:bodyPr/>
          <a:lstStyle>
            <a:lvl1pPr marL="461951" indent="-461951">
              <a:defRPr sz="2800"/>
            </a:lvl1pPr>
            <a:lvl2pPr marL="738170" indent="-538149">
              <a:defRPr sz="2800"/>
            </a:lvl2pPr>
            <a:lvl3pPr marL="858817" indent="-474651">
              <a:defRPr sz="2800"/>
            </a:lvl3pPr>
            <a:lvl4pPr marL="1144559" indent="-522275">
              <a:defRPr sz="2800"/>
            </a:lvl4pPr>
            <a:lvl5pPr marL="1376328" indent="-507987"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59"/>
          <p:cNvSpPr>
            <a:spLocks noGrp="1" noChangeArrowheads="1"/>
          </p:cNvSpPr>
          <p:nvPr>
            <p:ph type="dt" sz="half" idx="10"/>
          </p:nvPr>
        </p:nvSpPr>
        <p:spPr>
          <a:xfrm>
            <a:off x="406400" y="6477000"/>
            <a:ext cx="25400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EBBE72-F4A8-4AEF-B64A-D202B67876B5}" type="datetime4">
              <a:rPr lang="en-US"/>
              <a:pPr>
                <a:defRPr/>
              </a:pPr>
              <a:t>February 9, 2023</a:t>
            </a:fld>
            <a:endParaRPr lang="en-US"/>
          </a:p>
        </p:txBody>
      </p:sp>
      <p:sp>
        <p:nvSpPr>
          <p:cNvPr id="3" name="Rectangle 2060"/>
          <p:cNvSpPr>
            <a:spLocks noGrp="1" noChangeArrowheads="1"/>
          </p:cNvSpPr>
          <p:nvPr>
            <p:ph type="ftr" sz="quarter" idx="11"/>
          </p:nvPr>
        </p:nvSpPr>
        <p:spPr>
          <a:xfrm>
            <a:off x="4470400" y="6477000"/>
            <a:ext cx="38608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4" name="Rectangle 206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652000" y="6477000"/>
            <a:ext cx="25400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68426F2-5B58-40D3-B93A-1FBF49D4FF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6917932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0985" y="286607"/>
            <a:ext cx="11369963" cy="673979"/>
          </a:xfrm>
          <a:prstGeom prst="rect">
            <a:avLst/>
          </a:prstGeom>
        </p:spPr>
        <p:txBody>
          <a:bodyPr vert="horz" lIns="91436" tIns="45718" rIns="91436" bIns="45718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983" y="1219203"/>
            <a:ext cx="11406908" cy="5209309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91131" y="1100537"/>
            <a:ext cx="109728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0" y="6565686"/>
            <a:ext cx="1066800" cy="273844"/>
          </a:xfrm>
          <a:prstGeom prst="rect">
            <a:avLst/>
          </a:prstGeom>
        </p:spPr>
        <p:txBody>
          <a:bodyPr lIns="91436" tIns="45718" rIns="91436" bIns="45718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4F2234-F0AC-4578-99CD-21C2B01FA7D4}" type="slidenum">
              <a:rPr lang="en-US" sz="1600" b="0" smtClean="0"/>
              <a:pPr/>
              <a:t>‹#›</a:t>
            </a:fld>
            <a:endParaRPr lang="en-US" sz="1600" b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82" r:id="rId3"/>
  </p:sldLayoutIdLst>
  <p:hf hdr="0" ftr="0" dt="0"/>
  <p:txStyles>
    <p:titleStyle>
      <a:lvl1pPr algn="ctr" defTabSz="914354" rtl="0" eaLnBrk="1" latinLnBrk="0" hangingPunct="1">
        <a:lnSpc>
          <a:spcPct val="85000"/>
        </a:lnSpc>
        <a:spcBef>
          <a:spcPct val="0"/>
        </a:spcBef>
        <a:buNone/>
        <a:defRPr sz="4400" kern="1200" spc="-51" baseline="0"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Berlin Sans FB Demi" panose="020E0802020502020306" pitchFamily="34" charset="0"/>
          <a:ea typeface="+mj-ea"/>
          <a:cs typeface="+mj-cs"/>
        </a:defRPr>
      </a:lvl1pPr>
    </p:titleStyle>
    <p:bodyStyle>
      <a:lvl1pPr marL="341305" indent="-341305" algn="l" defTabSz="914354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0000CC"/>
        </a:buClr>
        <a:buSzPct val="80000"/>
        <a:buFont typeface="Wingdings" panose="05000000000000000000" pitchFamily="2" charset="2"/>
        <a:buChar char="q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3074" indent="-373053" algn="l" defTabSz="914354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BD582C"/>
        </a:buClr>
        <a:buSzPct val="80000"/>
        <a:buFont typeface="Wingdings" panose="05000000000000000000" pitchFamily="2" charset="2"/>
        <a:buChar char="q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179" indent="-300023" algn="l" defTabSz="914354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008080"/>
        </a:buClr>
        <a:buSzPct val="80000"/>
        <a:buFont typeface="Wingdings" panose="05000000000000000000" pitchFamily="2" charset="2"/>
        <a:buChar char="q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912791" indent="-290506" algn="l" defTabSz="914354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FF0000"/>
        </a:buClr>
        <a:buSzPct val="80000"/>
        <a:buFont typeface="Wingdings" panose="05000000000000000000" pitchFamily="2" charset="2"/>
        <a:buChar char="q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2971" indent="-274632" algn="l" defTabSz="914354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7030A0"/>
        </a:buClr>
        <a:buSzPct val="80000"/>
        <a:buFont typeface="Wingdings" panose="05000000000000000000" pitchFamily="2" charset="2"/>
        <a:buChar char="q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1099946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936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925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916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19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.microsoft.com/en-us/um/people/heckerman/tutorial.pdf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90.png"/><Relationship Id="rId7" Type="http://schemas.openxmlformats.org/officeDocument/2006/relationships/image" Target="../media/image13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110.png"/><Relationship Id="rId4" Type="http://schemas.openxmlformats.org/officeDocument/2006/relationships/image" Target="../media/image100.png"/><Relationship Id="rId9" Type="http://schemas.openxmlformats.org/officeDocument/2006/relationships/image" Target="../media/image15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tmp"/><Relationship Id="rId5" Type="http://schemas.openxmlformats.org/officeDocument/2006/relationships/image" Target="../media/image210.png"/><Relationship Id="rId4" Type="http://schemas.openxmlformats.org/officeDocument/2006/relationships/image" Target="../media/image20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3" Type="http://schemas.openxmlformats.org/officeDocument/2006/relationships/image" Target="../media/image220.png"/><Relationship Id="rId7" Type="http://schemas.openxmlformats.org/officeDocument/2006/relationships/image" Target="../media/image26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5" Type="http://schemas.openxmlformats.org/officeDocument/2006/relationships/image" Target="../media/image240.png"/><Relationship Id="rId4" Type="http://schemas.openxmlformats.org/officeDocument/2006/relationships/image" Target="../media/image230.png"/><Relationship Id="rId9" Type="http://schemas.openxmlformats.org/officeDocument/2006/relationships/image" Target="../media/image28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uiuc.edu/homes/hanj/pdf/kdd03_scalesvm.pdf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ernel-machines.org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ernel-machines.org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hyperlink" Target="http://hanj.cs.illinois.edu/pdf/sdm16_jshang-dpclass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"/>
            <a:ext cx="12192000" cy="1133475"/>
          </a:xfrm>
          <a:noFill/>
        </p:spPr>
        <p:txBody>
          <a:bodyPr vert="horz" lIns="92075" tIns="46038" rIns="92075" bIns="46038" rtlCol="0" anchor="ctr">
            <a:normAutofit/>
          </a:bodyPr>
          <a:lstStyle/>
          <a:p>
            <a:pPr eaLnBrk="1" hangingPunct="1"/>
            <a:r>
              <a:rPr lang="en-US" altLang="en-US" dirty="0"/>
              <a:t>Chapter 7. Classification: Advanced Methods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38175" y="1050432"/>
            <a:ext cx="10915650" cy="4971496"/>
          </a:xfrm>
          <a:noFill/>
        </p:spPr>
        <p:txBody>
          <a:bodyPr vert="horz" lIns="92075" tIns="46038" rIns="92075" bIns="46038" rtlCol="0">
            <a:no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3200" dirty="0"/>
              <a:t>Feature Selection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0" i="0" u="none" strike="noStrike" baseline="0" dirty="0">
                <a:latin typeface="CMR10"/>
              </a:rPr>
              <a:t>Bayesian Belief Networks</a:t>
            </a:r>
            <a:r>
              <a:rPr lang="en-US" sz="3200" b="0" i="0" u="none" strike="noStrike" baseline="0" dirty="0">
                <a:solidFill>
                  <a:srgbClr val="FF0000"/>
                </a:solidFill>
                <a:latin typeface="CMR10"/>
              </a:rPr>
              <a:t> </a:t>
            </a:r>
            <a:endParaRPr lang="en-US" altLang="en-US" sz="3200" dirty="0">
              <a:solidFill>
                <a:srgbClr val="FF0000"/>
              </a:solidFill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3200" dirty="0"/>
              <a:t>Support Vector Machines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0" i="0" u="none" strike="noStrike" baseline="0" dirty="0">
                <a:latin typeface="CMR10"/>
              </a:rPr>
              <a:t>Rule-Based and Pattern-Based Classification </a:t>
            </a:r>
            <a:endParaRPr lang="en-US" altLang="en-US" sz="3200" dirty="0"/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3200" dirty="0"/>
              <a:t>Weakly Supervised Learning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0" i="0" u="none" strike="noStrike" baseline="0" dirty="0">
                <a:latin typeface="CMR10"/>
              </a:rPr>
              <a:t>Classification with Rich Data Type 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0" i="0" u="none" strike="noStrike" baseline="0" dirty="0">
                <a:latin typeface="CMR10"/>
              </a:rPr>
              <a:t>Other Related Techniques </a:t>
            </a:r>
            <a:endParaRPr lang="en-US" altLang="en-US" sz="3200" dirty="0"/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3200" dirty="0"/>
              <a:t>Summary</a:t>
            </a:r>
          </a:p>
        </p:txBody>
      </p:sp>
      <p:sp>
        <p:nvSpPr>
          <p:cNvPr id="5125" name="AutoShape 8"/>
          <p:cNvSpPr>
            <a:spLocks noChangeArrowheads="1"/>
          </p:cNvSpPr>
          <p:nvPr/>
        </p:nvSpPr>
        <p:spPr bwMode="auto">
          <a:xfrm rot="9678759">
            <a:off x="4052557" y="1104407"/>
            <a:ext cx="412140" cy="457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BD582C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304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CAD8E553-7888-B542-B4CB-2E08C80EE80E}"/>
              </a:ext>
            </a:extLst>
          </p:cNvPr>
          <p:cNvGrpSpPr/>
          <p:nvPr/>
        </p:nvGrpSpPr>
        <p:grpSpPr>
          <a:xfrm>
            <a:off x="1139261" y="2533273"/>
            <a:ext cx="5144929" cy="3534518"/>
            <a:chOff x="288761" y="1808059"/>
            <a:chExt cx="5144929" cy="3534518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E716B88F-8620-FB42-8C73-7A2514046AC7}"/>
                </a:ext>
              </a:extLst>
            </p:cNvPr>
            <p:cNvSpPr/>
            <p:nvPr/>
          </p:nvSpPr>
          <p:spPr>
            <a:xfrm>
              <a:off x="1347540" y="1987729"/>
              <a:ext cx="2767263" cy="2122392"/>
            </a:xfrm>
            <a:custGeom>
              <a:avLst/>
              <a:gdLst>
                <a:gd name="connsiteX0" fmla="*/ 0 w 2767263"/>
                <a:gd name="connsiteY0" fmla="*/ 0 h 2122392"/>
                <a:gd name="connsiteX1" fmla="*/ 914400 w 2767263"/>
                <a:gd name="connsiteY1" fmla="*/ 1780674 h 2122392"/>
                <a:gd name="connsiteX2" fmla="*/ 1491916 w 2767263"/>
                <a:gd name="connsiteY2" fmla="*/ 1973179 h 2122392"/>
                <a:gd name="connsiteX3" fmla="*/ 2767263 w 2767263"/>
                <a:gd name="connsiteY3" fmla="*/ 96253 h 2122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7263" h="2122392">
                  <a:moveTo>
                    <a:pt x="0" y="0"/>
                  </a:moveTo>
                  <a:cubicBezTo>
                    <a:pt x="332873" y="725905"/>
                    <a:pt x="665747" y="1451811"/>
                    <a:pt x="914400" y="1780674"/>
                  </a:cubicBezTo>
                  <a:cubicBezTo>
                    <a:pt x="1163053" y="2109537"/>
                    <a:pt x="1183106" y="2253916"/>
                    <a:pt x="1491916" y="1973179"/>
                  </a:cubicBezTo>
                  <a:cubicBezTo>
                    <a:pt x="1800727" y="1692442"/>
                    <a:pt x="2283995" y="894347"/>
                    <a:pt x="2767263" y="9625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6BB8E3AE-F429-DA41-841F-F5EAC14E27F5}"/>
                </a:ext>
              </a:extLst>
            </p:cNvPr>
            <p:cNvCxnSpPr/>
            <p:nvPr/>
          </p:nvCxnSpPr>
          <p:spPr>
            <a:xfrm>
              <a:off x="288761" y="4764505"/>
              <a:ext cx="382604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8748CC15-2BD7-374D-83A7-7681989B78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99937" y="1808059"/>
              <a:ext cx="0" cy="347311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46B5940-3B49-1C4A-89A4-CA813B4D8E56}"/>
                </a:ext>
              </a:extLst>
            </p:cNvPr>
            <p:cNvSpPr/>
            <p:nvPr/>
          </p:nvSpPr>
          <p:spPr>
            <a:xfrm>
              <a:off x="1917031" y="4656221"/>
              <a:ext cx="182880" cy="18288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4A70491-8743-B24D-9417-C399D39C8FE6}"/>
                </a:ext>
              </a:extLst>
            </p:cNvPr>
            <p:cNvSpPr/>
            <p:nvPr/>
          </p:nvSpPr>
          <p:spPr>
            <a:xfrm>
              <a:off x="901212" y="4656221"/>
              <a:ext cx="182880" cy="18288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4BEDE05-4912-074F-994B-47222E453A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20621" y="4872790"/>
              <a:ext cx="289206" cy="36576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77FD9F5-0A30-FD40-994D-56575513B5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4983" y="4884321"/>
              <a:ext cx="475488" cy="36576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618884F-3D2C-3E45-B630-6B35A76A79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91277" y="4164263"/>
              <a:ext cx="331736" cy="36576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DF6DC9E-CB34-3046-8051-83AF0E9942B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17470" y="4122731"/>
              <a:ext cx="884629" cy="36576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6E3A97E-D67B-AB41-8402-0A4B2F4B9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65834" y="4164263"/>
              <a:ext cx="781722" cy="365760"/>
            </a:xfrm>
            <a:prstGeom prst="rect">
              <a:avLst/>
            </a:prstGeom>
          </p:spPr>
        </p:pic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B73EF034-16CD-5845-9F3F-75C43FAFFEFD}"/>
                </a:ext>
              </a:extLst>
            </p:cNvPr>
            <p:cNvCxnSpPr>
              <a:cxnSpLocks/>
            </p:cNvCxnSpPr>
            <p:nvPr/>
          </p:nvCxnSpPr>
          <p:spPr>
            <a:xfrm>
              <a:off x="2557145" y="4132731"/>
              <a:ext cx="73152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EEA65D45-C412-504B-BAAC-8C9ADEB9CE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29342" y="4129641"/>
              <a:ext cx="73152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7982436-E7E3-B740-9EF4-C735684955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0626" t="11082" r="28130" b="7129"/>
            <a:stretch/>
          </p:blipFill>
          <p:spPr>
            <a:xfrm>
              <a:off x="3841373" y="2644908"/>
              <a:ext cx="1592317" cy="550519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5230DB3-EDDF-6644-B87E-AD0F26678C9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752853" y="4809177"/>
              <a:ext cx="723900" cy="533400"/>
            </a:xfrm>
            <a:prstGeom prst="rect">
              <a:avLst/>
            </a:prstGeom>
          </p:spPr>
        </p:pic>
      </p:grpSp>
      <p:sp>
        <p:nvSpPr>
          <p:cNvPr id="23" name="Rectangle 2">
            <a:extLst>
              <a:ext uri="{FF2B5EF4-FFF2-40B4-BE49-F238E27FC236}">
                <a16:creationId xmlns:a16="http://schemas.microsoft.com/office/drawing/2014/main" id="{325D94CB-AE78-7240-B882-AF0E49284B62}"/>
              </a:ext>
            </a:extLst>
          </p:cNvPr>
          <p:cNvSpPr txBox="1">
            <a:spLocks noChangeArrowheads="1"/>
          </p:cNvSpPr>
          <p:nvPr/>
        </p:nvSpPr>
        <p:spPr>
          <a:xfrm>
            <a:off x="350985" y="286607"/>
            <a:ext cx="11369963" cy="673979"/>
          </a:xfrm>
          <a:prstGeom prst="rect">
            <a:avLst/>
          </a:prstGeom>
        </p:spPr>
        <p:txBody>
          <a:bodyPr vert="horz" lIns="91436" tIns="45718" rIns="91436" bIns="45718" rtlCol="0" anchor="b">
            <a:normAutofit/>
          </a:bodyPr>
          <a:lstStyle>
            <a:lvl1pPr algn="ctr" defTabSz="914354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 spc="-51" baseline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Soft Thresholding</a:t>
            </a:r>
            <a:endParaRPr lang="en-US" alt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AA84D89-0C50-B84E-8026-8AA754B1B33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17399" y="3304165"/>
            <a:ext cx="4846320" cy="258891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F035DD0-2DE1-244E-9D58-1998C3B9A6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9913" y="1583693"/>
            <a:ext cx="3860800" cy="673100"/>
          </a:xfrm>
          <a:prstGeom prst="rect">
            <a:avLst/>
          </a:prstGeom>
        </p:spPr>
      </p:pic>
      <p:sp>
        <p:nvSpPr>
          <p:cNvPr id="28" name="Rectangle 3">
            <a:extLst>
              <a:ext uri="{FF2B5EF4-FFF2-40B4-BE49-F238E27FC236}">
                <a16:creationId xmlns:a16="http://schemas.microsoft.com/office/drawing/2014/main" id="{1E8DE2CC-D6B2-A642-93F3-A38008C0F3CF}"/>
              </a:ext>
            </a:extLst>
          </p:cNvPr>
          <p:cNvSpPr txBox="1">
            <a:spLocks noChangeArrowheads="1"/>
          </p:cNvSpPr>
          <p:nvPr/>
        </p:nvSpPr>
        <p:spPr>
          <a:xfrm>
            <a:off x="619580" y="802929"/>
            <a:ext cx="11329221" cy="5295900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>
            <a:lvl1pPr marL="341305" indent="-341305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3074" indent="-373053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179" indent="-300023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8080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2791" indent="-290506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2971" indent="-274632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endParaRPr lang="en-US" baseline="-25000" dirty="0"/>
          </a:p>
          <a:p>
            <a:pPr lvl="1"/>
            <a:r>
              <a:rPr lang="en-US" dirty="0"/>
              <a:t>Solve the following optimization problem (quadratic, single variable)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29" name="Right Arrow 28">
            <a:extLst>
              <a:ext uri="{FF2B5EF4-FFF2-40B4-BE49-F238E27FC236}">
                <a16:creationId xmlns:a16="http://schemas.microsoft.com/office/drawing/2014/main" id="{844D9232-A47C-6447-B7F5-9ACE987B96CB}"/>
              </a:ext>
            </a:extLst>
          </p:cNvPr>
          <p:cNvSpPr/>
          <p:nvPr/>
        </p:nvSpPr>
        <p:spPr>
          <a:xfrm>
            <a:off x="5720713" y="4414345"/>
            <a:ext cx="869273" cy="42099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324062"/>
      </p:ext>
    </p:extLst>
  </p:cSld>
  <p:clrMapOvr>
    <a:masterClrMapping/>
  </p:clrMapOvr>
  <p:transition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EFE1CE4-254E-FD4F-95CF-4EF93989DDC0}"/>
              </a:ext>
            </a:extLst>
          </p:cNvPr>
          <p:cNvSpPr txBox="1">
            <a:spLocks noChangeArrowheads="1"/>
          </p:cNvSpPr>
          <p:nvPr/>
        </p:nvSpPr>
        <p:spPr>
          <a:xfrm>
            <a:off x="350985" y="286607"/>
            <a:ext cx="11369963" cy="673979"/>
          </a:xfrm>
          <a:prstGeom prst="rect">
            <a:avLst/>
          </a:prstGeom>
        </p:spPr>
        <p:txBody>
          <a:bodyPr vert="horz" lIns="91436" tIns="45718" rIns="91436" bIns="45718" rtlCol="0" anchor="b">
            <a:normAutofit/>
          </a:bodyPr>
          <a:lstStyle>
            <a:lvl1pPr algn="ctr" defTabSz="914354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 spc="-51" baseline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Beyond Lasso: Sparse Learning</a:t>
            </a:r>
            <a:endParaRPr lang="en-US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9D05B0-8D7F-8D45-B878-807AAA8D7760}"/>
              </a:ext>
            </a:extLst>
          </p:cNvPr>
          <p:cNvSpPr txBox="1">
            <a:spLocks noChangeArrowheads="1"/>
          </p:cNvSpPr>
          <p:nvPr/>
        </p:nvSpPr>
        <p:spPr>
          <a:xfrm>
            <a:off x="619580" y="960586"/>
            <a:ext cx="11329221" cy="5295900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>
            <a:lvl1pPr marL="341305" indent="-341305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3074" indent="-373053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179" indent="-300023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8080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2791" indent="-290506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2971" indent="-274632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endParaRPr lang="en-US" baseline="-25000" dirty="0"/>
          </a:p>
          <a:p>
            <a:pPr lvl="1"/>
            <a:r>
              <a:rPr lang="en-US" dirty="0"/>
              <a:t>Elastic net: L1+L2 regularization (i.e., ridge + lasso)</a:t>
            </a:r>
          </a:p>
          <a:p>
            <a:pPr lvl="1"/>
            <a:endParaRPr lang="en-US" sz="700" dirty="0"/>
          </a:p>
          <a:p>
            <a:pPr lvl="1"/>
            <a:endParaRPr lang="en-US" dirty="0"/>
          </a:p>
          <a:p>
            <a:pPr lvl="1"/>
            <a:r>
              <a:rPr lang="en-US" dirty="0"/>
              <a:t>Group Lasso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Encourage a group of features to be unselected simultaneously</a:t>
            </a:r>
          </a:p>
          <a:p>
            <a:pPr lvl="2"/>
            <a:r>
              <a:rPr lang="en-US" dirty="0"/>
              <a:t> </a:t>
            </a:r>
            <a:r>
              <a:rPr lang="en-US" i="1" dirty="0" err="1"/>
              <a:t>w</a:t>
            </a:r>
            <a:r>
              <a:rPr lang="en-US" i="1" baseline="-25000" dirty="0" err="1"/>
              <a:t>j</a:t>
            </a:r>
            <a:r>
              <a:rPr lang="en-US" dirty="0"/>
              <a:t> : coefficient vector for a group of features (group </a:t>
            </a:r>
            <a:r>
              <a:rPr lang="en-US" i="1" dirty="0"/>
              <a:t>j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L</a:t>
            </a:r>
            <a:r>
              <a:rPr lang="en-US" baseline="-25000" dirty="0"/>
              <a:t>2</a:t>
            </a:r>
            <a:r>
              <a:rPr lang="en-US" dirty="0"/>
              <a:t> norm within each group; L</a:t>
            </a:r>
            <a:r>
              <a:rPr lang="en-US" baseline="-25000" dirty="0"/>
              <a:t>1</a:t>
            </a:r>
            <a:r>
              <a:rPr lang="en-US" dirty="0"/>
              <a:t> norm across groups</a:t>
            </a:r>
          </a:p>
          <a:p>
            <a:pPr lvl="1"/>
            <a:r>
              <a:rPr lang="en-US" dirty="0"/>
              <a:t>Fused Lasso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Encourage co-select (or co-un-select) adjacent features</a:t>
            </a:r>
          </a:p>
          <a:p>
            <a:pPr lvl="1"/>
            <a:r>
              <a:rPr lang="en-US" dirty="0"/>
              <a:t>Many more: e.g., graph-guided lasso, graphical lasso, matrix completion</a:t>
            </a:r>
          </a:p>
          <a:p>
            <a:pPr lvl="2"/>
            <a:r>
              <a:rPr lang="en-US" dirty="0"/>
              <a:t>…</a:t>
            </a:r>
          </a:p>
          <a:p>
            <a:pPr lvl="1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23E9CAC-2B79-5A46-B0DC-B054A7F30A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6090" y="1671141"/>
            <a:ext cx="5156200" cy="711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0A4D647-AF1D-224C-AC18-FD61154F57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0014" y="2339920"/>
            <a:ext cx="5003800" cy="787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D434313-305D-5F4F-B675-0664DD8C1C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2340" y="4590747"/>
            <a:ext cx="67437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62245"/>
      </p:ext>
    </p:extLst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"/>
            <a:ext cx="12192000" cy="1133475"/>
          </a:xfrm>
          <a:noFill/>
        </p:spPr>
        <p:txBody>
          <a:bodyPr vert="horz" lIns="92075" tIns="46038" rIns="92075" bIns="46038" rtlCol="0" anchor="ctr">
            <a:normAutofit/>
          </a:bodyPr>
          <a:lstStyle/>
          <a:p>
            <a:pPr eaLnBrk="1" hangingPunct="1"/>
            <a:r>
              <a:rPr lang="en-US" altLang="en-US" dirty="0"/>
              <a:t>Chapter 7. Classification: Advanced Methods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38175" y="1050432"/>
            <a:ext cx="10915650" cy="4971496"/>
          </a:xfrm>
          <a:noFill/>
        </p:spPr>
        <p:txBody>
          <a:bodyPr vert="horz" lIns="92075" tIns="46038" rIns="92075" bIns="46038" rtlCol="0">
            <a:no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3200" dirty="0"/>
              <a:t>Feature Selection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0" i="0" u="none" strike="noStrike" baseline="0" dirty="0">
                <a:latin typeface="CMR10"/>
              </a:rPr>
              <a:t>Bayesian Belief Networks</a:t>
            </a:r>
            <a:r>
              <a:rPr lang="en-US" sz="3200" b="0" i="0" u="none" strike="noStrike" baseline="0" dirty="0">
                <a:solidFill>
                  <a:srgbClr val="FF0000"/>
                </a:solidFill>
                <a:latin typeface="CMR10"/>
              </a:rPr>
              <a:t> </a:t>
            </a:r>
            <a:endParaRPr lang="en-US" altLang="en-US" sz="3200" dirty="0">
              <a:solidFill>
                <a:srgbClr val="FF0000"/>
              </a:solidFill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3200" dirty="0"/>
              <a:t>Support Vector Machines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0" i="0" u="none" strike="noStrike" baseline="0" dirty="0">
                <a:latin typeface="CMR10"/>
              </a:rPr>
              <a:t>Rule-Based and Pattern-Based Classification </a:t>
            </a:r>
            <a:endParaRPr lang="en-US" altLang="en-US" sz="3200" dirty="0"/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3200" dirty="0"/>
              <a:t>Weakly Supervised Learning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0" i="0" u="none" strike="noStrike" baseline="0" dirty="0">
                <a:latin typeface="CMR10"/>
              </a:rPr>
              <a:t>Classification with Rich Data Type 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0" i="0" u="none" strike="noStrike" baseline="0" dirty="0">
                <a:latin typeface="CMR10"/>
              </a:rPr>
              <a:t>Other Related Techniques </a:t>
            </a:r>
            <a:endParaRPr lang="en-US" altLang="en-US" sz="3200" dirty="0"/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3200" dirty="0"/>
              <a:t>Summary</a:t>
            </a:r>
          </a:p>
        </p:txBody>
      </p:sp>
      <p:sp>
        <p:nvSpPr>
          <p:cNvPr id="5125" name="AutoShape 8"/>
          <p:cNvSpPr>
            <a:spLocks noChangeArrowheads="1"/>
          </p:cNvSpPr>
          <p:nvPr/>
        </p:nvSpPr>
        <p:spPr bwMode="auto">
          <a:xfrm rot="9678759">
            <a:off x="5376532" y="1856882"/>
            <a:ext cx="412140" cy="457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BD582C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57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981075"/>
          </a:xfrm>
        </p:spPr>
        <p:txBody>
          <a:bodyPr>
            <a:normAutofit/>
          </a:bodyPr>
          <a:lstStyle/>
          <a:p>
            <a:r>
              <a:rPr lang="en-US" altLang="en-US" dirty="0"/>
              <a:t>From Naïve Bayes to Bayesian Networks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2839" y="1219199"/>
            <a:ext cx="11157089" cy="2209801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altLang="en-US" sz="2400" dirty="0"/>
              <a:t>Naïve </a:t>
            </a:r>
            <a:r>
              <a:rPr lang="en-US" sz="2400" dirty="0"/>
              <a:t>Bayes classifiers assume that the value of a particular feature is </a:t>
            </a:r>
            <a:r>
              <a:rPr lang="en-US" sz="2400" b="1" dirty="0"/>
              <a:t>independent</a:t>
            </a:r>
            <a:r>
              <a:rPr lang="en-US" sz="2400" dirty="0"/>
              <a:t> of the value of any other feature, given the class variable</a:t>
            </a:r>
          </a:p>
          <a:p>
            <a:pPr lvl="1">
              <a:spcAft>
                <a:spcPts val="600"/>
              </a:spcAft>
            </a:pPr>
            <a:r>
              <a:rPr lang="en-US" altLang="en-US" sz="2400" dirty="0"/>
              <a:t>This assumption is often too simple to model the real world well</a:t>
            </a:r>
          </a:p>
          <a:p>
            <a:pPr>
              <a:spcAft>
                <a:spcPts val="600"/>
              </a:spcAft>
            </a:pPr>
            <a:r>
              <a:rPr lang="en-US" altLang="en-US" sz="2400" dirty="0">
                <a:solidFill>
                  <a:srgbClr val="222222"/>
                </a:solidFill>
              </a:rPr>
              <a:t>Bayesian network (or Bayes network, belief network, Bayesian model or probabilistic directed acyclic graphical model) is a </a:t>
            </a:r>
            <a:r>
              <a:rPr lang="en-US" altLang="en-US" sz="2400" b="1" dirty="0">
                <a:solidFill>
                  <a:srgbClr val="222222"/>
                </a:solidFill>
              </a:rPr>
              <a:t>probabilistic</a:t>
            </a:r>
            <a:r>
              <a:rPr lang="en-US" altLang="en-US" sz="2400" dirty="0">
                <a:solidFill>
                  <a:srgbClr val="222222"/>
                </a:solidFill>
              </a:rPr>
              <a:t> </a:t>
            </a:r>
            <a:r>
              <a:rPr lang="en-US" altLang="en-US" sz="2400" b="1" dirty="0"/>
              <a:t>graphical model</a:t>
            </a:r>
            <a:r>
              <a:rPr lang="en-US" altLang="en-US" sz="2400" dirty="0">
                <a:solidFill>
                  <a:srgbClr val="222222"/>
                </a:solidFill>
              </a:rPr>
              <a:t> </a:t>
            </a:r>
          </a:p>
        </p:txBody>
      </p:sp>
      <p:pic>
        <p:nvPicPr>
          <p:cNvPr id="83974" name="Picture 6" descr="Figure 1">
            <a:extLst>
              <a:ext uri="{FF2B5EF4-FFF2-40B4-BE49-F238E27FC236}">
                <a16:creationId xmlns:a16="http://schemas.microsoft.com/office/drawing/2014/main" id="{C50FB17B-D3ED-47A6-A503-0FD6CEB5A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428" y="3734523"/>
            <a:ext cx="3619500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3">
            <a:extLst>
              <a:ext uri="{FF2B5EF4-FFF2-40B4-BE49-F238E27FC236}">
                <a16:creationId xmlns:a16="http://schemas.microsoft.com/office/drawing/2014/main" id="{B1BDB406-9444-473D-8894-815D0425BE8F}"/>
              </a:ext>
            </a:extLst>
          </p:cNvPr>
          <p:cNvSpPr txBox="1">
            <a:spLocks noChangeArrowheads="1"/>
          </p:cNvSpPr>
          <p:nvPr/>
        </p:nvSpPr>
        <p:spPr>
          <a:xfrm>
            <a:off x="352839" y="3429000"/>
            <a:ext cx="7492448" cy="3116122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>
            <a:lvl1pPr marL="461951" indent="-461951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8170" indent="-538149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17" indent="-474651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808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59" indent="-5222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6328" indent="-507987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738170" marR="0" lvl="1" indent="-538149" algn="l" defTabSz="91435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Represented by a set of 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random variables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their conditional dependencies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via a 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directed acyclic graph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(DAG)</a:t>
            </a:r>
          </a:p>
          <a:p>
            <a:pPr marL="738170" marR="0" lvl="1" indent="-538149" algn="l" defTabSz="91435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E.g.  Given symptoms, the network can be used to compute the probabilities of the presence of various diseases</a:t>
            </a:r>
          </a:p>
        </p:txBody>
      </p:sp>
    </p:spTree>
    <p:extLst>
      <p:ext uri="{BB962C8B-B14F-4D97-AF65-F5344CB8AC3E}">
        <p14:creationId xmlns:p14="http://schemas.microsoft.com/office/powerpoint/2010/main" val="3248104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7370" y="5619524"/>
            <a:ext cx="3655065" cy="934119"/>
          </a:xfrm>
          <a:prstGeom prst="rect">
            <a:avLst/>
          </a:prstGeom>
        </p:spPr>
      </p:pic>
      <p:sp>
        <p:nvSpPr>
          <p:cNvPr id="614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Bayesian Belief Networks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69024" y="1118468"/>
            <a:ext cx="9423995" cy="3124200"/>
          </a:xfrm>
        </p:spPr>
        <p:txBody>
          <a:bodyPr/>
          <a:lstStyle/>
          <a:p>
            <a:r>
              <a:rPr lang="en-US" altLang="en-US" b="1" dirty="0"/>
              <a:t>Bayesian belief network</a:t>
            </a:r>
            <a:r>
              <a:rPr lang="en-US" altLang="en-US" dirty="0"/>
              <a:t> (or </a:t>
            </a:r>
            <a:r>
              <a:rPr lang="en-US" altLang="en-US" b="1" dirty="0"/>
              <a:t>Bayesian network</a:t>
            </a:r>
            <a:r>
              <a:rPr lang="en-US" altLang="en-US" dirty="0"/>
              <a:t>, </a:t>
            </a:r>
            <a:r>
              <a:rPr lang="en-US" altLang="en-US" b="1" dirty="0"/>
              <a:t>probabilistic network</a:t>
            </a:r>
            <a:r>
              <a:rPr lang="en-US" altLang="en-US" dirty="0"/>
              <a:t>): </a:t>
            </a:r>
          </a:p>
          <a:p>
            <a:pPr lvl="1"/>
            <a:r>
              <a:rPr lang="en-US" altLang="en-US" dirty="0"/>
              <a:t>Allows </a:t>
            </a:r>
            <a:r>
              <a:rPr lang="en-US" altLang="en-US" i="1" dirty="0"/>
              <a:t>class conditional independencies</a:t>
            </a:r>
            <a:r>
              <a:rPr lang="en-US" altLang="en-US" dirty="0"/>
              <a:t> between </a:t>
            </a:r>
            <a:r>
              <a:rPr lang="en-US" altLang="en-US" i="1" dirty="0"/>
              <a:t>subsets</a:t>
            </a:r>
            <a:r>
              <a:rPr lang="en-US" altLang="en-US" dirty="0"/>
              <a:t> of variables</a:t>
            </a:r>
          </a:p>
          <a:p>
            <a:r>
              <a:rPr lang="en-US" altLang="en-US" dirty="0"/>
              <a:t>Two components: </a:t>
            </a:r>
          </a:p>
          <a:p>
            <a:pPr lvl="1"/>
            <a:r>
              <a:rPr lang="en-US" altLang="en-US" dirty="0"/>
              <a:t>A </a:t>
            </a:r>
            <a:r>
              <a:rPr lang="en-US" altLang="en-US" i="1" dirty="0"/>
              <a:t>directed acyclic graph </a:t>
            </a:r>
            <a:r>
              <a:rPr lang="en-US" altLang="en-US" dirty="0"/>
              <a:t>(called a structure)  </a:t>
            </a:r>
          </a:p>
          <a:p>
            <a:pPr lvl="1"/>
            <a:r>
              <a:rPr lang="en-US" altLang="en-US" dirty="0"/>
              <a:t>A set of </a:t>
            </a:r>
            <a:r>
              <a:rPr lang="en-US" altLang="en-US" i="1" dirty="0"/>
              <a:t>conditional probability tables </a:t>
            </a:r>
            <a:r>
              <a:rPr lang="en-US" altLang="en-US" dirty="0"/>
              <a:t>(CPTs)</a:t>
            </a:r>
          </a:p>
          <a:p>
            <a:endParaRPr lang="en-US" alt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63A3A63-690F-4475-81DF-4CAF413211D7}"/>
              </a:ext>
            </a:extLst>
          </p:cNvPr>
          <p:cNvGrpSpPr/>
          <p:nvPr/>
        </p:nvGrpSpPr>
        <p:grpSpPr>
          <a:xfrm>
            <a:off x="7715382" y="3094371"/>
            <a:ext cx="3355171" cy="2130896"/>
            <a:chOff x="8723658" y="1861672"/>
            <a:chExt cx="3355171" cy="2130896"/>
          </a:xfrm>
        </p:grpSpPr>
        <p:sp>
          <p:nvSpPr>
            <p:cNvPr id="20" name="Oval 19"/>
            <p:cNvSpPr/>
            <p:nvPr/>
          </p:nvSpPr>
          <p:spPr>
            <a:xfrm>
              <a:off x="8822223" y="1995128"/>
              <a:ext cx="1130891" cy="5287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Family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History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1" name="Straight Arrow Connector 20"/>
            <p:cNvCxnSpPr>
              <a:stCxn id="20" idx="4"/>
              <a:endCxn id="24" idx="0"/>
            </p:cNvCxnSpPr>
            <p:nvPr/>
          </p:nvCxnSpPr>
          <p:spPr>
            <a:xfrm flipH="1">
              <a:off x="9387668" y="2523906"/>
              <a:ext cx="1" cy="207685"/>
            </a:xfrm>
            <a:prstGeom prst="straightConnector1">
              <a:avLst/>
            </a:prstGeom>
            <a:ln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25" idx="4"/>
              <a:endCxn id="27" idx="0"/>
            </p:cNvCxnSpPr>
            <p:nvPr/>
          </p:nvCxnSpPr>
          <p:spPr>
            <a:xfrm flipH="1">
              <a:off x="11141390" y="3273436"/>
              <a:ext cx="29" cy="189450"/>
            </a:xfrm>
            <a:prstGeom prst="straightConnector1">
              <a:avLst/>
            </a:prstGeom>
            <a:ln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10527423" y="1861672"/>
              <a:ext cx="1227934" cy="5287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Smoker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8773701" y="2731591"/>
              <a:ext cx="1227934" cy="5287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Lung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Cancer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10204009" y="2744658"/>
              <a:ext cx="1874820" cy="5287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Emphysema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8723658" y="3463790"/>
              <a:ext cx="1319543" cy="5287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Positive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 </a:t>
              </a:r>
              <a:endPara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  <a:p>
              <a:pPr marL="0" marR="0" lvl="0" indent="0" algn="ctr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X-Ray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10481618" y="3462886"/>
              <a:ext cx="1319543" cy="5287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Dyspnea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8" name="Straight Arrow Connector 27"/>
            <p:cNvCxnSpPr>
              <a:stCxn id="23" idx="3"/>
              <a:endCxn id="24" idx="7"/>
            </p:cNvCxnSpPr>
            <p:nvPr/>
          </p:nvCxnSpPr>
          <p:spPr>
            <a:xfrm flipH="1">
              <a:off x="9821808" y="2313012"/>
              <a:ext cx="885442" cy="496017"/>
            </a:xfrm>
            <a:prstGeom prst="straightConnector1">
              <a:avLst/>
            </a:prstGeom>
            <a:ln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23" idx="4"/>
              <a:endCxn id="25" idx="0"/>
            </p:cNvCxnSpPr>
            <p:nvPr/>
          </p:nvCxnSpPr>
          <p:spPr>
            <a:xfrm>
              <a:off x="11141390" y="2390450"/>
              <a:ext cx="29" cy="354208"/>
            </a:xfrm>
            <a:prstGeom prst="straightConnector1">
              <a:avLst/>
            </a:prstGeom>
            <a:ln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24" idx="4"/>
              <a:endCxn id="26" idx="0"/>
            </p:cNvCxnSpPr>
            <p:nvPr/>
          </p:nvCxnSpPr>
          <p:spPr>
            <a:xfrm flipH="1">
              <a:off x="9383430" y="3260369"/>
              <a:ext cx="4238" cy="203421"/>
            </a:xfrm>
            <a:prstGeom prst="straightConnector1">
              <a:avLst/>
            </a:prstGeom>
            <a:ln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24" idx="5"/>
              <a:endCxn id="27" idx="1"/>
            </p:cNvCxnSpPr>
            <p:nvPr/>
          </p:nvCxnSpPr>
          <p:spPr>
            <a:xfrm>
              <a:off x="9821808" y="3182931"/>
              <a:ext cx="853053" cy="357393"/>
            </a:xfrm>
            <a:prstGeom prst="straightConnector1">
              <a:avLst/>
            </a:prstGeom>
            <a:ln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2F351F2-48DB-41B5-A1F7-7853A8AE7D8C}"/>
              </a:ext>
            </a:extLst>
          </p:cNvPr>
          <p:cNvGrpSpPr/>
          <p:nvPr/>
        </p:nvGrpSpPr>
        <p:grpSpPr>
          <a:xfrm>
            <a:off x="246058" y="3798872"/>
            <a:ext cx="3340082" cy="1997315"/>
            <a:chOff x="4557059" y="4874584"/>
            <a:chExt cx="3340082" cy="1997315"/>
          </a:xfrm>
        </p:grpSpPr>
        <p:sp>
          <p:nvSpPr>
            <p:cNvPr id="19" name="Rectangle 18"/>
            <p:cNvSpPr/>
            <p:nvPr/>
          </p:nvSpPr>
          <p:spPr>
            <a:xfrm>
              <a:off x="4557059" y="6487178"/>
              <a:ext cx="3340082" cy="3847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directed </a:t>
              </a:r>
              <a:r>
                <a:rPr kumimoji="0" lang="en-US" altLang="zh-CN" sz="1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a</a:t>
              </a:r>
              <a:r>
                <a:rPr kumimoji="0" lang="en-US" sz="1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cyclic</a:t>
              </a:r>
              <a:r>
                <a:rPr kumimoji="0" 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graphical model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4984917" y="5767343"/>
              <a:ext cx="721894" cy="72189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A</a:t>
              </a:r>
              <a:endPara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5715125" y="4874584"/>
              <a:ext cx="721894" cy="72189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B</a:t>
              </a:r>
              <a:endPara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flipH="1">
              <a:off x="5520104" y="5485310"/>
              <a:ext cx="293147" cy="402298"/>
            </a:xfrm>
            <a:prstGeom prst="straightConnector1">
              <a:avLst/>
            </a:prstGeom>
            <a:ln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/>
            <p:cNvSpPr/>
            <p:nvPr/>
          </p:nvSpPr>
          <p:spPr>
            <a:xfrm>
              <a:off x="6471647" y="5765284"/>
              <a:ext cx="721894" cy="72189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C</a:t>
              </a:r>
              <a:endPara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6" name="Straight Arrow Connector 35"/>
            <p:cNvCxnSpPr>
              <a:stCxn id="33" idx="5"/>
            </p:cNvCxnSpPr>
            <p:nvPr/>
          </p:nvCxnSpPr>
          <p:spPr>
            <a:xfrm>
              <a:off x="6331300" y="5490759"/>
              <a:ext cx="355784" cy="344342"/>
            </a:xfrm>
            <a:prstGeom prst="straightConnector1">
              <a:avLst/>
            </a:prstGeom>
            <a:ln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V="1">
              <a:off x="5706811" y="6126231"/>
              <a:ext cx="764836" cy="2059"/>
            </a:xfrm>
            <a:prstGeom prst="straightConnector1">
              <a:avLst/>
            </a:prstGeom>
            <a:ln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Frame 37"/>
            <p:cNvSpPr/>
            <p:nvPr/>
          </p:nvSpPr>
          <p:spPr>
            <a:xfrm>
              <a:off x="6291491" y="5434909"/>
              <a:ext cx="413646" cy="443649"/>
            </a:xfrm>
            <a:prstGeom prst="frame">
              <a:avLst>
                <a:gd name="adj1" fmla="val 1899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910879" y="6212446"/>
                <a:ext cx="3749553" cy="3847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1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altLang="en-US" sz="19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p</m:t>
                    </m:r>
                    <m:d>
                      <m:dPr>
                        <m:ctrlPr>
                          <a:rPr kumimoji="0" lang="en-US" altLang="en-US" sz="19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0" lang="en-US" altLang="zh-CN" sz="19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charset="0"/>
                            <a:cs typeface="+mn-cs"/>
                          </a:rPr>
                          <m:t>A</m:t>
                        </m:r>
                        <m:r>
                          <a:rPr kumimoji="0" lang="en-US" altLang="zh-CN" sz="19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charset="0"/>
                            <a:cs typeface="+mn-cs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kumimoji="0" lang="en-US" altLang="zh-CN" sz="19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charset="0"/>
                            <a:cs typeface="+mn-cs"/>
                          </a:rPr>
                          <m:t>B</m:t>
                        </m:r>
                        <m:r>
                          <a:rPr kumimoji="0" lang="en-US" altLang="zh-CN" sz="19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charset="0"/>
                            <a:cs typeface="+mn-cs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kumimoji="0" lang="en-US" altLang="zh-CN" sz="19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charset="0"/>
                            <a:cs typeface="+mn-cs"/>
                          </a:rPr>
                          <m:t>C</m:t>
                        </m:r>
                      </m:e>
                    </m:d>
                    <m:r>
                      <a:rPr kumimoji="0" lang="en-US" altLang="en-US" sz="1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m:rPr>
                        <m:sty m:val="p"/>
                      </m:rPr>
                      <a:rPr kumimoji="0" lang="en-US" altLang="en-US" sz="19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p</m:t>
                    </m:r>
                  </m:oMath>
                </a14:m>
                <a:r>
                  <a:rPr kumimoji="0" lang="en-US" alt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(</a:t>
                </a:r>
                <a:r>
                  <a:rPr kumimoji="0" lang="en-US" altLang="zh-CN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rPr>
                  <a:t>B</a:t>
                </a:r>
                <a:r>
                  <a:rPr kumimoji="0" lang="en-US" alt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)</a:t>
                </a:r>
                <a14:m>
                  <m:oMath xmlns:m="http://schemas.openxmlformats.org/officeDocument/2006/math">
                    <m:r>
                      <a:rPr kumimoji="0" lang="en-US" altLang="en-US" sz="1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∙</m:t>
                    </m:r>
                    <m:r>
                      <m:rPr>
                        <m:sty m:val="p"/>
                      </m:rPr>
                      <a:rPr kumimoji="0" lang="en-US" altLang="en-US" sz="19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p</m:t>
                    </m:r>
                    <m:r>
                      <a:rPr kumimoji="0" lang="en-US" altLang="en-US" sz="19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(</m:t>
                    </m:r>
                    <m:r>
                      <m:rPr>
                        <m:sty m:val="p"/>
                      </m:rPr>
                      <a:rPr kumimoji="0" lang="en-US" altLang="zh-CN" sz="19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charset="0"/>
                        <a:ea typeface="Cambria Math" panose="02040503050406030204" pitchFamily="18" charset="0"/>
                        <a:cs typeface="+mn-cs"/>
                      </a:rPr>
                      <m:t>A</m:t>
                    </m:r>
                    <m:r>
                      <a:rPr kumimoji="0" lang="en-US" altLang="zh-CN" sz="19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charset="0"/>
                        <a:ea typeface="Cambria Math" panose="02040503050406030204" pitchFamily="18" charset="0"/>
                        <a:cs typeface="+mn-cs"/>
                      </a:rPr>
                      <m:t>|</m:t>
                    </m:r>
                    <m:r>
                      <m:rPr>
                        <m:sty m:val="p"/>
                      </m:rPr>
                      <a:rPr kumimoji="0" lang="en-US" altLang="zh-CN" sz="19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charset="0"/>
                        <a:ea typeface="Cambria Math" panose="02040503050406030204" pitchFamily="18" charset="0"/>
                        <a:cs typeface="+mn-cs"/>
                      </a:rPr>
                      <m:t>B</m:t>
                    </m:r>
                    <m:r>
                      <a:rPr kumimoji="0" lang="en-US" altLang="en-US" sz="19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)∙</m:t>
                    </m:r>
                  </m:oMath>
                </a14:m>
                <a:r>
                  <a:rPr kumimoji="0" lang="en-US" alt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p(</a:t>
                </a:r>
                <a:r>
                  <a:rPr kumimoji="0" lang="en-US" altLang="zh-CN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rPr>
                  <a:t>C</a:t>
                </a:r>
                <a:r>
                  <a:rPr kumimoji="0" lang="en-US" alt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|</a:t>
                </a:r>
                <a:r>
                  <a:rPr kumimoji="0" lang="en-US" altLang="zh-CN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rPr>
                  <a:t>A,</a:t>
                </a:r>
                <a:r>
                  <a:rPr kumimoji="0" lang="zh-CN" alt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rPr>
                  <a:t> </a:t>
                </a:r>
                <a:r>
                  <a:rPr kumimoji="0" lang="en-US" altLang="zh-CN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rPr>
                  <a:t>B</a:t>
                </a:r>
                <a:r>
                  <a:rPr kumimoji="0" lang="en-US" alt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)</a:t>
                </a: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879" y="6212446"/>
                <a:ext cx="3749553" cy="384721"/>
              </a:xfrm>
              <a:prstGeom prst="rect">
                <a:avLst/>
              </a:prstGeom>
              <a:blipFill>
                <a:blip r:embed="rId4"/>
                <a:stretch>
                  <a:fillRect t="-7937" r="-649" b="-26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4EE8FE6F-356C-4310-B914-1CAAEE85F543}"/>
              </a:ext>
            </a:extLst>
          </p:cNvPr>
          <p:cNvGrpSpPr/>
          <p:nvPr/>
        </p:nvGrpSpPr>
        <p:grpSpPr>
          <a:xfrm>
            <a:off x="3766296" y="3734947"/>
            <a:ext cx="3276666" cy="1999910"/>
            <a:chOff x="8729222" y="4862299"/>
            <a:chExt cx="3276666" cy="1999910"/>
          </a:xfrm>
        </p:grpSpPr>
        <p:sp>
          <p:nvSpPr>
            <p:cNvPr id="41" name="Oval 40"/>
            <p:cNvSpPr/>
            <p:nvPr/>
          </p:nvSpPr>
          <p:spPr>
            <a:xfrm>
              <a:off x="9075321" y="5755058"/>
              <a:ext cx="721894" cy="72189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A</a:t>
              </a:r>
              <a:endPara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9805529" y="4862299"/>
              <a:ext cx="721894" cy="72189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B</a:t>
              </a:r>
              <a:endPara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flipH="1">
              <a:off x="9610508" y="5473025"/>
              <a:ext cx="293147" cy="402298"/>
            </a:xfrm>
            <a:prstGeom prst="straightConnector1">
              <a:avLst/>
            </a:prstGeom>
            <a:ln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>
            <a:xfrm>
              <a:off x="10562051" y="5752999"/>
              <a:ext cx="721894" cy="72189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C</a:t>
              </a:r>
              <a:endPara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 flipH="1" flipV="1">
              <a:off x="10409651" y="5422624"/>
              <a:ext cx="298663" cy="379503"/>
            </a:xfrm>
            <a:prstGeom prst="straightConnector1">
              <a:avLst/>
            </a:prstGeom>
            <a:ln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41" idx="6"/>
              <a:endCxn id="44" idx="2"/>
            </p:cNvCxnSpPr>
            <p:nvPr/>
          </p:nvCxnSpPr>
          <p:spPr>
            <a:xfrm flipV="1">
              <a:off x="9797215" y="6113946"/>
              <a:ext cx="764836" cy="2059"/>
            </a:xfrm>
            <a:prstGeom prst="straightConnector1">
              <a:avLst/>
            </a:prstGeom>
            <a:ln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Frame 46"/>
            <p:cNvSpPr/>
            <p:nvPr/>
          </p:nvSpPr>
          <p:spPr>
            <a:xfrm>
              <a:off x="10381895" y="5422624"/>
              <a:ext cx="413646" cy="443649"/>
            </a:xfrm>
            <a:prstGeom prst="frame">
              <a:avLst>
                <a:gd name="adj1" fmla="val 1899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8729222" y="6477488"/>
              <a:ext cx="3223062" cy="3847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directed </a:t>
              </a:r>
              <a:r>
                <a:rPr kumimoji="0" lang="en-US" sz="1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cyclic</a:t>
              </a:r>
              <a:r>
                <a:rPr kumimoji="0" 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graphical model</a:t>
              </a:r>
            </a:p>
          </p:txBody>
        </p:sp>
        <p:sp>
          <p:nvSpPr>
            <p:cNvPr id="49" name="Text Box 13"/>
            <p:cNvSpPr txBox="1">
              <a:spLocks noChangeArrowheads="1"/>
            </p:cNvSpPr>
            <p:nvPr/>
          </p:nvSpPr>
          <p:spPr bwMode="auto">
            <a:xfrm>
              <a:off x="10838464" y="5133513"/>
              <a:ext cx="1167424" cy="52322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wrap="square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marL="0" marR="0" lvl="0" indent="0" algn="ctr" defTabSz="457178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CC"/>
                </a:buClr>
                <a:buSzPct val="80000"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Not Bayesian networks</a:t>
              </a:r>
            </a:p>
          </p:txBody>
        </p:sp>
      </p:grpSp>
      <p:sp>
        <p:nvSpPr>
          <p:cNvPr id="50" name="Left-Right Arrow 49">
            <a:extLst>
              <a:ext uri="{FF2B5EF4-FFF2-40B4-BE49-F238E27FC236}">
                <a16:creationId xmlns:a16="http://schemas.microsoft.com/office/drawing/2014/main" id="{0ACD115E-A22E-334F-B845-E03C4E15D6BB}"/>
              </a:ext>
            </a:extLst>
          </p:cNvPr>
          <p:cNvSpPr/>
          <p:nvPr/>
        </p:nvSpPr>
        <p:spPr>
          <a:xfrm rot="2846044">
            <a:off x="2763748" y="5796187"/>
            <a:ext cx="626724" cy="334578"/>
          </a:xfrm>
          <a:prstGeom prst="left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Text Box 13"/>
          <p:cNvSpPr txBox="1">
            <a:spLocks noChangeArrowheads="1"/>
          </p:cNvSpPr>
          <p:nvPr/>
        </p:nvSpPr>
        <p:spPr bwMode="auto">
          <a:xfrm>
            <a:off x="6832742" y="2309223"/>
            <a:ext cx="5096024" cy="40011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Nodes: random variables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    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Links: dependency</a:t>
            </a:r>
          </a:p>
        </p:txBody>
      </p:sp>
    </p:spTree>
    <p:extLst>
      <p:ext uri="{BB962C8B-B14F-4D97-AF65-F5344CB8AC3E}">
        <p14:creationId xmlns:p14="http://schemas.microsoft.com/office/powerpoint/2010/main" val="404174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008064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A Bayesian Network and Its CPTs</a:t>
            </a:r>
          </a:p>
        </p:txBody>
      </p:sp>
      <p:sp>
        <p:nvSpPr>
          <p:cNvPr id="7180" name="Text Box 1061"/>
          <p:cNvSpPr txBox="1">
            <a:spLocks noChangeArrowheads="1"/>
          </p:cNvSpPr>
          <p:nvPr/>
        </p:nvSpPr>
        <p:spPr bwMode="auto">
          <a:xfrm>
            <a:off x="5843644" y="1203890"/>
            <a:ext cx="4267877" cy="40011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457178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C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onditional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P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robability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ables (CPT)</a:t>
            </a:r>
          </a:p>
        </p:txBody>
      </p:sp>
      <p:sp>
        <p:nvSpPr>
          <p:cNvPr id="7182" name="Rectangle 1064"/>
          <p:cNvSpPr>
            <a:spLocks noChangeArrowheads="1"/>
          </p:cNvSpPr>
          <p:nvPr/>
        </p:nvSpPr>
        <p:spPr bwMode="auto">
          <a:xfrm>
            <a:off x="845198" y="4810433"/>
            <a:ext cx="53625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457178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CPT shows the conditional probability for each possible combination of its parents: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123949" y="1875453"/>
            <a:ext cx="4038600" cy="2357438"/>
            <a:chOff x="1600200" y="1447800"/>
            <a:chExt cx="4038600" cy="2357438"/>
          </a:xfrm>
        </p:grpSpPr>
        <p:sp>
          <p:nvSpPr>
            <p:cNvPr id="7172" name="Oval 1027"/>
            <p:cNvSpPr>
              <a:spLocks noChangeArrowheads="1"/>
            </p:cNvSpPr>
            <p:nvPr/>
          </p:nvSpPr>
          <p:spPr bwMode="auto">
            <a:xfrm>
              <a:off x="2438400" y="1450975"/>
              <a:ext cx="1295400" cy="762000"/>
            </a:xfrm>
            <a:prstGeom prst="ellipse">
              <a:avLst/>
            </a:prstGeom>
            <a:solidFill>
              <a:srgbClr val="F6E6EA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marL="0" marR="0" lvl="0" indent="0" algn="ctr" defTabSz="457178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Fire (F)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7173" name="Oval 1028"/>
            <p:cNvSpPr>
              <a:spLocks noChangeArrowheads="1"/>
            </p:cNvSpPr>
            <p:nvPr/>
          </p:nvSpPr>
          <p:spPr bwMode="auto">
            <a:xfrm>
              <a:off x="1600200" y="3043238"/>
              <a:ext cx="1295400" cy="762000"/>
            </a:xfrm>
            <a:prstGeom prst="ellipse">
              <a:avLst/>
            </a:prstGeom>
            <a:solidFill>
              <a:srgbClr val="CCCC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marL="0" marR="0" lvl="0" indent="0" algn="ctr" defTabSz="457178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Smoke (S)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7175" name="Oval 1030"/>
            <p:cNvSpPr>
              <a:spLocks noChangeArrowheads="1"/>
            </p:cNvSpPr>
            <p:nvPr/>
          </p:nvSpPr>
          <p:spPr bwMode="auto">
            <a:xfrm>
              <a:off x="4191000" y="1447800"/>
              <a:ext cx="1447800" cy="76200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marL="0" marR="0" lvl="0" indent="0" algn="ctr" defTabSz="457178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Tampering (T)</a:t>
              </a:r>
            </a:p>
          </p:txBody>
        </p:sp>
        <p:sp>
          <p:nvSpPr>
            <p:cNvPr id="7176" name="Oval 1031"/>
            <p:cNvSpPr>
              <a:spLocks noChangeArrowheads="1"/>
            </p:cNvSpPr>
            <p:nvPr/>
          </p:nvSpPr>
          <p:spPr bwMode="auto">
            <a:xfrm>
              <a:off x="3498850" y="3003550"/>
              <a:ext cx="1295400" cy="762000"/>
            </a:xfrm>
            <a:prstGeom prst="ellipse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marL="0" marR="0" lvl="0" indent="0" algn="ctr" defTabSz="457178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Alarm (A)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7178" name="Line 1033"/>
            <p:cNvSpPr>
              <a:spLocks noChangeShapeType="1"/>
            </p:cNvSpPr>
            <p:nvPr/>
          </p:nvSpPr>
          <p:spPr bwMode="auto">
            <a:xfrm flipH="1">
              <a:off x="2247900" y="2212975"/>
              <a:ext cx="749300" cy="858838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 type="none" w="sm" len="sm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79" name="Line 1037"/>
            <p:cNvSpPr>
              <a:spLocks noChangeShapeType="1"/>
            </p:cNvSpPr>
            <p:nvPr/>
          </p:nvSpPr>
          <p:spPr bwMode="auto">
            <a:xfrm flipH="1">
              <a:off x="4048126" y="2212975"/>
              <a:ext cx="828675" cy="793750"/>
            </a:xfrm>
            <a:prstGeom prst="line">
              <a:avLst/>
            </a:prstGeom>
            <a:noFill/>
            <a:ln w="38100">
              <a:solidFill>
                <a:srgbClr val="CC0099"/>
              </a:solidFill>
              <a:round/>
              <a:headEnd type="none" w="sm" len="sm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84" name="Line 1033"/>
            <p:cNvSpPr>
              <a:spLocks noChangeShapeType="1"/>
            </p:cNvSpPr>
            <p:nvPr/>
          </p:nvSpPr>
          <p:spPr bwMode="auto">
            <a:xfrm>
              <a:off x="3124200" y="2209800"/>
              <a:ext cx="914400" cy="793750"/>
            </a:xfrm>
            <a:prstGeom prst="line">
              <a:avLst/>
            </a:prstGeom>
            <a:noFill/>
            <a:ln w="38100">
              <a:solidFill>
                <a:srgbClr val="CC0099"/>
              </a:solidFill>
              <a:round/>
              <a:headEnd type="none" w="sm" len="sm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045993" y="1644135"/>
          <a:ext cx="3890964" cy="100591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96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115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Fire</a:t>
                      </a:r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Smoke</a:t>
                      </a:r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/>
                        <a:t>Θ</a:t>
                      </a:r>
                      <a:r>
                        <a:rPr lang="en-US" sz="1600" baseline="-25000" dirty="0" err="1"/>
                        <a:t>s|f</a:t>
                      </a:r>
                      <a:endParaRPr lang="en-US" sz="1600" baseline="-25000" dirty="0"/>
                    </a:p>
                  </a:txBody>
                  <a:tcPr marL="91449" marR="91449"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True</a:t>
                      </a:r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True</a:t>
                      </a:r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.90</a:t>
                      </a:r>
                    </a:p>
                  </a:txBody>
                  <a:tcPr marL="91449" marR="91449"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False</a:t>
                      </a:r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True</a:t>
                      </a:r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.01</a:t>
                      </a:r>
                    </a:p>
                  </a:txBody>
                  <a:tcPr marL="91449" marR="91449" marT="45733" marB="457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843644" y="2810336"/>
          <a:ext cx="4191000" cy="1711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9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13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82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17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402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Fire</a:t>
                      </a:r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Tampering</a:t>
                      </a:r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Alarm</a:t>
                      </a:r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/>
                        <a:t>Θ</a:t>
                      </a:r>
                      <a:r>
                        <a:rPr lang="en-US" sz="1600" baseline="-25000" dirty="0" err="1"/>
                        <a:t>a|f,t</a:t>
                      </a:r>
                      <a:endParaRPr lang="en-US" sz="1600" baseline="-25000" dirty="0"/>
                    </a:p>
                  </a:txBody>
                  <a:tcPr marT="45701" marB="4570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02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True</a:t>
                      </a:r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True</a:t>
                      </a:r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True</a:t>
                      </a:r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.5</a:t>
                      </a:r>
                    </a:p>
                  </a:txBody>
                  <a:tcPr marT="45701" marB="4570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0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True</a:t>
                      </a:r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False</a:t>
                      </a:r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True</a:t>
                      </a:r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.99</a:t>
                      </a:r>
                    </a:p>
                  </a:txBody>
                  <a:tcPr marT="45701" marB="4570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0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False</a:t>
                      </a:r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True</a:t>
                      </a:r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True</a:t>
                      </a:r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.85</a:t>
                      </a:r>
                    </a:p>
                  </a:txBody>
                  <a:tcPr marT="45701" marB="4570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False</a:t>
                      </a:r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False</a:t>
                      </a:r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True</a:t>
                      </a:r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.0001</a:t>
                      </a:r>
                    </a:p>
                  </a:txBody>
                  <a:tcPr marT="45701" marB="4570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641796" y="4761852"/>
                <a:ext cx="3577700" cy="801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4571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altLang="en-US" sz="1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p</m:t>
                      </m:r>
                      <m:d>
                        <m:dPr>
                          <m:ctrlPr>
                            <a:rPr kumimoji="0" lang="en-US" altLang="en-US" sz="19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0" lang="en-US" altLang="en-US" sz="19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X</m:t>
                          </m:r>
                        </m:e>
                      </m:d>
                      <m:r>
                        <a:rPr kumimoji="0" lang="en-US" altLang="en-US" sz="1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kumimoji="0" lang="en-US" altLang="en-US" sz="19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en-US" altLang="en-US" sz="19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kumimoji="0" lang="en-US" altLang="en-US" sz="19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p</m:t>
                          </m:r>
                          <m:d>
                            <m:dPr>
                              <m:endChr m:val="|"/>
                              <m:ctrlPr>
                                <a:rPr kumimoji="0" lang="en-US" altLang="en-US" sz="19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altLang="en-US" sz="19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US" altLang="en-US" sz="19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kumimoji="0" lang="en-US" altLang="en-US" sz="19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k</m:t>
                                  </m:r>
                                </m:sub>
                              </m:sSub>
                            </m:e>
                          </m:d>
                          <m:r>
                            <m:rPr>
                              <m:sty m:val="p"/>
                            </m:rPr>
                            <a:rPr kumimoji="0" lang="en-US" altLang="en-US" sz="19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Parents</m:t>
                          </m:r>
                          <m:r>
                            <a:rPr kumimoji="0" lang="en-US" altLang="en-US" sz="19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sSub>
                            <m:sSubPr>
                              <m:ctrlPr>
                                <a:rPr kumimoji="0" lang="en-US" altLang="en-US" sz="19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0" lang="en-US" altLang="en-US" sz="19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x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0" lang="en-US" altLang="en-US" sz="19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k</m:t>
                              </m:r>
                            </m:sub>
                          </m:sSub>
                          <m:r>
                            <a:rPr kumimoji="0" lang="en-US" altLang="en-US" sz="19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))</m:t>
                          </m:r>
                        </m:e>
                      </m:nary>
                    </m:oMath>
                  </m:oMathPara>
                </a14:m>
                <a:endParaRPr kumimoji="0" lang="en-US" alt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1796" y="4761852"/>
                <a:ext cx="3577700" cy="801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3771550" y="5881620"/>
                <a:ext cx="4659096" cy="3847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1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altLang="en-US" sz="19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p</m:t>
                    </m:r>
                    <m:d>
                      <m:dPr>
                        <m:ctrlPr>
                          <a:rPr kumimoji="0" lang="en-US" altLang="en-US" sz="19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0" lang="en-US" altLang="en-US" sz="19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F</m:t>
                        </m:r>
                        <m:r>
                          <a:rPr kumimoji="0" lang="en-US" altLang="en-US" sz="19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kumimoji="0" lang="en-US" altLang="en-US" sz="19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S</m:t>
                        </m:r>
                        <m:r>
                          <a:rPr kumimoji="0" lang="en-US" altLang="en-US" sz="19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,</m:t>
                        </m:r>
                        <m:r>
                          <m:rPr>
                            <m:sty m:val="p"/>
                          </m:rPr>
                          <a:rPr kumimoji="0" lang="en-US" altLang="en-US" sz="19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A</m:t>
                        </m:r>
                        <m:r>
                          <a:rPr kumimoji="0" lang="en-US" altLang="en-US" sz="19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kumimoji="0" lang="en-US" altLang="en-US" sz="19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T</m:t>
                        </m:r>
                      </m:e>
                    </m:d>
                    <m:r>
                      <a:rPr kumimoji="0" lang="en-US" altLang="en-US" sz="1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m:rPr>
                        <m:sty m:val="p"/>
                      </m:rPr>
                      <a:rPr kumimoji="0" lang="en-US" altLang="en-US" sz="19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p</m:t>
                    </m:r>
                  </m:oMath>
                </a14:m>
                <a:r>
                  <a:rPr kumimoji="0" lang="en-US" alt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(F)</a:t>
                </a:r>
                <a14:m>
                  <m:oMath xmlns:m="http://schemas.openxmlformats.org/officeDocument/2006/math">
                    <m:r>
                      <a:rPr kumimoji="0" lang="en-US" altLang="en-US" sz="1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∙</m:t>
                    </m:r>
                    <m:r>
                      <m:rPr>
                        <m:sty m:val="p"/>
                      </m:rPr>
                      <a:rPr kumimoji="0" lang="en-US" altLang="en-US" sz="19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p</m:t>
                    </m:r>
                    <m:r>
                      <a:rPr kumimoji="0" lang="en-US" altLang="en-US" sz="19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(</m:t>
                    </m:r>
                    <m:r>
                      <m:rPr>
                        <m:sty m:val="p"/>
                      </m:rPr>
                      <a:rPr kumimoji="0" lang="en-US" altLang="en-US" sz="19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T</m:t>
                    </m:r>
                    <m:r>
                      <a:rPr kumimoji="0" lang="en-US" altLang="en-US" sz="19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)∙</m:t>
                    </m:r>
                  </m:oMath>
                </a14:m>
                <a:r>
                  <a:rPr kumimoji="0" lang="en-US" alt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p(S|F)</a:t>
                </a:r>
                <a:r>
                  <a:rPr kumimoji="0" lang="en-US" alt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mbria Math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en-US" sz="1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∙</m:t>
                    </m:r>
                    <m:r>
                      <m:rPr>
                        <m:sty m:val="p"/>
                      </m:rPr>
                      <a:rPr kumimoji="0" lang="en-US" altLang="en-US" sz="19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p</m:t>
                    </m:r>
                    <m:r>
                      <a:rPr kumimoji="0" lang="en-US" altLang="en-US" sz="19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(</m:t>
                    </m:r>
                    <m:r>
                      <m:rPr>
                        <m:sty m:val="p"/>
                      </m:rPr>
                      <a:rPr kumimoji="0" lang="en-US" altLang="en-US" sz="19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A</m:t>
                    </m:r>
                    <m:r>
                      <a:rPr kumimoji="0" lang="en-US" altLang="en-US" sz="19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|</m:t>
                    </m:r>
                    <m:r>
                      <m:rPr>
                        <m:sty m:val="p"/>
                      </m:rPr>
                      <a:rPr kumimoji="0" lang="en-US" altLang="en-US" sz="19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F</m:t>
                    </m:r>
                    <m:r>
                      <a:rPr kumimoji="0" lang="en-US" altLang="en-US" sz="19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, </m:t>
                    </m:r>
                    <m:r>
                      <m:rPr>
                        <m:sty m:val="p"/>
                      </m:rPr>
                      <a:rPr kumimoji="0" lang="en-US" altLang="en-US" sz="19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T</m:t>
                    </m:r>
                    <m:r>
                      <a:rPr kumimoji="0" lang="en-US" altLang="en-US" sz="19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endParaRPr kumimoji="0" lang="en-US" alt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550" y="5881620"/>
                <a:ext cx="4659096" cy="384721"/>
              </a:xfrm>
              <a:prstGeom prst="rect">
                <a:avLst/>
              </a:prstGeom>
              <a:blipFill>
                <a:blip r:embed="rId4"/>
                <a:stretch>
                  <a:fillRect t="-7937" b="-26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08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121920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Training Bayesian Networks: Several Scenarios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3887" y="1181099"/>
            <a:ext cx="10944225" cy="5600701"/>
          </a:xfrm>
        </p:spPr>
        <p:txBody>
          <a:bodyPr/>
          <a:lstStyle/>
          <a:p>
            <a:pPr eaLnBrk="1" hangingPunct="1"/>
            <a:r>
              <a:rPr lang="en-US" altLang="en-US" sz="2200" dirty="0"/>
              <a:t>Scenario 1:  Given both the network structure and all variables observable: </a:t>
            </a:r>
            <a:r>
              <a:rPr lang="en-US" altLang="en-US" sz="2200" i="1" dirty="0"/>
              <a:t>compute only the CPT entries</a:t>
            </a:r>
          </a:p>
          <a:p>
            <a:pPr eaLnBrk="1" hangingPunct="1"/>
            <a:r>
              <a:rPr lang="en-US" altLang="en-US" sz="2200" dirty="0"/>
              <a:t>Scenario 2: Network structure known, some variables hidden: </a:t>
            </a:r>
            <a:r>
              <a:rPr lang="en-US" altLang="en-US" sz="2200" i="1" dirty="0"/>
              <a:t>gradient descent</a:t>
            </a:r>
            <a:r>
              <a:rPr lang="en-US" altLang="en-US" sz="2200" dirty="0"/>
              <a:t> (greedy hill-climbing) method, i.e., search for a solution along the steepest descent of a criterion function </a:t>
            </a:r>
          </a:p>
          <a:p>
            <a:pPr lvl="1" eaLnBrk="1" hangingPunct="1"/>
            <a:r>
              <a:rPr lang="en-US" altLang="en-US" sz="2200" dirty="0"/>
              <a:t>Weights are initialized to random probability values</a:t>
            </a:r>
          </a:p>
          <a:p>
            <a:pPr lvl="1" eaLnBrk="1" hangingPunct="1"/>
            <a:r>
              <a:rPr lang="en-US" altLang="en-US" sz="2200" dirty="0"/>
              <a:t>At each iteration, it moves towards what appears to be the best solution at the moment, without backtracking</a:t>
            </a:r>
          </a:p>
          <a:p>
            <a:pPr lvl="1" eaLnBrk="1" hangingPunct="1"/>
            <a:r>
              <a:rPr lang="en-US" altLang="en-US" sz="2200" dirty="0"/>
              <a:t>Weights are updated at each iteration &amp; converge to local optimum</a:t>
            </a:r>
          </a:p>
        </p:txBody>
      </p:sp>
    </p:spTree>
    <p:extLst>
      <p:ext uri="{BB962C8B-B14F-4D97-AF65-F5344CB8AC3E}">
        <p14:creationId xmlns:p14="http://schemas.microsoft.com/office/powerpoint/2010/main" val="2296820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121920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Training Bayesian Networks: Several Scenarios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3887" y="1181099"/>
            <a:ext cx="10944225" cy="5600701"/>
          </a:xfrm>
        </p:spPr>
        <p:txBody>
          <a:bodyPr/>
          <a:lstStyle/>
          <a:p>
            <a:pPr eaLnBrk="1" hangingPunct="1"/>
            <a:r>
              <a:rPr lang="en-US" altLang="en-US" sz="2200" dirty="0"/>
              <a:t>Scenario 3: Network structure unknown, all variables observable: search through the model space to </a:t>
            </a:r>
            <a:r>
              <a:rPr lang="en-US" altLang="en-US" sz="2200" i="1" dirty="0"/>
              <a:t>reconstruct network topology </a:t>
            </a:r>
          </a:p>
          <a:p>
            <a:pPr eaLnBrk="1" hangingPunct="1"/>
            <a:r>
              <a:rPr lang="en-US" altLang="en-US" sz="2200" dirty="0"/>
              <a:t>Scenario 4: Unknown structure, all hidden variables: No good algorithms known for this purpose</a:t>
            </a:r>
          </a:p>
          <a:p>
            <a:pPr eaLnBrk="1" hangingPunct="1"/>
            <a:r>
              <a:rPr lang="en-US" altLang="en-US" sz="2200" dirty="0"/>
              <a:t>D. Heckerman.  </a:t>
            </a:r>
            <a:r>
              <a:rPr lang="en-US" altLang="en-US" sz="2200" u="sng" dirty="0">
                <a:hlinkClick r:id="rId3" action="ppaction://hlinkfile"/>
              </a:rPr>
              <a:t>A Tutorial on Learning with Bayesian Networks</a:t>
            </a:r>
            <a:r>
              <a:rPr lang="en-US" altLang="en-US" sz="2200" dirty="0"/>
              <a:t>.  In </a:t>
            </a:r>
            <a:r>
              <a:rPr lang="en-US" altLang="en-US" sz="2200" i="1" dirty="0"/>
              <a:t>Learning in Graphical Models,</a:t>
            </a:r>
            <a:r>
              <a:rPr lang="en-US" altLang="en-US" sz="2200" dirty="0"/>
              <a:t> M. Jordan, ed. MIT Press, 1999</a:t>
            </a:r>
          </a:p>
        </p:txBody>
      </p:sp>
    </p:spTree>
    <p:extLst>
      <p:ext uri="{BB962C8B-B14F-4D97-AF65-F5344CB8AC3E}">
        <p14:creationId xmlns:p14="http://schemas.microsoft.com/office/powerpoint/2010/main" val="12918651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Probabilistic Graphic Model: Plate</a:t>
            </a:r>
            <a:r>
              <a:rPr lang="zh-CN" altLang="en-US" sz="4000" dirty="0"/>
              <a:t> </a:t>
            </a:r>
            <a:r>
              <a:rPr lang="en-US" altLang="zh-CN" sz="4000" dirty="0"/>
              <a:t>Notations</a:t>
            </a:r>
            <a:r>
              <a:rPr lang="zh-CN" altLang="en-US" sz="4000" dirty="0"/>
              <a:t>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0085" y="1194877"/>
            <a:ext cx="9061476" cy="2688451"/>
          </a:xfrm>
        </p:spPr>
        <p:txBody>
          <a:bodyPr/>
          <a:lstStyle/>
          <a:p>
            <a:r>
              <a:rPr lang="en-US" altLang="zh-CN" sz="2400" dirty="0"/>
              <a:t>Represent</a:t>
            </a:r>
            <a:r>
              <a:rPr lang="zh-CN" altLang="en-US" sz="2400" dirty="0"/>
              <a:t> </a:t>
            </a:r>
            <a:r>
              <a:rPr lang="en-US" altLang="zh-CN" sz="2400" dirty="0"/>
              <a:t>variables</a:t>
            </a:r>
            <a:r>
              <a:rPr lang="zh-CN" altLang="en-US" sz="2400" dirty="0"/>
              <a:t> </a:t>
            </a:r>
            <a:r>
              <a:rPr lang="en-US" altLang="zh-CN" sz="2400" dirty="0"/>
              <a:t>that</a:t>
            </a:r>
            <a:r>
              <a:rPr lang="zh-CN" altLang="en-US" sz="2400" dirty="0"/>
              <a:t> </a:t>
            </a:r>
            <a:r>
              <a:rPr lang="en-US" altLang="zh-CN" sz="2400" dirty="0"/>
              <a:t>repeat</a:t>
            </a:r>
            <a:r>
              <a:rPr lang="zh-CN" altLang="en-US" sz="2400" dirty="0"/>
              <a:t> </a:t>
            </a:r>
            <a:r>
              <a:rPr lang="en-US" altLang="zh-CN" sz="2400" dirty="0"/>
              <a:t>in</a:t>
            </a:r>
            <a:r>
              <a:rPr lang="zh-CN" altLang="en-US" sz="2400" dirty="0"/>
              <a:t> </a:t>
            </a:r>
            <a:r>
              <a:rPr lang="en-US" altLang="zh-CN" sz="2400" dirty="0"/>
              <a:t>a</a:t>
            </a:r>
            <a:r>
              <a:rPr lang="zh-CN" altLang="en-US" sz="2400" dirty="0"/>
              <a:t> </a:t>
            </a:r>
            <a:r>
              <a:rPr lang="en-US" altLang="zh-CN" sz="2400" dirty="0"/>
              <a:t>graphical</a:t>
            </a:r>
            <a:r>
              <a:rPr lang="zh-CN" altLang="en-US" sz="2400" dirty="0"/>
              <a:t> </a:t>
            </a:r>
            <a:r>
              <a:rPr lang="en-US" altLang="zh-CN" sz="2400" dirty="0"/>
              <a:t>model</a:t>
            </a:r>
          </a:p>
          <a:p>
            <a:r>
              <a:rPr lang="en-US" altLang="zh-CN" sz="2400" dirty="0"/>
              <a:t>Variables</a:t>
            </a:r>
          </a:p>
          <a:p>
            <a:pPr lvl="1"/>
            <a:r>
              <a:rPr lang="en-US" altLang="zh-CN" sz="2400" dirty="0"/>
              <a:t>A solid</a:t>
            </a:r>
            <a:r>
              <a:rPr lang="zh-CN" altLang="en-US" sz="2400" dirty="0"/>
              <a:t> </a:t>
            </a:r>
            <a:r>
              <a:rPr lang="en-US" altLang="zh-CN" sz="2400" dirty="0"/>
              <a:t>(or shaded) circle</a:t>
            </a:r>
            <a:r>
              <a:rPr lang="zh-CN" altLang="en-US" sz="2400" dirty="0"/>
              <a:t> </a:t>
            </a:r>
            <a:r>
              <a:rPr lang="en-US" altLang="zh-CN" sz="2400" dirty="0"/>
              <a:t>means</a:t>
            </a:r>
            <a:r>
              <a:rPr lang="zh-CN" altLang="en-US" sz="2400" dirty="0"/>
              <a:t> </a:t>
            </a: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corresponding</a:t>
            </a:r>
            <a:r>
              <a:rPr lang="zh-CN" altLang="en-US" sz="2400" dirty="0"/>
              <a:t> </a:t>
            </a:r>
            <a:r>
              <a:rPr lang="en-US" altLang="zh-CN" sz="2400" dirty="0"/>
              <a:t>variable is</a:t>
            </a:r>
            <a:r>
              <a:rPr lang="zh-CN" altLang="en-US" sz="2400" dirty="0"/>
              <a:t> </a:t>
            </a:r>
            <a:r>
              <a:rPr lang="en-US" altLang="zh-CN" sz="2400" i="1" dirty="0"/>
              <a:t>observed</a:t>
            </a:r>
            <a:r>
              <a:rPr lang="en-US" altLang="zh-CN" sz="2400" dirty="0"/>
              <a:t>; otherwise it is </a:t>
            </a:r>
            <a:r>
              <a:rPr lang="en-US" altLang="zh-CN" sz="2400" i="1" dirty="0"/>
              <a:t>hidden</a:t>
            </a:r>
          </a:p>
          <a:p>
            <a:r>
              <a:rPr lang="en-US" altLang="zh-CN" sz="2400" dirty="0"/>
              <a:t>Dependency</a:t>
            </a:r>
            <a:r>
              <a:rPr lang="zh-CN" altLang="en-US" sz="2400" dirty="0"/>
              <a:t> </a:t>
            </a:r>
            <a:r>
              <a:rPr lang="en-US" altLang="zh-CN" sz="2400" dirty="0"/>
              <a:t>among</a:t>
            </a:r>
            <a:r>
              <a:rPr lang="zh-CN" altLang="en-US" sz="2400" dirty="0"/>
              <a:t> </a:t>
            </a:r>
            <a:r>
              <a:rPr lang="en-US" altLang="zh-CN" sz="2400" dirty="0"/>
              <a:t>variables:</a:t>
            </a:r>
          </a:p>
          <a:p>
            <a:pPr lvl="1"/>
            <a:r>
              <a:rPr lang="en-US" altLang="zh-CN" sz="2400" dirty="0"/>
              <a:t>A</a:t>
            </a:r>
            <a:r>
              <a:rPr lang="zh-CN" altLang="en-US" sz="2400" dirty="0"/>
              <a:t> </a:t>
            </a:r>
            <a:r>
              <a:rPr lang="en-US" altLang="zh-CN" sz="2400" dirty="0"/>
              <a:t>Directed</a:t>
            </a:r>
            <a:r>
              <a:rPr lang="zh-CN" altLang="en-US" sz="2400" dirty="0"/>
              <a:t> </a:t>
            </a:r>
            <a:r>
              <a:rPr lang="en-US" altLang="zh-CN" sz="2400" dirty="0"/>
              <a:t>A</a:t>
            </a:r>
            <a:r>
              <a:rPr lang="en-US" sz="2400" dirty="0"/>
              <a:t>cyclic </a:t>
            </a:r>
            <a:r>
              <a:rPr lang="en-US" altLang="zh-CN" sz="2400" dirty="0"/>
              <a:t>G</a:t>
            </a:r>
            <a:r>
              <a:rPr lang="en-US" sz="2400" dirty="0"/>
              <a:t>raphical</a:t>
            </a:r>
            <a:r>
              <a:rPr lang="zh-CN" altLang="en-US" sz="2400" dirty="0"/>
              <a:t> </a:t>
            </a:r>
            <a:r>
              <a:rPr lang="en-US" altLang="zh-CN" sz="2400" dirty="0"/>
              <a:t>(DAG)</a:t>
            </a:r>
            <a:r>
              <a:rPr lang="zh-CN" altLang="en-US" sz="2400" dirty="0"/>
              <a:t> </a:t>
            </a:r>
            <a:r>
              <a:rPr lang="en-US" altLang="zh-CN" sz="2400" dirty="0"/>
              <a:t>model</a:t>
            </a:r>
          </a:p>
          <a:p>
            <a:r>
              <a:rPr lang="en-US" altLang="zh-CN" sz="2400" dirty="0"/>
              <a:t>Using</a:t>
            </a:r>
            <a:r>
              <a:rPr lang="zh-CN" altLang="en-US" sz="2400" dirty="0"/>
              <a:t> </a:t>
            </a:r>
            <a:r>
              <a:rPr lang="en-US" altLang="zh-CN" sz="2400" dirty="0"/>
              <a:t>plate</a:t>
            </a:r>
            <a:r>
              <a:rPr lang="zh-CN" altLang="en-US" sz="2400" dirty="0"/>
              <a:t> </a:t>
            </a:r>
            <a:r>
              <a:rPr lang="en-US" altLang="zh-CN" sz="2400" dirty="0"/>
              <a:t>notation</a:t>
            </a:r>
            <a:r>
              <a:rPr lang="zh-CN" altLang="en-US" sz="2400" dirty="0"/>
              <a:t> </a:t>
            </a:r>
            <a:r>
              <a:rPr lang="en-US" altLang="zh-CN" sz="2400" dirty="0"/>
              <a:t>instead</a:t>
            </a:r>
            <a:r>
              <a:rPr lang="zh-CN" altLang="en-US" sz="2400" dirty="0"/>
              <a:t> </a:t>
            </a:r>
            <a:r>
              <a:rPr lang="en-US" altLang="zh-CN" sz="2400" dirty="0"/>
              <a:t>of</a:t>
            </a:r>
            <a:r>
              <a:rPr lang="zh-CN" altLang="en-US" sz="2400" dirty="0"/>
              <a:t> </a:t>
            </a:r>
            <a:r>
              <a:rPr lang="en-US" altLang="zh-CN" sz="2400" dirty="0"/>
              <a:t>flat</a:t>
            </a:r>
            <a:r>
              <a:rPr lang="zh-CN" altLang="en-US" sz="2400" dirty="0"/>
              <a:t> </a:t>
            </a:r>
            <a:r>
              <a:rPr lang="en-US" altLang="zh-CN" sz="2400" dirty="0"/>
              <a:t>notation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939E814-B96F-43C7-BB74-2335F1834995}"/>
              </a:ext>
            </a:extLst>
          </p:cNvPr>
          <p:cNvGrpSpPr/>
          <p:nvPr/>
        </p:nvGrpSpPr>
        <p:grpSpPr>
          <a:xfrm>
            <a:off x="10213383" y="1346201"/>
            <a:ext cx="721894" cy="1894132"/>
            <a:chOff x="10213383" y="1219201"/>
            <a:chExt cx="721894" cy="1894132"/>
          </a:xfrm>
        </p:grpSpPr>
        <p:sp>
          <p:nvSpPr>
            <p:cNvPr id="4" name="Oval 3"/>
            <p:cNvSpPr/>
            <p:nvPr/>
          </p:nvSpPr>
          <p:spPr>
            <a:xfrm>
              <a:off x="10213383" y="1219201"/>
              <a:ext cx="721894" cy="72189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A</a:t>
              </a:r>
              <a:endPara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10213383" y="2391439"/>
              <a:ext cx="721894" cy="72189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B</a:t>
              </a:r>
              <a:endPara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2" name="Straight Arrow Connector 11"/>
            <p:cNvCxnSpPr>
              <a:stCxn id="4" idx="4"/>
              <a:endCxn id="5" idx="0"/>
            </p:cNvCxnSpPr>
            <p:nvPr/>
          </p:nvCxnSpPr>
          <p:spPr>
            <a:xfrm>
              <a:off x="10574330" y="1941095"/>
              <a:ext cx="0" cy="450344"/>
            </a:xfrm>
            <a:prstGeom prst="straightConnector1">
              <a:avLst/>
            </a:prstGeom>
            <a:ln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7B39705-6D0E-4E10-BB19-833EFD4DC3AD}"/>
              </a:ext>
            </a:extLst>
          </p:cNvPr>
          <p:cNvGrpSpPr/>
          <p:nvPr/>
        </p:nvGrpSpPr>
        <p:grpSpPr>
          <a:xfrm>
            <a:off x="2463934" y="4247405"/>
            <a:ext cx="3884126" cy="2321980"/>
            <a:chOff x="1450039" y="4286271"/>
            <a:chExt cx="3884126" cy="23219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Oval 25"/>
                <p:cNvSpPr/>
                <p:nvPr/>
              </p:nvSpPr>
              <p:spPr>
                <a:xfrm>
                  <a:off x="2415745" y="5438975"/>
                  <a:ext cx="721894" cy="721894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4571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zh-CN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zh-CN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cs typeface="+mn-cs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altLang="zh-CN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cs typeface="+mn-cs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6" name="Oval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5745" y="5438975"/>
                  <a:ext cx="721894" cy="721894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Oval 26"/>
                <p:cNvSpPr/>
                <p:nvPr/>
              </p:nvSpPr>
              <p:spPr>
                <a:xfrm>
                  <a:off x="3078258" y="4286271"/>
                  <a:ext cx="721894" cy="721894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1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CN" sz="2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charset="0"/>
                            <a:cs typeface="+mn-cs"/>
                          </a:rPr>
                          <m:t>𝐱</m:t>
                        </m:r>
                      </m:oMath>
                    </m:oMathPara>
                  </a14:m>
                  <a:endParaRPr kumimoji="0" lang="en-US" sz="19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7" name="Oval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8258" y="4286271"/>
                  <a:ext cx="721894" cy="721894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Straight Arrow Connector 27"/>
            <p:cNvCxnSpPr>
              <a:endCxn id="26" idx="0"/>
            </p:cNvCxnSpPr>
            <p:nvPr/>
          </p:nvCxnSpPr>
          <p:spPr>
            <a:xfrm flipH="1">
              <a:off x="2776692" y="4941150"/>
              <a:ext cx="538281" cy="497825"/>
            </a:xfrm>
            <a:prstGeom prst="straightConnector1">
              <a:avLst/>
            </a:prstGeom>
            <a:ln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Oval 28"/>
                <p:cNvSpPr/>
                <p:nvPr/>
              </p:nvSpPr>
              <p:spPr>
                <a:xfrm>
                  <a:off x="1450039" y="5438975"/>
                  <a:ext cx="721894" cy="721894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4571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zh-CN" sz="2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zh-CN" sz="2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cs typeface="+mn-cs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altLang="zh-CN" sz="2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cs typeface="+mn-cs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9" name="Oval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0039" y="5438975"/>
                  <a:ext cx="721894" cy="721894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Arrow Connector 29"/>
            <p:cNvCxnSpPr>
              <a:endCxn id="29" idx="7"/>
            </p:cNvCxnSpPr>
            <p:nvPr/>
          </p:nvCxnSpPr>
          <p:spPr>
            <a:xfrm flipH="1">
              <a:off x="2066214" y="4902446"/>
              <a:ext cx="1117763" cy="642248"/>
            </a:xfrm>
            <a:prstGeom prst="straightConnector1">
              <a:avLst/>
            </a:prstGeom>
            <a:ln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Oval 30"/>
                <p:cNvSpPr/>
                <p:nvPr/>
              </p:nvSpPr>
              <p:spPr>
                <a:xfrm>
                  <a:off x="4612271" y="5438975"/>
                  <a:ext cx="721894" cy="721894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4571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zh-CN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zh-CN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cs typeface="+mn-cs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altLang="zh-CN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cs typeface="+mn-cs"/>
                              </a:rPr>
                              <m:t>𝑁</m:t>
                            </m:r>
                          </m:sub>
                        </m:sSub>
                      </m:oMath>
                    </m:oMathPara>
                  </a14:m>
                  <a:endParaRPr kumimoji="0" 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1" name="Oval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12271" y="5438975"/>
                  <a:ext cx="721894" cy="721894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Straight Arrow Connector 31"/>
            <p:cNvCxnSpPr>
              <a:endCxn id="31" idx="1"/>
            </p:cNvCxnSpPr>
            <p:nvPr/>
          </p:nvCxnSpPr>
          <p:spPr>
            <a:xfrm>
              <a:off x="3694433" y="4902446"/>
              <a:ext cx="1023557" cy="642248"/>
            </a:xfrm>
            <a:prstGeom prst="straightConnector1">
              <a:avLst/>
            </a:prstGeom>
            <a:ln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3518755" y="5555182"/>
                  <a:ext cx="444031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4571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CN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charset="0"/>
                            <a:cs typeface="+mn-cs"/>
                          </a:rPr>
                          <m:t>⋯</m:t>
                        </m:r>
                      </m:oMath>
                    </m:oMathPara>
                  </a14:m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8755" y="5555182"/>
                  <a:ext cx="444031" cy="49244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TextBox 9"/>
            <p:cNvSpPr txBox="1"/>
            <p:nvPr/>
          </p:nvSpPr>
          <p:spPr>
            <a:xfrm>
              <a:off x="2714936" y="6223530"/>
              <a:ext cx="1448538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Flat</a:t>
              </a:r>
              <a:r>
                <a:rPr kumimoji="0" lang="zh-CN" alt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altLang="zh-CN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notation</a:t>
              </a:r>
              <a:endPara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40B26E5-3848-4BDE-BD0A-669BB7A1EB8C}"/>
              </a:ext>
            </a:extLst>
          </p:cNvPr>
          <p:cNvGrpSpPr/>
          <p:nvPr/>
        </p:nvGrpSpPr>
        <p:grpSpPr>
          <a:xfrm>
            <a:off x="8040468" y="4322142"/>
            <a:ext cx="1582356" cy="2367371"/>
            <a:chOff x="8482427" y="4232245"/>
            <a:chExt cx="1582356" cy="236737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Oval 35"/>
                <p:cNvSpPr/>
                <p:nvPr/>
              </p:nvSpPr>
              <p:spPr>
                <a:xfrm>
                  <a:off x="8723202" y="4232245"/>
                  <a:ext cx="721894" cy="721894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1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CN" sz="2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charset="0"/>
                            <a:cs typeface="+mn-cs"/>
                          </a:rPr>
                          <m:t>𝐱</m:t>
                        </m:r>
                      </m:oMath>
                    </m:oMathPara>
                  </a14:m>
                  <a:endParaRPr kumimoji="0" lang="en-US" sz="19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6" name="Oval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23202" y="4232245"/>
                  <a:ext cx="721894" cy="721894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Oval 36"/>
                <p:cNvSpPr/>
                <p:nvPr/>
              </p:nvSpPr>
              <p:spPr>
                <a:xfrm>
                  <a:off x="8723202" y="5435439"/>
                  <a:ext cx="721894" cy="721894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4571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CN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charset="0"/>
                            <a:cs typeface="+mn-cs"/>
                          </a:rPr>
                          <m:t>𝒚</m:t>
                        </m:r>
                      </m:oMath>
                    </m:oMathPara>
                  </a14:m>
                  <a:endParaRPr kumimoji="0" 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7" name="Oval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23202" y="5435439"/>
                  <a:ext cx="721894" cy="721894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8" name="Straight Arrow Connector 37"/>
            <p:cNvCxnSpPr>
              <a:endCxn id="37" idx="0"/>
            </p:cNvCxnSpPr>
            <p:nvPr/>
          </p:nvCxnSpPr>
          <p:spPr>
            <a:xfrm>
              <a:off x="9084149" y="4899949"/>
              <a:ext cx="0" cy="535490"/>
            </a:xfrm>
            <a:prstGeom prst="straightConnector1">
              <a:avLst/>
            </a:prstGeom>
            <a:ln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Frame 38"/>
            <p:cNvSpPr/>
            <p:nvPr/>
          </p:nvSpPr>
          <p:spPr>
            <a:xfrm>
              <a:off x="8651829" y="5167111"/>
              <a:ext cx="1109735" cy="1053886"/>
            </a:xfrm>
            <a:prstGeom prst="frame">
              <a:avLst>
                <a:gd name="adj1" fmla="val 0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9422857" y="5864945"/>
                  <a:ext cx="360947" cy="29238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l" defTabSz="4571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CN" sz="1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charset="0"/>
                            <a:cs typeface="+mn-cs"/>
                          </a:rPr>
                          <m:t>𝑁</m:t>
                        </m:r>
                      </m:oMath>
                    </m:oMathPara>
                  </a14:m>
                  <a:endParaRPr kumimoji="0" 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22857" y="5864945"/>
                  <a:ext cx="360947" cy="292388"/>
                </a:xfrm>
                <a:prstGeom prst="rect">
                  <a:avLst/>
                </a:prstGeom>
                <a:blipFill>
                  <a:blip r:embed="rId9"/>
                  <a:stretch>
                    <a:fillRect b="-62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0" name="TextBox 49"/>
            <p:cNvSpPr txBox="1"/>
            <p:nvPr/>
          </p:nvSpPr>
          <p:spPr>
            <a:xfrm>
              <a:off x="8482427" y="6214895"/>
              <a:ext cx="1582356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Plate</a:t>
              </a:r>
              <a:r>
                <a:rPr kumimoji="0" lang="zh-CN" alt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altLang="zh-CN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notation</a:t>
              </a:r>
              <a:endPara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Arrow: Right 8">
            <a:extLst>
              <a:ext uri="{FF2B5EF4-FFF2-40B4-BE49-F238E27FC236}">
                <a16:creationId xmlns:a16="http://schemas.microsoft.com/office/drawing/2014/main" id="{CA90AEFC-E48E-43A3-A111-83B9E342D9F3}"/>
              </a:ext>
            </a:extLst>
          </p:cNvPr>
          <p:cNvSpPr/>
          <p:nvPr/>
        </p:nvSpPr>
        <p:spPr>
          <a:xfrm>
            <a:off x="6779036" y="4942996"/>
            <a:ext cx="721894" cy="6121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02753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b="1" dirty="0"/>
              <a:t>An Example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of Plate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Notation</a:t>
            </a:r>
            <a:endParaRPr lang="en-US" sz="4000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6977373" y="2195614"/>
            <a:ext cx="4920030" cy="3637966"/>
            <a:chOff x="713567" y="2572145"/>
            <a:chExt cx="4920030" cy="3637966"/>
          </a:xfrm>
        </p:grpSpPr>
        <p:sp>
          <p:nvSpPr>
            <p:cNvPr id="5" name="Oval 4"/>
            <p:cNvSpPr/>
            <p:nvPr/>
          </p:nvSpPr>
          <p:spPr>
            <a:xfrm>
              <a:off x="3365162" y="3434590"/>
              <a:ext cx="1569581" cy="72189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Difficulty</a:t>
              </a:r>
              <a:endPara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ame 6"/>
            <p:cNvSpPr/>
            <p:nvPr/>
          </p:nvSpPr>
          <p:spPr>
            <a:xfrm>
              <a:off x="3245152" y="3294302"/>
              <a:ext cx="2291880" cy="1191445"/>
            </a:xfrm>
            <a:prstGeom prst="frame">
              <a:avLst>
                <a:gd name="adj1" fmla="val 0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494503" y="4128755"/>
              <a:ext cx="1139094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#Courses</a:t>
              </a:r>
              <a:r>
                <a:rPr kumimoji="0" lang="zh-CN" alt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 </a:t>
              </a:r>
              <a:endPara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3365162" y="5131225"/>
              <a:ext cx="1888973" cy="72189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Intelligence</a:t>
              </a:r>
              <a:endPara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ame 13"/>
            <p:cNvSpPr/>
            <p:nvPr/>
          </p:nvSpPr>
          <p:spPr>
            <a:xfrm>
              <a:off x="3245152" y="4990937"/>
              <a:ext cx="2291880" cy="1191445"/>
            </a:xfrm>
            <a:prstGeom prst="frame">
              <a:avLst>
                <a:gd name="adj1" fmla="val 0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452504" y="5825390"/>
              <a:ext cx="1181093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#Students</a:t>
              </a:r>
              <a:endPara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977366" y="4269043"/>
              <a:ext cx="1063208" cy="72189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Grade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rame 16"/>
            <p:cNvSpPr/>
            <p:nvPr/>
          </p:nvSpPr>
          <p:spPr>
            <a:xfrm>
              <a:off x="713567" y="4128755"/>
              <a:ext cx="1929295" cy="1191445"/>
            </a:xfrm>
            <a:prstGeom prst="frame">
              <a:avLst>
                <a:gd name="adj1" fmla="val 0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681020" y="4990937"/>
              <a:ext cx="1002006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#Grades</a:t>
              </a:r>
              <a:endPara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9" name="Straight Arrow Connector 18"/>
            <p:cNvCxnSpPr>
              <a:stCxn id="5" idx="3"/>
              <a:endCxn id="16" idx="7"/>
            </p:cNvCxnSpPr>
            <p:nvPr/>
          </p:nvCxnSpPr>
          <p:spPr>
            <a:xfrm flipH="1">
              <a:off x="1884871" y="4050765"/>
              <a:ext cx="1710151" cy="323997"/>
            </a:xfrm>
            <a:prstGeom prst="straightConnector1">
              <a:avLst/>
            </a:prstGeom>
            <a:ln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13" idx="1"/>
              <a:endCxn id="16" idx="5"/>
            </p:cNvCxnSpPr>
            <p:nvPr/>
          </p:nvCxnSpPr>
          <p:spPr>
            <a:xfrm flipH="1" flipV="1">
              <a:off x="1884871" y="4885218"/>
              <a:ext cx="1756925" cy="351726"/>
            </a:xfrm>
            <a:prstGeom prst="straightConnector1">
              <a:avLst/>
            </a:prstGeom>
            <a:ln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2059440" y="2572145"/>
              <a:ext cx="1582356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Plate</a:t>
              </a:r>
              <a:r>
                <a:rPr kumimoji="0" lang="zh-CN" alt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altLang="zh-CN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notation</a:t>
              </a:r>
              <a:endPara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31609" y="1247163"/>
            <a:ext cx="5717470" cy="5394841"/>
            <a:chOff x="6138672" y="1255773"/>
            <a:chExt cx="5717470" cy="5394841"/>
          </a:xfrm>
        </p:grpSpPr>
        <p:sp>
          <p:nvSpPr>
            <p:cNvPr id="25" name="Oval 24"/>
            <p:cNvSpPr/>
            <p:nvPr/>
          </p:nvSpPr>
          <p:spPr>
            <a:xfrm>
              <a:off x="9588356" y="2747729"/>
              <a:ext cx="2012088" cy="72189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Difficulty</a:t>
              </a:r>
              <a:r>
                <a:rPr kumimoji="0" lang="zh-CN" alt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altLang="zh-CN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for</a:t>
              </a:r>
              <a:r>
                <a:rPr kumimoji="0" lang="zh-CN" alt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altLang="zh-CN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Course</a:t>
              </a:r>
              <a:r>
                <a:rPr kumimoji="0" lang="zh-CN" alt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altLang="zh-CN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1</a:t>
              </a:r>
              <a:r>
                <a:rPr kumimoji="0" lang="zh-CN" alt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 </a:t>
              </a:r>
              <a:endPara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9588356" y="4972051"/>
              <a:ext cx="2267786" cy="72189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Intelligence</a:t>
              </a:r>
              <a:r>
                <a:rPr kumimoji="0" lang="zh-CN" alt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altLang="zh-CN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for</a:t>
              </a:r>
              <a:r>
                <a:rPr kumimoji="0" lang="zh-CN" alt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altLang="zh-CN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student</a:t>
              </a:r>
              <a:r>
                <a:rPr kumimoji="0" lang="zh-CN" alt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altLang="zh-CN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b</a:t>
              </a:r>
              <a:endPara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6139321" y="2741056"/>
              <a:ext cx="2847395" cy="72189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Grade</a:t>
              </a:r>
              <a:r>
                <a:rPr kumimoji="0" lang="zh-CN" alt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altLang="zh-CN" sz="1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for</a:t>
              </a:r>
              <a:r>
                <a:rPr kumimoji="0" lang="zh-CN" alt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altLang="zh-CN" sz="1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(course0,</a:t>
              </a:r>
              <a:r>
                <a:rPr kumimoji="0" lang="zh-CN" alt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altLang="zh-CN" sz="1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student</a:t>
              </a:r>
              <a:r>
                <a:rPr kumimoji="0" lang="zh-CN" alt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altLang="zh-CN" sz="1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b)</a:t>
              </a:r>
              <a:endPara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5" name="Straight Arrow Connector 34"/>
            <p:cNvCxnSpPr>
              <a:stCxn id="28" idx="2"/>
            </p:cNvCxnSpPr>
            <p:nvPr/>
          </p:nvCxnSpPr>
          <p:spPr>
            <a:xfrm flipH="1" flipV="1">
              <a:off x="9115634" y="5021077"/>
              <a:ext cx="472722" cy="311921"/>
            </a:xfrm>
            <a:prstGeom prst="straightConnector1">
              <a:avLst/>
            </a:prstGeom>
            <a:ln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9588356" y="1716697"/>
              <a:ext cx="2012088" cy="72189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Difficulty</a:t>
              </a:r>
              <a:r>
                <a:rPr kumimoji="0" lang="zh-CN" alt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altLang="zh-CN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for</a:t>
              </a:r>
              <a:r>
                <a:rPr kumimoji="0" lang="zh-CN" alt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altLang="zh-CN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Course</a:t>
              </a:r>
              <a:r>
                <a:rPr kumimoji="0" lang="zh-CN" alt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altLang="zh-CN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0</a:t>
              </a:r>
              <a:r>
                <a:rPr kumimoji="0" lang="zh-CN" alt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 </a:t>
              </a:r>
              <a:endPara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9588356" y="5928720"/>
              <a:ext cx="2267786" cy="72189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Intelligence</a:t>
              </a:r>
              <a:r>
                <a:rPr kumimoji="0" lang="zh-CN" alt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altLang="zh-CN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for</a:t>
              </a:r>
              <a:r>
                <a:rPr kumimoji="0" lang="zh-CN" alt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altLang="zh-CN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student</a:t>
              </a:r>
              <a:r>
                <a:rPr kumimoji="0" lang="zh-CN" alt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altLang="zh-CN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c</a:t>
              </a:r>
              <a:endPara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9588356" y="3945377"/>
              <a:ext cx="2267786" cy="72189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Intelligence</a:t>
              </a:r>
              <a:r>
                <a:rPr kumimoji="0" lang="zh-CN" alt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altLang="zh-CN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for</a:t>
              </a:r>
              <a:r>
                <a:rPr kumimoji="0" lang="zh-CN" alt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altLang="zh-CN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student</a:t>
              </a:r>
              <a:r>
                <a:rPr kumimoji="0" lang="zh-CN" alt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altLang="zh-CN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a</a:t>
              </a:r>
              <a:endPara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6139321" y="1850251"/>
              <a:ext cx="2847395" cy="72189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Grade</a:t>
              </a:r>
              <a:r>
                <a:rPr kumimoji="0" lang="zh-CN" alt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altLang="zh-CN" sz="1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for</a:t>
              </a:r>
              <a:r>
                <a:rPr kumimoji="0" lang="zh-CN" alt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altLang="zh-CN" sz="1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(course0,</a:t>
              </a:r>
              <a:r>
                <a:rPr kumimoji="0" lang="zh-CN" alt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altLang="zh-CN" sz="1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student</a:t>
              </a:r>
              <a:r>
                <a:rPr kumimoji="0" lang="zh-CN" alt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altLang="zh-CN" sz="1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a)</a:t>
              </a:r>
              <a:endPara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6138672" y="3678778"/>
              <a:ext cx="2847395" cy="72189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Grade</a:t>
              </a:r>
              <a:r>
                <a:rPr kumimoji="0" lang="zh-CN" alt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altLang="zh-CN" sz="1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for</a:t>
              </a:r>
              <a:r>
                <a:rPr kumimoji="0" lang="zh-CN" alt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altLang="zh-CN" sz="1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(course1,</a:t>
              </a:r>
              <a:r>
                <a:rPr kumimoji="0" lang="zh-CN" alt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altLang="zh-CN" sz="1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student</a:t>
              </a:r>
              <a:r>
                <a:rPr kumimoji="0" lang="zh-CN" alt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altLang="zh-CN" sz="1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a)</a:t>
              </a:r>
              <a:endPara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6221465" y="4660130"/>
              <a:ext cx="2847395" cy="72189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Grade</a:t>
              </a:r>
              <a:r>
                <a:rPr kumimoji="0" lang="zh-CN" alt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altLang="zh-CN" sz="1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for</a:t>
              </a:r>
              <a:r>
                <a:rPr kumimoji="0" lang="zh-CN" alt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altLang="zh-CN" sz="1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(course1,</a:t>
              </a:r>
              <a:r>
                <a:rPr kumimoji="0" lang="zh-CN" alt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altLang="zh-CN" sz="1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student</a:t>
              </a:r>
              <a:r>
                <a:rPr kumimoji="0" lang="zh-CN" alt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altLang="zh-CN" sz="1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b)</a:t>
              </a:r>
              <a:endPara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6221465" y="5820547"/>
              <a:ext cx="2847395" cy="72189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Grade</a:t>
              </a:r>
              <a:r>
                <a:rPr kumimoji="0" lang="zh-CN" alt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altLang="zh-CN" sz="1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for</a:t>
              </a:r>
              <a:r>
                <a:rPr kumimoji="0" lang="zh-CN" alt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altLang="zh-CN" sz="1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(course1,</a:t>
              </a:r>
              <a:r>
                <a:rPr kumimoji="0" lang="zh-CN" alt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altLang="zh-CN" sz="1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student</a:t>
              </a:r>
              <a:r>
                <a:rPr kumimoji="0" lang="zh-CN" alt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altLang="zh-CN" sz="1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c)</a:t>
              </a:r>
              <a:endPara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8" name="Straight Arrow Connector 47"/>
            <p:cNvCxnSpPr>
              <a:stCxn id="25" idx="2"/>
              <a:endCxn id="44" idx="6"/>
            </p:cNvCxnSpPr>
            <p:nvPr/>
          </p:nvCxnSpPr>
          <p:spPr>
            <a:xfrm flipH="1">
              <a:off x="9068860" y="3108676"/>
              <a:ext cx="519496" cy="1912401"/>
            </a:xfrm>
            <a:prstGeom prst="straightConnector1">
              <a:avLst/>
            </a:prstGeom>
            <a:ln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28" idx="2"/>
              <a:endCxn id="31" idx="6"/>
            </p:cNvCxnSpPr>
            <p:nvPr/>
          </p:nvCxnSpPr>
          <p:spPr>
            <a:xfrm flipH="1" flipV="1">
              <a:off x="8986716" y="3102003"/>
              <a:ext cx="601640" cy="2230995"/>
            </a:xfrm>
            <a:prstGeom prst="straightConnector1">
              <a:avLst/>
            </a:prstGeom>
            <a:ln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39" idx="2"/>
              <a:endCxn id="31" idx="6"/>
            </p:cNvCxnSpPr>
            <p:nvPr/>
          </p:nvCxnSpPr>
          <p:spPr>
            <a:xfrm flipH="1">
              <a:off x="8986716" y="2077644"/>
              <a:ext cx="601640" cy="1024359"/>
            </a:xfrm>
            <a:prstGeom prst="straightConnector1">
              <a:avLst/>
            </a:prstGeom>
            <a:ln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>
              <a:stCxn id="39" idx="2"/>
              <a:endCxn id="42" idx="6"/>
            </p:cNvCxnSpPr>
            <p:nvPr/>
          </p:nvCxnSpPr>
          <p:spPr>
            <a:xfrm flipH="1">
              <a:off x="8986716" y="2077644"/>
              <a:ext cx="601640" cy="133554"/>
            </a:xfrm>
            <a:prstGeom prst="straightConnector1">
              <a:avLst/>
            </a:prstGeom>
            <a:ln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stCxn id="25" idx="2"/>
              <a:endCxn id="43" idx="6"/>
            </p:cNvCxnSpPr>
            <p:nvPr/>
          </p:nvCxnSpPr>
          <p:spPr>
            <a:xfrm flipH="1">
              <a:off x="8986067" y="3108676"/>
              <a:ext cx="602289" cy="931049"/>
            </a:xfrm>
            <a:prstGeom prst="straightConnector1">
              <a:avLst/>
            </a:prstGeom>
            <a:ln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>
              <a:stCxn id="25" idx="2"/>
              <a:endCxn id="45" idx="6"/>
            </p:cNvCxnSpPr>
            <p:nvPr/>
          </p:nvCxnSpPr>
          <p:spPr>
            <a:xfrm flipH="1">
              <a:off x="9068860" y="3108676"/>
              <a:ext cx="519496" cy="3072818"/>
            </a:xfrm>
            <a:prstGeom prst="straightConnector1">
              <a:avLst/>
            </a:prstGeom>
            <a:ln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>
              <a:stCxn id="41" idx="2"/>
              <a:endCxn id="43" idx="6"/>
            </p:cNvCxnSpPr>
            <p:nvPr/>
          </p:nvCxnSpPr>
          <p:spPr>
            <a:xfrm flipH="1" flipV="1">
              <a:off x="8986067" y="4039725"/>
              <a:ext cx="602289" cy="266599"/>
            </a:xfrm>
            <a:prstGeom prst="straightConnector1">
              <a:avLst/>
            </a:prstGeom>
            <a:ln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40" idx="2"/>
              <a:endCxn id="45" idx="6"/>
            </p:cNvCxnSpPr>
            <p:nvPr/>
          </p:nvCxnSpPr>
          <p:spPr>
            <a:xfrm flipH="1" flipV="1">
              <a:off x="9068860" y="6181494"/>
              <a:ext cx="519496" cy="108173"/>
            </a:xfrm>
            <a:prstGeom prst="straightConnector1">
              <a:avLst/>
            </a:prstGeom>
            <a:ln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>
              <a:off x="8261798" y="1255773"/>
              <a:ext cx="1448538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Flat</a:t>
              </a:r>
              <a:r>
                <a:rPr kumimoji="0" lang="zh-CN" alt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altLang="zh-CN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notation</a:t>
              </a:r>
              <a:endPara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1223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00ABC13-C235-D04B-B75B-A3A0A9304353}"/>
              </a:ext>
            </a:extLst>
          </p:cNvPr>
          <p:cNvSpPr txBox="1">
            <a:spLocks noChangeArrowheads="1"/>
          </p:cNvSpPr>
          <p:nvPr/>
        </p:nvSpPr>
        <p:spPr>
          <a:xfrm>
            <a:off x="350985" y="286607"/>
            <a:ext cx="11369963" cy="673979"/>
          </a:xfrm>
          <a:prstGeom prst="rect">
            <a:avLst/>
          </a:prstGeom>
        </p:spPr>
        <p:txBody>
          <a:bodyPr vert="horz" lIns="91436" tIns="45718" rIns="91436" bIns="45718" rtlCol="0" anchor="b">
            <a:normAutofit/>
          </a:bodyPr>
          <a:lstStyle>
            <a:lvl1pPr algn="ctr" defTabSz="914354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 spc="-51" baseline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  <a:ea typeface="+mj-ea"/>
                <a:cs typeface="+mj-cs"/>
              </a:defRPr>
            </a:lvl1pPr>
          </a:lstStyle>
          <a:p>
            <a:r>
              <a:rPr lang="en-US" altLang="en-US" dirty="0"/>
              <a:t>Feature Selection &amp; Feature Engineering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40FAA6-731F-614B-A63B-6090B7C2E84C}"/>
              </a:ext>
            </a:extLst>
          </p:cNvPr>
          <p:cNvSpPr txBox="1">
            <a:spLocks noChangeArrowheads="1"/>
          </p:cNvSpPr>
          <p:nvPr/>
        </p:nvSpPr>
        <p:spPr>
          <a:xfrm>
            <a:off x="667707" y="1239252"/>
            <a:ext cx="10447968" cy="5295900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>
            <a:lvl1pPr marL="341305" indent="-341305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3074" indent="-373053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179" indent="-300023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8080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2791" indent="-290506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2971" indent="-274632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b="1" dirty="0">
                <a:latin typeface="Calibri" panose="020F0502020204030204" pitchFamily="34" charset="0"/>
              </a:rPr>
              <a:t>Feature Selection</a:t>
            </a:r>
            <a:endParaRPr lang="en-US" altLang="en-US" dirty="0">
              <a:latin typeface="Calibri" panose="020F0502020204030204" pitchFamily="34" charset="0"/>
            </a:endParaRPr>
          </a:p>
          <a:p>
            <a:pPr lvl="1"/>
            <a:r>
              <a:rPr lang="en-US" altLang="en-US" dirty="0">
                <a:latin typeface="Calibri" panose="020F0502020204030204" pitchFamily="34" charset="0"/>
              </a:rPr>
              <a:t>Given a set of </a:t>
            </a:r>
            <a:r>
              <a:rPr lang="en-US" altLang="en-US" i="1" dirty="0">
                <a:latin typeface="Calibri" panose="020F0502020204030204" pitchFamily="34" charset="0"/>
              </a:rPr>
              <a:t>p</a:t>
            </a:r>
            <a:r>
              <a:rPr lang="en-US" altLang="en-US" dirty="0">
                <a:latin typeface="Calibri" panose="020F0502020204030204" pitchFamily="34" charset="0"/>
              </a:rPr>
              <a:t> initial features, how to select a few most effective ones?</a:t>
            </a:r>
          </a:p>
          <a:p>
            <a:pPr lvl="1"/>
            <a:r>
              <a:rPr lang="en-US" altLang="en-US" dirty="0">
                <a:latin typeface="Calibri" panose="020F0502020204030204" pitchFamily="34" charset="0"/>
              </a:rPr>
              <a:t>Why?</a:t>
            </a:r>
          </a:p>
          <a:p>
            <a:pPr lvl="2"/>
            <a:r>
              <a:rPr lang="en-US" altLang="en-US" dirty="0">
                <a:latin typeface="Calibri" panose="020F0502020204030204" pitchFamily="34" charset="0"/>
              </a:rPr>
              <a:t>Irrelevant features (student ID for predicting GPA)</a:t>
            </a:r>
          </a:p>
          <a:p>
            <a:pPr lvl="2"/>
            <a:r>
              <a:rPr lang="en-US" altLang="en-US" dirty="0">
                <a:latin typeface="Calibri" panose="020F0502020204030204" pitchFamily="34" charset="0"/>
              </a:rPr>
              <a:t>Redundant features (monthly income vs. yearly income)</a:t>
            </a:r>
          </a:p>
          <a:p>
            <a:r>
              <a:rPr lang="en-US" altLang="en-US" b="1" dirty="0">
                <a:latin typeface="Calibri" panose="020F0502020204030204" pitchFamily="34" charset="0"/>
              </a:rPr>
              <a:t>Feature Engineering</a:t>
            </a:r>
          </a:p>
          <a:p>
            <a:pPr lvl="1"/>
            <a:r>
              <a:rPr lang="en-US" altLang="en-US" dirty="0">
                <a:latin typeface="Calibri" panose="020F0502020204030204" pitchFamily="34" charset="0"/>
                <a:sym typeface="Symbol" panose="05050102010706020507" pitchFamily="18" charset="2"/>
              </a:rPr>
              <a:t>Given the initial features, how to construct more effective ones?</a:t>
            </a:r>
          </a:p>
          <a:p>
            <a:pPr lvl="2"/>
            <a:r>
              <a:rPr lang="en-US" altLang="en-US" dirty="0">
                <a:latin typeface="Calibri" panose="020F0502020204030204" pitchFamily="34" charset="0"/>
                <a:sym typeface="Symbol" panose="05050102010706020507" pitchFamily="18" charset="2"/>
              </a:rPr>
              <a:t># of daily positive cases, # of daily tests, # of daily hospitalization </a:t>
            </a:r>
            <a:r>
              <a:rPr lang="en-US" altLang="en-US" dirty="0">
                <a:latin typeface="Calibri" panose="020F0502020204030204" pitchFamily="34" charset="0"/>
                <a:sym typeface="Wingdings" pitchFamily="2" charset="2"/>
              </a:rPr>
              <a:t> weekly positive rate</a:t>
            </a:r>
            <a:endParaRPr lang="en-US" altLang="en-US" dirty="0">
              <a:latin typeface="Calibri" panose="020F0502020204030204" pitchFamily="34" charset="0"/>
              <a:sym typeface="Symbol" panose="05050102010706020507" pitchFamily="18" charset="2"/>
            </a:endParaRPr>
          </a:p>
          <a:p>
            <a:pPr lvl="1"/>
            <a:r>
              <a:rPr lang="en-US" altLang="en-US" dirty="0">
                <a:latin typeface="Calibri" panose="020F0502020204030204" pitchFamily="34" charset="0"/>
                <a:sym typeface="Symbol" panose="05050102010706020507" pitchFamily="18" charset="2"/>
              </a:rPr>
              <a:t>(traditionally) domain knowledge is the key</a:t>
            </a:r>
          </a:p>
          <a:p>
            <a:pPr lvl="1"/>
            <a:r>
              <a:rPr lang="en-US" altLang="en-US" dirty="0">
                <a:latin typeface="Calibri" panose="020F0502020204030204" pitchFamily="34" charset="0"/>
                <a:sym typeface="Symbol" panose="05050102010706020507" pitchFamily="18" charset="2"/>
              </a:rPr>
              <a:t>Deep learning provides an automatic way</a:t>
            </a:r>
          </a:p>
        </p:txBody>
      </p:sp>
    </p:spTree>
    <p:extLst>
      <p:ext uri="{BB962C8B-B14F-4D97-AF65-F5344CB8AC3E}">
        <p14:creationId xmlns:p14="http://schemas.microsoft.com/office/powerpoint/2010/main" val="1003772518"/>
      </p:ext>
    </p:extLst>
  </p:cSld>
  <p:clrMapOvr>
    <a:masterClrMapping/>
  </p:clrMapOvr>
  <p:transition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"/>
            <a:ext cx="12192000" cy="1133475"/>
          </a:xfrm>
          <a:noFill/>
        </p:spPr>
        <p:txBody>
          <a:bodyPr vert="horz" lIns="92075" tIns="46038" rIns="92075" bIns="46038" rtlCol="0" anchor="ctr">
            <a:normAutofit/>
          </a:bodyPr>
          <a:lstStyle/>
          <a:p>
            <a:pPr eaLnBrk="1" hangingPunct="1"/>
            <a:r>
              <a:rPr lang="en-US" altLang="en-US" dirty="0"/>
              <a:t>Chapter 7. Classification: Advanced Methods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38175" y="1050432"/>
            <a:ext cx="10915650" cy="4971496"/>
          </a:xfrm>
          <a:noFill/>
        </p:spPr>
        <p:txBody>
          <a:bodyPr vert="horz" lIns="92075" tIns="46038" rIns="92075" bIns="46038" rtlCol="0">
            <a:no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3200" dirty="0"/>
              <a:t>Feature Selection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0" i="0" u="none" strike="noStrike" baseline="0" dirty="0">
                <a:latin typeface="CMR10"/>
              </a:rPr>
              <a:t>Bayesian Belief Networks</a:t>
            </a:r>
            <a:r>
              <a:rPr lang="en-US" sz="3200" b="0" i="0" u="none" strike="noStrike" baseline="0" dirty="0">
                <a:solidFill>
                  <a:srgbClr val="FF0000"/>
                </a:solidFill>
                <a:latin typeface="CMR10"/>
              </a:rPr>
              <a:t> </a:t>
            </a:r>
            <a:endParaRPr lang="en-US" altLang="en-US" sz="3200" dirty="0">
              <a:solidFill>
                <a:srgbClr val="FF0000"/>
              </a:solidFill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3200" dirty="0"/>
              <a:t>Support Vector Machines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0" i="0" u="none" strike="noStrike" baseline="0" dirty="0">
                <a:latin typeface="CMR10"/>
              </a:rPr>
              <a:t>Rule-Based and Pattern-Based Classification </a:t>
            </a:r>
            <a:endParaRPr lang="en-US" altLang="en-US" sz="3200" dirty="0"/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3200" dirty="0"/>
              <a:t>Weakly Supervised Learning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0" i="0" u="none" strike="noStrike" baseline="0" dirty="0">
                <a:latin typeface="CMR10"/>
              </a:rPr>
              <a:t>Classification with Rich Data Type 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0" i="0" u="none" strike="noStrike" baseline="0" dirty="0">
                <a:latin typeface="CMR10"/>
              </a:rPr>
              <a:t>Other Related Techniques </a:t>
            </a:r>
            <a:endParaRPr lang="en-US" altLang="en-US" sz="3200" dirty="0"/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3200" dirty="0"/>
              <a:t>Summary</a:t>
            </a:r>
          </a:p>
        </p:txBody>
      </p:sp>
      <p:sp>
        <p:nvSpPr>
          <p:cNvPr id="5125" name="AutoShape 8"/>
          <p:cNvSpPr>
            <a:spLocks noChangeArrowheads="1"/>
          </p:cNvSpPr>
          <p:nvPr/>
        </p:nvSpPr>
        <p:spPr bwMode="auto">
          <a:xfrm rot="9678759">
            <a:off x="5405107" y="2580782"/>
            <a:ext cx="412140" cy="457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BD582C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169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Classification: A Mathematical Mapping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4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667707" y="1239252"/>
                <a:ext cx="8802689" cy="5295900"/>
              </a:xfrm>
            </p:spPr>
            <p:txBody>
              <a:bodyPr/>
              <a:lstStyle/>
              <a:p>
                <a:pPr eaLnBrk="1" hangingPunct="1"/>
                <a:r>
                  <a:rPr lang="en-US" altLang="en-US" b="1" dirty="0">
                    <a:latin typeface="Calibri" panose="020F0502020204030204" pitchFamily="34" charset="0"/>
                  </a:rPr>
                  <a:t>The binary classification problem: </a:t>
                </a:r>
              </a:p>
              <a:p>
                <a:pPr lvl="1" eaLnBrk="1" hangingPunct="1"/>
                <a:r>
                  <a:rPr lang="en-US" altLang="en-US" dirty="0">
                    <a:latin typeface="Calibri" panose="020F0502020204030204" pitchFamily="34" charset="0"/>
                  </a:rPr>
                  <a:t>E.g., Movie review classification</a:t>
                </a:r>
              </a:p>
              <a:p>
                <a:pPr lvl="2" eaLnBrk="1" hangingPunct="1"/>
                <a:r>
                  <a:rPr lang="en-US" altLang="en-US" dirty="0">
                    <a:latin typeface="Calibri" panose="020F0502020204030204" pitchFamily="34" charset="0"/>
                    <a:ea typeface="HYGungSo-Bold" pitchFamily="18" charset="-127"/>
                  </a:rPr>
                  <a:t>x</a:t>
                </a:r>
                <a:r>
                  <a:rPr lang="en-US" altLang="en-US" baseline="-25000" dirty="0">
                    <a:latin typeface="Calibri" panose="020F0502020204030204" pitchFamily="34" charset="0"/>
                    <a:ea typeface="HYGungSo-Bold" pitchFamily="18" charset="-127"/>
                  </a:rPr>
                  <a:t>i</a:t>
                </a:r>
                <a:r>
                  <a:rPr lang="en-US" altLang="en-US" dirty="0">
                    <a:latin typeface="Calibri" panose="020F0502020204030204" pitchFamily="34" charset="0"/>
                  </a:rPr>
                  <a:t> = (x</a:t>
                </a:r>
                <a:r>
                  <a:rPr lang="en-US" altLang="en-US" baseline="-25000" dirty="0">
                    <a:latin typeface="Calibri" panose="020F0502020204030204" pitchFamily="34" charset="0"/>
                  </a:rPr>
                  <a:t>1</a:t>
                </a:r>
                <a:r>
                  <a:rPr lang="en-US" altLang="en-US" dirty="0">
                    <a:latin typeface="Calibri" panose="020F0502020204030204" pitchFamily="34" charset="0"/>
                  </a:rPr>
                  <a:t>, x</a:t>
                </a:r>
                <a:r>
                  <a:rPr lang="en-US" altLang="en-US" baseline="-25000" dirty="0">
                    <a:latin typeface="Calibri" panose="020F0502020204030204" pitchFamily="34" charset="0"/>
                  </a:rPr>
                  <a:t>2</a:t>
                </a:r>
                <a:r>
                  <a:rPr lang="en-US" altLang="en-US" dirty="0">
                    <a:latin typeface="Calibri" panose="020F0502020204030204" pitchFamily="34" charset="0"/>
                  </a:rPr>
                  <a:t>, x</a:t>
                </a:r>
                <a:r>
                  <a:rPr lang="en-US" altLang="en-US" baseline="-25000" dirty="0">
                    <a:latin typeface="Calibri" panose="020F0502020204030204" pitchFamily="34" charset="0"/>
                  </a:rPr>
                  <a:t>3</a:t>
                </a:r>
                <a:r>
                  <a:rPr lang="en-US" altLang="en-US" dirty="0">
                    <a:latin typeface="Calibri" panose="020F0502020204030204" pitchFamily="34" charset="0"/>
                  </a:rPr>
                  <a:t>, …), </a:t>
                </a:r>
                <a:r>
                  <a:rPr lang="en-US" altLang="en-US" dirty="0" err="1">
                    <a:latin typeface="Calibri" panose="020F0502020204030204" pitchFamily="34" charset="0"/>
                  </a:rPr>
                  <a:t>y</a:t>
                </a:r>
                <a:r>
                  <a:rPr lang="en-US" altLang="en-US" baseline="-25000" dirty="0" err="1">
                    <a:latin typeface="Calibri" panose="020F0502020204030204" pitchFamily="34" charset="0"/>
                  </a:rPr>
                  <a:t>i</a:t>
                </a:r>
                <a:r>
                  <a:rPr lang="en-US" altLang="en-US" dirty="0">
                    <a:latin typeface="Calibri" panose="020F0502020204030204" pitchFamily="34" charset="0"/>
                  </a:rPr>
                  <a:t> = +1 or –1 (positive, negative)</a:t>
                </a:r>
              </a:p>
              <a:p>
                <a:pPr lvl="2" eaLnBrk="1" hangingPunct="1"/>
                <a:r>
                  <a:rPr lang="en-US" altLang="en-US" dirty="0">
                    <a:latin typeface="Calibri" panose="020F0502020204030204" pitchFamily="34" charset="0"/>
                  </a:rPr>
                  <a:t>x</a:t>
                </a:r>
                <a:r>
                  <a:rPr lang="en-US" altLang="en-US" baseline="-25000" dirty="0">
                    <a:latin typeface="Calibri" panose="020F0502020204030204" pitchFamily="34" charset="0"/>
                  </a:rPr>
                  <a:t>1</a:t>
                </a:r>
                <a:r>
                  <a:rPr lang="en-US" altLang="en-US" dirty="0">
                    <a:latin typeface="Calibri" panose="020F0502020204030204" pitchFamily="34" charset="0"/>
                  </a:rPr>
                  <a:t> : # of word “awesome”</a:t>
                </a:r>
              </a:p>
              <a:p>
                <a:pPr lvl="2" eaLnBrk="1" hangingPunct="1"/>
                <a:r>
                  <a:rPr lang="en-US" altLang="en-US" dirty="0">
                    <a:latin typeface="Calibri" panose="020F0502020204030204" pitchFamily="34" charset="0"/>
                  </a:rPr>
                  <a:t>x</a:t>
                </a:r>
                <a:r>
                  <a:rPr lang="en-US" altLang="en-US" baseline="-25000" dirty="0">
                    <a:latin typeface="Calibri" panose="020F0502020204030204" pitchFamily="34" charset="0"/>
                  </a:rPr>
                  <a:t>2</a:t>
                </a:r>
                <a:r>
                  <a:rPr lang="en-US" altLang="en-US" dirty="0">
                    <a:latin typeface="Calibri" panose="020F0502020204030204" pitchFamily="34" charset="0"/>
                  </a:rPr>
                  <a:t> : # of word “disappointing”</a:t>
                </a:r>
              </a:p>
              <a:p>
                <a:r>
                  <a:rPr lang="en-US" altLang="en-US" dirty="0">
                    <a:latin typeface="Calibri" panose="020F0502020204030204" pitchFamily="34" charset="0"/>
                  </a:rPr>
                  <a:t>Mathematically, </a:t>
                </a:r>
                <a14:m>
                  <m:oMath xmlns:m="http://schemas.openxmlformats.org/officeDocument/2006/math">
                    <m:r>
                      <a:rPr lang="en-US" alt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ℜ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+1,−1</m:t>
                        </m:r>
                      </m:e>
                    </m:d>
                  </m:oMath>
                </a14:m>
                <a:endParaRPr lang="en-US" altLang="en-US" dirty="0">
                  <a:latin typeface="Calibri" panose="020F0502020204030204" pitchFamily="34" charset="0"/>
                </a:endParaRPr>
              </a:p>
              <a:p>
                <a:pPr lvl="1"/>
                <a:r>
                  <a:rPr lang="en-US" altLang="en-US" dirty="0">
                    <a:latin typeface="Calibri" panose="020F0502020204030204" pitchFamily="34" charset="0"/>
                    <a:sym typeface="Symbol" panose="05050102010706020507" pitchFamily="18" charset="2"/>
                  </a:rPr>
                  <a:t>We want to derive a function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𝑓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: 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en-US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endParaRPr lang="en-US" altLang="en-US" dirty="0">
                  <a:latin typeface="Calibri" panose="020F0502020204030204" pitchFamily="34" charset="0"/>
                  <a:sym typeface="Symbol" panose="05050102010706020507" pitchFamily="18" charset="2"/>
                </a:endParaRPr>
              </a:p>
              <a:p>
                <a:pPr lvl="1"/>
                <a:r>
                  <a:rPr lang="en-US" altLang="en-US" dirty="0">
                    <a:latin typeface="Calibri" panose="020F0502020204030204" pitchFamily="34" charset="0"/>
                    <a:sym typeface="Symbol" panose="05050102010706020507" pitchFamily="18" charset="2"/>
                  </a:rPr>
                  <a:t>which maps input examples to their correct labels</a:t>
                </a:r>
              </a:p>
            </p:txBody>
          </p:sp>
        </mc:Choice>
        <mc:Fallback xmlns="">
          <p:sp>
            <p:nvSpPr>
              <p:cNvPr id="2048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667707" y="1239252"/>
                <a:ext cx="8802689" cy="5295900"/>
              </a:xfrm>
              <a:blipFill>
                <a:blip r:embed="rId3"/>
                <a:stretch>
                  <a:fillRect l="-576" t="-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37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695325" y="0"/>
            <a:ext cx="1064895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SVM—Support Vector Machines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399" y="1295400"/>
            <a:ext cx="10925175" cy="5078896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n-US" sz="2400" u="sng" dirty="0"/>
              <a:t>linear and nonlinear</a:t>
            </a:r>
            <a:endParaRPr lang="en-US" altLang="en-US" sz="2400" dirty="0"/>
          </a:p>
          <a:p>
            <a:pPr lvl="1">
              <a:lnSpc>
                <a:spcPct val="110000"/>
              </a:lnSpc>
            </a:pPr>
            <a:r>
              <a:rPr lang="en-US" altLang="en-US" sz="2400" dirty="0" err="1"/>
              <a:t>Vapnik</a:t>
            </a:r>
            <a:r>
              <a:rPr lang="en-US" altLang="en-US" sz="2400" dirty="0"/>
              <a:t> and colleagues (1992)—groundwork from </a:t>
            </a:r>
            <a:r>
              <a:rPr lang="en-US" altLang="en-US" sz="2400" dirty="0" err="1"/>
              <a:t>Vapnik</a:t>
            </a:r>
            <a:r>
              <a:rPr lang="en-US" altLang="en-US" sz="2400" dirty="0"/>
              <a:t> &amp; </a:t>
            </a:r>
            <a:r>
              <a:rPr lang="en-US" altLang="en-US" sz="2400" dirty="0" err="1"/>
              <a:t>Chervonenkis</a:t>
            </a:r>
            <a:r>
              <a:rPr lang="en-US" altLang="en-US" sz="2400" dirty="0"/>
              <a:t>’ statistical learning theory in 1960s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400" dirty="0"/>
              <a:t>It uses a </a:t>
            </a:r>
            <a:r>
              <a:rPr lang="en-US" altLang="en-US" sz="2400" u="sng" dirty="0"/>
              <a:t>nonlinear mapping</a:t>
            </a:r>
            <a:r>
              <a:rPr lang="en-US" altLang="en-US" sz="2400" dirty="0"/>
              <a:t> to transform the original training data into a higher dimension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400" dirty="0"/>
              <a:t>With the new dimension, it searches for the linear optimal separating </a:t>
            </a:r>
            <a:r>
              <a:rPr lang="en-US" altLang="en-US" sz="2400" b="1" dirty="0"/>
              <a:t>hyperplane</a:t>
            </a:r>
            <a:r>
              <a:rPr lang="en-US" altLang="en-US" sz="2400" dirty="0"/>
              <a:t> (i.e., “decision boundary”)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400" dirty="0"/>
              <a:t>With an appropriate nonlinear mapping to a sufficiently high dimension, data from two classes can always be separated by a hyperplane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400" dirty="0"/>
              <a:t>SVM finds this hyperplane using </a:t>
            </a:r>
            <a:r>
              <a:rPr lang="en-US" altLang="en-US" sz="2400" b="1" dirty="0"/>
              <a:t>support vectors</a:t>
            </a:r>
            <a:r>
              <a:rPr lang="en-US" altLang="en-US" sz="2400" dirty="0"/>
              <a:t> (“essential” training tuples) and </a:t>
            </a:r>
            <a:r>
              <a:rPr lang="en-US" altLang="en-US" sz="2400" b="1" dirty="0"/>
              <a:t>margins</a:t>
            </a:r>
            <a:r>
              <a:rPr lang="en-US" altLang="en-US" sz="2400" dirty="0"/>
              <a:t> (defined by the support vectors)</a:t>
            </a:r>
          </a:p>
        </p:txBody>
      </p:sp>
    </p:spTree>
    <p:extLst>
      <p:ext uri="{BB962C8B-B14F-4D97-AF65-F5344CB8AC3E}">
        <p14:creationId xmlns:p14="http://schemas.microsoft.com/office/powerpoint/2010/main" val="25814892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828800" y="381000"/>
            <a:ext cx="8610600" cy="609600"/>
          </a:xfrm>
          <a:noFill/>
        </p:spPr>
        <p:txBody>
          <a:bodyPr vert="horz" lIns="92075" tIns="46038" rIns="92075" bIns="46038" rtlCol="0" anchor="b">
            <a:normAutofit fontScale="90000"/>
          </a:bodyPr>
          <a:lstStyle/>
          <a:p>
            <a:pPr eaLnBrk="1" hangingPunct="1"/>
            <a:r>
              <a:rPr lang="en-US" altLang="en-US"/>
              <a:t>SVM—General Philosophy</a:t>
            </a:r>
          </a:p>
        </p:txBody>
      </p:sp>
      <p:sp>
        <p:nvSpPr>
          <p:cNvPr id="135" name="Rectangle 3">
            <a:extLst>
              <a:ext uri="{FF2B5EF4-FFF2-40B4-BE49-F238E27FC236}">
                <a16:creationId xmlns:a16="http://schemas.microsoft.com/office/drawing/2014/main" id="{3B768CC3-3021-F042-ABEF-EF650E8E895B}"/>
              </a:ext>
            </a:extLst>
          </p:cNvPr>
          <p:cNvSpPr txBox="1">
            <a:spLocks noChangeArrowheads="1"/>
          </p:cNvSpPr>
          <p:nvPr/>
        </p:nvSpPr>
        <p:spPr>
          <a:xfrm>
            <a:off x="5518930" y="2094154"/>
            <a:ext cx="6549403" cy="3659552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>
            <a:lvl1pPr marL="461951" indent="-461951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8170" indent="-538149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17" indent="-474651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808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59" indent="-5222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6328" indent="-507987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1951" marR="0" lvl="0" indent="-461951" algn="l" defTabSz="914354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Learning a max-margin classifier</a:t>
            </a:r>
          </a:p>
          <a:p>
            <a:pPr marL="738170" marR="0" lvl="1" indent="-538149" algn="l" defTabSz="914354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From the infinite set of lines (hyperplanes) separating two classes</a:t>
            </a:r>
          </a:p>
          <a:p>
            <a:pPr marL="738170" marR="0" lvl="1" indent="-538149" algn="l" defTabSz="914354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Find the one which separates two classes with the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largest margin</a:t>
            </a:r>
          </a:p>
          <a:p>
            <a:pPr marL="738170" marR="0" lvl="1" indent="-538149" algn="l" defTabSz="914354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i.e. a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maximum marginal hyperplane (MMH)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64F9DCE-969A-4A4D-9BFB-FE40A35A87E7}"/>
              </a:ext>
            </a:extLst>
          </p:cNvPr>
          <p:cNvGrpSpPr/>
          <p:nvPr/>
        </p:nvGrpSpPr>
        <p:grpSpPr>
          <a:xfrm>
            <a:off x="1410530" y="1161920"/>
            <a:ext cx="3389547" cy="2650313"/>
            <a:chOff x="1410530" y="1161920"/>
            <a:chExt cx="3389547" cy="265031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D5F88EDA-A912-7248-BEC7-0965C8578080}"/>
                </a:ext>
              </a:extLst>
            </p:cNvPr>
            <p:cNvGrpSpPr/>
            <p:nvPr/>
          </p:nvGrpSpPr>
          <p:grpSpPr>
            <a:xfrm>
              <a:off x="1410530" y="1497118"/>
              <a:ext cx="3389547" cy="2075133"/>
              <a:chOff x="2133761" y="2177998"/>
              <a:chExt cx="3389547" cy="2075133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4F37C685-3BDD-9348-8909-F22281EF64BF}"/>
                  </a:ext>
                </a:extLst>
              </p:cNvPr>
              <p:cNvGrpSpPr/>
              <p:nvPr/>
            </p:nvGrpSpPr>
            <p:grpSpPr>
              <a:xfrm rot="194588">
                <a:off x="4001601" y="2177998"/>
                <a:ext cx="1521707" cy="1817205"/>
                <a:chOff x="4001601" y="2177998"/>
                <a:chExt cx="1521707" cy="1817205"/>
              </a:xfrm>
            </p:grpSpPr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38CC48BD-CC0E-CB4C-A2A6-A3880D8FAC9F}"/>
                    </a:ext>
                  </a:extLst>
                </p:cNvPr>
                <p:cNvSpPr/>
                <p:nvPr/>
              </p:nvSpPr>
              <p:spPr>
                <a:xfrm>
                  <a:off x="4001601" y="2749938"/>
                  <a:ext cx="158045" cy="158045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1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9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BD10BF4F-250F-4E48-A51E-B59AD3D903BC}"/>
                    </a:ext>
                  </a:extLst>
                </p:cNvPr>
                <p:cNvSpPr/>
                <p:nvPr/>
              </p:nvSpPr>
              <p:spPr>
                <a:xfrm>
                  <a:off x="4425726" y="2636168"/>
                  <a:ext cx="158045" cy="158045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1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9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8D45EC5F-56B8-F24D-AB66-E70A1FB4D74A}"/>
                    </a:ext>
                  </a:extLst>
                </p:cNvPr>
                <p:cNvSpPr/>
                <p:nvPr/>
              </p:nvSpPr>
              <p:spPr>
                <a:xfrm>
                  <a:off x="4849851" y="2483767"/>
                  <a:ext cx="158045" cy="158045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1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9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BA34F76F-E512-844C-8470-AED984F45EAC}"/>
                    </a:ext>
                  </a:extLst>
                </p:cNvPr>
                <p:cNvSpPr/>
                <p:nvPr/>
              </p:nvSpPr>
              <p:spPr>
                <a:xfrm>
                  <a:off x="4229403" y="3034366"/>
                  <a:ext cx="158045" cy="158045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1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9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DFB11D4A-8713-B948-9865-41812D713A19}"/>
                    </a:ext>
                  </a:extLst>
                </p:cNvPr>
                <p:cNvSpPr/>
                <p:nvPr/>
              </p:nvSpPr>
              <p:spPr>
                <a:xfrm>
                  <a:off x="4971119" y="3138788"/>
                  <a:ext cx="158045" cy="158045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1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9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67065BDE-D638-144E-9E0F-A8CF98425B3D}"/>
                    </a:ext>
                  </a:extLst>
                </p:cNvPr>
                <p:cNvSpPr/>
                <p:nvPr/>
              </p:nvSpPr>
              <p:spPr>
                <a:xfrm>
                  <a:off x="4530452" y="3338770"/>
                  <a:ext cx="158045" cy="158045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1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9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511DBABA-247D-FF46-B718-876EF3DBB20E}"/>
                    </a:ext>
                  </a:extLst>
                </p:cNvPr>
                <p:cNvSpPr/>
                <p:nvPr/>
              </p:nvSpPr>
              <p:spPr>
                <a:xfrm>
                  <a:off x="5095737" y="3548188"/>
                  <a:ext cx="158045" cy="158045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1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9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824CA31E-084E-A84F-8F2F-02133C62E2DE}"/>
                    </a:ext>
                  </a:extLst>
                </p:cNvPr>
                <p:cNvSpPr/>
                <p:nvPr/>
              </p:nvSpPr>
              <p:spPr>
                <a:xfrm>
                  <a:off x="5365263" y="3141876"/>
                  <a:ext cx="158045" cy="158045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1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9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880D758B-A59E-984F-9FA8-91057BD6F65D}"/>
                    </a:ext>
                  </a:extLst>
                </p:cNvPr>
                <p:cNvSpPr/>
                <p:nvPr/>
              </p:nvSpPr>
              <p:spPr>
                <a:xfrm>
                  <a:off x="4678925" y="3837158"/>
                  <a:ext cx="158045" cy="158045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1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9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52766B32-10BB-0043-9879-0D27EEC17DD3}"/>
                    </a:ext>
                  </a:extLst>
                </p:cNvPr>
                <p:cNvSpPr/>
                <p:nvPr/>
              </p:nvSpPr>
              <p:spPr>
                <a:xfrm>
                  <a:off x="5223531" y="2749938"/>
                  <a:ext cx="158045" cy="158045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1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9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8CE0A594-97E1-DB4D-98B5-11A5CF2D5201}"/>
                    </a:ext>
                  </a:extLst>
                </p:cNvPr>
                <p:cNvSpPr/>
                <p:nvPr/>
              </p:nvSpPr>
              <p:spPr>
                <a:xfrm>
                  <a:off x="4267238" y="2177998"/>
                  <a:ext cx="158045" cy="158045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1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9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D6FCBA4F-9ECC-E148-805F-BDB890D1251F}"/>
                  </a:ext>
                </a:extLst>
              </p:cNvPr>
              <p:cNvGrpSpPr/>
              <p:nvPr/>
            </p:nvGrpSpPr>
            <p:grpSpPr>
              <a:xfrm rot="238784">
                <a:off x="2133761" y="2480598"/>
                <a:ext cx="1638035" cy="1772533"/>
                <a:chOff x="2054576" y="2633132"/>
                <a:chExt cx="1638035" cy="1772533"/>
              </a:xfrm>
            </p:grpSpPr>
            <p:sp>
              <p:nvSpPr>
                <p:cNvPr id="2" name="Oval 1">
                  <a:extLst>
                    <a:ext uri="{FF2B5EF4-FFF2-40B4-BE49-F238E27FC236}">
                      <a16:creationId xmlns:a16="http://schemas.microsoft.com/office/drawing/2014/main" id="{F68785E9-0DFA-0D44-B52C-C99ECDC01F2A}"/>
                    </a:ext>
                  </a:extLst>
                </p:cNvPr>
                <p:cNvSpPr/>
                <p:nvPr/>
              </p:nvSpPr>
              <p:spPr>
                <a:xfrm>
                  <a:off x="2212621" y="3059288"/>
                  <a:ext cx="158045" cy="158045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1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9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Oval 83">
                  <a:extLst>
                    <a:ext uri="{FF2B5EF4-FFF2-40B4-BE49-F238E27FC236}">
                      <a16:creationId xmlns:a16="http://schemas.microsoft.com/office/drawing/2014/main" id="{366615BB-6D5A-A34C-8B79-F612F8D164D3}"/>
                    </a:ext>
                  </a:extLst>
                </p:cNvPr>
                <p:cNvSpPr/>
                <p:nvPr/>
              </p:nvSpPr>
              <p:spPr>
                <a:xfrm>
                  <a:off x="2719739" y="2633132"/>
                  <a:ext cx="158045" cy="158045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1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9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1FFD5580-A3C8-0242-B309-0A59A50EAB34}"/>
                    </a:ext>
                  </a:extLst>
                </p:cNvPr>
                <p:cNvSpPr/>
                <p:nvPr/>
              </p:nvSpPr>
              <p:spPr>
                <a:xfrm>
                  <a:off x="2663736" y="3294414"/>
                  <a:ext cx="158045" cy="158045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1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9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Oval 85">
                  <a:extLst>
                    <a:ext uri="{FF2B5EF4-FFF2-40B4-BE49-F238E27FC236}">
                      <a16:creationId xmlns:a16="http://schemas.microsoft.com/office/drawing/2014/main" id="{340FE11E-F6CD-8349-8567-15937AD7430D}"/>
                    </a:ext>
                  </a:extLst>
                </p:cNvPr>
                <p:cNvSpPr/>
                <p:nvPr/>
              </p:nvSpPr>
              <p:spPr>
                <a:xfrm>
                  <a:off x="2054576" y="3527600"/>
                  <a:ext cx="158045" cy="158045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1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9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Oval 86">
                  <a:extLst>
                    <a:ext uri="{FF2B5EF4-FFF2-40B4-BE49-F238E27FC236}">
                      <a16:creationId xmlns:a16="http://schemas.microsoft.com/office/drawing/2014/main" id="{FBD4043F-DAA3-414B-BC65-B663AD3F74D9}"/>
                    </a:ext>
                  </a:extLst>
                </p:cNvPr>
                <p:cNvSpPr/>
                <p:nvPr/>
              </p:nvSpPr>
              <p:spPr>
                <a:xfrm>
                  <a:off x="3183291" y="3387900"/>
                  <a:ext cx="158045" cy="158045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1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9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Oval 87">
                  <a:extLst>
                    <a:ext uri="{FF2B5EF4-FFF2-40B4-BE49-F238E27FC236}">
                      <a16:creationId xmlns:a16="http://schemas.microsoft.com/office/drawing/2014/main" id="{26B58F6C-95CB-3341-9FEF-0AC13658F2BD}"/>
                    </a:ext>
                  </a:extLst>
                </p:cNvPr>
                <p:cNvSpPr/>
                <p:nvPr/>
              </p:nvSpPr>
              <p:spPr>
                <a:xfrm>
                  <a:off x="2679260" y="3841043"/>
                  <a:ext cx="158045" cy="158045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1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9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Oval 88">
                  <a:extLst>
                    <a:ext uri="{FF2B5EF4-FFF2-40B4-BE49-F238E27FC236}">
                      <a16:creationId xmlns:a16="http://schemas.microsoft.com/office/drawing/2014/main" id="{EC1621B9-382E-394F-9E58-064072319E59}"/>
                    </a:ext>
                  </a:extLst>
                </p:cNvPr>
                <p:cNvSpPr/>
                <p:nvPr/>
              </p:nvSpPr>
              <p:spPr>
                <a:xfrm>
                  <a:off x="3171736" y="3948287"/>
                  <a:ext cx="158045" cy="158045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1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9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Oval 89">
                  <a:extLst>
                    <a:ext uri="{FF2B5EF4-FFF2-40B4-BE49-F238E27FC236}">
                      <a16:creationId xmlns:a16="http://schemas.microsoft.com/office/drawing/2014/main" id="{6C56CEF3-DDFD-8144-83B5-F9A7C46FC91E}"/>
                    </a:ext>
                  </a:extLst>
                </p:cNvPr>
                <p:cNvSpPr/>
                <p:nvPr/>
              </p:nvSpPr>
              <p:spPr>
                <a:xfrm>
                  <a:off x="2222060" y="3841043"/>
                  <a:ext cx="158045" cy="158045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1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9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Oval 90">
                  <a:extLst>
                    <a:ext uri="{FF2B5EF4-FFF2-40B4-BE49-F238E27FC236}">
                      <a16:creationId xmlns:a16="http://schemas.microsoft.com/office/drawing/2014/main" id="{4773525D-2984-5E43-9FE0-A465368DDF01}"/>
                    </a:ext>
                  </a:extLst>
                </p:cNvPr>
                <p:cNvSpPr/>
                <p:nvPr/>
              </p:nvSpPr>
              <p:spPr>
                <a:xfrm>
                  <a:off x="2500135" y="4247620"/>
                  <a:ext cx="158045" cy="158045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1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9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Oval 113">
                  <a:extLst>
                    <a:ext uri="{FF2B5EF4-FFF2-40B4-BE49-F238E27FC236}">
                      <a16:creationId xmlns:a16="http://schemas.microsoft.com/office/drawing/2014/main" id="{DBC28995-4EA5-6A4D-91FC-499834269297}"/>
                    </a:ext>
                  </a:extLst>
                </p:cNvPr>
                <p:cNvSpPr/>
                <p:nvPr/>
              </p:nvSpPr>
              <p:spPr>
                <a:xfrm>
                  <a:off x="3534566" y="3866616"/>
                  <a:ext cx="158045" cy="158045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1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9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286E1997-DA56-B140-8F28-845511ACDBA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521117" y="1295419"/>
              <a:ext cx="1110129" cy="239324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07FA0420-F772-7D47-8246-851E74EFC02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33622" y="1418989"/>
              <a:ext cx="1110129" cy="239324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78879637-E328-D346-BEA4-4AA01F59CB6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795670" y="1161920"/>
              <a:ext cx="1110129" cy="239324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EE91A8A-9C15-BB4A-824D-89905FB5A9AB}"/>
              </a:ext>
            </a:extLst>
          </p:cNvPr>
          <p:cNvGrpSpPr/>
          <p:nvPr/>
        </p:nvGrpSpPr>
        <p:grpSpPr>
          <a:xfrm>
            <a:off x="1765222" y="4369715"/>
            <a:ext cx="3389547" cy="2075133"/>
            <a:chOff x="1765222" y="4369715"/>
            <a:chExt cx="3389547" cy="2075133"/>
          </a:xfrm>
        </p:grpSpPr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4198737C-D895-D74C-87F8-D1F4335FFEC4}"/>
                </a:ext>
              </a:extLst>
            </p:cNvPr>
            <p:cNvGrpSpPr/>
            <p:nvPr/>
          </p:nvGrpSpPr>
          <p:grpSpPr>
            <a:xfrm>
              <a:off x="1765222" y="4369715"/>
              <a:ext cx="3389547" cy="2075133"/>
              <a:chOff x="2133761" y="2177998"/>
              <a:chExt cx="3389547" cy="2075133"/>
            </a:xfrm>
          </p:grpSpPr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BD89B8E8-5B69-0849-9229-169748679A96}"/>
                  </a:ext>
                </a:extLst>
              </p:cNvPr>
              <p:cNvGrpSpPr/>
              <p:nvPr/>
            </p:nvGrpSpPr>
            <p:grpSpPr>
              <a:xfrm rot="194588">
                <a:off x="4001601" y="2177998"/>
                <a:ext cx="1521707" cy="1817205"/>
                <a:chOff x="4001601" y="2177998"/>
                <a:chExt cx="1521707" cy="1817205"/>
              </a:xfrm>
            </p:grpSpPr>
            <p:sp>
              <p:nvSpPr>
                <p:cNvPr id="151" name="Rectangle 150">
                  <a:extLst>
                    <a:ext uri="{FF2B5EF4-FFF2-40B4-BE49-F238E27FC236}">
                      <a16:creationId xmlns:a16="http://schemas.microsoft.com/office/drawing/2014/main" id="{E5C09134-DD3F-8F42-82B1-EE78F87E1C1D}"/>
                    </a:ext>
                  </a:extLst>
                </p:cNvPr>
                <p:cNvSpPr/>
                <p:nvPr/>
              </p:nvSpPr>
              <p:spPr>
                <a:xfrm>
                  <a:off x="4001601" y="2749938"/>
                  <a:ext cx="158045" cy="158045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1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9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2" name="Rectangle 151">
                  <a:extLst>
                    <a:ext uri="{FF2B5EF4-FFF2-40B4-BE49-F238E27FC236}">
                      <a16:creationId xmlns:a16="http://schemas.microsoft.com/office/drawing/2014/main" id="{D3DB5D4B-73A2-3345-8808-4241A5268E32}"/>
                    </a:ext>
                  </a:extLst>
                </p:cNvPr>
                <p:cNvSpPr/>
                <p:nvPr/>
              </p:nvSpPr>
              <p:spPr>
                <a:xfrm>
                  <a:off x="4425726" y="2636168"/>
                  <a:ext cx="158045" cy="158045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1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9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3" name="Rectangle 152">
                  <a:extLst>
                    <a:ext uri="{FF2B5EF4-FFF2-40B4-BE49-F238E27FC236}">
                      <a16:creationId xmlns:a16="http://schemas.microsoft.com/office/drawing/2014/main" id="{0A14FBF7-CC2B-C546-82C2-456C3EDD2834}"/>
                    </a:ext>
                  </a:extLst>
                </p:cNvPr>
                <p:cNvSpPr/>
                <p:nvPr/>
              </p:nvSpPr>
              <p:spPr>
                <a:xfrm>
                  <a:off x="4849851" y="2483767"/>
                  <a:ext cx="158045" cy="158045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1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9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4" name="Rectangle 153">
                  <a:extLst>
                    <a:ext uri="{FF2B5EF4-FFF2-40B4-BE49-F238E27FC236}">
                      <a16:creationId xmlns:a16="http://schemas.microsoft.com/office/drawing/2014/main" id="{3F576CF9-3383-1340-9EBA-285D3C70A9D2}"/>
                    </a:ext>
                  </a:extLst>
                </p:cNvPr>
                <p:cNvSpPr/>
                <p:nvPr/>
              </p:nvSpPr>
              <p:spPr>
                <a:xfrm>
                  <a:off x="4229403" y="3034366"/>
                  <a:ext cx="158045" cy="158045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1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9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5" name="Rectangle 154">
                  <a:extLst>
                    <a:ext uri="{FF2B5EF4-FFF2-40B4-BE49-F238E27FC236}">
                      <a16:creationId xmlns:a16="http://schemas.microsoft.com/office/drawing/2014/main" id="{F5D808F1-6885-484E-9947-A8AC90FDCD9A}"/>
                    </a:ext>
                  </a:extLst>
                </p:cNvPr>
                <p:cNvSpPr/>
                <p:nvPr/>
              </p:nvSpPr>
              <p:spPr>
                <a:xfrm>
                  <a:off x="4971119" y="3138788"/>
                  <a:ext cx="158045" cy="158045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1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9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6" name="Rectangle 155">
                  <a:extLst>
                    <a:ext uri="{FF2B5EF4-FFF2-40B4-BE49-F238E27FC236}">
                      <a16:creationId xmlns:a16="http://schemas.microsoft.com/office/drawing/2014/main" id="{8F6D9CFA-7780-2648-ACD6-57221E74391A}"/>
                    </a:ext>
                  </a:extLst>
                </p:cNvPr>
                <p:cNvSpPr/>
                <p:nvPr/>
              </p:nvSpPr>
              <p:spPr>
                <a:xfrm>
                  <a:off x="4530452" y="3338770"/>
                  <a:ext cx="158045" cy="158045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1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9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7" name="Rectangle 156">
                  <a:extLst>
                    <a:ext uri="{FF2B5EF4-FFF2-40B4-BE49-F238E27FC236}">
                      <a16:creationId xmlns:a16="http://schemas.microsoft.com/office/drawing/2014/main" id="{566EB38A-E6EC-004E-95ED-5A4E00C8854D}"/>
                    </a:ext>
                  </a:extLst>
                </p:cNvPr>
                <p:cNvSpPr/>
                <p:nvPr/>
              </p:nvSpPr>
              <p:spPr>
                <a:xfrm>
                  <a:off x="5095737" y="3548188"/>
                  <a:ext cx="158045" cy="158045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1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9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8" name="Rectangle 157">
                  <a:extLst>
                    <a:ext uri="{FF2B5EF4-FFF2-40B4-BE49-F238E27FC236}">
                      <a16:creationId xmlns:a16="http://schemas.microsoft.com/office/drawing/2014/main" id="{6742432E-B3C5-0B4B-8B5D-E1707CDFF582}"/>
                    </a:ext>
                  </a:extLst>
                </p:cNvPr>
                <p:cNvSpPr/>
                <p:nvPr/>
              </p:nvSpPr>
              <p:spPr>
                <a:xfrm>
                  <a:off x="5365263" y="3141876"/>
                  <a:ext cx="158045" cy="158045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1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9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9" name="Rectangle 158">
                  <a:extLst>
                    <a:ext uri="{FF2B5EF4-FFF2-40B4-BE49-F238E27FC236}">
                      <a16:creationId xmlns:a16="http://schemas.microsoft.com/office/drawing/2014/main" id="{C9BA3EF2-A3D9-0944-AD99-FC2E0F1D31C8}"/>
                    </a:ext>
                  </a:extLst>
                </p:cNvPr>
                <p:cNvSpPr/>
                <p:nvPr/>
              </p:nvSpPr>
              <p:spPr>
                <a:xfrm>
                  <a:off x="4678925" y="3837158"/>
                  <a:ext cx="158045" cy="158045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1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9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60" name="Rectangle 159">
                  <a:extLst>
                    <a:ext uri="{FF2B5EF4-FFF2-40B4-BE49-F238E27FC236}">
                      <a16:creationId xmlns:a16="http://schemas.microsoft.com/office/drawing/2014/main" id="{A7EE4B42-5D32-F747-B2C0-59EEBEB40686}"/>
                    </a:ext>
                  </a:extLst>
                </p:cNvPr>
                <p:cNvSpPr/>
                <p:nvPr/>
              </p:nvSpPr>
              <p:spPr>
                <a:xfrm>
                  <a:off x="5223531" y="2749938"/>
                  <a:ext cx="158045" cy="158045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1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9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61" name="Rectangle 160">
                  <a:extLst>
                    <a:ext uri="{FF2B5EF4-FFF2-40B4-BE49-F238E27FC236}">
                      <a16:creationId xmlns:a16="http://schemas.microsoft.com/office/drawing/2014/main" id="{73E7C8DE-FF71-1A4C-BF8D-8998AAE30DF8}"/>
                    </a:ext>
                  </a:extLst>
                </p:cNvPr>
                <p:cNvSpPr/>
                <p:nvPr/>
              </p:nvSpPr>
              <p:spPr>
                <a:xfrm>
                  <a:off x="4267238" y="2177998"/>
                  <a:ext cx="158045" cy="158045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1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9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9">
                <a:extLst>
                  <a:ext uri="{FF2B5EF4-FFF2-40B4-BE49-F238E27FC236}">
                    <a16:creationId xmlns:a16="http://schemas.microsoft.com/office/drawing/2014/main" id="{58BDB4D7-C519-604E-BAFB-6D16AC5AE971}"/>
                  </a:ext>
                </a:extLst>
              </p:cNvPr>
              <p:cNvGrpSpPr/>
              <p:nvPr/>
            </p:nvGrpSpPr>
            <p:grpSpPr>
              <a:xfrm rot="238784">
                <a:off x="2133761" y="2480598"/>
                <a:ext cx="1638035" cy="1772533"/>
                <a:chOff x="2054576" y="2633132"/>
                <a:chExt cx="1638035" cy="1772533"/>
              </a:xfrm>
            </p:grpSpPr>
            <p:sp>
              <p:nvSpPr>
                <p:cNvPr id="141" name="Oval 140">
                  <a:extLst>
                    <a:ext uri="{FF2B5EF4-FFF2-40B4-BE49-F238E27FC236}">
                      <a16:creationId xmlns:a16="http://schemas.microsoft.com/office/drawing/2014/main" id="{59C93732-B547-6740-9B19-E244867F175D}"/>
                    </a:ext>
                  </a:extLst>
                </p:cNvPr>
                <p:cNvSpPr/>
                <p:nvPr/>
              </p:nvSpPr>
              <p:spPr>
                <a:xfrm>
                  <a:off x="2212621" y="3059288"/>
                  <a:ext cx="158045" cy="158045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1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9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2" name="Oval 141">
                  <a:extLst>
                    <a:ext uri="{FF2B5EF4-FFF2-40B4-BE49-F238E27FC236}">
                      <a16:creationId xmlns:a16="http://schemas.microsoft.com/office/drawing/2014/main" id="{CE91C2B2-D447-4B48-9E3A-4720F9D3F0B7}"/>
                    </a:ext>
                  </a:extLst>
                </p:cNvPr>
                <p:cNvSpPr/>
                <p:nvPr/>
              </p:nvSpPr>
              <p:spPr>
                <a:xfrm>
                  <a:off x="2719739" y="2633132"/>
                  <a:ext cx="158045" cy="158045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1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9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3" name="Oval 142">
                  <a:extLst>
                    <a:ext uri="{FF2B5EF4-FFF2-40B4-BE49-F238E27FC236}">
                      <a16:creationId xmlns:a16="http://schemas.microsoft.com/office/drawing/2014/main" id="{AFEF3E05-FD31-0D47-9DEC-90437794268F}"/>
                    </a:ext>
                  </a:extLst>
                </p:cNvPr>
                <p:cNvSpPr/>
                <p:nvPr/>
              </p:nvSpPr>
              <p:spPr>
                <a:xfrm>
                  <a:off x="2663736" y="3294414"/>
                  <a:ext cx="158045" cy="158045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1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9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4" name="Oval 143">
                  <a:extLst>
                    <a:ext uri="{FF2B5EF4-FFF2-40B4-BE49-F238E27FC236}">
                      <a16:creationId xmlns:a16="http://schemas.microsoft.com/office/drawing/2014/main" id="{18A8D8D4-51F5-6A4B-B94F-324A9FFB51F9}"/>
                    </a:ext>
                  </a:extLst>
                </p:cNvPr>
                <p:cNvSpPr/>
                <p:nvPr/>
              </p:nvSpPr>
              <p:spPr>
                <a:xfrm>
                  <a:off x="2054576" y="3527600"/>
                  <a:ext cx="158045" cy="158045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1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9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5" name="Oval 144">
                  <a:extLst>
                    <a:ext uri="{FF2B5EF4-FFF2-40B4-BE49-F238E27FC236}">
                      <a16:creationId xmlns:a16="http://schemas.microsoft.com/office/drawing/2014/main" id="{69839F76-86A1-5347-BDD7-672BBEE7781B}"/>
                    </a:ext>
                  </a:extLst>
                </p:cNvPr>
                <p:cNvSpPr/>
                <p:nvPr/>
              </p:nvSpPr>
              <p:spPr>
                <a:xfrm>
                  <a:off x="3183291" y="3387900"/>
                  <a:ext cx="158045" cy="158045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1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9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6" name="Oval 145">
                  <a:extLst>
                    <a:ext uri="{FF2B5EF4-FFF2-40B4-BE49-F238E27FC236}">
                      <a16:creationId xmlns:a16="http://schemas.microsoft.com/office/drawing/2014/main" id="{667447DF-12EA-EB4E-86E6-8EFD32B60833}"/>
                    </a:ext>
                  </a:extLst>
                </p:cNvPr>
                <p:cNvSpPr/>
                <p:nvPr/>
              </p:nvSpPr>
              <p:spPr>
                <a:xfrm>
                  <a:off x="2679260" y="3841043"/>
                  <a:ext cx="158045" cy="158045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1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9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7" name="Oval 146">
                  <a:extLst>
                    <a:ext uri="{FF2B5EF4-FFF2-40B4-BE49-F238E27FC236}">
                      <a16:creationId xmlns:a16="http://schemas.microsoft.com/office/drawing/2014/main" id="{597B083C-D9DF-E742-B035-CA3A2F18E6D8}"/>
                    </a:ext>
                  </a:extLst>
                </p:cNvPr>
                <p:cNvSpPr/>
                <p:nvPr/>
              </p:nvSpPr>
              <p:spPr>
                <a:xfrm>
                  <a:off x="3171736" y="3948287"/>
                  <a:ext cx="158045" cy="158045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1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9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8" name="Oval 147">
                  <a:extLst>
                    <a:ext uri="{FF2B5EF4-FFF2-40B4-BE49-F238E27FC236}">
                      <a16:creationId xmlns:a16="http://schemas.microsoft.com/office/drawing/2014/main" id="{6057FA35-8C22-F74B-8E45-03DED555BC81}"/>
                    </a:ext>
                  </a:extLst>
                </p:cNvPr>
                <p:cNvSpPr/>
                <p:nvPr/>
              </p:nvSpPr>
              <p:spPr>
                <a:xfrm>
                  <a:off x="2222060" y="3841043"/>
                  <a:ext cx="158045" cy="158045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1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9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9" name="Oval 148">
                  <a:extLst>
                    <a:ext uri="{FF2B5EF4-FFF2-40B4-BE49-F238E27FC236}">
                      <a16:creationId xmlns:a16="http://schemas.microsoft.com/office/drawing/2014/main" id="{B39A8DBD-C125-BB4F-B248-7ED94D968296}"/>
                    </a:ext>
                  </a:extLst>
                </p:cNvPr>
                <p:cNvSpPr/>
                <p:nvPr/>
              </p:nvSpPr>
              <p:spPr>
                <a:xfrm>
                  <a:off x="2500135" y="4247620"/>
                  <a:ext cx="158045" cy="158045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1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9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0" name="Oval 149">
                  <a:extLst>
                    <a:ext uri="{FF2B5EF4-FFF2-40B4-BE49-F238E27FC236}">
                      <a16:creationId xmlns:a16="http://schemas.microsoft.com/office/drawing/2014/main" id="{CA95BB8D-7D40-554C-A27D-CD4E9D00E9FA}"/>
                    </a:ext>
                  </a:extLst>
                </p:cNvPr>
                <p:cNvSpPr/>
                <p:nvPr/>
              </p:nvSpPr>
              <p:spPr>
                <a:xfrm>
                  <a:off x="3534566" y="3866616"/>
                  <a:ext cx="158045" cy="158045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1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9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EE3A558E-4315-C745-94CA-BD36A7DE80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26170" y="4398691"/>
              <a:ext cx="0" cy="202907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B60F348E-00E4-1A4B-B975-DFC77AF221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89805" y="4406707"/>
              <a:ext cx="0" cy="2021054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A6FC58E4-B867-434D-A305-C1F3EB418E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38458" y="4402694"/>
              <a:ext cx="0" cy="2025067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106352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704849" y="-25400"/>
            <a:ext cx="10677525" cy="982661"/>
          </a:xfrm>
          <a:noFill/>
        </p:spPr>
        <p:txBody>
          <a:bodyPr vert="horz" lIns="92075" tIns="46038" rIns="92075" bIns="46038" rtlCol="0" anchor="b">
            <a:normAutofit/>
          </a:bodyPr>
          <a:lstStyle/>
          <a:p>
            <a:pPr eaLnBrk="1" hangingPunct="1"/>
            <a:r>
              <a:rPr lang="en-US" altLang="en-US" dirty="0"/>
              <a:t>SVM—When Data Is Linearly Separable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3BAE74A5-4A40-5E41-BAD3-33E7E57C9994}"/>
              </a:ext>
            </a:extLst>
          </p:cNvPr>
          <p:cNvGrpSpPr/>
          <p:nvPr/>
        </p:nvGrpSpPr>
        <p:grpSpPr>
          <a:xfrm>
            <a:off x="1290215" y="2002444"/>
            <a:ext cx="3389547" cy="2075133"/>
            <a:chOff x="2133761" y="2177998"/>
            <a:chExt cx="3389547" cy="2075133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519D6514-1DF5-4E49-9612-AEB6E01CF9F8}"/>
                </a:ext>
              </a:extLst>
            </p:cNvPr>
            <p:cNvGrpSpPr/>
            <p:nvPr/>
          </p:nvGrpSpPr>
          <p:grpSpPr>
            <a:xfrm rot="194588">
              <a:off x="4001601" y="2177998"/>
              <a:ext cx="1521707" cy="1817205"/>
              <a:chOff x="4001601" y="2177998"/>
              <a:chExt cx="1521707" cy="1817205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1C377789-E766-A242-ABF1-8322EFDCBFE1}"/>
                  </a:ext>
                </a:extLst>
              </p:cNvPr>
              <p:cNvSpPr/>
              <p:nvPr/>
            </p:nvSpPr>
            <p:spPr>
              <a:xfrm>
                <a:off x="4001601" y="2749938"/>
                <a:ext cx="158045" cy="158045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1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11E4B0D3-6EE9-3B4B-981F-5747225F01F8}"/>
                  </a:ext>
                </a:extLst>
              </p:cNvPr>
              <p:cNvSpPr/>
              <p:nvPr/>
            </p:nvSpPr>
            <p:spPr>
              <a:xfrm>
                <a:off x="4425726" y="2636168"/>
                <a:ext cx="158045" cy="158045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1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5A1EE663-9929-924B-9171-15605756D5AD}"/>
                  </a:ext>
                </a:extLst>
              </p:cNvPr>
              <p:cNvSpPr/>
              <p:nvPr/>
            </p:nvSpPr>
            <p:spPr>
              <a:xfrm>
                <a:off x="4849851" y="2483767"/>
                <a:ext cx="158045" cy="158045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1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D73B067E-741D-3348-B927-8327BE0D8CCC}"/>
                  </a:ext>
                </a:extLst>
              </p:cNvPr>
              <p:cNvSpPr/>
              <p:nvPr/>
            </p:nvSpPr>
            <p:spPr>
              <a:xfrm>
                <a:off x="4229403" y="3034366"/>
                <a:ext cx="158045" cy="158045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1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ED7C765D-0E01-174E-ACE7-995154B815CA}"/>
                  </a:ext>
                </a:extLst>
              </p:cNvPr>
              <p:cNvSpPr/>
              <p:nvPr/>
            </p:nvSpPr>
            <p:spPr>
              <a:xfrm>
                <a:off x="4971119" y="3138788"/>
                <a:ext cx="158045" cy="158045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1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EBE26F41-4917-B842-AF7B-91D3F87E4325}"/>
                  </a:ext>
                </a:extLst>
              </p:cNvPr>
              <p:cNvSpPr/>
              <p:nvPr/>
            </p:nvSpPr>
            <p:spPr>
              <a:xfrm>
                <a:off x="4530452" y="3338770"/>
                <a:ext cx="158045" cy="158045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1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CBB489A4-CCE9-B84B-8F15-B753C3FF01C0}"/>
                  </a:ext>
                </a:extLst>
              </p:cNvPr>
              <p:cNvSpPr/>
              <p:nvPr/>
            </p:nvSpPr>
            <p:spPr>
              <a:xfrm>
                <a:off x="5095737" y="3548188"/>
                <a:ext cx="158045" cy="158045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1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A7C5FDA7-F148-B34B-AF7B-B49C29C4A458}"/>
                  </a:ext>
                </a:extLst>
              </p:cNvPr>
              <p:cNvSpPr/>
              <p:nvPr/>
            </p:nvSpPr>
            <p:spPr>
              <a:xfrm>
                <a:off x="5365263" y="3141876"/>
                <a:ext cx="158045" cy="158045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1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E769FE5D-9721-1047-ADBC-E4CA6CDBA4B2}"/>
                  </a:ext>
                </a:extLst>
              </p:cNvPr>
              <p:cNvSpPr/>
              <p:nvPr/>
            </p:nvSpPr>
            <p:spPr>
              <a:xfrm>
                <a:off x="4678925" y="3837158"/>
                <a:ext cx="158045" cy="158045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1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385CBFF2-374D-DC40-A8B8-0D6A2618EEEE}"/>
                  </a:ext>
                </a:extLst>
              </p:cNvPr>
              <p:cNvSpPr/>
              <p:nvPr/>
            </p:nvSpPr>
            <p:spPr>
              <a:xfrm>
                <a:off x="5223531" y="2749938"/>
                <a:ext cx="158045" cy="158045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1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66DD0C23-DFFD-1B49-9AA5-AEF6CC15C02F}"/>
                  </a:ext>
                </a:extLst>
              </p:cNvPr>
              <p:cNvSpPr/>
              <p:nvPr/>
            </p:nvSpPr>
            <p:spPr>
              <a:xfrm>
                <a:off x="4267238" y="2177998"/>
                <a:ext cx="158045" cy="158045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1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B9B0EDC3-F51D-C043-A22E-F9F95EA3346B}"/>
                </a:ext>
              </a:extLst>
            </p:cNvPr>
            <p:cNvGrpSpPr/>
            <p:nvPr/>
          </p:nvGrpSpPr>
          <p:grpSpPr>
            <a:xfrm rot="238784">
              <a:off x="2133761" y="2480598"/>
              <a:ext cx="1638035" cy="1772533"/>
              <a:chOff x="2054576" y="2633132"/>
              <a:chExt cx="1638035" cy="1772533"/>
            </a:xfrm>
          </p:grpSpPr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CD886AA7-C9EF-A849-AAD0-D17D45A502F0}"/>
                  </a:ext>
                </a:extLst>
              </p:cNvPr>
              <p:cNvSpPr/>
              <p:nvPr/>
            </p:nvSpPr>
            <p:spPr>
              <a:xfrm>
                <a:off x="2212621" y="3059288"/>
                <a:ext cx="158045" cy="158045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1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6C572C88-1DEE-3447-B04A-D7B0A8E0B4BA}"/>
                  </a:ext>
                </a:extLst>
              </p:cNvPr>
              <p:cNvSpPr/>
              <p:nvPr/>
            </p:nvSpPr>
            <p:spPr>
              <a:xfrm>
                <a:off x="2719739" y="2633132"/>
                <a:ext cx="158045" cy="158045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1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CCF365A3-9B77-6541-92A1-47E828FF40D1}"/>
                  </a:ext>
                </a:extLst>
              </p:cNvPr>
              <p:cNvSpPr/>
              <p:nvPr/>
            </p:nvSpPr>
            <p:spPr>
              <a:xfrm>
                <a:off x="2663736" y="3294414"/>
                <a:ext cx="158045" cy="158045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1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19B6EF59-EF64-0449-9BC1-8A61538637A0}"/>
                  </a:ext>
                </a:extLst>
              </p:cNvPr>
              <p:cNvSpPr/>
              <p:nvPr/>
            </p:nvSpPr>
            <p:spPr>
              <a:xfrm>
                <a:off x="2054576" y="3527600"/>
                <a:ext cx="158045" cy="158045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1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6E6DEA7F-22F8-1C4F-953A-035AB96B59D0}"/>
                  </a:ext>
                </a:extLst>
              </p:cNvPr>
              <p:cNvSpPr/>
              <p:nvPr/>
            </p:nvSpPr>
            <p:spPr>
              <a:xfrm>
                <a:off x="3183291" y="3387900"/>
                <a:ext cx="158045" cy="158045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1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11E415FD-7111-A74B-B699-AF523A4056AA}"/>
                  </a:ext>
                </a:extLst>
              </p:cNvPr>
              <p:cNvSpPr/>
              <p:nvPr/>
            </p:nvSpPr>
            <p:spPr>
              <a:xfrm>
                <a:off x="2679260" y="3841043"/>
                <a:ext cx="158045" cy="158045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1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A241C9EA-6051-7442-9DC5-9139AEC76BD6}"/>
                  </a:ext>
                </a:extLst>
              </p:cNvPr>
              <p:cNvSpPr/>
              <p:nvPr/>
            </p:nvSpPr>
            <p:spPr>
              <a:xfrm>
                <a:off x="3171736" y="3948287"/>
                <a:ext cx="158045" cy="158045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1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EBAB73D2-5D2A-0849-8E03-8BA0EECE8EEA}"/>
                  </a:ext>
                </a:extLst>
              </p:cNvPr>
              <p:cNvSpPr/>
              <p:nvPr/>
            </p:nvSpPr>
            <p:spPr>
              <a:xfrm>
                <a:off x="2222060" y="3841043"/>
                <a:ext cx="158045" cy="158045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1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7718F620-6FF9-D34E-8FA9-18FC20C46714}"/>
                  </a:ext>
                </a:extLst>
              </p:cNvPr>
              <p:cNvSpPr/>
              <p:nvPr/>
            </p:nvSpPr>
            <p:spPr>
              <a:xfrm>
                <a:off x="2500135" y="4247620"/>
                <a:ext cx="158045" cy="158045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1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4C579970-6F2B-D743-B582-E70FFBBFD9B4}"/>
                  </a:ext>
                </a:extLst>
              </p:cNvPr>
              <p:cNvSpPr/>
              <p:nvPr/>
            </p:nvSpPr>
            <p:spPr>
              <a:xfrm>
                <a:off x="3534566" y="3866616"/>
                <a:ext cx="158045" cy="158045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1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2111D7F-B368-4A45-B1EE-9182529EF911}"/>
              </a:ext>
            </a:extLst>
          </p:cNvPr>
          <p:cNvCxnSpPr>
            <a:cxnSpLocks/>
          </p:cNvCxnSpPr>
          <p:nvPr/>
        </p:nvCxnSpPr>
        <p:spPr>
          <a:xfrm flipH="1" flipV="1">
            <a:off x="2400802" y="1800745"/>
            <a:ext cx="1110129" cy="239324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2" name="Rectangle 111">
            <a:extLst>
              <a:ext uri="{FF2B5EF4-FFF2-40B4-BE49-F238E27FC236}">
                <a16:creationId xmlns:a16="http://schemas.microsoft.com/office/drawing/2014/main" id="{9C6D3965-E43C-6044-9272-CC64380D58F5}"/>
              </a:ext>
            </a:extLst>
          </p:cNvPr>
          <p:cNvSpPr/>
          <p:nvPr/>
        </p:nvSpPr>
        <p:spPr>
          <a:xfrm rot="194588">
            <a:off x="8153455" y="3504936"/>
            <a:ext cx="158045" cy="15804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34F0FE02-4FE8-7146-BB9C-550850BA6072}"/>
              </a:ext>
            </a:extLst>
          </p:cNvPr>
          <p:cNvSpPr/>
          <p:nvPr/>
        </p:nvSpPr>
        <p:spPr>
          <a:xfrm rot="194588">
            <a:off x="8494045" y="2330899"/>
            <a:ext cx="158045" cy="15804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A7D9990E-9136-3C4F-9275-273E46598EE3}"/>
              </a:ext>
            </a:extLst>
          </p:cNvPr>
          <p:cNvSpPr/>
          <p:nvPr/>
        </p:nvSpPr>
        <p:spPr>
          <a:xfrm rot="194588">
            <a:off x="9291842" y="2253411"/>
            <a:ext cx="158045" cy="15804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E6C67961-B1E2-A843-8900-FCD28B13DEEE}"/>
              </a:ext>
            </a:extLst>
          </p:cNvPr>
          <p:cNvSpPr/>
          <p:nvPr/>
        </p:nvSpPr>
        <p:spPr>
          <a:xfrm rot="194588">
            <a:off x="7756959" y="2675373"/>
            <a:ext cx="158045" cy="15804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0E97E56A-D5FF-994B-8EA6-D26D06342D47}"/>
              </a:ext>
            </a:extLst>
          </p:cNvPr>
          <p:cNvSpPr/>
          <p:nvPr/>
        </p:nvSpPr>
        <p:spPr>
          <a:xfrm rot="194588">
            <a:off x="9375859" y="2914243"/>
            <a:ext cx="158045" cy="15804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E5837B40-8A64-B74E-9BE4-771A43A3838A}"/>
              </a:ext>
            </a:extLst>
          </p:cNvPr>
          <p:cNvSpPr/>
          <p:nvPr/>
        </p:nvSpPr>
        <p:spPr>
          <a:xfrm rot="194588">
            <a:off x="8924584" y="3088975"/>
            <a:ext cx="158045" cy="15804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7897E76F-A957-D34C-8C5D-7E9E757B7435}"/>
              </a:ext>
            </a:extLst>
          </p:cNvPr>
          <p:cNvSpPr/>
          <p:nvPr/>
        </p:nvSpPr>
        <p:spPr>
          <a:xfrm rot="194588">
            <a:off x="9477117" y="3330038"/>
            <a:ext cx="158045" cy="15804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99AA365A-4DC4-DF45-8AA8-16B34282A8F6}"/>
              </a:ext>
            </a:extLst>
          </p:cNvPr>
          <p:cNvSpPr/>
          <p:nvPr/>
        </p:nvSpPr>
        <p:spPr>
          <a:xfrm rot="194588">
            <a:off x="9769197" y="2939624"/>
            <a:ext cx="158045" cy="15804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0629BEAA-3BC7-A140-A6BC-41FD207439C8}"/>
              </a:ext>
            </a:extLst>
          </p:cNvPr>
          <p:cNvSpPr/>
          <p:nvPr/>
        </p:nvSpPr>
        <p:spPr>
          <a:xfrm rot="194588">
            <a:off x="9044624" y="3594964"/>
            <a:ext cx="158045" cy="15804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56F3415A-DE10-3A41-AAC7-E29CAAC0D5CC}"/>
              </a:ext>
            </a:extLst>
          </p:cNvPr>
          <p:cNvSpPr/>
          <p:nvPr/>
        </p:nvSpPr>
        <p:spPr>
          <a:xfrm rot="194588">
            <a:off x="9649866" y="2540296"/>
            <a:ext cx="158045" cy="15804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1372FA94-FA22-F644-BF49-E3039B335FD2}"/>
              </a:ext>
            </a:extLst>
          </p:cNvPr>
          <p:cNvSpPr/>
          <p:nvPr/>
        </p:nvSpPr>
        <p:spPr>
          <a:xfrm rot="194588">
            <a:off x="7923058" y="2200359"/>
            <a:ext cx="158045" cy="15804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3A6F41EF-2E57-5F4A-BB2C-FACC7BC710D3}"/>
              </a:ext>
            </a:extLst>
          </p:cNvPr>
          <p:cNvSpPr/>
          <p:nvPr/>
        </p:nvSpPr>
        <p:spPr>
          <a:xfrm rot="238784">
            <a:off x="6732282" y="2626674"/>
            <a:ext cx="158045" cy="15804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315FA6DC-02C7-5043-9CF0-C0D0386B320B}"/>
              </a:ext>
            </a:extLst>
          </p:cNvPr>
          <p:cNvSpPr/>
          <p:nvPr/>
        </p:nvSpPr>
        <p:spPr>
          <a:xfrm rot="238784">
            <a:off x="7267754" y="2236741"/>
            <a:ext cx="158045" cy="15804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819B6864-35AA-9C4D-97F6-2381D11374E1}"/>
              </a:ext>
            </a:extLst>
          </p:cNvPr>
          <p:cNvSpPr/>
          <p:nvPr/>
        </p:nvSpPr>
        <p:spPr>
          <a:xfrm rot="238784">
            <a:off x="7165991" y="2892542"/>
            <a:ext cx="158045" cy="15804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7C82D11A-94B0-DC4D-967A-8506778FBD76}"/>
              </a:ext>
            </a:extLst>
          </p:cNvPr>
          <p:cNvSpPr/>
          <p:nvPr/>
        </p:nvSpPr>
        <p:spPr>
          <a:xfrm rot="238784">
            <a:off x="6542116" y="3082887"/>
            <a:ext cx="158045" cy="15804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7BC6F657-427C-9E49-B27E-DC27DACB6DEB}"/>
              </a:ext>
            </a:extLst>
          </p:cNvPr>
          <p:cNvSpPr/>
          <p:nvPr/>
        </p:nvSpPr>
        <p:spPr>
          <a:xfrm rot="238784">
            <a:off x="7677805" y="3021861"/>
            <a:ext cx="158045" cy="15804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C4F5DDCF-E25B-EB4D-8449-DA595DDF6C2B}"/>
              </a:ext>
            </a:extLst>
          </p:cNvPr>
          <p:cNvSpPr/>
          <p:nvPr/>
        </p:nvSpPr>
        <p:spPr>
          <a:xfrm rot="238784">
            <a:off x="7143539" y="3438930"/>
            <a:ext cx="158045" cy="15804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50882283-C3F2-B54A-A774-06659FE92BB4}"/>
              </a:ext>
            </a:extLst>
          </p:cNvPr>
          <p:cNvSpPr/>
          <p:nvPr/>
        </p:nvSpPr>
        <p:spPr>
          <a:xfrm rot="238784">
            <a:off x="8191550" y="2785812"/>
            <a:ext cx="158045" cy="15804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E0812A32-E680-674D-992A-EA88BC07DDC9}"/>
              </a:ext>
            </a:extLst>
          </p:cNvPr>
          <p:cNvSpPr/>
          <p:nvPr/>
        </p:nvSpPr>
        <p:spPr>
          <a:xfrm rot="238784">
            <a:off x="6687442" y="3407199"/>
            <a:ext cx="158045" cy="15804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7482ABBF-B704-B14D-A970-1DF71D64828C}"/>
              </a:ext>
            </a:extLst>
          </p:cNvPr>
          <p:cNvSpPr/>
          <p:nvPr/>
        </p:nvSpPr>
        <p:spPr>
          <a:xfrm rot="238784">
            <a:off x="7425595" y="3706259"/>
            <a:ext cx="158045" cy="15804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3F9F6BD2-FF6E-5A4E-AA12-8046D26F9A15}"/>
              </a:ext>
            </a:extLst>
          </p:cNvPr>
          <p:cNvSpPr/>
          <p:nvPr/>
        </p:nvSpPr>
        <p:spPr>
          <a:xfrm rot="238784">
            <a:off x="8465825" y="3061034"/>
            <a:ext cx="158045" cy="15804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E0768F96-8631-F94C-83AA-FAB0BDE7A6DD}"/>
              </a:ext>
            </a:extLst>
          </p:cNvPr>
          <p:cNvSpPr/>
          <p:nvPr/>
        </p:nvSpPr>
        <p:spPr>
          <a:xfrm>
            <a:off x="7531768" y="2009274"/>
            <a:ext cx="1155622" cy="1864894"/>
          </a:xfrm>
          <a:custGeom>
            <a:avLst/>
            <a:gdLst>
              <a:gd name="connsiteX0" fmla="*/ 264695 w 1155622"/>
              <a:gd name="connsiteY0" fmla="*/ 0 h 1864894"/>
              <a:gd name="connsiteX1" fmla="*/ 216569 w 1155622"/>
              <a:gd name="connsiteY1" fmla="*/ 120315 h 1864894"/>
              <a:gd name="connsiteX2" fmla="*/ 180474 w 1155622"/>
              <a:gd name="connsiteY2" fmla="*/ 192505 h 1864894"/>
              <a:gd name="connsiteX3" fmla="*/ 144379 w 1155622"/>
              <a:gd name="connsiteY3" fmla="*/ 252663 h 1864894"/>
              <a:gd name="connsiteX4" fmla="*/ 132348 w 1155622"/>
              <a:gd name="connsiteY4" fmla="*/ 288758 h 1864894"/>
              <a:gd name="connsiteX5" fmla="*/ 108285 w 1155622"/>
              <a:gd name="connsiteY5" fmla="*/ 324852 h 1864894"/>
              <a:gd name="connsiteX6" fmla="*/ 96253 w 1155622"/>
              <a:gd name="connsiteY6" fmla="*/ 360947 h 1864894"/>
              <a:gd name="connsiteX7" fmla="*/ 72190 w 1155622"/>
              <a:gd name="connsiteY7" fmla="*/ 397042 h 1864894"/>
              <a:gd name="connsiteX8" fmla="*/ 36095 w 1155622"/>
              <a:gd name="connsiteY8" fmla="*/ 469231 h 1864894"/>
              <a:gd name="connsiteX9" fmla="*/ 0 w 1155622"/>
              <a:gd name="connsiteY9" fmla="*/ 649705 h 1864894"/>
              <a:gd name="connsiteX10" fmla="*/ 12032 w 1155622"/>
              <a:gd name="connsiteY10" fmla="*/ 794084 h 1864894"/>
              <a:gd name="connsiteX11" fmla="*/ 36095 w 1155622"/>
              <a:gd name="connsiteY11" fmla="*/ 830179 h 1864894"/>
              <a:gd name="connsiteX12" fmla="*/ 48127 w 1155622"/>
              <a:gd name="connsiteY12" fmla="*/ 866273 h 1864894"/>
              <a:gd name="connsiteX13" fmla="*/ 84221 w 1155622"/>
              <a:gd name="connsiteY13" fmla="*/ 890337 h 1864894"/>
              <a:gd name="connsiteX14" fmla="*/ 108285 w 1155622"/>
              <a:gd name="connsiteY14" fmla="*/ 914400 h 1864894"/>
              <a:gd name="connsiteX15" fmla="*/ 180474 w 1155622"/>
              <a:gd name="connsiteY15" fmla="*/ 950494 h 1864894"/>
              <a:gd name="connsiteX16" fmla="*/ 372979 w 1155622"/>
              <a:gd name="connsiteY16" fmla="*/ 938463 h 1864894"/>
              <a:gd name="connsiteX17" fmla="*/ 469232 w 1155622"/>
              <a:gd name="connsiteY17" fmla="*/ 866273 h 1864894"/>
              <a:gd name="connsiteX18" fmla="*/ 541421 w 1155622"/>
              <a:gd name="connsiteY18" fmla="*/ 818147 h 1864894"/>
              <a:gd name="connsiteX19" fmla="*/ 565485 w 1155622"/>
              <a:gd name="connsiteY19" fmla="*/ 794084 h 1864894"/>
              <a:gd name="connsiteX20" fmla="*/ 709864 w 1155622"/>
              <a:gd name="connsiteY20" fmla="*/ 721894 h 1864894"/>
              <a:gd name="connsiteX21" fmla="*/ 745958 w 1155622"/>
              <a:gd name="connsiteY21" fmla="*/ 709863 h 1864894"/>
              <a:gd name="connsiteX22" fmla="*/ 902369 w 1155622"/>
              <a:gd name="connsiteY22" fmla="*/ 721894 h 1864894"/>
              <a:gd name="connsiteX23" fmla="*/ 938464 w 1155622"/>
              <a:gd name="connsiteY23" fmla="*/ 733926 h 1864894"/>
              <a:gd name="connsiteX24" fmla="*/ 986590 w 1155622"/>
              <a:gd name="connsiteY24" fmla="*/ 745958 h 1864894"/>
              <a:gd name="connsiteX25" fmla="*/ 1046748 w 1155622"/>
              <a:gd name="connsiteY25" fmla="*/ 818147 h 1864894"/>
              <a:gd name="connsiteX26" fmla="*/ 1082843 w 1155622"/>
              <a:gd name="connsiteY26" fmla="*/ 878305 h 1864894"/>
              <a:gd name="connsiteX27" fmla="*/ 1094874 w 1155622"/>
              <a:gd name="connsiteY27" fmla="*/ 926431 h 1864894"/>
              <a:gd name="connsiteX28" fmla="*/ 1130969 w 1155622"/>
              <a:gd name="connsiteY28" fmla="*/ 1034715 h 1864894"/>
              <a:gd name="connsiteX29" fmla="*/ 1143000 w 1155622"/>
              <a:gd name="connsiteY29" fmla="*/ 1070810 h 1864894"/>
              <a:gd name="connsiteX30" fmla="*/ 1155032 w 1155622"/>
              <a:gd name="connsiteY30" fmla="*/ 1106905 h 1864894"/>
              <a:gd name="connsiteX31" fmla="*/ 1143000 w 1155622"/>
              <a:gd name="connsiteY31" fmla="*/ 1311442 h 1864894"/>
              <a:gd name="connsiteX32" fmla="*/ 1070811 w 1155622"/>
              <a:gd name="connsiteY32" fmla="*/ 1359568 h 1864894"/>
              <a:gd name="connsiteX33" fmla="*/ 950495 w 1155622"/>
              <a:gd name="connsiteY33" fmla="*/ 1395663 h 1864894"/>
              <a:gd name="connsiteX34" fmla="*/ 770021 w 1155622"/>
              <a:gd name="connsiteY34" fmla="*/ 1383631 h 1864894"/>
              <a:gd name="connsiteX35" fmla="*/ 673769 w 1155622"/>
              <a:gd name="connsiteY35" fmla="*/ 1359568 h 1864894"/>
              <a:gd name="connsiteX36" fmla="*/ 613611 w 1155622"/>
              <a:gd name="connsiteY36" fmla="*/ 1347537 h 1864894"/>
              <a:gd name="connsiteX37" fmla="*/ 433137 w 1155622"/>
              <a:gd name="connsiteY37" fmla="*/ 1359568 h 1864894"/>
              <a:gd name="connsiteX38" fmla="*/ 397043 w 1155622"/>
              <a:gd name="connsiteY38" fmla="*/ 1371600 h 1864894"/>
              <a:gd name="connsiteX39" fmla="*/ 348916 w 1155622"/>
              <a:gd name="connsiteY39" fmla="*/ 1431758 h 1864894"/>
              <a:gd name="connsiteX40" fmla="*/ 336885 w 1155622"/>
              <a:gd name="connsiteY40" fmla="*/ 1467852 h 1864894"/>
              <a:gd name="connsiteX41" fmla="*/ 360948 w 1155622"/>
              <a:gd name="connsiteY41" fmla="*/ 1636294 h 1864894"/>
              <a:gd name="connsiteX42" fmla="*/ 409074 w 1155622"/>
              <a:gd name="connsiteY42" fmla="*/ 1708484 h 1864894"/>
              <a:gd name="connsiteX43" fmla="*/ 481264 w 1155622"/>
              <a:gd name="connsiteY43" fmla="*/ 1756610 h 1864894"/>
              <a:gd name="connsiteX44" fmla="*/ 517358 w 1155622"/>
              <a:gd name="connsiteY44" fmla="*/ 1780673 h 1864894"/>
              <a:gd name="connsiteX45" fmla="*/ 553453 w 1155622"/>
              <a:gd name="connsiteY45" fmla="*/ 1792705 h 1864894"/>
              <a:gd name="connsiteX46" fmla="*/ 625643 w 1155622"/>
              <a:gd name="connsiteY46" fmla="*/ 1840831 h 1864894"/>
              <a:gd name="connsiteX47" fmla="*/ 661737 w 1155622"/>
              <a:gd name="connsiteY47" fmla="*/ 1864894 h 1864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155622" h="1864894">
                <a:moveTo>
                  <a:pt x="264695" y="0"/>
                </a:moveTo>
                <a:cubicBezTo>
                  <a:pt x="209564" y="192958"/>
                  <a:pt x="270247" y="12961"/>
                  <a:pt x="216569" y="120315"/>
                </a:cubicBezTo>
                <a:cubicBezTo>
                  <a:pt x="166753" y="219945"/>
                  <a:pt x="249438" y="89057"/>
                  <a:pt x="180474" y="192505"/>
                </a:cubicBezTo>
                <a:cubicBezTo>
                  <a:pt x="146392" y="294756"/>
                  <a:pt x="193926" y="170086"/>
                  <a:pt x="144379" y="252663"/>
                </a:cubicBezTo>
                <a:cubicBezTo>
                  <a:pt x="137854" y="263538"/>
                  <a:pt x="138020" y="277414"/>
                  <a:pt x="132348" y="288758"/>
                </a:cubicBezTo>
                <a:cubicBezTo>
                  <a:pt x="125881" y="301691"/>
                  <a:pt x="114752" y="311919"/>
                  <a:pt x="108285" y="324852"/>
                </a:cubicBezTo>
                <a:cubicBezTo>
                  <a:pt x="102613" y="336196"/>
                  <a:pt x="101925" y="349603"/>
                  <a:pt x="96253" y="360947"/>
                </a:cubicBezTo>
                <a:cubicBezTo>
                  <a:pt x="89786" y="373881"/>
                  <a:pt x="78657" y="384108"/>
                  <a:pt x="72190" y="397042"/>
                </a:cubicBezTo>
                <a:cubicBezTo>
                  <a:pt x="22380" y="496662"/>
                  <a:pt x="105052" y="365797"/>
                  <a:pt x="36095" y="469231"/>
                </a:cubicBezTo>
                <a:cubicBezTo>
                  <a:pt x="548" y="575874"/>
                  <a:pt x="14833" y="516211"/>
                  <a:pt x="0" y="649705"/>
                </a:cubicBezTo>
                <a:cubicBezTo>
                  <a:pt x="4011" y="697831"/>
                  <a:pt x="2561" y="746729"/>
                  <a:pt x="12032" y="794084"/>
                </a:cubicBezTo>
                <a:cubicBezTo>
                  <a:pt x="14868" y="808263"/>
                  <a:pt x="29628" y="817245"/>
                  <a:pt x="36095" y="830179"/>
                </a:cubicBezTo>
                <a:cubicBezTo>
                  <a:pt x="41767" y="841522"/>
                  <a:pt x="40205" y="856370"/>
                  <a:pt x="48127" y="866273"/>
                </a:cubicBezTo>
                <a:cubicBezTo>
                  <a:pt x="57160" y="877564"/>
                  <a:pt x="72930" y="881304"/>
                  <a:pt x="84221" y="890337"/>
                </a:cubicBezTo>
                <a:cubicBezTo>
                  <a:pt x="93079" y="897423"/>
                  <a:pt x="99427" y="907314"/>
                  <a:pt x="108285" y="914400"/>
                </a:cubicBezTo>
                <a:cubicBezTo>
                  <a:pt x="141606" y="941056"/>
                  <a:pt x="142349" y="937786"/>
                  <a:pt x="180474" y="950494"/>
                </a:cubicBezTo>
                <a:cubicBezTo>
                  <a:pt x="244642" y="946484"/>
                  <a:pt x="309039" y="945194"/>
                  <a:pt x="372979" y="938463"/>
                </a:cubicBezTo>
                <a:cubicBezTo>
                  <a:pt x="428739" y="932594"/>
                  <a:pt x="416293" y="901566"/>
                  <a:pt x="469232" y="866273"/>
                </a:cubicBezTo>
                <a:cubicBezTo>
                  <a:pt x="493295" y="850231"/>
                  <a:pt x="520971" y="838596"/>
                  <a:pt x="541421" y="818147"/>
                </a:cubicBezTo>
                <a:cubicBezTo>
                  <a:pt x="549442" y="810126"/>
                  <a:pt x="556410" y="800890"/>
                  <a:pt x="565485" y="794084"/>
                </a:cubicBezTo>
                <a:cubicBezTo>
                  <a:pt x="640120" y="738108"/>
                  <a:pt x="626604" y="749648"/>
                  <a:pt x="709864" y="721894"/>
                </a:cubicBezTo>
                <a:lnTo>
                  <a:pt x="745958" y="709863"/>
                </a:lnTo>
                <a:cubicBezTo>
                  <a:pt x="798095" y="713873"/>
                  <a:pt x="850482" y="715408"/>
                  <a:pt x="902369" y="721894"/>
                </a:cubicBezTo>
                <a:cubicBezTo>
                  <a:pt x="914954" y="723467"/>
                  <a:pt x="926269" y="730442"/>
                  <a:pt x="938464" y="733926"/>
                </a:cubicBezTo>
                <a:cubicBezTo>
                  <a:pt x="954363" y="738469"/>
                  <a:pt x="970548" y="741947"/>
                  <a:pt x="986590" y="745958"/>
                </a:cubicBezTo>
                <a:cubicBezTo>
                  <a:pt x="1013200" y="772567"/>
                  <a:pt x="1029997" y="784644"/>
                  <a:pt x="1046748" y="818147"/>
                </a:cubicBezTo>
                <a:cubicBezTo>
                  <a:pt x="1077984" y="880621"/>
                  <a:pt x="1035841" y="831305"/>
                  <a:pt x="1082843" y="878305"/>
                </a:cubicBezTo>
                <a:cubicBezTo>
                  <a:pt x="1086853" y="894347"/>
                  <a:pt x="1090123" y="910593"/>
                  <a:pt x="1094874" y="926431"/>
                </a:cubicBezTo>
                <a:cubicBezTo>
                  <a:pt x="1094897" y="926509"/>
                  <a:pt x="1124940" y="1016629"/>
                  <a:pt x="1130969" y="1034715"/>
                </a:cubicBezTo>
                <a:lnTo>
                  <a:pt x="1143000" y="1070810"/>
                </a:lnTo>
                <a:lnTo>
                  <a:pt x="1155032" y="1106905"/>
                </a:lnTo>
                <a:cubicBezTo>
                  <a:pt x="1151021" y="1175084"/>
                  <a:pt x="1164597" y="1246650"/>
                  <a:pt x="1143000" y="1311442"/>
                </a:cubicBezTo>
                <a:cubicBezTo>
                  <a:pt x="1133855" y="1338878"/>
                  <a:pt x="1098247" y="1350423"/>
                  <a:pt x="1070811" y="1359568"/>
                </a:cubicBezTo>
                <a:cubicBezTo>
                  <a:pt x="982934" y="1388860"/>
                  <a:pt x="1023229" y="1377479"/>
                  <a:pt x="950495" y="1395663"/>
                </a:cubicBezTo>
                <a:cubicBezTo>
                  <a:pt x="890337" y="1391652"/>
                  <a:pt x="830013" y="1389630"/>
                  <a:pt x="770021" y="1383631"/>
                </a:cubicBezTo>
                <a:cubicBezTo>
                  <a:pt x="696102" y="1376239"/>
                  <a:pt x="730086" y="1373647"/>
                  <a:pt x="673769" y="1359568"/>
                </a:cubicBezTo>
                <a:cubicBezTo>
                  <a:pt x="653930" y="1354608"/>
                  <a:pt x="633664" y="1351547"/>
                  <a:pt x="613611" y="1347537"/>
                </a:cubicBezTo>
                <a:cubicBezTo>
                  <a:pt x="553453" y="1351547"/>
                  <a:pt x="493060" y="1352910"/>
                  <a:pt x="433137" y="1359568"/>
                </a:cubicBezTo>
                <a:cubicBezTo>
                  <a:pt x="420532" y="1360969"/>
                  <a:pt x="407918" y="1365075"/>
                  <a:pt x="397043" y="1371600"/>
                </a:cubicBezTo>
                <a:cubicBezTo>
                  <a:pt x="377991" y="1383031"/>
                  <a:pt x="359847" y="1415361"/>
                  <a:pt x="348916" y="1431758"/>
                </a:cubicBezTo>
                <a:cubicBezTo>
                  <a:pt x="344906" y="1443789"/>
                  <a:pt x="336885" y="1455170"/>
                  <a:pt x="336885" y="1467852"/>
                </a:cubicBezTo>
                <a:cubicBezTo>
                  <a:pt x="336885" y="1479972"/>
                  <a:pt x="338680" y="1596212"/>
                  <a:pt x="360948" y="1636294"/>
                </a:cubicBezTo>
                <a:cubicBezTo>
                  <a:pt x="374993" y="1661575"/>
                  <a:pt x="385011" y="1692442"/>
                  <a:pt x="409074" y="1708484"/>
                </a:cubicBezTo>
                <a:lnTo>
                  <a:pt x="481264" y="1756610"/>
                </a:lnTo>
                <a:cubicBezTo>
                  <a:pt x="493295" y="1764631"/>
                  <a:pt x="503640" y="1776100"/>
                  <a:pt x="517358" y="1780673"/>
                </a:cubicBezTo>
                <a:cubicBezTo>
                  <a:pt x="529390" y="1784684"/>
                  <a:pt x="542366" y="1786546"/>
                  <a:pt x="553453" y="1792705"/>
                </a:cubicBezTo>
                <a:cubicBezTo>
                  <a:pt x="578734" y="1806750"/>
                  <a:pt x="601580" y="1824789"/>
                  <a:pt x="625643" y="1840831"/>
                </a:cubicBezTo>
                <a:lnTo>
                  <a:pt x="661737" y="1864894"/>
                </a:lnTo>
              </a:path>
            </a:pathLst>
          </a:cu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1ED13C46-7ED7-3C40-A7AF-47EBF0A92B64}"/>
              </a:ext>
            </a:extLst>
          </p:cNvPr>
          <p:cNvSpPr/>
          <p:nvPr/>
        </p:nvSpPr>
        <p:spPr>
          <a:xfrm rot="238784">
            <a:off x="6938889" y="3825206"/>
            <a:ext cx="158045" cy="15804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205E7D61-555D-544D-A532-811B492EB67D}"/>
              </a:ext>
            </a:extLst>
          </p:cNvPr>
          <p:cNvSpPr/>
          <p:nvPr/>
        </p:nvSpPr>
        <p:spPr>
          <a:xfrm rot="194588">
            <a:off x="8633508" y="1759866"/>
            <a:ext cx="158045" cy="15804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8" name="Rectangle 3">
            <a:extLst>
              <a:ext uri="{FF2B5EF4-FFF2-40B4-BE49-F238E27FC236}">
                <a16:creationId xmlns:a16="http://schemas.microsoft.com/office/drawing/2014/main" id="{4CD67A2B-C60F-DD43-B552-E982BE794CF5}"/>
              </a:ext>
            </a:extLst>
          </p:cNvPr>
          <p:cNvSpPr txBox="1">
            <a:spLocks noChangeArrowheads="1"/>
          </p:cNvSpPr>
          <p:nvPr/>
        </p:nvSpPr>
        <p:spPr>
          <a:xfrm>
            <a:off x="701997" y="5133246"/>
            <a:ext cx="10677525" cy="1819766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>
            <a:lvl1pPr marL="341305" indent="-341305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3074" indent="-373053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179" indent="-300023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8080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2791" indent="-290506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2971" indent="-274632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305" marR="0" lvl="0" indent="-341305" algn="l" defTabSz="91435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The simplest case: When data is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linearly separable</a:t>
            </a:r>
          </a:p>
          <a:p>
            <a:pPr marL="573074" marR="0" lvl="1" indent="-373053" algn="l" defTabSz="91435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Data sets whose classes can be separated exactly by linear decision surfaces are said to be linearly separable</a:t>
            </a:r>
          </a:p>
          <a:p>
            <a:pPr marL="573074" marR="0" lvl="1" indent="-373053" algn="l" defTabSz="91435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Symbol" panose="05050102010706020507" pitchFamily="18" charset="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E984C4-0168-C64B-807D-F58D5A506884}"/>
              </a:ext>
            </a:extLst>
          </p:cNvPr>
          <p:cNvSpPr txBox="1"/>
          <p:nvPr/>
        </p:nvSpPr>
        <p:spPr>
          <a:xfrm>
            <a:off x="1754039" y="4378874"/>
            <a:ext cx="264543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Linearly Separable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01D8ADFA-A0FC-594A-BF9E-1687B9423E75}"/>
              </a:ext>
            </a:extLst>
          </p:cNvPr>
          <p:cNvSpPr txBox="1"/>
          <p:nvPr/>
        </p:nvSpPr>
        <p:spPr>
          <a:xfrm>
            <a:off x="7017911" y="4373471"/>
            <a:ext cx="264543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Linearly Inseparable</a:t>
            </a:r>
          </a:p>
        </p:txBody>
      </p:sp>
    </p:spTree>
    <p:extLst>
      <p:ext uri="{BB962C8B-B14F-4D97-AF65-F5344CB8AC3E}">
        <p14:creationId xmlns:p14="http://schemas.microsoft.com/office/powerpoint/2010/main" val="28475728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Linear SVM for Linearly Separable 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80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19125" y="1152524"/>
                <a:ext cx="11101823" cy="5705475"/>
              </a:xfrm>
            </p:spPr>
            <p:txBody>
              <a:bodyPr/>
              <a:lstStyle/>
              <a:p>
                <a:pPr>
                  <a:lnSpc>
                    <a:spcPct val="110000"/>
                  </a:lnSpc>
                </a:pPr>
                <a:r>
                  <a:rPr lang="en-US" altLang="en-US" sz="2400" dirty="0"/>
                  <a:t>A separating hyperplane can be written as</a:t>
                </a:r>
              </a:p>
              <a:p>
                <a:pPr lvl="4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24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altLang="en-US" sz="2400" dirty="0"/>
              </a:p>
              <a:p>
                <a:pPr lvl="3">
                  <a:lnSpc>
                    <a:spcPct val="110000"/>
                  </a:lnSpc>
                  <a:buNone/>
                </a:pPr>
                <a:r>
                  <a:rPr lang="en-US" altLang="en-US" sz="2400" dirty="0"/>
                  <a:t>where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alt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altLang="en-US" sz="2400" dirty="0"/>
                  <a:t>is a weight vector and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en-US" sz="2400" dirty="0"/>
                  <a:t> a scalar (bias)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US" altLang="en-US" sz="2400" dirty="0"/>
                  <a:t>For 2-D, it can be written as:  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en-US" sz="2400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2400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en-US" sz="2400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2400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= 0</m:t>
                    </m:r>
                  </m:oMath>
                </a14:m>
                <a:endParaRPr lang="en-US" altLang="en-US" sz="2400" dirty="0"/>
              </a:p>
              <a:p>
                <a:pPr>
                  <a:lnSpc>
                    <a:spcPct val="110000"/>
                  </a:lnSpc>
                </a:pPr>
                <a:r>
                  <a:rPr lang="en-US" altLang="en-US" sz="2400" dirty="0"/>
                  <a:t>The hyperplane defining the sides of the margin: </a:t>
                </a:r>
              </a:p>
              <a:p>
                <a:pPr lvl="4">
                  <a:lnSpc>
                    <a:spcPct val="110000"/>
                  </a:lnSpc>
                  <a:buNone/>
                </a:pPr>
                <a:r>
                  <a:rPr lang="en-US" altLang="en-US" sz="2400" dirty="0"/>
                  <a:t>H</a:t>
                </a:r>
                <a:r>
                  <a:rPr lang="en-US" altLang="en-US" sz="2400" baseline="-25000" dirty="0"/>
                  <a:t>1</a:t>
                </a:r>
                <a:r>
                  <a:rPr lang="en-US" altLang="en-US" sz="2400" dirty="0"/>
                  <a:t>: w</a:t>
                </a:r>
                <a:r>
                  <a:rPr lang="en-US" altLang="en-US" sz="2400" baseline="-25000" dirty="0"/>
                  <a:t>0</a:t>
                </a:r>
                <a:r>
                  <a:rPr lang="en-US" altLang="en-US" sz="2400" dirty="0"/>
                  <a:t> + w</a:t>
                </a:r>
                <a:r>
                  <a:rPr lang="en-US" altLang="en-US" sz="2400" baseline="-25000" dirty="0"/>
                  <a:t>1</a:t>
                </a:r>
                <a:r>
                  <a:rPr lang="en-US" altLang="en-US" sz="2400" dirty="0"/>
                  <a:t> x</a:t>
                </a:r>
                <a:r>
                  <a:rPr lang="en-US" altLang="en-US" sz="2400" baseline="-25000" dirty="0"/>
                  <a:t>1</a:t>
                </a:r>
                <a:r>
                  <a:rPr lang="en-US" altLang="en-US" sz="2400" dirty="0"/>
                  <a:t> + w</a:t>
                </a:r>
                <a:r>
                  <a:rPr lang="en-US" altLang="en-US" sz="2400" baseline="-25000" dirty="0"/>
                  <a:t>2</a:t>
                </a:r>
                <a:r>
                  <a:rPr lang="en-US" altLang="en-US" sz="2400" dirty="0"/>
                  <a:t> x</a:t>
                </a:r>
                <a:r>
                  <a:rPr lang="en-US" altLang="en-US" sz="2400" baseline="-25000" dirty="0"/>
                  <a:t>2</a:t>
                </a:r>
                <a:r>
                  <a:rPr lang="en-US" altLang="en-US" sz="2400" dirty="0"/>
                  <a:t> ≥ </a:t>
                </a:r>
                <a:r>
                  <a:rPr lang="en-US" altLang="zh-CN" sz="2400" dirty="0"/>
                  <a:t>1</a:t>
                </a:r>
                <a:r>
                  <a:rPr lang="en-US" altLang="en-US" sz="2400" dirty="0"/>
                  <a:t>    for </a:t>
                </a:r>
                <a:r>
                  <a:rPr lang="en-US" altLang="en-US" sz="2400" dirty="0" err="1"/>
                  <a:t>y</a:t>
                </a:r>
                <a:r>
                  <a:rPr lang="en-US" altLang="en-US" sz="2400" baseline="-25000" dirty="0" err="1"/>
                  <a:t>i</a:t>
                </a:r>
                <a:r>
                  <a:rPr lang="en-US" altLang="en-US" sz="2400" baseline="-25000" dirty="0"/>
                  <a:t> </a:t>
                </a:r>
                <a:r>
                  <a:rPr lang="en-US" altLang="en-US" sz="2400" dirty="0"/>
                  <a:t>= +1, and</a:t>
                </a:r>
              </a:p>
              <a:p>
                <a:pPr lvl="4">
                  <a:lnSpc>
                    <a:spcPct val="110000"/>
                  </a:lnSpc>
                  <a:buNone/>
                </a:pPr>
                <a:r>
                  <a:rPr lang="en-US" altLang="en-US" sz="2400" dirty="0"/>
                  <a:t>H</a:t>
                </a:r>
                <a:r>
                  <a:rPr lang="en-US" altLang="en-US" sz="2400" baseline="-25000" dirty="0"/>
                  <a:t>2</a:t>
                </a:r>
                <a:r>
                  <a:rPr lang="en-US" altLang="en-US" sz="2400" dirty="0"/>
                  <a:t>: w</a:t>
                </a:r>
                <a:r>
                  <a:rPr lang="en-US" altLang="en-US" sz="2400" baseline="-25000" dirty="0"/>
                  <a:t>0</a:t>
                </a:r>
                <a:r>
                  <a:rPr lang="en-US" altLang="en-US" sz="2400" dirty="0"/>
                  <a:t> + w</a:t>
                </a:r>
                <a:r>
                  <a:rPr lang="en-US" altLang="en-US" sz="2400" baseline="-25000" dirty="0"/>
                  <a:t>1</a:t>
                </a:r>
                <a:r>
                  <a:rPr lang="en-US" altLang="en-US" sz="2400" dirty="0"/>
                  <a:t> x</a:t>
                </a:r>
                <a:r>
                  <a:rPr lang="en-US" altLang="en-US" sz="2400" baseline="-25000" dirty="0"/>
                  <a:t>1</a:t>
                </a:r>
                <a:r>
                  <a:rPr lang="en-US" altLang="en-US" sz="2400" dirty="0"/>
                  <a:t> + w</a:t>
                </a:r>
                <a:r>
                  <a:rPr lang="en-US" altLang="en-US" sz="2400" baseline="-25000" dirty="0"/>
                  <a:t>2</a:t>
                </a:r>
                <a:r>
                  <a:rPr lang="en-US" altLang="en-US" sz="2400" dirty="0"/>
                  <a:t> x</a:t>
                </a:r>
                <a:r>
                  <a:rPr lang="en-US" altLang="en-US" sz="2400" baseline="-25000" dirty="0"/>
                  <a:t>2</a:t>
                </a:r>
                <a:r>
                  <a:rPr lang="en-US" altLang="en-US" sz="2400" dirty="0"/>
                  <a:t> ≤ – </a:t>
                </a:r>
                <a:r>
                  <a:rPr lang="en-US" altLang="zh-CN" sz="2400" dirty="0"/>
                  <a:t>1</a:t>
                </a:r>
                <a:r>
                  <a:rPr lang="en-US" altLang="en-US" sz="2400" dirty="0"/>
                  <a:t> for </a:t>
                </a:r>
                <a:r>
                  <a:rPr lang="en-US" altLang="en-US" sz="2400" dirty="0" err="1"/>
                  <a:t>y</a:t>
                </a:r>
                <a:r>
                  <a:rPr lang="en-US" altLang="en-US" sz="2400" baseline="-25000" dirty="0" err="1"/>
                  <a:t>i</a:t>
                </a:r>
                <a:r>
                  <a:rPr lang="en-US" altLang="en-US" sz="2400" baseline="-25000" dirty="0"/>
                  <a:t> </a:t>
                </a:r>
                <a:r>
                  <a:rPr lang="en-US" altLang="en-US" sz="2400" dirty="0"/>
                  <a:t>= –1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altLang="en-US" sz="2400" dirty="0"/>
                  <a:t>Any training tuples that fall on hyperplanes H</a:t>
                </a:r>
                <a:r>
                  <a:rPr lang="en-US" altLang="en-US" sz="2400" baseline="-25000" dirty="0"/>
                  <a:t>1</a:t>
                </a:r>
                <a:r>
                  <a:rPr lang="en-US" altLang="en-US" sz="2400" dirty="0"/>
                  <a:t> or H</a:t>
                </a:r>
                <a:r>
                  <a:rPr lang="en-US" altLang="en-US" sz="2400" baseline="-25000" dirty="0"/>
                  <a:t>2</a:t>
                </a:r>
                <a:r>
                  <a:rPr lang="en-US" altLang="en-US" sz="2400" dirty="0"/>
                  <a:t> (i.e., the sides defining the margin) are </a:t>
                </a:r>
                <a:r>
                  <a:rPr lang="en-US" altLang="en-US" sz="2400" b="1" dirty="0"/>
                  <a:t>support vectors</a:t>
                </a:r>
              </a:p>
            </p:txBody>
          </p:sp>
        </mc:Choice>
        <mc:Fallback xmlns="">
          <p:sp>
            <p:nvSpPr>
              <p:cNvPr id="2458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19125" y="1152524"/>
                <a:ext cx="11101823" cy="5705475"/>
              </a:xfrm>
              <a:blipFill>
                <a:blip r:embed="rId3"/>
                <a:stretch>
                  <a:fillRect l="-439" t="-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3E17190A-D8AA-B74F-9D5D-2E7A85999C97}"/>
              </a:ext>
            </a:extLst>
          </p:cNvPr>
          <p:cNvSpPr txBox="1"/>
          <p:nvPr/>
        </p:nvSpPr>
        <p:spPr>
          <a:xfrm>
            <a:off x="9655081" y="1337601"/>
            <a:ext cx="2065867" cy="67710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Model parameters to learn</a:t>
            </a: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FF70FDDD-4B2A-7347-ADAC-3D3A19F3CF86}"/>
              </a:ext>
            </a:extLst>
          </p:cNvPr>
          <p:cNvSpPr/>
          <p:nvPr/>
        </p:nvSpPr>
        <p:spPr>
          <a:xfrm rot="8576344">
            <a:off x="9363874" y="1880709"/>
            <a:ext cx="264695" cy="1767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55327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Linear SVM for Linearly Separable 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80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19125" y="1152524"/>
                <a:ext cx="11101823" cy="5705475"/>
              </a:xfrm>
            </p:spPr>
            <p:txBody>
              <a:bodyPr/>
              <a:lstStyle/>
              <a:p>
                <a:pPr>
                  <a:lnSpc>
                    <a:spcPct val="110000"/>
                  </a:lnSpc>
                </a:pPr>
                <a:r>
                  <a:rPr lang="en-US" altLang="en-US" sz="2400" dirty="0"/>
                  <a:t>The distance from any data point </a:t>
                </a:r>
                <a14:m>
                  <m:oMath xmlns:m="http://schemas.openxmlformats.org/officeDocument/2006/math">
                    <m:r>
                      <a:rPr lang="en-US" altLang="en-US" sz="24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en-US" sz="2400" b="1" dirty="0"/>
                  <a:t> </a:t>
                </a:r>
                <a:r>
                  <a:rPr lang="en-US" altLang="en-US" sz="2400" dirty="0"/>
                  <a:t>to the separating hyperplane is	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altLang="en-US" sz="2400" b="0" dirty="0"/>
                  <a:t>							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en-US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2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2400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d>
                      </m:den>
                    </m:f>
                    <m:r>
                      <a:rPr lang="en-US" alt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2400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b>
                          <m:sSubPr>
                            <m:ctrlPr>
                              <a:rPr lang="en-US" alt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2400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d>
                      </m:den>
                    </m:f>
                  </m:oMath>
                </a14:m>
                <a:endParaRPr lang="en-US" altLang="en-US" sz="2400" b="1" dirty="0"/>
              </a:p>
              <a:p>
                <a:pPr>
                  <a:lnSpc>
                    <a:spcPct val="110000"/>
                  </a:lnSpc>
                </a:pPr>
                <a:r>
                  <a:rPr lang="en-US" altLang="en-US" sz="2400" dirty="0"/>
                  <a:t>Our objective is to maximize the distance of the closest data point to the hyperplane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2400" b="0" i="0" smtClean="0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alt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en-US" sz="2400" b="0" i="0" smtClean="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alt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en-US" sz="2400" b="1" i="1">
                                              <a:latin typeface="Cambria Math" panose="02040503050406030204" pitchFamily="18" charset="0"/>
                                            </a:rPr>
                                            <m:t>𝒘</m:t>
                                          </m:r>
                                        </m:e>
                                      </m:d>
                                    </m:den>
                                  </m:f>
                                  <m:func>
                                    <m:funcPr>
                                      <m:ctrlPr>
                                        <a:rPr lang="en-US" alt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en-US" sz="2400" b="0" i="0" smtClean="0">
                                          <a:latin typeface="Cambria Math" panose="02040503050406030204" pitchFamily="18" charset="0"/>
                                        </a:rPr>
                                        <m:t>min</m:t>
                                      </m:r>
                                    </m:fName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alt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en-US" alt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en-US" altLang="en-US" sz="2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altLang="en-US" sz="2400" b="1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𝒘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altLang="en-US" sz="2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𝑇</m:t>
                                                  </m:r>
                                                </m:sup>
                                              </m:sSup>
                                              <m:sSub>
                                                <m:sSubPr>
                                                  <m:ctrlPr>
                                                    <a:rPr lang="en-US" altLang="en-US" sz="2400" b="1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en-US" sz="2400" b="1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𝒙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en-US" sz="2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alt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  <m:r>
                                                <a:rPr lang="en-US" alt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altLang="en-US" sz="2400" dirty="0"/>
              </a:p>
              <a:p>
                <a:pPr>
                  <a:lnSpc>
                    <a:spcPct val="110000"/>
                  </a:lnSpc>
                </a:pPr>
                <a:r>
                  <a:rPr lang="en-US" altLang="en-US" sz="2400" dirty="0"/>
                  <a:t>This is hard to solve, we shall convert it to an easier problem</a:t>
                </a:r>
              </a:p>
              <a:p>
                <a:pPr>
                  <a:lnSpc>
                    <a:spcPct val="110000"/>
                  </a:lnSpc>
                </a:pPr>
                <a:endParaRPr lang="en-US" altLang="en-US" sz="2400" dirty="0"/>
              </a:p>
              <a:p>
                <a:pPr>
                  <a:lnSpc>
                    <a:spcPct val="110000"/>
                  </a:lnSpc>
                </a:pPr>
                <a:endParaRPr lang="en-US" altLang="en-US" sz="2400" dirty="0"/>
              </a:p>
              <a:p>
                <a:pPr>
                  <a:lnSpc>
                    <a:spcPct val="110000"/>
                  </a:lnSpc>
                </a:pPr>
                <a:endParaRPr lang="en-US" altLang="en-US" sz="2400" dirty="0"/>
              </a:p>
              <a:p>
                <a:pPr>
                  <a:lnSpc>
                    <a:spcPct val="110000"/>
                  </a:lnSpc>
                </a:pPr>
                <a:endParaRPr lang="en-US" altLang="en-US" sz="2400" dirty="0"/>
              </a:p>
              <a:p>
                <a:pPr>
                  <a:lnSpc>
                    <a:spcPct val="110000"/>
                  </a:lnSpc>
                </a:pPr>
                <a:r>
                  <a:rPr lang="en-US" altLang="en-US" sz="2400" dirty="0"/>
                  <a:t>This is the basic form of SVM, and it can be solved by using </a:t>
                </a:r>
                <a:r>
                  <a:rPr lang="en-US" altLang="en-US" sz="2400" i="1" dirty="0"/>
                  <a:t>quadratic programming</a:t>
                </a:r>
                <a:r>
                  <a:rPr lang="en-US" altLang="en-US" sz="2400" dirty="0"/>
                  <a:t>           </a:t>
                </a:r>
                <a:endParaRPr lang="en-US" altLang="en-US" sz="240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:endParaRPr lang="en-US" altLang="en-US" sz="2400" dirty="0"/>
              </a:p>
            </p:txBody>
          </p:sp>
        </mc:Choice>
        <mc:Fallback xmlns="">
          <p:sp>
            <p:nvSpPr>
              <p:cNvPr id="2458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19125" y="1152524"/>
                <a:ext cx="11101823" cy="5705475"/>
              </a:xfrm>
              <a:blipFill>
                <a:blip r:embed="rId3"/>
                <a:stretch>
                  <a:fillRect l="-439" t="-534" r="-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9365727E-FA76-A041-AB8B-DD91FB95EDE8}"/>
              </a:ext>
            </a:extLst>
          </p:cNvPr>
          <p:cNvGrpSpPr/>
          <p:nvPr/>
        </p:nvGrpSpPr>
        <p:grpSpPr>
          <a:xfrm>
            <a:off x="2966668" y="4391526"/>
            <a:ext cx="6258663" cy="1467854"/>
            <a:chOff x="2849642" y="4632158"/>
            <a:chExt cx="6258663" cy="146785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96F4E31-549D-C641-B9FE-63C8DA081297}"/>
                </a:ext>
              </a:extLst>
            </p:cNvPr>
            <p:cNvSpPr/>
            <p:nvPr/>
          </p:nvSpPr>
          <p:spPr>
            <a:xfrm>
              <a:off x="2849642" y="4632158"/>
              <a:ext cx="6258663" cy="1467854"/>
            </a:xfrm>
            <a:prstGeom prst="rect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119169F0-BE76-B14E-8D3C-F1230EF93A4A}"/>
                    </a:ext>
                  </a:extLst>
                </p:cNvPr>
                <p:cNvSpPr/>
                <p:nvPr/>
              </p:nvSpPr>
              <p:spPr>
                <a:xfrm>
                  <a:off x="2849642" y="4872818"/>
                  <a:ext cx="2343910" cy="60882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4571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kumimoji="0" lang="en-US" alt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0" lang="en-US" altLang="en-US" sz="24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arg</m:t>
                            </m:r>
                          </m:fName>
                          <m:e>
                            <m:func>
                              <m:funcPr>
                                <m:ctrlPr>
                                  <a:rPr kumimoji="0" lang="en-US" alt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kumimoji="0" lang="en-US" alt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altLang="en-US" sz="24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min</m:t>
                                    </m:r>
                                  </m:e>
                                  <m:lim>
                                    <m:r>
                                      <a:rPr kumimoji="0" lang="en-US" alt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𝑤</m:t>
                                    </m:r>
                                    <m:r>
                                      <a:rPr kumimoji="0" lang="en-US" alt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,</m:t>
                                    </m:r>
                                    <m:r>
                                      <a:rPr kumimoji="0" lang="en-US" alt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𝑏</m:t>
                                    </m:r>
                                  </m:lim>
                                </m:limLow>
                              </m:fName>
                              <m:e>
                                <m:r>
                                  <a:rPr kumimoji="0" lang="en-US" alt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kumimoji="0" lang="en-US" alt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kumimoji="0" lang="en-US" alt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kumimoji="0" lang="en-US" alt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kumimoji="0" lang="en-US" alt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‖"/>
                                        <m:endChr m:val="‖"/>
                                        <m:ctrlPr>
                                          <a:rPr kumimoji="0" lang="en-US" altLang="en-US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0" lang="en-US" altLang="en-US" sz="24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𝒘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kumimoji="0" lang="en-US" alt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func>
                          </m:e>
                        </m:func>
                      </m:oMath>
                    </m:oMathPara>
                  </a14:m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119169F0-BE76-B14E-8D3C-F1230EF93A4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49642" y="4872818"/>
                  <a:ext cx="2343910" cy="60882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05F565F2-96F5-9144-BD92-04B7BCBD82EE}"/>
                    </a:ext>
                  </a:extLst>
                </p:cNvPr>
                <p:cNvSpPr/>
                <p:nvPr/>
              </p:nvSpPr>
              <p:spPr>
                <a:xfrm>
                  <a:off x="3472660" y="5481639"/>
                  <a:ext cx="563564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4571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0" lang="en-US" altLang="en-US" sz="24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s</m:t>
                            </m:r>
                            <m:r>
                              <a:rPr kumimoji="0" lang="en-US" altLang="en-US" sz="24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.</m:t>
                            </m:r>
                            <m:r>
                              <m:rPr>
                                <m:sty m:val="p"/>
                              </m:rPr>
                              <a:rPr kumimoji="0" lang="en-US" altLang="en-US" sz="24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t</m:t>
                            </m:r>
                            <m:r>
                              <a:rPr kumimoji="0" lang="en-US" altLang="en-US" sz="24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. </m:t>
                            </m:r>
                            <m:r>
                              <a:rPr kumimoji="0" lang="en-US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 </m:t>
                            </m:r>
                            <m:r>
                              <a:rPr kumimoji="0" lang="en-US" alt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kumimoji="0" lang="en-US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kumimoji="0" lang="en-US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kumimoji="0" lang="en-US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0" lang="en-US" alt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altLang="en-US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𝒘</m:t>
                                </m:r>
                              </m:e>
                              <m:sup>
                                <m:r>
                                  <a:rPr kumimoji="0" lang="en-US" alt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𝑇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kumimoji="0" lang="en-US" alt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en-US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kumimoji="0" lang="en-US" alt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kumimoji="0" lang="en-US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+</m:t>
                            </m:r>
                            <m:r>
                              <a:rPr kumimoji="0" lang="en-US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𝑏</m:t>
                            </m:r>
                          </m:e>
                        </m:d>
                        <m:r>
                          <a:rPr kumimoji="0" lang="en-US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≥1, </m:t>
                        </m:r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n-US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  <m:r>
                          <a:rPr kumimoji="0" lang="en-US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=1,2,…,</m:t>
                        </m:r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oMath>
                    </m:oMathPara>
                  </a14:m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05F565F2-96F5-9144-BD92-04B7BCBD82E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72660" y="5481639"/>
                  <a:ext cx="5635645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1891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2D01C67-5D73-4C2D-98B2-929B9C0B53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9468" y="1616993"/>
            <a:ext cx="5827766" cy="84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8538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704849" y="-25400"/>
            <a:ext cx="10677525" cy="982661"/>
          </a:xfrm>
          <a:noFill/>
        </p:spPr>
        <p:txBody>
          <a:bodyPr vert="horz" lIns="92075" tIns="46038" rIns="92075" bIns="46038" rtlCol="0" anchor="b">
            <a:normAutofit/>
          </a:bodyPr>
          <a:lstStyle/>
          <a:p>
            <a:r>
              <a:rPr lang="en-US" altLang="en-US" dirty="0"/>
              <a:t>Linear SVM for Linearly Separable Data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B579C1F-5778-C646-BAFE-161A26E13520}"/>
              </a:ext>
            </a:extLst>
          </p:cNvPr>
          <p:cNvGrpSpPr/>
          <p:nvPr/>
        </p:nvGrpSpPr>
        <p:grpSpPr>
          <a:xfrm>
            <a:off x="988695" y="2180143"/>
            <a:ext cx="4161889" cy="2887068"/>
            <a:chOff x="988695" y="2180143"/>
            <a:chExt cx="4161889" cy="2887068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1C377789-E766-A242-ABF1-8322EFDCBFE1}"/>
                </a:ext>
              </a:extLst>
            </p:cNvPr>
            <p:cNvSpPr/>
            <p:nvPr/>
          </p:nvSpPr>
          <p:spPr>
            <a:xfrm>
              <a:off x="3545360" y="3094911"/>
              <a:ext cx="158045" cy="15804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11E4B0D3-6EE9-3B4B-981F-5747225F01F8}"/>
                </a:ext>
              </a:extLst>
            </p:cNvPr>
            <p:cNvSpPr/>
            <p:nvPr/>
          </p:nvSpPr>
          <p:spPr>
            <a:xfrm>
              <a:off x="4053002" y="2978567"/>
              <a:ext cx="158045" cy="158045"/>
            </a:xfrm>
            <a:prstGeom prst="rect">
              <a:avLst/>
            </a:prstGeom>
            <a:solidFill>
              <a:srgbClr val="0070C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5A1EE663-9929-924B-9171-15605756D5AD}"/>
                </a:ext>
              </a:extLst>
            </p:cNvPr>
            <p:cNvSpPr/>
            <p:nvPr/>
          </p:nvSpPr>
          <p:spPr>
            <a:xfrm>
              <a:off x="4477127" y="2826166"/>
              <a:ext cx="158045" cy="158045"/>
            </a:xfrm>
            <a:prstGeom prst="rect">
              <a:avLst/>
            </a:prstGeom>
            <a:solidFill>
              <a:srgbClr val="0070C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D73B067E-741D-3348-B927-8327BE0D8CCC}"/>
                </a:ext>
              </a:extLst>
            </p:cNvPr>
            <p:cNvSpPr/>
            <p:nvPr/>
          </p:nvSpPr>
          <p:spPr>
            <a:xfrm>
              <a:off x="3856679" y="3376765"/>
              <a:ext cx="158045" cy="158045"/>
            </a:xfrm>
            <a:prstGeom prst="rect">
              <a:avLst/>
            </a:prstGeom>
            <a:solidFill>
              <a:srgbClr val="0070C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D7C765D-0E01-174E-ACE7-995154B815CA}"/>
                </a:ext>
              </a:extLst>
            </p:cNvPr>
            <p:cNvSpPr/>
            <p:nvPr/>
          </p:nvSpPr>
          <p:spPr>
            <a:xfrm>
              <a:off x="4598395" y="3481187"/>
              <a:ext cx="158045" cy="158045"/>
            </a:xfrm>
            <a:prstGeom prst="rect">
              <a:avLst/>
            </a:prstGeom>
            <a:solidFill>
              <a:srgbClr val="0070C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EBE26F41-4917-B842-AF7B-91D3F87E4325}"/>
                </a:ext>
              </a:extLst>
            </p:cNvPr>
            <p:cNvSpPr/>
            <p:nvPr/>
          </p:nvSpPr>
          <p:spPr>
            <a:xfrm>
              <a:off x="4157728" y="3681169"/>
              <a:ext cx="158045" cy="158045"/>
            </a:xfrm>
            <a:prstGeom prst="rect">
              <a:avLst/>
            </a:prstGeom>
            <a:solidFill>
              <a:srgbClr val="0070C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CBB489A4-CCE9-B84B-8F15-B753C3FF01C0}"/>
                </a:ext>
              </a:extLst>
            </p:cNvPr>
            <p:cNvSpPr/>
            <p:nvPr/>
          </p:nvSpPr>
          <p:spPr>
            <a:xfrm>
              <a:off x="4723013" y="3890587"/>
              <a:ext cx="158045" cy="158045"/>
            </a:xfrm>
            <a:prstGeom prst="rect">
              <a:avLst/>
            </a:prstGeom>
            <a:solidFill>
              <a:srgbClr val="0070C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A7C5FDA7-F148-B34B-AF7B-B49C29C4A458}"/>
                </a:ext>
              </a:extLst>
            </p:cNvPr>
            <p:cNvSpPr/>
            <p:nvPr/>
          </p:nvSpPr>
          <p:spPr>
            <a:xfrm>
              <a:off x="4992539" y="3484275"/>
              <a:ext cx="158045" cy="158045"/>
            </a:xfrm>
            <a:prstGeom prst="rect">
              <a:avLst/>
            </a:prstGeom>
            <a:solidFill>
              <a:srgbClr val="0070C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E769FE5D-9721-1047-ADBC-E4CA6CDBA4B2}"/>
                </a:ext>
              </a:extLst>
            </p:cNvPr>
            <p:cNvSpPr/>
            <p:nvPr/>
          </p:nvSpPr>
          <p:spPr>
            <a:xfrm>
              <a:off x="4306201" y="4179557"/>
              <a:ext cx="158045" cy="158045"/>
            </a:xfrm>
            <a:prstGeom prst="rect">
              <a:avLst/>
            </a:prstGeom>
            <a:solidFill>
              <a:srgbClr val="0070C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385CBFF2-374D-DC40-A8B8-0D6A2618EEEE}"/>
                </a:ext>
              </a:extLst>
            </p:cNvPr>
            <p:cNvSpPr/>
            <p:nvPr/>
          </p:nvSpPr>
          <p:spPr>
            <a:xfrm>
              <a:off x="4850807" y="3092337"/>
              <a:ext cx="158045" cy="158045"/>
            </a:xfrm>
            <a:prstGeom prst="rect">
              <a:avLst/>
            </a:prstGeom>
            <a:solidFill>
              <a:srgbClr val="0070C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66DD0C23-DFFD-1B49-9AA5-AEF6CC15C02F}"/>
                </a:ext>
              </a:extLst>
            </p:cNvPr>
            <p:cNvSpPr/>
            <p:nvPr/>
          </p:nvSpPr>
          <p:spPr>
            <a:xfrm>
              <a:off x="3894514" y="2520397"/>
              <a:ext cx="158045" cy="158045"/>
            </a:xfrm>
            <a:prstGeom prst="rect">
              <a:avLst/>
            </a:prstGeom>
            <a:solidFill>
              <a:srgbClr val="0070C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CD886AA7-C9EF-A849-AAD0-D17D45A502F0}"/>
                </a:ext>
              </a:extLst>
            </p:cNvPr>
            <p:cNvSpPr/>
            <p:nvPr/>
          </p:nvSpPr>
          <p:spPr>
            <a:xfrm rot="44196">
              <a:off x="1451972" y="3370470"/>
              <a:ext cx="158045" cy="158045"/>
            </a:xfrm>
            <a:prstGeom prst="ellipse">
              <a:avLst/>
            </a:prstGeom>
            <a:solidFill>
              <a:srgbClr val="C0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6C572C88-1DEE-3447-B04A-D7B0A8E0B4BA}"/>
                </a:ext>
              </a:extLst>
            </p:cNvPr>
            <p:cNvSpPr/>
            <p:nvPr/>
          </p:nvSpPr>
          <p:spPr>
            <a:xfrm rot="44196">
              <a:off x="2012721" y="3088580"/>
              <a:ext cx="158045" cy="158045"/>
            </a:xfrm>
            <a:prstGeom prst="ellipse">
              <a:avLst/>
            </a:prstGeom>
            <a:solidFill>
              <a:srgbClr val="C0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CCF365A3-9B77-6541-92A1-47E828FF40D1}"/>
                </a:ext>
              </a:extLst>
            </p:cNvPr>
            <p:cNvSpPr/>
            <p:nvPr/>
          </p:nvSpPr>
          <p:spPr>
            <a:xfrm rot="44196">
              <a:off x="1900027" y="3611376"/>
              <a:ext cx="158045" cy="158045"/>
            </a:xfrm>
            <a:prstGeom prst="ellipse">
              <a:avLst/>
            </a:prstGeom>
            <a:solidFill>
              <a:srgbClr val="C0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19B6EF59-EF64-0449-9BC1-8A61538637A0}"/>
                </a:ext>
              </a:extLst>
            </p:cNvPr>
            <p:cNvSpPr/>
            <p:nvPr/>
          </p:nvSpPr>
          <p:spPr>
            <a:xfrm rot="44196">
              <a:off x="1287920" y="3836712"/>
              <a:ext cx="158045" cy="158045"/>
            </a:xfrm>
            <a:prstGeom prst="ellipse">
              <a:avLst/>
            </a:prstGeom>
            <a:solidFill>
              <a:srgbClr val="C0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6E6DEA7F-22F8-1C4F-953A-035AB96B59D0}"/>
                </a:ext>
              </a:extLst>
            </p:cNvPr>
            <p:cNvSpPr/>
            <p:nvPr/>
          </p:nvSpPr>
          <p:spPr>
            <a:xfrm rot="44196">
              <a:off x="2418337" y="3711534"/>
              <a:ext cx="158045" cy="158045"/>
            </a:xfrm>
            <a:prstGeom prst="ellipse">
              <a:avLst/>
            </a:prstGeom>
            <a:solidFill>
              <a:srgbClr val="C0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11E415FD-7111-A74B-B699-AF523A4056AA}"/>
                </a:ext>
              </a:extLst>
            </p:cNvPr>
            <p:cNvSpPr/>
            <p:nvPr/>
          </p:nvSpPr>
          <p:spPr>
            <a:xfrm rot="44196">
              <a:off x="1908523" y="4158159"/>
              <a:ext cx="158045" cy="158045"/>
            </a:xfrm>
            <a:prstGeom prst="ellipse">
              <a:avLst/>
            </a:prstGeom>
            <a:solidFill>
              <a:srgbClr val="C0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A241C9EA-6051-7442-9DC5-9139AEC76BD6}"/>
                </a:ext>
              </a:extLst>
            </p:cNvPr>
            <p:cNvSpPr/>
            <p:nvPr/>
          </p:nvSpPr>
          <p:spPr>
            <a:xfrm rot="44196">
              <a:off x="2217060" y="4402335"/>
              <a:ext cx="158045" cy="158045"/>
            </a:xfrm>
            <a:prstGeom prst="ellipse">
              <a:avLst/>
            </a:prstGeom>
            <a:solidFill>
              <a:srgbClr val="C0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EBAB73D2-5D2A-0849-8E03-8BA0EECE8EEA}"/>
                </a:ext>
              </a:extLst>
            </p:cNvPr>
            <p:cNvSpPr/>
            <p:nvPr/>
          </p:nvSpPr>
          <p:spPr>
            <a:xfrm rot="44196">
              <a:off x="1451360" y="4152282"/>
              <a:ext cx="158045" cy="158045"/>
            </a:xfrm>
            <a:prstGeom prst="ellipse">
              <a:avLst/>
            </a:prstGeom>
            <a:solidFill>
              <a:srgbClr val="C0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7718F620-6FF9-D34E-8FA9-18FC20C46714}"/>
                </a:ext>
              </a:extLst>
            </p:cNvPr>
            <p:cNvSpPr/>
            <p:nvPr/>
          </p:nvSpPr>
          <p:spPr>
            <a:xfrm rot="44196">
              <a:off x="1724186" y="4562400"/>
              <a:ext cx="158045" cy="158045"/>
            </a:xfrm>
            <a:prstGeom prst="ellipse">
              <a:avLst/>
            </a:prstGeom>
            <a:solidFill>
              <a:srgbClr val="C0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4C579970-6F2B-D743-B582-E70FFBBFD9B4}"/>
                </a:ext>
              </a:extLst>
            </p:cNvPr>
            <p:cNvSpPr/>
            <p:nvPr/>
          </p:nvSpPr>
          <p:spPr>
            <a:xfrm rot="44196">
              <a:off x="2749176" y="4184598"/>
              <a:ext cx="158045" cy="15804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C2111D7F-B368-4A45-B1EE-9182529EF91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631825" y="2413744"/>
              <a:ext cx="1110129" cy="239324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420E7E28-5D18-EC45-9B5F-E1CC7B882B5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122011" y="2673967"/>
              <a:ext cx="1110129" cy="2393244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35BD46F8-4C70-1242-9F76-AE64CAC7FC4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152834" y="2180143"/>
              <a:ext cx="1110129" cy="2393244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3AF2D47C-8181-A94E-8675-F2764F68009B}"/>
                </a:ext>
              </a:extLst>
            </p:cNvPr>
            <p:cNvSpPr/>
            <p:nvPr/>
          </p:nvSpPr>
          <p:spPr>
            <a:xfrm>
              <a:off x="3312865" y="2593431"/>
              <a:ext cx="158045" cy="15804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4D3E7F8-BD7B-A548-9CEE-6EADF42E03C9}"/>
                </a:ext>
              </a:extLst>
            </p:cNvPr>
            <p:cNvSpPr/>
            <p:nvPr/>
          </p:nvSpPr>
          <p:spPr>
            <a:xfrm>
              <a:off x="4519372" y="2335881"/>
              <a:ext cx="158045" cy="158045"/>
            </a:xfrm>
            <a:prstGeom prst="rect">
              <a:avLst/>
            </a:prstGeom>
            <a:solidFill>
              <a:srgbClr val="0070C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195AE5F6-6967-DE46-90D1-1405C131F463}"/>
                </a:ext>
              </a:extLst>
            </p:cNvPr>
            <p:cNvSpPr/>
            <p:nvPr/>
          </p:nvSpPr>
          <p:spPr>
            <a:xfrm rot="44196">
              <a:off x="1533828" y="2906198"/>
              <a:ext cx="158045" cy="158045"/>
            </a:xfrm>
            <a:prstGeom prst="ellipse">
              <a:avLst/>
            </a:prstGeom>
            <a:solidFill>
              <a:srgbClr val="C0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813E54F7-5D28-2742-92D3-A39B6EF1C768}"/>
                </a:ext>
              </a:extLst>
            </p:cNvPr>
            <p:cNvSpPr/>
            <p:nvPr/>
          </p:nvSpPr>
          <p:spPr>
            <a:xfrm rot="44196">
              <a:off x="988695" y="3455787"/>
              <a:ext cx="158045" cy="158045"/>
            </a:xfrm>
            <a:prstGeom prst="ellipse">
              <a:avLst/>
            </a:prstGeom>
            <a:solidFill>
              <a:srgbClr val="C0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94EDC13-86AE-C64C-B168-A2F8D1DFB9F8}"/>
                  </a:ext>
                </a:extLst>
              </p:cNvPr>
              <p:cNvSpPr/>
              <p:nvPr/>
            </p:nvSpPr>
            <p:spPr>
              <a:xfrm>
                <a:off x="1200738" y="1321718"/>
                <a:ext cx="173368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1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en-US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𝒘</m:t>
                        </m:r>
                      </m:e>
                      <m:sup>
                        <m:r>
                          <a:rPr kumimoji="0" lang="en-US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kumimoji="0" lang="en-US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  <m:sub>
                        <m:r>
                          <a:rPr kumimoji="0" lang="en-US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0" lang="en-US" alt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alt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𝑏</m:t>
                    </m:r>
                    <m:r>
                      <a:rPr kumimoji="0" lang="en-US" alt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=0</m:t>
                    </m:r>
                  </m:oMath>
                </a14:m>
                <a:r>
                  <a: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endParaRPr kumimoji="0" 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94EDC13-86AE-C64C-B168-A2F8D1DFB9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738" y="1321718"/>
                <a:ext cx="1733680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4CBAED80-9AC9-5140-99FE-7BAB661CCA8E}"/>
              </a:ext>
            </a:extLst>
          </p:cNvPr>
          <p:cNvGrpSpPr/>
          <p:nvPr/>
        </p:nvGrpSpPr>
        <p:grpSpPr>
          <a:xfrm>
            <a:off x="120020" y="1348868"/>
            <a:ext cx="5845901" cy="4708034"/>
            <a:chOff x="120020" y="1348868"/>
            <a:chExt cx="5845901" cy="4708034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57FAE814-B099-7641-9B19-1CF91DDE4B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9074" y="1615378"/>
              <a:ext cx="0" cy="414774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F499CFE0-9E92-504F-BD9A-404239FBDAB2}"/>
                </a:ext>
              </a:extLst>
            </p:cNvPr>
            <p:cNvCxnSpPr>
              <a:cxnSpLocks/>
            </p:cNvCxnSpPr>
            <p:nvPr/>
          </p:nvCxnSpPr>
          <p:spPr>
            <a:xfrm>
              <a:off x="409074" y="5763126"/>
              <a:ext cx="555684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1BA0B30D-C806-1640-B698-E4892940E625}"/>
                    </a:ext>
                  </a:extLst>
                </p:cNvPr>
                <p:cNvSpPr txBox="1"/>
                <p:nvPr/>
              </p:nvSpPr>
              <p:spPr>
                <a:xfrm>
                  <a:off x="219919" y="5763126"/>
                  <a:ext cx="189154" cy="29238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4571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oMath>
                    </m:oMathPara>
                  </a14:m>
                  <a:endParaRPr kumimoji="0" 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1BA0B30D-C806-1640-B698-E4892940E6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919" y="5763126"/>
                  <a:ext cx="189154" cy="292388"/>
                </a:xfrm>
                <a:prstGeom prst="rect">
                  <a:avLst/>
                </a:prstGeom>
                <a:blipFill>
                  <a:blip r:embed="rId4"/>
                  <a:stretch>
                    <a:fillRect l="-25000" r="-25000" b="-41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EA65916C-8CDF-6B48-AA39-80398A19B83C}"/>
                    </a:ext>
                  </a:extLst>
                </p:cNvPr>
                <p:cNvSpPr txBox="1"/>
                <p:nvPr/>
              </p:nvSpPr>
              <p:spPr>
                <a:xfrm>
                  <a:off x="5676868" y="5764514"/>
                  <a:ext cx="289053" cy="29238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4571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9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9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19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EA65916C-8CDF-6B48-AA39-80398A19B8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76868" y="5764514"/>
                  <a:ext cx="289053" cy="292388"/>
                </a:xfrm>
                <a:prstGeom prst="rect">
                  <a:avLst/>
                </a:prstGeom>
                <a:blipFill>
                  <a:blip r:embed="rId5"/>
                  <a:stretch>
                    <a:fillRect l="-8333" r="-4167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77A1F287-1DF8-7945-BD2D-5C608F227681}"/>
                    </a:ext>
                  </a:extLst>
                </p:cNvPr>
                <p:cNvSpPr txBox="1"/>
                <p:nvPr/>
              </p:nvSpPr>
              <p:spPr>
                <a:xfrm>
                  <a:off x="120020" y="1348868"/>
                  <a:ext cx="294696" cy="29238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4571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9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9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19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77A1F287-1DF8-7945-BD2D-5C608F2276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020" y="1348868"/>
                  <a:ext cx="294696" cy="292388"/>
                </a:xfrm>
                <a:prstGeom prst="rect">
                  <a:avLst/>
                </a:prstGeom>
                <a:blipFill>
                  <a:blip r:embed="rId6"/>
                  <a:stretch>
                    <a:fillRect l="-8000" r="-4000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D49C21E5-AA3A-D347-9945-1D7D86DDCF08}"/>
                  </a:ext>
                </a:extLst>
              </p:cNvPr>
              <p:cNvSpPr/>
              <p:nvPr/>
            </p:nvSpPr>
            <p:spPr>
              <a:xfrm>
                <a:off x="3147884" y="1616538"/>
                <a:ext cx="173368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1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en-US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𝒘</m:t>
                        </m:r>
                      </m:e>
                      <m:sup>
                        <m:r>
                          <a:rPr kumimoji="0" lang="en-US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kumimoji="0" lang="en-US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  <m:sub>
                        <m:r>
                          <a:rPr kumimoji="0" lang="en-US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0" lang="en-US" alt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alt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𝑏</m:t>
                    </m:r>
                    <m:r>
                      <a:rPr kumimoji="0" lang="en-US" alt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=1</m:t>
                    </m:r>
                  </m:oMath>
                </a14:m>
                <a:r>
                  <a: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endParaRPr kumimoji="0" 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D49C21E5-AA3A-D347-9945-1D7D86DDCF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7884" y="1616538"/>
                <a:ext cx="1733680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AA73730A-D371-864D-9D9D-C9C27CA9A2EA}"/>
                  </a:ext>
                </a:extLst>
              </p:cNvPr>
              <p:cNvSpPr/>
              <p:nvPr/>
            </p:nvSpPr>
            <p:spPr>
              <a:xfrm>
                <a:off x="333939" y="2164673"/>
                <a:ext cx="192604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1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en-US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𝒘</m:t>
                        </m:r>
                      </m:e>
                      <m:sup>
                        <m:r>
                          <a:rPr kumimoji="0" lang="en-US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kumimoji="0" lang="en-US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  <m:sub>
                        <m:r>
                          <a:rPr kumimoji="0" lang="en-US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0" lang="en-US" alt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alt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𝑏</m:t>
                    </m:r>
                    <m:r>
                      <a:rPr kumimoji="0" lang="en-US" alt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=−1</m:t>
                    </m:r>
                  </m:oMath>
                </a14:m>
                <a:r>
                  <a: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endParaRPr kumimoji="0" 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AA73730A-D371-864D-9D9D-C9C27CA9A2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939" y="2164673"/>
                <a:ext cx="1926040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5" name="Rectangle 3">
            <a:extLst>
              <a:ext uri="{FF2B5EF4-FFF2-40B4-BE49-F238E27FC236}">
                <a16:creationId xmlns:a16="http://schemas.microsoft.com/office/drawing/2014/main" id="{7FBB2B89-9243-954D-9212-768E37B83F5F}"/>
              </a:ext>
            </a:extLst>
          </p:cNvPr>
          <p:cNvSpPr txBox="1">
            <a:spLocks noChangeArrowheads="1"/>
          </p:cNvSpPr>
          <p:nvPr/>
        </p:nvSpPr>
        <p:spPr>
          <a:xfrm>
            <a:off x="6463127" y="1350436"/>
            <a:ext cx="5608853" cy="1819766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>
            <a:lvl1pPr marL="341305" indent="-341305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3074" indent="-373053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179" indent="-300023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8080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2791" indent="-290506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2971" indent="-274632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305" marR="0" lvl="0" indent="-341305" algn="l" defTabSz="91435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The data points closest to the separating hyperplane are called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support vectors</a:t>
            </a:r>
          </a:p>
          <a:p>
            <a:pPr marL="573074" marR="0" lvl="1" indent="-373053" algn="l" defTabSz="91435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Symbol" panose="05050102010706020507" pitchFamily="18" charset="2"/>
            </a:endParaRPr>
          </a:p>
        </p:txBody>
      </p:sp>
      <p:sp>
        <p:nvSpPr>
          <p:cNvPr id="22" name="Right Brace 21">
            <a:extLst>
              <a:ext uri="{FF2B5EF4-FFF2-40B4-BE49-F238E27FC236}">
                <a16:creationId xmlns:a16="http://schemas.microsoft.com/office/drawing/2014/main" id="{125C3E2D-8F32-C349-A2A6-992DC9113359}"/>
              </a:ext>
            </a:extLst>
          </p:cNvPr>
          <p:cNvSpPr/>
          <p:nvPr/>
        </p:nvSpPr>
        <p:spPr>
          <a:xfrm rot="3683240">
            <a:off x="3724110" y="4341290"/>
            <a:ext cx="156774" cy="1134565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00163D0-D8CE-8946-B4EA-7AC1723F6D11}"/>
              </a:ext>
            </a:extLst>
          </p:cNvPr>
          <p:cNvCxnSpPr/>
          <p:nvPr/>
        </p:nvCxnSpPr>
        <p:spPr>
          <a:xfrm>
            <a:off x="2569261" y="1707810"/>
            <a:ext cx="62564" cy="5820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07AEF85-536A-4646-87AE-364633C5767E}"/>
              </a:ext>
            </a:extLst>
          </p:cNvPr>
          <p:cNvCxnSpPr/>
          <p:nvPr/>
        </p:nvCxnSpPr>
        <p:spPr>
          <a:xfrm>
            <a:off x="1723176" y="2513902"/>
            <a:ext cx="298294" cy="795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41ED53E-E86C-A944-A626-36717C6E4454}"/>
              </a:ext>
            </a:extLst>
          </p:cNvPr>
          <p:cNvCxnSpPr/>
          <p:nvPr/>
        </p:nvCxnSpPr>
        <p:spPr>
          <a:xfrm flipH="1">
            <a:off x="3312865" y="2016648"/>
            <a:ext cx="415464" cy="1862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30BF40B-F917-874B-9290-0AA54C68FFCB}"/>
                  </a:ext>
                </a:extLst>
              </p:cNvPr>
              <p:cNvSpPr txBox="1"/>
              <p:nvPr/>
            </p:nvSpPr>
            <p:spPr>
              <a:xfrm>
                <a:off x="3940327" y="4824732"/>
                <a:ext cx="989502" cy="5885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1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9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𝛾</m:t>
                      </m:r>
                      <m:r>
                        <a:rPr kumimoji="0" lang="en-US" sz="19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9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9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kumimoji="0" lang="en-US" sz="1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9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𝒘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kumimoji="0" 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30BF40B-F917-874B-9290-0AA54C68FF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0327" y="4824732"/>
                <a:ext cx="989502" cy="588559"/>
              </a:xfrm>
              <a:prstGeom prst="rect">
                <a:avLst/>
              </a:prstGeom>
              <a:blipFill>
                <a:blip r:embed="rId9"/>
                <a:stretch>
                  <a:fillRect l="-2532"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C83BF55E-CDE3-914F-A584-166A71F232DC}"/>
              </a:ext>
            </a:extLst>
          </p:cNvPr>
          <p:cNvSpPr txBox="1"/>
          <p:nvPr/>
        </p:nvSpPr>
        <p:spPr>
          <a:xfrm>
            <a:off x="4956463" y="4932323"/>
            <a:ext cx="108714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“Margin”</a:t>
            </a:r>
          </a:p>
        </p:txBody>
      </p:sp>
    </p:spTree>
    <p:extLst>
      <p:ext uri="{BB962C8B-B14F-4D97-AF65-F5344CB8AC3E}">
        <p14:creationId xmlns:p14="http://schemas.microsoft.com/office/powerpoint/2010/main" val="4869901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704849" y="-25400"/>
            <a:ext cx="10677525" cy="982661"/>
          </a:xfrm>
          <a:noFill/>
        </p:spPr>
        <p:txBody>
          <a:bodyPr vert="horz" lIns="92075" tIns="46038" rIns="92075" bIns="46038" rtlCol="0" anchor="b">
            <a:normAutofit/>
          </a:bodyPr>
          <a:lstStyle/>
          <a:p>
            <a:r>
              <a:rPr lang="en-US" altLang="en-US" dirty="0"/>
              <a:t>SVM for Linearly Inseparable 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Rectangle 3">
                <a:extLst>
                  <a:ext uri="{FF2B5EF4-FFF2-40B4-BE49-F238E27FC236}">
                    <a16:creationId xmlns:a16="http://schemas.microsoft.com/office/drawing/2014/main" id="{7FBB2B89-9243-954D-9212-768E37B83F5F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709531" y="1256251"/>
                <a:ext cx="6242220" cy="5483985"/>
              </a:xfrm>
              <a:prstGeom prst="rect">
                <a:avLst/>
              </a:prstGeom>
            </p:spPr>
            <p:txBody>
              <a:bodyPr vert="horz" lIns="91436" tIns="45718" rIns="91436" bIns="45718" rtlCol="0">
                <a:noAutofit/>
              </a:bodyPr>
              <a:lstStyle>
                <a:lvl1pPr marL="341305" indent="-341305" algn="l" defTabSz="914354" rtl="0" eaLnBrk="1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CC"/>
                  </a:buClr>
                  <a:buSzPct val="80000"/>
                  <a:buFont typeface="Wingdings" panose="05000000000000000000" pitchFamily="2" charset="2"/>
                  <a:buChar char="q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73074" indent="-373053" algn="l" defTabSz="914354" rtl="0" eaLnBrk="1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BD582C"/>
                  </a:buClr>
                  <a:buSzPct val="80000"/>
                  <a:buFont typeface="Wingdings" panose="05000000000000000000" pitchFamily="2" charset="2"/>
                  <a:buChar char="q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4179" indent="-300023" algn="l" defTabSz="914354" rtl="0" eaLnBrk="1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8080"/>
                  </a:buClr>
                  <a:buSzPct val="80000"/>
                  <a:buFont typeface="Wingdings" panose="05000000000000000000" pitchFamily="2" charset="2"/>
                  <a:buChar char="q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2791" indent="-290506" algn="l" defTabSz="914354" rtl="0" eaLnBrk="1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0000"/>
                  </a:buClr>
                  <a:buSzPct val="80000"/>
                  <a:buFont typeface="Wingdings" panose="05000000000000000000" pitchFamily="2" charset="2"/>
                  <a:buChar char="q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42971" indent="-274632" algn="l" defTabSz="914354" rtl="0" eaLnBrk="1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7030A0"/>
                  </a:buClr>
                  <a:buSzPct val="80000"/>
                  <a:buFont typeface="Wingdings" panose="05000000000000000000" pitchFamily="2" charset="2"/>
                  <a:buChar char="q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099946" indent="-228589" algn="l" defTabSz="914354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5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299936" indent="-228589" algn="l" defTabSz="914354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5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499925" indent="-228589" algn="l" defTabSz="914354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5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699916" indent="-228589" algn="l" defTabSz="914354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5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1305" marR="0" lvl="0" indent="-341305" algn="l" defTabSz="914354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CC"/>
                  </a:buClr>
                  <a:buSzPct val="80000"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We allow data points to be on the “wrong side” of the </a:t>
                </a:r>
                <a:r>
                  <a:rPr kumimoji="0" lang="en-US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margin boundary</a:t>
                </a:r>
              </a:p>
              <a:p>
                <a:pPr marL="341305" marR="0" lvl="0" indent="-341305" algn="l" defTabSz="914354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CC"/>
                  </a:buClr>
                  <a:buSzPct val="80000"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Penalize points on the wrong side according to its distance to the margin boundary</a:t>
                </a:r>
              </a:p>
              <a:p>
                <a:pPr marL="341305" marR="0" lvl="0" indent="-341305" algn="l" defTabSz="914354" rtl="0" eaLnBrk="1" fontAlgn="auto" latinLnBrk="0" hangingPunct="1">
                  <a:lnSpc>
                    <a:spcPct val="11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CC"/>
                  </a:buClr>
                  <a:buSzPct val="80000"/>
                  <a:buFont typeface="Wingdings" panose="05000000000000000000" pitchFamily="2" charset="2"/>
                  <a:buChar char="q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𝜉</m:t>
                    </m:r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: slack variable</a:t>
                </a:r>
              </a:p>
              <a:p>
                <a:pPr marL="341305" marR="0" lvl="0" indent="-341305" algn="l" defTabSz="914354" rtl="0" eaLnBrk="1" fontAlgn="auto" latinLnBrk="0" hangingPunct="1">
                  <a:lnSpc>
                    <a:spcPct val="11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CC"/>
                  </a:buClr>
                  <a:buSzPct val="80000"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 (&gt; 0): Controls the trade-off between the penalty and the margin</a:t>
                </a:r>
              </a:p>
              <a:p>
                <a:pPr marL="341305" marR="0" lvl="0" indent="-341305" algn="l" defTabSz="914354" rtl="0" eaLnBrk="1" fontAlgn="auto" latinLnBrk="0" hangingPunct="1">
                  <a:lnSpc>
                    <a:spcPct val="11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CC"/>
                  </a:buClr>
                  <a:buSzPct val="80000"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Smaller C: allow more mistake</a:t>
                </a:r>
              </a:p>
              <a:p>
                <a:pPr marL="341305" marR="0" lvl="0" indent="-341305" algn="l" defTabSz="914354" rtl="0" eaLnBrk="1" fontAlgn="auto" latinLnBrk="0" hangingPunct="1">
                  <a:lnSpc>
                    <a:spcPct val="11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CC"/>
                  </a:buClr>
                  <a:buSzPct val="80000"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Larger C: allow less mistake</a:t>
                </a:r>
              </a:p>
              <a:p>
                <a:pPr marL="341305" marR="0" lvl="0" indent="-341305" algn="l" defTabSz="914354" rtl="0" eaLnBrk="1" fontAlgn="auto" latinLnBrk="0" hangingPunct="1">
                  <a:lnSpc>
                    <a:spcPct val="11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CC"/>
                  </a:buClr>
                  <a:buSzPct val="80000"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This is the widely used </a:t>
                </a:r>
                <a:r>
                  <a:rPr kumimoji="0" lang="en-US" altLang="en-US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soft-margin SVM</a:t>
                </a:r>
              </a:p>
              <a:p>
                <a:pPr marL="341305" marR="0" lvl="0" indent="-341305" algn="l" defTabSz="914354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CC"/>
                  </a:buClr>
                  <a:buSzPct val="80000"/>
                  <a:buFont typeface="Wingdings" panose="05000000000000000000" pitchFamily="2" charset="2"/>
                  <a:buChar char="q"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  <a:p>
                <a:pPr marL="573074" marR="0" lvl="1" indent="-373053" algn="l" defTabSz="914354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BD582C"/>
                  </a:buClr>
                  <a:buSzPct val="80000"/>
                  <a:buFont typeface="Wingdings" panose="05000000000000000000" pitchFamily="2" charset="2"/>
                  <a:buChar char="q"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25" name="Rectangle 3">
                <a:extLst>
                  <a:ext uri="{FF2B5EF4-FFF2-40B4-BE49-F238E27FC236}">
                    <a16:creationId xmlns:a16="http://schemas.microsoft.com/office/drawing/2014/main" id="{7FBB2B89-9243-954D-9212-768E37B83F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531" y="1256251"/>
                <a:ext cx="6242220" cy="5483985"/>
              </a:xfrm>
              <a:prstGeom prst="rect">
                <a:avLst/>
              </a:prstGeom>
              <a:blipFill>
                <a:blip r:embed="rId3"/>
                <a:stretch>
                  <a:fillRect l="-684" t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DDD39086-3546-DB45-AC6D-490FA7865C9F}"/>
              </a:ext>
            </a:extLst>
          </p:cNvPr>
          <p:cNvGrpSpPr/>
          <p:nvPr/>
        </p:nvGrpSpPr>
        <p:grpSpPr>
          <a:xfrm>
            <a:off x="7320580" y="1933229"/>
            <a:ext cx="4161889" cy="2991541"/>
            <a:chOff x="988695" y="2075670"/>
            <a:chExt cx="4161889" cy="2991541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420E7E28-5D18-EC45-9B5F-E1CC7B882B5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122011" y="2673967"/>
              <a:ext cx="1110129" cy="2393244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1C377789-E766-A242-ABF1-8322EFDCBFE1}"/>
                </a:ext>
              </a:extLst>
            </p:cNvPr>
            <p:cNvSpPr/>
            <p:nvPr/>
          </p:nvSpPr>
          <p:spPr>
            <a:xfrm>
              <a:off x="3545360" y="3094911"/>
              <a:ext cx="158045" cy="158045"/>
            </a:xfrm>
            <a:prstGeom prst="rect">
              <a:avLst/>
            </a:prstGeom>
            <a:solidFill>
              <a:srgbClr val="0070C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11E4B0D3-6EE9-3B4B-981F-5747225F01F8}"/>
                </a:ext>
              </a:extLst>
            </p:cNvPr>
            <p:cNvSpPr/>
            <p:nvPr/>
          </p:nvSpPr>
          <p:spPr>
            <a:xfrm>
              <a:off x="4053002" y="2978567"/>
              <a:ext cx="158045" cy="158045"/>
            </a:xfrm>
            <a:prstGeom prst="rect">
              <a:avLst/>
            </a:prstGeom>
            <a:solidFill>
              <a:srgbClr val="0070C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5A1EE663-9929-924B-9171-15605756D5AD}"/>
                </a:ext>
              </a:extLst>
            </p:cNvPr>
            <p:cNvSpPr/>
            <p:nvPr/>
          </p:nvSpPr>
          <p:spPr>
            <a:xfrm>
              <a:off x="4477127" y="2826166"/>
              <a:ext cx="158045" cy="158045"/>
            </a:xfrm>
            <a:prstGeom prst="rect">
              <a:avLst/>
            </a:prstGeom>
            <a:solidFill>
              <a:srgbClr val="0070C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D73B067E-741D-3348-B927-8327BE0D8CCC}"/>
                </a:ext>
              </a:extLst>
            </p:cNvPr>
            <p:cNvSpPr/>
            <p:nvPr/>
          </p:nvSpPr>
          <p:spPr>
            <a:xfrm>
              <a:off x="3856679" y="3376765"/>
              <a:ext cx="158045" cy="158045"/>
            </a:xfrm>
            <a:prstGeom prst="rect">
              <a:avLst/>
            </a:prstGeom>
            <a:solidFill>
              <a:srgbClr val="0070C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D7C765D-0E01-174E-ACE7-995154B815CA}"/>
                </a:ext>
              </a:extLst>
            </p:cNvPr>
            <p:cNvSpPr/>
            <p:nvPr/>
          </p:nvSpPr>
          <p:spPr>
            <a:xfrm>
              <a:off x="4598395" y="3481187"/>
              <a:ext cx="158045" cy="158045"/>
            </a:xfrm>
            <a:prstGeom prst="rect">
              <a:avLst/>
            </a:prstGeom>
            <a:solidFill>
              <a:srgbClr val="0070C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EBE26F41-4917-B842-AF7B-91D3F87E4325}"/>
                </a:ext>
              </a:extLst>
            </p:cNvPr>
            <p:cNvSpPr/>
            <p:nvPr/>
          </p:nvSpPr>
          <p:spPr>
            <a:xfrm>
              <a:off x="4157728" y="3681169"/>
              <a:ext cx="158045" cy="158045"/>
            </a:xfrm>
            <a:prstGeom prst="rect">
              <a:avLst/>
            </a:prstGeom>
            <a:solidFill>
              <a:srgbClr val="0070C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CBB489A4-CCE9-B84B-8F15-B753C3FF01C0}"/>
                </a:ext>
              </a:extLst>
            </p:cNvPr>
            <p:cNvSpPr/>
            <p:nvPr/>
          </p:nvSpPr>
          <p:spPr>
            <a:xfrm>
              <a:off x="4723013" y="3890587"/>
              <a:ext cx="158045" cy="158045"/>
            </a:xfrm>
            <a:prstGeom prst="rect">
              <a:avLst/>
            </a:prstGeom>
            <a:solidFill>
              <a:srgbClr val="0070C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A7C5FDA7-F148-B34B-AF7B-B49C29C4A458}"/>
                </a:ext>
              </a:extLst>
            </p:cNvPr>
            <p:cNvSpPr/>
            <p:nvPr/>
          </p:nvSpPr>
          <p:spPr>
            <a:xfrm>
              <a:off x="4992539" y="3484275"/>
              <a:ext cx="158045" cy="158045"/>
            </a:xfrm>
            <a:prstGeom prst="rect">
              <a:avLst/>
            </a:prstGeom>
            <a:solidFill>
              <a:srgbClr val="0070C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E769FE5D-9721-1047-ADBC-E4CA6CDBA4B2}"/>
                </a:ext>
              </a:extLst>
            </p:cNvPr>
            <p:cNvSpPr/>
            <p:nvPr/>
          </p:nvSpPr>
          <p:spPr>
            <a:xfrm>
              <a:off x="4306201" y="4179557"/>
              <a:ext cx="158045" cy="158045"/>
            </a:xfrm>
            <a:prstGeom prst="rect">
              <a:avLst/>
            </a:prstGeom>
            <a:solidFill>
              <a:srgbClr val="0070C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385CBFF2-374D-DC40-A8B8-0D6A2618EEEE}"/>
                </a:ext>
              </a:extLst>
            </p:cNvPr>
            <p:cNvSpPr/>
            <p:nvPr/>
          </p:nvSpPr>
          <p:spPr>
            <a:xfrm>
              <a:off x="4850807" y="3092337"/>
              <a:ext cx="158045" cy="158045"/>
            </a:xfrm>
            <a:prstGeom prst="rect">
              <a:avLst/>
            </a:prstGeom>
            <a:solidFill>
              <a:srgbClr val="0070C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66DD0C23-DFFD-1B49-9AA5-AEF6CC15C02F}"/>
                </a:ext>
              </a:extLst>
            </p:cNvPr>
            <p:cNvSpPr/>
            <p:nvPr/>
          </p:nvSpPr>
          <p:spPr>
            <a:xfrm>
              <a:off x="3894514" y="2520397"/>
              <a:ext cx="158045" cy="158045"/>
            </a:xfrm>
            <a:prstGeom prst="rect">
              <a:avLst/>
            </a:prstGeom>
            <a:solidFill>
              <a:srgbClr val="0070C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CD886AA7-C9EF-A849-AAD0-D17D45A502F0}"/>
                </a:ext>
              </a:extLst>
            </p:cNvPr>
            <p:cNvSpPr/>
            <p:nvPr/>
          </p:nvSpPr>
          <p:spPr>
            <a:xfrm rot="44196">
              <a:off x="1451972" y="3370470"/>
              <a:ext cx="158045" cy="158045"/>
            </a:xfrm>
            <a:prstGeom prst="ellipse">
              <a:avLst/>
            </a:prstGeom>
            <a:solidFill>
              <a:srgbClr val="C0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6C572C88-1DEE-3447-B04A-D7B0A8E0B4BA}"/>
                </a:ext>
              </a:extLst>
            </p:cNvPr>
            <p:cNvSpPr/>
            <p:nvPr/>
          </p:nvSpPr>
          <p:spPr>
            <a:xfrm rot="44196">
              <a:off x="2012721" y="3088580"/>
              <a:ext cx="158045" cy="158045"/>
            </a:xfrm>
            <a:prstGeom prst="ellipse">
              <a:avLst/>
            </a:prstGeom>
            <a:solidFill>
              <a:srgbClr val="C0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CCF365A3-9B77-6541-92A1-47E828FF40D1}"/>
                </a:ext>
              </a:extLst>
            </p:cNvPr>
            <p:cNvSpPr/>
            <p:nvPr/>
          </p:nvSpPr>
          <p:spPr>
            <a:xfrm rot="44196">
              <a:off x="1900027" y="3611376"/>
              <a:ext cx="158045" cy="158045"/>
            </a:xfrm>
            <a:prstGeom prst="ellipse">
              <a:avLst/>
            </a:prstGeom>
            <a:solidFill>
              <a:srgbClr val="C0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19B6EF59-EF64-0449-9BC1-8A61538637A0}"/>
                </a:ext>
              </a:extLst>
            </p:cNvPr>
            <p:cNvSpPr/>
            <p:nvPr/>
          </p:nvSpPr>
          <p:spPr>
            <a:xfrm rot="44196">
              <a:off x="1287920" y="3836712"/>
              <a:ext cx="158045" cy="158045"/>
            </a:xfrm>
            <a:prstGeom prst="ellipse">
              <a:avLst/>
            </a:prstGeom>
            <a:solidFill>
              <a:srgbClr val="C0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6E6DEA7F-22F8-1C4F-953A-035AB96B59D0}"/>
                </a:ext>
              </a:extLst>
            </p:cNvPr>
            <p:cNvSpPr/>
            <p:nvPr/>
          </p:nvSpPr>
          <p:spPr>
            <a:xfrm rot="44196">
              <a:off x="2418337" y="3711534"/>
              <a:ext cx="158045" cy="158045"/>
            </a:xfrm>
            <a:prstGeom prst="ellipse">
              <a:avLst/>
            </a:prstGeom>
            <a:solidFill>
              <a:srgbClr val="C0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11E415FD-7111-A74B-B699-AF523A4056AA}"/>
                </a:ext>
              </a:extLst>
            </p:cNvPr>
            <p:cNvSpPr/>
            <p:nvPr/>
          </p:nvSpPr>
          <p:spPr>
            <a:xfrm rot="44196">
              <a:off x="1908523" y="4158159"/>
              <a:ext cx="158045" cy="158045"/>
            </a:xfrm>
            <a:prstGeom prst="ellipse">
              <a:avLst/>
            </a:prstGeom>
            <a:solidFill>
              <a:srgbClr val="C0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A241C9EA-6051-7442-9DC5-9139AEC76BD6}"/>
                </a:ext>
              </a:extLst>
            </p:cNvPr>
            <p:cNvSpPr/>
            <p:nvPr/>
          </p:nvSpPr>
          <p:spPr>
            <a:xfrm rot="44196">
              <a:off x="2217060" y="4402335"/>
              <a:ext cx="158045" cy="158045"/>
            </a:xfrm>
            <a:prstGeom prst="ellipse">
              <a:avLst/>
            </a:prstGeom>
            <a:solidFill>
              <a:srgbClr val="C0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EBAB73D2-5D2A-0849-8E03-8BA0EECE8EEA}"/>
                </a:ext>
              </a:extLst>
            </p:cNvPr>
            <p:cNvSpPr/>
            <p:nvPr/>
          </p:nvSpPr>
          <p:spPr>
            <a:xfrm rot="44196">
              <a:off x="1451360" y="4152282"/>
              <a:ext cx="158045" cy="158045"/>
            </a:xfrm>
            <a:prstGeom prst="ellipse">
              <a:avLst/>
            </a:prstGeom>
            <a:solidFill>
              <a:srgbClr val="C0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7718F620-6FF9-D34E-8FA9-18FC20C46714}"/>
                </a:ext>
              </a:extLst>
            </p:cNvPr>
            <p:cNvSpPr/>
            <p:nvPr/>
          </p:nvSpPr>
          <p:spPr>
            <a:xfrm rot="44196">
              <a:off x="1724186" y="4562400"/>
              <a:ext cx="158045" cy="158045"/>
            </a:xfrm>
            <a:prstGeom prst="ellipse">
              <a:avLst/>
            </a:prstGeom>
            <a:solidFill>
              <a:srgbClr val="C0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4C579970-6F2B-D743-B582-E70FFBBFD9B4}"/>
                </a:ext>
              </a:extLst>
            </p:cNvPr>
            <p:cNvSpPr/>
            <p:nvPr/>
          </p:nvSpPr>
          <p:spPr>
            <a:xfrm rot="44196">
              <a:off x="2749176" y="4184598"/>
              <a:ext cx="158045" cy="158045"/>
            </a:xfrm>
            <a:prstGeom prst="ellipse">
              <a:avLst/>
            </a:prstGeom>
            <a:solidFill>
              <a:srgbClr val="C0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C2111D7F-B368-4A45-B1EE-9182529EF91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631825" y="2413744"/>
              <a:ext cx="1110129" cy="239324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35BD46F8-4C70-1242-9F76-AE64CAC7FC4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152834" y="2180143"/>
              <a:ext cx="1110129" cy="2393244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3AF2D47C-8181-A94E-8675-F2764F68009B}"/>
                </a:ext>
              </a:extLst>
            </p:cNvPr>
            <p:cNvSpPr/>
            <p:nvPr/>
          </p:nvSpPr>
          <p:spPr>
            <a:xfrm>
              <a:off x="3312865" y="2593431"/>
              <a:ext cx="158045" cy="158045"/>
            </a:xfrm>
            <a:prstGeom prst="rect">
              <a:avLst/>
            </a:prstGeom>
            <a:solidFill>
              <a:srgbClr val="0070C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4D3E7F8-BD7B-A548-9CEE-6EADF42E03C9}"/>
                </a:ext>
              </a:extLst>
            </p:cNvPr>
            <p:cNvSpPr/>
            <p:nvPr/>
          </p:nvSpPr>
          <p:spPr>
            <a:xfrm>
              <a:off x="4519372" y="2335881"/>
              <a:ext cx="158045" cy="158045"/>
            </a:xfrm>
            <a:prstGeom prst="rect">
              <a:avLst/>
            </a:prstGeom>
            <a:solidFill>
              <a:srgbClr val="0070C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195AE5F6-6967-DE46-90D1-1405C131F463}"/>
                </a:ext>
              </a:extLst>
            </p:cNvPr>
            <p:cNvSpPr/>
            <p:nvPr/>
          </p:nvSpPr>
          <p:spPr>
            <a:xfrm rot="44196">
              <a:off x="1533828" y="2906198"/>
              <a:ext cx="158045" cy="158045"/>
            </a:xfrm>
            <a:prstGeom prst="ellipse">
              <a:avLst/>
            </a:prstGeom>
            <a:solidFill>
              <a:srgbClr val="C0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813E54F7-5D28-2742-92D3-A39B6EF1C768}"/>
                </a:ext>
              </a:extLst>
            </p:cNvPr>
            <p:cNvSpPr/>
            <p:nvPr/>
          </p:nvSpPr>
          <p:spPr>
            <a:xfrm rot="44196">
              <a:off x="988695" y="3455787"/>
              <a:ext cx="158045" cy="158045"/>
            </a:xfrm>
            <a:prstGeom prst="ellipse">
              <a:avLst/>
            </a:prstGeom>
            <a:solidFill>
              <a:srgbClr val="C0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1F79F4C3-F2AA-9945-8196-72593CAA7DDE}"/>
                </a:ext>
              </a:extLst>
            </p:cNvPr>
            <p:cNvSpPr/>
            <p:nvPr/>
          </p:nvSpPr>
          <p:spPr>
            <a:xfrm rot="44196">
              <a:off x="3060204" y="2404465"/>
              <a:ext cx="158045" cy="15804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1A0887BE-7B56-A14E-994C-24F6D1A8640F}"/>
                </a:ext>
              </a:extLst>
            </p:cNvPr>
            <p:cNvSpPr/>
            <p:nvPr/>
          </p:nvSpPr>
          <p:spPr>
            <a:xfrm>
              <a:off x="2460171" y="2655349"/>
              <a:ext cx="158045" cy="15804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C7C8FB7F-0215-D649-9BA7-C96C28054824}"/>
                </a:ext>
              </a:extLst>
            </p:cNvPr>
            <p:cNvSpPr/>
            <p:nvPr/>
          </p:nvSpPr>
          <p:spPr>
            <a:xfrm>
              <a:off x="2967572" y="4494364"/>
              <a:ext cx="158045" cy="15804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BD9A7D6A-1D7A-204F-9F1B-88564BB7CE9C}"/>
                </a:ext>
              </a:extLst>
            </p:cNvPr>
            <p:cNvSpPr/>
            <p:nvPr/>
          </p:nvSpPr>
          <p:spPr>
            <a:xfrm rot="44196">
              <a:off x="3328796" y="4020502"/>
              <a:ext cx="158045" cy="15804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55B85EB-642A-F343-BC4B-108D276840CA}"/>
                </a:ext>
              </a:extLst>
            </p:cNvPr>
            <p:cNvSpPr/>
            <p:nvPr/>
          </p:nvSpPr>
          <p:spPr>
            <a:xfrm rot="44196">
              <a:off x="2731327" y="3471438"/>
              <a:ext cx="158045" cy="15804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C5865549-1975-854C-BD93-02DFEFDCDAB2}"/>
                    </a:ext>
                  </a:extLst>
                </p:cNvPr>
                <p:cNvSpPr txBox="1"/>
                <p:nvPr/>
              </p:nvSpPr>
              <p:spPr>
                <a:xfrm>
                  <a:off x="1245940" y="2588177"/>
                  <a:ext cx="633828" cy="29238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4571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𝜉</m:t>
                        </m:r>
                        <m:r>
                          <a:rPr kumimoji="0" lang="en-US" sz="1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=0</m:t>
                        </m:r>
                      </m:oMath>
                    </m:oMathPara>
                  </a14:m>
                  <a:endParaRPr kumimoji="0" 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C5865549-1975-854C-BD93-02DFEFDCDA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45940" y="2588177"/>
                  <a:ext cx="633828" cy="292388"/>
                </a:xfrm>
                <a:prstGeom prst="rect">
                  <a:avLst/>
                </a:prstGeom>
                <a:blipFill>
                  <a:blip r:embed="rId4"/>
                  <a:stretch>
                    <a:fillRect l="-11765" r="-5882" b="-291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37498197-CB61-BA49-A77D-856D937E1156}"/>
                    </a:ext>
                  </a:extLst>
                </p:cNvPr>
                <p:cNvSpPr txBox="1"/>
                <p:nvPr/>
              </p:nvSpPr>
              <p:spPr>
                <a:xfrm>
                  <a:off x="2335790" y="3191870"/>
                  <a:ext cx="633828" cy="29238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4571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𝜉</m:t>
                        </m:r>
                        <m:r>
                          <a:rPr kumimoji="0" lang="en-US" sz="1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&lt;1</m:t>
                        </m:r>
                      </m:oMath>
                    </m:oMathPara>
                  </a14:m>
                  <a:endParaRPr kumimoji="0" 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37498197-CB61-BA49-A77D-856D937E11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5790" y="3191870"/>
                  <a:ext cx="633828" cy="292388"/>
                </a:xfrm>
                <a:prstGeom prst="rect">
                  <a:avLst/>
                </a:prstGeom>
                <a:blipFill>
                  <a:blip r:embed="rId5"/>
                  <a:stretch>
                    <a:fillRect l="-9804" r="-7843" b="-304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8A0250DD-94BC-1846-88FE-1D25476255E9}"/>
                    </a:ext>
                  </a:extLst>
                </p:cNvPr>
                <p:cNvSpPr txBox="1"/>
                <p:nvPr/>
              </p:nvSpPr>
              <p:spPr>
                <a:xfrm>
                  <a:off x="3327817" y="4188969"/>
                  <a:ext cx="633828" cy="29238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4571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𝜉</m:t>
                        </m:r>
                        <m:r>
                          <a:rPr kumimoji="0" lang="en-US" sz="1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=1</m:t>
                        </m:r>
                      </m:oMath>
                    </m:oMathPara>
                  </a14:m>
                  <a:endParaRPr kumimoji="0" 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8A0250DD-94BC-1846-88FE-1D25476255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7817" y="4188969"/>
                  <a:ext cx="633828" cy="292388"/>
                </a:xfrm>
                <a:prstGeom prst="rect">
                  <a:avLst/>
                </a:prstGeom>
                <a:blipFill>
                  <a:blip r:embed="rId6"/>
                  <a:stretch>
                    <a:fillRect l="-11765" r="-7843" b="-291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445DAE7D-D7E2-9D4A-9397-06A6F605614F}"/>
                    </a:ext>
                  </a:extLst>
                </p:cNvPr>
                <p:cNvSpPr txBox="1"/>
                <p:nvPr/>
              </p:nvSpPr>
              <p:spPr>
                <a:xfrm>
                  <a:off x="2822312" y="2075670"/>
                  <a:ext cx="633828" cy="29238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4571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𝜉</m:t>
                        </m:r>
                        <m:r>
                          <a:rPr kumimoji="0" lang="en-US" sz="1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&gt;1</m:t>
                        </m:r>
                      </m:oMath>
                    </m:oMathPara>
                  </a14:m>
                  <a:endParaRPr kumimoji="0" 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445DAE7D-D7E2-9D4A-9397-06A6F60561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2312" y="2075670"/>
                  <a:ext cx="633828" cy="292388"/>
                </a:xfrm>
                <a:prstGeom prst="rect">
                  <a:avLst/>
                </a:prstGeom>
                <a:blipFill>
                  <a:blip r:embed="rId7"/>
                  <a:stretch>
                    <a:fillRect l="-11765" r="-7843" b="-291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272700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133EB-2548-4DD7-9155-FC3B7F404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</a:t>
            </a:r>
            <a:r>
              <a:rPr lang="en-US" altLang="en-US" dirty="0"/>
              <a:t>slack variable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80A4C07-34E7-4947-A523-741A9B2F5F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8273" y="1219200"/>
            <a:ext cx="5552905" cy="538480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9C9CBFD-93BE-4E07-9782-EA343AE4EA59}"/>
              </a:ext>
            </a:extLst>
          </p:cNvPr>
          <p:cNvSpPr/>
          <p:nvPr/>
        </p:nvSpPr>
        <p:spPr>
          <a:xfrm>
            <a:off x="6407426" y="6550223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https://www.quora.com/What-is-the-purpose-for-using-slack-variable-in-SVM</a:t>
            </a:r>
          </a:p>
        </p:txBody>
      </p:sp>
    </p:spTree>
    <p:extLst>
      <p:ext uri="{BB962C8B-B14F-4D97-AF65-F5344CB8AC3E}">
        <p14:creationId xmlns:p14="http://schemas.microsoft.com/office/powerpoint/2010/main" val="874603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EFE1CE4-254E-FD4F-95CF-4EF93989DDC0}"/>
              </a:ext>
            </a:extLst>
          </p:cNvPr>
          <p:cNvSpPr txBox="1">
            <a:spLocks noChangeArrowheads="1"/>
          </p:cNvSpPr>
          <p:nvPr/>
        </p:nvSpPr>
        <p:spPr>
          <a:xfrm>
            <a:off x="350985" y="286607"/>
            <a:ext cx="11369963" cy="673979"/>
          </a:xfrm>
          <a:prstGeom prst="rect">
            <a:avLst/>
          </a:prstGeom>
        </p:spPr>
        <p:txBody>
          <a:bodyPr vert="horz" lIns="91436" tIns="45718" rIns="91436" bIns="45718" rtlCol="0" anchor="b">
            <a:normAutofit/>
          </a:bodyPr>
          <a:lstStyle>
            <a:lvl1pPr algn="ctr" defTabSz="914354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 spc="-51" baseline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  <a:ea typeface="+mj-ea"/>
                <a:cs typeface="+mj-cs"/>
              </a:defRPr>
            </a:lvl1pPr>
          </a:lstStyle>
          <a:p>
            <a:r>
              <a:rPr lang="en-US" altLang="en-US" dirty="0"/>
              <a:t>Feature Selection Methods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9D05B0-8D7F-8D45-B878-807AAA8D7760}"/>
              </a:ext>
            </a:extLst>
          </p:cNvPr>
          <p:cNvSpPr txBox="1">
            <a:spLocks noChangeArrowheads="1"/>
          </p:cNvSpPr>
          <p:nvPr/>
        </p:nvSpPr>
        <p:spPr>
          <a:xfrm>
            <a:off x="667706" y="1239252"/>
            <a:ext cx="11329221" cy="5295900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>
            <a:lvl1pPr marL="341305" indent="-341305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3074" indent="-373053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179" indent="-300023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8080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2791" indent="-290506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2971" indent="-274632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b="1" dirty="0">
                <a:latin typeface="Calibri" panose="020F0502020204030204" pitchFamily="34" charset="0"/>
              </a:rPr>
              <a:t>Filter methods</a:t>
            </a:r>
          </a:p>
          <a:p>
            <a:pPr lvl="1"/>
            <a:r>
              <a:rPr lang="en-US" altLang="en-US" dirty="0">
                <a:latin typeface="Calibri" panose="020F0502020204030204" pitchFamily="34" charset="0"/>
              </a:rPr>
              <a:t>Select features based on some goodness measure </a:t>
            </a:r>
          </a:p>
          <a:p>
            <a:pPr lvl="1"/>
            <a:r>
              <a:rPr lang="en-US" altLang="en-US" dirty="0">
                <a:latin typeface="Calibri" panose="020F0502020204030204" pitchFamily="34" charset="0"/>
              </a:rPr>
              <a:t>Independent of the specific classification model</a:t>
            </a:r>
          </a:p>
          <a:p>
            <a:r>
              <a:rPr lang="en-US" altLang="en-US" b="1" dirty="0">
                <a:latin typeface="Calibri" panose="020F0502020204030204" pitchFamily="34" charset="0"/>
              </a:rPr>
              <a:t>Wrapper methods </a:t>
            </a:r>
          </a:p>
          <a:p>
            <a:pPr lvl="1"/>
            <a:r>
              <a:rPr lang="en-US" dirty="0"/>
              <a:t>Combine the feature selection and classifier model construction steps together, </a:t>
            </a:r>
          </a:p>
          <a:p>
            <a:pPr lvl="1"/>
            <a:r>
              <a:rPr lang="en-US" dirty="0"/>
              <a:t>Iteratively </a:t>
            </a:r>
          </a:p>
          <a:p>
            <a:pPr lvl="2"/>
            <a:r>
              <a:rPr lang="en-US" dirty="0"/>
              <a:t>Use the currently selected feature subset to construct a classification model</a:t>
            </a:r>
          </a:p>
          <a:p>
            <a:pPr lvl="2"/>
            <a:r>
              <a:rPr lang="en-US" dirty="0"/>
              <a:t>Use the current classification model to update the selected feature subset. </a:t>
            </a:r>
            <a:endParaRPr lang="en-US" altLang="en-US" dirty="0">
              <a:latin typeface="Calibri" panose="020F0502020204030204" pitchFamily="34" charset="0"/>
            </a:endParaRPr>
          </a:p>
          <a:p>
            <a:r>
              <a:rPr lang="en-US" altLang="en-US" b="1" dirty="0">
                <a:latin typeface="Calibri" panose="020F0502020204030204" pitchFamily="34" charset="0"/>
              </a:rPr>
              <a:t>Embedded methods </a:t>
            </a:r>
          </a:p>
          <a:p>
            <a:pPr lvl="1"/>
            <a:r>
              <a:rPr lang="en-US" dirty="0"/>
              <a:t>Simultaneously constructs the classification model and selects the relevant features</a:t>
            </a:r>
          </a:p>
          <a:p>
            <a:pPr lvl="1"/>
            <a:r>
              <a:rPr lang="en-US" dirty="0"/>
              <a:t>Embed the feature selection step during the classification model construction step </a:t>
            </a:r>
          </a:p>
        </p:txBody>
      </p:sp>
    </p:spTree>
    <p:extLst>
      <p:ext uri="{BB962C8B-B14F-4D97-AF65-F5344CB8AC3E}">
        <p14:creationId xmlns:p14="http://schemas.microsoft.com/office/powerpoint/2010/main" val="3888112821"/>
      </p:ext>
    </p:extLst>
  </p:cSld>
  <p:clrMapOvr>
    <a:masterClrMapping/>
  </p:clrMapOvr>
  <p:transition>
    <p:zo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704849" y="-25400"/>
            <a:ext cx="10677525" cy="982661"/>
          </a:xfrm>
          <a:noFill/>
        </p:spPr>
        <p:txBody>
          <a:bodyPr vert="horz" lIns="92075" tIns="46038" rIns="92075" bIns="46038" rtlCol="0" anchor="b">
            <a:normAutofit/>
          </a:bodyPr>
          <a:lstStyle/>
          <a:p>
            <a:r>
              <a:rPr lang="en-US" altLang="en-US" dirty="0"/>
              <a:t>SVM for Linearly Inseparable Data</a:t>
            </a:r>
          </a:p>
        </p:txBody>
      </p:sp>
      <p:sp>
        <p:nvSpPr>
          <p:cNvPr id="42" name="Rectangle 3">
            <a:extLst>
              <a:ext uri="{FF2B5EF4-FFF2-40B4-BE49-F238E27FC236}">
                <a16:creationId xmlns:a16="http://schemas.microsoft.com/office/drawing/2014/main" id="{73383C3A-BEED-274F-8A3E-C4DAA98E37FB}"/>
              </a:ext>
            </a:extLst>
          </p:cNvPr>
          <p:cNvSpPr txBox="1">
            <a:spLocks noChangeArrowheads="1"/>
          </p:cNvSpPr>
          <p:nvPr/>
        </p:nvSpPr>
        <p:spPr>
          <a:xfrm>
            <a:off x="630414" y="1141235"/>
            <a:ext cx="11101823" cy="5495089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>
            <a:lvl1pPr marL="461951" indent="-461951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8170" indent="-538149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17" indent="-474651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808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59" indent="-5222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6328" indent="-507987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1951" marR="0" lvl="0" indent="-461951" algn="l" defTabSz="914354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Alternatively, for linearly inseparable data, we can map them to a higher dimensional space</a:t>
            </a:r>
          </a:p>
          <a:p>
            <a:pPr marL="461951" marR="0" lvl="0" indent="-461951" algn="l" defTabSz="914354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search for a linear separating hyperplane in the new space</a:t>
            </a:r>
          </a:p>
          <a:p>
            <a:pPr marL="738170" marR="0" lvl="1" indent="-538149" algn="l" defTabSz="914354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Example: The XOR problem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C9D16B7-8EE1-0D47-88F8-64FDC44F430C}"/>
              </a:ext>
            </a:extLst>
          </p:cNvPr>
          <p:cNvGrpSpPr/>
          <p:nvPr/>
        </p:nvGrpSpPr>
        <p:grpSpPr>
          <a:xfrm>
            <a:off x="1336465" y="3577759"/>
            <a:ext cx="3030999" cy="2315165"/>
            <a:chOff x="1336465" y="3577759"/>
            <a:chExt cx="3030999" cy="2315165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C1A2666-415F-434C-B628-3ED3EB6C0B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36465" y="3577759"/>
              <a:ext cx="0" cy="231516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F13337EC-0B16-5249-892C-87C993BE887D}"/>
                </a:ext>
              </a:extLst>
            </p:cNvPr>
            <p:cNvCxnSpPr>
              <a:cxnSpLocks/>
            </p:cNvCxnSpPr>
            <p:nvPr/>
          </p:nvCxnSpPr>
          <p:spPr>
            <a:xfrm>
              <a:off x="1336465" y="5892924"/>
              <a:ext cx="303099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798D643B-BF51-9F4B-8F6B-ADEA9F90FB4C}"/>
              </a:ext>
            </a:extLst>
          </p:cNvPr>
          <p:cNvSpPr/>
          <p:nvPr/>
        </p:nvSpPr>
        <p:spPr>
          <a:xfrm>
            <a:off x="1708041" y="5373819"/>
            <a:ext cx="158045" cy="15804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4FE60DC-B793-E140-9944-28A825959854}"/>
              </a:ext>
            </a:extLst>
          </p:cNvPr>
          <p:cNvSpPr/>
          <p:nvPr/>
        </p:nvSpPr>
        <p:spPr>
          <a:xfrm rot="44196">
            <a:off x="1709050" y="4057182"/>
            <a:ext cx="158045" cy="15804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817CEED-11D2-1142-B8CE-EB6FD5DAF69B}"/>
              </a:ext>
            </a:extLst>
          </p:cNvPr>
          <p:cNvSpPr/>
          <p:nvPr/>
        </p:nvSpPr>
        <p:spPr>
          <a:xfrm rot="44196">
            <a:off x="3112734" y="5372809"/>
            <a:ext cx="158045" cy="15804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2CDC26A-40A4-F847-A83D-A0A7E6B19B0C}"/>
              </a:ext>
            </a:extLst>
          </p:cNvPr>
          <p:cNvSpPr/>
          <p:nvPr/>
        </p:nvSpPr>
        <p:spPr>
          <a:xfrm>
            <a:off x="3113744" y="4056171"/>
            <a:ext cx="158045" cy="15804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63CE56C8-36D2-AF46-B103-8EFAB776094A}"/>
              </a:ext>
            </a:extLst>
          </p:cNvPr>
          <p:cNvSpPr/>
          <p:nvPr/>
        </p:nvSpPr>
        <p:spPr>
          <a:xfrm>
            <a:off x="1691667" y="3679839"/>
            <a:ext cx="1717170" cy="2029111"/>
          </a:xfrm>
          <a:custGeom>
            <a:avLst/>
            <a:gdLst>
              <a:gd name="connsiteX0" fmla="*/ 0 w 1717170"/>
              <a:gd name="connsiteY0" fmla="*/ 854243 h 2029111"/>
              <a:gd name="connsiteX1" fmla="*/ 1696452 w 1717170"/>
              <a:gd name="connsiteY1" fmla="*/ 2009274 h 2029111"/>
              <a:gd name="connsiteX2" fmla="*/ 938463 w 1717170"/>
              <a:gd name="connsiteY2" fmla="*/ 0 h 2029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17170" h="2029111">
                <a:moveTo>
                  <a:pt x="0" y="854243"/>
                </a:moveTo>
                <a:cubicBezTo>
                  <a:pt x="770021" y="1502945"/>
                  <a:pt x="1540042" y="2151648"/>
                  <a:pt x="1696452" y="2009274"/>
                </a:cubicBezTo>
                <a:cubicBezTo>
                  <a:pt x="1852863" y="1866900"/>
                  <a:pt x="1076826" y="328863"/>
                  <a:pt x="938463" y="0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E3B1F684-9373-3A44-9E8F-91989E40268E}"/>
              </a:ext>
            </a:extLst>
          </p:cNvPr>
          <p:cNvGrpSpPr/>
          <p:nvPr/>
        </p:nvGrpSpPr>
        <p:grpSpPr>
          <a:xfrm>
            <a:off x="7005051" y="3431120"/>
            <a:ext cx="3048225" cy="2608441"/>
            <a:chOff x="6974080" y="3679839"/>
            <a:chExt cx="3048225" cy="2608441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45DB4D90-1FC4-E24A-832C-4F546E5A8706}"/>
                </a:ext>
              </a:extLst>
            </p:cNvPr>
            <p:cNvGrpSpPr/>
            <p:nvPr/>
          </p:nvGrpSpPr>
          <p:grpSpPr>
            <a:xfrm>
              <a:off x="6974080" y="3679839"/>
              <a:ext cx="3048225" cy="2608441"/>
              <a:chOff x="6974080" y="3679839"/>
              <a:chExt cx="3048225" cy="2608441"/>
            </a:xfrm>
          </p:grpSpPr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1A6B0ABC-199B-594B-86A4-14188B27BE8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824536" y="3679839"/>
                <a:ext cx="0" cy="177199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F83CCF62-3044-5344-8571-878E18B050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24536" y="5451831"/>
                <a:ext cx="2197769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D00CEB22-9E1E-EA4C-9807-7C75D8EB72D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974080" y="5437824"/>
                <a:ext cx="850456" cy="85045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CE3D599-46CA-0642-B4F2-451714E50F9A}"/>
                </a:ext>
              </a:extLst>
            </p:cNvPr>
            <p:cNvCxnSpPr/>
            <p:nvPr/>
          </p:nvCxnSpPr>
          <p:spPr>
            <a:xfrm>
              <a:off x="7824536" y="4214216"/>
              <a:ext cx="1199148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CEE77D8F-F139-6F41-8424-BEF16BB5B483}"/>
                </a:ext>
              </a:extLst>
            </p:cNvPr>
            <p:cNvCxnSpPr/>
            <p:nvPr/>
          </p:nvCxnSpPr>
          <p:spPr>
            <a:xfrm>
              <a:off x="7399308" y="5892924"/>
              <a:ext cx="1199148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7C78E28-6C0D-3A41-A6E6-97AEDED2F6D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775671" y="5263478"/>
              <a:ext cx="1199148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09E4A381-5AAB-7F42-95DF-7BD1CC1117C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998882" y="5283591"/>
              <a:ext cx="1199148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83CE421B-0270-B846-B3F8-D77C349715CA}"/>
                </a:ext>
              </a:extLst>
            </p:cNvPr>
            <p:cNvCxnSpPr/>
            <p:nvPr/>
          </p:nvCxnSpPr>
          <p:spPr>
            <a:xfrm>
              <a:off x="7399308" y="4663904"/>
              <a:ext cx="1199148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C4D26856-CD89-1D4C-82CB-24E38BBCBB4C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424110" y="4836152"/>
              <a:ext cx="1199148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B489966A-F0FA-8140-9E79-FABC8E72974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87277" y="4214216"/>
              <a:ext cx="437259" cy="441092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3AA2B9C9-8B17-374D-9194-5A84E3311B6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86425" y="4224348"/>
              <a:ext cx="437259" cy="441092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7B947F19-3262-294F-A2FE-14C5040752D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00238" y="5451831"/>
              <a:ext cx="437259" cy="441092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062526C7-F655-D549-B495-420C0CED303A}"/>
                </a:ext>
              </a:extLst>
            </p:cNvPr>
            <p:cNvSpPr/>
            <p:nvPr/>
          </p:nvSpPr>
          <p:spPr>
            <a:xfrm>
              <a:off x="7745514" y="5367398"/>
              <a:ext cx="158045" cy="15804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06E53BB5-1536-3D4E-89CC-B4B7924483D8}"/>
                </a:ext>
              </a:extLst>
            </p:cNvPr>
            <p:cNvSpPr/>
            <p:nvPr/>
          </p:nvSpPr>
          <p:spPr>
            <a:xfrm rot="44196">
              <a:off x="7745513" y="4162007"/>
              <a:ext cx="158045" cy="15804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9048B39-F9F8-CD41-A0FC-186ED116F6EF}"/>
                </a:ext>
              </a:extLst>
            </p:cNvPr>
            <p:cNvSpPr/>
            <p:nvPr/>
          </p:nvSpPr>
          <p:spPr>
            <a:xfrm rot="44196">
              <a:off x="7296222" y="5813900"/>
              <a:ext cx="158045" cy="15804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A7998254-AA9B-414A-B9CE-F0CA22558176}"/>
                </a:ext>
              </a:extLst>
            </p:cNvPr>
            <p:cNvSpPr/>
            <p:nvPr/>
          </p:nvSpPr>
          <p:spPr>
            <a:xfrm>
              <a:off x="8523586" y="4622381"/>
              <a:ext cx="158045" cy="15804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47B8F62E-C078-414B-A686-E376C6328E6B}"/>
                </a:ext>
              </a:extLst>
            </p:cNvPr>
            <p:cNvSpPr/>
            <p:nvPr/>
          </p:nvSpPr>
          <p:spPr>
            <a:xfrm>
              <a:off x="7628021" y="4199021"/>
              <a:ext cx="661737" cy="1708484"/>
            </a:xfrm>
            <a:custGeom>
              <a:avLst/>
              <a:gdLst>
                <a:gd name="connsiteX0" fmla="*/ 517358 w 661737"/>
                <a:gd name="connsiteY0" fmla="*/ 0 h 1708484"/>
                <a:gd name="connsiteX1" fmla="*/ 661737 w 661737"/>
                <a:gd name="connsiteY1" fmla="*/ 481263 h 1708484"/>
                <a:gd name="connsiteX2" fmla="*/ 216568 w 661737"/>
                <a:gd name="connsiteY2" fmla="*/ 1708484 h 1708484"/>
                <a:gd name="connsiteX3" fmla="*/ 0 w 661737"/>
                <a:gd name="connsiteY3" fmla="*/ 1479884 h 1708484"/>
                <a:gd name="connsiteX4" fmla="*/ 192505 w 661737"/>
                <a:gd name="connsiteY4" fmla="*/ 300790 h 1708484"/>
                <a:gd name="connsiteX5" fmla="*/ 517358 w 661737"/>
                <a:gd name="connsiteY5" fmla="*/ 0 h 170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737" h="1708484">
                  <a:moveTo>
                    <a:pt x="517358" y="0"/>
                  </a:moveTo>
                  <a:lnTo>
                    <a:pt x="661737" y="481263"/>
                  </a:lnTo>
                  <a:lnTo>
                    <a:pt x="216568" y="1708484"/>
                  </a:lnTo>
                  <a:lnTo>
                    <a:pt x="0" y="1479884"/>
                  </a:lnTo>
                  <a:lnTo>
                    <a:pt x="192505" y="300790"/>
                  </a:lnTo>
                  <a:lnTo>
                    <a:pt x="517358" y="0"/>
                  </a:lnTo>
                  <a:close/>
                </a:path>
              </a:pathLst>
            </a:custGeom>
            <a:solidFill>
              <a:schemeClr val="bg1">
                <a:lumMod val="50000"/>
                <a:alpha val="2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3" name="Right Arrow 42">
            <a:extLst>
              <a:ext uri="{FF2B5EF4-FFF2-40B4-BE49-F238E27FC236}">
                <a16:creationId xmlns:a16="http://schemas.microsoft.com/office/drawing/2014/main" id="{DB145CD7-EE19-3A41-AB6B-585A253814BE}"/>
              </a:ext>
            </a:extLst>
          </p:cNvPr>
          <p:cNvSpPr/>
          <p:nvPr/>
        </p:nvSpPr>
        <p:spPr>
          <a:xfrm>
            <a:off x="5130354" y="4576380"/>
            <a:ext cx="1022685" cy="3179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3CF20B4A-93A5-464F-9938-D2E761923F59}"/>
                  </a:ext>
                </a:extLst>
              </p:cNvPr>
              <p:cNvSpPr txBox="1"/>
              <p:nvPr/>
            </p:nvSpPr>
            <p:spPr>
              <a:xfrm>
                <a:off x="5078527" y="4152506"/>
                <a:ext cx="1125244" cy="2923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1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𝒙</m:t>
                      </m:r>
                      <m:r>
                        <a:rPr kumimoji="0" lang="en-US" sz="19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⟼</m:t>
                      </m:r>
                      <m:r>
                        <a:rPr kumimoji="0" lang="en-US" sz="19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𝜙</m:t>
                      </m:r>
                      <m:r>
                        <a:rPr kumimoji="0" lang="en-US" sz="19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(</m:t>
                      </m:r>
                      <m:r>
                        <a:rPr kumimoji="0" lang="en-US" sz="1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𝒙</m:t>
                      </m:r>
                      <m:r>
                        <a:rPr kumimoji="0" lang="en-US" sz="19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3CF20B4A-93A5-464F-9938-D2E761923F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8527" y="4152506"/>
                <a:ext cx="1125244" cy="292388"/>
              </a:xfrm>
              <a:prstGeom prst="rect">
                <a:avLst/>
              </a:prstGeom>
              <a:blipFill>
                <a:blip r:embed="rId3"/>
                <a:stretch>
                  <a:fillRect l="-2247" r="-6742" b="-2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95300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361949" y="0"/>
            <a:ext cx="11210925" cy="1008064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Kernel Functions for Nonlinear Classification</a:t>
            </a:r>
          </a:p>
        </p:txBody>
      </p:sp>
      <p:pic>
        <p:nvPicPr>
          <p:cNvPr id="3174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432" y="3275012"/>
            <a:ext cx="909955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554830" y="1171575"/>
                <a:ext cx="11018044" cy="1939926"/>
              </a:xfrm>
              <a:prstGeom prst="rect">
                <a:avLst/>
              </a:prstGeom>
            </p:spPr>
            <p:txBody>
              <a:bodyPr vert="horz" lIns="91436" tIns="45718" rIns="91436" bIns="45718" rtlCol="0">
                <a:noAutofit/>
              </a:bodyPr>
              <a:lstStyle>
                <a:lvl1pPr marL="461951" indent="-461951" algn="l" defTabSz="914354" rtl="0" eaLnBrk="1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CC"/>
                  </a:buClr>
                  <a:buSzPct val="80000"/>
                  <a:buFont typeface="Wingdings" panose="05000000000000000000" pitchFamily="2" charset="2"/>
                  <a:buChar char="q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38170" indent="-538149" algn="l" defTabSz="914354" rtl="0" eaLnBrk="1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BD582C"/>
                  </a:buClr>
                  <a:buSzPct val="80000"/>
                  <a:buFont typeface="Wingdings" panose="05000000000000000000" pitchFamily="2" charset="2"/>
                  <a:buChar char="q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8817" indent="-474651" algn="l" defTabSz="914354" rtl="0" eaLnBrk="1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8080"/>
                  </a:buClr>
                  <a:buSzPct val="80000"/>
                  <a:buFont typeface="Wingdings" panose="05000000000000000000" pitchFamily="2" charset="2"/>
                  <a:buChar char="q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4559" indent="-522275" algn="l" defTabSz="914354" rtl="0" eaLnBrk="1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0000"/>
                  </a:buClr>
                  <a:buSzPct val="80000"/>
                  <a:buFont typeface="Wingdings" panose="05000000000000000000" pitchFamily="2" charset="2"/>
                  <a:buChar char="q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6328" indent="-507987" algn="l" defTabSz="914354" rtl="0" eaLnBrk="1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7030A0"/>
                  </a:buClr>
                  <a:buSzPct val="80000"/>
                  <a:buFont typeface="Wingdings" panose="05000000000000000000" pitchFamily="2" charset="2"/>
                  <a:buChar char="q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099946" indent="-228589" algn="l" defTabSz="914354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5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299936" indent="-228589" algn="l" defTabSz="914354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5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499925" indent="-228589" algn="l" defTabSz="914354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5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699916" indent="-228589" algn="l" defTabSz="914354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5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61951" marR="0" lvl="0" indent="-461951" algn="l" defTabSz="914354" rtl="0" eaLnBrk="1" fontAlgn="auto" latinLnBrk="0" hangingPunct="1">
                  <a:lnSpc>
                    <a:spcPct val="12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CC"/>
                  </a:buClr>
                  <a:buSzPct val="80000"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Instead of computing the dot product on the transformed data, it is mathematically equivalent to applying a kernel function </a:t>
                </a:r>
                <a14:m>
                  <m:oMath xmlns:m="http://schemas.openxmlformats.org/officeDocument/2006/math">
                    <m:r>
                      <a:rPr kumimoji="0" lang="en-US" alt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𝐾</m:t>
                    </m:r>
                    <m:r>
                      <a:rPr kumimoji="0" lang="en-US" alt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altLang="en-US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altLang="en-US" sz="2400" b="0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𝑖</m:t>
                    </m:r>
                    <m:r>
                      <a:rPr kumimoji="0" lang="en-US" altLang="en-US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 </m:t>
                    </m:r>
                    <m:r>
                      <a:rPr kumimoji="0" lang="en-US" altLang="en-US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altLang="en-US" sz="2400" b="0" i="1" u="none" strike="noStrike" kern="1200" cap="none" spc="0" normalizeH="0" baseline="-2500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𝑗</m:t>
                    </m:r>
                    <m:r>
                      <a:rPr kumimoji="0" lang="en-US" altLang="en-US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 </m:t>
                    </m:r>
                  </m:oMath>
                </a14:m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to the original data, i.e., </a:t>
                </a:r>
              </a:p>
              <a:p>
                <a:pPr marL="1144559" marR="0" lvl="3" indent="-522275" algn="l" defTabSz="914354" rtl="0" eaLnBrk="1" fontAlgn="auto" latinLnBrk="0" hangingPunct="1">
                  <a:lnSpc>
                    <a:spcPct val="12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0000"/>
                  </a:buClr>
                  <a:buSzPct val="80000"/>
                  <a:buFont typeface="Wingdings" panose="05000000000000000000" pitchFamily="2" charset="2"/>
                  <a:buChar char="q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𝐾</m:t>
                    </m:r>
                    <m:r>
                      <a:rPr kumimoji="0" lang="en-US" alt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altLang="en-US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altLang="en-US" sz="2400" b="0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𝑖</m:t>
                    </m:r>
                    <m:r>
                      <a:rPr kumimoji="0" lang="en-US" altLang="en-US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 </m:t>
                    </m:r>
                    <m:r>
                      <a:rPr kumimoji="0" lang="en-US" altLang="en-US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altLang="en-US" sz="2400" b="0" i="1" u="none" strike="noStrike" kern="1200" cap="none" spc="0" normalizeH="0" baseline="-2500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𝑗</m:t>
                    </m:r>
                    <m:r>
                      <a:rPr kumimoji="0" lang="en-US" altLang="en-US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 =</m:t>
                    </m:r>
                    <m:r>
                      <a:rPr kumimoji="0" lang="en-US" alt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𝜙</m:t>
                    </m:r>
                    <m:r>
                      <a:rPr kumimoji="0" lang="en-US" altLang="en-US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altLang="en-US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altLang="en-US" sz="2400" b="0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𝑖</m:t>
                    </m:r>
                    <m:r>
                      <a:rPr kumimoji="0" lang="en-US" altLang="en-US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 </m:t>
                    </m:r>
                    <m:r>
                      <a:rPr kumimoji="0" lang="en-US" alt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𝜙</m:t>
                    </m:r>
                    <m:r>
                      <a:rPr kumimoji="0" lang="en-US" altLang="en-US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altLang="en-US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altLang="en-US" sz="2400" b="0" i="1" u="none" strike="noStrike" kern="1200" cap="none" spc="0" normalizeH="0" baseline="-2500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𝑗</m:t>
                    </m:r>
                    <m:r>
                      <a:rPr kumimoji="0" lang="en-US" altLang="en-US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 </m:t>
                    </m:r>
                  </m:oMath>
                </a14:m>
                <a:endParaRPr kumimoji="0" lang="el-GR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461951" marR="0" lvl="0" indent="-461951" algn="l" defTabSz="914354" rtl="0" eaLnBrk="1" fontAlgn="auto" latinLnBrk="0" hangingPunct="1">
                  <a:lnSpc>
                    <a:spcPct val="12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CC"/>
                  </a:buClr>
                  <a:buSzPct val="80000"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Typical Kernel Functions</a:t>
                </a:r>
              </a:p>
              <a:p>
                <a:pPr marL="0" marR="0" lvl="0" indent="0" algn="l" defTabSz="914354" rtl="0" eaLnBrk="1" fontAlgn="auto" latinLnBrk="0" hangingPunct="1">
                  <a:lnSpc>
                    <a:spcPct val="12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CC"/>
                  </a:buClr>
                  <a:buSzPct val="8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30" y="1171575"/>
                <a:ext cx="11018044" cy="1939926"/>
              </a:xfrm>
              <a:prstGeom prst="rect">
                <a:avLst/>
              </a:prstGeom>
              <a:blipFill>
                <a:blip r:embed="rId4"/>
                <a:stretch>
                  <a:fillRect l="-346" r="-576" b="-8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54830" y="5027615"/>
            <a:ext cx="11018044" cy="936082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>
            <a:lvl1pPr marL="461951" indent="-461951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8170" indent="-538149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17" indent="-474651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808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59" indent="-5222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6328" indent="-507987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1951" marR="0" lvl="0" indent="-461951" algn="l" defTabSz="91435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SVMs can efficiently perform a non-linear classification using kernel functions, implicitly mapping their inputs into high-dimensional feature spaces</a:t>
            </a:r>
            <a:endParaRPr kumimoji="0" lang="en-US" altLang="en-US" sz="24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920698-1E89-402A-BA8C-DFE9355F2BBE}"/>
              </a:ext>
            </a:extLst>
          </p:cNvPr>
          <p:cNvSpPr/>
          <p:nvPr/>
        </p:nvSpPr>
        <p:spPr>
          <a:xfrm>
            <a:off x="1081432" y="5913159"/>
            <a:ext cx="8811316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https://www.youtube.com/watch?time_continue=42&amp;v=3liCbRZPrZA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D74A099-EA34-4BA4-9133-689C4E1E8328}"/>
              </a:ext>
            </a:extLst>
          </p:cNvPr>
          <p:cNvSpPr/>
          <p:nvPr/>
        </p:nvSpPr>
        <p:spPr>
          <a:xfrm>
            <a:off x="1081432" y="6297880"/>
            <a:ext cx="10229298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http://crsouza.com/2010/03/17/kernel-functions-for-machine-learning-applications/</a:t>
            </a:r>
          </a:p>
        </p:txBody>
      </p:sp>
    </p:spTree>
    <p:extLst>
      <p:ext uri="{BB962C8B-B14F-4D97-AF65-F5344CB8AC3E}">
        <p14:creationId xmlns:p14="http://schemas.microsoft.com/office/powerpoint/2010/main" val="25264936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704849" y="-25400"/>
            <a:ext cx="10677525" cy="982661"/>
          </a:xfrm>
          <a:noFill/>
        </p:spPr>
        <p:txBody>
          <a:bodyPr vert="horz" lIns="92075" tIns="46038" rIns="92075" bIns="46038" rtlCol="0" anchor="b">
            <a:normAutofit/>
          </a:bodyPr>
          <a:lstStyle/>
          <a:p>
            <a:pPr eaLnBrk="1" hangingPunct="1"/>
            <a:r>
              <a:rPr lang="en-US" altLang="en-US" dirty="0"/>
              <a:t>Multi-class Classification with SVM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1C377789-E766-A242-ABF1-8322EFDCBFE1}"/>
              </a:ext>
            </a:extLst>
          </p:cNvPr>
          <p:cNvSpPr/>
          <p:nvPr/>
        </p:nvSpPr>
        <p:spPr>
          <a:xfrm>
            <a:off x="2504157" y="2789615"/>
            <a:ext cx="158045" cy="15804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11E4B0D3-6EE9-3B4B-981F-5747225F01F8}"/>
              </a:ext>
            </a:extLst>
          </p:cNvPr>
          <p:cNvSpPr/>
          <p:nvPr/>
        </p:nvSpPr>
        <p:spPr>
          <a:xfrm>
            <a:off x="2928282" y="2675845"/>
            <a:ext cx="158045" cy="15804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5A1EE663-9929-924B-9171-15605756D5AD}"/>
              </a:ext>
            </a:extLst>
          </p:cNvPr>
          <p:cNvSpPr/>
          <p:nvPr/>
        </p:nvSpPr>
        <p:spPr>
          <a:xfrm>
            <a:off x="3352407" y="2523444"/>
            <a:ext cx="158045" cy="15804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D73B067E-741D-3348-B927-8327BE0D8CCC}"/>
              </a:ext>
            </a:extLst>
          </p:cNvPr>
          <p:cNvSpPr/>
          <p:nvPr/>
        </p:nvSpPr>
        <p:spPr>
          <a:xfrm>
            <a:off x="2731959" y="3074043"/>
            <a:ext cx="158045" cy="15804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ED7C765D-0E01-174E-ACE7-995154B815CA}"/>
              </a:ext>
            </a:extLst>
          </p:cNvPr>
          <p:cNvSpPr/>
          <p:nvPr/>
        </p:nvSpPr>
        <p:spPr>
          <a:xfrm>
            <a:off x="3473675" y="3178465"/>
            <a:ext cx="158045" cy="15804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EBE26F41-4917-B842-AF7B-91D3F87E4325}"/>
              </a:ext>
            </a:extLst>
          </p:cNvPr>
          <p:cNvSpPr/>
          <p:nvPr/>
        </p:nvSpPr>
        <p:spPr>
          <a:xfrm>
            <a:off x="3033008" y="3378447"/>
            <a:ext cx="158045" cy="15804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CBB489A4-CCE9-B84B-8F15-B753C3FF01C0}"/>
              </a:ext>
            </a:extLst>
          </p:cNvPr>
          <p:cNvSpPr/>
          <p:nvPr/>
        </p:nvSpPr>
        <p:spPr>
          <a:xfrm>
            <a:off x="3598293" y="3587865"/>
            <a:ext cx="158045" cy="15804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A7C5FDA7-F148-B34B-AF7B-B49C29C4A458}"/>
              </a:ext>
            </a:extLst>
          </p:cNvPr>
          <p:cNvSpPr/>
          <p:nvPr/>
        </p:nvSpPr>
        <p:spPr>
          <a:xfrm>
            <a:off x="3867819" y="3181553"/>
            <a:ext cx="158045" cy="15804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E769FE5D-9721-1047-ADBC-E4CA6CDBA4B2}"/>
              </a:ext>
            </a:extLst>
          </p:cNvPr>
          <p:cNvSpPr/>
          <p:nvPr/>
        </p:nvSpPr>
        <p:spPr>
          <a:xfrm>
            <a:off x="3181481" y="3876835"/>
            <a:ext cx="158045" cy="15804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385CBFF2-374D-DC40-A8B8-0D6A2618EEEE}"/>
              </a:ext>
            </a:extLst>
          </p:cNvPr>
          <p:cNvSpPr/>
          <p:nvPr/>
        </p:nvSpPr>
        <p:spPr>
          <a:xfrm>
            <a:off x="3726087" y="2789615"/>
            <a:ext cx="158045" cy="15804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66DD0C23-DFFD-1B49-9AA5-AEF6CC15C02F}"/>
              </a:ext>
            </a:extLst>
          </p:cNvPr>
          <p:cNvSpPr/>
          <p:nvPr/>
        </p:nvSpPr>
        <p:spPr>
          <a:xfrm>
            <a:off x="2769794" y="2217675"/>
            <a:ext cx="158045" cy="15804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CD886AA7-C9EF-A849-AAD0-D17D45A502F0}"/>
              </a:ext>
            </a:extLst>
          </p:cNvPr>
          <p:cNvSpPr/>
          <p:nvPr/>
        </p:nvSpPr>
        <p:spPr>
          <a:xfrm>
            <a:off x="496235" y="2458490"/>
            <a:ext cx="158045" cy="15804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6C572C88-1DEE-3447-B04A-D7B0A8E0B4BA}"/>
              </a:ext>
            </a:extLst>
          </p:cNvPr>
          <p:cNvSpPr/>
          <p:nvPr/>
        </p:nvSpPr>
        <p:spPr>
          <a:xfrm>
            <a:off x="1690161" y="2381850"/>
            <a:ext cx="158045" cy="15804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CCF365A3-9B77-6541-92A1-47E828FF40D1}"/>
              </a:ext>
            </a:extLst>
          </p:cNvPr>
          <p:cNvSpPr/>
          <p:nvPr/>
        </p:nvSpPr>
        <p:spPr>
          <a:xfrm>
            <a:off x="947350" y="2693616"/>
            <a:ext cx="158045" cy="15804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19B6EF59-EF64-0449-9BC1-8A61538637A0}"/>
              </a:ext>
            </a:extLst>
          </p:cNvPr>
          <p:cNvSpPr/>
          <p:nvPr/>
        </p:nvSpPr>
        <p:spPr>
          <a:xfrm>
            <a:off x="338190" y="2926802"/>
            <a:ext cx="158045" cy="15804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6E6DEA7F-22F8-1C4F-953A-035AB96B59D0}"/>
              </a:ext>
            </a:extLst>
          </p:cNvPr>
          <p:cNvSpPr/>
          <p:nvPr/>
        </p:nvSpPr>
        <p:spPr>
          <a:xfrm>
            <a:off x="1466905" y="2787102"/>
            <a:ext cx="158045" cy="15804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11E415FD-7111-A74B-B699-AF523A4056AA}"/>
              </a:ext>
            </a:extLst>
          </p:cNvPr>
          <p:cNvSpPr/>
          <p:nvPr/>
        </p:nvSpPr>
        <p:spPr>
          <a:xfrm>
            <a:off x="962874" y="3240245"/>
            <a:ext cx="158045" cy="15804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A241C9EA-6051-7442-9DC5-9139AEC76BD6}"/>
              </a:ext>
            </a:extLst>
          </p:cNvPr>
          <p:cNvSpPr/>
          <p:nvPr/>
        </p:nvSpPr>
        <p:spPr>
          <a:xfrm>
            <a:off x="1455350" y="3347489"/>
            <a:ext cx="158045" cy="15804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EBAB73D2-5D2A-0849-8E03-8BA0EECE8EEA}"/>
              </a:ext>
            </a:extLst>
          </p:cNvPr>
          <p:cNvSpPr/>
          <p:nvPr/>
        </p:nvSpPr>
        <p:spPr>
          <a:xfrm>
            <a:off x="505674" y="3240245"/>
            <a:ext cx="158045" cy="15804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7718F620-6FF9-D34E-8FA9-18FC20C46714}"/>
              </a:ext>
            </a:extLst>
          </p:cNvPr>
          <p:cNvSpPr/>
          <p:nvPr/>
        </p:nvSpPr>
        <p:spPr>
          <a:xfrm>
            <a:off x="783749" y="3646822"/>
            <a:ext cx="158045" cy="15804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4C579970-6F2B-D743-B582-E70FFBBFD9B4}"/>
              </a:ext>
            </a:extLst>
          </p:cNvPr>
          <p:cNvSpPr/>
          <p:nvPr/>
        </p:nvSpPr>
        <p:spPr>
          <a:xfrm>
            <a:off x="1818180" y="3265818"/>
            <a:ext cx="158045" cy="15804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riangle 1">
            <a:extLst>
              <a:ext uri="{FF2B5EF4-FFF2-40B4-BE49-F238E27FC236}">
                <a16:creationId xmlns:a16="http://schemas.microsoft.com/office/drawing/2014/main" id="{6FE6EFCF-67D5-CF4F-BD19-4D079FB59139}"/>
              </a:ext>
            </a:extLst>
          </p:cNvPr>
          <p:cNvSpPr/>
          <p:nvPr/>
        </p:nvSpPr>
        <p:spPr>
          <a:xfrm>
            <a:off x="1775628" y="3884784"/>
            <a:ext cx="148473" cy="158045"/>
          </a:xfrm>
          <a:prstGeom prst="triangle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Triangle 55">
            <a:extLst>
              <a:ext uri="{FF2B5EF4-FFF2-40B4-BE49-F238E27FC236}">
                <a16:creationId xmlns:a16="http://schemas.microsoft.com/office/drawing/2014/main" id="{A2B3839E-2C89-6F49-A64E-807AB6AAFDE3}"/>
              </a:ext>
            </a:extLst>
          </p:cNvPr>
          <p:cNvSpPr/>
          <p:nvPr/>
        </p:nvSpPr>
        <p:spPr>
          <a:xfrm>
            <a:off x="2504157" y="3825725"/>
            <a:ext cx="148473" cy="158045"/>
          </a:xfrm>
          <a:prstGeom prst="triangle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Triangle 56">
            <a:extLst>
              <a:ext uri="{FF2B5EF4-FFF2-40B4-BE49-F238E27FC236}">
                <a16:creationId xmlns:a16="http://schemas.microsoft.com/office/drawing/2014/main" id="{A7E9052D-2681-6C49-8382-1878E521F904}"/>
              </a:ext>
            </a:extLst>
          </p:cNvPr>
          <p:cNvSpPr/>
          <p:nvPr/>
        </p:nvSpPr>
        <p:spPr>
          <a:xfrm>
            <a:off x="1408375" y="4144068"/>
            <a:ext cx="148473" cy="158045"/>
          </a:xfrm>
          <a:prstGeom prst="triangle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Triangle 57">
            <a:extLst>
              <a:ext uri="{FF2B5EF4-FFF2-40B4-BE49-F238E27FC236}">
                <a16:creationId xmlns:a16="http://schemas.microsoft.com/office/drawing/2014/main" id="{1782F04D-ED97-824E-8635-9FD431B0CE16}"/>
              </a:ext>
            </a:extLst>
          </p:cNvPr>
          <p:cNvSpPr/>
          <p:nvPr/>
        </p:nvSpPr>
        <p:spPr>
          <a:xfrm>
            <a:off x="2080032" y="4169902"/>
            <a:ext cx="148473" cy="158045"/>
          </a:xfrm>
          <a:prstGeom prst="triangle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Triangle 58">
            <a:extLst>
              <a:ext uri="{FF2B5EF4-FFF2-40B4-BE49-F238E27FC236}">
                <a16:creationId xmlns:a16="http://schemas.microsoft.com/office/drawing/2014/main" id="{3769BDB8-D1DB-4A40-9E55-DE07BAEB8CD2}"/>
              </a:ext>
            </a:extLst>
          </p:cNvPr>
          <p:cNvSpPr/>
          <p:nvPr/>
        </p:nvSpPr>
        <p:spPr>
          <a:xfrm>
            <a:off x="1508066" y="4477550"/>
            <a:ext cx="148473" cy="158045"/>
          </a:xfrm>
          <a:prstGeom prst="triangle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iangle 59">
            <a:extLst>
              <a:ext uri="{FF2B5EF4-FFF2-40B4-BE49-F238E27FC236}">
                <a16:creationId xmlns:a16="http://schemas.microsoft.com/office/drawing/2014/main" id="{E9896633-8EA7-CE44-B398-EC6283758E05}"/>
              </a:ext>
            </a:extLst>
          </p:cNvPr>
          <p:cNvSpPr/>
          <p:nvPr/>
        </p:nvSpPr>
        <p:spPr>
          <a:xfrm>
            <a:off x="2754291" y="4223090"/>
            <a:ext cx="148473" cy="158045"/>
          </a:xfrm>
          <a:prstGeom prst="triangle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Triangle 60">
            <a:extLst>
              <a:ext uri="{FF2B5EF4-FFF2-40B4-BE49-F238E27FC236}">
                <a16:creationId xmlns:a16="http://schemas.microsoft.com/office/drawing/2014/main" id="{0DA58934-50FF-EB4F-84ED-13D037F736A6}"/>
              </a:ext>
            </a:extLst>
          </p:cNvPr>
          <p:cNvSpPr/>
          <p:nvPr/>
        </p:nvSpPr>
        <p:spPr>
          <a:xfrm>
            <a:off x="2118174" y="4520952"/>
            <a:ext cx="148473" cy="158045"/>
          </a:xfrm>
          <a:prstGeom prst="triangle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Triangle 61">
            <a:extLst>
              <a:ext uri="{FF2B5EF4-FFF2-40B4-BE49-F238E27FC236}">
                <a16:creationId xmlns:a16="http://schemas.microsoft.com/office/drawing/2014/main" id="{29E00785-05B3-8846-8524-CC1BBF242E84}"/>
              </a:ext>
            </a:extLst>
          </p:cNvPr>
          <p:cNvSpPr/>
          <p:nvPr/>
        </p:nvSpPr>
        <p:spPr>
          <a:xfrm>
            <a:off x="1143466" y="4429696"/>
            <a:ext cx="148473" cy="158045"/>
          </a:xfrm>
          <a:prstGeom prst="triangle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Triangle 62">
            <a:extLst>
              <a:ext uri="{FF2B5EF4-FFF2-40B4-BE49-F238E27FC236}">
                <a16:creationId xmlns:a16="http://schemas.microsoft.com/office/drawing/2014/main" id="{14886DD5-B1A8-314A-A668-6EF4395D7F9E}"/>
              </a:ext>
            </a:extLst>
          </p:cNvPr>
          <p:cNvSpPr/>
          <p:nvPr/>
        </p:nvSpPr>
        <p:spPr>
          <a:xfrm>
            <a:off x="1656539" y="4918445"/>
            <a:ext cx="148473" cy="158045"/>
          </a:xfrm>
          <a:prstGeom prst="triangle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Triangle 63">
            <a:extLst>
              <a:ext uri="{FF2B5EF4-FFF2-40B4-BE49-F238E27FC236}">
                <a16:creationId xmlns:a16="http://schemas.microsoft.com/office/drawing/2014/main" id="{2EC8B12A-C659-CA4C-BBB9-2EA8979DCAFB}"/>
              </a:ext>
            </a:extLst>
          </p:cNvPr>
          <p:cNvSpPr/>
          <p:nvPr/>
        </p:nvSpPr>
        <p:spPr>
          <a:xfrm>
            <a:off x="2721013" y="4770658"/>
            <a:ext cx="148473" cy="158045"/>
          </a:xfrm>
          <a:prstGeom prst="triangle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B59D6896-99CA-704B-960F-7039B6006F35}"/>
              </a:ext>
            </a:extLst>
          </p:cNvPr>
          <p:cNvSpPr/>
          <p:nvPr/>
        </p:nvSpPr>
        <p:spPr>
          <a:xfrm>
            <a:off x="8791042" y="1805034"/>
            <a:ext cx="82986" cy="8298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3760C5DF-93A0-BB49-B045-50EB62091C3C}"/>
              </a:ext>
            </a:extLst>
          </p:cNvPr>
          <p:cNvSpPr/>
          <p:nvPr/>
        </p:nvSpPr>
        <p:spPr>
          <a:xfrm>
            <a:off x="9013741" y="1745295"/>
            <a:ext cx="82986" cy="8298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120EAC31-70BC-6443-9E24-9F6789AADDEF}"/>
              </a:ext>
            </a:extLst>
          </p:cNvPr>
          <p:cNvSpPr/>
          <p:nvPr/>
        </p:nvSpPr>
        <p:spPr>
          <a:xfrm>
            <a:off x="9236441" y="1665273"/>
            <a:ext cx="82986" cy="8298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DDC5F11D-C9B3-8845-9D45-D8AE111A66B2}"/>
              </a:ext>
            </a:extLst>
          </p:cNvPr>
          <p:cNvSpPr/>
          <p:nvPr/>
        </p:nvSpPr>
        <p:spPr>
          <a:xfrm>
            <a:off x="8910656" y="1954381"/>
            <a:ext cx="82986" cy="8298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774CFD43-6453-E246-8C9E-243E4A7A4926}"/>
              </a:ext>
            </a:extLst>
          </p:cNvPr>
          <p:cNvSpPr/>
          <p:nvPr/>
        </p:nvSpPr>
        <p:spPr>
          <a:xfrm>
            <a:off x="9300116" y="2009211"/>
            <a:ext cx="82986" cy="8298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F79F6048-EB63-5740-899F-E241FD151275}"/>
              </a:ext>
            </a:extLst>
          </p:cNvPr>
          <p:cNvSpPr/>
          <p:nvPr/>
        </p:nvSpPr>
        <p:spPr>
          <a:xfrm>
            <a:off x="9068731" y="2114217"/>
            <a:ext cx="82986" cy="8298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66EEAD5C-A66C-974D-836A-E768836CD6C8}"/>
              </a:ext>
            </a:extLst>
          </p:cNvPr>
          <p:cNvSpPr/>
          <p:nvPr/>
        </p:nvSpPr>
        <p:spPr>
          <a:xfrm>
            <a:off x="9365550" y="2224178"/>
            <a:ext cx="82986" cy="8298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8D08BCDC-3A91-B54B-88E9-407026029731}"/>
              </a:ext>
            </a:extLst>
          </p:cNvPr>
          <p:cNvSpPr/>
          <p:nvPr/>
        </p:nvSpPr>
        <p:spPr>
          <a:xfrm>
            <a:off x="9507073" y="2010832"/>
            <a:ext cx="82986" cy="8298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E6E4CA01-E4A3-DB48-9BEB-0F9C3C14A1F5}"/>
              </a:ext>
            </a:extLst>
          </p:cNvPr>
          <p:cNvSpPr/>
          <p:nvPr/>
        </p:nvSpPr>
        <p:spPr>
          <a:xfrm>
            <a:off x="9146691" y="2375910"/>
            <a:ext cx="82986" cy="8298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8131F060-42D8-2846-A04C-42AAA787B34C}"/>
              </a:ext>
            </a:extLst>
          </p:cNvPr>
          <p:cNvSpPr/>
          <p:nvPr/>
        </p:nvSpPr>
        <p:spPr>
          <a:xfrm>
            <a:off x="9432652" y="1805034"/>
            <a:ext cx="82986" cy="8298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99C0A044-6A5B-8A42-B7EA-0B8C9CF31AFE}"/>
              </a:ext>
            </a:extLst>
          </p:cNvPr>
          <p:cNvSpPr/>
          <p:nvPr/>
        </p:nvSpPr>
        <p:spPr>
          <a:xfrm>
            <a:off x="8930523" y="1504720"/>
            <a:ext cx="82986" cy="8298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9E166E7A-04CB-9448-B51C-55F3A6C23404}"/>
              </a:ext>
            </a:extLst>
          </p:cNvPr>
          <p:cNvSpPr/>
          <p:nvPr/>
        </p:nvSpPr>
        <p:spPr>
          <a:xfrm>
            <a:off x="7736724" y="1631167"/>
            <a:ext cx="82986" cy="8298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7C482855-7479-A648-9AD8-6C99B0F7F1A3}"/>
              </a:ext>
            </a:extLst>
          </p:cNvPr>
          <p:cNvSpPr/>
          <p:nvPr/>
        </p:nvSpPr>
        <p:spPr>
          <a:xfrm>
            <a:off x="8363630" y="1590925"/>
            <a:ext cx="82986" cy="8298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215E2158-E31F-8247-80A6-836088AFBF10}"/>
              </a:ext>
            </a:extLst>
          </p:cNvPr>
          <p:cNvSpPr/>
          <p:nvPr/>
        </p:nvSpPr>
        <p:spPr>
          <a:xfrm>
            <a:off x="7973595" y="1754627"/>
            <a:ext cx="82986" cy="8298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1" name="Oval 160">
            <a:extLst>
              <a:ext uri="{FF2B5EF4-FFF2-40B4-BE49-F238E27FC236}">
                <a16:creationId xmlns:a16="http://schemas.microsoft.com/office/drawing/2014/main" id="{E8BA07BA-05B5-A24E-BAAD-AEDEE304165A}"/>
              </a:ext>
            </a:extLst>
          </p:cNvPr>
          <p:cNvSpPr/>
          <p:nvPr/>
        </p:nvSpPr>
        <p:spPr>
          <a:xfrm>
            <a:off x="7653738" y="1877068"/>
            <a:ext cx="82986" cy="8298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A06CA2E4-C363-5E44-A92C-8AC3635A42BA}"/>
              </a:ext>
            </a:extLst>
          </p:cNvPr>
          <p:cNvSpPr/>
          <p:nvPr/>
        </p:nvSpPr>
        <p:spPr>
          <a:xfrm>
            <a:off x="8246403" y="1803714"/>
            <a:ext cx="82986" cy="8298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42D8C733-1F07-F141-9A24-F73211062A58}"/>
              </a:ext>
            </a:extLst>
          </p:cNvPr>
          <p:cNvSpPr/>
          <p:nvPr/>
        </p:nvSpPr>
        <p:spPr>
          <a:xfrm>
            <a:off x="7981747" y="2041650"/>
            <a:ext cx="82986" cy="8298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id="{C9062F97-ADF1-0248-9A23-9DC5AFE85656}"/>
              </a:ext>
            </a:extLst>
          </p:cNvPr>
          <p:cNvSpPr/>
          <p:nvPr/>
        </p:nvSpPr>
        <p:spPr>
          <a:xfrm>
            <a:off x="8240336" y="2097962"/>
            <a:ext cx="82986" cy="8298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D9252F89-CEBB-3045-B59C-549D4B3E666E}"/>
              </a:ext>
            </a:extLst>
          </p:cNvPr>
          <p:cNvSpPr/>
          <p:nvPr/>
        </p:nvSpPr>
        <p:spPr>
          <a:xfrm>
            <a:off x="7741680" y="2041650"/>
            <a:ext cx="82986" cy="8298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F869FEC0-12BD-8547-807C-45559B3FC271}"/>
              </a:ext>
            </a:extLst>
          </p:cNvPr>
          <p:cNvSpPr/>
          <p:nvPr/>
        </p:nvSpPr>
        <p:spPr>
          <a:xfrm>
            <a:off x="7887692" y="2255135"/>
            <a:ext cx="82986" cy="8298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F3D63757-6130-F54D-8BC6-01B278F7CFB8}"/>
              </a:ext>
            </a:extLst>
          </p:cNvPr>
          <p:cNvSpPr/>
          <p:nvPr/>
        </p:nvSpPr>
        <p:spPr>
          <a:xfrm>
            <a:off x="8430850" y="2055078"/>
            <a:ext cx="82986" cy="8298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8" name="Triangle 167">
            <a:extLst>
              <a:ext uri="{FF2B5EF4-FFF2-40B4-BE49-F238E27FC236}">
                <a16:creationId xmlns:a16="http://schemas.microsoft.com/office/drawing/2014/main" id="{96324C6C-D017-AD4C-83D0-B3E21FB6D287}"/>
              </a:ext>
            </a:extLst>
          </p:cNvPr>
          <p:cNvSpPr/>
          <p:nvPr/>
        </p:nvSpPr>
        <p:spPr>
          <a:xfrm>
            <a:off x="8408507" y="2380084"/>
            <a:ext cx="77960" cy="82986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9" name="Triangle 168">
            <a:extLst>
              <a:ext uri="{FF2B5EF4-FFF2-40B4-BE49-F238E27FC236}">
                <a16:creationId xmlns:a16="http://schemas.microsoft.com/office/drawing/2014/main" id="{E64A8973-A238-D640-8E81-9EEAE22A19BF}"/>
              </a:ext>
            </a:extLst>
          </p:cNvPr>
          <p:cNvSpPr/>
          <p:nvPr/>
        </p:nvSpPr>
        <p:spPr>
          <a:xfrm>
            <a:off x="8791042" y="2349073"/>
            <a:ext cx="77960" cy="82986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0" name="Triangle 169">
            <a:extLst>
              <a:ext uri="{FF2B5EF4-FFF2-40B4-BE49-F238E27FC236}">
                <a16:creationId xmlns:a16="http://schemas.microsoft.com/office/drawing/2014/main" id="{8B8B2246-7169-1A4A-BB7A-2BADF9870824}"/>
              </a:ext>
            </a:extLst>
          </p:cNvPr>
          <p:cNvSpPr/>
          <p:nvPr/>
        </p:nvSpPr>
        <p:spPr>
          <a:xfrm>
            <a:off x="8215670" y="2516229"/>
            <a:ext cx="77960" cy="82986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1" name="Triangle 170">
            <a:extLst>
              <a:ext uri="{FF2B5EF4-FFF2-40B4-BE49-F238E27FC236}">
                <a16:creationId xmlns:a16="http://schemas.microsoft.com/office/drawing/2014/main" id="{A09FD5AA-17B1-CA41-B775-389ED0133D95}"/>
              </a:ext>
            </a:extLst>
          </p:cNvPr>
          <p:cNvSpPr/>
          <p:nvPr/>
        </p:nvSpPr>
        <p:spPr>
          <a:xfrm>
            <a:off x="8568343" y="2529794"/>
            <a:ext cx="77960" cy="82986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2" name="Triangle 171">
            <a:extLst>
              <a:ext uri="{FF2B5EF4-FFF2-40B4-BE49-F238E27FC236}">
                <a16:creationId xmlns:a16="http://schemas.microsoft.com/office/drawing/2014/main" id="{8FFA1A61-F730-154D-8356-84608C3964D4}"/>
              </a:ext>
            </a:extLst>
          </p:cNvPr>
          <p:cNvSpPr/>
          <p:nvPr/>
        </p:nvSpPr>
        <p:spPr>
          <a:xfrm>
            <a:off x="8268016" y="2691333"/>
            <a:ext cx="77960" cy="82986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3" name="Triangle 172">
            <a:extLst>
              <a:ext uri="{FF2B5EF4-FFF2-40B4-BE49-F238E27FC236}">
                <a16:creationId xmlns:a16="http://schemas.microsoft.com/office/drawing/2014/main" id="{FCBDE189-271E-A64B-8B3F-4DF021F566E1}"/>
              </a:ext>
            </a:extLst>
          </p:cNvPr>
          <p:cNvSpPr/>
          <p:nvPr/>
        </p:nvSpPr>
        <p:spPr>
          <a:xfrm>
            <a:off x="8922382" y="2557721"/>
            <a:ext cx="77960" cy="82986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4" name="Triangle 173">
            <a:extLst>
              <a:ext uri="{FF2B5EF4-FFF2-40B4-BE49-F238E27FC236}">
                <a16:creationId xmlns:a16="http://schemas.microsoft.com/office/drawing/2014/main" id="{98B7DF0E-C527-8948-8570-532080B93A5D}"/>
              </a:ext>
            </a:extLst>
          </p:cNvPr>
          <p:cNvSpPr/>
          <p:nvPr/>
        </p:nvSpPr>
        <p:spPr>
          <a:xfrm>
            <a:off x="8588371" y="2714123"/>
            <a:ext cx="77960" cy="82986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5" name="Triangle 174">
            <a:extLst>
              <a:ext uri="{FF2B5EF4-FFF2-40B4-BE49-F238E27FC236}">
                <a16:creationId xmlns:a16="http://schemas.microsoft.com/office/drawing/2014/main" id="{2F6DC22C-49E7-4C44-BA55-06B138E4D761}"/>
              </a:ext>
            </a:extLst>
          </p:cNvPr>
          <p:cNvSpPr/>
          <p:nvPr/>
        </p:nvSpPr>
        <p:spPr>
          <a:xfrm>
            <a:off x="8076572" y="2666206"/>
            <a:ext cx="77960" cy="82986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6" name="Triangle 175">
            <a:extLst>
              <a:ext uri="{FF2B5EF4-FFF2-40B4-BE49-F238E27FC236}">
                <a16:creationId xmlns:a16="http://schemas.microsoft.com/office/drawing/2014/main" id="{8381C1FA-BCFF-7242-A37B-B05D1A9EB066}"/>
              </a:ext>
            </a:extLst>
          </p:cNvPr>
          <p:cNvSpPr/>
          <p:nvPr/>
        </p:nvSpPr>
        <p:spPr>
          <a:xfrm>
            <a:off x="8345976" y="2922838"/>
            <a:ext cx="77960" cy="82986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7" name="Triangle 176">
            <a:extLst>
              <a:ext uri="{FF2B5EF4-FFF2-40B4-BE49-F238E27FC236}">
                <a16:creationId xmlns:a16="http://schemas.microsoft.com/office/drawing/2014/main" id="{F1BC3F1E-1103-EB40-A3E6-43C2DC194161}"/>
              </a:ext>
            </a:extLst>
          </p:cNvPr>
          <p:cNvSpPr/>
          <p:nvPr/>
        </p:nvSpPr>
        <p:spPr>
          <a:xfrm>
            <a:off x="8904909" y="2845238"/>
            <a:ext cx="77960" cy="82986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C2331DFD-78BF-0A44-ADD2-3A664BFEA6C9}"/>
              </a:ext>
            </a:extLst>
          </p:cNvPr>
          <p:cNvSpPr/>
          <p:nvPr/>
        </p:nvSpPr>
        <p:spPr>
          <a:xfrm>
            <a:off x="11142865" y="1773940"/>
            <a:ext cx="82986" cy="8298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45B5ACD0-E74C-3245-81AD-362A3FDD535A}"/>
              </a:ext>
            </a:extLst>
          </p:cNvPr>
          <p:cNvSpPr/>
          <p:nvPr/>
        </p:nvSpPr>
        <p:spPr>
          <a:xfrm>
            <a:off x="11365564" y="1714201"/>
            <a:ext cx="82986" cy="8298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F0F2DEDE-620B-BA4B-A0BD-BCD90E84CFE5}"/>
              </a:ext>
            </a:extLst>
          </p:cNvPr>
          <p:cNvSpPr/>
          <p:nvPr/>
        </p:nvSpPr>
        <p:spPr>
          <a:xfrm>
            <a:off x="11588264" y="1634179"/>
            <a:ext cx="82986" cy="8298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3D281C64-9E0D-114B-81F1-14FBD90D34E4}"/>
              </a:ext>
            </a:extLst>
          </p:cNvPr>
          <p:cNvSpPr/>
          <p:nvPr/>
        </p:nvSpPr>
        <p:spPr>
          <a:xfrm>
            <a:off x="11262479" y="1923287"/>
            <a:ext cx="82986" cy="8298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570BAC31-3FA9-9446-877F-5D67FCD40C55}"/>
              </a:ext>
            </a:extLst>
          </p:cNvPr>
          <p:cNvSpPr/>
          <p:nvPr/>
        </p:nvSpPr>
        <p:spPr>
          <a:xfrm>
            <a:off x="11651939" y="1978117"/>
            <a:ext cx="82986" cy="8298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EA30EFDC-52BC-5B4B-BA40-BB661B3CC8E8}"/>
              </a:ext>
            </a:extLst>
          </p:cNvPr>
          <p:cNvSpPr/>
          <p:nvPr/>
        </p:nvSpPr>
        <p:spPr>
          <a:xfrm>
            <a:off x="11420554" y="2083123"/>
            <a:ext cx="82986" cy="8298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B23A0311-9725-CE4B-85AF-01434281CE26}"/>
              </a:ext>
            </a:extLst>
          </p:cNvPr>
          <p:cNvSpPr/>
          <p:nvPr/>
        </p:nvSpPr>
        <p:spPr>
          <a:xfrm>
            <a:off x="11717373" y="2193084"/>
            <a:ext cx="82986" cy="8298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6466052D-CAC3-B246-B7EF-057B72F6E47A}"/>
              </a:ext>
            </a:extLst>
          </p:cNvPr>
          <p:cNvSpPr/>
          <p:nvPr/>
        </p:nvSpPr>
        <p:spPr>
          <a:xfrm>
            <a:off x="11858896" y="1979738"/>
            <a:ext cx="82986" cy="8298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10A220C1-666E-6644-88FE-AD6E5AD2A605}"/>
              </a:ext>
            </a:extLst>
          </p:cNvPr>
          <p:cNvSpPr/>
          <p:nvPr/>
        </p:nvSpPr>
        <p:spPr>
          <a:xfrm>
            <a:off x="11498514" y="2344816"/>
            <a:ext cx="82986" cy="8298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10239BCD-1568-014A-BA2D-0692F9BD43FB}"/>
              </a:ext>
            </a:extLst>
          </p:cNvPr>
          <p:cNvSpPr/>
          <p:nvPr/>
        </p:nvSpPr>
        <p:spPr>
          <a:xfrm>
            <a:off x="11784475" y="1773940"/>
            <a:ext cx="82986" cy="8298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7693822C-4628-4945-854D-0084E481744E}"/>
              </a:ext>
            </a:extLst>
          </p:cNvPr>
          <p:cNvSpPr/>
          <p:nvPr/>
        </p:nvSpPr>
        <p:spPr>
          <a:xfrm>
            <a:off x="11282346" y="1473626"/>
            <a:ext cx="82986" cy="8298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831C9773-8971-D241-9106-25207D7D178C}"/>
              </a:ext>
            </a:extLst>
          </p:cNvPr>
          <p:cNvSpPr/>
          <p:nvPr/>
        </p:nvSpPr>
        <p:spPr>
          <a:xfrm>
            <a:off x="10088547" y="1600073"/>
            <a:ext cx="82986" cy="8298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EB22E7A9-B860-AC47-801E-04FF1119D78F}"/>
              </a:ext>
            </a:extLst>
          </p:cNvPr>
          <p:cNvSpPr/>
          <p:nvPr/>
        </p:nvSpPr>
        <p:spPr>
          <a:xfrm>
            <a:off x="10715453" y="1559831"/>
            <a:ext cx="82986" cy="8298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EEA00F44-E8CB-A540-8A72-2E5D0C4C65ED}"/>
              </a:ext>
            </a:extLst>
          </p:cNvPr>
          <p:cNvSpPr/>
          <p:nvPr/>
        </p:nvSpPr>
        <p:spPr>
          <a:xfrm>
            <a:off x="10325418" y="1723533"/>
            <a:ext cx="82986" cy="8298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1FBC0D8B-ED20-0B49-8557-207459B6F5C5}"/>
              </a:ext>
            </a:extLst>
          </p:cNvPr>
          <p:cNvSpPr/>
          <p:nvPr/>
        </p:nvSpPr>
        <p:spPr>
          <a:xfrm>
            <a:off x="10005561" y="1845974"/>
            <a:ext cx="82986" cy="8298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4DA71E36-46F0-5649-9B86-418562A326DD}"/>
              </a:ext>
            </a:extLst>
          </p:cNvPr>
          <p:cNvSpPr/>
          <p:nvPr/>
        </p:nvSpPr>
        <p:spPr>
          <a:xfrm>
            <a:off x="10598226" y="1772620"/>
            <a:ext cx="82986" cy="8298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0BA805EB-43AC-5D47-9589-5C6DC84CF0C6}"/>
              </a:ext>
            </a:extLst>
          </p:cNvPr>
          <p:cNvSpPr/>
          <p:nvPr/>
        </p:nvSpPr>
        <p:spPr>
          <a:xfrm>
            <a:off x="10333570" y="2010556"/>
            <a:ext cx="82986" cy="8298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651BFA9E-698C-F04B-9925-2FFDA5A5982F}"/>
              </a:ext>
            </a:extLst>
          </p:cNvPr>
          <p:cNvSpPr/>
          <p:nvPr/>
        </p:nvSpPr>
        <p:spPr>
          <a:xfrm>
            <a:off x="10592159" y="2066868"/>
            <a:ext cx="82986" cy="8298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836FBD8B-3239-2E42-AE2D-C201BDE5620F}"/>
              </a:ext>
            </a:extLst>
          </p:cNvPr>
          <p:cNvSpPr/>
          <p:nvPr/>
        </p:nvSpPr>
        <p:spPr>
          <a:xfrm>
            <a:off x="10093503" y="2010556"/>
            <a:ext cx="82986" cy="8298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BCEB907B-7628-3E46-9F2F-78566136B79E}"/>
              </a:ext>
            </a:extLst>
          </p:cNvPr>
          <p:cNvSpPr/>
          <p:nvPr/>
        </p:nvSpPr>
        <p:spPr>
          <a:xfrm>
            <a:off x="10239515" y="2224041"/>
            <a:ext cx="82986" cy="8298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9" name="Oval 198">
            <a:extLst>
              <a:ext uri="{FF2B5EF4-FFF2-40B4-BE49-F238E27FC236}">
                <a16:creationId xmlns:a16="http://schemas.microsoft.com/office/drawing/2014/main" id="{CC28E0EC-8D14-6340-AA56-1991BF52FDC4}"/>
              </a:ext>
            </a:extLst>
          </p:cNvPr>
          <p:cNvSpPr/>
          <p:nvPr/>
        </p:nvSpPr>
        <p:spPr>
          <a:xfrm>
            <a:off x="10782673" y="2023984"/>
            <a:ext cx="82986" cy="8298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0" name="Triangle 199">
            <a:extLst>
              <a:ext uri="{FF2B5EF4-FFF2-40B4-BE49-F238E27FC236}">
                <a16:creationId xmlns:a16="http://schemas.microsoft.com/office/drawing/2014/main" id="{B17E5428-875F-1140-A654-EC5DBD2F0452}"/>
              </a:ext>
            </a:extLst>
          </p:cNvPr>
          <p:cNvSpPr/>
          <p:nvPr/>
        </p:nvSpPr>
        <p:spPr>
          <a:xfrm>
            <a:off x="10760330" y="2348990"/>
            <a:ext cx="77960" cy="82986"/>
          </a:xfrm>
          <a:prstGeom prst="triangle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1" name="Triangle 200">
            <a:extLst>
              <a:ext uri="{FF2B5EF4-FFF2-40B4-BE49-F238E27FC236}">
                <a16:creationId xmlns:a16="http://schemas.microsoft.com/office/drawing/2014/main" id="{1058ED95-B0ED-5244-AE91-535DD791FF50}"/>
              </a:ext>
            </a:extLst>
          </p:cNvPr>
          <p:cNvSpPr/>
          <p:nvPr/>
        </p:nvSpPr>
        <p:spPr>
          <a:xfrm>
            <a:off x="11142865" y="2317979"/>
            <a:ext cx="77960" cy="82986"/>
          </a:xfrm>
          <a:prstGeom prst="triangle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2" name="Triangle 201">
            <a:extLst>
              <a:ext uri="{FF2B5EF4-FFF2-40B4-BE49-F238E27FC236}">
                <a16:creationId xmlns:a16="http://schemas.microsoft.com/office/drawing/2014/main" id="{2270F435-0121-D044-AC1F-AE4098FFE368}"/>
              </a:ext>
            </a:extLst>
          </p:cNvPr>
          <p:cNvSpPr/>
          <p:nvPr/>
        </p:nvSpPr>
        <p:spPr>
          <a:xfrm>
            <a:off x="10567493" y="2485135"/>
            <a:ext cx="77960" cy="82986"/>
          </a:xfrm>
          <a:prstGeom prst="triangle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3" name="Triangle 202">
            <a:extLst>
              <a:ext uri="{FF2B5EF4-FFF2-40B4-BE49-F238E27FC236}">
                <a16:creationId xmlns:a16="http://schemas.microsoft.com/office/drawing/2014/main" id="{468926E7-5F13-4346-8662-17795712A3C8}"/>
              </a:ext>
            </a:extLst>
          </p:cNvPr>
          <p:cNvSpPr/>
          <p:nvPr/>
        </p:nvSpPr>
        <p:spPr>
          <a:xfrm>
            <a:off x="10920166" y="2498700"/>
            <a:ext cx="77960" cy="82986"/>
          </a:xfrm>
          <a:prstGeom prst="triangle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4" name="Triangle 203">
            <a:extLst>
              <a:ext uri="{FF2B5EF4-FFF2-40B4-BE49-F238E27FC236}">
                <a16:creationId xmlns:a16="http://schemas.microsoft.com/office/drawing/2014/main" id="{ADD5EB29-1AFA-2643-8A33-B40FC54B9047}"/>
              </a:ext>
            </a:extLst>
          </p:cNvPr>
          <p:cNvSpPr/>
          <p:nvPr/>
        </p:nvSpPr>
        <p:spPr>
          <a:xfrm>
            <a:off x="10619839" y="2660239"/>
            <a:ext cx="77960" cy="82986"/>
          </a:xfrm>
          <a:prstGeom prst="triangle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" name="Triangle 204">
            <a:extLst>
              <a:ext uri="{FF2B5EF4-FFF2-40B4-BE49-F238E27FC236}">
                <a16:creationId xmlns:a16="http://schemas.microsoft.com/office/drawing/2014/main" id="{F59513DA-318A-F242-82DC-0F0A3B13CAE5}"/>
              </a:ext>
            </a:extLst>
          </p:cNvPr>
          <p:cNvSpPr/>
          <p:nvPr/>
        </p:nvSpPr>
        <p:spPr>
          <a:xfrm>
            <a:off x="11274205" y="2526627"/>
            <a:ext cx="77960" cy="82986"/>
          </a:xfrm>
          <a:prstGeom prst="triangle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6" name="Triangle 205">
            <a:extLst>
              <a:ext uri="{FF2B5EF4-FFF2-40B4-BE49-F238E27FC236}">
                <a16:creationId xmlns:a16="http://schemas.microsoft.com/office/drawing/2014/main" id="{3067F13A-EAA5-1E47-AC1B-4CB8524C7F24}"/>
              </a:ext>
            </a:extLst>
          </p:cNvPr>
          <p:cNvSpPr/>
          <p:nvPr/>
        </p:nvSpPr>
        <p:spPr>
          <a:xfrm>
            <a:off x="10940194" y="2683029"/>
            <a:ext cx="77960" cy="82986"/>
          </a:xfrm>
          <a:prstGeom prst="triangle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7" name="Triangle 206">
            <a:extLst>
              <a:ext uri="{FF2B5EF4-FFF2-40B4-BE49-F238E27FC236}">
                <a16:creationId xmlns:a16="http://schemas.microsoft.com/office/drawing/2014/main" id="{512FAB65-7DE4-CC43-90F1-1D56BD957376}"/>
              </a:ext>
            </a:extLst>
          </p:cNvPr>
          <p:cNvSpPr/>
          <p:nvPr/>
        </p:nvSpPr>
        <p:spPr>
          <a:xfrm>
            <a:off x="10428395" y="2635112"/>
            <a:ext cx="77960" cy="82986"/>
          </a:xfrm>
          <a:prstGeom prst="triangle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8" name="Triangle 207">
            <a:extLst>
              <a:ext uri="{FF2B5EF4-FFF2-40B4-BE49-F238E27FC236}">
                <a16:creationId xmlns:a16="http://schemas.microsoft.com/office/drawing/2014/main" id="{B9B134F0-2790-9440-8971-3E71954DE036}"/>
              </a:ext>
            </a:extLst>
          </p:cNvPr>
          <p:cNvSpPr/>
          <p:nvPr/>
        </p:nvSpPr>
        <p:spPr>
          <a:xfrm>
            <a:off x="10697799" y="2891744"/>
            <a:ext cx="77960" cy="82986"/>
          </a:xfrm>
          <a:prstGeom prst="triangle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9" name="Triangle 208">
            <a:extLst>
              <a:ext uri="{FF2B5EF4-FFF2-40B4-BE49-F238E27FC236}">
                <a16:creationId xmlns:a16="http://schemas.microsoft.com/office/drawing/2014/main" id="{F90D8A59-43DE-714F-B68B-8BE2EEF01F9B}"/>
              </a:ext>
            </a:extLst>
          </p:cNvPr>
          <p:cNvSpPr/>
          <p:nvPr/>
        </p:nvSpPr>
        <p:spPr>
          <a:xfrm>
            <a:off x="11256732" y="2814144"/>
            <a:ext cx="77960" cy="82986"/>
          </a:xfrm>
          <a:prstGeom prst="triangle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32627D-441B-0140-B988-563303FB60C1}"/>
              </a:ext>
            </a:extLst>
          </p:cNvPr>
          <p:cNvSpPr txBox="1"/>
          <p:nvPr/>
        </p:nvSpPr>
        <p:spPr>
          <a:xfrm>
            <a:off x="6078264" y="3232682"/>
            <a:ext cx="449011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One-vs-Rest</a:t>
            </a: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6085EBE2-8BD5-CB41-8991-F43D8DCCE6EE}"/>
              </a:ext>
            </a:extLst>
          </p:cNvPr>
          <p:cNvSpPr txBox="1"/>
          <p:nvPr/>
        </p:nvSpPr>
        <p:spPr>
          <a:xfrm>
            <a:off x="6061938" y="6171253"/>
            <a:ext cx="449011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One-vs-One</a:t>
            </a:r>
          </a:p>
        </p:txBody>
      </p:sp>
      <p:sp>
        <p:nvSpPr>
          <p:cNvPr id="223" name="Oval 222">
            <a:extLst>
              <a:ext uri="{FF2B5EF4-FFF2-40B4-BE49-F238E27FC236}">
                <a16:creationId xmlns:a16="http://schemas.microsoft.com/office/drawing/2014/main" id="{82EEA8C7-9152-F548-A8F1-373D5639E763}"/>
              </a:ext>
            </a:extLst>
          </p:cNvPr>
          <p:cNvSpPr/>
          <p:nvPr/>
        </p:nvSpPr>
        <p:spPr>
          <a:xfrm>
            <a:off x="5255699" y="4635457"/>
            <a:ext cx="82986" cy="8298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4" name="Oval 223">
            <a:extLst>
              <a:ext uri="{FF2B5EF4-FFF2-40B4-BE49-F238E27FC236}">
                <a16:creationId xmlns:a16="http://schemas.microsoft.com/office/drawing/2014/main" id="{E2EB55E6-D5EF-E54F-9680-560E3DD49694}"/>
              </a:ext>
            </a:extLst>
          </p:cNvPr>
          <p:cNvSpPr/>
          <p:nvPr/>
        </p:nvSpPr>
        <p:spPr>
          <a:xfrm>
            <a:off x="5882605" y="4595215"/>
            <a:ext cx="82986" cy="8298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id="{9B811CC7-F601-8042-9FC0-7A6193E01C2C}"/>
              </a:ext>
            </a:extLst>
          </p:cNvPr>
          <p:cNvSpPr/>
          <p:nvPr/>
        </p:nvSpPr>
        <p:spPr>
          <a:xfrm>
            <a:off x="5492570" y="4758917"/>
            <a:ext cx="82986" cy="8298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040066E4-7FB6-7447-9AD8-C704E53C5F00}"/>
              </a:ext>
            </a:extLst>
          </p:cNvPr>
          <p:cNvSpPr/>
          <p:nvPr/>
        </p:nvSpPr>
        <p:spPr>
          <a:xfrm>
            <a:off x="5172713" y="4881358"/>
            <a:ext cx="82986" cy="8298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7" name="Oval 226">
            <a:extLst>
              <a:ext uri="{FF2B5EF4-FFF2-40B4-BE49-F238E27FC236}">
                <a16:creationId xmlns:a16="http://schemas.microsoft.com/office/drawing/2014/main" id="{0676D78C-63DF-9B43-B600-14C456ED4913}"/>
              </a:ext>
            </a:extLst>
          </p:cNvPr>
          <p:cNvSpPr/>
          <p:nvPr/>
        </p:nvSpPr>
        <p:spPr>
          <a:xfrm>
            <a:off x="5765378" y="4808004"/>
            <a:ext cx="82986" cy="8298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id="{0929052E-320C-CE48-B514-345E31E10EF3}"/>
              </a:ext>
            </a:extLst>
          </p:cNvPr>
          <p:cNvSpPr/>
          <p:nvPr/>
        </p:nvSpPr>
        <p:spPr>
          <a:xfrm>
            <a:off x="5500722" y="5045940"/>
            <a:ext cx="82986" cy="8298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9" name="Oval 228">
            <a:extLst>
              <a:ext uri="{FF2B5EF4-FFF2-40B4-BE49-F238E27FC236}">
                <a16:creationId xmlns:a16="http://schemas.microsoft.com/office/drawing/2014/main" id="{8CAC3087-EF66-2E43-B625-CBC0BA093742}"/>
              </a:ext>
            </a:extLst>
          </p:cNvPr>
          <p:cNvSpPr/>
          <p:nvPr/>
        </p:nvSpPr>
        <p:spPr>
          <a:xfrm>
            <a:off x="5759311" y="5102252"/>
            <a:ext cx="82986" cy="8298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id="{EFB67B06-1C33-F54C-8074-CAECB78E62A1}"/>
              </a:ext>
            </a:extLst>
          </p:cNvPr>
          <p:cNvSpPr/>
          <p:nvPr/>
        </p:nvSpPr>
        <p:spPr>
          <a:xfrm>
            <a:off x="5260655" y="5045940"/>
            <a:ext cx="82986" cy="8298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0B535653-A5F2-CF47-9E39-1DB400523000}"/>
              </a:ext>
            </a:extLst>
          </p:cNvPr>
          <p:cNvSpPr/>
          <p:nvPr/>
        </p:nvSpPr>
        <p:spPr>
          <a:xfrm>
            <a:off x="5406667" y="5259425"/>
            <a:ext cx="82986" cy="8298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2" name="Oval 231">
            <a:extLst>
              <a:ext uri="{FF2B5EF4-FFF2-40B4-BE49-F238E27FC236}">
                <a16:creationId xmlns:a16="http://schemas.microsoft.com/office/drawing/2014/main" id="{D3F953E9-98D7-4346-BFE8-FCD67939CD6C}"/>
              </a:ext>
            </a:extLst>
          </p:cNvPr>
          <p:cNvSpPr/>
          <p:nvPr/>
        </p:nvSpPr>
        <p:spPr>
          <a:xfrm>
            <a:off x="5949825" y="5059368"/>
            <a:ext cx="82986" cy="8298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3" name="Triangle 232">
            <a:extLst>
              <a:ext uri="{FF2B5EF4-FFF2-40B4-BE49-F238E27FC236}">
                <a16:creationId xmlns:a16="http://schemas.microsoft.com/office/drawing/2014/main" id="{D4D4830C-83C9-6A45-B94A-C49D6B942680}"/>
              </a:ext>
            </a:extLst>
          </p:cNvPr>
          <p:cNvSpPr/>
          <p:nvPr/>
        </p:nvSpPr>
        <p:spPr>
          <a:xfrm>
            <a:off x="5927482" y="5384374"/>
            <a:ext cx="77960" cy="82986"/>
          </a:xfrm>
          <a:prstGeom prst="triangle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4" name="Triangle 233">
            <a:extLst>
              <a:ext uri="{FF2B5EF4-FFF2-40B4-BE49-F238E27FC236}">
                <a16:creationId xmlns:a16="http://schemas.microsoft.com/office/drawing/2014/main" id="{1EA692DE-632B-234E-9605-5547ED77F6B2}"/>
              </a:ext>
            </a:extLst>
          </p:cNvPr>
          <p:cNvSpPr/>
          <p:nvPr/>
        </p:nvSpPr>
        <p:spPr>
          <a:xfrm>
            <a:off x="6310017" y="5353363"/>
            <a:ext cx="77960" cy="82986"/>
          </a:xfrm>
          <a:prstGeom prst="triangle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5" name="Triangle 234">
            <a:extLst>
              <a:ext uri="{FF2B5EF4-FFF2-40B4-BE49-F238E27FC236}">
                <a16:creationId xmlns:a16="http://schemas.microsoft.com/office/drawing/2014/main" id="{D3B8C4B6-4C99-664E-9223-84F4F5671AE4}"/>
              </a:ext>
            </a:extLst>
          </p:cNvPr>
          <p:cNvSpPr/>
          <p:nvPr/>
        </p:nvSpPr>
        <p:spPr>
          <a:xfrm>
            <a:off x="5734645" y="5520519"/>
            <a:ext cx="77960" cy="82986"/>
          </a:xfrm>
          <a:prstGeom prst="triangle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6" name="Triangle 235">
            <a:extLst>
              <a:ext uri="{FF2B5EF4-FFF2-40B4-BE49-F238E27FC236}">
                <a16:creationId xmlns:a16="http://schemas.microsoft.com/office/drawing/2014/main" id="{2C65424D-03FF-4B4E-A259-48E4B71BEBEE}"/>
              </a:ext>
            </a:extLst>
          </p:cNvPr>
          <p:cNvSpPr/>
          <p:nvPr/>
        </p:nvSpPr>
        <p:spPr>
          <a:xfrm>
            <a:off x="6087318" y="5534084"/>
            <a:ext cx="77960" cy="82986"/>
          </a:xfrm>
          <a:prstGeom prst="triangle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7" name="Triangle 236">
            <a:extLst>
              <a:ext uri="{FF2B5EF4-FFF2-40B4-BE49-F238E27FC236}">
                <a16:creationId xmlns:a16="http://schemas.microsoft.com/office/drawing/2014/main" id="{F0F8A290-8244-094C-BDAC-B7838B2B7490}"/>
              </a:ext>
            </a:extLst>
          </p:cNvPr>
          <p:cNvSpPr/>
          <p:nvPr/>
        </p:nvSpPr>
        <p:spPr>
          <a:xfrm>
            <a:off x="5786991" y="5695623"/>
            <a:ext cx="77960" cy="82986"/>
          </a:xfrm>
          <a:prstGeom prst="triangle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8" name="Triangle 237">
            <a:extLst>
              <a:ext uri="{FF2B5EF4-FFF2-40B4-BE49-F238E27FC236}">
                <a16:creationId xmlns:a16="http://schemas.microsoft.com/office/drawing/2014/main" id="{47A4E6B8-3D43-E445-83AC-D40A0D8A7BC7}"/>
              </a:ext>
            </a:extLst>
          </p:cNvPr>
          <p:cNvSpPr/>
          <p:nvPr/>
        </p:nvSpPr>
        <p:spPr>
          <a:xfrm>
            <a:off x="6441357" y="5562011"/>
            <a:ext cx="77960" cy="82986"/>
          </a:xfrm>
          <a:prstGeom prst="triangle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9" name="Triangle 238">
            <a:extLst>
              <a:ext uri="{FF2B5EF4-FFF2-40B4-BE49-F238E27FC236}">
                <a16:creationId xmlns:a16="http://schemas.microsoft.com/office/drawing/2014/main" id="{E30EF34D-80F8-E244-9DDA-9B15FCCE51AF}"/>
              </a:ext>
            </a:extLst>
          </p:cNvPr>
          <p:cNvSpPr/>
          <p:nvPr/>
        </p:nvSpPr>
        <p:spPr>
          <a:xfrm>
            <a:off x="6107346" y="5718413"/>
            <a:ext cx="77960" cy="82986"/>
          </a:xfrm>
          <a:prstGeom prst="triangle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0" name="Triangle 239">
            <a:extLst>
              <a:ext uri="{FF2B5EF4-FFF2-40B4-BE49-F238E27FC236}">
                <a16:creationId xmlns:a16="http://schemas.microsoft.com/office/drawing/2014/main" id="{5AD0A29C-2985-784B-96D0-2B012FCF3ACA}"/>
              </a:ext>
            </a:extLst>
          </p:cNvPr>
          <p:cNvSpPr/>
          <p:nvPr/>
        </p:nvSpPr>
        <p:spPr>
          <a:xfrm>
            <a:off x="5595547" y="5670496"/>
            <a:ext cx="77960" cy="82986"/>
          </a:xfrm>
          <a:prstGeom prst="triangle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1" name="Triangle 240">
            <a:extLst>
              <a:ext uri="{FF2B5EF4-FFF2-40B4-BE49-F238E27FC236}">
                <a16:creationId xmlns:a16="http://schemas.microsoft.com/office/drawing/2014/main" id="{26712AB9-9E49-9548-A0F1-1B8E140ED7EE}"/>
              </a:ext>
            </a:extLst>
          </p:cNvPr>
          <p:cNvSpPr/>
          <p:nvPr/>
        </p:nvSpPr>
        <p:spPr>
          <a:xfrm>
            <a:off x="5864951" y="5927128"/>
            <a:ext cx="77960" cy="82986"/>
          </a:xfrm>
          <a:prstGeom prst="triangle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2" name="Triangle 241">
            <a:extLst>
              <a:ext uri="{FF2B5EF4-FFF2-40B4-BE49-F238E27FC236}">
                <a16:creationId xmlns:a16="http://schemas.microsoft.com/office/drawing/2014/main" id="{2A243259-CAB7-7D41-93DB-92658C98E538}"/>
              </a:ext>
            </a:extLst>
          </p:cNvPr>
          <p:cNvSpPr/>
          <p:nvPr/>
        </p:nvSpPr>
        <p:spPr>
          <a:xfrm>
            <a:off x="6423884" y="5849528"/>
            <a:ext cx="77960" cy="82986"/>
          </a:xfrm>
          <a:prstGeom prst="triangle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D4AC9B1E-9344-F442-B8DC-9EC053047397}"/>
              </a:ext>
            </a:extLst>
          </p:cNvPr>
          <p:cNvSpPr/>
          <p:nvPr/>
        </p:nvSpPr>
        <p:spPr>
          <a:xfrm>
            <a:off x="8767491" y="4809324"/>
            <a:ext cx="82986" cy="8298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23999A74-8B5E-0A4C-84C4-57BCCDF2A3B8}"/>
              </a:ext>
            </a:extLst>
          </p:cNvPr>
          <p:cNvSpPr/>
          <p:nvPr/>
        </p:nvSpPr>
        <p:spPr>
          <a:xfrm>
            <a:off x="8990190" y="4749585"/>
            <a:ext cx="82986" cy="8298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948ED926-6310-624F-8032-91A1CEDDA3F4}"/>
              </a:ext>
            </a:extLst>
          </p:cNvPr>
          <p:cNvSpPr/>
          <p:nvPr/>
        </p:nvSpPr>
        <p:spPr>
          <a:xfrm>
            <a:off x="9212890" y="4669563"/>
            <a:ext cx="82986" cy="8298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FE8D3227-D87F-D541-82E8-0BFEB784D3A7}"/>
              </a:ext>
            </a:extLst>
          </p:cNvPr>
          <p:cNvSpPr/>
          <p:nvPr/>
        </p:nvSpPr>
        <p:spPr>
          <a:xfrm>
            <a:off x="8887105" y="4958671"/>
            <a:ext cx="82986" cy="8298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ADD42A1B-DF7D-A941-A6B0-C421B9C7F359}"/>
              </a:ext>
            </a:extLst>
          </p:cNvPr>
          <p:cNvSpPr/>
          <p:nvPr/>
        </p:nvSpPr>
        <p:spPr>
          <a:xfrm>
            <a:off x="9276565" y="5013501"/>
            <a:ext cx="82986" cy="8298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2B227D28-8413-B846-92B1-C26FC3E03CFD}"/>
              </a:ext>
            </a:extLst>
          </p:cNvPr>
          <p:cNvSpPr/>
          <p:nvPr/>
        </p:nvSpPr>
        <p:spPr>
          <a:xfrm>
            <a:off x="9045180" y="5118507"/>
            <a:ext cx="82986" cy="8298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7A86BD2D-6C93-C948-BB7C-67AB1912366D}"/>
              </a:ext>
            </a:extLst>
          </p:cNvPr>
          <p:cNvSpPr/>
          <p:nvPr/>
        </p:nvSpPr>
        <p:spPr>
          <a:xfrm>
            <a:off x="9341999" y="5228468"/>
            <a:ext cx="82986" cy="8298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6BCCFF7A-1622-AC4E-B6A7-BE1197DAAEF6}"/>
              </a:ext>
            </a:extLst>
          </p:cNvPr>
          <p:cNvSpPr/>
          <p:nvPr/>
        </p:nvSpPr>
        <p:spPr>
          <a:xfrm>
            <a:off x="9483522" y="5015122"/>
            <a:ext cx="82986" cy="8298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ACE2D153-1A08-4344-AFC6-AC388EEAE581}"/>
              </a:ext>
            </a:extLst>
          </p:cNvPr>
          <p:cNvSpPr/>
          <p:nvPr/>
        </p:nvSpPr>
        <p:spPr>
          <a:xfrm>
            <a:off x="9123140" y="5380200"/>
            <a:ext cx="82986" cy="8298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1FA384D1-6554-1D45-AE38-9C66419F3783}"/>
              </a:ext>
            </a:extLst>
          </p:cNvPr>
          <p:cNvSpPr/>
          <p:nvPr/>
        </p:nvSpPr>
        <p:spPr>
          <a:xfrm>
            <a:off x="9409101" y="4809324"/>
            <a:ext cx="82986" cy="8298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4" name="Rectangle 253">
            <a:extLst>
              <a:ext uri="{FF2B5EF4-FFF2-40B4-BE49-F238E27FC236}">
                <a16:creationId xmlns:a16="http://schemas.microsoft.com/office/drawing/2014/main" id="{0F16E46C-D39D-EA4A-98B5-967C1FA6BCE7}"/>
              </a:ext>
            </a:extLst>
          </p:cNvPr>
          <p:cNvSpPr/>
          <p:nvPr/>
        </p:nvSpPr>
        <p:spPr>
          <a:xfrm>
            <a:off x="8906972" y="4509010"/>
            <a:ext cx="82986" cy="8298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5" name="Oval 254">
            <a:extLst>
              <a:ext uri="{FF2B5EF4-FFF2-40B4-BE49-F238E27FC236}">
                <a16:creationId xmlns:a16="http://schemas.microsoft.com/office/drawing/2014/main" id="{972BBDE8-5564-6E41-B3BC-327163AAB94A}"/>
              </a:ext>
            </a:extLst>
          </p:cNvPr>
          <p:cNvSpPr/>
          <p:nvPr/>
        </p:nvSpPr>
        <p:spPr>
          <a:xfrm>
            <a:off x="7713173" y="4635457"/>
            <a:ext cx="82986" cy="8298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6" name="Oval 255">
            <a:extLst>
              <a:ext uri="{FF2B5EF4-FFF2-40B4-BE49-F238E27FC236}">
                <a16:creationId xmlns:a16="http://schemas.microsoft.com/office/drawing/2014/main" id="{64AA0DA4-562E-3C4C-9905-47B1133010CD}"/>
              </a:ext>
            </a:extLst>
          </p:cNvPr>
          <p:cNvSpPr/>
          <p:nvPr/>
        </p:nvSpPr>
        <p:spPr>
          <a:xfrm>
            <a:off x="8340079" y="4595215"/>
            <a:ext cx="82986" cy="8298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7" name="Oval 256">
            <a:extLst>
              <a:ext uri="{FF2B5EF4-FFF2-40B4-BE49-F238E27FC236}">
                <a16:creationId xmlns:a16="http://schemas.microsoft.com/office/drawing/2014/main" id="{FFD3C05F-C16A-4E49-81B3-C566EADACA31}"/>
              </a:ext>
            </a:extLst>
          </p:cNvPr>
          <p:cNvSpPr/>
          <p:nvPr/>
        </p:nvSpPr>
        <p:spPr>
          <a:xfrm>
            <a:off x="7950044" y="4758917"/>
            <a:ext cx="82986" cy="8298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8" name="Oval 257">
            <a:extLst>
              <a:ext uri="{FF2B5EF4-FFF2-40B4-BE49-F238E27FC236}">
                <a16:creationId xmlns:a16="http://schemas.microsoft.com/office/drawing/2014/main" id="{29CED0F4-1D26-8A4F-8CE1-DE12C23C7901}"/>
              </a:ext>
            </a:extLst>
          </p:cNvPr>
          <p:cNvSpPr/>
          <p:nvPr/>
        </p:nvSpPr>
        <p:spPr>
          <a:xfrm>
            <a:off x="7630187" y="4881358"/>
            <a:ext cx="82986" cy="8298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9" name="Oval 258">
            <a:extLst>
              <a:ext uri="{FF2B5EF4-FFF2-40B4-BE49-F238E27FC236}">
                <a16:creationId xmlns:a16="http://schemas.microsoft.com/office/drawing/2014/main" id="{3C887762-7E9A-2641-9C8F-95A901DAFD42}"/>
              </a:ext>
            </a:extLst>
          </p:cNvPr>
          <p:cNvSpPr/>
          <p:nvPr/>
        </p:nvSpPr>
        <p:spPr>
          <a:xfrm>
            <a:off x="8222852" y="4808004"/>
            <a:ext cx="82986" cy="8298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0" name="Oval 259">
            <a:extLst>
              <a:ext uri="{FF2B5EF4-FFF2-40B4-BE49-F238E27FC236}">
                <a16:creationId xmlns:a16="http://schemas.microsoft.com/office/drawing/2014/main" id="{1D2FCB20-A465-8748-A87B-2AA8D914CCF7}"/>
              </a:ext>
            </a:extLst>
          </p:cNvPr>
          <p:cNvSpPr/>
          <p:nvPr/>
        </p:nvSpPr>
        <p:spPr>
          <a:xfrm>
            <a:off x="7958196" y="5045940"/>
            <a:ext cx="82986" cy="8298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1" name="Oval 260">
            <a:extLst>
              <a:ext uri="{FF2B5EF4-FFF2-40B4-BE49-F238E27FC236}">
                <a16:creationId xmlns:a16="http://schemas.microsoft.com/office/drawing/2014/main" id="{C5304BEC-CFFD-8445-845D-A6DD6CCA03F9}"/>
              </a:ext>
            </a:extLst>
          </p:cNvPr>
          <p:cNvSpPr/>
          <p:nvPr/>
        </p:nvSpPr>
        <p:spPr>
          <a:xfrm>
            <a:off x="8216785" y="5102252"/>
            <a:ext cx="82986" cy="8298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2" name="Oval 261">
            <a:extLst>
              <a:ext uri="{FF2B5EF4-FFF2-40B4-BE49-F238E27FC236}">
                <a16:creationId xmlns:a16="http://schemas.microsoft.com/office/drawing/2014/main" id="{85C87D1B-A68F-EB41-8CFB-C08D8DD87B1D}"/>
              </a:ext>
            </a:extLst>
          </p:cNvPr>
          <p:cNvSpPr/>
          <p:nvPr/>
        </p:nvSpPr>
        <p:spPr>
          <a:xfrm>
            <a:off x="7718129" y="5045940"/>
            <a:ext cx="82986" cy="8298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3" name="Oval 262">
            <a:extLst>
              <a:ext uri="{FF2B5EF4-FFF2-40B4-BE49-F238E27FC236}">
                <a16:creationId xmlns:a16="http://schemas.microsoft.com/office/drawing/2014/main" id="{A02ACB87-0D84-6E4E-80FF-10CFE63DC85E}"/>
              </a:ext>
            </a:extLst>
          </p:cNvPr>
          <p:cNvSpPr/>
          <p:nvPr/>
        </p:nvSpPr>
        <p:spPr>
          <a:xfrm>
            <a:off x="7864141" y="5259425"/>
            <a:ext cx="82986" cy="8298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4" name="Oval 263">
            <a:extLst>
              <a:ext uri="{FF2B5EF4-FFF2-40B4-BE49-F238E27FC236}">
                <a16:creationId xmlns:a16="http://schemas.microsoft.com/office/drawing/2014/main" id="{C208F680-0DF6-8A46-8DD8-A60CFE6F9AFF}"/>
              </a:ext>
            </a:extLst>
          </p:cNvPr>
          <p:cNvSpPr/>
          <p:nvPr/>
        </p:nvSpPr>
        <p:spPr>
          <a:xfrm>
            <a:off x="8407299" y="5059368"/>
            <a:ext cx="82986" cy="8298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6" name="Rectangle 275">
            <a:extLst>
              <a:ext uri="{FF2B5EF4-FFF2-40B4-BE49-F238E27FC236}">
                <a16:creationId xmlns:a16="http://schemas.microsoft.com/office/drawing/2014/main" id="{15C31E61-301A-894A-9BD9-1E1AE9A89DA2}"/>
              </a:ext>
            </a:extLst>
          </p:cNvPr>
          <p:cNvSpPr/>
          <p:nvPr/>
        </p:nvSpPr>
        <p:spPr>
          <a:xfrm>
            <a:off x="11119314" y="4778230"/>
            <a:ext cx="82986" cy="8298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7" name="Rectangle 276">
            <a:extLst>
              <a:ext uri="{FF2B5EF4-FFF2-40B4-BE49-F238E27FC236}">
                <a16:creationId xmlns:a16="http://schemas.microsoft.com/office/drawing/2014/main" id="{C61F73F9-FD10-9E4D-8683-EAC93574782C}"/>
              </a:ext>
            </a:extLst>
          </p:cNvPr>
          <p:cNvSpPr/>
          <p:nvPr/>
        </p:nvSpPr>
        <p:spPr>
          <a:xfrm>
            <a:off x="11342013" y="4718491"/>
            <a:ext cx="82986" cy="8298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8" name="Rectangle 277">
            <a:extLst>
              <a:ext uri="{FF2B5EF4-FFF2-40B4-BE49-F238E27FC236}">
                <a16:creationId xmlns:a16="http://schemas.microsoft.com/office/drawing/2014/main" id="{0A3C6587-8A6E-E94E-9CA3-E0FCEB2BCB66}"/>
              </a:ext>
            </a:extLst>
          </p:cNvPr>
          <p:cNvSpPr/>
          <p:nvPr/>
        </p:nvSpPr>
        <p:spPr>
          <a:xfrm>
            <a:off x="11564713" y="4638469"/>
            <a:ext cx="82986" cy="8298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47F2EC95-724F-934B-98B9-7EF4393C8AB8}"/>
              </a:ext>
            </a:extLst>
          </p:cNvPr>
          <p:cNvSpPr/>
          <p:nvPr/>
        </p:nvSpPr>
        <p:spPr>
          <a:xfrm>
            <a:off x="11238928" y="4927577"/>
            <a:ext cx="82986" cy="8298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0" name="Rectangle 279">
            <a:extLst>
              <a:ext uri="{FF2B5EF4-FFF2-40B4-BE49-F238E27FC236}">
                <a16:creationId xmlns:a16="http://schemas.microsoft.com/office/drawing/2014/main" id="{84C07718-B8A3-FC44-A5DF-16FA5802B2F3}"/>
              </a:ext>
            </a:extLst>
          </p:cNvPr>
          <p:cNvSpPr/>
          <p:nvPr/>
        </p:nvSpPr>
        <p:spPr>
          <a:xfrm>
            <a:off x="11628388" y="4982407"/>
            <a:ext cx="82986" cy="8298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08622F65-158D-CC45-9248-A327B531E3F7}"/>
              </a:ext>
            </a:extLst>
          </p:cNvPr>
          <p:cNvSpPr/>
          <p:nvPr/>
        </p:nvSpPr>
        <p:spPr>
          <a:xfrm>
            <a:off x="11397003" y="5087413"/>
            <a:ext cx="82986" cy="8298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2" name="Rectangle 281">
            <a:extLst>
              <a:ext uri="{FF2B5EF4-FFF2-40B4-BE49-F238E27FC236}">
                <a16:creationId xmlns:a16="http://schemas.microsoft.com/office/drawing/2014/main" id="{3DC16FED-21BD-774A-9432-927A55F6A513}"/>
              </a:ext>
            </a:extLst>
          </p:cNvPr>
          <p:cNvSpPr/>
          <p:nvPr/>
        </p:nvSpPr>
        <p:spPr>
          <a:xfrm>
            <a:off x="11693822" y="5197374"/>
            <a:ext cx="82986" cy="8298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3" name="Rectangle 282">
            <a:extLst>
              <a:ext uri="{FF2B5EF4-FFF2-40B4-BE49-F238E27FC236}">
                <a16:creationId xmlns:a16="http://schemas.microsoft.com/office/drawing/2014/main" id="{869FB151-8805-4F47-821A-DC0D8431ED15}"/>
              </a:ext>
            </a:extLst>
          </p:cNvPr>
          <p:cNvSpPr/>
          <p:nvPr/>
        </p:nvSpPr>
        <p:spPr>
          <a:xfrm>
            <a:off x="11835345" y="4984028"/>
            <a:ext cx="82986" cy="8298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4" name="Rectangle 283">
            <a:extLst>
              <a:ext uri="{FF2B5EF4-FFF2-40B4-BE49-F238E27FC236}">
                <a16:creationId xmlns:a16="http://schemas.microsoft.com/office/drawing/2014/main" id="{4A8B95DD-AA28-8241-9B2D-0918CA2DAD50}"/>
              </a:ext>
            </a:extLst>
          </p:cNvPr>
          <p:cNvSpPr/>
          <p:nvPr/>
        </p:nvSpPr>
        <p:spPr>
          <a:xfrm>
            <a:off x="11474963" y="5349106"/>
            <a:ext cx="82986" cy="8298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5" name="Rectangle 284">
            <a:extLst>
              <a:ext uri="{FF2B5EF4-FFF2-40B4-BE49-F238E27FC236}">
                <a16:creationId xmlns:a16="http://schemas.microsoft.com/office/drawing/2014/main" id="{199D2DE1-8D89-A240-8664-FFC41084A3EE}"/>
              </a:ext>
            </a:extLst>
          </p:cNvPr>
          <p:cNvSpPr/>
          <p:nvPr/>
        </p:nvSpPr>
        <p:spPr>
          <a:xfrm>
            <a:off x="11760924" y="4778230"/>
            <a:ext cx="82986" cy="8298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6" name="Rectangle 285">
            <a:extLst>
              <a:ext uri="{FF2B5EF4-FFF2-40B4-BE49-F238E27FC236}">
                <a16:creationId xmlns:a16="http://schemas.microsoft.com/office/drawing/2014/main" id="{27ACE1E4-C842-C74E-A32C-0348A85E1D46}"/>
              </a:ext>
            </a:extLst>
          </p:cNvPr>
          <p:cNvSpPr/>
          <p:nvPr/>
        </p:nvSpPr>
        <p:spPr>
          <a:xfrm>
            <a:off x="11258795" y="4477916"/>
            <a:ext cx="82986" cy="8298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" name="Triangle 296">
            <a:extLst>
              <a:ext uri="{FF2B5EF4-FFF2-40B4-BE49-F238E27FC236}">
                <a16:creationId xmlns:a16="http://schemas.microsoft.com/office/drawing/2014/main" id="{F20AFA7D-EFEE-2F43-853A-75D5ECFC39ED}"/>
              </a:ext>
            </a:extLst>
          </p:cNvPr>
          <p:cNvSpPr/>
          <p:nvPr/>
        </p:nvSpPr>
        <p:spPr>
          <a:xfrm>
            <a:off x="10736779" y="5353280"/>
            <a:ext cx="77960" cy="82986"/>
          </a:xfrm>
          <a:prstGeom prst="triangle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8" name="Triangle 297">
            <a:extLst>
              <a:ext uri="{FF2B5EF4-FFF2-40B4-BE49-F238E27FC236}">
                <a16:creationId xmlns:a16="http://schemas.microsoft.com/office/drawing/2014/main" id="{64BBF9D4-82BD-B44D-A1C0-309DE71F8117}"/>
              </a:ext>
            </a:extLst>
          </p:cNvPr>
          <p:cNvSpPr/>
          <p:nvPr/>
        </p:nvSpPr>
        <p:spPr>
          <a:xfrm>
            <a:off x="11119314" y="5322269"/>
            <a:ext cx="77960" cy="82986"/>
          </a:xfrm>
          <a:prstGeom prst="triangle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9" name="Triangle 298">
            <a:extLst>
              <a:ext uri="{FF2B5EF4-FFF2-40B4-BE49-F238E27FC236}">
                <a16:creationId xmlns:a16="http://schemas.microsoft.com/office/drawing/2014/main" id="{031A0C54-6215-A440-BD43-0FFBE0C1C6C0}"/>
              </a:ext>
            </a:extLst>
          </p:cNvPr>
          <p:cNvSpPr/>
          <p:nvPr/>
        </p:nvSpPr>
        <p:spPr>
          <a:xfrm>
            <a:off x="10543942" y="5489425"/>
            <a:ext cx="77960" cy="82986"/>
          </a:xfrm>
          <a:prstGeom prst="triangle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0" name="Triangle 299">
            <a:extLst>
              <a:ext uri="{FF2B5EF4-FFF2-40B4-BE49-F238E27FC236}">
                <a16:creationId xmlns:a16="http://schemas.microsoft.com/office/drawing/2014/main" id="{A2271ADA-B531-DF4A-8AC4-BE31D94432F1}"/>
              </a:ext>
            </a:extLst>
          </p:cNvPr>
          <p:cNvSpPr/>
          <p:nvPr/>
        </p:nvSpPr>
        <p:spPr>
          <a:xfrm>
            <a:off x="10896615" y="5502990"/>
            <a:ext cx="77960" cy="82986"/>
          </a:xfrm>
          <a:prstGeom prst="triangle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1" name="Triangle 300">
            <a:extLst>
              <a:ext uri="{FF2B5EF4-FFF2-40B4-BE49-F238E27FC236}">
                <a16:creationId xmlns:a16="http://schemas.microsoft.com/office/drawing/2014/main" id="{E82E2F3B-5DA1-0D41-99AA-31E1795CC9DD}"/>
              </a:ext>
            </a:extLst>
          </p:cNvPr>
          <p:cNvSpPr/>
          <p:nvPr/>
        </p:nvSpPr>
        <p:spPr>
          <a:xfrm>
            <a:off x="10596288" y="5664529"/>
            <a:ext cx="77960" cy="82986"/>
          </a:xfrm>
          <a:prstGeom prst="triangle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2" name="Triangle 301">
            <a:extLst>
              <a:ext uri="{FF2B5EF4-FFF2-40B4-BE49-F238E27FC236}">
                <a16:creationId xmlns:a16="http://schemas.microsoft.com/office/drawing/2014/main" id="{509795D4-BC4E-D946-B325-7773B8123B69}"/>
              </a:ext>
            </a:extLst>
          </p:cNvPr>
          <p:cNvSpPr/>
          <p:nvPr/>
        </p:nvSpPr>
        <p:spPr>
          <a:xfrm>
            <a:off x="11250654" y="5530917"/>
            <a:ext cx="77960" cy="82986"/>
          </a:xfrm>
          <a:prstGeom prst="triangle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3" name="Triangle 302">
            <a:extLst>
              <a:ext uri="{FF2B5EF4-FFF2-40B4-BE49-F238E27FC236}">
                <a16:creationId xmlns:a16="http://schemas.microsoft.com/office/drawing/2014/main" id="{703660F9-ACF7-394E-8929-ED1E6E72A57A}"/>
              </a:ext>
            </a:extLst>
          </p:cNvPr>
          <p:cNvSpPr/>
          <p:nvPr/>
        </p:nvSpPr>
        <p:spPr>
          <a:xfrm>
            <a:off x="10916643" y="5687319"/>
            <a:ext cx="77960" cy="82986"/>
          </a:xfrm>
          <a:prstGeom prst="triangle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4" name="Triangle 303">
            <a:extLst>
              <a:ext uri="{FF2B5EF4-FFF2-40B4-BE49-F238E27FC236}">
                <a16:creationId xmlns:a16="http://schemas.microsoft.com/office/drawing/2014/main" id="{3A288191-46E5-2744-8D97-253147FA1A0F}"/>
              </a:ext>
            </a:extLst>
          </p:cNvPr>
          <p:cNvSpPr/>
          <p:nvPr/>
        </p:nvSpPr>
        <p:spPr>
          <a:xfrm>
            <a:off x="10404844" y="5639402"/>
            <a:ext cx="77960" cy="82986"/>
          </a:xfrm>
          <a:prstGeom prst="triangle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5" name="Triangle 304">
            <a:extLst>
              <a:ext uri="{FF2B5EF4-FFF2-40B4-BE49-F238E27FC236}">
                <a16:creationId xmlns:a16="http://schemas.microsoft.com/office/drawing/2014/main" id="{09EBC01B-EC6D-1D45-A9F8-C8F7417E2DF2}"/>
              </a:ext>
            </a:extLst>
          </p:cNvPr>
          <p:cNvSpPr/>
          <p:nvPr/>
        </p:nvSpPr>
        <p:spPr>
          <a:xfrm>
            <a:off x="10674248" y="5896034"/>
            <a:ext cx="77960" cy="82986"/>
          </a:xfrm>
          <a:prstGeom prst="triangle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6" name="Triangle 305">
            <a:extLst>
              <a:ext uri="{FF2B5EF4-FFF2-40B4-BE49-F238E27FC236}">
                <a16:creationId xmlns:a16="http://schemas.microsoft.com/office/drawing/2014/main" id="{05720D87-B829-4D42-B2DA-13D7B3ECE2E6}"/>
              </a:ext>
            </a:extLst>
          </p:cNvPr>
          <p:cNvSpPr/>
          <p:nvPr/>
        </p:nvSpPr>
        <p:spPr>
          <a:xfrm>
            <a:off x="11233181" y="5818434"/>
            <a:ext cx="77960" cy="82986"/>
          </a:xfrm>
          <a:prstGeom prst="triangle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67D905F-BCC1-2E42-9C7E-8D8228FBA36D}"/>
              </a:ext>
            </a:extLst>
          </p:cNvPr>
          <p:cNvGrpSpPr/>
          <p:nvPr/>
        </p:nvGrpSpPr>
        <p:grpSpPr>
          <a:xfrm>
            <a:off x="5196264" y="1492682"/>
            <a:ext cx="1936321" cy="1513142"/>
            <a:chOff x="5196264" y="1492682"/>
            <a:chExt cx="1936321" cy="1513142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8ABE03F1-842C-5247-ABF6-F17475F0DC5C}"/>
                </a:ext>
              </a:extLst>
            </p:cNvPr>
            <p:cNvSpPr/>
            <p:nvPr/>
          </p:nvSpPr>
          <p:spPr>
            <a:xfrm>
              <a:off x="6333568" y="1805034"/>
              <a:ext cx="82986" cy="8298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4D70B09-1533-A849-B63E-9EA8A606D0E9}"/>
                </a:ext>
              </a:extLst>
            </p:cNvPr>
            <p:cNvSpPr/>
            <p:nvPr/>
          </p:nvSpPr>
          <p:spPr>
            <a:xfrm>
              <a:off x="6556267" y="1745295"/>
              <a:ext cx="82986" cy="8298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15BCCAFF-3A6F-7245-B3AD-7877F0092DA5}"/>
                </a:ext>
              </a:extLst>
            </p:cNvPr>
            <p:cNvSpPr/>
            <p:nvPr/>
          </p:nvSpPr>
          <p:spPr>
            <a:xfrm>
              <a:off x="6778967" y="1665273"/>
              <a:ext cx="82986" cy="8298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64F78EDC-15D0-4E48-84BE-117232E972EA}"/>
                </a:ext>
              </a:extLst>
            </p:cNvPr>
            <p:cNvSpPr/>
            <p:nvPr/>
          </p:nvSpPr>
          <p:spPr>
            <a:xfrm>
              <a:off x="6453182" y="1954381"/>
              <a:ext cx="82986" cy="8298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F58E5447-38ED-B445-AD14-13CDE5FB628C}"/>
                </a:ext>
              </a:extLst>
            </p:cNvPr>
            <p:cNvSpPr/>
            <p:nvPr/>
          </p:nvSpPr>
          <p:spPr>
            <a:xfrm>
              <a:off x="6842642" y="2009211"/>
              <a:ext cx="82986" cy="8298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9437718F-E38C-7E4F-AD40-8FD51BDBA3BD}"/>
                </a:ext>
              </a:extLst>
            </p:cNvPr>
            <p:cNvSpPr/>
            <p:nvPr/>
          </p:nvSpPr>
          <p:spPr>
            <a:xfrm>
              <a:off x="6611257" y="2114217"/>
              <a:ext cx="82986" cy="8298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3141AB67-3093-3F43-B4C6-59C22EE050F5}"/>
                </a:ext>
              </a:extLst>
            </p:cNvPr>
            <p:cNvSpPr/>
            <p:nvPr/>
          </p:nvSpPr>
          <p:spPr>
            <a:xfrm>
              <a:off x="6908076" y="2224178"/>
              <a:ext cx="82986" cy="8298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0960953F-4225-BC46-A2D6-65AC4210FDFC}"/>
                </a:ext>
              </a:extLst>
            </p:cNvPr>
            <p:cNvSpPr/>
            <p:nvPr/>
          </p:nvSpPr>
          <p:spPr>
            <a:xfrm>
              <a:off x="7049599" y="2010832"/>
              <a:ext cx="82986" cy="8298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2ABCDAB-149E-4B42-BCA1-1A7E8FFF47E5}"/>
                </a:ext>
              </a:extLst>
            </p:cNvPr>
            <p:cNvSpPr/>
            <p:nvPr/>
          </p:nvSpPr>
          <p:spPr>
            <a:xfrm>
              <a:off x="6689217" y="2375910"/>
              <a:ext cx="82986" cy="8298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FEC147F9-A74D-024B-BBBE-1090D6721BDC}"/>
                </a:ext>
              </a:extLst>
            </p:cNvPr>
            <p:cNvSpPr/>
            <p:nvPr/>
          </p:nvSpPr>
          <p:spPr>
            <a:xfrm>
              <a:off x="6975178" y="1805034"/>
              <a:ext cx="82986" cy="8298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F4861834-E9C1-6B46-8F52-E1C326D03CDE}"/>
                </a:ext>
              </a:extLst>
            </p:cNvPr>
            <p:cNvSpPr/>
            <p:nvPr/>
          </p:nvSpPr>
          <p:spPr>
            <a:xfrm>
              <a:off x="6473049" y="1504720"/>
              <a:ext cx="82986" cy="8298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47F9FF57-5908-EF4F-87B7-27898222321F}"/>
                </a:ext>
              </a:extLst>
            </p:cNvPr>
            <p:cNvSpPr/>
            <p:nvPr/>
          </p:nvSpPr>
          <p:spPr>
            <a:xfrm>
              <a:off x="5279250" y="1631167"/>
              <a:ext cx="82986" cy="8298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60CDA1B9-DBA2-CE48-BCD1-500DACB7AD3C}"/>
                </a:ext>
              </a:extLst>
            </p:cNvPr>
            <p:cNvSpPr/>
            <p:nvPr/>
          </p:nvSpPr>
          <p:spPr>
            <a:xfrm>
              <a:off x="5906156" y="1590925"/>
              <a:ext cx="82986" cy="8298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F20905E4-6AD9-F246-9039-60873E2350AF}"/>
                </a:ext>
              </a:extLst>
            </p:cNvPr>
            <p:cNvSpPr/>
            <p:nvPr/>
          </p:nvSpPr>
          <p:spPr>
            <a:xfrm>
              <a:off x="5516121" y="1754627"/>
              <a:ext cx="82986" cy="8298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0C275452-53D3-FE42-B16E-6A5145A5505F}"/>
                </a:ext>
              </a:extLst>
            </p:cNvPr>
            <p:cNvSpPr/>
            <p:nvPr/>
          </p:nvSpPr>
          <p:spPr>
            <a:xfrm>
              <a:off x="5196264" y="1877068"/>
              <a:ext cx="82986" cy="8298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8B76C073-876F-514A-8585-7C98E9B5AC61}"/>
                </a:ext>
              </a:extLst>
            </p:cNvPr>
            <p:cNvSpPr/>
            <p:nvPr/>
          </p:nvSpPr>
          <p:spPr>
            <a:xfrm>
              <a:off x="5788929" y="1803714"/>
              <a:ext cx="82986" cy="8298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3D7E0E27-B5EB-6242-8E75-0134F1784485}"/>
                </a:ext>
              </a:extLst>
            </p:cNvPr>
            <p:cNvSpPr/>
            <p:nvPr/>
          </p:nvSpPr>
          <p:spPr>
            <a:xfrm>
              <a:off x="5524273" y="2041650"/>
              <a:ext cx="82986" cy="8298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725B3D85-1AEC-A249-AC8C-64F6C8C62502}"/>
                </a:ext>
              </a:extLst>
            </p:cNvPr>
            <p:cNvSpPr/>
            <p:nvPr/>
          </p:nvSpPr>
          <p:spPr>
            <a:xfrm>
              <a:off x="5782862" y="2097962"/>
              <a:ext cx="82986" cy="8298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BF307354-F6A4-8849-936A-85D2DCC4CA82}"/>
                </a:ext>
              </a:extLst>
            </p:cNvPr>
            <p:cNvSpPr/>
            <p:nvPr/>
          </p:nvSpPr>
          <p:spPr>
            <a:xfrm>
              <a:off x="5284206" y="2041650"/>
              <a:ext cx="82986" cy="8298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D351D536-C0F9-4643-BE23-B85D98D8622B}"/>
                </a:ext>
              </a:extLst>
            </p:cNvPr>
            <p:cNvSpPr/>
            <p:nvPr/>
          </p:nvSpPr>
          <p:spPr>
            <a:xfrm>
              <a:off x="5430218" y="2255135"/>
              <a:ext cx="82986" cy="8298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FC27D8D3-D027-AF44-A4CB-18CE85E8AA7E}"/>
                </a:ext>
              </a:extLst>
            </p:cNvPr>
            <p:cNvSpPr/>
            <p:nvPr/>
          </p:nvSpPr>
          <p:spPr>
            <a:xfrm>
              <a:off x="5973376" y="2055078"/>
              <a:ext cx="82986" cy="8298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6" name="Triangle 135">
              <a:extLst>
                <a:ext uri="{FF2B5EF4-FFF2-40B4-BE49-F238E27FC236}">
                  <a16:creationId xmlns:a16="http://schemas.microsoft.com/office/drawing/2014/main" id="{5DFF7B7F-C7CB-1846-A236-ACD8B52DD66D}"/>
                </a:ext>
              </a:extLst>
            </p:cNvPr>
            <p:cNvSpPr/>
            <p:nvPr/>
          </p:nvSpPr>
          <p:spPr>
            <a:xfrm>
              <a:off x="5951033" y="2380084"/>
              <a:ext cx="77960" cy="82986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7" name="Triangle 136">
              <a:extLst>
                <a:ext uri="{FF2B5EF4-FFF2-40B4-BE49-F238E27FC236}">
                  <a16:creationId xmlns:a16="http://schemas.microsoft.com/office/drawing/2014/main" id="{221EE048-F324-C445-B17A-4AEFAD5C6FE5}"/>
                </a:ext>
              </a:extLst>
            </p:cNvPr>
            <p:cNvSpPr/>
            <p:nvPr/>
          </p:nvSpPr>
          <p:spPr>
            <a:xfrm>
              <a:off x="6333568" y="2349073"/>
              <a:ext cx="77960" cy="82986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8" name="Triangle 137">
              <a:extLst>
                <a:ext uri="{FF2B5EF4-FFF2-40B4-BE49-F238E27FC236}">
                  <a16:creationId xmlns:a16="http://schemas.microsoft.com/office/drawing/2014/main" id="{13B300D1-7BE5-0F47-B8B2-F246E61409C9}"/>
                </a:ext>
              </a:extLst>
            </p:cNvPr>
            <p:cNvSpPr/>
            <p:nvPr/>
          </p:nvSpPr>
          <p:spPr>
            <a:xfrm>
              <a:off x="5758196" y="2516229"/>
              <a:ext cx="77960" cy="82986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9" name="Triangle 138">
              <a:extLst>
                <a:ext uri="{FF2B5EF4-FFF2-40B4-BE49-F238E27FC236}">
                  <a16:creationId xmlns:a16="http://schemas.microsoft.com/office/drawing/2014/main" id="{7971527C-D2DD-2448-AFFE-181CAA2D4309}"/>
                </a:ext>
              </a:extLst>
            </p:cNvPr>
            <p:cNvSpPr/>
            <p:nvPr/>
          </p:nvSpPr>
          <p:spPr>
            <a:xfrm>
              <a:off x="6110869" y="2529794"/>
              <a:ext cx="77960" cy="82986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0" name="Triangle 139">
              <a:extLst>
                <a:ext uri="{FF2B5EF4-FFF2-40B4-BE49-F238E27FC236}">
                  <a16:creationId xmlns:a16="http://schemas.microsoft.com/office/drawing/2014/main" id="{57C14302-1E8B-1347-A991-C8A46A3FF04B}"/>
                </a:ext>
              </a:extLst>
            </p:cNvPr>
            <p:cNvSpPr/>
            <p:nvPr/>
          </p:nvSpPr>
          <p:spPr>
            <a:xfrm>
              <a:off x="5810542" y="2691333"/>
              <a:ext cx="77960" cy="82986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1" name="Triangle 140">
              <a:extLst>
                <a:ext uri="{FF2B5EF4-FFF2-40B4-BE49-F238E27FC236}">
                  <a16:creationId xmlns:a16="http://schemas.microsoft.com/office/drawing/2014/main" id="{C798451C-BFE4-6C48-B964-5BD3C92C5D11}"/>
                </a:ext>
              </a:extLst>
            </p:cNvPr>
            <p:cNvSpPr/>
            <p:nvPr/>
          </p:nvSpPr>
          <p:spPr>
            <a:xfrm>
              <a:off x="6464908" y="2557721"/>
              <a:ext cx="77960" cy="82986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2" name="Triangle 141">
              <a:extLst>
                <a:ext uri="{FF2B5EF4-FFF2-40B4-BE49-F238E27FC236}">
                  <a16:creationId xmlns:a16="http://schemas.microsoft.com/office/drawing/2014/main" id="{AD5D081B-C4B0-5C46-BA69-52726F327C88}"/>
                </a:ext>
              </a:extLst>
            </p:cNvPr>
            <p:cNvSpPr/>
            <p:nvPr/>
          </p:nvSpPr>
          <p:spPr>
            <a:xfrm>
              <a:off x="6130897" y="2714123"/>
              <a:ext cx="77960" cy="82986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3" name="Triangle 142">
              <a:extLst>
                <a:ext uri="{FF2B5EF4-FFF2-40B4-BE49-F238E27FC236}">
                  <a16:creationId xmlns:a16="http://schemas.microsoft.com/office/drawing/2014/main" id="{BD12D28B-B083-6442-933E-492C8652CACF}"/>
                </a:ext>
              </a:extLst>
            </p:cNvPr>
            <p:cNvSpPr/>
            <p:nvPr/>
          </p:nvSpPr>
          <p:spPr>
            <a:xfrm>
              <a:off x="5619098" y="2666206"/>
              <a:ext cx="77960" cy="82986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4" name="Triangle 143">
              <a:extLst>
                <a:ext uri="{FF2B5EF4-FFF2-40B4-BE49-F238E27FC236}">
                  <a16:creationId xmlns:a16="http://schemas.microsoft.com/office/drawing/2014/main" id="{EEC8E286-308A-BF41-B8A9-E50C61A49E3E}"/>
                </a:ext>
              </a:extLst>
            </p:cNvPr>
            <p:cNvSpPr/>
            <p:nvPr/>
          </p:nvSpPr>
          <p:spPr>
            <a:xfrm>
              <a:off x="5888502" y="2922838"/>
              <a:ext cx="77960" cy="82986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5" name="Triangle 144">
              <a:extLst>
                <a:ext uri="{FF2B5EF4-FFF2-40B4-BE49-F238E27FC236}">
                  <a16:creationId xmlns:a16="http://schemas.microsoft.com/office/drawing/2014/main" id="{062D9B05-2B02-304C-8FD8-38D1C2357A24}"/>
                </a:ext>
              </a:extLst>
            </p:cNvPr>
            <p:cNvSpPr/>
            <p:nvPr/>
          </p:nvSpPr>
          <p:spPr>
            <a:xfrm>
              <a:off x="6447435" y="2845238"/>
              <a:ext cx="77960" cy="82986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8B8D26DA-7FAE-4740-AD23-888949A65516}"/>
                </a:ext>
              </a:extLst>
            </p:cNvPr>
            <p:cNvSpPr/>
            <p:nvPr/>
          </p:nvSpPr>
          <p:spPr>
            <a:xfrm>
              <a:off x="5305946" y="1492682"/>
              <a:ext cx="920362" cy="920885"/>
            </a:xfrm>
            <a:custGeom>
              <a:avLst/>
              <a:gdLst>
                <a:gd name="connsiteX0" fmla="*/ 0 w 920362"/>
                <a:gd name="connsiteY0" fmla="*/ 920885 h 920885"/>
                <a:gd name="connsiteX1" fmla="*/ 817123 w 920362"/>
                <a:gd name="connsiteY1" fmla="*/ 726332 h 920885"/>
                <a:gd name="connsiteX2" fmla="*/ 881974 w 920362"/>
                <a:gd name="connsiteY2" fmla="*/ 0 h 92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0362" h="920885">
                  <a:moveTo>
                    <a:pt x="0" y="920885"/>
                  </a:moveTo>
                  <a:cubicBezTo>
                    <a:pt x="335063" y="900349"/>
                    <a:pt x="670127" y="879813"/>
                    <a:pt x="817123" y="726332"/>
                  </a:cubicBezTo>
                  <a:cubicBezTo>
                    <a:pt x="964119" y="572851"/>
                    <a:pt x="923046" y="286425"/>
                    <a:pt x="881974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Freeform 8">
            <a:extLst>
              <a:ext uri="{FF2B5EF4-FFF2-40B4-BE49-F238E27FC236}">
                <a16:creationId xmlns:a16="http://schemas.microsoft.com/office/drawing/2014/main" id="{F9E6B2B7-3897-FE40-AAAC-C8811B7D7CDF}"/>
              </a:ext>
            </a:extLst>
          </p:cNvPr>
          <p:cNvSpPr/>
          <p:nvPr/>
        </p:nvSpPr>
        <p:spPr>
          <a:xfrm>
            <a:off x="8621455" y="1452664"/>
            <a:ext cx="574426" cy="1141379"/>
          </a:xfrm>
          <a:custGeom>
            <a:avLst/>
            <a:gdLst>
              <a:gd name="connsiteX0" fmla="*/ 120468 w 574426"/>
              <a:gd name="connsiteY0" fmla="*/ 0 h 1141379"/>
              <a:gd name="connsiteX1" fmla="*/ 29677 w 574426"/>
              <a:gd name="connsiteY1" fmla="*/ 531779 h 1141379"/>
              <a:gd name="connsiteX2" fmla="*/ 574426 w 574426"/>
              <a:gd name="connsiteY2" fmla="*/ 1141379 h 1141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4426" h="1141379">
                <a:moveTo>
                  <a:pt x="120468" y="0"/>
                </a:moveTo>
                <a:cubicBezTo>
                  <a:pt x="37242" y="170774"/>
                  <a:pt x="-45983" y="341549"/>
                  <a:pt x="29677" y="531779"/>
                </a:cubicBezTo>
                <a:cubicBezTo>
                  <a:pt x="105337" y="722009"/>
                  <a:pt x="339881" y="931694"/>
                  <a:pt x="574426" y="1141379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5092C9F0-0882-4743-918F-BB756BE5CA53}"/>
              </a:ext>
            </a:extLst>
          </p:cNvPr>
          <p:cNvSpPr/>
          <p:nvPr/>
        </p:nvSpPr>
        <p:spPr>
          <a:xfrm>
            <a:off x="10367343" y="2124771"/>
            <a:ext cx="1193259" cy="598792"/>
          </a:xfrm>
          <a:custGeom>
            <a:avLst/>
            <a:gdLst>
              <a:gd name="connsiteX0" fmla="*/ 0 w 1193259"/>
              <a:gd name="connsiteY0" fmla="*/ 436664 h 598792"/>
              <a:gd name="connsiteX1" fmla="*/ 706876 w 1193259"/>
              <a:gd name="connsiteY1" fmla="*/ 2162 h 598792"/>
              <a:gd name="connsiteX2" fmla="*/ 1193259 w 1193259"/>
              <a:gd name="connsiteY2" fmla="*/ 598792 h 59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3259" h="598792">
                <a:moveTo>
                  <a:pt x="0" y="436664"/>
                </a:moveTo>
                <a:cubicBezTo>
                  <a:pt x="254000" y="205902"/>
                  <a:pt x="508000" y="-24859"/>
                  <a:pt x="706876" y="2162"/>
                </a:cubicBezTo>
                <a:cubicBezTo>
                  <a:pt x="905752" y="29183"/>
                  <a:pt x="1049505" y="313987"/>
                  <a:pt x="1193259" y="598792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6B7BCEC-47BA-2842-9033-CA6C0A027C82}"/>
              </a:ext>
            </a:extLst>
          </p:cNvPr>
          <p:cNvCxnSpPr/>
          <p:nvPr/>
        </p:nvCxnSpPr>
        <p:spPr>
          <a:xfrm flipV="1">
            <a:off x="5406667" y="5087433"/>
            <a:ext cx="1017217" cy="4466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4C7FF9E-78F4-A44A-A0D6-EE7D097CF679}"/>
              </a:ext>
            </a:extLst>
          </p:cNvPr>
          <p:cNvCxnSpPr/>
          <p:nvPr/>
        </p:nvCxnSpPr>
        <p:spPr>
          <a:xfrm>
            <a:off x="8598348" y="4400161"/>
            <a:ext cx="16372" cy="10909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764FA44-FE29-3E4D-A459-DE62E759300C}"/>
              </a:ext>
            </a:extLst>
          </p:cNvPr>
          <p:cNvCxnSpPr>
            <a:cxnSpLocks/>
          </p:cNvCxnSpPr>
          <p:nvPr/>
        </p:nvCxnSpPr>
        <p:spPr>
          <a:xfrm>
            <a:off x="10930143" y="4832571"/>
            <a:ext cx="631631" cy="8794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74AF842-7DD2-FA40-AE2C-F861BB8B8CF2}"/>
              </a:ext>
            </a:extLst>
          </p:cNvPr>
          <p:cNvSpPr txBox="1"/>
          <p:nvPr/>
        </p:nvSpPr>
        <p:spPr>
          <a:xfrm>
            <a:off x="798364" y="5326978"/>
            <a:ext cx="228796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 classes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2E492E-75FF-194E-98B9-29A70C51BBDF}"/>
              </a:ext>
            </a:extLst>
          </p:cNvPr>
          <p:cNvSpPr txBox="1"/>
          <p:nvPr/>
        </p:nvSpPr>
        <p:spPr>
          <a:xfrm>
            <a:off x="9772302" y="3183467"/>
            <a:ext cx="2295728" cy="3847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Requires N classifiers</a:t>
            </a:r>
          </a:p>
        </p:txBody>
      </p:sp>
      <p:sp>
        <p:nvSpPr>
          <p:cNvPr id="307" name="TextBox 306">
            <a:extLst>
              <a:ext uri="{FF2B5EF4-FFF2-40B4-BE49-F238E27FC236}">
                <a16:creationId xmlns:a16="http://schemas.microsoft.com/office/drawing/2014/main" id="{E5D87E7A-5BDF-7A43-AF57-6DAC4B6AA5F5}"/>
              </a:ext>
            </a:extLst>
          </p:cNvPr>
          <p:cNvSpPr txBox="1"/>
          <p:nvPr/>
        </p:nvSpPr>
        <p:spPr>
          <a:xfrm>
            <a:off x="9717795" y="6169388"/>
            <a:ext cx="2295728" cy="67710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Requires N(N - 1)/2 classifiers</a:t>
            </a:r>
          </a:p>
        </p:txBody>
      </p:sp>
    </p:spTree>
    <p:extLst>
      <p:ext uri="{BB962C8B-B14F-4D97-AF65-F5344CB8AC3E}">
        <p14:creationId xmlns:p14="http://schemas.microsoft.com/office/powerpoint/2010/main" val="22131251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dirty="0"/>
              <a:t>Is SVM Scalable on Massive Data?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479" y="1151164"/>
            <a:ext cx="10639618" cy="5528310"/>
          </a:xfrm>
        </p:spPr>
        <p:txBody>
          <a:bodyPr/>
          <a:lstStyle/>
          <a:p>
            <a:r>
              <a:rPr lang="en-US" altLang="en-US" sz="2400" dirty="0"/>
              <a:t>SVM is effective on high dimensional data </a:t>
            </a:r>
          </a:p>
          <a:p>
            <a:pPr lvl="1"/>
            <a:r>
              <a:rPr lang="en-US" altLang="en-US" sz="2400" dirty="0"/>
              <a:t>The </a:t>
            </a:r>
            <a:r>
              <a:rPr lang="en-US" altLang="en-US" sz="2400" b="1" dirty="0"/>
              <a:t>complexity</a:t>
            </a:r>
            <a:r>
              <a:rPr lang="en-US" altLang="en-US" sz="2400" dirty="0"/>
              <a:t> of trained classifier is characterized by the </a:t>
            </a:r>
            <a:r>
              <a:rPr lang="en-US" altLang="en-US" sz="2400" u="sng" dirty="0"/>
              <a:t># of support vectors</a:t>
            </a:r>
            <a:r>
              <a:rPr lang="en-US" altLang="en-US" sz="2400" dirty="0"/>
              <a:t> rather than the dimensionality of the data</a:t>
            </a:r>
          </a:p>
          <a:p>
            <a:pPr lvl="1"/>
            <a:r>
              <a:rPr lang="en-US" altLang="en-US" sz="2400" dirty="0"/>
              <a:t>The </a:t>
            </a:r>
            <a:r>
              <a:rPr lang="en-US" altLang="en-US" sz="2400" b="1" dirty="0"/>
              <a:t>support vectors</a:t>
            </a:r>
            <a:r>
              <a:rPr lang="en-US" altLang="en-US" sz="2400" dirty="0"/>
              <a:t> are the </a:t>
            </a:r>
            <a:r>
              <a:rPr lang="en-US" altLang="en-US" sz="2400" u="sng" dirty="0"/>
              <a:t>essential or critical training examples</a:t>
            </a:r>
            <a:r>
              <a:rPr lang="en-US" altLang="en-US" sz="2400" dirty="0"/>
              <a:t>—they lie closest to the decision boundary (MMH)</a:t>
            </a:r>
          </a:p>
          <a:p>
            <a:pPr lvl="1"/>
            <a:r>
              <a:rPr lang="en-US" altLang="en-US" sz="2400" dirty="0"/>
              <a:t>Thus, an SVM with a small number of support vectors can have good generalization, even when the dimensionality of the data is high</a:t>
            </a:r>
          </a:p>
          <a:p>
            <a:pPr>
              <a:lnSpc>
                <a:spcPct val="130000"/>
              </a:lnSpc>
            </a:pPr>
            <a:r>
              <a:rPr lang="en-US" altLang="en-US" sz="2400" dirty="0"/>
              <a:t>SVM is not scalable to the # of data objects in terms of training time and memory usage</a:t>
            </a:r>
          </a:p>
          <a:p>
            <a:pPr lvl="1">
              <a:lnSpc>
                <a:spcPct val="130000"/>
              </a:lnSpc>
            </a:pPr>
            <a:r>
              <a:rPr lang="en-US" altLang="en-US" sz="2400" dirty="0"/>
              <a:t>Scaling SVM by a hierarchical micro-clustering approach</a:t>
            </a:r>
          </a:p>
          <a:p>
            <a:pPr lvl="2">
              <a:lnSpc>
                <a:spcPct val="130000"/>
              </a:lnSpc>
            </a:pPr>
            <a:r>
              <a:rPr lang="en-US" altLang="en-US" sz="2400" dirty="0"/>
              <a:t>H. Yu, J. Yang, and J. Han, “</a:t>
            </a:r>
            <a:r>
              <a:rPr lang="en-US" altLang="en-US" sz="2400" u="sng" dirty="0">
                <a:hlinkClick r:id="rId3"/>
              </a:rPr>
              <a:t>Classifying Large Data Sets Using SVM with Hierarchical Clusters</a:t>
            </a:r>
            <a:r>
              <a:rPr lang="en-US" altLang="en-US" sz="2400" dirty="0"/>
              <a:t>”, KDD'03</a:t>
            </a:r>
          </a:p>
          <a:p>
            <a:pPr lvl="1"/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3182229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SVM: Applications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1512" y="1290637"/>
            <a:ext cx="10848975" cy="4276725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altLang="en-US" sz="2400" u="sng" dirty="0"/>
              <a:t>Features</a:t>
            </a:r>
            <a:r>
              <a:rPr lang="en-US" altLang="en-US" sz="2400" dirty="0"/>
              <a:t>: training can be slow but accuracy is high owing to their ability to model complex nonlinear decision boundaries (margin maximization</a:t>
            </a:r>
            <a:r>
              <a:rPr lang="en-US" altLang="en-US" sz="2000" dirty="0"/>
              <a:t>)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2400" u="sng" dirty="0"/>
              <a:t>Used for</a:t>
            </a:r>
            <a:r>
              <a:rPr lang="en-US" altLang="en-US" sz="2400" dirty="0"/>
              <a:t>: classification and numeric prediction</a:t>
            </a:r>
          </a:p>
          <a:p>
            <a:pPr lvl="1">
              <a:lnSpc>
                <a:spcPct val="130000"/>
              </a:lnSpc>
            </a:pPr>
            <a:r>
              <a:rPr lang="en-US" altLang="en-US" sz="2400" dirty="0"/>
              <a:t>SVM can also be used for classifying multiple (&gt; 2) classes and for regression analysis (with additional parameters)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2400" u="sng" dirty="0"/>
              <a:t>Applications</a:t>
            </a:r>
            <a:r>
              <a:rPr lang="en-US" altLang="en-US" sz="2400" dirty="0"/>
              <a:t>: 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z="2400" dirty="0"/>
              <a:t>handwritten digit recognition, object recognition, speaker identification, benchmarking time-series prediction tests </a:t>
            </a:r>
          </a:p>
        </p:txBody>
      </p:sp>
    </p:spTree>
    <p:extLst>
      <p:ext uri="{BB962C8B-B14F-4D97-AF65-F5344CB8AC3E}">
        <p14:creationId xmlns:p14="http://schemas.microsoft.com/office/powerpoint/2010/main" val="8628551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SVM Recap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1512" y="1290637"/>
            <a:ext cx="10848975" cy="4276725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altLang="en-US" sz="2400" dirty="0"/>
              <a:t>Pros</a:t>
            </a:r>
          </a:p>
          <a:p>
            <a:pPr lvl="1">
              <a:lnSpc>
                <a:spcPct val="130000"/>
              </a:lnSpc>
            </a:pPr>
            <a:r>
              <a:rPr lang="en-US" altLang="en-US" sz="2400" dirty="0"/>
              <a:t>Elegant mathematical formulation, guaranteed global optimal with optimization</a:t>
            </a:r>
          </a:p>
          <a:p>
            <a:pPr lvl="1">
              <a:lnSpc>
                <a:spcPct val="130000"/>
              </a:lnSpc>
            </a:pPr>
            <a:r>
              <a:rPr lang="en-US" altLang="en-US" sz="2400" dirty="0"/>
              <a:t>Trains well on small data sets</a:t>
            </a:r>
          </a:p>
          <a:p>
            <a:pPr lvl="1">
              <a:lnSpc>
                <a:spcPct val="130000"/>
              </a:lnSpc>
            </a:pPr>
            <a:r>
              <a:rPr lang="en-US" altLang="en-US" sz="2400" dirty="0"/>
              <a:t>Flexibility through kernel functions</a:t>
            </a:r>
          </a:p>
          <a:p>
            <a:pPr lvl="1">
              <a:lnSpc>
                <a:spcPct val="130000"/>
              </a:lnSpc>
            </a:pPr>
            <a:r>
              <a:rPr lang="en-US" altLang="en-US" sz="2400" dirty="0"/>
              <a:t>Conformity with semi-supervised training</a:t>
            </a:r>
          </a:p>
          <a:p>
            <a:pPr>
              <a:lnSpc>
                <a:spcPct val="130000"/>
              </a:lnSpc>
            </a:pPr>
            <a:r>
              <a:rPr lang="en-US" altLang="en-US" sz="2400" dirty="0"/>
              <a:t>Cons</a:t>
            </a:r>
          </a:p>
          <a:p>
            <a:pPr lvl="1">
              <a:lnSpc>
                <a:spcPct val="130000"/>
              </a:lnSpc>
            </a:pPr>
            <a:r>
              <a:rPr lang="en-US" altLang="en-US" sz="2400" dirty="0"/>
              <a:t>Not naturally scalable to large data sets</a:t>
            </a:r>
          </a:p>
          <a:p>
            <a:pPr lvl="1">
              <a:lnSpc>
                <a:spcPct val="130000"/>
              </a:lnSpc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486142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SVM Related Links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450" y="1447800"/>
            <a:ext cx="10572750" cy="4019550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altLang="en-US" sz="2400" dirty="0"/>
              <a:t>SVM Website: </a:t>
            </a:r>
            <a:r>
              <a:rPr lang="en-US" altLang="en-US" sz="2400" dirty="0">
                <a:hlinkClick r:id="rId3"/>
              </a:rPr>
              <a:t>http://www.kernel-machines.org/</a:t>
            </a:r>
            <a:endParaRPr lang="en-US" altLang="en-US" sz="2400" dirty="0"/>
          </a:p>
          <a:p>
            <a:pPr eaLnBrk="1" hangingPunct="1">
              <a:lnSpc>
                <a:spcPct val="130000"/>
              </a:lnSpc>
            </a:pPr>
            <a:r>
              <a:rPr lang="en-US" altLang="en-US" sz="2400" dirty="0"/>
              <a:t>Representative implementations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z="2400" b="1" dirty="0"/>
              <a:t>LIBSVM</a:t>
            </a:r>
            <a:r>
              <a:rPr lang="en-US" altLang="en-US" sz="2400" dirty="0"/>
              <a:t>: an efficient implementation of SVM, multi-class classifications, nu-SVM, one-class SVM, including also various interfaces with java, python, etc.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z="2400" b="1" dirty="0"/>
              <a:t>SVM-light</a:t>
            </a:r>
            <a:r>
              <a:rPr lang="en-US" altLang="en-US" sz="2400" dirty="0"/>
              <a:t>: simpler but performance is not better than LIBSVM, support only binary classification and only in C 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z="2400" b="1" dirty="0"/>
              <a:t>SVM-torch</a:t>
            </a:r>
            <a:r>
              <a:rPr lang="en-US" altLang="en-US" sz="2400" dirty="0"/>
              <a:t>: another recent implementation also written in C</a:t>
            </a:r>
          </a:p>
        </p:txBody>
      </p:sp>
    </p:spTree>
    <p:extLst>
      <p:ext uri="{BB962C8B-B14F-4D97-AF65-F5344CB8AC3E}">
        <p14:creationId xmlns:p14="http://schemas.microsoft.com/office/powerpoint/2010/main" val="9124394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SVM Related Links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450" y="1447800"/>
            <a:ext cx="10572750" cy="4019550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altLang="en-US" sz="2400" dirty="0"/>
              <a:t>SVM Website: </a:t>
            </a:r>
            <a:r>
              <a:rPr lang="en-US" altLang="en-US" sz="2400" dirty="0">
                <a:hlinkClick r:id="rId3"/>
              </a:rPr>
              <a:t>http://www.kernel-machines.org/</a:t>
            </a:r>
            <a:endParaRPr lang="en-US" altLang="en-US" sz="2400" dirty="0"/>
          </a:p>
          <a:p>
            <a:pPr eaLnBrk="1" hangingPunct="1">
              <a:lnSpc>
                <a:spcPct val="130000"/>
              </a:lnSpc>
            </a:pPr>
            <a:r>
              <a:rPr lang="en-US" altLang="en-US" sz="2400" dirty="0"/>
              <a:t>Representative implementations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z="2400" b="1" dirty="0"/>
              <a:t>LIBSVM</a:t>
            </a:r>
            <a:r>
              <a:rPr lang="en-US" altLang="en-US" sz="2400" dirty="0"/>
              <a:t>: an efficient implementation of SVM, multi-class classifications, nu-SVM, one-class SVM, including also various interfaces with java, python, etc.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z="2400" b="1" dirty="0"/>
              <a:t>SVM-light</a:t>
            </a:r>
            <a:r>
              <a:rPr lang="en-US" altLang="en-US" sz="2400" dirty="0"/>
              <a:t>: simpler but performance is not better than LIBSVM, support only binary classification and only in C 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z="2400" b="1" dirty="0"/>
              <a:t>SVM-torch</a:t>
            </a:r>
            <a:r>
              <a:rPr lang="en-US" altLang="en-US" sz="2400" dirty="0"/>
              <a:t>: another recent implementation also written in C</a:t>
            </a:r>
          </a:p>
        </p:txBody>
      </p:sp>
    </p:spTree>
    <p:extLst>
      <p:ext uri="{BB962C8B-B14F-4D97-AF65-F5344CB8AC3E}">
        <p14:creationId xmlns:p14="http://schemas.microsoft.com/office/powerpoint/2010/main" val="27594591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"/>
            <a:ext cx="12192000" cy="1133475"/>
          </a:xfrm>
          <a:noFill/>
        </p:spPr>
        <p:txBody>
          <a:bodyPr vert="horz" lIns="92075" tIns="46038" rIns="92075" bIns="46038" rtlCol="0" anchor="ctr">
            <a:normAutofit/>
          </a:bodyPr>
          <a:lstStyle/>
          <a:p>
            <a:pPr eaLnBrk="1" hangingPunct="1"/>
            <a:r>
              <a:rPr lang="en-US" altLang="en-US" dirty="0"/>
              <a:t>Chapter 7. Classification: Advanced Methods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38175" y="1050432"/>
            <a:ext cx="10915650" cy="4971496"/>
          </a:xfrm>
          <a:noFill/>
        </p:spPr>
        <p:txBody>
          <a:bodyPr vert="horz" lIns="92075" tIns="46038" rIns="92075" bIns="46038" rtlCol="0">
            <a:no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3200" dirty="0"/>
              <a:t>Feature Selection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0" i="0" u="none" strike="noStrike" baseline="0" dirty="0">
                <a:latin typeface="CMR10"/>
              </a:rPr>
              <a:t>Bayesian Belief Networks</a:t>
            </a:r>
            <a:r>
              <a:rPr lang="en-US" sz="3200" b="0" i="0" u="none" strike="noStrike" baseline="0" dirty="0">
                <a:solidFill>
                  <a:srgbClr val="FF0000"/>
                </a:solidFill>
                <a:latin typeface="CMR10"/>
              </a:rPr>
              <a:t> </a:t>
            </a:r>
            <a:endParaRPr lang="en-US" altLang="en-US" sz="3200" dirty="0">
              <a:solidFill>
                <a:srgbClr val="FF0000"/>
              </a:solidFill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3200" dirty="0"/>
              <a:t>Support Vector Machines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0" i="0" u="none" strike="noStrike" baseline="0" dirty="0">
                <a:latin typeface="CMR10"/>
              </a:rPr>
              <a:t>Rule-Based and Pattern-Based Classification</a:t>
            </a:r>
            <a:r>
              <a:rPr lang="en-US" sz="3200" b="0" i="0" u="none" strike="noStrike" baseline="0" dirty="0">
                <a:solidFill>
                  <a:srgbClr val="FF0000"/>
                </a:solidFill>
                <a:latin typeface="CMR10"/>
              </a:rPr>
              <a:t> </a:t>
            </a:r>
            <a:endParaRPr lang="en-US" altLang="en-US" sz="3200" dirty="0">
              <a:solidFill>
                <a:srgbClr val="FF0000"/>
              </a:solidFill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3200" dirty="0"/>
              <a:t>Weakly Supervised Learning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0" i="0" u="none" strike="noStrike" baseline="0" dirty="0">
                <a:latin typeface="CMR10"/>
              </a:rPr>
              <a:t>Classification with Rich Data Type 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0" i="0" u="none" strike="noStrike" baseline="0" dirty="0">
                <a:latin typeface="CMR10"/>
              </a:rPr>
              <a:t>Other Related Techniques </a:t>
            </a:r>
            <a:endParaRPr lang="en-US" altLang="en-US" sz="3200" dirty="0"/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3200" dirty="0"/>
              <a:t>Summary</a:t>
            </a:r>
          </a:p>
        </p:txBody>
      </p:sp>
      <p:sp>
        <p:nvSpPr>
          <p:cNvPr id="5125" name="AutoShape 8"/>
          <p:cNvSpPr>
            <a:spLocks noChangeArrowheads="1"/>
          </p:cNvSpPr>
          <p:nvPr/>
        </p:nvSpPr>
        <p:spPr bwMode="auto">
          <a:xfrm rot="9678759">
            <a:off x="8462631" y="3200400"/>
            <a:ext cx="412140" cy="457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BD582C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481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304800"/>
            <a:ext cx="8783638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Using IF-THEN Rules for Classification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8944" y="1095375"/>
            <a:ext cx="11753056" cy="5686425"/>
          </a:xfrm>
        </p:spPr>
        <p:txBody>
          <a:bodyPr/>
          <a:lstStyle/>
          <a:p>
            <a:pPr eaLnBrk="1" hangingPunct="1">
              <a:spcBef>
                <a:spcPts val="300"/>
              </a:spcBef>
            </a:pPr>
            <a:r>
              <a:rPr lang="en-US" altLang="en-US" sz="2400" dirty="0"/>
              <a:t>Represent the knowledge in the form of </a:t>
            </a:r>
            <a:r>
              <a:rPr lang="en-US" altLang="en-US" sz="2400" b="1" dirty="0"/>
              <a:t>IF-THEN</a:t>
            </a:r>
            <a:r>
              <a:rPr lang="en-US" altLang="en-US" sz="2400" dirty="0"/>
              <a:t> rules</a:t>
            </a:r>
          </a:p>
          <a:p>
            <a:pPr lvl="1" eaLnBrk="1" hangingPunct="1">
              <a:spcBef>
                <a:spcPts val="300"/>
              </a:spcBef>
              <a:buFont typeface="Wingdings" panose="05000000000000000000" pitchFamily="2" charset="2"/>
              <a:buNone/>
            </a:pPr>
            <a:r>
              <a:rPr lang="en-US" altLang="en-US" sz="2400" dirty="0"/>
              <a:t>R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:  IF </a:t>
            </a:r>
            <a:r>
              <a:rPr lang="en-US" altLang="en-US" sz="2400" i="1" dirty="0"/>
              <a:t>age</a:t>
            </a:r>
            <a:r>
              <a:rPr lang="en-US" altLang="en-US" sz="2400" dirty="0"/>
              <a:t> = youth AND </a:t>
            </a:r>
            <a:r>
              <a:rPr lang="en-US" altLang="en-US" sz="2400" i="1" dirty="0"/>
              <a:t>student</a:t>
            </a:r>
            <a:r>
              <a:rPr lang="en-US" altLang="en-US" sz="2400" dirty="0"/>
              <a:t> = yes  THEN </a:t>
            </a:r>
            <a:r>
              <a:rPr lang="en-US" altLang="en-US" sz="2400" i="1" dirty="0" err="1"/>
              <a:t>buys_computer</a:t>
            </a:r>
            <a:r>
              <a:rPr lang="en-US" altLang="en-US" sz="2400" dirty="0"/>
              <a:t> = yes</a:t>
            </a:r>
          </a:p>
          <a:p>
            <a:pPr eaLnBrk="1" hangingPunct="1">
              <a:spcBef>
                <a:spcPts val="300"/>
              </a:spcBef>
            </a:pPr>
            <a:r>
              <a:rPr lang="en-US" altLang="en-US" sz="2400" dirty="0"/>
              <a:t>Assessment of a rule: </a:t>
            </a:r>
            <a:r>
              <a:rPr lang="en-US" altLang="en-US" sz="2400" i="1" dirty="0"/>
              <a:t>coverage</a:t>
            </a:r>
            <a:r>
              <a:rPr lang="en-US" altLang="en-US" sz="2400" dirty="0"/>
              <a:t> and </a:t>
            </a:r>
            <a:r>
              <a:rPr lang="en-US" altLang="en-US" sz="2400" i="1" dirty="0"/>
              <a:t>accuracy</a:t>
            </a:r>
            <a:r>
              <a:rPr lang="en-US" altLang="en-US" sz="2400" dirty="0"/>
              <a:t> </a:t>
            </a:r>
          </a:p>
          <a:p>
            <a:pPr lvl="1">
              <a:spcBef>
                <a:spcPts val="300"/>
              </a:spcBef>
            </a:pPr>
            <a:r>
              <a:rPr lang="en-US" altLang="en-US" sz="2400" dirty="0"/>
              <a:t>coverage(R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) = ratio of tuples covered by </a:t>
            </a:r>
            <a:r>
              <a:rPr lang="en-US" altLang="en-US" sz="2400" b="1" dirty="0"/>
              <a:t>the condition of </a:t>
            </a:r>
            <a:r>
              <a:rPr lang="en-US" altLang="en-US" sz="2400" dirty="0"/>
              <a:t>R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 (THEN-part is not important for this)</a:t>
            </a:r>
          </a:p>
          <a:p>
            <a:pPr lvl="1">
              <a:spcBef>
                <a:spcPts val="300"/>
              </a:spcBef>
            </a:pPr>
            <a:r>
              <a:rPr lang="en-US" altLang="en-US" sz="2400" dirty="0"/>
              <a:t>accuracy(R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)</a:t>
            </a:r>
            <a:r>
              <a:rPr lang="en-US" altLang="en-US" sz="2400" baseline="-25000" dirty="0"/>
              <a:t> </a:t>
            </a:r>
            <a:r>
              <a:rPr lang="en-US" altLang="en-US" sz="2400" dirty="0"/>
              <a:t>= ratio of tuples correctly classified by R</a:t>
            </a:r>
            <a:r>
              <a:rPr lang="en-US" altLang="en-US" sz="2400" baseline="-25000" dirty="0"/>
              <a:t>1  </a:t>
            </a:r>
            <a:r>
              <a:rPr lang="en-US" altLang="en-US" sz="2400" dirty="0"/>
              <a:t>in the covered ones (both IF-part and THEN-part counts)</a:t>
            </a:r>
          </a:p>
          <a:p>
            <a:pPr lvl="1">
              <a:spcBef>
                <a:spcPts val="300"/>
              </a:spcBef>
            </a:pPr>
            <a:endParaRPr lang="en-US" altLang="en-US" sz="2400" dirty="0"/>
          </a:p>
          <a:p>
            <a:pPr eaLnBrk="1" hangingPunct="1">
              <a:spcBef>
                <a:spcPts val="300"/>
              </a:spcBef>
            </a:pPr>
            <a:r>
              <a:rPr lang="en-US" altLang="en-US" sz="2400" dirty="0"/>
              <a:t>If more than one rule are triggered, need </a:t>
            </a:r>
            <a:r>
              <a:rPr lang="en-US" altLang="en-US" sz="2400" b="1" dirty="0"/>
              <a:t>conflict resolution</a:t>
            </a:r>
          </a:p>
          <a:p>
            <a:pPr lvl="1" eaLnBrk="1" hangingPunct="1">
              <a:spcBef>
                <a:spcPts val="300"/>
              </a:spcBef>
            </a:pPr>
            <a:r>
              <a:rPr lang="en-US" altLang="en-US" sz="2400" b="1" dirty="0"/>
              <a:t>Size ordering</a:t>
            </a:r>
            <a:r>
              <a:rPr lang="en-US" altLang="en-US" sz="2400" dirty="0"/>
              <a:t>: assign the highest priority to the triggering rules that has the “toughest” requirement (i.e., with the </a:t>
            </a:r>
            <a:r>
              <a:rPr lang="en-US" altLang="en-US" sz="2400" i="1" dirty="0"/>
              <a:t>most attribute tests</a:t>
            </a:r>
            <a:r>
              <a:rPr lang="en-US" altLang="en-US" sz="2400" dirty="0"/>
              <a:t>)</a:t>
            </a:r>
          </a:p>
          <a:p>
            <a:pPr lvl="1" eaLnBrk="1" hangingPunct="1">
              <a:spcBef>
                <a:spcPts val="300"/>
              </a:spcBef>
            </a:pPr>
            <a:r>
              <a:rPr lang="en-US" altLang="en-US" sz="2400" b="1" dirty="0"/>
              <a:t>Class-based ordering</a:t>
            </a:r>
            <a:r>
              <a:rPr lang="en-US" altLang="en-US" sz="2400" dirty="0"/>
              <a:t>: decreasing order of </a:t>
            </a:r>
            <a:r>
              <a:rPr lang="en-US" altLang="en-US" sz="2400" i="1" dirty="0"/>
              <a:t>prevalence or misclassification cost per class</a:t>
            </a:r>
          </a:p>
          <a:p>
            <a:pPr lvl="1" eaLnBrk="1" hangingPunct="1">
              <a:spcBef>
                <a:spcPts val="300"/>
              </a:spcBef>
            </a:pPr>
            <a:r>
              <a:rPr lang="en-US" altLang="en-US" sz="2400" b="1" dirty="0"/>
              <a:t>Rule-based ordering </a:t>
            </a:r>
            <a:r>
              <a:rPr lang="en-US" altLang="en-US" sz="2400" dirty="0"/>
              <a:t>(</a:t>
            </a:r>
            <a:r>
              <a:rPr lang="en-US" altLang="en-US" sz="2400" b="1" dirty="0"/>
              <a:t>decision list</a:t>
            </a:r>
            <a:r>
              <a:rPr lang="en-US" altLang="en-US" sz="2400" dirty="0"/>
              <a:t>): rules are organized into one long priority list, according to some measure of rule quality or by experts</a:t>
            </a:r>
          </a:p>
        </p:txBody>
      </p:sp>
    </p:spTree>
    <p:extLst>
      <p:ext uri="{BB962C8B-B14F-4D97-AF65-F5344CB8AC3E}">
        <p14:creationId xmlns:p14="http://schemas.microsoft.com/office/powerpoint/2010/main" val="2595433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EFE1CE4-254E-FD4F-95CF-4EF93989DDC0}"/>
              </a:ext>
            </a:extLst>
          </p:cNvPr>
          <p:cNvSpPr txBox="1">
            <a:spLocks noChangeArrowheads="1"/>
          </p:cNvSpPr>
          <p:nvPr/>
        </p:nvSpPr>
        <p:spPr>
          <a:xfrm>
            <a:off x="350985" y="286607"/>
            <a:ext cx="11369963" cy="673979"/>
          </a:xfrm>
          <a:prstGeom prst="rect">
            <a:avLst/>
          </a:prstGeom>
        </p:spPr>
        <p:txBody>
          <a:bodyPr vert="horz" lIns="91436" tIns="45718" rIns="91436" bIns="45718" rtlCol="0" anchor="b">
            <a:normAutofit/>
          </a:bodyPr>
          <a:lstStyle>
            <a:lvl1pPr algn="ctr" defTabSz="914354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 spc="-51" baseline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altLang="en-US" dirty="0"/>
              <a:t>Filter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D9D05B0-8D7F-8D45-B878-807AAA8D7760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67706" y="1239252"/>
                <a:ext cx="11329221" cy="5295900"/>
              </a:xfrm>
              <a:prstGeom prst="rect">
                <a:avLst/>
              </a:prstGeom>
            </p:spPr>
            <p:txBody>
              <a:bodyPr vert="horz" lIns="91436" tIns="45718" rIns="91436" bIns="45718" rtlCol="0">
                <a:noAutofit/>
              </a:bodyPr>
              <a:lstStyle>
                <a:lvl1pPr marL="341305" indent="-341305" algn="l" defTabSz="914354" rtl="0" eaLnBrk="1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CC"/>
                  </a:buClr>
                  <a:buSzPct val="80000"/>
                  <a:buFont typeface="Wingdings" panose="05000000000000000000" pitchFamily="2" charset="2"/>
                  <a:buChar char="q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73074" indent="-373053" algn="l" defTabSz="914354" rtl="0" eaLnBrk="1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BD582C"/>
                  </a:buClr>
                  <a:buSzPct val="80000"/>
                  <a:buFont typeface="Wingdings" panose="05000000000000000000" pitchFamily="2" charset="2"/>
                  <a:buChar char="q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4179" indent="-300023" algn="l" defTabSz="914354" rtl="0" eaLnBrk="1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8080"/>
                  </a:buClr>
                  <a:buSzPct val="80000"/>
                  <a:buFont typeface="Wingdings" panose="05000000000000000000" pitchFamily="2" charset="2"/>
                  <a:buChar char="q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2791" indent="-290506" algn="l" defTabSz="914354" rtl="0" eaLnBrk="1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0000"/>
                  </a:buClr>
                  <a:buSzPct val="80000"/>
                  <a:buFont typeface="Wingdings" panose="05000000000000000000" pitchFamily="2" charset="2"/>
                  <a:buChar char="q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42971" indent="-274632" algn="l" defTabSz="914354" rtl="0" eaLnBrk="1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7030A0"/>
                  </a:buClr>
                  <a:buSzPct val="80000"/>
                  <a:buFont typeface="Wingdings" panose="05000000000000000000" pitchFamily="2" charset="2"/>
                  <a:buChar char="q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099946" indent="-228589" algn="l" defTabSz="914354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5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299936" indent="-228589" algn="l" defTabSz="914354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5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499925" indent="-228589" algn="l" defTabSz="914354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5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699916" indent="-228589" algn="l" defTabSz="914354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5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en-US" sz="2000" b="1" dirty="0">
                    <a:latin typeface="Calibri" panose="020F0502020204030204" pitchFamily="34" charset="0"/>
                  </a:rPr>
                  <a:t>General Procedure</a:t>
                </a:r>
              </a:p>
              <a:p>
                <a:pPr lvl="1"/>
                <a:r>
                  <a:rPr lang="en-US" altLang="en-US" sz="2000" dirty="0">
                    <a:latin typeface="Calibri" panose="020F0502020204030204" pitchFamily="34" charset="0"/>
                  </a:rPr>
                  <a:t>Selects features based on some goodness measure </a:t>
                </a:r>
              </a:p>
              <a:p>
                <a:pPr lvl="1"/>
                <a:r>
                  <a:rPr lang="en-US" altLang="en-US" sz="2000" dirty="0">
                    <a:latin typeface="Calibri" panose="020F0502020204030204" pitchFamily="34" charset="0"/>
                  </a:rPr>
                  <a:t>Independent of the specific classification model</a:t>
                </a:r>
              </a:p>
              <a:p>
                <a:r>
                  <a:rPr lang="en-US" altLang="en-US" sz="2000" b="1" dirty="0">
                    <a:latin typeface="Calibri" panose="020F0502020204030204" pitchFamily="34" charset="0"/>
                  </a:rPr>
                  <a:t>Fisher Scores</a:t>
                </a:r>
              </a:p>
              <a:p>
                <a:pPr lvl="1"/>
                <a:r>
                  <a:rPr lang="en-US" sz="2000" b="1" dirty="0"/>
                  <a:t>Intuitions</a:t>
                </a:r>
                <a:r>
                  <a:rPr lang="en-US" sz="2000" dirty="0"/>
                  <a:t>: the feature x (e.g., income) is strongly correlated with the class label y (buy computer) if</a:t>
                </a:r>
              </a:p>
              <a:p>
                <a:pPr lvl="2"/>
                <a:r>
                  <a:rPr lang="en-US" sz="2000" dirty="0"/>
                  <a:t>the average income of all customers who buy a computer is significantly different from the average income of all customers who do not buy a computer, </a:t>
                </a:r>
              </a:p>
              <a:p>
                <a:pPr lvl="2"/>
                <a:r>
                  <a:rPr lang="en-US" sz="2000" dirty="0"/>
                  <a:t>all customers who buy a computer share similar income, and </a:t>
                </a:r>
              </a:p>
              <a:p>
                <a:pPr lvl="2"/>
                <a:r>
                  <a:rPr lang="en-US" sz="2000" dirty="0"/>
                  <a:t>all customers who do not buy a computer share similar income.</a:t>
                </a:r>
              </a:p>
              <a:p>
                <a:pPr lvl="1"/>
                <a:r>
                  <a:rPr lang="en-US" sz="2000" b="1" dirty="0"/>
                  <a:t>Details</a:t>
                </a:r>
              </a:p>
              <a:p>
                <a:pPr lvl="1"/>
                <a:endParaRPr lang="en-US" sz="2000" dirty="0"/>
              </a:p>
              <a:p>
                <a:pPr lvl="2"/>
                <a:endParaRPr lang="en-US" altLang="en-US" sz="2000" dirty="0">
                  <a:latin typeface="Calibri" panose="020F0502020204030204" pitchFamily="34" charset="0"/>
                </a:endParaRPr>
              </a:p>
              <a:p>
                <a:r>
                  <a:rPr lang="en-US" altLang="en-US" sz="2000" b="1" dirty="0">
                    <a:latin typeface="Calibri" panose="020F0502020204030204" pitchFamily="34" charset="0"/>
                  </a:rPr>
                  <a:t>Other goodness measures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/>
                  <a:t> test (for categorical feature); information gain, mutual information.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D9D05B0-8D7F-8D45-B878-807AAA8D77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706" y="1239252"/>
                <a:ext cx="11329221" cy="5295900"/>
              </a:xfrm>
              <a:prstGeom prst="rect">
                <a:avLst/>
              </a:prstGeom>
              <a:blipFill>
                <a:blip r:embed="rId3"/>
                <a:stretch>
                  <a:fillRect l="-224" t="-478" b="-1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AE926F13-9406-E040-960F-CFC109856B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2002" y="0"/>
            <a:ext cx="8199998" cy="1371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842E53-1503-174C-9F89-0019E14DF8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2658" y="4625072"/>
            <a:ext cx="2964766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29150"/>
      </p:ext>
    </p:extLst>
  </p:cSld>
  <p:clrMapOvr>
    <a:masterClrMapping/>
  </p:clrMapOvr>
  <p:transition>
    <p:zoom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9" name="Group 59"/>
          <p:cNvGrpSpPr>
            <a:grpSpLocks/>
          </p:cNvGrpSpPr>
          <p:nvPr/>
        </p:nvGrpSpPr>
        <p:grpSpPr bwMode="auto">
          <a:xfrm>
            <a:off x="7399781" y="1276351"/>
            <a:ext cx="4173094" cy="2600324"/>
            <a:chOff x="3509" y="144"/>
            <a:chExt cx="2080" cy="1236"/>
          </a:xfrm>
        </p:grpSpPr>
        <p:sp>
          <p:nvSpPr>
            <p:cNvPr id="45063" name="Rectangle 34"/>
            <p:cNvSpPr>
              <a:spLocks noChangeArrowheads="1"/>
            </p:cNvSpPr>
            <p:nvPr/>
          </p:nvSpPr>
          <p:spPr bwMode="auto">
            <a:xfrm>
              <a:off x="4272" y="144"/>
              <a:ext cx="336" cy="180"/>
            </a:xfrm>
            <a:prstGeom prst="rect">
              <a:avLst/>
            </a:prstGeom>
            <a:solidFill>
              <a:srgbClr val="00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178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age?</a:t>
              </a:r>
            </a:p>
          </p:txBody>
        </p:sp>
        <p:grpSp>
          <p:nvGrpSpPr>
            <p:cNvPr id="45064" name="Group 58"/>
            <p:cNvGrpSpPr>
              <a:grpSpLocks/>
            </p:cNvGrpSpPr>
            <p:nvPr/>
          </p:nvGrpSpPr>
          <p:grpSpPr bwMode="auto">
            <a:xfrm>
              <a:off x="3509" y="290"/>
              <a:ext cx="2080" cy="1090"/>
              <a:chOff x="3509" y="144"/>
              <a:chExt cx="2080" cy="1090"/>
            </a:xfrm>
          </p:grpSpPr>
          <p:sp>
            <p:nvSpPr>
              <p:cNvPr id="45065" name="Rectangle 36"/>
              <p:cNvSpPr>
                <a:spLocks noChangeArrowheads="1"/>
              </p:cNvSpPr>
              <p:nvPr/>
            </p:nvSpPr>
            <p:spPr bwMode="auto">
              <a:xfrm>
                <a:off x="3732" y="528"/>
                <a:ext cx="469" cy="180"/>
              </a:xfrm>
              <a:prstGeom prst="rect">
                <a:avLst/>
              </a:prstGeom>
              <a:solidFill>
                <a:srgbClr val="00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457178" rtl="0" eaLnBrk="0" fontAlgn="auto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student?</a:t>
                </a:r>
              </a:p>
            </p:txBody>
          </p:sp>
          <p:sp>
            <p:nvSpPr>
              <p:cNvPr id="45066" name="Rectangle 37"/>
              <p:cNvSpPr>
                <a:spLocks noChangeArrowheads="1"/>
              </p:cNvSpPr>
              <p:nvPr/>
            </p:nvSpPr>
            <p:spPr bwMode="auto">
              <a:xfrm>
                <a:off x="4844" y="528"/>
                <a:ext cx="679" cy="180"/>
              </a:xfrm>
              <a:prstGeom prst="rect">
                <a:avLst/>
              </a:prstGeom>
              <a:solidFill>
                <a:srgbClr val="99CC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457178" rtl="0" eaLnBrk="0" fontAlgn="auto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credit rating?</a:t>
                </a:r>
              </a:p>
            </p:txBody>
          </p:sp>
          <p:sp>
            <p:nvSpPr>
              <p:cNvPr id="45067" name="Line 38"/>
              <p:cNvSpPr>
                <a:spLocks noChangeShapeType="1"/>
              </p:cNvSpPr>
              <p:nvPr/>
            </p:nvSpPr>
            <p:spPr bwMode="auto">
              <a:xfrm flipH="1">
                <a:off x="3971" y="155"/>
                <a:ext cx="317" cy="4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4571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068" name="Line 39"/>
              <p:cNvSpPr>
                <a:spLocks noChangeShapeType="1"/>
              </p:cNvSpPr>
              <p:nvPr/>
            </p:nvSpPr>
            <p:spPr bwMode="auto">
              <a:xfrm flipH="1">
                <a:off x="4481" y="169"/>
                <a:ext cx="0" cy="17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4571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069" name="Line 40"/>
              <p:cNvSpPr>
                <a:spLocks noChangeShapeType="1"/>
              </p:cNvSpPr>
              <p:nvPr/>
            </p:nvSpPr>
            <p:spPr bwMode="auto">
              <a:xfrm>
                <a:off x="4636" y="144"/>
                <a:ext cx="534" cy="44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4571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070" name="Rectangle 41"/>
              <p:cNvSpPr>
                <a:spLocks noChangeArrowheads="1"/>
              </p:cNvSpPr>
              <p:nvPr/>
            </p:nvSpPr>
            <p:spPr bwMode="auto">
              <a:xfrm>
                <a:off x="3900" y="288"/>
                <a:ext cx="308" cy="162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457178" rtl="0" eaLnBrk="0" fontAlgn="auto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&lt;=30</a:t>
                </a:r>
                <a:endPara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5071" name="Rectangle 42"/>
              <p:cNvSpPr>
                <a:spLocks noChangeArrowheads="1"/>
              </p:cNvSpPr>
              <p:nvPr/>
            </p:nvSpPr>
            <p:spPr bwMode="auto">
              <a:xfrm>
                <a:off x="4834" y="325"/>
                <a:ext cx="255" cy="16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457178" rtl="0" eaLnBrk="0" fontAlgn="auto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&gt;40</a:t>
                </a:r>
                <a:endPara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5072" name="Line 43"/>
              <p:cNvSpPr>
                <a:spLocks noChangeShapeType="1"/>
              </p:cNvSpPr>
              <p:nvPr/>
            </p:nvSpPr>
            <p:spPr bwMode="auto">
              <a:xfrm flipH="1">
                <a:off x="3636" y="743"/>
                <a:ext cx="268" cy="31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4571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073" name="Line 44"/>
              <p:cNvSpPr>
                <a:spLocks noChangeShapeType="1"/>
              </p:cNvSpPr>
              <p:nvPr/>
            </p:nvSpPr>
            <p:spPr bwMode="auto">
              <a:xfrm>
                <a:off x="4026" y="743"/>
                <a:ext cx="244" cy="31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4571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074" name="Line 45"/>
              <p:cNvSpPr>
                <a:spLocks noChangeShapeType="1"/>
              </p:cNvSpPr>
              <p:nvPr/>
            </p:nvSpPr>
            <p:spPr bwMode="auto">
              <a:xfrm flipH="1">
                <a:off x="4856" y="743"/>
                <a:ext cx="244" cy="28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4571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075" name="Line 46"/>
              <p:cNvSpPr>
                <a:spLocks noChangeShapeType="1"/>
              </p:cNvSpPr>
              <p:nvPr/>
            </p:nvSpPr>
            <p:spPr bwMode="auto">
              <a:xfrm>
                <a:off x="5246" y="743"/>
                <a:ext cx="220" cy="28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4571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076" name="Line 47"/>
              <p:cNvSpPr>
                <a:spLocks noChangeShapeType="1"/>
              </p:cNvSpPr>
              <p:nvPr/>
            </p:nvSpPr>
            <p:spPr bwMode="auto">
              <a:xfrm>
                <a:off x="4481" y="438"/>
                <a:ext cx="0" cy="13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4571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077" name="Rectangle 48"/>
              <p:cNvSpPr>
                <a:spLocks noChangeArrowheads="1"/>
              </p:cNvSpPr>
              <p:nvPr/>
            </p:nvSpPr>
            <p:spPr bwMode="auto">
              <a:xfrm>
                <a:off x="3509" y="1054"/>
                <a:ext cx="218" cy="180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457178" rtl="0" eaLnBrk="0" fontAlgn="auto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no</a:t>
                </a:r>
              </a:p>
            </p:txBody>
          </p:sp>
          <p:sp>
            <p:nvSpPr>
              <p:cNvPr id="45078" name="Rectangle 49"/>
              <p:cNvSpPr>
                <a:spLocks noChangeArrowheads="1"/>
              </p:cNvSpPr>
              <p:nvPr/>
            </p:nvSpPr>
            <p:spPr bwMode="auto">
              <a:xfrm>
                <a:off x="4145" y="1054"/>
                <a:ext cx="254" cy="180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457178" rtl="0" eaLnBrk="0" fontAlgn="auto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yes</a:t>
                </a:r>
              </a:p>
            </p:txBody>
          </p:sp>
          <p:sp>
            <p:nvSpPr>
              <p:cNvPr id="45079" name="Rectangle 50"/>
              <p:cNvSpPr>
                <a:spLocks noChangeArrowheads="1"/>
              </p:cNvSpPr>
              <p:nvPr/>
            </p:nvSpPr>
            <p:spPr bwMode="auto">
              <a:xfrm>
                <a:off x="5335" y="1030"/>
                <a:ext cx="254" cy="180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457178" rtl="0" eaLnBrk="0" fontAlgn="auto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yes</a:t>
                </a:r>
              </a:p>
            </p:txBody>
          </p:sp>
          <p:sp>
            <p:nvSpPr>
              <p:cNvPr id="45080" name="Rectangle 51"/>
              <p:cNvSpPr>
                <a:spLocks noChangeArrowheads="1"/>
              </p:cNvSpPr>
              <p:nvPr/>
            </p:nvSpPr>
            <p:spPr bwMode="auto">
              <a:xfrm>
                <a:off x="4354" y="595"/>
                <a:ext cx="254" cy="180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457178" rtl="0" eaLnBrk="0" fontAlgn="auto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yes</a:t>
                </a:r>
              </a:p>
            </p:txBody>
          </p:sp>
          <p:sp>
            <p:nvSpPr>
              <p:cNvPr id="45081" name="Rectangle 52"/>
              <p:cNvSpPr>
                <a:spLocks noChangeArrowheads="1"/>
              </p:cNvSpPr>
              <p:nvPr/>
            </p:nvSpPr>
            <p:spPr bwMode="auto">
              <a:xfrm>
                <a:off x="4295" y="335"/>
                <a:ext cx="341" cy="9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457178" rtl="0" eaLnBrk="0" fontAlgn="auto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31..40</a:t>
                </a:r>
                <a:endPara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5082" name="Rectangle 53"/>
              <p:cNvSpPr>
                <a:spLocks noChangeArrowheads="1"/>
              </p:cNvSpPr>
              <p:nvPr/>
            </p:nvSpPr>
            <p:spPr bwMode="auto">
              <a:xfrm rot="21456844">
                <a:off x="4728" y="1036"/>
                <a:ext cx="218" cy="180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457178" rtl="0" eaLnBrk="0" fontAlgn="auto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no</a:t>
                </a:r>
              </a:p>
            </p:txBody>
          </p:sp>
          <p:sp>
            <p:nvSpPr>
              <p:cNvPr id="45083" name="Rectangle 54"/>
              <p:cNvSpPr>
                <a:spLocks noChangeArrowheads="1"/>
              </p:cNvSpPr>
              <p:nvPr/>
            </p:nvSpPr>
            <p:spPr bwMode="auto">
              <a:xfrm>
                <a:off x="5247" y="815"/>
                <a:ext cx="239" cy="16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457178" rtl="0" eaLnBrk="0" fontAlgn="auto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fair</a:t>
                </a:r>
              </a:p>
            </p:txBody>
          </p:sp>
          <p:sp>
            <p:nvSpPr>
              <p:cNvPr id="45084" name="Rectangle 55"/>
              <p:cNvSpPr>
                <a:spLocks noChangeArrowheads="1"/>
              </p:cNvSpPr>
              <p:nvPr/>
            </p:nvSpPr>
            <p:spPr bwMode="auto">
              <a:xfrm>
                <a:off x="4692" y="815"/>
                <a:ext cx="445" cy="16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457178" rtl="0" eaLnBrk="0" fontAlgn="auto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excellent</a:t>
                </a:r>
              </a:p>
            </p:txBody>
          </p:sp>
          <p:sp>
            <p:nvSpPr>
              <p:cNvPr id="45085" name="Rectangle 56"/>
              <p:cNvSpPr>
                <a:spLocks noChangeArrowheads="1"/>
              </p:cNvSpPr>
              <p:nvPr/>
            </p:nvSpPr>
            <p:spPr bwMode="auto">
              <a:xfrm>
                <a:off x="4075" y="839"/>
                <a:ext cx="233" cy="16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457178" rtl="0" eaLnBrk="0" fontAlgn="auto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yes</a:t>
                </a:r>
              </a:p>
            </p:txBody>
          </p:sp>
          <p:sp>
            <p:nvSpPr>
              <p:cNvPr id="45086" name="Rectangle 57"/>
              <p:cNvSpPr>
                <a:spLocks noChangeArrowheads="1"/>
              </p:cNvSpPr>
              <p:nvPr/>
            </p:nvSpPr>
            <p:spPr bwMode="auto">
              <a:xfrm>
                <a:off x="3637" y="839"/>
                <a:ext cx="218" cy="16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457178" rtl="0" eaLnBrk="0" fontAlgn="auto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no</a:t>
                </a:r>
              </a:p>
            </p:txBody>
          </p:sp>
        </p:grpSp>
      </p:grp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6629" y="3986652"/>
            <a:ext cx="9623902" cy="2756494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Example: Rule extraction from our </a:t>
            </a:r>
            <a:r>
              <a:rPr lang="en-US" altLang="en-US" sz="2400" i="1" dirty="0" err="1"/>
              <a:t>buys_computer</a:t>
            </a:r>
            <a:r>
              <a:rPr lang="en-US" altLang="en-US" sz="2400" dirty="0"/>
              <a:t> decision-tree</a:t>
            </a:r>
          </a:p>
          <a:p>
            <a:pPr lvl="1" eaLnBrk="1" hangingPunct="1"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en-US" altLang="en-US" sz="2400" dirty="0"/>
              <a:t>IF </a:t>
            </a:r>
            <a:r>
              <a:rPr lang="en-US" altLang="en-US" sz="2400" i="1" dirty="0"/>
              <a:t>age</a:t>
            </a:r>
            <a:r>
              <a:rPr lang="en-US" altLang="en-US" sz="2400" dirty="0"/>
              <a:t> = young AND </a:t>
            </a:r>
            <a:r>
              <a:rPr lang="en-US" altLang="en-US" sz="2400" i="1" dirty="0"/>
              <a:t>student</a:t>
            </a:r>
            <a:r>
              <a:rPr lang="en-US" altLang="en-US" sz="2400" dirty="0"/>
              <a:t> = </a:t>
            </a:r>
            <a:r>
              <a:rPr lang="en-US" altLang="en-US" sz="2400" i="1" dirty="0"/>
              <a:t>no</a:t>
            </a:r>
            <a:r>
              <a:rPr lang="en-US" altLang="en-US" sz="2400" dirty="0"/>
              <a:t>                 THEN </a:t>
            </a:r>
            <a:r>
              <a:rPr lang="en-US" altLang="en-US" sz="2400" i="1" dirty="0" err="1"/>
              <a:t>buys_computer</a:t>
            </a:r>
            <a:r>
              <a:rPr lang="en-US" altLang="en-US" sz="2400" dirty="0"/>
              <a:t> = </a:t>
            </a:r>
            <a:r>
              <a:rPr lang="en-US" altLang="en-US" sz="2400" i="1" dirty="0"/>
              <a:t>no</a:t>
            </a:r>
            <a:endParaRPr lang="en-US" altLang="en-US" sz="2400" dirty="0"/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sz="2400" dirty="0"/>
              <a:t>IF </a:t>
            </a:r>
            <a:r>
              <a:rPr lang="en-US" altLang="en-US" sz="2400" i="1" dirty="0"/>
              <a:t>age</a:t>
            </a:r>
            <a:r>
              <a:rPr lang="en-US" altLang="en-US" sz="2400" dirty="0"/>
              <a:t> = young AND </a:t>
            </a:r>
            <a:r>
              <a:rPr lang="en-US" altLang="en-US" sz="2400" i="1" dirty="0"/>
              <a:t>student</a:t>
            </a:r>
            <a:r>
              <a:rPr lang="en-US" altLang="en-US" sz="2400" dirty="0"/>
              <a:t> = </a:t>
            </a:r>
            <a:r>
              <a:rPr lang="en-US" altLang="en-US" sz="2400" i="1" dirty="0"/>
              <a:t>yes</a:t>
            </a:r>
            <a:r>
              <a:rPr lang="en-US" altLang="en-US" sz="2400" dirty="0"/>
              <a:t>                THEN </a:t>
            </a:r>
            <a:r>
              <a:rPr lang="en-US" altLang="en-US" sz="2400" i="1" dirty="0" err="1"/>
              <a:t>buys_computer</a:t>
            </a:r>
            <a:r>
              <a:rPr lang="en-US" altLang="en-US" sz="2400" dirty="0"/>
              <a:t> = </a:t>
            </a:r>
            <a:r>
              <a:rPr lang="en-US" altLang="en-US" sz="2400" i="1" dirty="0"/>
              <a:t>yes</a:t>
            </a:r>
            <a:endParaRPr lang="en-US" altLang="en-US" sz="2400" dirty="0"/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sz="2400" dirty="0"/>
              <a:t>IF </a:t>
            </a:r>
            <a:r>
              <a:rPr lang="en-US" altLang="en-US" sz="2400" i="1" dirty="0"/>
              <a:t>age</a:t>
            </a:r>
            <a:r>
              <a:rPr lang="en-US" altLang="en-US" sz="2400" dirty="0"/>
              <a:t> = mid-age 			            THEN </a:t>
            </a:r>
            <a:r>
              <a:rPr lang="en-US" altLang="en-US" sz="2400" i="1" dirty="0" err="1"/>
              <a:t>buys_computer</a:t>
            </a:r>
            <a:r>
              <a:rPr lang="en-US" altLang="en-US" sz="2400" dirty="0"/>
              <a:t> = </a:t>
            </a:r>
            <a:r>
              <a:rPr lang="en-US" altLang="en-US" sz="2400" i="1" dirty="0"/>
              <a:t>yes</a:t>
            </a:r>
            <a:endParaRPr lang="en-US" altLang="en-US" sz="2400" dirty="0"/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sz="2400" dirty="0"/>
              <a:t>IF </a:t>
            </a:r>
            <a:r>
              <a:rPr lang="en-US" altLang="en-US" sz="2400" i="1" dirty="0"/>
              <a:t>age</a:t>
            </a:r>
            <a:r>
              <a:rPr lang="en-US" altLang="en-US" sz="2400" dirty="0"/>
              <a:t> = old AND </a:t>
            </a:r>
            <a:r>
              <a:rPr lang="en-US" altLang="en-US" sz="2400" i="1" dirty="0" err="1"/>
              <a:t>credit_rating</a:t>
            </a:r>
            <a:r>
              <a:rPr lang="en-US" altLang="en-US" sz="2400" dirty="0"/>
              <a:t> = </a:t>
            </a:r>
            <a:r>
              <a:rPr lang="en-US" altLang="en-US" sz="2400" i="1" dirty="0"/>
              <a:t>excellent</a:t>
            </a:r>
            <a:r>
              <a:rPr lang="en-US" altLang="en-US" sz="2400" dirty="0"/>
              <a:t>  THEN </a:t>
            </a:r>
            <a:r>
              <a:rPr lang="en-US" altLang="en-US" sz="2400" i="1" dirty="0" err="1"/>
              <a:t>buys_computer</a:t>
            </a:r>
            <a:r>
              <a:rPr lang="en-US" altLang="en-US" sz="2400" i="1" dirty="0"/>
              <a:t> </a:t>
            </a:r>
            <a:r>
              <a:rPr lang="en-US" altLang="en-US" sz="2400" dirty="0"/>
              <a:t>= </a:t>
            </a:r>
            <a:r>
              <a:rPr lang="en-US" altLang="en-US" sz="2400" i="1" dirty="0"/>
              <a:t>no</a:t>
            </a:r>
            <a:endParaRPr lang="en-US" altLang="en-US" sz="2400" dirty="0"/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sz="2400" dirty="0"/>
              <a:t>IF </a:t>
            </a:r>
            <a:r>
              <a:rPr lang="en-US" altLang="en-US" sz="2400" i="1" dirty="0"/>
              <a:t>age</a:t>
            </a:r>
            <a:r>
              <a:rPr lang="en-US" altLang="en-US" sz="2400" dirty="0"/>
              <a:t> = old AND </a:t>
            </a:r>
            <a:r>
              <a:rPr lang="en-US" altLang="en-US" sz="2400" i="1" dirty="0" err="1"/>
              <a:t>credit_rating</a:t>
            </a:r>
            <a:r>
              <a:rPr lang="en-US" altLang="en-US" sz="2400" dirty="0"/>
              <a:t> = </a:t>
            </a:r>
            <a:r>
              <a:rPr lang="en-US" altLang="en-US" sz="2400" i="1" dirty="0"/>
              <a:t>fair</a:t>
            </a:r>
            <a:r>
              <a:rPr lang="en-US" altLang="en-US" sz="2400" dirty="0"/>
              <a:t>            THEN </a:t>
            </a:r>
            <a:r>
              <a:rPr lang="en-US" altLang="en-US" sz="2400" i="1" dirty="0" err="1"/>
              <a:t>buys_computer</a:t>
            </a:r>
            <a:r>
              <a:rPr lang="en-US" altLang="en-US" sz="2400" dirty="0"/>
              <a:t> = </a:t>
            </a:r>
            <a:r>
              <a:rPr lang="en-US" altLang="en-US" sz="2400" i="1" dirty="0"/>
              <a:t>yes</a:t>
            </a:r>
          </a:p>
        </p:txBody>
      </p:sp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>
          <a:xfrm>
            <a:off x="1730375" y="228600"/>
            <a:ext cx="8783638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Rule Extraction from a Decision Tree</a:t>
            </a:r>
          </a:p>
        </p:txBody>
      </p:sp>
      <p:sp>
        <p:nvSpPr>
          <p:cNvPr id="45062" name="Rectangle 60"/>
          <p:cNvSpPr>
            <a:spLocks noChangeArrowheads="1"/>
          </p:cNvSpPr>
          <p:nvPr/>
        </p:nvSpPr>
        <p:spPr bwMode="auto">
          <a:xfrm>
            <a:off x="496629" y="1174507"/>
            <a:ext cx="6465012" cy="2797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4571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Rules are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easier to understand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than large trees</a:t>
            </a:r>
          </a:p>
          <a:p>
            <a:pPr marL="342900" marR="0" lvl="0" indent="-342900" algn="l" defTabSz="4571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One rule is created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for each path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from the root to a leaf</a:t>
            </a:r>
          </a:p>
          <a:p>
            <a:pPr marL="342900" marR="0" lvl="0" indent="-342900" algn="l" defTabSz="4571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Each attribute-value pair along a path forms a conjunction: the leaf holds the class prediction </a:t>
            </a:r>
          </a:p>
          <a:p>
            <a:pPr marL="342900" marR="0" lvl="0" indent="-342900" algn="l" defTabSz="4571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Rules are mutually exclusive and exhaustive</a:t>
            </a:r>
          </a:p>
        </p:txBody>
      </p:sp>
    </p:spTree>
    <p:extLst>
      <p:ext uri="{BB962C8B-B14F-4D97-AF65-F5344CB8AC3E}">
        <p14:creationId xmlns:p14="http://schemas.microsoft.com/office/powerpoint/2010/main" val="15142236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Rule Induction: Sequential Covering Method</a:t>
            </a:r>
            <a:r>
              <a:rPr lang="en-US" altLang="en-US" sz="3200" dirty="0"/>
              <a:t> 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9125" y="1200150"/>
            <a:ext cx="10877550" cy="542925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altLang="en-US" sz="2400" dirty="0"/>
              <a:t>Sequential covering algorithm: Extracts rules directly from training data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2400" dirty="0"/>
              <a:t>Rules are learned </a:t>
            </a:r>
            <a:r>
              <a:rPr lang="en-US" altLang="en-US" sz="2400" i="1" dirty="0"/>
              <a:t>sequentially</a:t>
            </a:r>
            <a:r>
              <a:rPr lang="en-US" altLang="en-US" sz="2400" dirty="0"/>
              <a:t>, each for a given class C</a:t>
            </a:r>
            <a:r>
              <a:rPr lang="en-US" altLang="en-US" sz="2400" baseline="-25000" dirty="0"/>
              <a:t>i </a:t>
            </a:r>
            <a:r>
              <a:rPr lang="en-US" altLang="en-US" sz="2400" dirty="0"/>
              <a:t>will cover many tuples of C</a:t>
            </a:r>
            <a:r>
              <a:rPr lang="en-US" altLang="en-US" sz="2400" baseline="-25000" dirty="0"/>
              <a:t>i </a:t>
            </a:r>
            <a:r>
              <a:rPr lang="en-US" altLang="en-US" sz="2400" dirty="0"/>
              <a:t>but none (or few) of the tuples of other classes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2400" dirty="0"/>
              <a:t>Comp. w. decision-tree induction: learning a set of rules </a:t>
            </a:r>
            <a:r>
              <a:rPr lang="en-US" altLang="en-US" sz="2400" i="1" dirty="0"/>
              <a:t>simultaneously</a:t>
            </a:r>
          </a:p>
          <a:p>
            <a:pPr eaLnBrk="1" hangingPunct="1">
              <a:spcAft>
                <a:spcPts val="600"/>
              </a:spcAft>
            </a:pPr>
            <a:endParaRPr lang="en-US" altLang="en-US" sz="2400" i="1" dirty="0"/>
          </a:p>
          <a:p>
            <a:pPr eaLnBrk="1" hangingPunct="1">
              <a:spcAft>
                <a:spcPts val="600"/>
              </a:spcAft>
            </a:pPr>
            <a:r>
              <a:rPr lang="en-US" altLang="en-US" sz="2400" i="1" dirty="0"/>
              <a:t>Step 0: Start with an empty list of rules.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2279"/>
          <a:stretch/>
        </p:blipFill>
        <p:spPr bwMode="auto">
          <a:xfrm>
            <a:off x="6896902" y="3590121"/>
            <a:ext cx="4914900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12082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Rule Induction: Sequential Covering Method</a:t>
            </a:r>
            <a:r>
              <a:rPr lang="en-US" altLang="en-US" sz="3200" dirty="0"/>
              <a:t> 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9125" y="1200150"/>
            <a:ext cx="10877550" cy="542925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altLang="en-US" sz="2400" dirty="0"/>
              <a:t>Sequential covering algorithm: Extracts rules directly from training data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2400" dirty="0"/>
              <a:t>Rules are learned </a:t>
            </a:r>
            <a:r>
              <a:rPr lang="en-US" altLang="en-US" sz="2400" i="1" dirty="0"/>
              <a:t>sequentially</a:t>
            </a:r>
            <a:r>
              <a:rPr lang="en-US" altLang="en-US" sz="2400" dirty="0"/>
              <a:t>, each for a given class C</a:t>
            </a:r>
            <a:r>
              <a:rPr lang="en-US" altLang="en-US" sz="2400" baseline="-25000" dirty="0"/>
              <a:t>i </a:t>
            </a:r>
            <a:r>
              <a:rPr lang="en-US" altLang="en-US" sz="2400" dirty="0"/>
              <a:t>will cover many tuples of C</a:t>
            </a:r>
            <a:r>
              <a:rPr lang="en-US" altLang="en-US" sz="2400" baseline="-25000" dirty="0"/>
              <a:t>i </a:t>
            </a:r>
            <a:r>
              <a:rPr lang="en-US" altLang="en-US" sz="2400" dirty="0"/>
              <a:t>but none (or few) of the tuples of other classes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2400" dirty="0"/>
              <a:t>Comp. w. decision-tree induction: learning a set of rules </a:t>
            </a:r>
            <a:r>
              <a:rPr lang="en-US" altLang="en-US" sz="2400" i="1" dirty="0"/>
              <a:t>simultaneously</a:t>
            </a:r>
          </a:p>
          <a:p>
            <a:pPr eaLnBrk="1" hangingPunct="1">
              <a:spcAft>
                <a:spcPts val="600"/>
              </a:spcAft>
            </a:pPr>
            <a:endParaRPr lang="en-US" altLang="en-US" sz="2400" i="1" dirty="0"/>
          </a:p>
          <a:p>
            <a:pPr eaLnBrk="1" hangingPunct="1">
              <a:spcAft>
                <a:spcPts val="600"/>
              </a:spcAft>
            </a:pPr>
            <a:r>
              <a:rPr lang="en-US" altLang="en-US" sz="2400" i="1" dirty="0"/>
              <a:t>Step 1: Learn a rule r.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2279"/>
          <a:stretch/>
        </p:blipFill>
        <p:spPr bwMode="auto">
          <a:xfrm>
            <a:off x="7172426" y="3580498"/>
            <a:ext cx="4914900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26248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Rule Induction: Sequential Covering Method</a:t>
            </a:r>
            <a:r>
              <a:rPr lang="en-US" altLang="en-US" sz="3200" dirty="0"/>
              <a:t> 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9125" y="1200150"/>
            <a:ext cx="10877550" cy="542925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altLang="en-US" sz="2400" dirty="0"/>
              <a:t>Sequential covering algorithm: Extracts rules directly from training data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2400" dirty="0"/>
              <a:t>Rules are learned </a:t>
            </a:r>
            <a:r>
              <a:rPr lang="en-US" altLang="en-US" sz="2400" i="1" dirty="0"/>
              <a:t>sequentially</a:t>
            </a:r>
            <a:r>
              <a:rPr lang="en-US" altLang="en-US" sz="2400" dirty="0"/>
              <a:t>, each for a given class C</a:t>
            </a:r>
            <a:r>
              <a:rPr lang="en-US" altLang="en-US" sz="2400" baseline="-25000" dirty="0"/>
              <a:t>i </a:t>
            </a:r>
            <a:r>
              <a:rPr lang="en-US" altLang="en-US" sz="2400" dirty="0"/>
              <a:t>will cover many tuples of C</a:t>
            </a:r>
            <a:r>
              <a:rPr lang="en-US" altLang="en-US" sz="2400" baseline="-25000" dirty="0"/>
              <a:t>i </a:t>
            </a:r>
            <a:r>
              <a:rPr lang="en-US" altLang="en-US" sz="2400" dirty="0"/>
              <a:t>but none (or few) of the tuples of other classes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2400" dirty="0"/>
              <a:t>Comp. w. decision-tree induction: learning a set of rules </a:t>
            </a:r>
            <a:r>
              <a:rPr lang="en-US" altLang="en-US" sz="2400" i="1" dirty="0"/>
              <a:t>simultaneously</a:t>
            </a:r>
          </a:p>
          <a:p>
            <a:pPr eaLnBrk="1" hangingPunct="1">
              <a:spcAft>
                <a:spcPts val="600"/>
              </a:spcAft>
            </a:pPr>
            <a:endParaRPr lang="en-US" altLang="en-US" sz="2400" i="1" dirty="0"/>
          </a:p>
          <a:p>
            <a:pPr eaLnBrk="1" hangingPunct="1">
              <a:spcAft>
                <a:spcPts val="600"/>
              </a:spcAft>
            </a:pPr>
            <a:r>
              <a:rPr lang="en-US" altLang="en-US" sz="2400" i="1" dirty="0"/>
              <a:t>Step 2: The tuples covered by the rules are</a:t>
            </a:r>
          </a:p>
          <a:p>
            <a:pPr marL="0" indent="0" eaLnBrk="1" hangingPunct="1">
              <a:spcAft>
                <a:spcPts val="600"/>
              </a:spcAft>
              <a:buNone/>
            </a:pPr>
            <a:r>
              <a:rPr lang="en-US" altLang="en-US" sz="2400" i="1" dirty="0"/>
              <a:t>  removed.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32" r="50000" b="3347"/>
          <a:stretch/>
        </p:blipFill>
        <p:spPr bwMode="auto">
          <a:xfrm>
            <a:off x="6816291" y="3587715"/>
            <a:ext cx="4914900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3797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Rule Induction: Sequential Covering Method</a:t>
            </a:r>
            <a:r>
              <a:rPr lang="en-US" altLang="en-US" sz="3200" dirty="0"/>
              <a:t> 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9125" y="1200150"/>
            <a:ext cx="10877550" cy="542925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altLang="en-US" sz="2400" dirty="0"/>
              <a:t>Sequential covering algorithm: Extracts rules directly from training data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2400" dirty="0"/>
              <a:t>Rules are learned </a:t>
            </a:r>
            <a:r>
              <a:rPr lang="en-US" altLang="en-US" sz="2400" i="1" dirty="0"/>
              <a:t>sequentially</a:t>
            </a:r>
            <a:r>
              <a:rPr lang="en-US" altLang="en-US" sz="2400" dirty="0"/>
              <a:t>, each for a given class C</a:t>
            </a:r>
            <a:r>
              <a:rPr lang="en-US" altLang="en-US" sz="2400" baseline="-25000" dirty="0"/>
              <a:t>i </a:t>
            </a:r>
            <a:r>
              <a:rPr lang="en-US" altLang="en-US" sz="2400" dirty="0"/>
              <a:t>will cover many tuples of C</a:t>
            </a:r>
            <a:r>
              <a:rPr lang="en-US" altLang="en-US" sz="2400" baseline="-25000" dirty="0"/>
              <a:t>i </a:t>
            </a:r>
            <a:r>
              <a:rPr lang="en-US" altLang="en-US" sz="2400" dirty="0"/>
              <a:t>but none (or few) of the tuples of other classes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2400" dirty="0"/>
              <a:t>Comp. w. decision-tree induction: learning a set of rules </a:t>
            </a:r>
            <a:r>
              <a:rPr lang="en-US" altLang="en-US" sz="2400" i="1" dirty="0"/>
              <a:t>simultaneously</a:t>
            </a:r>
          </a:p>
          <a:p>
            <a:pPr eaLnBrk="1" hangingPunct="1">
              <a:spcAft>
                <a:spcPts val="600"/>
              </a:spcAft>
            </a:pPr>
            <a:endParaRPr lang="en-US" altLang="en-US" sz="2400" i="1" dirty="0"/>
          </a:p>
          <a:p>
            <a:pPr>
              <a:spcAft>
                <a:spcPts val="600"/>
              </a:spcAft>
            </a:pPr>
            <a:r>
              <a:rPr lang="en-US" altLang="en-US" sz="2400" i="1" dirty="0"/>
              <a:t>Step 3: Repeat the process </a:t>
            </a:r>
            <a:r>
              <a:rPr lang="en-US" altLang="en-US" sz="2400" dirty="0"/>
              <a:t>on the remaining </a:t>
            </a:r>
          </a:p>
          <a:p>
            <a:pPr marL="0" lvl="1" indent="0">
              <a:spcAft>
                <a:spcPts val="600"/>
              </a:spcAft>
              <a:buClr>
                <a:srgbClr val="0000CC"/>
              </a:buClr>
              <a:buNone/>
            </a:pPr>
            <a:r>
              <a:rPr lang="en-US" altLang="en-US" sz="2400" dirty="0"/>
              <a:t> tuples until </a:t>
            </a:r>
            <a:r>
              <a:rPr lang="en-US" altLang="en-US" sz="2400" i="1" dirty="0"/>
              <a:t>termination condition</a:t>
            </a:r>
            <a:r>
              <a:rPr lang="en-US" altLang="en-US" sz="2400" dirty="0"/>
              <a:t>, e.g., when </a:t>
            </a:r>
          </a:p>
          <a:p>
            <a:pPr marL="0" lvl="1" indent="0">
              <a:spcAft>
                <a:spcPts val="600"/>
              </a:spcAft>
              <a:buClr>
                <a:srgbClr val="0000CC"/>
              </a:buClr>
              <a:buNone/>
            </a:pPr>
            <a:r>
              <a:rPr lang="en-US" altLang="en-US" sz="2400" dirty="0"/>
              <a:t> no more training examples or when the quality </a:t>
            </a:r>
          </a:p>
          <a:p>
            <a:pPr marL="0" lvl="1" indent="0">
              <a:spcAft>
                <a:spcPts val="600"/>
              </a:spcAft>
              <a:buClr>
                <a:srgbClr val="0000CC"/>
              </a:buClr>
              <a:buNone/>
            </a:pPr>
            <a:r>
              <a:rPr lang="en-US" altLang="en-US" sz="2400" dirty="0"/>
              <a:t> of a rule returned is below a threshold.</a:t>
            </a:r>
          </a:p>
          <a:p>
            <a:pPr marL="0" indent="0">
              <a:spcAft>
                <a:spcPts val="600"/>
              </a:spcAft>
              <a:buNone/>
            </a:pPr>
            <a:endParaRPr lang="en-US" altLang="en-US" sz="2400" i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57" t="50000" r="943" b="2279"/>
          <a:stretch/>
        </p:blipFill>
        <p:spPr bwMode="auto">
          <a:xfrm>
            <a:off x="7076174" y="3667124"/>
            <a:ext cx="4914900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657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5354" y="191655"/>
            <a:ext cx="11277600" cy="838200"/>
          </a:xfrm>
        </p:spPr>
        <p:txBody>
          <a:bodyPr/>
          <a:lstStyle/>
          <a:p>
            <a:pPr eaLnBrk="1" hangingPunct="1"/>
            <a:r>
              <a:rPr lang="en-US" altLang="zh-CN" dirty="0">
                <a:ea typeface="SimSun" pitchFamily="2" charset="-122"/>
              </a:rPr>
              <a:t>Pattern-Based Classification, Why?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7501" y="2667000"/>
            <a:ext cx="8489476" cy="3962400"/>
          </a:xfrm>
        </p:spPr>
        <p:txBody>
          <a:bodyPr/>
          <a:lstStyle/>
          <a:p>
            <a:pPr eaLnBrk="1" hangingPunct="1"/>
            <a:r>
              <a:rPr lang="en-US" altLang="zh-CN" sz="2400" b="1" dirty="0">
                <a:ea typeface="SimSun" pitchFamily="2" charset="-122"/>
              </a:rPr>
              <a:t>Pattern-based classification: </a:t>
            </a:r>
            <a:r>
              <a:rPr lang="en-US" altLang="zh-CN" sz="2400" dirty="0">
                <a:ea typeface="SimSun" pitchFamily="2" charset="-122"/>
              </a:rPr>
              <a:t>An integration of both themes</a:t>
            </a:r>
          </a:p>
          <a:p>
            <a:pPr eaLnBrk="1" hangingPunct="1"/>
            <a:r>
              <a:rPr lang="en-US" altLang="zh-CN" sz="2400" b="1" dirty="0">
                <a:ea typeface="SimSun" pitchFamily="2" charset="-122"/>
              </a:rPr>
              <a:t>Why pattern-based classification?</a:t>
            </a:r>
          </a:p>
          <a:p>
            <a:pPr lvl="1" eaLnBrk="1" hangingPunct="1"/>
            <a:r>
              <a:rPr lang="en-US" altLang="zh-CN" sz="2400" b="1" dirty="0">
                <a:ea typeface="SimSun" pitchFamily="2" charset="-122"/>
              </a:rPr>
              <a:t>Feature construction</a:t>
            </a:r>
          </a:p>
          <a:p>
            <a:pPr lvl="2" eaLnBrk="1" hangingPunct="1"/>
            <a:r>
              <a:rPr lang="en-US" altLang="zh-CN" sz="2400" dirty="0">
                <a:ea typeface="SimSun" pitchFamily="2" charset="-122"/>
              </a:rPr>
              <a:t>Higher order; compact; discriminative </a:t>
            </a:r>
          </a:p>
          <a:p>
            <a:pPr lvl="2" eaLnBrk="1" hangingPunct="1"/>
            <a:r>
              <a:rPr lang="en-US" altLang="zh-CN" sz="2400" dirty="0">
                <a:ea typeface="SimSun" pitchFamily="2" charset="-122"/>
              </a:rPr>
              <a:t>E.g., single word → phrase (Apple pie, Apple </a:t>
            </a:r>
            <a:r>
              <a:rPr lang="en-US" altLang="zh-CN" sz="2400" dirty="0" err="1">
                <a:ea typeface="SimSun" pitchFamily="2" charset="-122"/>
              </a:rPr>
              <a:t>i</a:t>
            </a:r>
            <a:r>
              <a:rPr lang="en-US" altLang="zh-CN" sz="2400" dirty="0">
                <a:ea typeface="SimSun" pitchFamily="2" charset="-122"/>
              </a:rPr>
              <a:t>-pad)</a:t>
            </a:r>
          </a:p>
          <a:p>
            <a:pPr lvl="1" eaLnBrk="1" hangingPunct="1"/>
            <a:r>
              <a:rPr lang="en-US" altLang="zh-CN" sz="2400" b="1" dirty="0">
                <a:ea typeface="SimSun" pitchFamily="2" charset="-122"/>
              </a:rPr>
              <a:t>Complex data modeling</a:t>
            </a:r>
          </a:p>
          <a:p>
            <a:pPr lvl="2" eaLnBrk="1" hangingPunct="1"/>
            <a:r>
              <a:rPr lang="en-US" altLang="zh-CN" sz="2400" dirty="0">
                <a:ea typeface="SimSun" pitchFamily="2" charset="-122"/>
              </a:rPr>
              <a:t>Graphs (no predefined feature vectors)</a:t>
            </a:r>
          </a:p>
          <a:p>
            <a:pPr lvl="2" eaLnBrk="1" hangingPunct="1"/>
            <a:r>
              <a:rPr lang="en-US" altLang="zh-CN" sz="2400" dirty="0">
                <a:ea typeface="SimSun" pitchFamily="2" charset="-122"/>
              </a:rPr>
              <a:t>Sequences </a:t>
            </a:r>
          </a:p>
          <a:p>
            <a:pPr lvl="2" eaLnBrk="1" hangingPunct="1"/>
            <a:r>
              <a:rPr lang="en-US" altLang="zh-CN" sz="2400" dirty="0">
                <a:ea typeface="SimSun" pitchFamily="2" charset="-122"/>
              </a:rPr>
              <a:t>Semi-structured/unstructured Data</a:t>
            </a:r>
          </a:p>
        </p:txBody>
      </p:sp>
      <p:grpSp>
        <p:nvGrpSpPr>
          <p:cNvPr id="29700" name="Group 3"/>
          <p:cNvGrpSpPr>
            <a:grpSpLocks/>
          </p:cNvGrpSpPr>
          <p:nvPr/>
        </p:nvGrpSpPr>
        <p:grpSpPr bwMode="auto">
          <a:xfrm>
            <a:off x="1117600" y="1371600"/>
            <a:ext cx="10261600" cy="1123950"/>
            <a:chOff x="762000" y="1295400"/>
            <a:chExt cx="7696200" cy="1123950"/>
          </a:xfrm>
        </p:grpSpPr>
        <p:sp>
          <p:nvSpPr>
            <p:cNvPr id="29702" name="Right Arrow 1"/>
            <p:cNvSpPr>
              <a:spLocks noChangeArrowheads="1"/>
            </p:cNvSpPr>
            <p:nvPr/>
          </p:nvSpPr>
          <p:spPr bwMode="auto">
            <a:xfrm>
              <a:off x="2733675" y="1676400"/>
              <a:ext cx="762000" cy="381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 marL="0" marR="0" lvl="0" indent="0" algn="l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29703" name="Left Arrow 2"/>
            <p:cNvSpPr>
              <a:spLocks noChangeArrowheads="1"/>
            </p:cNvSpPr>
            <p:nvPr/>
          </p:nvSpPr>
          <p:spPr bwMode="auto">
            <a:xfrm>
              <a:off x="5653086" y="1669256"/>
              <a:ext cx="752476" cy="395288"/>
            </a:xfrm>
            <a:prstGeom prst="leftArrow">
              <a:avLst>
                <a:gd name="adj1" fmla="val 50000"/>
                <a:gd name="adj2" fmla="val 4999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 marL="0" marR="0" lvl="0" indent="0" algn="l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29704" name="Oval 4"/>
            <p:cNvSpPr>
              <a:spLocks noChangeArrowheads="1"/>
            </p:cNvSpPr>
            <p:nvPr/>
          </p:nvSpPr>
          <p:spPr bwMode="auto">
            <a:xfrm>
              <a:off x="762000" y="1328737"/>
              <a:ext cx="2057400" cy="10763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 marL="0" marR="0" lvl="0" indent="0" algn="ctr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SimSun" pitchFamily="2" charset="-122"/>
                  <a:cs typeface="+mn-cs"/>
                </a:rPr>
                <a:t>Frequent Pattern </a:t>
              </a:r>
            </a:p>
            <a:p>
              <a:pPr marL="0" marR="0" lvl="0" indent="0" algn="ctr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SimSun" pitchFamily="2" charset="-122"/>
                  <a:cs typeface="+mn-cs"/>
                </a:rPr>
                <a:t>Mining</a:t>
              </a:r>
            </a:p>
          </p:txBody>
        </p:sp>
        <p:sp>
          <p:nvSpPr>
            <p:cNvPr id="29705" name="Oval 7"/>
            <p:cNvSpPr>
              <a:spLocks noChangeArrowheads="1"/>
            </p:cNvSpPr>
            <p:nvPr/>
          </p:nvSpPr>
          <p:spPr bwMode="auto">
            <a:xfrm>
              <a:off x="6343650" y="1295400"/>
              <a:ext cx="2114550" cy="1066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 marL="0" marR="0" lvl="0" indent="0" algn="ctr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SimSun" pitchFamily="2" charset="-122"/>
                  <a:cs typeface="+mn-cs"/>
                </a:rPr>
                <a:t>Classification</a:t>
              </a:r>
            </a:p>
          </p:txBody>
        </p:sp>
        <p:sp>
          <p:nvSpPr>
            <p:cNvPr id="29706" name="Oval 19"/>
            <p:cNvSpPr>
              <a:spLocks noChangeArrowheads="1"/>
            </p:cNvSpPr>
            <p:nvPr/>
          </p:nvSpPr>
          <p:spPr bwMode="auto">
            <a:xfrm>
              <a:off x="3505200" y="1362075"/>
              <a:ext cx="2143124" cy="1057275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 marL="0" marR="0" lvl="0" indent="0" algn="ctr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SimSun" pitchFamily="2" charset="-122"/>
                  <a:cs typeface="+mn-cs"/>
                </a:rPr>
                <a:t>Pattern-Based </a:t>
              </a:r>
            </a:p>
            <a:p>
              <a:pPr marL="0" marR="0" lvl="0" indent="0" algn="ctr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SimSun" pitchFamily="2" charset="-122"/>
                  <a:cs typeface="+mn-cs"/>
                </a:rPr>
                <a:t>Classification</a:t>
              </a:r>
            </a:p>
          </p:txBody>
        </p:sp>
      </p:grpSp>
      <p:grpSp>
        <p:nvGrpSpPr>
          <p:cNvPr id="15" name="Group 44"/>
          <p:cNvGrpSpPr>
            <a:grpSpLocks/>
          </p:cNvGrpSpPr>
          <p:nvPr/>
        </p:nvGrpSpPr>
        <p:grpSpPr bwMode="auto">
          <a:xfrm>
            <a:off x="5591798" y="5230630"/>
            <a:ext cx="2746043" cy="1102874"/>
            <a:chOff x="336" y="3248"/>
            <a:chExt cx="1608" cy="736"/>
          </a:xfrm>
          <a:solidFill>
            <a:srgbClr val="FAE2F6"/>
          </a:solidFill>
        </p:grpSpPr>
        <p:grpSp>
          <p:nvGrpSpPr>
            <p:cNvPr id="16" name="Group 45"/>
            <p:cNvGrpSpPr>
              <a:grpSpLocks/>
            </p:cNvGrpSpPr>
            <p:nvPr/>
          </p:nvGrpSpPr>
          <p:grpSpPr bwMode="auto">
            <a:xfrm>
              <a:off x="336" y="3293"/>
              <a:ext cx="1608" cy="691"/>
              <a:chOff x="336" y="2717"/>
              <a:chExt cx="1608" cy="691"/>
            </a:xfrm>
            <a:grpFill/>
          </p:grpSpPr>
          <p:grpSp>
            <p:nvGrpSpPr>
              <p:cNvPr id="18" name="Group 46"/>
              <p:cNvGrpSpPr>
                <a:grpSpLocks/>
              </p:cNvGrpSpPr>
              <p:nvPr/>
            </p:nvGrpSpPr>
            <p:grpSpPr bwMode="auto">
              <a:xfrm>
                <a:off x="390" y="2717"/>
                <a:ext cx="1554" cy="691"/>
                <a:chOff x="390" y="2717"/>
                <a:chExt cx="1554" cy="691"/>
              </a:xfrm>
              <a:grpFill/>
            </p:grpSpPr>
            <p:sp>
              <p:nvSpPr>
                <p:cNvPr id="21" name="Freeform 48"/>
                <p:cNvSpPr>
                  <a:spLocks/>
                </p:cNvSpPr>
                <p:nvPr/>
              </p:nvSpPr>
              <p:spPr bwMode="auto">
                <a:xfrm>
                  <a:off x="1116" y="3097"/>
                  <a:ext cx="44" cy="62"/>
                </a:xfrm>
                <a:custGeom>
                  <a:avLst/>
                  <a:gdLst>
                    <a:gd name="T0" fmla="*/ 0 w 44"/>
                    <a:gd name="T1" fmla="*/ 62 h 62"/>
                    <a:gd name="T2" fmla="*/ 0 w 44"/>
                    <a:gd name="T3" fmla="*/ 0 h 62"/>
                    <a:gd name="T4" fmla="*/ 8 w 44"/>
                    <a:gd name="T5" fmla="*/ 0 h 62"/>
                    <a:gd name="T6" fmla="*/ 36 w 44"/>
                    <a:gd name="T7" fmla="*/ 49 h 62"/>
                    <a:gd name="T8" fmla="*/ 36 w 44"/>
                    <a:gd name="T9" fmla="*/ 0 h 62"/>
                    <a:gd name="T10" fmla="*/ 44 w 44"/>
                    <a:gd name="T11" fmla="*/ 0 h 62"/>
                    <a:gd name="T12" fmla="*/ 44 w 44"/>
                    <a:gd name="T13" fmla="*/ 62 h 62"/>
                    <a:gd name="T14" fmla="*/ 36 w 44"/>
                    <a:gd name="T15" fmla="*/ 62 h 62"/>
                    <a:gd name="T16" fmla="*/ 8 w 44"/>
                    <a:gd name="T17" fmla="*/ 15 h 62"/>
                    <a:gd name="T18" fmla="*/ 8 w 44"/>
                    <a:gd name="T19" fmla="*/ 62 h 62"/>
                    <a:gd name="T20" fmla="*/ 0 w 44"/>
                    <a:gd name="T21" fmla="*/ 62 h 6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4"/>
                    <a:gd name="T34" fmla="*/ 0 h 62"/>
                    <a:gd name="T35" fmla="*/ 44 w 44"/>
                    <a:gd name="T36" fmla="*/ 62 h 6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4" h="62">
                      <a:moveTo>
                        <a:pt x="0" y="62"/>
                      </a:move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36" y="49"/>
                      </a:lnTo>
                      <a:lnTo>
                        <a:pt x="36" y="0"/>
                      </a:lnTo>
                      <a:lnTo>
                        <a:pt x="44" y="0"/>
                      </a:lnTo>
                      <a:lnTo>
                        <a:pt x="44" y="62"/>
                      </a:lnTo>
                      <a:lnTo>
                        <a:pt x="36" y="62"/>
                      </a:lnTo>
                      <a:lnTo>
                        <a:pt x="8" y="15"/>
                      </a:lnTo>
                      <a:lnTo>
                        <a:pt x="8" y="62"/>
                      </a:lnTo>
                      <a:lnTo>
                        <a:pt x="0" y="62"/>
                      </a:lnTo>
                      <a:close/>
                    </a:path>
                  </a:pathLst>
                </a:custGeom>
                <a:grp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9pPr>
                </a:lstStyle>
                <a:p>
                  <a:pPr marL="0" marR="0" lvl="0" indent="0" algn="l" defTabSz="4571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9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+mn-cs"/>
                  </a:endParaRPr>
                </a:p>
              </p:txBody>
            </p:sp>
            <p:sp>
              <p:nvSpPr>
                <p:cNvPr id="22" name="Freeform 49"/>
                <p:cNvSpPr>
                  <a:spLocks/>
                </p:cNvSpPr>
                <p:nvPr/>
              </p:nvSpPr>
              <p:spPr bwMode="auto">
                <a:xfrm>
                  <a:off x="756" y="2875"/>
                  <a:ext cx="44" cy="62"/>
                </a:xfrm>
                <a:custGeom>
                  <a:avLst/>
                  <a:gdLst>
                    <a:gd name="T0" fmla="*/ 0 w 44"/>
                    <a:gd name="T1" fmla="*/ 62 h 62"/>
                    <a:gd name="T2" fmla="*/ 0 w 44"/>
                    <a:gd name="T3" fmla="*/ 0 h 62"/>
                    <a:gd name="T4" fmla="*/ 8 w 44"/>
                    <a:gd name="T5" fmla="*/ 0 h 62"/>
                    <a:gd name="T6" fmla="*/ 36 w 44"/>
                    <a:gd name="T7" fmla="*/ 49 h 62"/>
                    <a:gd name="T8" fmla="*/ 36 w 44"/>
                    <a:gd name="T9" fmla="*/ 0 h 62"/>
                    <a:gd name="T10" fmla="*/ 44 w 44"/>
                    <a:gd name="T11" fmla="*/ 0 h 62"/>
                    <a:gd name="T12" fmla="*/ 44 w 44"/>
                    <a:gd name="T13" fmla="*/ 62 h 62"/>
                    <a:gd name="T14" fmla="*/ 36 w 44"/>
                    <a:gd name="T15" fmla="*/ 62 h 62"/>
                    <a:gd name="T16" fmla="*/ 8 w 44"/>
                    <a:gd name="T17" fmla="*/ 15 h 62"/>
                    <a:gd name="T18" fmla="*/ 8 w 44"/>
                    <a:gd name="T19" fmla="*/ 62 h 62"/>
                    <a:gd name="T20" fmla="*/ 0 w 44"/>
                    <a:gd name="T21" fmla="*/ 62 h 6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4"/>
                    <a:gd name="T34" fmla="*/ 0 h 62"/>
                    <a:gd name="T35" fmla="*/ 44 w 44"/>
                    <a:gd name="T36" fmla="*/ 62 h 6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4" h="62">
                      <a:moveTo>
                        <a:pt x="0" y="62"/>
                      </a:move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36" y="49"/>
                      </a:lnTo>
                      <a:lnTo>
                        <a:pt x="36" y="0"/>
                      </a:lnTo>
                      <a:lnTo>
                        <a:pt x="44" y="0"/>
                      </a:lnTo>
                      <a:lnTo>
                        <a:pt x="44" y="62"/>
                      </a:lnTo>
                      <a:lnTo>
                        <a:pt x="36" y="62"/>
                      </a:lnTo>
                      <a:lnTo>
                        <a:pt x="8" y="15"/>
                      </a:lnTo>
                      <a:lnTo>
                        <a:pt x="8" y="62"/>
                      </a:lnTo>
                      <a:lnTo>
                        <a:pt x="0" y="62"/>
                      </a:lnTo>
                      <a:close/>
                    </a:path>
                  </a:pathLst>
                </a:custGeom>
                <a:grp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9pPr>
                </a:lstStyle>
                <a:p>
                  <a:pPr marL="0" marR="0" lvl="0" indent="0" algn="l" defTabSz="4571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9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+mn-cs"/>
                  </a:endParaRPr>
                </a:p>
              </p:txBody>
            </p:sp>
            <p:sp>
              <p:nvSpPr>
                <p:cNvPr id="23" name="Freeform 50"/>
                <p:cNvSpPr>
                  <a:spLocks noEditPoints="1"/>
                </p:cNvSpPr>
                <p:nvPr/>
              </p:nvSpPr>
              <p:spPr bwMode="auto">
                <a:xfrm>
                  <a:off x="390" y="3097"/>
                  <a:ext cx="56" cy="64"/>
                </a:xfrm>
                <a:custGeom>
                  <a:avLst/>
                  <a:gdLst>
                    <a:gd name="T0" fmla="*/ 0 w 56"/>
                    <a:gd name="T1" fmla="*/ 32 h 64"/>
                    <a:gd name="T2" fmla="*/ 2 w 56"/>
                    <a:gd name="T3" fmla="*/ 23 h 64"/>
                    <a:gd name="T4" fmla="*/ 4 w 56"/>
                    <a:gd name="T5" fmla="*/ 15 h 64"/>
                    <a:gd name="T6" fmla="*/ 8 w 56"/>
                    <a:gd name="T7" fmla="*/ 9 h 64"/>
                    <a:gd name="T8" fmla="*/ 14 w 56"/>
                    <a:gd name="T9" fmla="*/ 4 h 64"/>
                    <a:gd name="T10" fmla="*/ 20 w 56"/>
                    <a:gd name="T11" fmla="*/ 0 h 64"/>
                    <a:gd name="T12" fmla="*/ 28 w 56"/>
                    <a:gd name="T13" fmla="*/ 0 h 64"/>
                    <a:gd name="T14" fmla="*/ 36 w 56"/>
                    <a:gd name="T15" fmla="*/ 2 h 64"/>
                    <a:gd name="T16" fmla="*/ 42 w 56"/>
                    <a:gd name="T17" fmla="*/ 4 h 64"/>
                    <a:gd name="T18" fmla="*/ 48 w 56"/>
                    <a:gd name="T19" fmla="*/ 9 h 64"/>
                    <a:gd name="T20" fmla="*/ 52 w 56"/>
                    <a:gd name="T21" fmla="*/ 15 h 64"/>
                    <a:gd name="T22" fmla="*/ 54 w 56"/>
                    <a:gd name="T23" fmla="*/ 23 h 64"/>
                    <a:gd name="T24" fmla="*/ 56 w 56"/>
                    <a:gd name="T25" fmla="*/ 32 h 64"/>
                    <a:gd name="T26" fmla="*/ 54 w 56"/>
                    <a:gd name="T27" fmla="*/ 41 h 64"/>
                    <a:gd name="T28" fmla="*/ 52 w 56"/>
                    <a:gd name="T29" fmla="*/ 49 h 64"/>
                    <a:gd name="T30" fmla="*/ 48 w 56"/>
                    <a:gd name="T31" fmla="*/ 55 h 64"/>
                    <a:gd name="T32" fmla="*/ 42 w 56"/>
                    <a:gd name="T33" fmla="*/ 60 h 64"/>
                    <a:gd name="T34" fmla="*/ 36 w 56"/>
                    <a:gd name="T35" fmla="*/ 62 h 64"/>
                    <a:gd name="T36" fmla="*/ 28 w 56"/>
                    <a:gd name="T37" fmla="*/ 64 h 64"/>
                    <a:gd name="T38" fmla="*/ 20 w 56"/>
                    <a:gd name="T39" fmla="*/ 62 h 64"/>
                    <a:gd name="T40" fmla="*/ 14 w 56"/>
                    <a:gd name="T41" fmla="*/ 60 h 64"/>
                    <a:gd name="T42" fmla="*/ 8 w 56"/>
                    <a:gd name="T43" fmla="*/ 53 h 64"/>
                    <a:gd name="T44" fmla="*/ 4 w 56"/>
                    <a:gd name="T45" fmla="*/ 47 h 64"/>
                    <a:gd name="T46" fmla="*/ 2 w 56"/>
                    <a:gd name="T47" fmla="*/ 41 h 64"/>
                    <a:gd name="T48" fmla="*/ 0 w 56"/>
                    <a:gd name="T49" fmla="*/ 32 h 64"/>
                    <a:gd name="T50" fmla="*/ 8 w 56"/>
                    <a:gd name="T51" fmla="*/ 32 h 64"/>
                    <a:gd name="T52" fmla="*/ 8 w 56"/>
                    <a:gd name="T53" fmla="*/ 38 h 64"/>
                    <a:gd name="T54" fmla="*/ 10 w 56"/>
                    <a:gd name="T55" fmla="*/ 45 h 64"/>
                    <a:gd name="T56" fmla="*/ 14 w 56"/>
                    <a:gd name="T57" fmla="*/ 49 h 64"/>
                    <a:gd name="T58" fmla="*/ 18 w 56"/>
                    <a:gd name="T59" fmla="*/ 53 h 64"/>
                    <a:gd name="T60" fmla="*/ 22 w 56"/>
                    <a:gd name="T61" fmla="*/ 55 h 64"/>
                    <a:gd name="T62" fmla="*/ 28 w 56"/>
                    <a:gd name="T63" fmla="*/ 55 h 64"/>
                    <a:gd name="T64" fmla="*/ 34 w 56"/>
                    <a:gd name="T65" fmla="*/ 55 h 64"/>
                    <a:gd name="T66" fmla="*/ 38 w 56"/>
                    <a:gd name="T67" fmla="*/ 53 h 64"/>
                    <a:gd name="T68" fmla="*/ 42 w 56"/>
                    <a:gd name="T69" fmla="*/ 49 h 64"/>
                    <a:gd name="T70" fmla="*/ 46 w 56"/>
                    <a:gd name="T71" fmla="*/ 45 h 64"/>
                    <a:gd name="T72" fmla="*/ 46 w 56"/>
                    <a:gd name="T73" fmla="*/ 38 h 64"/>
                    <a:gd name="T74" fmla="*/ 48 w 56"/>
                    <a:gd name="T75" fmla="*/ 32 h 64"/>
                    <a:gd name="T76" fmla="*/ 46 w 56"/>
                    <a:gd name="T77" fmla="*/ 26 h 64"/>
                    <a:gd name="T78" fmla="*/ 46 w 56"/>
                    <a:gd name="T79" fmla="*/ 19 h 64"/>
                    <a:gd name="T80" fmla="*/ 42 w 56"/>
                    <a:gd name="T81" fmla="*/ 15 h 64"/>
                    <a:gd name="T82" fmla="*/ 38 w 56"/>
                    <a:gd name="T83" fmla="*/ 11 h 64"/>
                    <a:gd name="T84" fmla="*/ 34 w 56"/>
                    <a:gd name="T85" fmla="*/ 9 h 64"/>
                    <a:gd name="T86" fmla="*/ 28 w 56"/>
                    <a:gd name="T87" fmla="*/ 6 h 64"/>
                    <a:gd name="T88" fmla="*/ 20 w 56"/>
                    <a:gd name="T89" fmla="*/ 9 h 64"/>
                    <a:gd name="T90" fmla="*/ 14 w 56"/>
                    <a:gd name="T91" fmla="*/ 13 h 64"/>
                    <a:gd name="T92" fmla="*/ 10 w 56"/>
                    <a:gd name="T93" fmla="*/ 17 h 64"/>
                    <a:gd name="T94" fmla="*/ 10 w 56"/>
                    <a:gd name="T95" fmla="*/ 23 h 64"/>
                    <a:gd name="T96" fmla="*/ 8 w 56"/>
                    <a:gd name="T97" fmla="*/ 32 h 64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56"/>
                    <a:gd name="T148" fmla="*/ 0 h 64"/>
                    <a:gd name="T149" fmla="*/ 56 w 56"/>
                    <a:gd name="T150" fmla="*/ 64 h 64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56" h="64">
                      <a:moveTo>
                        <a:pt x="0" y="32"/>
                      </a:moveTo>
                      <a:lnTo>
                        <a:pt x="2" y="23"/>
                      </a:lnTo>
                      <a:lnTo>
                        <a:pt x="4" y="15"/>
                      </a:lnTo>
                      <a:lnTo>
                        <a:pt x="8" y="9"/>
                      </a:lnTo>
                      <a:lnTo>
                        <a:pt x="14" y="4"/>
                      </a:lnTo>
                      <a:lnTo>
                        <a:pt x="20" y="0"/>
                      </a:lnTo>
                      <a:lnTo>
                        <a:pt x="28" y="0"/>
                      </a:lnTo>
                      <a:lnTo>
                        <a:pt x="36" y="2"/>
                      </a:lnTo>
                      <a:lnTo>
                        <a:pt x="42" y="4"/>
                      </a:lnTo>
                      <a:lnTo>
                        <a:pt x="48" y="9"/>
                      </a:lnTo>
                      <a:lnTo>
                        <a:pt x="52" y="15"/>
                      </a:lnTo>
                      <a:lnTo>
                        <a:pt x="54" y="23"/>
                      </a:lnTo>
                      <a:lnTo>
                        <a:pt x="56" y="32"/>
                      </a:lnTo>
                      <a:lnTo>
                        <a:pt x="54" y="41"/>
                      </a:lnTo>
                      <a:lnTo>
                        <a:pt x="52" y="49"/>
                      </a:lnTo>
                      <a:lnTo>
                        <a:pt x="48" y="55"/>
                      </a:lnTo>
                      <a:lnTo>
                        <a:pt x="42" y="60"/>
                      </a:lnTo>
                      <a:lnTo>
                        <a:pt x="36" y="62"/>
                      </a:lnTo>
                      <a:lnTo>
                        <a:pt x="28" y="64"/>
                      </a:lnTo>
                      <a:lnTo>
                        <a:pt x="20" y="62"/>
                      </a:lnTo>
                      <a:lnTo>
                        <a:pt x="14" y="60"/>
                      </a:lnTo>
                      <a:lnTo>
                        <a:pt x="8" y="53"/>
                      </a:lnTo>
                      <a:lnTo>
                        <a:pt x="4" y="47"/>
                      </a:lnTo>
                      <a:lnTo>
                        <a:pt x="2" y="41"/>
                      </a:lnTo>
                      <a:lnTo>
                        <a:pt x="0" y="32"/>
                      </a:lnTo>
                      <a:close/>
                      <a:moveTo>
                        <a:pt x="8" y="32"/>
                      </a:moveTo>
                      <a:lnTo>
                        <a:pt x="8" y="38"/>
                      </a:lnTo>
                      <a:lnTo>
                        <a:pt x="10" y="45"/>
                      </a:lnTo>
                      <a:lnTo>
                        <a:pt x="14" y="49"/>
                      </a:lnTo>
                      <a:lnTo>
                        <a:pt x="18" y="53"/>
                      </a:lnTo>
                      <a:lnTo>
                        <a:pt x="22" y="55"/>
                      </a:lnTo>
                      <a:lnTo>
                        <a:pt x="28" y="55"/>
                      </a:lnTo>
                      <a:lnTo>
                        <a:pt x="34" y="55"/>
                      </a:lnTo>
                      <a:lnTo>
                        <a:pt x="38" y="53"/>
                      </a:lnTo>
                      <a:lnTo>
                        <a:pt x="42" y="49"/>
                      </a:lnTo>
                      <a:lnTo>
                        <a:pt x="46" y="45"/>
                      </a:lnTo>
                      <a:lnTo>
                        <a:pt x="46" y="38"/>
                      </a:lnTo>
                      <a:lnTo>
                        <a:pt x="48" y="32"/>
                      </a:lnTo>
                      <a:lnTo>
                        <a:pt x="46" y="26"/>
                      </a:lnTo>
                      <a:lnTo>
                        <a:pt x="46" y="19"/>
                      </a:lnTo>
                      <a:lnTo>
                        <a:pt x="42" y="15"/>
                      </a:lnTo>
                      <a:lnTo>
                        <a:pt x="38" y="11"/>
                      </a:lnTo>
                      <a:lnTo>
                        <a:pt x="34" y="9"/>
                      </a:lnTo>
                      <a:lnTo>
                        <a:pt x="28" y="6"/>
                      </a:lnTo>
                      <a:lnTo>
                        <a:pt x="20" y="9"/>
                      </a:lnTo>
                      <a:lnTo>
                        <a:pt x="14" y="13"/>
                      </a:lnTo>
                      <a:lnTo>
                        <a:pt x="10" y="17"/>
                      </a:lnTo>
                      <a:lnTo>
                        <a:pt x="10" y="23"/>
                      </a:lnTo>
                      <a:lnTo>
                        <a:pt x="8" y="32"/>
                      </a:lnTo>
                      <a:close/>
                    </a:path>
                  </a:pathLst>
                </a:custGeom>
                <a:grp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9pPr>
                </a:lstStyle>
                <a:p>
                  <a:pPr marL="0" marR="0" lvl="0" indent="0" algn="l" defTabSz="4571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9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+mn-cs"/>
                  </a:endParaRPr>
                </a:p>
              </p:txBody>
            </p:sp>
            <p:sp>
              <p:nvSpPr>
                <p:cNvPr id="24" name="Freeform 51"/>
                <p:cNvSpPr>
                  <a:spLocks/>
                </p:cNvSpPr>
                <p:nvPr/>
              </p:nvSpPr>
              <p:spPr bwMode="auto">
                <a:xfrm>
                  <a:off x="1746" y="3253"/>
                  <a:ext cx="198" cy="155"/>
                </a:xfrm>
                <a:custGeom>
                  <a:avLst/>
                  <a:gdLst>
                    <a:gd name="T0" fmla="*/ 198 w 198"/>
                    <a:gd name="T1" fmla="*/ 149 h 155"/>
                    <a:gd name="T2" fmla="*/ 194 w 198"/>
                    <a:gd name="T3" fmla="*/ 155 h 155"/>
                    <a:gd name="T4" fmla="*/ 0 w 198"/>
                    <a:gd name="T5" fmla="*/ 6 h 155"/>
                    <a:gd name="T6" fmla="*/ 2 w 198"/>
                    <a:gd name="T7" fmla="*/ 2 h 155"/>
                    <a:gd name="T8" fmla="*/ 6 w 198"/>
                    <a:gd name="T9" fmla="*/ 0 h 155"/>
                    <a:gd name="T10" fmla="*/ 198 w 198"/>
                    <a:gd name="T11" fmla="*/ 149 h 1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98"/>
                    <a:gd name="T19" fmla="*/ 0 h 155"/>
                    <a:gd name="T20" fmla="*/ 198 w 198"/>
                    <a:gd name="T21" fmla="*/ 155 h 15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98" h="155">
                      <a:moveTo>
                        <a:pt x="198" y="149"/>
                      </a:moveTo>
                      <a:lnTo>
                        <a:pt x="194" y="155"/>
                      </a:lnTo>
                      <a:lnTo>
                        <a:pt x="0" y="6"/>
                      </a:lnTo>
                      <a:lnTo>
                        <a:pt x="2" y="2"/>
                      </a:lnTo>
                      <a:lnTo>
                        <a:pt x="6" y="0"/>
                      </a:lnTo>
                      <a:lnTo>
                        <a:pt x="198" y="149"/>
                      </a:lnTo>
                      <a:close/>
                    </a:path>
                  </a:pathLst>
                </a:custGeom>
                <a:grp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9pPr>
                </a:lstStyle>
                <a:p>
                  <a:pPr marL="0" marR="0" lvl="0" indent="0" algn="l" defTabSz="4571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9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+mn-cs"/>
                  </a:endParaRPr>
                </a:p>
              </p:txBody>
            </p:sp>
            <p:sp>
              <p:nvSpPr>
                <p:cNvPr id="25" name="Freeform 52"/>
                <p:cNvSpPr>
                  <a:spLocks/>
                </p:cNvSpPr>
                <p:nvPr/>
              </p:nvSpPr>
              <p:spPr bwMode="auto">
                <a:xfrm>
                  <a:off x="1558" y="3251"/>
                  <a:ext cx="190" cy="72"/>
                </a:xfrm>
                <a:custGeom>
                  <a:avLst/>
                  <a:gdLst>
                    <a:gd name="T0" fmla="*/ 186 w 190"/>
                    <a:gd name="T1" fmla="*/ 0 h 72"/>
                    <a:gd name="T2" fmla="*/ 190 w 190"/>
                    <a:gd name="T3" fmla="*/ 4 h 72"/>
                    <a:gd name="T4" fmla="*/ 188 w 190"/>
                    <a:gd name="T5" fmla="*/ 8 h 72"/>
                    <a:gd name="T6" fmla="*/ 2 w 190"/>
                    <a:gd name="T7" fmla="*/ 72 h 72"/>
                    <a:gd name="T8" fmla="*/ 0 w 190"/>
                    <a:gd name="T9" fmla="*/ 64 h 72"/>
                    <a:gd name="T10" fmla="*/ 186 w 190"/>
                    <a:gd name="T11" fmla="*/ 0 h 7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90"/>
                    <a:gd name="T19" fmla="*/ 0 h 72"/>
                    <a:gd name="T20" fmla="*/ 190 w 190"/>
                    <a:gd name="T21" fmla="*/ 72 h 7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90" h="72">
                      <a:moveTo>
                        <a:pt x="186" y="0"/>
                      </a:moveTo>
                      <a:lnTo>
                        <a:pt x="190" y="4"/>
                      </a:lnTo>
                      <a:lnTo>
                        <a:pt x="188" y="8"/>
                      </a:lnTo>
                      <a:lnTo>
                        <a:pt x="2" y="72"/>
                      </a:lnTo>
                      <a:lnTo>
                        <a:pt x="0" y="64"/>
                      </a:lnTo>
                      <a:lnTo>
                        <a:pt x="186" y="0"/>
                      </a:lnTo>
                      <a:close/>
                    </a:path>
                  </a:pathLst>
                </a:custGeom>
                <a:grpFill/>
                <a:ln w="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9pPr>
                </a:lstStyle>
                <a:p>
                  <a:pPr marL="0" marR="0" lvl="0" indent="0" algn="l" defTabSz="4571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9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+mn-cs"/>
                  </a:endParaRPr>
                </a:p>
              </p:txBody>
            </p:sp>
            <p:sp>
              <p:nvSpPr>
                <p:cNvPr id="26" name="Freeform 53"/>
                <p:cNvSpPr>
                  <a:spLocks/>
                </p:cNvSpPr>
                <p:nvPr/>
              </p:nvSpPr>
              <p:spPr bwMode="auto">
                <a:xfrm>
                  <a:off x="1376" y="3127"/>
                  <a:ext cx="120" cy="171"/>
                </a:xfrm>
                <a:custGeom>
                  <a:avLst/>
                  <a:gdLst>
                    <a:gd name="T0" fmla="*/ 120 w 120"/>
                    <a:gd name="T1" fmla="*/ 166 h 171"/>
                    <a:gd name="T2" fmla="*/ 114 w 120"/>
                    <a:gd name="T3" fmla="*/ 171 h 171"/>
                    <a:gd name="T4" fmla="*/ 0 w 120"/>
                    <a:gd name="T5" fmla="*/ 4 h 171"/>
                    <a:gd name="T6" fmla="*/ 2 w 120"/>
                    <a:gd name="T7" fmla="*/ 0 h 171"/>
                    <a:gd name="T8" fmla="*/ 8 w 120"/>
                    <a:gd name="T9" fmla="*/ 0 h 171"/>
                    <a:gd name="T10" fmla="*/ 120 w 120"/>
                    <a:gd name="T11" fmla="*/ 166 h 1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0"/>
                    <a:gd name="T19" fmla="*/ 0 h 171"/>
                    <a:gd name="T20" fmla="*/ 120 w 120"/>
                    <a:gd name="T21" fmla="*/ 171 h 1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0" h="171">
                      <a:moveTo>
                        <a:pt x="120" y="166"/>
                      </a:moveTo>
                      <a:lnTo>
                        <a:pt x="114" y="171"/>
                      </a:lnTo>
                      <a:lnTo>
                        <a:pt x="0" y="4"/>
                      </a:lnTo>
                      <a:lnTo>
                        <a:pt x="2" y="0"/>
                      </a:lnTo>
                      <a:lnTo>
                        <a:pt x="8" y="0"/>
                      </a:lnTo>
                      <a:lnTo>
                        <a:pt x="120" y="166"/>
                      </a:lnTo>
                      <a:close/>
                    </a:path>
                  </a:pathLst>
                </a:custGeom>
                <a:grpFill/>
                <a:ln w="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9pPr>
                </a:lstStyle>
                <a:p>
                  <a:pPr marL="0" marR="0" lvl="0" indent="0" algn="l" defTabSz="4571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9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+mn-cs"/>
                  </a:endParaRPr>
                </a:p>
              </p:txBody>
            </p:sp>
            <p:sp>
              <p:nvSpPr>
                <p:cNvPr id="27" name="Freeform 54"/>
                <p:cNvSpPr>
                  <a:spLocks/>
                </p:cNvSpPr>
                <p:nvPr/>
              </p:nvSpPr>
              <p:spPr bwMode="auto">
                <a:xfrm>
                  <a:off x="1376" y="2914"/>
                  <a:ext cx="144" cy="213"/>
                </a:xfrm>
                <a:custGeom>
                  <a:avLst/>
                  <a:gdLst>
                    <a:gd name="T0" fmla="*/ 8 w 144"/>
                    <a:gd name="T1" fmla="*/ 213 h 213"/>
                    <a:gd name="T2" fmla="*/ 2 w 144"/>
                    <a:gd name="T3" fmla="*/ 213 h 213"/>
                    <a:gd name="T4" fmla="*/ 0 w 144"/>
                    <a:gd name="T5" fmla="*/ 209 h 213"/>
                    <a:gd name="T6" fmla="*/ 142 w 144"/>
                    <a:gd name="T7" fmla="*/ 0 h 213"/>
                    <a:gd name="T8" fmla="*/ 144 w 144"/>
                    <a:gd name="T9" fmla="*/ 6 h 213"/>
                    <a:gd name="T10" fmla="*/ 144 w 144"/>
                    <a:gd name="T11" fmla="*/ 10 h 213"/>
                    <a:gd name="T12" fmla="*/ 8 w 144"/>
                    <a:gd name="T13" fmla="*/ 213 h 21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44"/>
                    <a:gd name="T22" fmla="*/ 0 h 213"/>
                    <a:gd name="T23" fmla="*/ 144 w 144"/>
                    <a:gd name="T24" fmla="*/ 213 h 21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44" h="213">
                      <a:moveTo>
                        <a:pt x="8" y="213"/>
                      </a:moveTo>
                      <a:lnTo>
                        <a:pt x="2" y="213"/>
                      </a:lnTo>
                      <a:lnTo>
                        <a:pt x="0" y="209"/>
                      </a:lnTo>
                      <a:lnTo>
                        <a:pt x="142" y="0"/>
                      </a:lnTo>
                      <a:lnTo>
                        <a:pt x="144" y="6"/>
                      </a:lnTo>
                      <a:lnTo>
                        <a:pt x="144" y="10"/>
                      </a:lnTo>
                      <a:lnTo>
                        <a:pt x="8" y="213"/>
                      </a:lnTo>
                      <a:close/>
                    </a:path>
                  </a:pathLst>
                </a:custGeom>
                <a:grp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9pPr>
                </a:lstStyle>
                <a:p>
                  <a:pPr marL="0" marR="0" lvl="0" indent="0" algn="l" defTabSz="4571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9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+mn-cs"/>
                  </a:endParaRPr>
                </a:p>
              </p:txBody>
            </p:sp>
            <p:sp>
              <p:nvSpPr>
                <p:cNvPr id="28" name="Freeform 55"/>
                <p:cNvSpPr>
                  <a:spLocks/>
                </p:cNvSpPr>
                <p:nvPr/>
              </p:nvSpPr>
              <p:spPr bwMode="auto">
                <a:xfrm>
                  <a:off x="1518" y="2914"/>
                  <a:ext cx="230" cy="87"/>
                </a:xfrm>
                <a:custGeom>
                  <a:avLst/>
                  <a:gdLst>
                    <a:gd name="T0" fmla="*/ 2 w 230"/>
                    <a:gd name="T1" fmla="*/ 10 h 87"/>
                    <a:gd name="T2" fmla="*/ 2 w 230"/>
                    <a:gd name="T3" fmla="*/ 6 h 87"/>
                    <a:gd name="T4" fmla="*/ 0 w 230"/>
                    <a:gd name="T5" fmla="*/ 0 h 87"/>
                    <a:gd name="T6" fmla="*/ 228 w 230"/>
                    <a:gd name="T7" fmla="*/ 78 h 87"/>
                    <a:gd name="T8" fmla="*/ 230 w 230"/>
                    <a:gd name="T9" fmla="*/ 85 h 87"/>
                    <a:gd name="T10" fmla="*/ 226 w 230"/>
                    <a:gd name="T11" fmla="*/ 87 h 87"/>
                    <a:gd name="T12" fmla="*/ 2 w 230"/>
                    <a:gd name="T13" fmla="*/ 10 h 8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30"/>
                    <a:gd name="T22" fmla="*/ 0 h 87"/>
                    <a:gd name="T23" fmla="*/ 230 w 230"/>
                    <a:gd name="T24" fmla="*/ 87 h 8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30" h="87">
                      <a:moveTo>
                        <a:pt x="2" y="10"/>
                      </a:moveTo>
                      <a:lnTo>
                        <a:pt x="2" y="6"/>
                      </a:lnTo>
                      <a:lnTo>
                        <a:pt x="0" y="0"/>
                      </a:lnTo>
                      <a:lnTo>
                        <a:pt x="228" y="78"/>
                      </a:lnTo>
                      <a:lnTo>
                        <a:pt x="230" y="85"/>
                      </a:lnTo>
                      <a:lnTo>
                        <a:pt x="226" y="87"/>
                      </a:lnTo>
                      <a:lnTo>
                        <a:pt x="2" y="10"/>
                      </a:lnTo>
                      <a:close/>
                    </a:path>
                  </a:pathLst>
                </a:custGeom>
                <a:grp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9pPr>
                </a:lstStyle>
                <a:p>
                  <a:pPr marL="0" marR="0" lvl="0" indent="0" algn="l" defTabSz="4571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9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+mn-cs"/>
                  </a:endParaRPr>
                </a:p>
              </p:txBody>
            </p:sp>
            <p:sp>
              <p:nvSpPr>
                <p:cNvPr id="29" name="Freeform 56"/>
                <p:cNvSpPr>
                  <a:spLocks/>
                </p:cNvSpPr>
                <p:nvPr/>
              </p:nvSpPr>
              <p:spPr bwMode="auto">
                <a:xfrm>
                  <a:off x="1744" y="2999"/>
                  <a:ext cx="8" cy="256"/>
                </a:xfrm>
                <a:custGeom>
                  <a:avLst/>
                  <a:gdLst>
                    <a:gd name="T0" fmla="*/ 0 w 8"/>
                    <a:gd name="T1" fmla="*/ 2 h 256"/>
                    <a:gd name="T2" fmla="*/ 4 w 8"/>
                    <a:gd name="T3" fmla="*/ 0 h 256"/>
                    <a:gd name="T4" fmla="*/ 8 w 8"/>
                    <a:gd name="T5" fmla="*/ 2 h 256"/>
                    <a:gd name="T6" fmla="*/ 8 w 8"/>
                    <a:gd name="T7" fmla="*/ 254 h 256"/>
                    <a:gd name="T8" fmla="*/ 4 w 8"/>
                    <a:gd name="T9" fmla="*/ 256 h 256"/>
                    <a:gd name="T10" fmla="*/ 0 w 8"/>
                    <a:gd name="T11" fmla="*/ 252 h 256"/>
                    <a:gd name="T12" fmla="*/ 0 w 8"/>
                    <a:gd name="T13" fmla="*/ 2 h 25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"/>
                    <a:gd name="T22" fmla="*/ 0 h 256"/>
                    <a:gd name="T23" fmla="*/ 8 w 8"/>
                    <a:gd name="T24" fmla="*/ 256 h 25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" h="256">
                      <a:moveTo>
                        <a:pt x="0" y="2"/>
                      </a:moveTo>
                      <a:lnTo>
                        <a:pt x="4" y="0"/>
                      </a:lnTo>
                      <a:lnTo>
                        <a:pt x="8" y="2"/>
                      </a:lnTo>
                      <a:lnTo>
                        <a:pt x="8" y="254"/>
                      </a:lnTo>
                      <a:lnTo>
                        <a:pt x="4" y="256"/>
                      </a:lnTo>
                      <a:lnTo>
                        <a:pt x="0" y="25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9pPr>
                </a:lstStyle>
                <a:p>
                  <a:pPr marL="0" marR="0" lvl="0" indent="0" algn="l" defTabSz="4571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9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+mn-cs"/>
                  </a:endParaRPr>
                </a:p>
              </p:txBody>
            </p:sp>
            <p:sp>
              <p:nvSpPr>
                <p:cNvPr id="30" name="Freeform 57"/>
                <p:cNvSpPr>
                  <a:spLocks/>
                </p:cNvSpPr>
                <p:nvPr/>
              </p:nvSpPr>
              <p:spPr bwMode="auto">
                <a:xfrm>
                  <a:off x="1746" y="2843"/>
                  <a:ext cx="198" cy="158"/>
                </a:xfrm>
                <a:custGeom>
                  <a:avLst/>
                  <a:gdLst>
                    <a:gd name="T0" fmla="*/ 6 w 198"/>
                    <a:gd name="T1" fmla="*/ 158 h 158"/>
                    <a:gd name="T2" fmla="*/ 2 w 198"/>
                    <a:gd name="T3" fmla="*/ 156 h 158"/>
                    <a:gd name="T4" fmla="*/ 0 w 198"/>
                    <a:gd name="T5" fmla="*/ 149 h 158"/>
                    <a:gd name="T6" fmla="*/ 194 w 198"/>
                    <a:gd name="T7" fmla="*/ 0 h 158"/>
                    <a:gd name="T8" fmla="*/ 198 w 198"/>
                    <a:gd name="T9" fmla="*/ 9 h 158"/>
                    <a:gd name="T10" fmla="*/ 6 w 198"/>
                    <a:gd name="T11" fmla="*/ 158 h 15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98"/>
                    <a:gd name="T19" fmla="*/ 0 h 158"/>
                    <a:gd name="T20" fmla="*/ 198 w 198"/>
                    <a:gd name="T21" fmla="*/ 158 h 15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98" h="158">
                      <a:moveTo>
                        <a:pt x="6" y="158"/>
                      </a:moveTo>
                      <a:lnTo>
                        <a:pt x="2" y="156"/>
                      </a:lnTo>
                      <a:lnTo>
                        <a:pt x="0" y="149"/>
                      </a:lnTo>
                      <a:lnTo>
                        <a:pt x="194" y="0"/>
                      </a:lnTo>
                      <a:lnTo>
                        <a:pt x="198" y="9"/>
                      </a:lnTo>
                      <a:lnTo>
                        <a:pt x="6" y="158"/>
                      </a:lnTo>
                      <a:close/>
                    </a:path>
                  </a:pathLst>
                </a:custGeom>
                <a:grp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9pPr>
                </a:lstStyle>
                <a:p>
                  <a:pPr marL="0" marR="0" lvl="0" indent="0" algn="l" defTabSz="4571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9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+mn-cs"/>
                  </a:endParaRPr>
                </a:p>
              </p:txBody>
            </p:sp>
            <p:sp>
              <p:nvSpPr>
                <p:cNvPr id="31" name="Freeform 58"/>
                <p:cNvSpPr>
                  <a:spLocks/>
                </p:cNvSpPr>
                <p:nvPr/>
              </p:nvSpPr>
              <p:spPr bwMode="auto">
                <a:xfrm>
                  <a:off x="1016" y="2901"/>
                  <a:ext cx="100" cy="181"/>
                </a:xfrm>
                <a:custGeom>
                  <a:avLst/>
                  <a:gdLst>
                    <a:gd name="T0" fmla="*/ 100 w 100"/>
                    <a:gd name="T1" fmla="*/ 177 h 181"/>
                    <a:gd name="T2" fmla="*/ 94 w 100"/>
                    <a:gd name="T3" fmla="*/ 181 h 181"/>
                    <a:gd name="T4" fmla="*/ 0 w 100"/>
                    <a:gd name="T5" fmla="*/ 8 h 181"/>
                    <a:gd name="T6" fmla="*/ 2 w 100"/>
                    <a:gd name="T7" fmla="*/ 4 h 181"/>
                    <a:gd name="T8" fmla="*/ 4 w 100"/>
                    <a:gd name="T9" fmla="*/ 0 h 181"/>
                    <a:gd name="T10" fmla="*/ 100 w 100"/>
                    <a:gd name="T11" fmla="*/ 177 h 18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0"/>
                    <a:gd name="T19" fmla="*/ 0 h 181"/>
                    <a:gd name="T20" fmla="*/ 100 w 100"/>
                    <a:gd name="T21" fmla="*/ 181 h 18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0" h="181">
                      <a:moveTo>
                        <a:pt x="100" y="177"/>
                      </a:moveTo>
                      <a:lnTo>
                        <a:pt x="94" y="181"/>
                      </a:lnTo>
                      <a:lnTo>
                        <a:pt x="0" y="8"/>
                      </a:lnTo>
                      <a:lnTo>
                        <a:pt x="2" y="4"/>
                      </a:lnTo>
                      <a:lnTo>
                        <a:pt x="4" y="0"/>
                      </a:lnTo>
                      <a:lnTo>
                        <a:pt x="100" y="177"/>
                      </a:lnTo>
                      <a:close/>
                    </a:path>
                  </a:pathLst>
                </a:custGeom>
                <a:grpFill/>
                <a:ln w="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9pPr>
                </a:lstStyle>
                <a:p>
                  <a:pPr marL="0" marR="0" lvl="0" indent="0" algn="l" defTabSz="4571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9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+mn-cs"/>
                  </a:endParaRPr>
                </a:p>
              </p:txBody>
            </p:sp>
            <p:sp>
              <p:nvSpPr>
                <p:cNvPr id="32" name="Freeform 59"/>
                <p:cNvSpPr>
                  <a:spLocks/>
                </p:cNvSpPr>
                <p:nvPr/>
              </p:nvSpPr>
              <p:spPr bwMode="auto">
                <a:xfrm>
                  <a:off x="1022" y="2732"/>
                  <a:ext cx="108" cy="190"/>
                </a:xfrm>
                <a:custGeom>
                  <a:avLst/>
                  <a:gdLst>
                    <a:gd name="T0" fmla="*/ 8 w 108"/>
                    <a:gd name="T1" fmla="*/ 190 h 190"/>
                    <a:gd name="T2" fmla="*/ 0 w 108"/>
                    <a:gd name="T3" fmla="*/ 186 h 190"/>
                    <a:gd name="T4" fmla="*/ 102 w 108"/>
                    <a:gd name="T5" fmla="*/ 0 h 190"/>
                    <a:gd name="T6" fmla="*/ 108 w 108"/>
                    <a:gd name="T7" fmla="*/ 4 h 190"/>
                    <a:gd name="T8" fmla="*/ 8 w 108"/>
                    <a:gd name="T9" fmla="*/ 190 h 19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8"/>
                    <a:gd name="T16" fmla="*/ 0 h 190"/>
                    <a:gd name="T17" fmla="*/ 108 w 108"/>
                    <a:gd name="T18" fmla="*/ 190 h 19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8" h="190">
                      <a:moveTo>
                        <a:pt x="8" y="190"/>
                      </a:moveTo>
                      <a:lnTo>
                        <a:pt x="0" y="186"/>
                      </a:lnTo>
                      <a:lnTo>
                        <a:pt x="102" y="0"/>
                      </a:lnTo>
                      <a:lnTo>
                        <a:pt x="108" y="4"/>
                      </a:lnTo>
                      <a:lnTo>
                        <a:pt x="8" y="190"/>
                      </a:lnTo>
                      <a:close/>
                    </a:path>
                  </a:pathLst>
                </a:custGeom>
                <a:grpFill/>
                <a:ln w="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9pPr>
                </a:lstStyle>
                <a:p>
                  <a:pPr marL="0" marR="0" lvl="0" indent="0" algn="l" defTabSz="4571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9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+mn-cs"/>
                  </a:endParaRPr>
                </a:p>
              </p:txBody>
            </p:sp>
            <p:sp>
              <p:nvSpPr>
                <p:cNvPr id="33" name="Freeform 60"/>
                <p:cNvSpPr>
                  <a:spLocks/>
                </p:cNvSpPr>
                <p:nvPr/>
              </p:nvSpPr>
              <p:spPr bwMode="auto">
                <a:xfrm>
                  <a:off x="998" y="2717"/>
                  <a:ext cx="108" cy="190"/>
                </a:xfrm>
                <a:custGeom>
                  <a:avLst/>
                  <a:gdLst>
                    <a:gd name="T0" fmla="*/ 6 w 108"/>
                    <a:gd name="T1" fmla="*/ 190 h 190"/>
                    <a:gd name="T2" fmla="*/ 0 w 108"/>
                    <a:gd name="T3" fmla="*/ 186 h 190"/>
                    <a:gd name="T4" fmla="*/ 100 w 108"/>
                    <a:gd name="T5" fmla="*/ 0 h 190"/>
                    <a:gd name="T6" fmla="*/ 108 w 108"/>
                    <a:gd name="T7" fmla="*/ 5 h 190"/>
                    <a:gd name="T8" fmla="*/ 6 w 108"/>
                    <a:gd name="T9" fmla="*/ 190 h 19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8"/>
                    <a:gd name="T16" fmla="*/ 0 h 190"/>
                    <a:gd name="T17" fmla="*/ 108 w 108"/>
                    <a:gd name="T18" fmla="*/ 190 h 19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8" h="190">
                      <a:moveTo>
                        <a:pt x="6" y="190"/>
                      </a:moveTo>
                      <a:lnTo>
                        <a:pt x="0" y="186"/>
                      </a:lnTo>
                      <a:lnTo>
                        <a:pt x="100" y="0"/>
                      </a:lnTo>
                      <a:lnTo>
                        <a:pt x="108" y="5"/>
                      </a:lnTo>
                      <a:lnTo>
                        <a:pt x="6" y="190"/>
                      </a:lnTo>
                      <a:close/>
                    </a:path>
                  </a:pathLst>
                </a:custGeom>
                <a:grpFill/>
                <a:ln w="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9pPr>
                </a:lstStyle>
                <a:p>
                  <a:pPr marL="0" marR="0" lvl="0" indent="0" algn="l" defTabSz="4571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9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+mn-cs"/>
                  </a:endParaRPr>
                </a:p>
              </p:txBody>
            </p:sp>
            <p:sp>
              <p:nvSpPr>
                <p:cNvPr id="34" name="Freeform 61"/>
                <p:cNvSpPr>
                  <a:spLocks/>
                </p:cNvSpPr>
                <p:nvPr/>
              </p:nvSpPr>
              <p:spPr bwMode="auto">
                <a:xfrm>
                  <a:off x="816" y="2901"/>
                  <a:ext cx="204" cy="8"/>
                </a:xfrm>
                <a:custGeom>
                  <a:avLst/>
                  <a:gdLst>
                    <a:gd name="T0" fmla="*/ 204 w 204"/>
                    <a:gd name="T1" fmla="*/ 0 h 8"/>
                    <a:gd name="T2" fmla="*/ 202 w 204"/>
                    <a:gd name="T3" fmla="*/ 4 h 8"/>
                    <a:gd name="T4" fmla="*/ 200 w 204"/>
                    <a:gd name="T5" fmla="*/ 8 h 8"/>
                    <a:gd name="T6" fmla="*/ 0 w 204"/>
                    <a:gd name="T7" fmla="*/ 8 h 8"/>
                    <a:gd name="T8" fmla="*/ 0 w 204"/>
                    <a:gd name="T9" fmla="*/ 0 h 8"/>
                    <a:gd name="T10" fmla="*/ 204 w 204"/>
                    <a:gd name="T11" fmla="*/ 0 h 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04"/>
                    <a:gd name="T19" fmla="*/ 0 h 8"/>
                    <a:gd name="T20" fmla="*/ 204 w 204"/>
                    <a:gd name="T21" fmla="*/ 8 h 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04" h="8">
                      <a:moveTo>
                        <a:pt x="204" y="0"/>
                      </a:moveTo>
                      <a:lnTo>
                        <a:pt x="202" y="4"/>
                      </a:lnTo>
                      <a:lnTo>
                        <a:pt x="200" y="8"/>
                      </a:ln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204" y="0"/>
                      </a:lnTo>
                      <a:close/>
                    </a:path>
                  </a:pathLst>
                </a:custGeom>
                <a:grpFill/>
                <a:ln w="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9pPr>
                </a:lstStyle>
                <a:p>
                  <a:pPr marL="0" marR="0" lvl="0" indent="0" algn="l" defTabSz="4571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9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+mn-cs"/>
                  </a:endParaRPr>
                </a:p>
              </p:txBody>
            </p:sp>
            <p:sp>
              <p:nvSpPr>
                <p:cNvPr id="35" name="Freeform 62"/>
                <p:cNvSpPr>
                  <a:spLocks/>
                </p:cNvSpPr>
                <p:nvPr/>
              </p:nvSpPr>
              <p:spPr bwMode="auto">
                <a:xfrm>
                  <a:off x="656" y="2952"/>
                  <a:ext cx="98" cy="175"/>
                </a:xfrm>
                <a:custGeom>
                  <a:avLst/>
                  <a:gdLst>
                    <a:gd name="T0" fmla="*/ 92 w 98"/>
                    <a:gd name="T1" fmla="*/ 0 h 175"/>
                    <a:gd name="T2" fmla="*/ 98 w 98"/>
                    <a:gd name="T3" fmla="*/ 4 h 175"/>
                    <a:gd name="T4" fmla="*/ 6 w 98"/>
                    <a:gd name="T5" fmla="*/ 175 h 175"/>
                    <a:gd name="T6" fmla="*/ 2 w 98"/>
                    <a:gd name="T7" fmla="*/ 175 h 175"/>
                    <a:gd name="T8" fmla="*/ 0 w 98"/>
                    <a:gd name="T9" fmla="*/ 171 h 175"/>
                    <a:gd name="T10" fmla="*/ 92 w 98"/>
                    <a:gd name="T11" fmla="*/ 0 h 17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8"/>
                    <a:gd name="T19" fmla="*/ 0 h 175"/>
                    <a:gd name="T20" fmla="*/ 98 w 98"/>
                    <a:gd name="T21" fmla="*/ 175 h 17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8" h="175">
                      <a:moveTo>
                        <a:pt x="92" y="0"/>
                      </a:moveTo>
                      <a:lnTo>
                        <a:pt x="98" y="4"/>
                      </a:lnTo>
                      <a:lnTo>
                        <a:pt x="6" y="175"/>
                      </a:lnTo>
                      <a:lnTo>
                        <a:pt x="2" y="175"/>
                      </a:lnTo>
                      <a:lnTo>
                        <a:pt x="0" y="171"/>
                      </a:lnTo>
                      <a:lnTo>
                        <a:pt x="92" y="0"/>
                      </a:lnTo>
                      <a:close/>
                    </a:path>
                  </a:pathLst>
                </a:custGeom>
                <a:grpFill/>
                <a:ln w="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9pPr>
                </a:lstStyle>
                <a:p>
                  <a:pPr marL="0" marR="0" lvl="0" indent="0" algn="l" defTabSz="4571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9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+mn-cs"/>
                  </a:endParaRPr>
                </a:p>
              </p:txBody>
            </p:sp>
            <p:sp>
              <p:nvSpPr>
                <p:cNvPr id="36" name="Freeform 63"/>
                <p:cNvSpPr>
                  <a:spLocks/>
                </p:cNvSpPr>
                <p:nvPr/>
              </p:nvSpPr>
              <p:spPr bwMode="auto">
                <a:xfrm>
                  <a:off x="688" y="2967"/>
                  <a:ext cx="92" cy="162"/>
                </a:xfrm>
                <a:custGeom>
                  <a:avLst/>
                  <a:gdLst>
                    <a:gd name="T0" fmla="*/ 84 w 92"/>
                    <a:gd name="T1" fmla="*/ 0 h 162"/>
                    <a:gd name="T2" fmla="*/ 92 w 92"/>
                    <a:gd name="T3" fmla="*/ 4 h 162"/>
                    <a:gd name="T4" fmla="*/ 6 w 92"/>
                    <a:gd name="T5" fmla="*/ 162 h 162"/>
                    <a:gd name="T6" fmla="*/ 0 w 92"/>
                    <a:gd name="T7" fmla="*/ 158 h 162"/>
                    <a:gd name="T8" fmla="*/ 84 w 92"/>
                    <a:gd name="T9" fmla="*/ 0 h 1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2"/>
                    <a:gd name="T16" fmla="*/ 0 h 162"/>
                    <a:gd name="T17" fmla="*/ 92 w 92"/>
                    <a:gd name="T18" fmla="*/ 162 h 16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2" h="162">
                      <a:moveTo>
                        <a:pt x="84" y="0"/>
                      </a:moveTo>
                      <a:lnTo>
                        <a:pt x="92" y="4"/>
                      </a:lnTo>
                      <a:lnTo>
                        <a:pt x="6" y="162"/>
                      </a:lnTo>
                      <a:lnTo>
                        <a:pt x="0" y="158"/>
                      </a:lnTo>
                      <a:lnTo>
                        <a:pt x="84" y="0"/>
                      </a:lnTo>
                      <a:close/>
                    </a:path>
                  </a:pathLst>
                </a:custGeom>
                <a:grpFill/>
                <a:ln w="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9pPr>
                </a:lstStyle>
                <a:p>
                  <a:pPr marL="0" marR="0" lvl="0" indent="0" algn="l" defTabSz="4571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9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+mn-cs"/>
                  </a:endParaRPr>
                </a:p>
              </p:txBody>
            </p:sp>
            <p:sp>
              <p:nvSpPr>
                <p:cNvPr id="37" name="Freeform 64"/>
                <p:cNvSpPr>
                  <a:spLocks/>
                </p:cNvSpPr>
                <p:nvPr/>
              </p:nvSpPr>
              <p:spPr bwMode="auto">
                <a:xfrm>
                  <a:off x="460" y="3123"/>
                  <a:ext cx="198" cy="8"/>
                </a:xfrm>
                <a:custGeom>
                  <a:avLst/>
                  <a:gdLst>
                    <a:gd name="T0" fmla="*/ 196 w 198"/>
                    <a:gd name="T1" fmla="*/ 0 h 8"/>
                    <a:gd name="T2" fmla="*/ 198 w 198"/>
                    <a:gd name="T3" fmla="*/ 4 h 8"/>
                    <a:gd name="T4" fmla="*/ 196 w 198"/>
                    <a:gd name="T5" fmla="*/ 8 h 8"/>
                    <a:gd name="T6" fmla="*/ 0 w 198"/>
                    <a:gd name="T7" fmla="*/ 8 h 8"/>
                    <a:gd name="T8" fmla="*/ 0 w 198"/>
                    <a:gd name="T9" fmla="*/ 0 h 8"/>
                    <a:gd name="T10" fmla="*/ 196 w 198"/>
                    <a:gd name="T11" fmla="*/ 0 h 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98"/>
                    <a:gd name="T19" fmla="*/ 0 h 8"/>
                    <a:gd name="T20" fmla="*/ 198 w 198"/>
                    <a:gd name="T21" fmla="*/ 8 h 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98" h="8">
                      <a:moveTo>
                        <a:pt x="196" y="0"/>
                      </a:moveTo>
                      <a:lnTo>
                        <a:pt x="198" y="4"/>
                      </a:lnTo>
                      <a:lnTo>
                        <a:pt x="196" y="8"/>
                      </a:ln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196" y="0"/>
                      </a:lnTo>
                      <a:close/>
                    </a:path>
                  </a:pathLst>
                </a:custGeom>
                <a:grp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9pPr>
                </a:lstStyle>
                <a:p>
                  <a:pPr marL="0" marR="0" lvl="0" indent="0" algn="l" defTabSz="4571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9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+mn-cs"/>
                  </a:endParaRPr>
                </a:p>
              </p:txBody>
            </p:sp>
            <p:sp>
              <p:nvSpPr>
                <p:cNvPr id="38" name="Freeform 65"/>
                <p:cNvSpPr>
                  <a:spLocks/>
                </p:cNvSpPr>
                <p:nvPr/>
              </p:nvSpPr>
              <p:spPr bwMode="auto">
                <a:xfrm>
                  <a:off x="656" y="3127"/>
                  <a:ext cx="124" cy="226"/>
                </a:xfrm>
                <a:custGeom>
                  <a:avLst/>
                  <a:gdLst>
                    <a:gd name="T0" fmla="*/ 0 w 124"/>
                    <a:gd name="T1" fmla="*/ 4 h 226"/>
                    <a:gd name="T2" fmla="*/ 2 w 124"/>
                    <a:gd name="T3" fmla="*/ 0 h 226"/>
                    <a:gd name="T4" fmla="*/ 6 w 124"/>
                    <a:gd name="T5" fmla="*/ 0 h 226"/>
                    <a:gd name="T6" fmla="*/ 124 w 124"/>
                    <a:gd name="T7" fmla="*/ 217 h 226"/>
                    <a:gd name="T8" fmla="*/ 122 w 124"/>
                    <a:gd name="T9" fmla="*/ 222 h 226"/>
                    <a:gd name="T10" fmla="*/ 120 w 124"/>
                    <a:gd name="T11" fmla="*/ 226 h 226"/>
                    <a:gd name="T12" fmla="*/ 0 w 124"/>
                    <a:gd name="T13" fmla="*/ 4 h 2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4"/>
                    <a:gd name="T22" fmla="*/ 0 h 226"/>
                    <a:gd name="T23" fmla="*/ 124 w 124"/>
                    <a:gd name="T24" fmla="*/ 226 h 22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4" h="226">
                      <a:moveTo>
                        <a:pt x="0" y="4"/>
                      </a:moveTo>
                      <a:lnTo>
                        <a:pt x="2" y="0"/>
                      </a:lnTo>
                      <a:lnTo>
                        <a:pt x="6" y="0"/>
                      </a:lnTo>
                      <a:lnTo>
                        <a:pt x="124" y="217"/>
                      </a:lnTo>
                      <a:lnTo>
                        <a:pt x="122" y="222"/>
                      </a:lnTo>
                      <a:lnTo>
                        <a:pt x="120" y="226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grpFill/>
                <a:ln w="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9pPr>
                </a:lstStyle>
                <a:p>
                  <a:pPr marL="0" marR="0" lvl="0" indent="0" algn="l" defTabSz="4571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9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+mn-cs"/>
                  </a:endParaRPr>
                </a:p>
              </p:txBody>
            </p:sp>
            <p:sp>
              <p:nvSpPr>
                <p:cNvPr id="39" name="Freeform 66"/>
                <p:cNvSpPr>
                  <a:spLocks/>
                </p:cNvSpPr>
                <p:nvPr/>
              </p:nvSpPr>
              <p:spPr bwMode="auto">
                <a:xfrm>
                  <a:off x="776" y="3344"/>
                  <a:ext cx="244" cy="9"/>
                </a:xfrm>
                <a:custGeom>
                  <a:avLst/>
                  <a:gdLst>
                    <a:gd name="T0" fmla="*/ 0 w 244"/>
                    <a:gd name="T1" fmla="*/ 9 h 9"/>
                    <a:gd name="T2" fmla="*/ 2 w 244"/>
                    <a:gd name="T3" fmla="*/ 5 h 9"/>
                    <a:gd name="T4" fmla="*/ 4 w 244"/>
                    <a:gd name="T5" fmla="*/ 0 h 9"/>
                    <a:gd name="T6" fmla="*/ 240 w 244"/>
                    <a:gd name="T7" fmla="*/ 0 h 9"/>
                    <a:gd name="T8" fmla="*/ 242 w 244"/>
                    <a:gd name="T9" fmla="*/ 5 h 9"/>
                    <a:gd name="T10" fmla="*/ 244 w 244"/>
                    <a:gd name="T11" fmla="*/ 9 h 9"/>
                    <a:gd name="T12" fmla="*/ 0 w 244"/>
                    <a:gd name="T13" fmla="*/ 9 h 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44"/>
                    <a:gd name="T22" fmla="*/ 0 h 9"/>
                    <a:gd name="T23" fmla="*/ 244 w 244"/>
                    <a:gd name="T24" fmla="*/ 9 h 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44" h="9">
                      <a:moveTo>
                        <a:pt x="0" y="9"/>
                      </a:moveTo>
                      <a:lnTo>
                        <a:pt x="2" y="5"/>
                      </a:lnTo>
                      <a:lnTo>
                        <a:pt x="4" y="0"/>
                      </a:lnTo>
                      <a:lnTo>
                        <a:pt x="240" y="0"/>
                      </a:lnTo>
                      <a:lnTo>
                        <a:pt x="242" y="5"/>
                      </a:lnTo>
                      <a:lnTo>
                        <a:pt x="244" y="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grpFill/>
                <a:ln w="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9pPr>
                </a:lstStyle>
                <a:p>
                  <a:pPr marL="0" marR="0" lvl="0" indent="0" algn="l" defTabSz="4571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9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+mn-cs"/>
                  </a:endParaRPr>
                </a:p>
              </p:txBody>
            </p:sp>
            <p:sp>
              <p:nvSpPr>
                <p:cNvPr id="40" name="Rectangle 67"/>
                <p:cNvSpPr>
                  <a:spLocks noChangeArrowheads="1"/>
                </p:cNvSpPr>
                <p:nvPr/>
              </p:nvSpPr>
              <p:spPr bwMode="auto">
                <a:xfrm>
                  <a:off x="794" y="3312"/>
                  <a:ext cx="208" cy="9"/>
                </a:xfrm>
                <a:prstGeom prst="rect">
                  <a:avLst/>
                </a:prstGeom>
                <a:grpFill/>
                <a:ln w="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9pPr>
                </a:lstStyle>
                <a:p>
                  <a:pPr marL="0" marR="0" lvl="0" indent="0" algn="l" defTabSz="4571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9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+mn-cs"/>
                  </a:endParaRPr>
                </a:p>
              </p:txBody>
            </p:sp>
            <p:sp>
              <p:nvSpPr>
                <p:cNvPr id="41" name="Freeform 68"/>
                <p:cNvSpPr>
                  <a:spLocks/>
                </p:cNvSpPr>
                <p:nvPr/>
              </p:nvSpPr>
              <p:spPr bwMode="auto">
                <a:xfrm>
                  <a:off x="1016" y="3174"/>
                  <a:ext cx="98" cy="179"/>
                </a:xfrm>
                <a:custGeom>
                  <a:avLst/>
                  <a:gdLst>
                    <a:gd name="T0" fmla="*/ 92 w 98"/>
                    <a:gd name="T1" fmla="*/ 0 h 179"/>
                    <a:gd name="T2" fmla="*/ 98 w 98"/>
                    <a:gd name="T3" fmla="*/ 4 h 179"/>
                    <a:gd name="T4" fmla="*/ 4 w 98"/>
                    <a:gd name="T5" fmla="*/ 179 h 179"/>
                    <a:gd name="T6" fmla="*/ 2 w 98"/>
                    <a:gd name="T7" fmla="*/ 175 h 179"/>
                    <a:gd name="T8" fmla="*/ 0 w 98"/>
                    <a:gd name="T9" fmla="*/ 170 h 179"/>
                    <a:gd name="T10" fmla="*/ 92 w 98"/>
                    <a:gd name="T11" fmla="*/ 0 h 17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8"/>
                    <a:gd name="T19" fmla="*/ 0 h 179"/>
                    <a:gd name="T20" fmla="*/ 98 w 98"/>
                    <a:gd name="T21" fmla="*/ 179 h 17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8" h="179">
                      <a:moveTo>
                        <a:pt x="92" y="0"/>
                      </a:moveTo>
                      <a:lnTo>
                        <a:pt x="98" y="4"/>
                      </a:lnTo>
                      <a:lnTo>
                        <a:pt x="4" y="179"/>
                      </a:lnTo>
                      <a:lnTo>
                        <a:pt x="2" y="175"/>
                      </a:lnTo>
                      <a:lnTo>
                        <a:pt x="0" y="170"/>
                      </a:lnTo>
                      <a:lnTo>
                        <a:pt x="92" y="0"/>
                      </a:lnTo>
                      <a:close/>
                    </a:path>
                  </a:pathLst>
                </a:custGeom>
                <a:grpFill/>
                <a:ln w="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SimSun" pitchFamily="2" charset="-122"/>
                    </a:defRPr>
                  </a:lvl9pPr>
                </a:lstStyle>
                <a:p>
                  <a:pPr marL="0" marR="0" lvl="0" indent="0" algn="l" defTabSz="4571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9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+mn-cs"/>
                  </a:endParaRPr>
                </a:p>
              </p:txBody>
            </p:sp>
          </p:grpSp>
          <p:sp>
            <p:nvSpPr>
              <p:cNvPr id="19" name="Freeform 69"/>
              <p:cNvSpPr>
                <a:spLocks/>
              </p:cNvSpPr>
              <p:nvPr/>
            </p:nvSpPr>
            <p:spPr bwMode="auto">
              <a:xfrm>
                <a:off x="336" y="3106"/>
                <a:ext cx="44" cy="62"/>
              </a:xfrm>
              <a:custGeom>
                <a:avLst/>
                <a:gdLst>
                  <a:gd name="T0" fmla="*/ 0 w 44"/>
                  <a:gd name="T1" fmla="*/ 62 h 62"/>
                  <a:gd name="T2" fmla="*/ 0 w 44"/>
                  <a:gd name="T3" fmla="*/ 0 h 62"/>
                  <a:gd name="T4" fmla="*/ 8 w 44"/>
                  <a:gd name="T5" fmla="*/ 0 h 62"/>
                  <a:gd name="T6" fmla="*/ 8 w 44"/>
                  <a:gd name="T7" fmla="*/ 26 h 62"/>
                  <a:gd name="T8" fmla="*/ 36 w 44"/>
                  <a:gd name="T9" fmla="*/ 26 h 62"/>
                  <a:gd name="T10" fmla="*/ 36 w 44"/>
                  <a:gd name="T11" fmla="*/ 0 h 62"/>
                  <a:gd name="T12" fmla="*/ 44 w 44"/>
                  <a:gd name="T13" fmla="*/ 0 h 62"/>
                  <a:gd name="T14" fmla="*/ 44 w 44"/>
                  <a:gd name="T15" fmla="*/ 62 h 62"/>
                  <a:gd name="T16" fmla="*/ 36 w 44"/>
                  <a:gd name="T17" fmla="*/ 62 h 62"/>
                  <a:gd name="T18" fmla="*/ 36 w 44"/>
                  <a:gd name="T19" fmla="*/ 32 h 62"/>
                  <a:gd name="T20" fmla="*/ 8 w 44"/>
                  <a:gd name="T21" fmla="*/ 32 h 62"/>
                  <a:gd name="T22" fmla="*/ 8 w 44"/>
                  <a:gd name="T23" fmla="*/ 62 h 62"/>
                  <a:gd name="T24" fmla="*/ 0 w 44"/>
                  <a:gd name="T25" fmla="*/ 62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4"/>
                  <a:gd name="T40" fmla="*/ 0 h 62"/>
                  <a:gd name="T41" fmla="*/ 44 w 44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4" h="62">
                    <a:moveTo>
                      <a:pt x="0" y="62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8" y="26"/>
                    </a:lnTo>
                    <a:lnTo>
                      <a:pt x="36" y="26"/>
                    </a:lnTo>
                    <a:lnTo>
                      <a:pt x="36" y="0"/>
                    </a:lnTo>
                    <a:lnTo>
                      <a:pt x="44" y="0"/>
                    </a:lnTo>
                    <a:lnTo>
                      <a:pt x="44" y="62"/>
                    </a:lnTo>
                    <a:lnTo>
                      <a:pt x="36" y="62"/>
                    </a:lnTo>
                    <a:lnTo>
                      <a:pt x="36" y="32"/>
                    </a:lnTo>
                    <a:lnTo>
                      <a:pt x="8" y="32"/>
                    </a:lnTo>
                    <a:lnTo>
                      <a:pt x="8" y="62"/>
                    </a:lnTo>
                    <a:lnTo>
                      <a:pt x="0" y="62"/>
                    </a:lnTo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SimSun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SimSun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SimSun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SimSun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SimSun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SimSun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SimSun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SimSun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SimSun" pitchFamily="2" charset="-122"/>
                  </a:defRPr>
                </a:lvl9pPr>
              </a:lstStyle>
              <a:p>
                <a:pPr marL="0" marR="0" lvl="0" indent="0" algn="l" defTabSz="4571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SimSun" pitchFamily="2" charset="-122"/>
                  <a:cs typeface="+mn-cs"/>
                </a:endParaRPr>
              </a:p>
            </p:txBody>
          </p:sp>
          <p:sp>
            <p:nvSpPr>
              <p:cNvPr id="20" name="Freeform 70"/>
              <p:cNvSpPr>
                <a:spLocks noEditPoints="1"/>
              </p:cNvSpPr>
              <p:nvPr/>
            </p:nvSpPr>
            <p:spPr bwMode="auto">
              <a:xfrm>
                <a:off x="1492" y="3304"/>
                <a:ext cx="54" cy="64"/>
              </a:xfrm>
              <a:custGeom>
                <a:avLst/>
                <a:gdLst>
                  <a:gd name="T0" fmla="*/ 0 w 54"/>
                  <a:gd name="T1" fmla="*/ 32 h 64"/>
                  <a:gd name="T2" fmla="*/ 2 w 54"/>
                  <a:gd name="T3" fmla="*/ 23 h 64"/>
                  <a:gd name="T4" fmla="*/ 4 w 54"/>
                  <a:gd name="T5" fmla="*/ 15 h 64"/>
                  <a:gd name="T6" fmla="*/ 8 w 54"/>
                  <a:gd name="T7" fmla="*/ 8 h 64"/>
                  <a:gd name="T8" fmla="*/ 14 w 54"/>
                  <a:gd name="T9" fmla="*/ 4 h 64"/>
                  <a:gd name="T10" fmla="*/ 20 w 54"/>
                  <a:gd name="T11" fmla="*/ 0 h 64"/>
                  <a:gd name="T12" fmla="*/ 28 w 54"/>
                  <a:gd name="T13" fmla="*/ 0 h 64"/>
                  <a:gd name="T14" fmla="*/ 34 w 54"/>
                  <a:gd name="T15" fmla="*/ 2 h 64"/>
                  <a:gd name="T16" fmla="*/ 42 w 54"/>
                  <a:gd name="T17" fmla="*/ 4 h 64"/>
                  <a:gd name="T18" fmla="*/ 46 w 54"/>
                  <a:gd name="T19" fmla="*/ 8 h 64"/>
                  <a:gd name="T20" fmla="*/ 52 w 54"/>
                  <a:gd name="T21" fmla="*/ 15 h 64"/>
                  <a:gd name="T22" fmla="*/ 54 w 54"/>
                  <a:gd name="T23" fmla="*/ 23 h 64"/>
                  <a:gd name="T24" fmla="*/ 54 w 54"/>
                  <a:gd name="T25" fmla="*/ 32 h 64"/>
                  <a:gd name="T26" fmla="*/ 54 w 54"/>
                  <a:gd name="T27" fmla="*/ 40 h 64"/>
                  <a:gd name="T28" fmla="*/ 50 w 54"/>
                  <a:gd name="T29" fmla="*/ 49 h 64"/>
                  <a:gd name="T30" fmla="*/ 46 w 54"/>
                  <a:gd name="T31" fmla="*/ 55 h 64"/>
                  <a:gd name="T32" fmla="*/ 42 w 54"/>
                  <a:gd name="T33" fmla="*/ 60 h 64"/>
                  <a:gd name="T34" fmla="*/ 34 w 54"/>
                  <a:gd name="T35" fmla="*/ 62 h 64"/>
                  <a:gd name="T36" fmla="*/ 28 w 54"/>
                  <a:gd name="T37" fmla="*/ 64 h 64"/>
                  <a:gd name="T38" fmla="*/ 20 w 54"/>
                  <a:gd name="T39" fmla="*/ 62 h 64"/>
                  <a:gd name="T40" fmla="*/ 12 w 54"/>
                  <a:gd name="T41" fmla="*/ 60 h 64"/>
                  <a:gd name="T42" fmla="*/ 8 w 54"/>
                  <a:gd name="T43" fmla="*/ 53 h 64"/>
                  <a:gd name="T44" fmla="*/ 4 w 54"/>
                  <a:gd name="T45" fmla="*/ 47 h 64"/>
                  <a:gd name="T46" fmla="*/ 0 w 54"/>
                  <a:gd name="T47" fmla="*/ 40 h 64"/>
                  <a:gd name="T48" fmla="*/ 0 w 54"/>
                  <a:gd name="T49" fmla="*/ 32 h 64"/>
                  <a:gd name="T50" fmla="*/ 8 w 54"/>
                  <a:gd name="T51" fmla="*/ 32 h 64"/>
                  <a:gd name="T52" fmla="*/ 8 w 54"/>
                  <a:gd name="T53" fmla="*/ 38 h 64"/>
                  <a:gd name="T54" fmla="*/ 10 w 54"/>
                  <a:gd name="T55" fmla="*/ 45 h 64"/>
                  <a:gd name="T56" fmla="*/ 14 w 54"/>
                  <a:gd name="T57" fmla="*/ 49 h 64"/>
                  <a:gd name="T58" fmla="*/ 18 w 54"/>
                  <a:gd name="T59" fmla="*/ 53 h 64"/>
                  <a:gd name="T60" fmla="*/ 22 w 54"/>
                  <a:gd name="T61" fmla="*/ 55 h 64"/>
                  <a:gd name="T62" fmla="*/ 28 w 54"/>
                  <a:gd name="T63" fmla="*/ 55 h 64"/>
                  <a:gd name="T64" fmla="*/ 32 w 54"/>
                  <a:gd name="T65" fmla="*/ 55 h 64"/>
                  <a:gd name="T66" fmla="*/ 38 w 54"/>
                  <a:gd name="T67" fmla="*/ 53 h 64"/>
                  <a:gd name="T68" fmla="*/ 42 w 54"/>
                  <a:gd name="T69" fmla="*/ 49 h 64"/>
                  <a:gd name="T70" fmla="*/ 44 w 54"/>
                  <a:gd name="T71" fmla="*/ 45 h 64"/>
                  <a:gd name="T72" fmla="*/ 46 w 54"/>
                  <a:gd name="T73" fmla="*/ 38 h 64"/>
                  <a:gd name="T74" fmla="*/ 46 w 54"/>
                  <a:gd name="T75" fmla="*/ 32 h 64"/>
                  <a:gd name="T76" fmla="*/ 46 w 54"/>
                  <a:gd name="T77" fmla="*/ 26 h 64"/>
                  <a:gd name="T78" fmla="*/ 44 w 54"/>
                  <a:gd name="T79" fmla="*/ 19 h 64"/>
                  <a:gd name="T80" fmla="*/ 42 w 54"/>
                  <a:gd name="T81" fmla="*/ 15 h 64"/>
                  <a:gd name="T82" fmla="*/ 38 w 54"/>
                  <a:gd name="T83" fmla="*/ 11 h 64"/>
                  <a:gd name="T84" fmla="*/ 32 w 54"/>
                  <a:gd name="T85" fmla="*/ 8 h 64"/>
                  <a:gd name="T86" fmla="*/ 28 w 54"/>
                  <a:gd name="T87" fmla="*/ 6 h 64"/>
                  <a:gd name="T88" fmla="*/ 20 w 54"/>
                  <a:gd name="T89" fmla="*/ 8 h 64"/>
                  <a:gd name="T90" fmla="*/ 14 w 54"/>
                  <a:gd name="T91" fmla="*/ 13 h 64"/>
                  <a:gd name="T92" fmla="*/ 10 w 54"/>
                  <a:gd name="T93" fmla="*/ 17 h 64"/>
                  <a:gd name="T94" fmla="*/ 8 w 54"/>
                  <a:gd name="T95" fmla="*/ 23 h 64"/>
                  <a:gd name="T96" fmla="*/ 8 w 54"/>
                  <a:gd name="T97" fmla="*/ 32 h 6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4"/>
                  <a:gd name="T148" fmla="*/ 0 h 64"/>
                  <a:gd name="T149" fmla="*/ 54 w 54"/>
                  <a:gd name="T150" fmla="*/ 64 h 6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4" h="64">
                    <a:moveTo>
                      <a:pt x="0" y="32"/>
                    </a:moveTo>
                    <a:lnTo>
                      <a:pt x="2" y="23"/>
                    </a:lnTo>
                    <a:lnTo>
                      <a:pt x="4" y="15"/>
                    </a:lnTo>
                    <a:lnTo>
                      <a:pt x="8" y="8"/>
                    </a:lnTo>
                    <a:lnTo>
                      <a:pt x="14" y="4"/>
                    </a:lnTo>
                    <a:lnTo>
                      <a:pt x="20" y="0"/>
                    </a:lnTo>
                    <a:lnTo>
                      <a:pt x="28" y="0"/>
                    </a:lnTo>
                    <a:lnTo>
                      <a:pt x="34" y="2"/>
                    </a:lnTo>
                    <a:lnTo>
                      <a:pt x="42" y="4"/>
                    </a:lnTo>
                    <a:lnTo>
                      <a:pt x="46" y="8"/>
                    </a:lnTo>
                    <a:lnTo>
                      <a:pt x="52" y="15"/>
                    </a:lnTo>
                    <a:lnTo>
                      <a:pt x="54" y="23"/>
                    </a:lnTo>
                    <a:lnTo>
                      <a:pt x="54" y="32"/>
                    </a:lnTo>
                    <a:lnTo>
                      <a:pt x="54" y="40"/>
                    </a:lnTo>
                    <a:lnTo>
                      <a:pt x="50" y="49"/>
                    </a:lnTo>
                    <a:lnTo>
                      <a:pt x="46" y="55"/>
                    </a:lnTo>
                    <a:lnTo>
                      <a:pt x="42" y="60"/>
                    </a:lnTo>
                    <a:lnTo>
                      <a:pt x="34" y="62"/>
                    </a:lnTo>
                    <a:lnTo>
                      <a:pt x="28" y="64"/>
                    </a:lnTo>
                    <a:lnTo>
                      <a:pt x="20" y="62"/>
                    </a:lnTo>
                    <a:lnTo>
                      <a:pt x="12" y="60"/>
                    </a:lnTo>
                    <a:lnTo>
                      <a:pt x="8" y="53"/>
                    </a:lnTo>
                    <a:lnTo>
                      <a:pt x="4" y="47"/>
                    </a:lnTo>
                    <a:lnTo>
                      <a:pt x="0" y="40"/>
                    </a:lnTo>
                    <a:lnTo>
                      <a:pt x="0" y="32"/>
                    </a:lnTo>
                    <a:close/>
                    <a:moveTo>
                      <a:pt x="8" y="32"/>
                    </a:moveTo>
                    <a:lnTo>
                      <a:pt x="8" y="38"/>
                    </a:lnTo>
                    <a:lnTo>
                      <a:pt x="10" y="45"/>
                    </a:lnTo>
                    <a:lnTo>
                      <a:pt x="14" y="49"/>
                    </a:lnTo>
                    <a:lnTo>
                      <a:pt x="18" y="53"/>
                    </a:lnTo>
                    <a:lnTo>
                      <a:pt x="22" y="55"/>
                    </a:lnTo>
                    <a:lnTo>
                      <a:pt x="28" y="55"/>
                    </a:lnTo>
                    <a:lnTo>
                      <a:pt x="32" y="55"/>
                    </a:lnTo>
                    <a:lnTo>
                      <a:pt x="38" y="53"/>
                    </a:lnTo>
                    <a:lnTo>
                      <a:pt x="42" y="49"/>
                    </a:lnTo>
                    <a:lnTo>
                      <a:pt x="44" y="45"/>
                    </a:lnTo>
                    <a:lnTo>
                      <a:pt x="46" y="38"/>
                    </a:lnTo>
                    <a:lnTo>
                      <a:pt x="46" y="32"/>
                    </a:lnTo>
                    <a:lnTo>
                      <a:pt x="46" y="26"/>
                    </a:lnTo>
                    <a:lnTo>
                      <a:pt x="44" y="19"/>
                    </a:lnTo>
                    <a:lnTo>
                      <a:pt x="42" y="15"/>
                    </a:lnTo>
                    <a:lnTo>
                      <a:pt x="38" y="11"/>
                    </a:lnTo>
                    <a:lnTo>
                      <a:pt x="32" y="8"/>
                    </a:lnTo>
                    <a:lnTo>
                      <a:pt x="28" y="6"/>
                    </a:lnTo>
                    <a:lnTo>
                      <a:pt x="20" y="8"/>
                    </a:lnTo>
                    <a:lnTo>
                      <a:pt x="14" y="13"/>
                    </a:lnTo>
                    <a:lnTo>
                      <a:pt x="10" y="17"/>
                    </a:lnTo>
                    <a:lnTo>
                      <a:pt x="8" y="23"/>
                    </a:lnTo>
                    <a:lnTo>
                      <a:pt x="8" y="32"/>
                    </a:lnTo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SimSun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SimSun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SimSun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SimSun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SimSun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SimSun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SimSun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SimSun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SimSun" pitchFamily="2" charset="-122"/>
                  </a:defRPr>
                </a:lvl9pPr>
              </a:lstStyle>
              <a:p>
                <a:pPr marL="0" marR="0" lvl="0" indent="0" algn="l" defTabSz="4571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SimSun" pitchFamily="2" charset="-122"/>
                  <a:cs typeface="+mn-cs"/>
                </a:endParaRPr>
              </a:p>
            </p:txBody>
          </p:sp>
        </p:grpSp>
        <p:sp>
          <p:nvSpPr>
            <p:cNvPr id="17" name="Freeform 71"/>
            <p:cNvSpPr>
              <a:spLocks noEditPoints="1"/>
            </p:cNvSpPr>
            <p:nvPr/>
          </p:nvSpPr>
          <p:spPr bwMode="auto">
            <a:xfrm>
              <a:off x="1110" y="3248"/>
              <a:ext cx="56" cy="64"/>
            </a:xfrm>
            <a:custGeom>
              <a:avLst/>
              <a:gdLst>
                <a:gd name="T0" fmla="*/ 0 w 56"/>
                <a:gd name="T1" fmla="*/ 32 h 64"/>
                <a:gd name="T2" fmla="*/ 2 w 56"/>
                <a:gd name="T3" fmla="*/ 24 h 64"/>
                <a:gd name="T4" fmla="*/ 4 w 56"/>
                <a:gd name="T5" fmla="*/ 15 h 64"/>
                <a:gd name="T6" fmla="*/ 8 w 56"/>
                <a:gd name="T7" fmla="*/ 9 h 64"/>
                <a:gd name="T8" fmla="*/ 14 w 56"/>
                <a:gd name="T9" fmla="*/ 5 h 64"/>
                <a:gd name="T10" fmla="*/ 20 w 56"/>
                <a:gd name="T11" fmla="*/ 2 h 64"/>
                <a:gd name="T12" fmla="*/ 28 w 56"/>
                <a:gd name="T13" fmla="*/ 0 h 64"/>
                <a:gd name="T14" fmla="*/ 36 w 56"/>
                <a:gd name="T15" fmla="*/ 2 h 64"/>
                <a:gd name="T16" fmla="*/ 42 w 56"/>
                <a:gd name="T17" fmla="*/ 5 h 64"/>
                <a:gd name="T18" fmla="*/ 48 w 56"/>
                <a:gd name="T19" fmla="*/ 9 h 64"/>
                <a:gd name="T20" fmla="*/ 52 w 56"/>
                <a:gd name="T21" fmla="*/ 15 h 64"/>
                <a:gd name="T22" fmla="*/ 54 w 56"/>
                <a:gd name="T23" fmla="*/ 24 h 64"/>
                <a:gd name="T24" fmla="*/ 56 w 56"/>
                <a:gd name="T25" fmla="*/ 32 h 64"/>
                <a:gd name="T26" fmla="*/ 54 w 56"/>
                <a:gd name="T27" fmla="*/ 41 h 64"/>
                <a:gd name="T28" fmla="*/ 52 w 56"/>
                <a:gd name="T29" fmla="*/ 49 h 64"/>
                <a:gd name="T30" fmla="*/ 48 w 56"/>
                <a:gd name="T31" fmla="*/ 56 h 64"/>
                <a:gd name="T32" fmla="*/ 42 w 56"/>
                <a:gd name="T33" fmla="*/ 60 h 64"/>
                <a:gd name="T34" fmla="*/ 36 w 56"/>
                <a:gd name="T35" fmla="*/ 62 h 64"/>
                <a:gd name="T36" fmla="*/ 28 w 56"/>
                <a:gd name="T37" fmla="*/ 64 h 64"/>
                <a:gd name="T38" fmla="*/ 20 w 56"/>
                <a:gd name="T39" fmla="*/ 62 h 64"/>
                <a:gd name="T40" fmla="*/ 14 w 56"/>
                <a:gd name="T41" fmla="*/ 60 h 64"/>
                <a:gd name="T42" fmla="*/ 8 w 56"/>
                <a:gd name="T43" fmla="*/ 56 h 64"/>
                <a:gd name="T44" fmla="*/ 4 w 56"/>
                <a:gd name="T45" fmla="*/ 49 h 64"/>
                <a:gd name="T46" fmla="*/ 2 w 56"/>
                <a:gd name="T47" fmla="*/ 41 h 64"/>
                <a:gd name="T48" fmla="*/ 0 w 56"/>
                <a:gd name="T49" fmla="*/ 32 h 64"/>
                <a:gd name="T50" fmla="*/ 8 w 56"/>
                <a:gd name="T51" fmla="*/ 32 h 64"/>
                <a:gd name="T52" fmla="*/ 10 w 56"/>
                <a:gd name="T53" fmla="*/ 41 h 64"/>
                <a:gd name="T54" fmla="*/ 10 w 56"/>
                <a:gd name="T55" fmla="*/ 45 h 64"/>
                <a:gd name="T56" fmla="*/ 14 w 56"/>
                <a:gd name="T57" fmla="*/ 51 h 64"/>
                <a:gd name="T58" fmla="*/ 18 w 56"/>
                <a:gd name="T59" fmla="*/ 54 h 64"/>
                <a:gd name="T60" fmla="*/ 22 w 56"/>
                <a:gd name="T61" fmla="*/ 56 h 64"/>
                <a:gd name="T62" fmla="*/ 28 w 56"/>
                <a:gd name="T63" fmla="*/ 56 h 64"/>
                <a:gd name="T64" fmla="*/ 34 w 56"/>
                <a:gd name="T65" fmla="*/ 56 h 64"/>
                <a:gd name="T66" fmla="*/ 38 w 56"/>
                <a:gd name="T67" fmla="*/ 54 h 64"/>
                <a:gd name="T68" fmla="*/ 42 w 56"/>
                <a:gd name="T69" fmla="*/ 51 h 64"/>
                <a:gd name="T70" fmla="*/ 46 w 56"/>
                <a:gd name="T71" fmla="*/ 45 h 64"/>
                <a:gd name="T72" fmla="*/ 48 w 56"/>
                <a:gd name="T73" fmla="*/ 39 h 64"/>
                <a:gd name="T74" fmla="*/ 48 w 56"/>
                <a:gd name="T75" fmla="*/ 32 h 64"/>
                <a:gd name="T76" fmla="*/ 48 w 56"/>
                <a:gd name="T77" fmla="*/ 26 h 64"/>
                <a:gd name="T78" fmla="*/ 46 w 56"/>
                <a:gd name="T79" fmla="*/ 19 h 64"/>
                <a:gd name="T80" fmla="*/ 42 w 56"/>
                <a:gd name="T81" fmla="*/ 15 h 64"/>
                <a:gd name="T82" fmla="*/ 38 w 56"/>
                <a:gd name="T83" fmla="*/ 11 h 64"/>
                <a:gd name="T84" fmla="*/ 34 w 56"/>
                <a:gd name="T85" fmla="*/ 9 h 64"/>
                <a:gd name="T86" fmla="*/ 28 w 56"/>
                <a:gd name="T87" fmla="*/ 9 h 64"/>
                <a:gd name="T88" fmla="*/ 20 w 56"/>
                <a:gd name="T89" fmla="*/ 9 h 64"/>
                <a:gd name="T90" fmla="*/ 14 w 56"/>
                <a:gd name="T91" fmla="*/ 13 h 64"/>
                <a:gd name="T92" fmla="*/ 12 w 56"/>
                <a:gd name="T93" fmla="*/ 19 h 64"/>
                <a:gd name="T94" fmla="*/ 10 w 56"/>
                <a:gd name="T95" fmla="*/ 26 h 64"/>
                <a:gd name="T96" fmla="*/ 8 w 56"/>
                <a:gd name="T97" fmla="*/ 32 h 6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6"/>
                <a:gd name="T148" fmla="*/ 0 h 64"/>
                <a:gd name="T149" fmla="*/ 56 w 56"/>
                <a:gd name="T150" fmla="*/ 64 h 6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6" h="64">
                  <a:moveTo>
                    <a:pt x="0" y="32"/>
                  </a:moveTo>
                  <a:lnTo>
                    <a:pt x="2" y="24"/>
                  </a:lnTo>
                  <a:lnTo>
                    <a:pt x="4" y="15"/>
                  </a:lnTo>
                  <a:lnTo>
                    <a:pt x="8" y="9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8" y="0"/>
                  </a:lnTo>
                  <a:lnTo>
                    <a:pt x="36" y="2"/>
                  </a:lnTo>
                  <a:lnTo>
                    <a:pt x="42" y="5"/>
                  </a:lnTo>
                  <a:lnTo>
                    <a:pt x="48" y="9"/>
                  </a:lnTo>
                  <a:lnTo>
                    <a:pt x="52" y="15"/>
                  </a:lnTo>
                  <a:lnTo>
                    <a:pt x="54" y="24"/>
                  </a:lnTo>
                  <a:lnTo>
                    <a:pt x="56" y="32"/>
                  </a:lnTo>
                  <a:lnTo>
                    <a:pt x="54" y="41"/>
                  </a:lnTo>
                  <a:lnTo>
                    <a:pt x="52" y="49"/>
                  </a:lnTo>
                  <a:lnTo>
                    <a:pt x="48" y="56"/>
                  </a:lnTo>
                  <a:lnTo>
                    <a:pt x="42" y="60"/>
                  </a:lnTo>
                  <a:lnTo>
                    <a:pt x="36" y="62"/>
                  </a:lnTo>
                  <a:lnTo>
                    <a:pt x="28" y="64"/>
                  </a:lnTo>
                  <a:lnTo>
                    <a:pt x="20" y="62"/>
                  </a:lnTo>
                  <a:lnTo>
                    <a:pt x="14" y="60"/>
                  </a:lnTo>
                  <a:lnTo>
                    <a:pt x="8" y="56"/>
                  </a:lnTo>
                  <a:lnTo>
                    <a:pt x="4" y="49"/>
                  </a:lnTo>
                  <a:lnTo>
                    <a:pt x="2" y="41"/>
                  </a:lnTo>
                  <a:lnTo>
                    <a:pt x="0" y="32"/>
                  </a:lnTo>
                  <a:close/>
                  <a:moveTo>
                    <a:pt x="8" y="32"/>
                  </a:moveTo>
                  <a:lnTo>
                    <a:pt x="10" y="41"/>
                  </a:lnTo>
                  <a:lnTo>
                    <a:pt x="10" y="45"/>
                  </a:lnTo>
                  <a:lnTo>
                    <a:pt x="14" y="51"/>
                  </a:lnTo>
                  <a:lnTo>
                    <a:pt x="18" y="54"/>
                  </a:lnTo>
                  <a:lnTo>
                    <a:pt x="22" y="56"/>
                  </a:lnTo>
                  <a:lnTo>
                    <a:pt x="28" y="56"/>
                  </a:lnTo>
                  <a:lnTo>
                    <a:pt x="34" y="56"/>
                  </a:lnTo>
                  <a:lnTo>
                    <a:pt x="38" y="54"/>
                  </a:lnTo>
                  <a:lnTo>
                    <a:pt x="42" y="51"/>
                  </a:lnTo>
                  <a:lnTo>
                    <a:pt x="46" y="45"/>
                  </a:lnTo>
                  <a:lnTo>
                    <a:pt x="48" y="39"/>
                  </a:lnTo>
                  <a:lnTo>
                    <a:pt x="48" y="32"/>
                  </a:lnTo>
                  <a:lnTo>
                    <a:pt x="48" y="26"/>
                  </a:lnTo>
                  <a:lnTo>
                    <a:pt x="46" y="19"/>
                  </a:lnTo>
                  <a:lnTo>
                    <a:pt x="42" y="15"/>
                  </a:lnTo>
                  <a:lnTo>
                    <a:pt x="38" y="11"/>
                  </a:lnTo>
                  <a:lnTo>
                    <a:pt x="34" y="9"/>
                  </a:lnTo>
                  <a:lnTo>
                    <a:pt x="28" y="9"/>
                  </a:lnTo>
                  <a:lnTo>
                    <a:pt x="20" y="9"/>
                  </a:lnTo>
                  <a:lnTo>
                    <a:pt x="14" y="13"/>
                  </a:lnTo>
                  <a:lnTo>
                    <a:pt x="12" y="19"/>
                  </a:lnTo>
                  <a:lnTo>
                    <a:pt x="10" y="26"/>
                  </a:lnTo>
                  <a:lnTo>
                    <a:pt x="8" y="32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9pPr>
            </a:lstStyle>
            <a:p>
              <a:pPr marL="0" marR="0" lvl="0" indent="0" algn="l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69364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12192000" cy="923925"/>
          </a:xfrm>
        </p:spPr>
        <p:txBody>
          <a:bodyPr>
            <a:normAutofit/>
          </a:bodyPr>
          <a:lstStyle/>
          <a:p>
            <a:r>
              <a:rPr lang="en-US" altLang="en-US" sz="4000" dirty="0"/>
              <a:t>CBA: Classification Based on Associations</a:t>
            </a:r>
            <a:endParaRPr lang="en-US" altLang="zh-CN" sz="4000" dirty="0">
              <a:ea typeface="SimSun" pitchFamily="2" charset="-122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1891" y="1156853"/>
            <a:ext cx="10871200" cy="5474855"/>
          </a:xfrm>
        </p:spPr>
        <p:txBody>
          <a:bodyPr/>
          <a:lstStyle/>
          <a:p>
            <a:r>
              <a:rPr lang="en-US" altLang="en-US" sz="2400" dirty="0"/>
              <a:t>CBA </a:t>
            </a:r>
            <a:r>
              <a:rPr lang="en-US" altLang="zh-CN" sz="2400" dirty="0"/>
              <a:t>[Liu, Hsu and Ma, KDD’98]</a:t>
            </a:r>
          </a:p>
          <a:p>
            <a:r>
              <a:rPr lang="en-US" altLang="en-US" sz="2400" dirty="0"/>
              <a:t>Method</a:t>
            </a:r>
          </a:p>
          <a:p>
            <a:pPr lvl="1"/>
            <a:r>
              <a:rPr lang="en-US" altLang="en-US" sz="2400" dirty="0"/>
              <a:t>Mine high-confidence, high-support class association rules </a:t>
            </a:r>
          </a:p>
          <a:p>
            <a:pPr lvl="1"/>
            <a:r>
              <a:rPr lang="en-US" altLang="en-US" sz="2400" dirty="0"/>
              <a:t>LHS: conjunctions of attribute-value pairs); RHS: class labels</a:t>
            </a:r>
          </a:p>
          <a:p>
            <a:pPr lvl="5">
              <a:buFont typeface="Wingdings" pitchFamily="2" charset="2"/>
              <a:buNone/>
            </a:pPr>
            <a:r>
              <a:rPr lang="en-US" altLang="en-US" sz="2400" dirty="0"/>
              <a:t>p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 ^ p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 … ^ </a:t>
            </a:r>
            <a:r>
              <a:rPr lang="en-US" altLang="en-US" sz="2400" dirty="0" err="1"/>
              <a:t>p</a:t>
            </a:r>
            <a:r>
              <a:rPr lang="en-US" altLang="en-US" sz="2400" baseline="-25000" dirty="0" err="1"/>
              <a:t>l</a:t>
            </a:r>
            <a:r>
              <a:rPr lang="en-US" altLang="en-US" sz="2400" dirty="0"/>
              <a:t> </a:t>
            </a:r>
            <a:r>
              <a:rPr lang="en-US" altLang="en-US" sz="2400" dirty="0">
                <a:sym typeface="Wingdings" pitchFamily="2" charset="2"/>
              </a:rPr>
              <a:t></a:t>
            </a:r>
            <a:r>
              <a:rPr lang="en-US" altLang="en-US" sz="2400" dirty="0"/>
              <a:t> “</a:t>
            </a:r>
            <a:r>
              <a:rPr lang="en-US" altLang="en-US" sz="2400" dirty="0" err="1"/>
              <a:t>A</a:t>
            </a:r>
            <a:r>
              <a:rPr lang="en-US" altLang="en-US" sz="2400" baseline="-25000" dirty="0" err="1"/>
              <a:t>class</a:t>
            </a:r>
            <a:r>
              <a:rPr lang="en-US" altLang="en-US" sz="2400" baseline="-25000" dirty="0"/>
              <a:t>-label</a:t>
            </a:r>
            <a:r>
              <a:rPr lang="en-US" altLang="en-US" sz="2400" dirty="0"/>
              <a:t> = C” (confidence, support)</a:t>
            </a:r>
          </a:p>
          <a:p>
            <a:pPr lvl="1"/>
            <a:r>
              <a:rPr lang="en-US" altLang="en-US" sz="2400" dirty="0"/>
              <a:t>Rank rules in descending order of confidence and support</a:t>
            </a:r>
          </a:p>
          <a:p>
            <a:pPr lvl="1"/>
            <a:r>
              <a:rPr lang="en-US" altLang="en-US" sz="2400" dirty="0"/>
              <a:t>Classification: Apply the first rule that matches a test case; </a:t>
            </a:r>
            <a:r>
              <a:rPr lang="en-US" altLang="en-US" sz="2400" dirty="0" err="1"/>
              <a:t>o.w</a:t>
            </a:r>
            <a:r>
              <a:rPr lang="en-US" altLang="en-US" sz="2400" dirty="0"/>
              <a:t>. apply the default rule</a:t>
            </a:r>
          </a:p>
          <a:p>
            <a:pPr lvl="1"/>
            <a:r>
              <a:rPr lang="en-US" altLang="en-US" sz="2400" dirty="0"/>
              <a:t>Effectiveness: Often found more accurate than some traditional classification methods, such as C4.5</a:t>
            </a:r>
          </a:p>
          <a:p>
            <a:pPr lvl="1"/>
            <a:r>
              <a:rPr lang="en-US" altLang="en-US" sz="2400" dirty="0"/>
              <a:t>Why? — Exploring high confident associations among multiple attributes may overcome some constraints introduced by some classifiers that consider only one attribute at a time</a:t>
            </a:r>
          </a:p>
        </p:txBody>
      </p:sp>
    </p:spTree>
    <p:extLst>
      <p:ext uri="{BB962C8B-B14F-4D97-AF65-F5344CB8AC3E}">
        <p14:creationId xmlns:p14="http://schemas.microsoft.com/office/powerpoint/2010/main" val="36763162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"/>
            <a:ext cx="12192000" cy="1133475"/>
          </a:xfrm>
          <a:noFill/>
        </p:spPr>
        <p:txBody>
          <a:bodyPr vert="horz" lIns="92075" tIns="46038" rIns="92075" bIns="46038" rtlCol="0" anchor="ctr">
            <a:normAutofit/>
          </a:bodyPr>
          <a:lstStyle/>
          <a:p>
            <a:pPr eaLnBrk="1" hangingPunct="1"/>
            <a:r>
              <a:rPr lang="en-US" altLang="en-US" dirty="0"/>
              <a:t>Chapter 7. Classification: Advanced Methods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38175" y="1050432"/>
            <a:ext cx="10915650" cy="4971496"/>
          </a:xfrm>
          <a:noFill/>
        </p:spPr>
        <p:txBody>
          <a:bodyPr vert="horz" lIns="92075" tIns="46038" rIns="92075" bIns="46038" rtlCol="0">
            <a:no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3200" dirty="0"/>
              <a:t>Feature Selection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0" i="0" u="none" strike="noStrike" baseline="0" dirty="0">
                <a:latin typeface="CMR10"/>
              </a:rPr>
              <a:t>Bayesian Belief Networks</a:t>
            </a:r>
            <a:r>
              <a:rPr lang="en-US" sz="3200" b="0" i="0" u="none" strike="noStrike" baseline="0" dirty="0">
                <a:solidFill>
                  <a:srgbClr val="FF0000"/>
                </a:solidFill>
                <a:latin typeface="CMR10"/>
              </a:rPr>
              <a:t> </a:t>
            </a:r>
            <a:endParaRPr lang="en-US" altLang="en-US" sz="3200" dirty="0">
              <a:solidFill>
                <a:srgbClr val="FF0000"/>
              </a:solidFill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3200" dirty="0"/>
              <a:t>Support Vector Machines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0" i="0" u="none" strike="noStrike" baseline="0" dirty="0">
                <a:latin typeface="CMR10"/>
              </a:rPr>
              <a:t>Rule-Based and Pattern-Based Classification</a:t>
            </a:r>
            <a:r>
              <a:rPr lang="en-US" sz="3200" b="0" i="0" u="none" strike="noStrike" baseline="0" dirty="0">
                <a:solidFill>
                  <a:srgbClr val="FF0000"/>
                </a:solidFill>
                <a:latin typeface="CMR10"/>
              </a:rPr>
              <a:t> </a:t>
            </a:r>
            <a:endParaRPr lang="en-US" altLang="en-US" sz="3200" dirty="0">
              <a:solidFill>
                <a:srgbClr val="FF0000"/>
              </a:solidFill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3200" dirty="0"/>
              <a:t>Weakly Supervised Learning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0" i="0" u="none" strike="noStrike" baseline="0" dirty="0">
                <a:latin typeface="CMR10"/>
              </a:rPr>
              <a:t>Classification with Rich Data Type 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0" i="0" u="none" strike="noStrike" baseline="0" dirty="0">
                <a:latin typeface="CMR10"/>
              </a:rPr>
              <a:t>Other Related Techniques </a:t>
            </a:r>
            <a:endParaRPr lang="en-US" altLang="en-US" sz="3200" dirty="0"/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3200" dirty="0"/>
              <a:t>Summary</a:t>
            </a:r>
          </a:p>
        </p:txBody>
      </p:sp>
      <p:sp>
        <p:nvSpPr>
          <p:cNvPr id="5125" name="AutoShape 8"/>
          <p:cNvSpPr>
            <a:spLocks noChangeArrowheads="1"/>
          </p:cNvSpPr>
          <p:nvPr/>
        </p:nvSpPr>
        <p:spPr bwMode="auto">
          <a:xfrm rot="9678759">
            <a:off x="5889929" y="4000500"/>
            <a:ext cx="412140" cy="457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BD582C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065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"/>
            <a:ext cx="12192000" cy="1133475"/>
          </a:xfrm>
          <a:noFill/>
        </p:spPr>
        <p:txBody>
          <a:bodyPr vert="horz" lIns="92075" tIns="46038" rIns="92075" bIns="46038" rtlCol="0" anchor="ctr">
            <a:normAutofit/>
          </a:bodyPr>
          <a:lstStyle/>
          <a:p>
            <a:r>
              <a:rPr lang="en-US" altLang="en-US" dirty="0"/>
              <a:t>Weakly Supervised Learning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38175" y="1269507"/>
            <a:ext cx="10915650" cy="4971496"/>
          </a:xfrm>
          <a:noFill/>
        </p:spPr>
        <p:txBody>
          <a:bodyPr vert="horz" lIns="92075" tIns="46038" rIns="92075" bIns="46038" rtlCol="0">
            <a:no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en-US" sz="3600" dirty="0"/>
              <a:t>Semi-supervised learning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en-US" sz="3600" dirty="0"/>
              <a:t>Active learning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en-US" sz="3600" dirty="0"/>
              <a:t>Transfer learning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en-US" sz="3600" dirty="0"/>
              <a:t>Distant supervision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en-US" sz="3600" dirty="0"/>
              <a:t>Zero-shot learning</a:t>
            </a:r>
          </a:p>
        </p:txBody>
      </p:sp>
    </p:spTree>
    <p:extLst>
      <p:ext uri="{BB962C8B-B14F-4D97-AF65-F5344CB8AC3E}">
        <p14:creationId xmlns:p14="http://schemas.microsoft.com/office/powerpoint/2010/main" val="142542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en-US" altLang="en-US" dirty="0"/>
              <a:t>Semi-supervised Learning</a:t>
            </a:r>
          </a:p>
        </p:txBody>
      </p:sp>
      <p:sp>
        <p:nvSpPr>
          <p:cNvPr id="11268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56982" y="1163715"/>
            <a:ext cx="10820400" cy="1840676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sz="2400" b="1" dirty="0"/>
              <a:t>Goal</a:t>
            </a:r>
            <a:r>
              <a:rPr lang="en-US" altLang="en-US" sz="2400" dirty="0"/>
              <a:t>: uses labeled data and unlabeled data to build a classifier </a:t>
            </a:r>
          </a:p>
          <a:p>
            <a:pPr>
              <a:lnSpc>
                <a:spcPct val="120000"/>
              </a:lnSpc>
            </a:pPr>
            <a:endParaRPr lang="en-US" altLang="en-US" sz="2400" dirty="0"/>
          </a:p>
          <a:p>
            <a:pPr>
              <a:lnSpc>
                <a:spcPct val="120000"/>
              </a:lnSpc>
            </a:pPr>
            <a:endParaRPr lang="en-US" altLang="zh-CN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760CE2-374E-E947-91B8-FF8830F46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210" y="2293034"/>
            <a:ext cx="11413511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748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EFE1CE4-254E-FD4F-95CF-4EF93989DDC0}"/>
              </a:ext>
            </a:extLst>
          </p:cNvPr>
          <p:cNvSpPr txBox="1">
            <a:spLocks noChangeArrowheads="1"/>
          </p:cNvSpPr>
          <p:nvPr/>
        </p:nvSpPr>
        <p:spPr>
          <a:xfrm>
            <a:off x="40089" y="286607"/>
            <a:ext cx="11369963" cy="673979"/>
          </a:xfrm>
          <a:prstGeom prst="rect">
            <a:avLst/>
          </a:prstGeom>
        </p:spPr>
        <p:txBody>
          <a:bodyPr vert="horz" lIns="91436" tIns="45718" rIns="91436" bIns="45718" rtlCol="0" anchor="b">
            <a:normAutofit/>
          </a:bodyPr>
          <a:lstStyle>
            <a:lvl1pPr algn="ctr" defTabSz="914354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 spc="-51" baseline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altLang="en-US" dirty="0"/>
              <a:t>Wrapper Methods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9D05B0-8D7F-8D45-B878-807AAA8D7760}"/>
              </a:ext>
            </a:extLst>
          </p:cNvPr>
          <p:cNvSpPr txBox="1">
            <a:spLocks noChangeArrowheads="1"/>
          </p:cNvSpPr>
          <p:nvPr/>
        </p:nvSpPr>
        <p:spPr>
          <a:xfrm>
            <a:off x="667706" y="1239252"/>
            <a:ext cx="11329221" cy="5295900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>
            <a:lvl1pPr marL="341305" indent="-341305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3074" indent="-373053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179" indent="-300023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8080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2791" indent="-290506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2971" indent="-274632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b="1" dirty="0">
                <a:latin typeface="Calibri" panose="020F0502020204030204" pitchFamily="34" charset="0"/>
              </a:rPr>
              <a:t>General Procedure </a:t>
            </a:r>
          </a:p>
          <a:p>
            <a:pPr lvl="1"/>
            <a:r>
              <a:rPr lang="en-US" dirty="0"/>
              <a:t>Combines the feature selection and classifier model construction steps together, </a:t>
            </a:r>
          </a:p>
          <a:p>
            <a:pPr lvl="1"/>
            <a:r>
              <a:rPr lang="en-US" dirty="0"/>
              <a:t>Iteratively </a:t>
            </a:r>
          </a:p>
          <a:p>
            <a:pPr lvl="2"/>
            <a:r>
              <a:rPr lang="en-US" dirty="0"/>
              <a:t>Use the currently selected feature subset to construct a classification model</a:t>
            </a:r>
          </a:p>
          <a:p>
            <a:pPr lvl="2"/>
            <a:r>
              <a:rPr lang="en-US" dirty="0"/>
              <a:t>Use the current classification model to update the selected feature subset. </a:t>
            </a:r>
            <a:endParaRPr lang="en-US" altLang="en-US" dirty="0">
              <a:latin typeface="Calibri" panose="020F0502020204030204" pitchFamily="34" charset="0"/>
            </a:endParaRPr>
          </a:p>
          <a:p>
            <a:r>
              <a:rPr lang="en-US" altLang="en-US" b="1" dirty="0">
                <a:latin typeface="Calibri" panose="020F0502020204030204" pitchFamily="34" charset="0"/>
              </a:rPr>
              <a:t>Key: how to search for the best feature subset</a:t>
            </a:r>
          </a:p>
          <a:p>
            <a:pPr lvl="1"/>
            <a:r>
              <a:rPr lang="en-US" dirty="0"/>
              <a:t>Exhaustive search: </a:t>
            </a:r>
            <a:r>
              <a:rPr lang="en-US" i="1" dirty="0"/>
              <a:t>2</a:t>
            </a:r>
            <a:r>
              <a:rPr lang="en-US" i="1" baseline="30000" dirty="0"/>
              <a:t>p</a:t>
            </a:r>
            <a:r>
              <a:rPr lang="en-US" i="1" dirty="0"/>
              <a:t>-1 </a:t>
            </a:r>
            <a:r>
              <a:rPr lang="en-US" dirty="0"/>
              <a:t>(exponential)</a:t>
            </a:r>
          </a:p>
          <a:p>
            <a:pPr lvl="1"/>
            <a:r>
              <a:rPr lang="en-US" dirty="0"/>
              <a:t>Stepwise forward selection: </a:t>
            </a:r>
          </a:p>
          <a:p>
            <a:pPr lvl="2"/>
            <a:r>
              <a:rPr lang="en-US" dirty="0"/>
              <a:t>Start with an empty feature subset. </a:t>
            </a:r>
          </a:p>
          <a:p>
            <a:pPr lvl="2"/>
            <a:r>
              <a:rPr lang="en-US" dirty="0"/>
              <a:t>At each iteration, select an additional feature to improve performance most</a:t>
            </a:r>
          </a:p>
          <a:p>
            <a:pPr lvl="1"/>
            <a:r>
              <a:rPr lang="en-US" dirty="0"/>
              <a:t>Stepwise backward elimination: start with the full set, eliminate one feature at a time</a:t>
            </a:r>
          </a:p>
          <a:p>
            <a:pPr lvl="1"/>
            <a:r>
              <a:rPr lang="en-US" dirty="0"/>
              <a:t>Hybrid method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16D0EE-11D1-764D-984D-F08343046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6719" y="120876"/>
            <a:ext cx="7443569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28536"/>
      </p:ext>
    </p:extLst>
  </p:cSld>
  <p:clrMapOvr>
    <a:masterClrMapping/>
  </p:clrMapOvr>
  <p:transition>
    <p:zoom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en-US" b="1" dirty="0"/>
              <a:t>SSL: Self-training</a:t>
            </a:r>
            <a:endParaRPr lang="en-US" altLang="en-US" dirty="0"/>
          </a:p>
        </p:txBody>
      </p:sp>
      <p:sp>
        <p:nvSpPr>
          <p:cNvPr id="11268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56982" y="1163715"/>
            <a:ext cx="10820400" cy="1840676"/>
          </a:xfrm>
        </p:spPr>
        <p:txBody>
          <a:bodyPr/>
          <a:lstStyle/>
          <a:p>
            <a:pPr>
              <a:lnSpc>
                <a:spcPct val="120000"/>
              </a:lnSpc>
            </a:pPr>
            <a:endParaRPr lang="en-US" altLang="en-US" sz="2400" b="1" dirty="0"/>
          </a:p>
          <a:p>
            <a:pPr>
              <a:lnSpc>
                <a:spcPct val="120000"/>
              </a:lnSpc>
            </a:pPr>
            <a:endParaRPr lang="en-US" altLang="en-US" sz="2400" dirty="0"/>
          </a:p>
          <a:p>
            <a:pPr>
              <a:lnSpc>
                <a:spcPct val="120000"/>
              </a:lnSpc>
            </a:pPr>
            <a:endParaRPr lang="en-US" altLang="en-US" sz="2400" dirty="0"/>
          </a:p>
          <a:p>
            <a:pPr>
              <a:lnSpc>
                <a:spcPct val="120000"/>
              </a:lnSpc>
            </a:pPr>
            <a:endParaRPr lang="en-US" altLang="en-US" sz="2400" dirty="0"/>
          </a:p>
          <a:p>
            <a:pPr>
              <a:lnSpc>
                <a:spcPct val="120000"/>
              </a:lnSpc>
            </a:pPr>
            <a:endParaRPr lang="en-US" altLang="en-US" sz="2400" dirty="0"/>
          </a:p>
          <a:p>
            <a:pPr>
              <a:lnSpc>
                <a:spcPct val="120000"/>
              </a:lnSpc>
            </a:pPr>
            <a:endParaRPr lang="en-US" altLang="en-US" sz="2400" dirty="0"/>
          </a:p>
          <a:p>
            <a:pPr>
              <a:lnSpc>
                <a:spcPct val="120000"/>
              </a:lnSpc>
            </a:pPr>
            <a:endParaRPr lang="en-US" altLang="en-US" sz="2400" dirty="0"/>
          </a:p>
          <a:p>
            <a:pPr>
              <a:lnSpc>
                <a:spcPct val="120000"/>
              </a:lnSpc>
            </a:pPr>
            <a:endParaRPr lang="en-US" altLang="en-US" sz="2400" dirty="0"/>
          </a:p>
          <a:p>
            <a:pPr>
              <a:lnSpc>
                <a:spcPct val="120000"/>
              </a:lnSpc>
            </a:pPr>
            <a:endParaRPr lang="en-US" altLang="zh-CN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760CE2-374E-E947-91B8-FF8830F46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2005" y="38845"/>
            <a:ext cx="6340839" cy="1828800"/>
          </a:xfrm>
          <a:prstGeom prst="rect">
            <a:avLst/>
          </a:prstGeo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D1D14C95-9077-F116-4B8C-A160CD95AAB2}"/>
              </a:ext>
            </a:extLst>
          </p:cNvPr>
          <p:cNvSpPr txBox="1">
            <a:spLocks noChangeArrowheads="1"/>
          </p:cNvSpPr>
          <p:nvPr/>
        </p:nvSpPr>
        <p:spPr>
          <a:xfrm>
            <a:off x="638175" y="1136157"/>
            <a:ext cx="10915650" cy="4971496"/>
          </a:xfrm>
          <a:prstGeom prst="rect">
            <a:avLst/>
          </a:prstGeom>
          <a:noFill/>
        </p:spPr>
        <p:txBody>
          <a:bodyPr vert="horz" lIns="92075" tIns="46038" rIns="92075" bIns="46038" rtlCol="0">
            <a:noAutofit/>
          </a:bodyPr>
          <a:lstStyle>
            <a:lvl1pPr marL="341305" indent="-341305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3074" indent="-373053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179" indent="-300023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8080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2791" indent="-290506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2971" indent="-274632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305" marR="0" lvl="0" indent="-341305" algn="l" defTabSz="914354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General procedure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73074" marR="0" lvl="1" indent="-373053" algn="l" defTabSz="914354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Select a learning method such as Bayesian classification.</a:t>
            </a:r>
          </a:p>
          <a:p>
            <a:pPr marL="573074" marR="0" lvl="1" indent="-373053" algn="l" defTabSz="914354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Build the classifier using the labeled data.</a:t>
            </a:r>
          </a:p>
          <a:p>
            <a:pPr marL="573074" marR="0" lvl="1" indent="-373053" algn="l" defTabSz="914354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Use the classifier to label the unlabeled data.</a:t>
            </a:r>
          </a:p>
          <a:p>
            <a:pPr marL="573074" marR="0" lvl="1" indent="-373053" algn="l" defTabSz="914354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Select the unlabeled tuple having the highest confidence.</a:t>
            </a:r>
          </a:p>
          <a:p>
            <a:pPr marL="573074" marR="0" lvl="1" indent="-373053" algn="l" defTabSz="914354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Add it and its predicted label to label set.</a:t>
            </a:r>
          </a:p>
          <a:p>
            <a:pPr marL="573074" marR="0" lvl="1" indent="-373053" algn="l" defTabSz="914354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Repeat</a:t>
            </a:r>
          </a:p>
        </p:txBody>
      </p:sp>
    </p:spTree>
    <p:extLst>
      <p:ext uri="{BB962C8B-B14F-4D97-AF65-F5344CB8AC3E}">
        <p14:creationId xmlns:p14="http://schemas.microsoft.com/office/powerpoint/2010/main" val="332099310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en-US" b="1" dirty="0"/>
              <a:t>SSL: Co-training</a:t>
            </a:r>
            <a:endParaRPr lang="en-US" altLang="en-US" dirty="0"/>
          </a:p>
        </p:txBody>
      </p:sp>
      <p:sp>
        <p:nvSpPr>
          <p:cNvPr id="11268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56982" y="1163715"/>
            <a:ext cx="10820400" cy="1840676"/>
          </a:xfrm>
        </p:spPr>
        <p:txBody>
          <a:bodyPr/>
          <a:lstStyle/>
          <a:p>
            <a:pPr>
              <a:lnSpc>
                <a:spcPct val="120000"/>
              </a:lnSpc>
            </a:pPr>
            <a:endParaRPr lang="en-US" altLang="en-US" sz="2400" b="1" dirty="0"/>
          </a:p>
          <a:p>
            <a:pPr>
              <a:lnSpc>
                <a:spcPct val="120000"/>
              </a:lnSpc>
            </a:pPr>
            <a:endParaRPr lang="en-US" altLang="en-US" sz="2400" dirty="0"/>
          </a:p>
          <a:p>
            <a:pPr>
              <a:lnSpc>
                <a:spcPct val="120000"/>
              </a:lnSpc>
            </a:pPr>
            <a:endParaRPr lang="en-US" altLang="en-US" sz="2400" dirty="0"/>
          </a:p>
          <a:p>
            <a:pPr>
              <a:lnSpc>
                <a:spcPct val="120000"/>
              </a:lnSpc>
            </a:pPr>
            <a:endParaRPr lang="en-US" altLang="en-US" sz="2400" dirty="0"/>
          </a:p>
          <a:p>
            <a:pPr>
              <a:lnSpc>
                <a:spcPct val="120000"/>
              </a:lnSpc>
            </a:pPr>
            <a:endParaRPr lang="en-US" altLang="en-US" sz="2400" dirty="0"/>
          </a:p>
          <a:p>
            <a:pPr>
              <a:lnSpc>
                <a:spcPct val="120000"/>
              </a:lnSpc>
            </a:pPr>
            <a:endParaRPr lang="en-US" altLang="en-US" sz="2400" dirty="0"/>
          </a:p>
          <a:p>
            <a:pPr>
              <a:lnSpc>
                <a:spcPct val="120000"/>
              </a:lnSpc>
            </a:pPr>
            <a:endParaRPr lang="en-US" altLang="en-US" sz="2400" dirty="0"/>
          </a:p>
          <a:p>
            <a:pPr>
              <a:lnSpc>
                <a:spcPct val="120000"/>
              </a:lnSpc>
            </a:pPr>
            <a:endParaRPr lang="en-US" altLang="en-US" sz="2400" dirty="0"/>
          </a:p>
          <a:p>
            <a:pPr>
              <a:lnSpc>
                <a:spcPct val="120000"/>
              </a:lnSpc>
            </a:pPr>
            <a:endParaRPr lang="en-US" altLang="zh-CN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760CE2-374E-E947-91B8-FF8830F46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2005" y="38845"/>
            <a:ext cx="6340839" cy="1828800"/>
          </a:xfrm>
          <a:prstGeom prst="rect">
            <a:avLst/>
          </a:prstGeo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D1D14C95-9077-F116-4B8C-A160CD95AAB2}"/>
              </a:ext>
            </a:extLst>
          </p:cNvPr>
          <p:cNvSpPr txBox="1">
            <a:spLocks noChangeArrowheads="1"/>
          </p:cNvSpPr>
          <p:nvPr/>
        </p:nvSpPr>
        <p:spPr>
          <a:xfrm>
            <a:off x="638174" y="1136157"/>
            <a:ext cx="11334669" cy="4971496"/>
          </a:xfrm>
          <a:prstGeom prst="rect">
            <a:avLst/>
          </a:prstGeom>
          <a:noFill/>
        </p:spPr>
        <p:txBody>
          <a:bodyPr vert="horz" lIns="92075" tIns="46038" rIns="92075" bIns="46038" rtlCol="0">
            <a:noAutofit/>
          </a:bodyPr>
          <a:lstStyle>
            <a:lvl1pPr marL="341305" indent="-341305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3074" indent="-373053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179" indent="-300023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8080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2791" indent="-290506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2971" indent="-274632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n-US" altLang="en-US" sz="2800" b="1" dirty="0"/>
              <a:t>General procedure</a:t>
            </a:r>
            <a:endParaRPr lang="en-US" altLang="en-US" sz="3200" b="1" dirty="0"/>
          </a:p>
          <a:p>
            <a:pPr lvl="1">
              <a:lnSpc>
                <a:spcPct val="130000"/>
              </a:lnSpc>
              <a:spcAft>
                <a:spcPts val="600"/>
              </a:spcAft>
            </a:pPr>
            <a:r>
              <a:rPr lang="en-US" altLang="en-US" dirty="0"/>
              <a:t>Define two separate non-overlapping feature sets for the labeled data</a:t>
            </a:r>
          </a:p>
          <a:p>
            <a:pPr lvl="1">
              <a:lnSpc>
                <a:spcPct val="130000"/>
              </a:lnSpc>
              <a:spcAft>
                <a:spcPts val="600"/>
              </a:spcAft>
            </a:pPr>
            <a:r>
              <a:rPr lang="en-US" altLang="en-US" dirty="0"/>
              <a:t>Train two </a:t>
            </a:r>
            <a:r>
              <a:rPr lang="en-US" altLang="en-US" dirty="0" err="1"/>
              <a:t>classiers</a:t>
            </a:r>
            <a:r>
              <a:rPr lang="en-US" altLang="en-US" dirty="0"/>
              <a:t>, f</a:t>
            </a:r>
            <a:r>
              <a:rPr lang="en-US" altLang="en-US" baseline="-25000" dirty="0"/>
              <a:t>1</a:t>
            </a:r>
            <a:r>
              <a:rPr lang="en-US" altLang="en-US" dirty="0"/>
              <a:t> and f</a:t>
            </a:r>
            <a:r>
              <a:rPr lang="en-US" altLang="en-US" baseline="-25000" dirty="0"/>
              <a:t>2</a:t>
            </a:r>
            <a:r>
              <a:rPr lang="en-US" altLang="en-US" dirty="0"/>
              <a:t>, on the labeled data, each trained on one feature set. </a:t>
            </a:r>
          </a:p>
          <a:p>
            <a:pPr lvl="1">
              <a:lnSpc>
                <a:spcPct val="130000"/>
              </a:lnSpc>
              <a:spcAft>
                <a:spcPts val="600"/>
              </a:spcAft>
            </a:pPr>
            <a:r>
              <a:rPr lang="en-US" altLang="en-US" dirty="0"/>
              <a:t>Classify un-labeled tuples by f</a:t>
            </a:r>
            <a:r>
              <a:rPr lang="en-US" altLang="en-US" baseline="-25000" dirty="0"/>
              <a:t>1</a:t>
            </a:r>
            <a:r>
              <a:rPr lang="en-US" altLang="en-US" dirty="0"/>
              <a:t> and f</a:t>
            </a:r>
            <a:r>
              <a:rPr lang="en-US" altLang="en-US" baseline="-25000" dirty="0"/>
              <a:t>2  </a:t>
            </a:r>
            <a:r>
              <a:rPr lang="en-US" altLang="en-US" dirty="0"/>
              <a:t>separately.</a:t>
            </a:r>
          </a:p>
          <a:p>
            <a:pPr lvl="1">
              <a:lnSpc>
                <a:spcPct val="130000"/>
              </a:lnSpc>
              <a:spcAft>
                <a:spcPts val="600"/>
              </a:spcAft>
            </a:pPr>
            <a:r>
              <a:rPr lang="en-US" altLang="en-US" dirty="0"/>
              <a:t>Select the unlabeled tuple having the highest confidence by f</a:t>
            </a:r>
            <a:r>
              <a:rPr lang="en-US" altLang="en-US" baseline="-25000" dirty="0"/>
              <a:t>1 </a:t>
            </a:r>
            <a:r>
              <a:rPr lang="en-US" altLang="en-US" dirty="0"/>
              <a:t>and add it to the labeled set for f</a:t>
            </a:r>
            <a:r>
              <a:rPr lang="en-US" altLang="en-US" baseline="-25000" dirty="0"/>
              <a:t>2</a:t>
            </a:r>
            <a:endParaRPr lang="en-US" altLang="en-US" dirty="0"/>
          </a:p>
          <a:p>
            <a:pPr lvl="1">
              <a:lnSpc>
                <a:spcPct val="130000"/>
              </a:lnSpc>
              <a:spcAft>
                <a:spcPts val="600"/>
              </a:spcAft>
            </a:pPr>
            <a:r>
              <a:rPr lang="en-US" altLang="en-US" dirty="0"/>
              <a:t>Select the unlabeled tuple having the highest confidence by f</a:t>
            </a:r>
            <a:r>
              <a:rPr lang="en-US" altLang="en-US" baseline="-25000" dirty="0"/>
              <a:t>2 </a:t>
            </a:r>
            <a:r>
              <a:rPr lang="en-US" altLang="en-US" dirty="0"/>
              <a:t>and add it to the labeled set for f</a:t>
            </a:r>
            <a:r>
              <a:rPr lang="en-US" altLang="en-US" baseline="-25000" dirty="0"/>
              <a:t>1</a:t>
            </a:r>
          </a:p>
          <a:p>
            <a:pPr lvl="1">
              <a:lnSpc>
                <a:spcPct val="130000"/>
              </a:lnSpc>
              <a:spcAft>
                <a:spcPts val="600"/>
              </a:spcAft>
            </a:pPr>
            <a:r>
              <a:rPr lang="en-US" altLang="en-US" dirty="0"/>
              <a:t>Repeat</a:t>
            </a:r>
          </a:p>
        </p:txBody>
      </p:sp>
    </p:spTree>
    <p:extLst>
      <p:ext uri="{BB962C8B-B14F-4D97-AF65-F5344CB8AC3E}">
        <p14:creationId xmlns:p14="http://schemas.microsoft.com/office/powerpoint/2010/main" val="103631224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en-US" b="1" dirty="0"/>
              <a:t>When does SSL Work? -- </a:t>
            </a:r>
            <a:r>
              <a:rPr lang="en-US" altLang="en-US" sz="4400" b="1" dirty="0"/>
              <a:t>Clustering Assumption</a:t>
            </a:r>
            <a:endParaRPr lang="en-US" altLang="en-US" dirty="0"/>
          </a:p>
        </p:txBody>
      </p:sp>
      <p:sp>
        <p:nvSpPr>
          <p:cNvPr id="11268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56982" y="1163715"/>
            <a:ext cx="10820400" cy="1840676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400" dirty="0"/>
              <a:t>Data tuples from same cluster are likely to share same label</a:t>
            </a:r>
          </a:p>
          <a:p>
            <a:r>
              <a:rPr lang="en-US" sz="2400" dirty="0"/>
              <a:t>An example: S3VM</a:t>
            </a:r>
          </a:p>
          <a:p>
            <a:pPr lvl="1"/>
            <a:r>
              <a:rPr lang="en-US" sz="2400" dirty="0"/>
              <a:t>Seeking a max-margin hyperplane (same as SVM)</a:t>
            </a:r>
          </a:p>
          <a:p>
            <a:pPr lvl="1"/>
            <a:r>
              <a:rPr lang="en-US" sz="2400" dirty="0"/>
              <a:t>avoiding to disrupt the clustering structure of unlabeled tuples </a:t>
            </a:r>
          </a:p>
          <a:p>
            <a:pPr lvl="2"/>
            <a:r>
              <a:rPr lang="en-US" sz="2400" dirty="0"/>
              <a:t>E.g. go through low-density region of unlabeled data</a:t>
            </a:r>
            <a:endParaRPr lang="en-US" altLang="en-US" sz="2000" dirty="0"/>
          </a:p>
          <a:p>
            <a:pPr>
              <a:lnSpc>
                <a:spcPct val="120000"/>
              </a:lnSpc>
            </a:pPr>
            <a:endParaRPr lang="en-US" altLang="en-US" sz="2400" dirty="0"/>
          </a:p>
          <a:p>
            <a:pPr>
              <a:lnSpc>
                <a:spcPct val="120000"/>
              </a:lnSpc>
            </a:pPr>
            <a:endParaRPr lang="en-US" altLang="en-US" sz="2400" dirty="0"/>
          </a:p>
          <a:p>
            <a:pPr>
              <a:lnSpc>
                <a:spcPct val="120000"/>
              </a:lnSpc>
            </a:pPr>
            <a:endParaRPr lang="en-US" altLang="en-US" sz="2400" dirty="0"/>
          </a:p>
          <a:p>
            <a:pPr>
              <a:lnSpc>
                <a:spcPct val="120000"/>
              </a:lnSpc>
            </a:pPr>
            <a:endParaRPr lang="en-US" altLang="zh-CN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89648A-D173-414F-BFD2-18D15A2322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83" r="10361"/>
          <a:stretch/>
        </p:blipFill>
        <p:spPr>
          <a:xfrm>
            <a:off x="4489949" y="3506296"/>
            <a:ext cx="4311913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89504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en-US" b="1" dirty="0"/>
              <a:t>When does SSL Work? -- </a:t>
            </a:r>
            <a:r>
              <a:rPr lang="en-US" altLang="en-US" sz="4400" b="1" dirty="0"/>
              <a:t>Manifold Assumption</a:t>
            </a:r>
            <a:endParaRPr lang="en-US" altLang="en-US" dirty="0"/>
          </a:p>
        </p:txBody>
      </p:sp>
      <p:sp>
        <p:nvSpPr>
          <p:cNvPr id="11268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56982" y="1163715"/>
            <a:ext cx="10820400" cy="1840676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sz="2400" dirty="0"/>
              <a:t>A</a:t>
            </a:r>
            <a:r>
              <a:rPr lang="en-US" sz="2400" dirty="0"/>
              <a:t> pair of close tuples are likely to share the same class label</a:t>
            </a:r>
          </a:p>
          <a:p>
            <a:pPr>
              <a:lnSpc>
                <a:spcPct val="120000"/>
              </a:lnSpc>
            </a:pPr>
            <a:r>
              <a:rPr lang="en-US" altLang="en-US" sz="2400" dirty="0"/>
              <a:t>An example: graph-based SSL</a:t>
            </a:r>
          </a:p>
          <a:p>
            <a:pPr>
              <a:lnSpc>
                <a:spcPct val="120000"/>
              </a:lnSpc>
            </a:pPr>
            <a:endParaRPr lang="en-US" altLang="en-US" sz="2400" dirty="0"/>
          </a:p>
          <a:p>
            <a:pPr>
              <a:lnSpc>
                <a:spcPct val="120000"/>
              </a:lnSpc>
            </a:pPr>
            <a:endParaRPr lang="en-US" altLang="en-US" sz="2400" dirty="0"/>
          </a:p>
          <a:p>
            <a:pPr>
              <a:lnSpc>
                <a:spcPct val="120000"/>
              </a:lnSpc>
            </a:pPr>
            <a:endParaRPr lang="en-US" altLang="en-US" sz="2400" dirty="0"/>
          </a:p>
          <a:p>
            <a:pPr>
              <a:lnSpc>
                <a:spcPct val="120000"/>
              </a:lnSpc>
            </a:pPr>
            <a:endParaRPr lang="en-US" altLang="en-US" sz="2400" dirty="0"/>
          </a:p>
          <a:p>
            <a:pPr>
              <a:lnSpc>
                <a:spcPct val="120000"/>
              </a:lnSpc>
            </a:pPr>
            <a:endParaRPr lang="en-US" altLang="zh-CN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1ADA09-BD9C-5CE6-633B-3430B4365D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746" y="2931227"/>
            <a:ext cx="4372423" cy="310896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C59E443C-286D-4507-2E4A-8F3A7EFB07BF}"/>
              </a:ext>
            </a:extLst>
          </p:cNvPr>
          <p:cNvSpPr/>
          <p:nvPr/>
        </p:nvSpPr>
        <p:spPr>
          <a:xfrm>
            <a:off x="6443828" y="2554312"/>
            <a:ext cx="1483165" cy="65320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5B87D1-3920-B71B-0FD8-89D9D5D34E17}"/>
              </a:ext>
            </a:extLst>
          </p:cNvPr>
          <p:cNvSpPr txBox="1"/>
          <p:nvPr/>
        </p:nvSpPr>
        <p:spPr>
          <a:xfrm>
            <a:off x="4578579" y="3966786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_</a:t>
            </a:r>
          </a:p>
        </p:txBody>
      </p:sp>
    </p:spTree>
    <p:extLst>
      <p:ext uri="{BB962C8B-B14F-4D97-AF65-F5344CB8AC3E}">
        <p14:creationId xmlns:p14="http://schemas.microsoft.com/office/powerpoint/2010/main" val="104098306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Active Learning</a:t>
            </a:r>
          </a:p>
        </p:txBody>
      </p:sp>
      <p:sp>
        <p:nvSpPr>
          <p:cNvPr id="11268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56982" y="1163715"/>
            <a:ext cx="10820400" cy="1840676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sz="2400" b="1" dirty="0"/>
              <a:t>Goal</a:t>
            </a:r>
            <a:r>
              <a:rPr lang="en-US" altLang="en-US" sz="2400" dirty="0"/>
              <a:t>: find ‘the best’ unlabeled data samples to ask the oracle for their labels, so as to maximally improve the classification performance. </a:t>
            </a:r>
          </a:p>
          <a:p>
            <a:pPr>
              <a:lnSpc>
                <a:spcPct val="120000"/>
              </a:lnSpc>
            </a:pPr>
            <a:r>
              <a:rPr lang="en-US" altLang="en-US" sz="2400" b="1" dirty="0"/>
              <a:t>Pool-based active learning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endParaRPr lang="en-US" altLang="en-US" sz="2400" b="1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endParaRPr lang="en-US" altLang="en-US" sz="2400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endParaRPr lang="en-US" altLang="en-US" sz="2400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endParaRPr lang="en-US" altLang="en-US" sz="300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en-US" sz="2400" b="1" dirty="0">
                <a:solidFill>
                  <a:srgbClr val="FF0000"/>
                </a:solidFill>
              </a:rPr>
              <a:t>Key: </a:t>
            </a:r>
            <a:r>
              <a:rPr lang="en-US" sz="2400" dirty="0"/>
              <a:t>how to choose the data tuples to be queried </a:t>
            </a:r>
          </a:p>
          <a:p>
            <a:pPr lvl="1">
              <a:lnSpc>
                <a:spcPct val="120000"/>
              </a:lnSpc>
            </a:pPr>
            <a:r>
              <a:rPr lang="en-US" altLang="en-US" sz="2400" dirty="0"/>
              <a:t>Uncertainty sampling</a:t>
            </a:r>
          </a:p>
          <a:p>
            <a:pPr lvl="1">
              <a:lnSpc>
                <a:spcPct val="120000"/>
              </a:lnSpc>
            </a:pPr>
            <a:r>
              <a:rPr lang="en-US" sz="2400" dirty="0"/>
              <a:t>Query-by-committee</a:t>
            </a:r>
          </a:p>
          <a:p>
            <a:pPr lvl="1">
              <a:lnSpc>
                <a:spcPct val="120000"/>
              </a:lnSpc>
            </a:pPr>
            <a:r>
              <a:rPr lang="en-US" sz="2400" dirty="0"/>
              <a:t>Version space</a:t>
            </a:r>
          </a:p>
          <a:p>
            <a:pPr lvl="1">
              <a:lnSpc>
                <a:spcPct val="120000"/>
              </a:lnSpc>
            </a:pPr>
            <a:r>
              <a:rPr lang="en-US" altLang="en-US" sz="2400" dirty="0"/>
              <a:t>Decision-theoretic approach</a:t>
            </a:r>
          </a:p>
          <a:p>
            <a:pPr marL="0" indent="0">
              <a:lnSpc>
                <a:spcPct val="120000"/>
              </a:lnSpc>
              <a:buNone/>
            </a:pPr>
            <a:endParaRPr lang="en-US" altLang="zh-CN" sz="2400" dirty="0">
              <a:solidFill>
                <a:srgbClr val="FF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85A3BAD-98B9-1A4A-8A13-DDDB5CD8F7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280" y="2084053"/>
            <a:ext cx="3993613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92645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n-US" sz="4000" dirty="0"/>
              <a:t>Active Learning vs. SSL (vs. </a:t>
            </a:r>
            <a:r>
              <a:rPr lang="en-US" altLang="en-US" sz="4000" dirty="0" err="1"/>
              <a:t>transductive</a:t>
            </a:r>
            <a:r>
              <a:rPr lang="en-US" altLang="en-US" sz="4000" dirty="0"/>
              <a:t> learning)</a:t>
            </a:r>
          </a:p>
        </p:txBody>
      </p:sp>
      <p:sp>
        <p:nvSpPr>
          <p:cNvPr id="11268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56982" y="1163715"/>
            <a:ext cx="10820400" cy="1840676"/>
          </a:xfrm>
        </p:spPr>
        <p:txBody>
          <a:bodyPr/>
          <a:lstStyle/>
          <a:p>
            <a:pPr>
              <a:lnSpc>
                <a:spcPct val="120000"/>
              </a:lnSpc>
            </a:pPr>
            <a:endParaRPr lang="en-US" altLang="en-US" sz="2400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endParaRPr lang="en-US" altLang="en-US" sz="2400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endParaRPr lang="en-US" altLang="en-US" sz="2400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endParaRPr lang="en-US" altLang="en-US" sz="2400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endParaRPr lang="en-US" altLang="zh-CN" sz="2400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90FD78-AC5E-D540-854E-4629DD6789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0967" y="1163715"/>
            <a:ext cx="8514826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58893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944F5-8C0F-7B48-BD92-A14455DA1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122C8-61AD-2E4E-93C1-38F0ACD22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Goal</a:t>
            </a:r>
            <a:r>
              <a:rPr lang="en-US" dirty="0"/>
              <a:t>: aims to extract the knowledge from one or more source tasks and apply the knowledge to a target task </a:t>
            </a:r>
          </a:p>
          <a:p>
            <a:r>
              <a:rPr lang="en-US" b="1" dirty="0"/>
              <a:t>An example</a:t>
            </a:r>
            <a:endParaRPr lang="en-US" dirty="0"/>
          </a:p>
          <a:p>
            <a:pPr lvl="1"/>
            <a:r>
              <a:rPr lang="en-US" dirty="0"/>
              <a:t>Source task: review sentiment classification on electronics </a:t>
            </a:r>
            <a:endParaRPr lang="en-US" dirty="0">
              <a:sym typeface="Wingdings" pitchFamily="2" charset="2"/>
            </a:endParaRPr>
          </a:p>
          <a:p>
            <a:pPr lvl="1"/>
            <a:r>
              <a:rPr lang="en-US" dirty="0">
                <a:sym typeface="Wingdings" pitchFamily="2" charset="2"/>
              </a:rPr>
              <a:t>Target task: review sentiment classification on movies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39B196-7496-164E-8E08-73F01631C7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337" y="3708400"/>
            <a:ext cx="8966200" cy="31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27343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944F5-8C0F-7B48-BD92-A14455DA1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TrAdaBoost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122C8-61AD-2E4E-93C1-38F0ACD22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General strategy: Instance-based transfer learning</a:t>
            </a:r>
            <a:r>
              <a:rPr lang="en-US" sz="2400" dirty="0"/>
              <a:t>: reweight some of the data from the source task and uses it to learn the target task. </a:t>
            </a:r>
          </a:p>
          <a:p>
            <a:pPr lvl="1"/>
            <a:r>
              <a:rPr lang="en-US" sz="2400" dirty="0">
                <a:sym typeface="Wingdings" pitchFamily="2" charset="2"/>
              </a:rPr>
              <a:t>Intuition: `transfer’ most relevant/similar data from source to target</a:t>
            </a:r>
          </a:p>
          <a:p>
            <a:r>
              <a:rPr lang="en-US" sz="2400" b="1" dirty="0">
                <a:sym typeface="Wingdings" pitchFamily="2" charset="2"/>
              </a:rPr>
              <a:t>Details</a:t>
            </a:r>
          </a:p>
          <a:p>
            <a:pPr lvl="1"/>
            <a:r>
              <a:rPr lang="en-US" sz="2400" b="1" dirty="0">
                <a:sym typeface="Wingdings" pitchFamily="2" charset="2"/>
              </a:rPr>
              <a:t>Boosting: </a:t>
            </a:r>
            <a:r>
              <a:rPr lang="en-US" sz="2400" dirty="0">
                <a:sym typeface="Wingdings" pitchFamily="2" charset="2"/>
              </a:rPr>
              <a:t>each base learner pays more attention to difficult training examples (e.g., misclassified by the previous base learner)</a:t>
            </a:r>
          </a:p>
          <a:p>
            <a:pPr lvl="1"/>
            <a:r>
              <a:rPr lang="en-US" sz="2400" b="1" dirty="0" err="1">
                <a:sym typeface="Wingdings" pitchFamily="2" charset="2"/>
              </a:rPr>
              <a:t>TrAdaBoost</a:t>
            </a:r>
            <a:r>
              <a:rPr lang="en-US" sz="2400" b="1" dirty="0">
                <a:sym typeface="Wingdings" pitchFamily="2" charset="2"/>
              </a:rPr>
              <a:t>: </a:t>
            </a:r>
            <a:r>
              <a:rPr lang="en-US" sz="2400" dirty="0">
                <a:sym typeface="Wingdings" pitchFamily="2" charset="2"/>
              </a:rPr>
              <a:t>if a source tuple is misclassified, reduce its weight (e.g., not very relevant to the target task)</a:t>
            </a:r>
            <a:endParaRPr lang="en-US" sz="2400" b="1" dirty="0">
              <a:sym typeface="Wingdings" pitchFamily="2" charset="2"/>
            </a:endParaRPr>
          </a:p>
          <a:p>
            <a:r>
              <a:rPr lang="en-US" sz="2400" b="1" dirty="0">
                <a:sym typeface="Wingdings" pitchFamily="2" charset="2"/>
              </a:rPr>
              <a:t>Key challenge in transfer learning</a:t>
            </a:r>
            <a:r>
              <a:rPr lang="en-US" sz="2400" dirty="0">
                <a:sym typeface="Wingdings" pitchFamily="2" charset="2"/>
              </a:rPr>
              <a:t>: negative transfer</a:t>
            </a:r>
          </a:p>
          <a:p>
            <a:pPr lvl="1"/>
            <a:r>
              <a:rPr lang="en-US" sz="2400" dirty="0">
                <a:sym typeface="Wingdings" pitchFamily="2" charset="2"/>
              </a:rPr>
              <a:t>Quantify the difference between the source and target tasks</a:t>
            </a:r>
          </a:p>
          <a:p>
            <a:pPr lvl="1"/>
            <a:r>
              <a:rPr lang="en-US" sz="2400" dirty="0">
                <a:sym typeface="Wingdings" pitchFamily="2" charset="2"/>
              </a:rPr>
              <a:t>Transfer margin, divergence metric</a:t>
            </a:r>
          </a:p>
          <a:p>
            <a:r>
              <a:rPr lang="en-US" sz="2400" b="1" dirty="0">
                <a:sym typeface="Wingdings" pitchFamily="2" charset="2"/>
              </a:rPr>
              <a:t>Related problems</a:t>
            </a:r>
          </a:p>
          <a:p>
            <a:pPr lvl="1"/>
            <a:r>
              <a:rPr lang="en-US" sz="2400" dirty="0">
                <a:sym typeface="Wingdings" pitchFamily="2" charset="2"/>
              </a:rPr>
              <a:t>Multi-task learning; pre-training + fine-tuning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6384068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25ED6-DF96-CF4B-91A2-550A76904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Distant Supervision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3AC23-3D37-3C4F-B296-7DF8F1041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983" y="1155405"/>
            <a:ext cx="11406908" cy="5384800"/>
          </a:xfrm>
        </p:spPr>
        <p:txBody>
          <a:bodyPr/>
          <a:lstStyle/>
          <a:p>
            <a:r>
              <a:rPr lang="en-US" b="1" dirty="0"/>
              <a:t>Goal</a:t>
            </a:r>
            <a:r>
              <a:rPr lang="en-US" dirty="0"/>
              <a:t>: automatically generate a large number of labelled tuples. </a:t>
            </a:r>
          </a:p>
          <a:p>
            <a:r>
              <a:rPr lang="en-US" b="1" dirty="0"/>
              <a:t>Characteristic of the generated labels</a:t>
            </a:r>
          </a:p>
          <a:p>
            <a:pPr lvl="1"/>
            <a:r>
              <a:rPr lang="en-US" dirty="0"/>
              <a:t>Noisy, but large in volume</a:t>
            </a:r>
          </a:p>
          <a:p>
            <a:r>
              <a:rPr lang="en-US" b="1" dirty="0"/>
              <a:t>Example #1: </a:t>
            </a:r>
            <a:r>
              <a:rPr lang="en-US" dirty="0"/>
              <a:t>Twitter sentiment classification (positive vs. negative)</a:t>
            </a:r>
          </a:p>
          <a:p>
            <a:pPr lvl="1"/>
            <a:r>
              <a:rPr lang="en-US" dirty="0"/>
              <a:t>if a tweet contains </a:t>
            </a:r>
            <a:r>
              <a:rPr lang="en-US" dirty="0">
                <a:solidFill>
                  <a:srgbClr val="FF0000"/>
                </a:solidFill>
              </a:rPr>
              <a:t>:-)</a:t>
            </a:r>
            <a:r>
              <a:rPr lang="en-US" dirty="0"/>
              <a:t>, treat it as a positive tuple</a:t>
            </a:r>
          </a:p>
          <a:p>
            <a:pPr lvl="1"/>
            <a:r>
              <a:rPr lang="en-US" dirty="0"/>
              <a:t>If a tweet contains </a:t>
            </a:r>
            <a:r>
              <a:rPr lang="en-US" dirty="0">
                <a:solidFill>
                  <a:srgbClr val="FF0000"/>
                </a:solidFill>
              </a:rPr>
              <a:t>:-(</a:t>
            </a:r>
            <a:r>
              <a:rPr lang="en-US" dirty="0"/>
              <a:t>, treat it as a negative tuple</a:t>
            </a:r>
          </a:p>
          <a:p>
            <a:r>
              <a:rPr lang="en-US" b="1" dirty="0"/>
              <a:t>Example #2: </a:t>
            </a:r>
            <a:r>
              <a:rPr lang="en-US" dirty="0"/>
              <a:t>Twitter category classification (e.g., news, health, science, games, etc.)</a:t>
            </a:r>
          </a:p>
          <a:p>
            <a:pPr lvl="1"/>
            <a:r>
              <a:rPr lang="en-US" dirty="0"/>
              <a:t>If a tweet contains a URL, use the ODP (open directory project) category of the URL as the label of the tweet</a:t>
            </a:r>
          </a:p>
          <a:p>
            <a:pPr lvl="1"/>
            <a:r>
              <a:rPr lang="en-US" dirty="0"/>
              <a:t>If a tweet contains a </a:t>
            </a:r>
            <a:r>
              <a:rPr lang="en-US" dirty="0" err="1"/>
              <a:t>Youtube</a:t>
            </a:r>
            <a:r>
              <a:rPr lang="en-US" dirty="0"/>
              <a:t> video link, treat the label of </a:t>
            </a:r>
            <a:r>
              <a:rPr lang="en-US" dirty="0" err="1"/>
              <a:t>Youtube</a:t>
            </a:r>
            <a:r>
              <a:rPr lang="en-US" dirty="0"/>
              <a:t> video as the label of the tweet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36652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25ED6-DF96-CF4B-91A2-550A76904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Distant Supervision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3AC23-3D37-3C4F-B296-7DF8F1041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982" y="1155405"/>
            <a:ext cx="11701109" cy="5384800"/>
          </a:xfrm>
        </p:spPr>
        <p:txBody>
          <a:bodyPr/>
          <a:lstStyle/>
          <a:p>
            <a:r>
              <a:rPr lang="en-US" sz="3200" b="1" dirty="0"/>
              <a:t>Applications</a:t>
            </a:r>
          </a:p>
          <a:p>
            <a:pPr lvl="1"/>
            <a:r>
              <a:rPr lang="en-US" sz="3200" dirty="0"/>
              <a:t>Social media post classification</a:t>
            </a:r>
          </a:p>
          <a:p>
            <a:pPr lvl="1"/>
            <a:r>
              <a:rPr lang="en-US" sz="3200" dirty="0"/>
              <a:t>Relation extraction for NLP</a:t>
            </a:r>
          </a:p>
          <a:p>
            <a:r>
              <a:rPr lang="en-US" sz="3200" b="1" dirty="0"/>
              <a:t>Active research area: </a:t>
            </a:r>
            <a:r>
              <a:rPr lang="en-US" sz="3200" dirty="0"/>
              <a:t>how to obtain </a:t>
            </a:r>
            <a:r>
              <a:rPr lang="en-US" sz="3200" i="1" dirty="0"/>
              <a:t>labeling function</a:t>
            </a:r>
          </a:p>
          <a:p>
            <a:r>
              <a:rPr lang="en-US" sz="3200" b="1" dirty="0"/>
              <a:t>Main Challenge: noisy labels</a:t>
            </a:r>
          </a:p>
          <a:p>
            <a:pPr lvl="1"/>
            <a:r>
              <a:rPr lang="en-US" sz="3200" dirty="0"/>
              <a:t>:) in a tweet post could have neutral or even negative sentiment</a:t>
            </a:r>
          </a:p>
        </p:txBody>
      </p:sp>
    </p:spTree>
    <p:extLst>
      <p:ext uri="{BB962C8B-B14F-4D97-AF65-F5344CB8AC3E}">
        <p14:creationId xmlns:p14="http://schemas.microsoft.com/office/powerpoint/2010/main" val="781642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E385532-5FE1-9740-B5A4-393CD03BC8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1674" y="3161636"/>
            <a:ext cx="8278837" cy="100584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EFE1CE4-254E-FD4F-95CF-4EF93989DDC0}"/>
              </a:ext>
            </a:extLst>
          </p:cNvPr>
          <p:cNvSpPr txBox="1">
            <a:spLocks noChangeArrowheads="1"/>
          </p:cNvSpPr>
          <p:nvPr/>
        </p:nvSpPr>
        <p:spPr>
          <a:xfrm>
            <a:off x="350985" y="286607"/>
            <a:ext cx="11369963" cy="673979"/>
          </a:xfrm>
          <a:prstGeom prst="rect">
            <a:avLst/>
          </a:prstGeom>
        </p:spPr>
        <p:txBody>
          <a:bodyPr vert="horz" lIns="91436" tIns="45718" rIns="91436" bIns="45718" rtlCol="0" anchor="b">
            <a:normAutofit/>
          </a:bodyPr>
          <a:lstStyle>
            <a:lvl1pPr algn="ctr" defTabSz="914354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 spc="-51" baseline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altLang="en-US" dirty="0"/>
              <a:t>Embedded Methods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9D05B0-8D7F-8D45-B878-807AAA8D7760}"/>
              </a:ext>
            </a:extLst>
          </p:cNvPr>
          <p:cNvSpPr txBox="1">
            <a:spLocks noChangeArrowheads="1"/>
          </p:cNvSpPr>
          <p:nvPr/>
        </p:nvSpPr>
        <p:spPr>
          <a:xfrm>
            <a:off x="667706" y="1239252"/>
            <a:ext cx="11329221" cy="5295900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>
            <a:lvl1pPr marL="341305" indent="-341305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3074" indent="-373053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179" indent="-300023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8080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2791" indent="-290506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2971" indent="-274632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b="1" dirty="0">
                <a:latin typeface="Calibri" panose="020F0502020204030204" pitchFamily="34" charset="0"/>
              </a:rPr>
              <a:t>General Procedure </a:t>
            </a:r>
          </a:p>
          <a:p>
            <a:pPr lvl="1"/>
            <a:r>
              <a:rPr lang="en-US" dirty="0"/>
              <a:t>Simultaneously constructs the classification model and selects the relevant features</a:t>
            </a:r>
          </a:p>
          <a:p>
            <a:pPr lvl="1"/>
            <a:r>
              <a:rPr lang="en-US" dirty="0"/>
              <a:t>Embed the feature selection step during the classification model construction step</a:t>
            </a:r>
          </a:p>
          <a:p>
            <a:r>
              <a:rPr lang="en-US" b="1" dirty="0"/>
              <a:t>LASSO</a:t>
            </a:r>
            <a:r>
              <a:rPr lang="en-US" dirty="0"/>
              <a:t>: Least Absolute Shrinkage and Selection Operator </a:t>
            </a:r>
          </a:p>
          <a:p>
            <a:pPr lvl="1"/>
            <a:r>
              <a:rPr lang="en-US" dirty="0"/>
              <a:t>Model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Training: Coordinate descent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A92E46-74A7-2643-A7F0-3344B911F4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2126" y="0"/>
            <a:ext cx="5615489" cy="1645920"/>
          </a:xfrm>
          <a:prstGeom prst="rect">
            <a:avLst/>
          </a:prstGeom>
        </p:spPr>
      </p:pic>
      <p:sp>
        <p:nvSpPr>
          <p:cNvPr id="8" name="Right Brace 7">
            <a:extLst>
              <a:ext uri="{FF2B5EF4-FFF2-40B4-BE49-F238E27FC236}">
                <a16:creationId xmlns:a16="http://schemas.microsoft.com/office/drawing/2014/main" id="{FE9A3C0B-AB31-D247-98D8-041890E63CC2}"/>
              </a:ext>
            </a:extLst>
          </p:cNvPr>
          <p:cNvSpPr/>
          <p:nvPr/>
        </p:nvSpPr>
        <p:spPr>
          <a:xfrm rot="5400000">
            <a:off x="7759135" y="3428791"/>
            <a:ext cx="416034" cy="1769349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D83AEE-623F-414D-83D2-929CEFA25CE2}"/>
              </a:ext>
            </a:extLst>
          </p:cNvPr>
          <p:cNvSpPr txBox="1"/>
          <p:nvPr/>
        </p:nvSpPr>
        <p:spPr>
          <a:xfrm>
            <a:off x="6723863" y="4672569"/>
            <a:ext cx="248657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Goodness of prediction</a:t>
            </a: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163BBC68-F5AE-664C-810D-8A792FFFB1AE}"/>
              </a:ext>
            </a:extLst>
          </p:cNvPr>
          <p:cNvSpPr/>
          <p:nvPr/>
        </p:nvSpPr>
        <p:spPr>
          <a:xfrm rot="5400000">
            <a:off x="9932678" y="3791185"/>
            <a:ext cx="244274" cy="848418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48BD20-BD13-9D48-BE98-765ED7711809}"/>
              </a:ext>
            </a:extLst>
          </p:cNvPr>
          <p:cNvSpPr txBox="1"/>
          <p:nvPr/>
        </p:nvSpPr>
        <p:spPr>
          <a:xfrm>
            <a:off x="9210441" y="4521482"/>
            <a:ext cx="256929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(convex) approximation </a:t>
            </a:r>
          </a:p>
          <a:p>
            <a:r>
              <a:rPr lang="en-US" dirty="0">
                <a:solidFill>
                  <a:srgbClr val="FF0000"/>
                </a:solidFill>
              </a:rPr>
              <a:t>of # of selected features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3A2EB37-8698-9649-88E3-BF02AC93A6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9368" y="5120640"/>
            <a:ext cx="2652459" cy="1737360"/>
          </a:xfrm>
          <a:prstGeom prst="rect">
            <a:avLst/>
          </a:prstGeom>
        </p:spPr>
      </p:pic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62B9590A-B639-BC69-16CD-C783CA78E526}"/>
              </a:ext>
            </a:extLst>
          </p:cNvPr>
          <p:cNvSpPr/>
          <p:nvPr/>
        </p:nvSpPr>
        <p:spPr>
          <a:xfrm>
            <a:off x="8505894" y="2559286"/>
            <a:ext cx="3491033" cy="629124"/>
          </a:xfrm>
          <a:prstGeom prst="wedgeEllipseCallout">
            <a:avLst>
              <a:gd name="adj1" fmla="val -20361"/>
              <a:gd name="adj2" fmla="val 63156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32F8A53-B9C9-B39D-4384-5359ED5D76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64722" y="2678198"/>
            <a:ext cx="2373375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61996"/>
      </p:ext>
    </p:extLst>
  </p:cSld>
  <p:clrMapOvr>
    <a:masterClrMapping/>
  </p:clrMapOvr>
  <p:transition>
    <p:zoom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C3EB1-5268-014F-B04F-EDA7CB807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Zero-shot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6F24A-7B7B-ED4F-B367-2753A850B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923" y="1219200"/>
            <a:ext cx="11554602" cy="5384800"/>
          </a:xfrm>
        </p:spPr>
        <p:txBody>
          <a:bodyPr/>
          <a:lstStyle/>
          <a:p>
            <a:r>
              <a:rPr lang="en-US" b="1" dirty="0"/>
              <a:t>A motivating example</a:t>
            </a:r>
            <a:r>
              <a:rPr lang="en-US" dirty="0"/>
              <a:t>: </a:t>
            </a:r>
          </a:p>
          <a:p>
            <a:pPr lvl="1"/>
            <a:r>
              <a:rPr lang="en-US" sz="2400" dirty="0"/>
              <a:t>A trained classifier to classify an animal image into </a:t>
            </a:r>
            <a:r>
              <a:rPr lang="en-US" sz="2400" b="1" dirty="0"/>
              <a:t>owl</a:t>
            </a:r>
            <a:r>
              <a:rPr lang="en-US" sz="2400" dirty="0"/>
              <a:t> vs. </a:t>
            </a:r>
            <a:r>
              <a:rPr lang="en-US" sz="2400" b="1" dirty="0"/>
              <a:t>dog</a:t>
            </a:r>
            <a:r>
              <a:rPr lang="en-US" sz="2400" dirty="0"/>
              <a:t> vs. </a:t>
            </a:r>
            <a:r>
              <a:rPr lang="en-US" sz="2400" b="1" dirty="0"/>
              <a:t>fish</a:t>
            </a:r>
            <a:r>
              <a:rPr lang="en-US" sz="2400" dirty="0"/>
              <a:t>. </a:t>
            </a:r>
          </a:p>
          <a:p>
            <a:pPr lvl="1"/>
            <a:r>
              <a:rPr lang="en-US" sz="2400" dirty="0"/>
              <a:t>But, the test image is actually about </a:t>
            </a:r>
            <a:r>
              <a:rPr lang="en-US" sz="2400" b="1" dirty="0"/>
              <a:t>cat.</a:t>
            </a:r>
          </a:p>
          <a:p>
            <a:r>
              <a:rPr lang="en-US" b="1" dirty="0"/>
              <a:t>Goal: </a:t>
            </a:r>
            <a:r>
              <a:rPr lang="en-US" dirty="0"/>
              <a:t>predict a test tuple whose class label was never observed during the training stage</a:t>
            </a:r>
          </a:p>
          <a:p>
            <a:r>
              <a:rPr lang="en-US" b="1" dirty="0"/>
              <a:t>General strategies</a:t>
            </a:r>
            <a:r>
              <a:rPr lang="en-US" dirty="0"/>
              <a:t>: leverage external knowledge or side information</a:t>
            </a:r>
          </a:p>
          <a:p>
            <a:r>
              <a:rPr lang="en-US" b="1" dirty="0"/>
              <a:t>Applications:</a:t>
            </a:r>
          </a:p>
          <a:p>
            <a:pPr lvl="1"/>
            <a:r>
              <a:rPr lang="en-US" sz="2400" dirty="0"/>
              <a:t>Image recognition</a:t>
            </a:r>
          </a:p>
          <a:p>
            <a:pPr lvl="1"/>
            <a:r>
              <a:rPr lang="en-US" sz="2400" dirty="0"/>
              <a:t>Neural activity recognition</a:t>
            </a:r>
          </a:p>
          <a:p>
            <a:pPr lvl="1"/>
            <a:r>
              <a:rPr lang="en-US" sz="2400" dirty="0"/>
              <a:t>Graph anomaly detection</a:t>
            </a:r>
          </a:p>
          <a:p>
            <a:r>
              <a:rPr lang="en-US" b="1" dirty="0"/>
              <a:t>Generalized zero-shot learning</a:t>
            </a:r>
            <a:r>
              <a:rPr lang="en-US" dirty="0"/>
              <a:t>: the test image might come from known or novel classes</a:t>
            </a:r>
          </a:p>
        </p:txBody>
      </p:sp>
    </p:spTree>
    <p:extLst>
      <p:ext uri="{BB962C8B-B14F-4D97-AF65-F5344CB8AC3E}">
        <p14:creationId xmlns:p14="http://schemas.microsoft.com/office/powerpoint/2010/main" val="138291566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C3EB1-5268-014F-B04F-EDA7CB807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attribute classifier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6F24A-7B7B-ED4F-B367-2753A850B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923" y="1219200"/>
            <a:ext cx="5543206" cy="5384800"/>
          </a:xfrm>
        </p:spPr>
        <p:txBody>
          <a:bodyPr/>
          <a:lstStyle/>
          <a:p>
            <a:r>
              <a:rPr lang="en-US" b="1" dirty="0"/>
              <a:t>Details</a:t>
            </a:r>
          </a:p>
          <a:p>
            <a:pPr lvl="1"/>
            <a:r>
              <a:rPr lang="en-US" dirty="0"/>
              <a:t>Use the training tuples to build semantic attribute classifier</a:t>
            </a:r>
            <a:endParaRPr lang="en-US" sz="2000" dirty="0"/>
          </a:p>
          <a:p>
            <a:pPr lvl="1"/>
            <a:r>
              <a:rPr lang="en-US" dirty="0"/>
              <a:t>Use the semantic attribute classifier to infer semantic attributes</a:t>
            </a:r>
          </a:p>
          <a:p>
            <a:pPr lvl="1"/>
            <a:r>
              <a:rPr lang="en-US" dirty="0"/>
              <a:t>Use the semantic attributes to predict the novel class</a:t>
            </a:r>
          </a:p>
          <a:p>
            <a:r>
              <a:rPr lang="en-US" b="1" dirty="0"/>
              <a:t>Key Idea</a:t>
            </a:r>
            <a:r>
              <a:rPr lang="en-US" dirty="0"/>
              <a:t>: leverage the semantic attributes to transfer the output of the semantic classier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5F35A5-BEBB-3540-A53B-A2BA3340AC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9129" y="1991360"/>
            <a:ext cx="6457069" cy="384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92852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"/>
            <a:ext cx="12192000" cy="1133475"/>
          </a:xfrm>
          <a:noFill/>
        </p:spPr>
        <p:txBody>
          <a:bodyPr vert="horz" lIns="92075" tIns="46038" rIns="92075" bIns="46038" rtlCol="0" anchor="ctr">
            <a:normAutofit/>
          </a:bodyPr>
          <a:lstStyle/>
          <a:p>
            <a:pPr eaLnBrk="1" hangingPunct="1"/>
            <a:r>
              <a:rPr lang="en-US" altLang="en-US" dirty="0"/>
              <a:t>Chapter 7. Classification: Advanced Methods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38175" y="1050432"/>
            <a:ext cx="10915650" cy="4971496"/>
          </a:xfrm>
          <a:noFill/>
        </p:spPr>
        <p:txBody>
          <a:bodyPr vert="horz" lIns="92075" tIns="46038" rIns="92075" bIns="46038" rtlCol="0">
            <a:no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3200" dirty="0"/>
              <a:t>Feature Selection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0" i="0" u="none" strike="noStrike" baseline="0" dirty="0">
                <a:latin typeface="CMR10"/>
              </a:rPr>
              <a:t>Bayesian Belief Networks</a:t>
            </a:r>
            <a:r>
              <a:rPr lang="en-US" sz="3200" b="0" i="0" u="none" strike="noStrike" baseline="0" dirty="0">
                <a:solidFill>
                  <a:srgbClr val="FF0000"/>
                </a:solidFill>
                <a:latin typeface="CMR10"/>
              </a:rPr>
              <a:t> </a:t>
            </a:r>
            <a:endParaRPr lang="en-US" altLang="en-US" sz="3200" dirty="0">
              <a:solidFill>
                <a:srgbClr val="FF0000"/>
              </a:solidFill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3200" dirty="0"/>
              <a:t>Support Vector Machines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0" i="0" u="none" strike="noStrike" baseline="0" dirty="0">
                <a:latin typeface="CMR10"/>
              </a:rPr>
              <a:t>Rule-Based and Pattern-Based Classification</a:t>
            </a:r>
            <a:r>
              <a:rPr lang="en-US" sz="3200" b="0" i="0" u="none" strike="noStrike" baseline="0" dirty="0">
                <a:solidFill>
                  <a:srgbClr val="FF0000"/>
                </a:solidFill>
                <a:latin typeface="CMR10"/>
              </a:rPr>
              <a:t> </a:t>
            </a:r>
            <a:endParaRPr lang="en-US" altLang="en-US" sz="3200" dirty="0">
              <a:solidFill>
                <a:srgbClr val="FF0000"/>
              </a:solidFill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3200" dirty="0"/>
              <a:t>Weakly Supervised Learning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0" i="0" u="none" strike="noStrike" baseline="0" dirty="0">
                <a:latin typeface="CMR10"/>
              </a:rPr>
              <a:t>Classification with Rich Data Type 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0" i="0" u="none" strike="noStrike" baseline="0" dirty="0">
                <a:latin typeface="CMR10"/>
              </a:rPr>
              <a:t>Other Related Techniques</a:t>
            </a:r>
            <a:r>
              <a:rPr lang="en-US" sz="3200" b="0" i="0" u="none" strike="noStrike" baseline="0" dirty="0">
                <a:solidFill>
                  <a:srgbClr val="FF0000"/>
                </a:solidFill>
                <a:latin typeface="CMR10"/>
              </a:rPr>
              <a:t> </a:t>
            </a:r>
            <a:endParaRPr lang="en-US" altLang="en-US" sz="3200" dirty="0">
              <a:solidFill>
                <a:srgbClr val="FF0000"/>
              </a:solidFill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3200" dirty="0"/>
              <a:t>Summary</a:t>
            </a:r>
          </a:p>
        </p:txBody>
      </p:sp>
      <p:sp>
        <p:nvSpPr>
          <p:cNvPr id="5125" name="AutoShape 8"/>
          <p:cNvSpPr>
            <a:spLocks noChangeArrowheads="1"/>
          </p:cNvSpPr>
          <p:nvPr/>
        </p:nvSpPr>
        <p:spPr bwMode="auto">
          <a:xfrm rot="9678759">
            <a:off x="6651929" y="4629150"/>
            <a:ext cx="412140" cy="457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BD582C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590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"/>
            <a:ext cx="12192000" cy="1133475"/>
          </a:xfrm>
          <a:noFill/>
        </p:spPr>
        <p:txBody>
          <a:bodyPr vert="horz" lIns="92075" tIns="46038" rIns="92075" bIns="46038" rtlCol="0" anchor="ctr">
            <a:normAutofit/>
          </a:bodyPr>
          <a:lstStyle/>
          <a:p>
            <a:r>
              <a:rPr lang="en-US" altLang="en-US" dirty="0"/>
              <a:t>Classification with Rich Data Type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38175" y="1149192"/>
            <a:ext cx="10915650" cy="4971496"/>
          </a:xfrm>
          <a:noFill/>
        </p:spPr>
        <p:txBody>
          <a:bodyPr vert="horz" lIns="92075" tIns="46038" rIns="92075" bIns="46038" rtlCol="0">
            <a:noAutofit/>
          </a:bodyPr>
          <a:lstStyle/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en-US" altLang="en-US" sz="3200" dirty="0"/>
              <a:t>Stream Data Classification</a:t>
            </a:r>
          </a:p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en-US" altLang="en-US" sz="3200" dirty="0"/>
              <a:t>Sequence Classification</a:t>
            </a:r>
          </a:p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en-US" altLang="en-US" sz="3200" dirty="0"/>
              <a:t>Graph Data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330549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C3EB1-5268-014F-B04F-EDA7CB807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Stream Data Classification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6F24A-7B7B-ED4F-B367-2753A850B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923" y="1219200"/>
            <a:ext cx="11406908" cy="5384800"/>
          </a:xfrm>
        </p:spPr>
        <p:txBody>
          <a:bodyPr/>
          <a:lstStyle/>
          <a:p>
            <a:r>
              <a:rPr lang="en-US" b="1" dirty="0"/>
              <a:t>A motivating example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Data mining tool to detect fraudulent transaction</a:t>
            </a:r>
          </a:p>
          <a:p>
            <a:pPr lvl="1"/>
            <a:r>
              <a:rPr lang="en-US" dirty="0"/>
              <a:t>the transactions arrive sequentially at different times in a stream fashion</a:t>
            </a:r>
          </a:p>
          <a:p>
            <a:pPr lvl="1"/>
            <a:r>
              <a:rPr lang="en-US" dirty="0"/>
              <a:t>Training set </a:t>
            </a:r>
            <a:r>
              <a:rPr lang="en-US" dirty="0">
                <a:sym typeface="Wingdings" pitchFamily="2" charset="2"/>
              </a:rPr>
              <a:t> build classification model  receiving new data  retraining …</a:t>
            </a:r>
            <a:r>
              <a:rPr lang="en-US" dirty="0"/>
              <a:t> </a:t>
            </a:r>
            <a:endParaRPr lang="en-US" b="1" dirty="0"/>
          </a:p>
          <a:p>
            <a:r>
              <a:rPr lang="en-US" b="1" dirty="0"/>
              <a:t>Challenges: </a:t>
            </a:r>
          </a:p>
          <a:p>
            <a:pPr lvl="1"/>
            <a:r>
              <a:rPr lang="en-US" dirty="0"/>
              <a:t>High arrival speed</a:t>
            </a:r>
          </a:p>
          <a:p>
            <a:pPr lvl="1"/>
            <a:r>
              <a:rPr lang="en-US" dirty="0"/>
              <a:t>Infinite length</a:t>
            </a:r>
          </a:p>
          <a:p>
            <a:pPr lvl="1"/>
            <a:r>
              <a:rPr lang="en-US" dirty="0"/>
              <a:t>One-pass constraint</a:t>
            </a:r>
          </a:p>
          <a:p>
            <a:pPr lvl="1"/>
            <a:r>
              <a:rPr lang="en-US" dirty="0"/>
              <a:t>Concept drifting</a:t>
            </a:r>
          </a:p>
        </p:txBody>
      </p:sp>
    </p:spTree>
    <p:extLst>
      <p:ext uri="{BB962C8B-B14F-4D97-AF65-F5344CB8AC3E}">
        <p14:creationId xmlns:p14="http://schemas.microsoft.com/office/powerpoint/2010/main" val="71140741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C3EB1-5268-014F-B04F-EDA7CB807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Stream Data Classification via Ensemble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6F24A-7B7B-ED4F-B367-2753A850B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923" y="1219200"/>
            <a:ext cx="11717530" cy="5384800"/>
          </a:xfrm>
        </p:spPr>
        <p:txBody>
          <a:bodyPr/>
          <a:lstStyle/>
          <a:p>
            <a:r>
              <a:rPr lang="en-US" sz="2400" b="1" dirty="0"/>
              <a:t>Key Ideas: </a:t>
            </a:r>
            <a:r>
              <a:rPr lang="en-US" sz="2400" dirty="0"/>
              <a:t> </a:t>
            </a:r>
          </a:p>
          <a:p>
            <a:pPr lvl="1"/>
            <a:r>
              <a:rPr lang="en-US" sz="2400" dirty="0"/>
              <a:t>Only use the most recent chunk to train the new classifier </a:t>
            </a:r>
            <a:r>
              <a:rPr lang="en-US" sz="2400" dirty="0">
                <a:sym typeface="Wingdings" pitchFamily="2" charset="2"/>
              </a:rPr>
              <a:t></a:t>
            </a:r>
            <a:r>
              <a:rPr lang="en-US" sz="2400" dirty="0"/>
              <a:t> high arrival rate of the stream data. </a:t>
            </a:r>
          </a:p>
          <a:p>
            <a:pPr lvl="1"/>
            <a:r>
              <a:rPr lang="en-US" sz="2400" dirty="0"/>
              <a:t>Each incoming data tuple is accessed once to train the current classifier as well as to update the weights of individual classifiers --&gt; one pass constraint. </a:t>
            </a:r>
          </a:p>
          <a:p>
            <a:pPr lvl="1"/>
            <a:r>
              <a:rPr lang="en-US" sz="2400" dirty="0"/>
              <a:t>Adjust the weights of the individual classifiers to pay more attention to the most relevant chunks </a:t>
            </a:r>
            <a:r>
              <a:rPr lang="en-US" sz="2400" dirty="0">
                <a:sym typeface="Wingdings" pitchFamily="2" charset="2"/>
              </a:rPr>
              <a:t> </a:t>
            </a:r>
            <a:r>
              <a:rPr lang="en-US" sz="2400" dirty="0"/>
              <a:t>captures the drifted class concept over time.</a:t>
            </a:r>
          </a:p>
          <a:p>
            <a:pPr lvl="1"/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8AF6B2-2D6F-8C41-A6F5-70E90AF332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814" y="4210855"/>
            <a:ext cx="6829899" cy="26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90734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C3EB1-5268-014F-B04F-EDA7CB807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Stream Data Classification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6F24A-7B7B-ED4F-B367-2753A850B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923" y="1219200"/>
            <a:ext cx="11717530" cy="5384800"/>
          </a:xfrm>
        </p:spPr>
        <p:txBody>
          <a:bodyPr/>
          <a:lstStyle/>
          <a:p>
            <a:r>
              <a:rPr lang="en-US" b="1" dirty="0"/>
              <a:t>Other applications</a:t>
            </a:r>
          </a:p>
          <a:p>
            <a:pPr lvl="1"/>
            <a:r>
              <a:rPr lang="en-US" dirty="0"/>
              <a:t>Marketing</a:t>
            </a:r>
          </a:p>
          <a:p>
            <a:pPr lvl="1"/>
            <a:r>
              <a:rPr lang="en-US" dirty="0"/>
              <a:t>Network monitoring </a:t>
            </a:r>
          </a:p>
          <a:p>
            <a:pPr lvl="1"/>
            <a:r>
              <a:rPr lang="en-US" dirty="0"/>
              <a:t>Sensor networks</a:t>
            </a:r>
          </a:p>
          <a:p>
            <a:r>
              <a:rPr lang="en-US" b="1" dirty="0"/>
              <a:t>VFDT: very fast decision tree</a:t>
            </a:r>
          </a:p>
          <a:p>
            <a:pPr lvl="1"/>
            <a:r>
              <a:rPr lang="en-US" dirty="0" err="1"/>
              <a:t>Hoeffding</a:t>
            </a:r>
            <a:r>
              <a:rPr lang="en-US" dirty="0"/>
              <a:t> trees: build the decision tree by using a sampled subset of training tuples, </a:t>
            </a:r>
          </a:p>
          <a:p>
            <a:pPr lvl="1"/>
            <a:r>
              <a:rPr lang="en-US" dirty="0"/>
              <a:t>Sliding window mechanism to obtain classifier to focus on the most recent stream data.</a:t>
            </a:r>
          </a:p>
          <a:p>
            <a:pPr lvl="1"/>
            <a:endParaRPr lang="en-US" b="1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10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C3EB1-5268-014F-B04F-EDA7CB807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Sequence Classification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6F24A-7B7B-ED4F-B367-2753A850B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923" y="1219200"/>
            <a:ext cx="11406908" cy="5384800"/>
          </a:xfrm>
        </p:spPr>
        <p:txBody>
          <a:bodyPr/>
          <a:lstStyle/>
          <a:p>
            <a:r>
              <a:rPr lang="en-US" b="1" dirty="0"/>
              <a:t>Sequence: an ordered list of values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A sentence</a:t>
            </a:r>
          </a:p>
          <a:p>
            <a:pPr lvl="1"/>
            <a:r>
              <a:rPr lang="en-US" dirty="0"/>
              <a:t>A DNA segment</a:t>
            </a:r>
          </a:p>
          <a:p>
            <a:pPr lvl="1"/>
            <a:r>
              <a:rPr lang="en-US" dirty="0"/>
              <a:t>List of transactions of a customer over time</a:t>
            </a:r>
          </a:p>
          <a:p>
            <a:r>
              <a:rPr lang="en-US" b="1" dirty="0"/>
              <a:t>Sequence Classification: </a:t>
            </a:r>
            <a:r>
              <a:rPr lang="en-US" dirty="0"/>
              <a:t>build a classifier to predict the label of a given sequence</a:t>
            </a:r>
          </a:p>
          <a:p>
            <a:pPr lvl="1"/>
            <a:r>
              <a:rPr lang="en-US" dirty="0"/>
              <a:t>the positive vs. negative sentiment of the sentence in NLP </a:t>
            </a:r>
          </a:p>
          <a:p>
            <a:pPr lvl="1"/>
            <a:r>
              <a:rPr lang="en-US" dirty="0"/>
              <a:t>the gene coding area vs. non-coding area in genomic analysis, </a:t>
            </a:r>
          </a:p>
          <a:p>
            <a:pPr lvl="1"/>
            <a:r>
              <a:rPr lang="en-US" dirty="0"/>
              <a:t>high-value vs. ordinary customer in market analysis.</a:t>
            </a:r>
          </a:p>
          <a:p>
            <a:r>
              <a:rPr lang="en-US" b="1" dirty="0"/>
              <a:t>Other forms of sequence classification:</a:t>
            </a:r>
            <a:r>
              <a:rPr lang="en-US" dirty="0"/>
              <a:t> predict label for each time stamp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EE34DD-3233-ED42-9FAB-B2100E9862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272" y="1291389"/>
            <a:ext cx="197069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31192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C3EB1-5268-014F-B04F-EDA7CB807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4000" dirty="0"/>
              <a:t>Sequence Classification via Feature Engineering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6F24A-7B7B-ED4F-B367-2753A850B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923" y="1219200"/>
            <a:ext cx="11406908" cy="5384800"/>
          </a:xfrm>
        </p:spPr>
        <p:txBody>
          <a:bodyPr/>
          <a:lstStyle/>
          <a:p>
            <a:r>
              <a:rPr lang="en-US" b="1" dirty="0"/>
              <a:t>General Ideas</a:t>
            </a:r>
          </a:p>
          <a:p>
            <a:pPr lvl="1"/>
            <a:r>
              <a:rPr lang="en-US" dirty="0"/>
              <a:t>Convert the input sequence to a vector of features</a:t>
            </a:r>
          </a:p>
          <a:p>
            <a:pPr lvl="1"/>
            <a:r>
              <a:rPr lang="en-US" dirty="0"/>
              <a:t>Train a conventional classifier</a:t>
            </a:r>
          </a:p>
          <a:p>
            <a:r>
              <a:rPr lang="en-US" b="1" dirty="0"/>
              <a:t>For symbolic sequence: n-gram</a:t>
            </a:r>
          </a:p>
          <a:p>
            <a:pPr lvl="1"/>
            <a:r>
              <a:rPr lang="en-US" dirty="0"/>
              <a:t>Input DNA segment: `ACCCCCGT’</a:t>
            </a:r>
          </a:p>
          <a:p>
            <a:pPr lvl="1"/>
            <a:r>
              <a:rPr lang="en-US" dirty="0"/>
              <a:t>Output: 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For numerical sequence: convert to symbolic sequence by discretization</a:t>
            </a:r>
          </a:p>
          <a:p>
            <a:r>
              <a:rPr lang="en-US" b="1" dirty="0"/>
              <a:t>More recent approaches: </a:t>
            </a:r>
            <a:r>
              <a:rPr lang="en-US" dirty="0"/>
              <a:t>RNN and related techniques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05A1BD-87C2-1A42-9177-3A4BEF3B78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9158" y="3743159"/>
            <a:ext cx="8724900" cy="199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68668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C3EB1-5268-014F-B04F-EDA7CB807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3600" dirty="0"/>
              <a:t>Sequence Classification via Distance/Kernel Function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6F24A-7B7B-ED4F-B367-2753A850B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923" y="1219200"/>
            <a:ext cx="11406908" cy="5384800"/>
          </a:xfrm>
        </p:spPr>
        <p:txBody>
          <a:bodyPr/>
          <a:lstStyle/>
          <a:p>
            <a:r>
              <a:rPr lang="en-US" b="1" dirty="0"/>
              <a:t>Observations:</a:t>
            </a:r>
          </a:p>
          <a:p>
            <a:pPr lvl="1"/>
            <a:r>
              <a:rPr lang="en-US" dirty="0"/>
              <a:t>K-NN classifier: rely on distance or similarity measure</a:t>
            </a:r>
          </a:p>
          <a:p>
            <a:pPr lvl="1"/>
            <a:r>
              <a:rPr lang="en-US" dirty="0"/>
              <a:t>Non-linear SVM: rely on a kernel function</a:t>
            </a:r>
          </a:p>
          <a:p>
            <a:r>
              <a:rPr lang="en-US" b="1" dirty="0"/>
              <a:t>General strategy: define appropriate distance measure or kernel function on sequence</a:t>
            </a:r>
          </a:p>
          <a:p>
            <a:r>
              <a:rPr lang="en-US" b="1" dirty="0"/>
              <a:t>Distance measure on sequence</a:t>
            </a:r>
          </a:p>
          <a:p>
            <a:pPr lvl="1"/>
            <a:r>
              <a:rPr lang="en-US" dirty="0"/>
              <a:t>Euclidean distance</a:t>
            </a:r>
          </a:p>
          <a:p>
            <a:pPr lvl="1"/>
            <a:r>
              <a:rPr lang="en-US" dirty="0"/>
              <a:t>Dynamic time warping (DTW): to account for distortion in time</a:t>
            </a:r>
          </a:p>
          <a:p>
            <a:r>
              <a:rPr lang="en-US" b="1" dirty="0"/>
              <a:t>Kernel function on sequence</a:t>
            </a:r>
          </a:p>
          <a:p>
            <a:pPr lvl="1"/>
            <a:r>
              <a:rPr lang="en-US" dirty="0"/>
              <a:t>String kernel</a:t>
            </a:r>
          </a:p>
        </p:txBody>
      </p:sp>
    </p:spTree>
    <p:extLst>
      <p:ext uri="{BB962C8B-B14F-4D97-AF65-F5344CB8AC3E}">
        <p14:creationId xmlns:p14="http://schemas.microsoft.com/office/powerpoint/2010/main" val="1595563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endParaRPr lang="en-US" altLang="en-US" dirty="0">
              <a:solidFill>
                <a:srgbClr val="000000"/>
              </a:solidFill>
              <a:latin typeface="Arial"/>
            </a:endParaRPr>
          </a:p>
          <a:p>
            <a:pPr defTabSz="914400"/>
            <a:endParaRPr lang="en-US" altLang="en-US" dirty="0">
              <a:solidFill>
                <a:srgbClr val="000000"/>
              </a:solidFill>
              <a:latin typeface="Arial"/>
            </a:endParaRPr>
          </a:p>
          <a:p>
            <a:pPr defTabSz="914400"/>
            <a:endParaRPr lang="en-US" altLang="en-US" dirty="0">
              <a:solidFill>
                <a:srgbClr val="000000"/>
              </a:solidFill>
              <a:latin typeface="Arial"/>
            </a:endParaRPr>
          </a:p>
          <a:p>
            <a:pPr defTabSz="914400"/>
            <a:endParaRPr lang="en-US" alt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5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Coordinate Descent: Minimize </a:t>
            </a:r>
            <a:r>
              <a:rPr lang="en-US" i="1" dirty="0"/>
              <a:t>f(x)</a:t>
            </a:r>
          </a:p>
        </p:txBody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</a:t>
            </a:r>
            <a:r>
              <a:rPr lang="en-US" i="1" dirty="0"/>
              <a:t>f(x)</a:t>
            </a:r>
            <a:r>
              <a:rPr lang="en-US" dirty="0"/>
              <a:t> is convex and smooth </a:t>
            </a:r>
            <a:r>
              <a:rPr lang="en-US" dirty="0">
                <a:sym typeface="Wingdings" pitchFamily="2" charset="2"/>
              </a:rPr>
              <a:t> global minima</a:t>
            </a:r>
          </a:p>
          <a:p>
            <a:r>
              <a:rPr lang="en-US" dirty="0">
                <a:sym typeface="Wingdings" pitchFamily="2" charset="2"/>
              </a:rPr>
              <a:t>If </a:t>
            </a:r>
            <a:r>
              <a:rPr lang="en-US" i="1" dirty="0">
                <a:sym typeface="Wingdings" pitchFamily="2" charset="2"/>
              </a:rPr>
              <a:t>f(x)</a:t>
            </a:r>
            <a:r>
              <a:rPr lang="en-US" dirty="0">
                <a:sym typeface="Wingdings" pitchFamily="2" charset="2"/>
              </a:rPr>
              <a:t> is convex but not differential  no guarantee on optimality</a:t>
            </a:r>
          </a:p>
          <a:p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If </a:t>
            </a:r>
            <a:r>
              <a:rPr lang="en-US" i="1" dirty="0">
                <a:solidFill>
                  <a:srgbClr val="FF0000"/>
                </a:solidFill>
                <a:sym typeface="Wingdings" pitchFamily="2" charset="2"/>
              </a:rPr>
              <a:t>f(x)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 is convex but not differential, but </a:t>
            </a:r>
            <a:r>
              <a:rPr lang="en-US" b="1" dirty="0">
                <a:solidFill>
                  <a:srgbClr val="FF0000"/>
                </a:solidFill>
                <a:sym typeface="Wingdings" pitchFamily="2" charset="2"/>
              </a:rPr>
              <a:t>separable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  global minima</a:t>
            </a:r>
          </a:p>
          <a:p>
            <a:pPr lvl="1"/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g(x): convex and smooth</a:t>
            </a:r>
          </a:p>
          <a:p>
            <a:pPr lvl="1"/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Each </a:t>
            </a:r>
            <a:r>
              <a:rPr lang="en-US" i="1" dirty="0">
                <a:solidFill>
                  <a:srgbClr val="FF0000"/>
                </a:solidFill>
                <a:sym typeface="Wingdings" pitchFamily="2" charset="2"/>
              </a:rPr>
              <a:t>h</a:t>
            </a:r>
            <a:r>
              <a:rPr lang="en-US" i="1" baseline="-25000" dirty="0">
                <a:solidFill>
                  <a:srgbClr val="FF0000"/>
                </a:solidFill>
                <a:sym typeface="Wingdings" pitchFamily="2" charset="2"/>
              </a:rPr>
              <a:t>i</a:t>
            </a:r>
            <a:r>
              <a:rPr lang="en-US" i="1" dirty="0">
                <a:solidFill>
                  <a:srgbClr val="FF0000"/>
                </a:solidFill>
                <a:sym typeface="Wingdings" pitchFamily="2" charset="2"/>
              </a:rPr>
              <a:t>(x)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: convex (but maybe non-smooth)</a:t>
            </a:r>
          </a:p>
          <a:p>
            <a:endParaRPr lang="en-US" dirty="0"/>
          </a:p>
        </p:txBody>
      </p:sp>
      <p:pic>
        <p:nvPicPr>
          <p:cNvPr id="5959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091" y="3112838"/>
            <a:ext cx="4114800" cy="324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08295A-862E-BC48-89CE-4C30356226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3337" y="4075774"/>
            <a:ext cx="35052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33745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C3EB1-5268-014F-B04F-EDA7CB807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Graph Data Classification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6F24A-7B7B-ED4F-B367-2753A850B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923" y="1219200"/>
            <a:ext cx="11406908" cy="5384800"/>
          </a:xfrm>
        </p:spPr>
        <p:txBody>
          <a:bodyPr/>
          <a:lstStyle/>
          <a:p>
            <a:r>
              <a:rPr lang="en-US" b="1" dirty="0"/>
              <a:t>Graph Data (aka network data): collection of nodes linked by edges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Social networks </a:t>
            </a:r>
          </a:p>
          <a:p>
            <a:pPr lvl="1"/>
            <a:r>
              <a:rPr lang="en-US" dirty="0"/>
              <a:t>Power grid</a:t>
            </a:r>
          </a:p>
          <a:p>
            <a:pPr lvl="1"/>
            <a:r>
              <a:rPr lang="en-US" dirty="0"/>
              <a:t>Transaction networks</a:t>
            </a:r>
          </a:p>
          <a:p>
            <a:pPr lvl="1"/>
            <a:r>
              <a:rPr lang="en-US" dirty="0"/>
              <a:t>Biological networks</a:t>
            </a:r>
          </a:p>
          <a:p>
            <a:r>
              <a:rPr lang="en-US" b="1" dirty="0"/>
              <a:t>Node-level vs. graph-level classification</a:t>
            </a:r>
          </a:p>
          <a:p>
            <a:pPr lvl="1"/>
            <a:r>
              <a:rPr lang="en-US" dirty="0"/>
              <a:t>Node-level classification: webpage classification</a:t>
            </a:r>
          </a:p>
          <a:p>
            <a:pPr lvl="1"/>
            <a:r>
              <a:rPr lang="en-US" dirty="0"/>
              <a:t>Graph-level classification: toxicity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355884820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C3EB1-5268-014F-B04F-EDA7CB807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Graph Data Classification Methods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6F24A-7B7B-ED4F-B367-2753A850B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923" y="1219200"/>
            <a:ext cx="11406908" cy="5384800"/>
          </a:xfrm>
        </p:spPr>
        <p:txBody>
          <a:bodyPr/>
          <a:lstStyle/>
          <a:p>
            <a:r>
              <a:rPr lang="en-US" b="1" dirty="0"/>
              <a:t>Graph Data Classification via Feature engineering</a:t>
            </a:r>
          </a:p>
          <a:p>
            <a:pPr lvl="1"/>
            <a:r>
              <a:rPr lang="en-US" dirty="0"/>
              <a:t>Extract a set of features describing each node or each graph</a:t>
            </a:r>
          </a:p>
          <a:p>
            <a:pPr lvl="1"/>
            <a:r>
              <a:rPr lang="en-US" dirty="0"/>
              <a:t>Fed into a conventional classier to build a node-level or graph-level classifier</a:t>
            </a:r>
          </a:p>
          <a:p>
            <a:pPr lvl="2"/>
            <a:r>
              <a:rPr lang="en-US" dirty="0"/>
              <a:t>Node-level features: degree, # of triangles, centrality, </a:t>
            </a:r>
            <a:r>
              <a:rPr lang="en-US" dirty="0" err="1"/>
              <a:t>pagerank</a:t>
            </a:r>
            <a:r>
              <a:rPr lang="en-US" dirty="0"/>
              <a:t>, etc.</a:t>
            </a:r>
          </a:p>
          <a:p>
            <a:pPr lvl="2"/>
            <a:r>
              <a:rPr lang="en-US" dirty="0"/>
              <a:t>Graph-level features: size, diameter, # of triangles, etc.</a:t>
            </a:r>
          </a:p>
          <a:p>
            <a:pPr lvl="2"/>
            <a:r>
              <a:rPr lang="en-US" dirty="0"/>
              <a:t>Alternative methods: using deep learning (GNN) to “automatically” extract node/graph level features </a:t>
            </a:r>
          </a:p>
          <a:p>
            <a:r>
              <a:rPr lang="en-US" dirty="0"/>
              <a:t>G</a:t>
            </a:r>
            <a:r>
              <a:rPr lang="en-US" b="1" dirty="0"/>
              <a:t>raph Data Classification via Proximity measure</a:t>
            </a:r>
          </a:p>
          <a:p>
            <a:pPr lvl="1"/>
            <a:r>
              <a:rPr lang="en-US" dirty="0"/>
              <a:t>Measure proximity between nodes or graphs</a:t>
            </a:r>
          </a:p>
          <a:p>
            <a:pPr lvl="1"/>
            <a:r>
              <a:rPr lang="en-US" dirty="0"/>
              <a:t>Build KNN type of classifier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97948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"/>
            <a:ext cx="12192000" cy="1133475"/>
          </a:xfrm>
          <a:noFill/>
        </p:spPr>
        <p:txBody>
          <a:bodyPr vert="horz" lIns="92075" tIns="46038" rIns="92075" bIns="46038" rtlCol="0" anchor="ctr">
            <a:normAutofit/>
          </a:bodyPr>
          <a:lstStyle/>
          <a:p>
            <a:pPr eaLnBrk="1" hangingPunct="1"/>
            <a:r>
              <a:rPr lang="en-US" altLang="en-US" dirty="0"/>
              <a:t>Chapter 7. Classification: Advanced Methods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38175" y="1050432"/>
            <a:ext cx="10915650" cy="4971496"/>
          </a:xfrm>
          <a:noFill/>
        </p:spPr>
        <p:txBody>
          <a:bodyPr vert="horz" lIns="92075" tIns="46038" rIns="92075" bIns="46038" rtlCol="0">
            <a:no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3200" dirty="0"/>
              <a:t>Feature Selection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0" i="0" u="none" strike="noStrike" baseline="0" dirty="0">
                <a:latin typeface="CMR10"/>
              </a:rPr>
              <a:t>Bayesian Belief Networks</a:t>
            </a:r>
            <a:r>
              <a:rPr lang="en-US" sz="3200" b="0" i="0" u="none" strike="noStrike" baseline="0" dirty="0">
                <a:solidFill>
                  <a:srgbClr val="FF0000"/>
                </a:solidFill>
                <a:latin typeface="CMR10"/>
              </a:rPr>
              <a:t> </a:t>
            </a:r>
            <a:endParaRPr lang="en-US" altLang="en-US" sz="3200" dirty="0">
              <a:solidFill>
                <a:srgbClr val="FF0000"/>
              </a:solidFill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3200" dirty="0"/>
              <a:t>Support Vector Machines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0" i="0" u="none" strike="noStrike" baseline="0" dirty="0">
                <a:latin typeface="CMR10"/>
              </a:rPr>
              <a:t>Rule-Based and Pattern-Based Classification</a:t>
            </a:r>
            <a:r>
              <a:rPr lang="en-US" sz="3200" b="0" i="0" u="none" strike="noStrike" baseline="0" dirty="0">
                <a:solidFill>
                  <a:srgbClr val="FF0000"/>
                </a:solidFill>
                <a:latin typeface="CMR10"/>
              </a:rPr>
              <a:t> </a:t>
            </a:r>
            <a:endParaRPr lang="en-US" altLang="en-US" sz="3200" dirty="0">
              <a:solidFill>
                <a:srgbClr val="FF0000"/>
              </a:solidFill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3200" dirty="0"/>
              <a:t>Weakly Supervised Learning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0" i="0" u="none" strike="noStrike" baseline="0" dirty="0">
                <a:latin typeface="CMR10"/>
              </a:rPr>
              <a:t>Classification with Rich Data Type 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0" i="0" u="none" strike="noStrike" baseline="0" dirty="0">
                <a:latin typeface="CMR10"/>
              </a:rPr>
              <a:t>Other Related Techniques </a:t>
            </a:r>
            <a:endParaRPr lang="en-US" altLang="en-US" sz="3200" dirty="0"/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3200" dirty="0"/>
              <a:t>Summary</a:t>
            </a:r>
          </a:p>
        </p:txBody>
      </p:sp>
      <p:sp>
        <p:nvSpPr>
          <p:cNvPr id="5125" name="AutoShape 8"/>
          <p:cNvSpPr>
            <a:spLocks noChangeArrowheads="1"/>
          </p:cNvSpPr>
          <p:nvPr/>
        </p:nvSpPr>
        <p:spPr bwMode="auto">
          <a:xfrm rot="9678759">
            <a:off x="5621479" y="5401168"/>
            <a:ext cx="412140" cy="457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BD582C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485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C3EB1-5268-014F-B04F-EDA7CB807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altLang="en-US" b="1" dirty="0"/>
              <a:t>Multiclass Classification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6F24A-7B7B-ED4F-B367-2753A850B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923" y="1219200"/>
            <a:ext cx="11406908" cy="5384800"/>
          </a:xfrm>
        </p:spPr>
        <p:txBody>
          <a:bodyPr/>
          <a:lstStyle/>
          <a:p>
            <a:r>
              <a:rPr lang="en-US" altLang="zh-CN" b="1" dirty="0"/>
              <a:t>Binary</a:t>
            </a:r>
            <a:r>
              <a:rPr lang="zh-CN" altLang="en-US" b="1" dirty="0"/>
              <a:t> </a:t>
            </a:r>
            <a:r>
              <a:rPr lang="en-US" altLang="zh-CN" b="1" dirty="0"/>
              <a:t>vs.</a:t>
            </a:r>
            <a:r>
              <a:rPr lang="zh-CN" altLang="en-US" b="1" dirty="0"/>
              <a:t> </a:t>
            </a:r>
            <a:r>
              <a:rPr lang="en-US" altLang="zh-CN" b="1" dirty="0"/>
              <a:t>multiclass</a:t>
            </a:r>
            <a:r>
              <a:rPr lang="zh-CN" altLang="en-US" b="1" dirty="0"/>
              <a:t> </a:t>
            </a:r>
            <a:r>
              <a:rPr lang="en-US" altLang="zh-CN" b="1" dirty="0"/>
              <a:t>classification</a:t>
            </a:r>
            <a:endParaRPr lang="en-US" dirty="0"/>
          </a:p>
          <a:p>
            <a:r>
              <a:rPr lang="en-US" altLang="zh-CN" b="1" dirty="0"/>
              <a:t>Methods for multiclass classification</a:t>
            </a:r>
          </a:p>
          <a:p>
            <a:pPr lvl="1"/>
            <a:r>
              <a:rPr lang="en-US" altLang="zh-CN" b="1" dirty="0"/>
              <a:t>One-versus-all (OVA): </a:t>
            </a:r>
            <a:r>
              <a:rPr lang="en-US" altLang="zh-CN" dirty="0"/>
              <a:t>train </a:t>
            </a:r>
            <a:r>
              <a:rPr lang="en-US" altLang="zh-CN" i="1" dirty="0"/>
              <a:t>m</a:t>
            </a:r>
            <a:r>
              <a:rPr lang="en-US" altLang="zh-CN" dirty="0"/>
              <a:t> binary classifiers, one for each class (class </a:t>
            </a:r>
            <a:r>
              <a:rPr lang="en-US" altLang="zh-CN" i="1" dirty="0"/>
              <a:t>j</a:t>
            </a:r>
            <a:r>
              <a:rPr lang="en-US" altLang="zh-CN" dirty="0"/>
              <a:t> vs. the remaining)</a:t>
            </a:r>
          </a:p>
          <a:p>
            <a:pPr lvl="1"/>
            <a:r>
              <a:rPr lang="en-US" altLang="zh-CN" b="1" dirty="0"/>
              <a:t>All-versus-all (AVA): </a:t>
            </a:r>
            <a:r>
              <a:rPr lang="en-US" altLang="zh-CN" dirty="0"/>
              <a:t>train a binary classifier for any two classes</a:t>
            </a:r>
          </a:p>
          <a:p>
            <a:pPr lvl="1"/>
            <a:r>
              <a:rPr lang="en-US" altLang="zh-CN" b="1" dirty="0"/>
              <a:t>Error-correcting</a:t>
            </a:r>
            <a:r>
              <a:rPr lang="zh-CN" altLang="en-US" b="1" dirty="0"/>
              <a:t> </a:t>
            </a:r>
            <a:r>
              <a:rPr lang="en-US" altLang="zh-CN" b="1" dirty="0"/>
              <a:t>coding: </a:t>
            </a:r>
          </a:p>
          <a:p>
            <a:pPr lvl="2"/>
            <a:r>
              <a:rPr lang="en-US" altLang="zh-CN" dirty="0"/>
              <a:t>Assign each class an error-correcting code</a:t>
            </a:r>
          </a:p>
          <a:p>
            <a:pPr lvl="2"/>
            <a:r>
              <a:rPr lang="en-US" altLang="zh-CN" dirty="0"/>
              <a:t>Improve the accuracy of multiclass classification</a:t>
            </a:r>
            <a:endParaRPr lang="en-US" altLang="zh-CN" b="1" dirty="0"/>
          </a:p>
          <a:p>
            <a:r>
              <a:rPr lang="en-US" altLang="zh-CN" b="1" dirty="0"/>
              <a:t>A</a:t>
            </a:r>
            <a:r>
              <a:rPr lang="zh-CN" altLang="en-US" b="1" dirty="0"/>
              <a:t> </a:t>
            </a:r>
            <a:r>
              <a:rPr lang="en-US" altLang="zh-CN" b="1" dirty="0"/>
              <a:t>related</a:t>
            </a:r>
            <a:r>
              <a:rPr lang="zh-CN" altLang="en-US" b="1" dirty="0"/>
              <a:t> </a:t>
            </a:r>
            <a:r>
              <a:rPr lang="en-US" altLang="zh-CN" b="1" dirty="0"/>
              <a:t>problem:</a:t>
            </a:r>
            <a:r>
              <a:rPr lang="zh-CN" altLang="en-US" b="1" dirty="0"/>
              <a:t> </a:t>
            </a:r>
            <a:r>
              <a:rPr lang="en-US" altLang="zh-CN" dirty="0"/>
              <a:t>multi-label</a:t>
            </a:r>
            <a:r>
              <a:rPr lang="zh-CN" altLang="en-US" dirty="0"/>
              <a:t> </a:t>
            </a:r>
            <a:r>
              <a:rPr lang="en-US" altLang="zh-CN" dirty="0"/>
              <a:t>classification (each data tuple could belong to one or more classes)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A20CD4-0369-5FEB-88D5-9212736F29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690" y="3654925"/>
            <a:ext cx="4010585" cy="15146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89C8D5-E81B-F5DC-F2F6-1517D291B1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6016" y="0"/>
            <a:ext cx="5486400" cy="222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24346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C3EB1-5268-014F-B04F-EDA7CB807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4400" b="1" dirty="0"/>
              <a:t>Distance Metric Learning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6F24A-7B7B-ED4F-B367-2753A850B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922" y="1219200"/>
            <a:ext cx="11811777" cy="5384800"/>
          </a:xfrm>
        </p:spPr>
        <p:txBody>
          <a:bodyPr/>
          <a:lstStyle/>
          <a:p>
            <a:r>
              <a:rPr lang="en-US" altLang="zh-CN" b="1" dirty="0"/>
              <a:t>Setting: </a:t>
            </a:r>
            <a:r>
              <a:rPr lang="en-US" altLang="zh-CN" dirty="0"/>
              <a:t>automatically learn the best distance metrics for a given classification task (e.g., k-nearest-neighbor classifiers).</a:t>
            </a:r>
            <a:endParaRPr lang="en-US" dirty="0"/>
          </a:p>
          <a:p>
            <a:r>
              <a:rPr lang="en-US" altLang="zh-CN" b="1" dirty="0"/>
              <a:t>Learning </a:t>
            </a:r>
            <a:r>
              <a:rPr lang="en-US" altLang="zh-CN" b="1" dirty="0" err="1"/>
              <a:t>Mahalanobis</a:t>
            </a:r>
            <a:r>
              <a:rPr lang="en-US" altLang="zh-CN" b="1" dirty="0"/>
              <a:t> distance</a:t>
            </a:r>
          </a:p>
          <a:p>
            <a:pPr lvl="1"/>
            <a:r>
              <a:rPr lang="en-US" altLang="zh-CN" b="1" dirty="0"/>
              <a:t>An example: </a:t>
            </a:r>
          </a:p>
          <a:p>
            <a:pPr lvl="1"/>
            <a:r>
              <a:rPr lang="en-US" altLang="zh-CN" b="1" dirty="0"/>
              <a:t>Detailed formulation</a:t>
            </a:r>
          </a:p>
          <a:p>
            <a:pPr lvl="1"/>
            <a:endParaRPr lang="en-US" altLang="zh-CN" b="1" dirty="0"/>
          </a:p>
          <a:p>
            <a:pPr lvl="1"/>
            <a:endParaRPr lang="en-US" altLang="zh-CN" b="1" dirty="0"/>
          </a:p>
          <a:p>
            <a:pPr lvl="1"/>
            <a:endParaRPr lang="en-US" altLang="zh-CN" b="1" dirty="0"/>
          </a:p>
          <a:p>
            <a:pPr lvl="2"/>
            <a:endParaRPr lang="en-US" altLang="zh-CN" sz="1050" b="1" dirty="0"/>
          </a:p>
          <a:p>
            <a:pPr lvl="2"/>
            <a:r>
              <a:rPr lang="en-US" altLang="zh-CN" i="1" dirty="0"/>
              <a:t>Intuition</a:t>
            </a:r>
            <a:r>
              <a:rPr lang="en-US" altLang="zh-CN" b="1" dirty="0"/>
              <a:t>: </a:t>
            </a:r>
            <a:r>
              <a:rPr lang="en-US" altLang="zh-CN" dirty="0"/>
              <a:t>(1) the distance between any pair of similar tuples in </a:t>
            </a:r>
            <a:r>
              <a:rPr lang="en-US" altLang="zh-CN" i="1" dirty="0"/>
              <a:t>S</a:t>
            </a:r>
            <a:r>
              <a:rPr lang="en-US" altLang="zh-CN" dirty="0"/>
              <a:t> is small and (2) the distance between any pair of dissimilar tuples in </a:t>
            </a:r>
            <a:r>
              <a:rPr lang="en-US" altLang="zh-CN" i="1" dirty="0"/>
              <a:t>D</a:t>
            </a:r>
            <a:r>
              <a:rPr lang="en-US" altLang="zh-CN" dirty="0"/>
              <a:t> is large</a:t>
            </a:r>
          </a:p>
          <a:p>
            <a:pPr lvl="2"/>
            <a:r>
              <a:rPr lang="en-US" altLang="zh-CN" i="1" dirty="0"/>
              <a:t>M</a:t>
            </a:r>
            <a:r>
              <a:rPr lang="en-US" altLang="zh-CN" dirty="0"/>
              <a:t> is positive semi-definite; convex formulation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2469F5-517F-C910-A197-5DADD02CD4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3729" y="2657243"/>
            <a:ext cx="5353970" cy="21945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9F9EBE9-7ED5-5953-283D-693C558A72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887" y="3598673"/>
            <a:ext cx="5563376" cy="181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26346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C3EB1-5268-014F-B04F-EDA7CB807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4400" b="1" dirty="0"/>
              <a:t>Interpretability of Classification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6F24A-7B7B-ED4F-B367-2753A850B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923" y="1219200"/>
            <a:ext cx="11821302" cy="5384800"/>
          </a:xfrm>
        </p:spPr>
        <p:txBody>
          <a:bodyPr/>
          <a:lstStyle/>
          <a:p>
            <a:r>
              <a:rPr lang="en-US" altLang="zh-CN" b="1" dirty="0"/>
              <a:t>Setting: </a:t>
            </a:r>
            <a:r>
              <a:rPr lang="en-US" altLang="zh-CN" dirty="0"/>
              <a:t>describes the models’ ability to explain the classification results or process in a user understandable way</a:t>
            </a:r>
            <a:endParaRPr lang="en-US" dirty="0"/>
          </a:p>
          <a:p>
            <a:r>
              <a:rPr lang="en-US" altLang="zh-CN" b="1" dirty="0"/>
              <a:t>Interpretability-friendly classifiers: </a:t>
            </a:r>
            <a:r>
              <a:rPr lang="en-US" altLang="zh-CN" dirty="0"/>
              <a:t>decision tree induction, linear classifiers</a:t>
            </a:r>
          </a:p>
          <a:p>
            <a:r>
              <a:rPr lang="en-US" altLang="zh-CN" b="1" dirty="0"/>
              <a:t>LIME: local interpretable model-agnostic explanation</a:t>
            </a:r>
          </a:p>
          <a:p>
            <a:pPr lvl="1"/>
            <a:r>
              <a:rPr lang="en-US" altLang="zh-CN" b="1" dirty="0"/>
              <a:t>Key idea: </a:t>
            </a:r>
            <a:r>
              <a:rPr lang="en-US" altLang="zh-CN" dirty="0"/>
              <a:t>train a local surrogate model (e.g., a sparse linear model) to balance the local fidelity and interpretability</a:t>
            </a:r>
          </a:p>
          <a:p>
            <a:endParaRPr lang="en-US" altLang="zh-CN" b="1" dirty="0"/>
          </a:p>
          <a:p>
            <a:endParaRPr lang="en-US" altLang="zh-CN" b="1" dirty="0"/>
          </a:p>
          <a:p>
            <a:endParaRPr lang="en-US" altLang="zh-CN" b="1" dirty="0"/>
          </a:p>
          <a:p>
            <a:endParaRPr lang="en-US" altLang="zh-CN" b="1" dirty="0"/>
          </a:p>
          <a:p>
            <a:r>
              <a:rPr lang="en-US" altLang="zh-CN" b="1" dirty="0"/>
              <a:t>Alternative approaches:</a:t>
            </a:r>
            <a:r>
              <a:rPr lang="zh-CN" altLang="en-US" b="1" dirty="0"/>
              <a:t> </a:t>
            </a:r>
            <a:r>
              <a:rPr lang="en-US" altLang="zh-CN" dirty="0"/>
              <a:t>counterfactual explanation, influence function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BCDCE1-A205-DD40-FCEE-B97F9B011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0267" y="4102263"/>
            <a:ext cx="7714694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98954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C3EB1-5268-014F-B04F-EDA7CB807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4400" b="1" dirty="0"/>
              <a:t>Genetic Algorithms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6F24A-7B7B-ED4F-B367-2753A850B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923" y="1219200"/>
            <a:ext cx="11406908" cy="5384800"/>
          </a:xfrm>
        </p:spPr>
        <p:txBody>
          <a:bodyPr/>
          <a:lstStyle/>
          <a:p>
            <a:r>
              <a:rPr lang="en-US" altLang="zh-CN" b="1" dirty="0"/>
              <a:t>Key idea: </a:t>
            </a:r>
            <a:r>
              <a:rPr lang="en-US" altLang="zh-CN" dirty="0"/>
              <a:t>incorporate ideas of natural evolution</a:t>
            </a:r>
          </a:p>
          <a:p>
            <a:r>
              <a:rPr lang="en-US" altLang="zh-CN" b="1" dirty="0"/>
              <a:t>General procedure:</a:t>
            </a:r>
          </a:p>
          <a:p>
            <a:pPr lvl="1"/>
            <a:r>
              <a:rPr lang="en-US" altLang="zh-CN" dirty="0"/>
              <a:t>Create an initial population consisting of random generated rules </a:t>
            </a:r>
          </a:p>
          <a:p>
            <a:pPr lvl="2"/>
            <a:r>
              <a:rPr lang="en-US" altLang="zh-CN" dirty="0"/>
              <a:t>each rule represented by a string of bits</a:t>
            </a:r>
            <a:endParaRPr lang="en-US" altLang="zh-CN" b="1" dirty="0"/>
          </a:p>
          <a:p>
            <a:pPr lvl="2"/>
            <a:r>
              <a:rPr lang="en-US" altLang="zh-CN" dirty="0"/>
              <a:t>Example: The rule: “IF A1 AND NOT A2 THEN C2 "; bit string: “100"</a:t>
            </a:r>
          </a:p>
          <a:p>
            <a:pPr lvl="1"/>
            <a:r>
              <a:rPr lang="en-US" altLang="zh-CN" dirty="0"/>
              <a:t>Form a new population based on survival of the fittest</a:t>
            </a:r>
          </a:p>
          <a:p>
            <a:pPr lvl="2"/>
            <a:r>
              <a:rPr lang="en-US" altLang="zh-CN" dirty="0"/>
              <a:t>Fitness of a rule: assessed by classification accuracy</a:t>
            </a:r>
          </a:p>
          <a:p>
            <a:pPr lvl="2"/>
            <a:r>
              <a:rPr lang="en-US" altLang="zh-CN" dirty="0"/>
              <a:t>Create offspring by genetic operators (e.g., crossover, mutation)</a:t>
            </a:r>
          </a:p>
          <a:p>
            <a:pPr lvl="1"/>
            <a:r>
              <a:rPr lang="en-US" altLang="zh-CN" dirty="0"/>
              <a:t>Evolve until a fitness threshold is satisfied for each rule in the population</a:t>
            </a:r>
          </a:p>
          <a:p>
            <a:r>
              <a:rPr lang="en-US" altLang="zh-CN" b="1" dirty="0"/>
              <a:t>Applications to data mining: </a:t>
            </a:r>
            <a:r>
              <a:rPr lang="en-US" altLang="zh-CN" dirty="0"/>
              <a:t>evaluate the fitness of other algorithms</a:t>
            </a:r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29832934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C3EB1-5268-014F-B04F-EDA7CB807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4400" b="1" dirty="0"/>
              <a:t>Reinforcement Learning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6F24A-7B7B-ED4F-B367-2753A850B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923" y="1219200"/>
            <a:ext cx="11406908" cy="5384800"/>
          </a:xfrm>
        </p:spPr>
        <p:txBody>
          <a:bodyPr/>
          <a:lstStyle/>
          <a:p>
            <a:r>
              <a:rPr lang="en-US" altLang="zh-CN" b="1" dirty="0"/>
              <a:t>Relationship with classification</a:t>
            </a:r>
          </a:p>
          <a:p>
            <a:pPr lvl="1"/>
            <a:r>
              <a:rPr lang="en-US" altLang="zh-CN" b="1" dirty="0"/>
              <a:t>Classification: </a:t>
            </a:r>
            <a:r>
              <a:rPr lang="en-US" altLang="zh-CN" dirty="0"/>
              <a:t>receives the instructive feedback (i.e., the true class label) to construct the best classifier</a:t>
            </a:r>
          </a:p>
          <a:p>
            <a:pPr lvl="1"/>
            <a:r>
              <a:rPr lang="en-US" altLang="zh-CN" b="1" dirty="0"/>
              <a:t>Reinforcement learning: </a:t>
            </a:r>
            <a:r>
              <a:rPr lang="en-US" altLang="zh-CN" dirty="0"/>
              <a:t>receives evaluative feedback (e.g., the immediate reward of an action) to find the best action</a:t>
            </a:r>
          </a:p>
          <a:p>
            <a:r>
              <a:rPr lang="en-US" altLang="zh-CN" b="1" dirty="0"/>
              <a:t>Multi-armed bandit problem: </a:t>
            </a:r>
          </a:p>
          <a:p>
            <a:pPr lvl="2"/>
            <a:r>
              <a:rPr lang="en-US" altLang="zh-CN" i="1" dirty="0"/>
              <a:t>Setting</a:t>
            </a:r>
            <a:r>
              <a:rPr lang="en-US" altLang="zh-CN" dirty="0"/>
              <a:t>: a slot machine with multiple arms, and each arm corresponds to an action (an advertisement on a product) with an unknown value. Find out each action to take.</a:t>
            </a:r>
          </a:p>
          <a:p>
            <a:pPr lvl="2"/>
            <a:r>
              <a:rPr lang="en-US" altLang="zh-CN" i="1" dirty="0"/>
              <a:t>Algorithms</a:t>
            </a:r>
            <a:r>
              <a:rPr lang="en-US" altLang="zh-CN" dirty="0"/>
              <a:t>: ɛ-greedy algorithm, upper-confidence-bound method</a:t>
            </a:r>
            <a:endParaRPr lang="en-US" altLang="zh-CN" b="1" dirty="0"/>
          </a:p>
          <a:p>
            <a:r>
              <a:rPr lang="en-US" altLang="zh-CN" b="1" dirty="0"/>
              <a:t>Applications: </a:t>
            </a:r>
            <a:r>
              <a:rPr lang="en-US" altLang="zh-CN" dirty="0"/>
              <a:t>online advertisement, robotics, chess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69231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B6139-1DF2-0A44-9D05-66F0AE67B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565F8-7C27-2A46-9750-6D2717CEB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en-US" dirty="0"/>
              <a:t>Feature Selection: Filter methods, wrapper methods and embedded methods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en-US" dirty="0"/>
              <a:t>Bayesian Belief Networks: Probabilistic graphical model, directed acyclic graph (DAG) 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en-US" dirty="0"/>
              <a:t>Support Vector Machines: </a:t>
            </a:r>
            <a:r>
              <a:rPr lang="en-US" dirty="0"/>
              <a:t>Large margin approach, kernel tricks</a:t>
            </a:r>
            <a:endParaRPr lang="en-US" alt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en-US" dirty="0"/>
              <a:t>Pattern-Based Classification: Rule-based classification, pattern-based classification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en-US" dirty="0"/>
              <a:t>Weakly Supervised Learning:  Semi-supervised learning, active learning, transfer learning, distant supervision, zero-shot learning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dirty="0"/>
              <a:t>Classification with Rich Data Type: Stream, sequence, and graph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48565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>
          <a:xfrm>
            <a:off x="1906588" y="381000"/>
            <a:ext cx="8018462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References (1)</a:t>
            </a:r>
            <a:endParaRPr lang="en-US" altLang="en-US" sz="4000"/>
          </a:p>
        </p:txBody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0748" y="1138136"/>
            <a:ext cx="11102722" cy="5447722"/>
          </a:xfrm>
        </p:spPr>
        <p:txBody>
          <a:bodyPr/>
          <a:lstStyle/>
          <a:p>
            <a:pPr marL="533400" indent="-533400"/>
            <a:r>
              <a:rPr lang="en-US" altLang="en-US" sz="2000" dirty="0"/>
              <a:t>C. M. Bishop,  Neural Networks for Pattern Recognition.  Oxford University Press, 1995</a:t>
            </a:r>
          </a:p>
          <a:p>
            <a:pPr marL="533400" indent="-533400"/>
            <a:r>
              <a:rPr lang="en-US" altLang="en-US" sz="2000" dirty="0"/>
              <a:t>C. M. Bishop, Pattern Recognition and Machine Learning. Springer, 2006</a:t>
            </a:r>
          </a:p>
          <a:p>
            <a:pPr marL="533400" indent="-533400"/>
            <a:r>
              <a:rPr lang="en-US" altLang="en-US" sz="2000" dirty="0"/>
              <a:t>L. </a:t>
            </a:r>
            <a:r>
              <a:rPr lang="en-US" altLang="en-US" sz="2000" dirty="0" err="1"/>
              <a:t>Breiman</a:t>
            </a:r>
            <a:r>
              <a:rPr lang="en-US" altLang="en-US" sz="2000" dirty="0"/>
              <a:t>, J. Friedman, R. </a:t>
            </a:r>
            <a:r>
              <a:rPr lang="en-US" altLang="en-US" sz="2000" dirty="0" err="1"/>
              <a:t>Olshen</a:t>
            </a:r>
            <a:r>
              <a:rPr lang="en-US" altLang="en-US" sz="2000" dirty="0"/>
              <a:t>, and C. Stone. Classification and Regression Trees. Wadsworth International Group, 1984</a:t>
            </a:r>
          </a:p>
          <a:p>
            <a:pPr marL="533400" indent="-533400"/>
            <a:r>
              <a:rPr lang="en-US" altLang="en-US" sz="2000" dirty="0"/>
              <a:t>C. J. C. Burges. A Tutorial on Support Vector Machines for Pattern Recognition. </a:t>
            </a:r>
            <a:r>
              <a:rPr lang="en-US" altLang="en-US" sz="2000" i="1" dirty="0"/>
              <a:t>Data Mining and Knowledge Discovery</a:t>
            </a:r>
            <a:r>
              <a:rPr lang="en-US" altLang="en-US" sz="2000" dirty="0"/>
              <a:t>, 2(2): 121-168, 1998</a:t>
            </a:r>
          </a:p>
          <a:p>
            <a:pPr marL="533400" indent="-533400"/>
            <a:r>
              <a:rPr lang="en-US" altLang="en-US" sz="2000" dirty="0"/>
              <a:t>N. </a:t>
            </a:r>
            <a:r>
              <a:rPr lang="en-US" altLang="en-US" sz="2000" dirty="0" err="1"/>
              <a:t>Cristianini</a:t>
            </a:r>
            <a:r>
              <a:rPr lang="en-US" altLang="en-US" sz="2000" dirty="0"/>
              <a:t> and J. </a:t>
            </a:r>
            <a:r>
              <a:rPr lang="en-US" altLang="en-US" sz="2000" dirty="0" err="1"/>
              <a:t>Shawe</a:t>
            </a:r>
            <a:r>
              <a:rPr lang="en-US" altLang="en-US" sz="2000" dirty="0"/>
              <a:t>-Taylor, Introduction to Support Vector Machines and Other Kernel-Based Learning Methods, Cambridge University Press, 2000</a:t>
            </a:r>
          </a:p>
          <a:p>
            <a:pPr marL="533400" indent="-533400"/>
            <a:r>
              <a:rPr lang="en-US" altLang="en-US" sz="2000" dirty="0"/>
              <a:t>H. Yu, J. Yang, and J. Han. Classifying large data sets using SVM with hierarchical clusters. KDD'03</a:t>
            </a:r>
          </a:p>
          <a:p>
            <a:pPr marL="533400" indent="-533400"/>
            <a:r>
              <a:rPr lang="en-US" altLang="en-US" sz="2000" dirty="0"/>
              <a:t>A. J. Dobson.  An Introduction to Generalized Linear Models.  Chapman &amp; Hall, 1990</a:t>
            </a:r>
          </a:p>
          <a:p>
            <a:pPr marL="533400" indent="-533400"/>
            <a:r>
              <a:rPr lang="en-US" altLang="en-US" sz="2000" dirty="0"/>
              <a:t>R. O. </a:t>
            </a:r>
            <a:r>
              <a:rPr lang="en-US" altLang="en-US" sz="2000" dirty="0" err="1"/>
              <a:t>Duda</a:t>
            </a:r>
            <a:r>
              <a:rPr lang="en-US" altLang="en-US" sz="2000" dirty="0"/>
              <a:t>, P. E. Hart, and D. G. Stork. Pattern Classification, 2ed. John Wiley, 2001</a:t>
            </a:r>
          </a:p>
          <a:p>
            <a:pPr marL="533400" indent="-533400"/>
            <a:r>
              <a:rPr lang="en-US" altLang="en-US" sz="2000" dirty="0"/>
              <a:t>T. Hastie, R. </a:t>
            </a:r>
            <a:r>
              <a:rPr lang="en-US" altLang="en-US" sz="2000" dirty="0" err="1"/>
              <a:t>Tibshirani</a:t>
            </a:r>
            <a:r>
              <a:rPr lang="en-US" altLang="en-US" sz="2000" dirty="0"/>
              <a:t>, and J. Friedman. The Elements of Statistical Learning: Data Mining, Inference,  and Prediction. Springer-</a:t>
            </a:r>
            <a:r>
              <a:rPr lang="en-US" altLang="en-US" sz="2000" dirty="0" err="1"/>
              <a:t>Verlag</a:t>
            </a:r>
            <a:r>
              <a:rPr lang="en-US" altLang="en-US" sz="2000" dirty="0"/>
              <a:t>, 2001</a:t>
            </a:r>
          </a:p>
          <a:p>
            <a:pPr marL="533400" indent="-533400"/>
            <a:r>
              <a:rPr lang="en-US" altLang="en-US" sz="2000" dirty="0"/>
              <a:t>S. </a:t>
            </a:r>
            <a:r>
              <a:rPr lang="en-US" altLang="en-US" sz="2000" dirty="0" err="1"/>
              <a:t>Haykin</a:t>
            </a:r>
            <a:r>
              <a:rPr lang="en-US" altLang="en-US" sz="2000" dirty="0"/>
              <a:t>, Neural Networks and Learning Machines, Prentice Hall, 2008</a:t>
            </a:r>
          </a:p>
          <a:p>
            <a:pPr marL="533400" indent="-533400"/>
            <a:r>
              <a:rPr lang="en-US" altLang="en-US" sz="2000" dirty="0"/>
              <a:t>D. Heckerman, D. Geiger, and D. M. </a:t>
            </a:r>
            <a:r>
              <a:rPr lang="en-US" altLang="en-US" sz="2000" dirty="0" err="1"/>
              <a:t>Chickering</a:t>
            </a:r>
            <a:r>
              <a:rPr lang="en-US" altLang="en-US" sz="2000" dirty="0"/>
              <a:t>. Learning Bayesian networks: The combination of knowledge and statistical data. Machine Learning, 1995</a:t>
            </a:r>
          </a:p>
          <a:p>
            <a:pPr marL="533400" indent="-533400">
              <a:spcAft>
                <a:spcPts val="600"/>
              </a:spcAft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57723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E385532-5FE1-9740-B5A4-393CD03BC8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47" y="1671186"/>
            <a:ext cx="8278837" cy="100584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EFE1CE4-254E-FD4F-95CF-4EF93989DDC0}"/>
              </a:ext>
            </a:extLst>
          </p:cNvPr>
          <p:cNvSpPr txBox="1">
            <a:spLocks noChangeArrowheads="1"/>
          </p:cNvSpPr>
          <p:nvPr/>
        </p:nvSpPr>
        <p:spPr>
          <a:xfrm>
            <a:off x="350985" y="286607"/>
            <a:ext cx="11369963" cy="673979"/>
          </a:xfrm>
          <a:prstGeom prst="rect">
            <a:avLst/>
          </a:prstGeom>
        </p:spPr>
        <p:txBody>
          <a:bodyPr vert="horz" lIns="91436" tIns="45718" rIns="91436" bIns="45718" rtlCol="0" anchor="b">
            <a:normAutofit/>
          </a:bodyPr>
          <a:lstStyle>
            <a:lvl1pPr algn="ctr" defTabSz="914354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 spc="-51" baseline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Coordinate Descent for Lasso</a:t>
            </a:r>
            <a:endParaRPr lang="en-US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9D05B0-8D7F-8D45-B878-807AAA8D7760}"/>
              </a:ext>
            </a:extLst>
          </p:cNvPr>
          <p:cNvSpPr txBox="1">
            <a:spLocks noChangeArrowheads="1"/>
          </p:cNvSpPr>
          <p:nvPr/>
        </p:nvSpPr>
        <p:spPr>
          <a:xfrm>
            <a:off x="667706" y="1239252"/>
            <a:ext cx="11329221" cy="5295900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>
            <a:lvl1pPr marL="341305" indent="-341305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3074" indent="-373053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179" indent="-300023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8080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2791" indent="-290506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2971" indent="-274632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LASSO</a:t>
            </a:r>
            <a:r>
              <a:rPr lang="en-US" dirty="0"/>
              <a:t>: Least Absolute Shrinkage and Selection Operator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Training: at each iteration, update one coefficient (</a:t>
            </a:r>
            <a:r>
              <a:rPr lang="en-US" i="1" dirty="0" err="1"/>
              <a:t>w</a:t>
            </a:r>
            <a:r>
              <a:rPr lang="en-US" i="1" baseline="-25000" dirty="0" err="1"/>
              <a:t>t</a:t>
            </a:r>
            <a:r>
              <a:rPr lang="en-US" dirty="0"/>
              <a:t>) while fixing others</a:t>
            </a:r>
          </a:p>
          <a:p>
            <a:pPr lvl="2"/>
            <a:r>
              <a:rPr lang="en-US" dirty="0"/>
              <a:t>Solve a least square regression problem, single dimension input (</a:t>
            </a:r>
            <a:r>
              <a:rPr lang="en-US" dirty="0" err="1"/>
              <a:t>x</a:t>
            </a:r>
            <a:r>
              <a:rPr lang="en-US" baseline="-25000" dirty="0" err="1"/>
              <a:t>i,t</a:t>
            </a:r>
            <a:r>
              <a:rPr lang="en-US" dirty="0"/>
              <a:t>) and output r</a:t>
            </a:r>
            <a:endParaRPr lang="en-US" baseline="-25000" dirty="0"/>
          </a:p>
          <a:p>
            <a:pPr lvl="2"/>
            <a:endParaRPr lang="en-US" baseline="-25000" dirty="0"/>
          </a:p>
          <a:p>
            <a:pPr lvl="2"/>
            <a:endParaRPr lang="en-US" baseline="-25000" dirty="0"/>
          </a:p>
          <a:p>
            <a:pPr lvl="2"/>
            <a:endParaRPr lang="en-US" baseline="-25000" dirty="0"/>
          </a:p>
          <a:p>
            <a:pPr lvl="2"/>
            <a:endParaRPr lang="en-US" baseline="-25000" dirty="0"/>
          </a:p>
          <a:p>
            <a:pPr lvl="2"/>
            <a:endParaRPr lang="en-US" baseline="-25000" dirty="0"/>
          </a:p>
          <a:p>
            <a:pPr lvl="2"/>
            <a:r>
              <a:rPr lang="en-US" dirty="0"/>
              <a:t>Solve the following optimization problem (quadratic, single variable)</a:t>
            </a:r>
          </a:p>
          <a:p>
            <a:pPr lvl="2"/>
            <a:endParaRPr lang="en-US" baseline="-25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AD0B71-D95E-DD4F-9BA0-A803562520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2855" y="3499852"/>
            <a:ext cx="5059180" cy="8229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6044FF-5833-EC4A-9AE6-1BE26D2CF4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9285" y="4322812"/>
            <a:ext cx="4846320" cy="69568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7C295D3C-3A65-7541-96C8-B4EB06E365F3}"/>
              </a:ext>
            </a:extLst>
          </p:cNvPr>
          <p:cNvSpPr/>
          <p:nvPr/>
        </p:nvSpPr>
        <p:spPr>
          <a:xfrm>
            <a:off x="4644190" y="4172952"/>
            <a:ext cx="360947" cy="3368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A3F1A02-DCA9-114B-B546-9A794A5BADBB}"/>
              </a:ext>
            </a:extLst>
          </p:cNvPr>
          <p:cNvSpPr/>
          <p:nvPr/>
        </p:nvSpPr>
        <p:spPr>
          <a:xfrm>
            <a:off x="6621724" y="4086725"/>
            <a:ext cx="360947" cy="3368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12F86BE-EF4D-074C-A1D4-B9218D3040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3308" y="5624628"/>
            <a:ext cx="3860800" cy="6731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D72CD5-9F3A-8C28-1029-2D5FB40C7D43}"/>
              </a:ext>
            </a:extLst>
          </p:cNvPr>
          <p:cNvSpPr txBox="1"/>
          <p:nvPr/>
        </p:nvSpPr>
        <p:spPr>
          <a:xfrm>
            <a:off x="1849420" y="6367790"/>
            <a:ext cx="374076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assume each feature is normalized: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1BF2CD-1BF6-B4B4-B52B-5AF5B3A6B1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68671" y="6269598"/>
            <a:ext cx="3219899" cy="581106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E0A4458-6BD6-38F4-A1A2-6BF356795435}"/>
              </a:ext>
            </a:extLst>
          </p:cNvPr>
          <p:cNvSpPr/>
          <p:nvPr/>
        </p:nvSpPr>
        <p:spPr>
          <a:xfrm>
            <a:off x="1794933" y="6421120"/>
            <a:ext cx="6893637" cy="331391"/>
          </a:xfrm>
          <a:prstGeom prst="roundRect">
            <a:avLst/>
          </a:prstGeom>
          <a:solidFill>
            <a:srgbClr val="FF0000">
              <a:alpha val="2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150575"/>
      </p:ext>
    </p:extLst>
  </p:cSld>
  <p:clrMapOvr>
    <a:masterClrMapping/>
  </p:clrMapOvr>
  <p:transition>
    <p:zoom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>
          <a:xfrm>
            <a:off x="1906588" y="381000"/>
            <a:ext cx="8018462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References (2)</a:t>
            </a:r>
            <a:endParaRPr lang="en-US" altLang="en-US" sz="4000" dirty="0"/>
          </a:p>
        </p:txBody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0748" y="1138136"/>
            <a:ext cx="11102722" cy="5447722"/>
          </a:xfrm>
        </p:spPr>
        <p:txBody>
          <a:bodyPr/>
          <a:lstStyle/>
          <a:p>
            <a:pPr marL="533400" indent="-533400"/>
            <a:r>
              <a:rPr lang="en-US" altLang="en-US" sz="2000" dirty="0"/>
              <a:t>Chandrashekar, Girish, and </a:t>
            </a:r>
            <a:r>
              <a:rPr lang="en-US" altLang="en-US" sz="2000" dirty="0" err="1"/>
              <a:t>Ferat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Sahin</a:t>
            </a:r>
            <a:r>
              <a:rPr lang="en-US" altLang="en-US" sz="2000" dirty="0"/>
              <a:t>. "A survey on feature selection methods." Computers &amp; Electrical Engineering 40.1 (2014): 16-28.</a:t>
            </a:r>
          </a:p>
          <a:p>
            <a:pPr marL="533400" indent="-533400"/>
            <a:r>
              <a:rPr lang="en-US" altLang="en-US" sz="2000" dirty="0"/>
              <a:t>He, </a:t>
            </a:r>
            <a:r>
              <a:rPr lang="en-US" altLang="en-US" sz="2000" dirty="0" err="1"/>
              <a:t>Xiaofei</a:t>
            </a:r>
            <a:r>
              <a:rPr lang="en-US" altLang="en-US" sz="2000" dirty="0"/>
              <a:t>, Deng Cai, and </a:t>
            </a:r>
            <a:r>
              <a:rPr lang="en-US" altLang="en-US" sz="2000" dirty="0" err="1"/>
              <a:t>Partha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Niyogi</a:t>
            </a:r>
            <a:r>
              <a:rPr lang="en-US" altLang="en-US" sz="2000" dirty="0"/>
              <a:t>. "Laplacian score for feature selection." Advances in neural information processing systems. 2006.</a:t>
            </a:r>
          </a:p>
          <a:p>
            <a:pPr marL="533400" indent="-533400"/>
            <a:r>
              <a:rPr lang="en-US" altLang="en-US" sz="2000" dirty="0"/>
              <a:t>Weston, Jason, et al. "Feature selection for SVMs." Advances in neural information processing systems. 2001.</a:t>
            </a:r>
          </a:p>
          <a:p>
            <a:pPr marL="533400" indent="-533400"/>
            <a:r>
              <a:rPr lang="en-US" altLang="en-US" sz="2000" dirty="0"/>
              <a:t>Zhu, </a:t>
            </a:r>
            <a:r>
              <a:rPr lang="en-US" altLang="en-US" sz="2000" dirty="0" err="1"/>
              <a:t>Xiaojin</a:t>
            </a:r>
            <a:r>
              <a:rPr lang="en-US" altLang="en-US" sz="2000" dirty="0"/>
              <a:t>, and Andrew B. Goldberg. "Introduction to semi-supervised learning." Synthesis lectures on artificial intelligence and machine learning 3.1 (2009): 1-130.</a:t>
            </a:r>
          </a:p>
          <a:p>
            <a:pPr marL="533400" indent="-533400"/>
            <a:r>
              <a:rPr lang="en-US" altLang="en-US" sz="2000" dirty="0"/>
              <a:t>Meyers, Chet, and Thomas B. Jones. Promoting Active Learning. Strategies for the College Classroom. Jossey-Bass Inc., Publishers, 350 Sansome Street, San Francisco, CA 94104, 1993.</a:t>
            </a:r>
          </a:p>
          <a:p>
            <a:pPr marL="533400" indent="-533400"/>
            <a:r>
              <a:rPr lang="en-US" altLang="en-US" sz="2000" dirty="0"/>
              <a:t>Pan, </a:t>
            </a:r>
            <a:r>
              <a:rPr lang="en-US" altLang="en-US" sz="2000" dirty="0" err="1"/>
              <a:t>Sinno</a:t>
            </a:r>
            <a:r>
              <a:rPr lang="en-US" altLang="en-US" sz="2000" dirty="0"/>
              <a:t> </a:t>
            </a:r>
            <a:r>
              <a:rPr lang="en-US" altLang="en-US" sz="2000" dirty="0" err="1"/>
              <a:t>Jialin</a:t>
            </a:r>
            <a:r>
              <a:rPr lang="en-US" altLang="en-US" sz="2000" dirty="0"/>
              <a:t>, and </a:t>
            </a:r>
            <a:r>
              <a:rPr lang="en-US" altLang="en-US" sz="2000" dirty="0" err="1"/>
              <a:t>Qiang</a:t>
            </a:r>
            <a:r>
              <a:rPr lang="en-US" altLang="en-US" sz="2000" dirty="0"/>
              <a:t> Yang. "A survey on transfer learning." IEEE Transactions on knowledge and data engineering 22.10 (2009): 1345-1359.</a:t>
            </a:r>
          </a:p>
          <a:p>
            <a:pPr marL="533400" indent="-533400"/>
            <a:r>
              <a:rPr lang="en-US" altLang="en-US" sz="2000" dirty="0"/>
              <a:t>Go, Alec, Richa </a:t>
            </a:r>
            <a:r>
              <a:rPr lang="en-US" altLang="en-US" sz="2000" dirty="0" err="1"/>
              <a:t>Bhayani</a:t>
            </a:r>
            <a:r>
              <a:rPr lang="en-US" altLang="en-US" sz="2000" dirty="0"/>
              <a:t>, and Lei Huang. "Twitter sentiment classification using distant supervision." CS224N project report, Stanford 1.12 (2009): 2009.</a:t>
            </a:r>
          </a:p>
          <a:p>
            <a:pPr marL="533400" indent="-533400"/>
            <a:r>
              <a:rPr lang="en-US" altLang="en-US" sz="2000" dirty="0" err="1"/>
              <a:t>Socher</a:t>
            </a:r>
            <a:r>
              <a:rPr lang="en-US" altLang="en-US" sz="2000" dirty="0"/>
              <a:t>, Richard, et al. "Zero-shot learning through cross-modal transfer." Advances in neural information processing systems. 2013.</a:t>
            </a:r>
          </a:p>
          <a:p>
            <a:pPr marL="533400" indent="-533400">
              <a:spcAft>
                <a:spcPts val="600"/>
              </a:spcAft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43384088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>
          <a:xfrm>
            <a:off x="1906588" y="381000"/>
            <a:ext cx="8018462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References (3)</a:t>
            </a:r>
            <a:endParaRPr lang="en-US" altLang="en-US" sz="4000" dirty="0"/>
          </a:p>
        </p:txBody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0748" y="1138136"/>
            <a:ext cx="11102722" cy="5447722"/>
          </a:xfrm>
        </p:spPr>
        <p:txBody>
          <a:bodyPr/>
          <a:lstStyle/>
          <a:p>
            <a:pPr marL="533400" indent="-533400"/>
            <a:r>
              <a:rPr lang="en-US" altLang="en-US" sz="2000" dirty="0"/>
              <a:t>H. Cheng, X. Yan, J. Han &amp; P. S. Yu, Direct Discriminative Pattern Mining for Effective Classification, ICDE’08.</a:t>
            </a:r>
          </a:p>
          <a:p>
            <a:pPr marL="533400" indent="-533400"/>
            <a:r>
              <a:rPr lang="en-US" altLang="en-US" sz="2000" dirty="0" err="1"/>
              <a:t>Jingbo</a:t>
            </a:r>
            <a:r>
              <a:rPr lang="en-US" altLang="en-US" sz="2000" dirty="0"/>
              <a:t> Shang, </a:t>
            </a:r>
            <a:r>
              <a:rPr lang="en-US" altLang="en-US" sz="2000" dirty="0" err="1"/>
              <a:t>Wenzhu</a:t>
            </a:r>
            <a:r>
              <a:rPr lang="en-US" altLang="en-US" sz="2000" dirty="0"/>
              <a:t> Tong, Jian Peng, and Jiawei Han, "</a:t>
            </a:r>
            <a:r>
              <a:rPr lang="en-US" altLang="en-US" sz="2000" dirty="0" err="1"/>
              <a:t>DPClass</a:t>
            </a:r>
            <a:r>
              <a:rPr lang="en-US" altLang="en-US" sz="2000" dirty="0"/>
              <a:t>: An Effective but Concise Discriminative Patterns-Based Classification Framework", SDM’16</a:t>
            </a:r>
          </a:p>
          <a:p>
            <a:pPr marL="533400" indent="-533400"/>
            <a:r>
              <a:rPr lang="en-US" altLang="en-US" sz="2000" dirty="0"/>
              <a:t>D. Heckerman.  A Tutorial on Learning with Bayesian Networks.  In Learning in Graphical Models, M. Jordan, ed. MIT Press, 1999</a:t>
            </a:r>
          </a:p>
          <a:p>
            <a:pPr marL="533400" indent="-533400"/>
            <a:r>
              <a:rPr lang="en-US" altLang="en-US" sz="2000" dirty="0" err="1"/>
              <a:t>Zhengzheng</a:t>
            </a:r>
            <a:r>
              <a:rPr lang="en-US" altLang="en-US" sz="2000" dirty="0"/>
              <a:t> Xing, Jian Pei, and Eamonn J. Keogh. A brief survey on sequence </a:t>
            </a:r>
            <a:r>
              <a:rPr lang="en-US" altLang="en-US" sz="2000" dirty="0" err="1"/>
              <a:t>classfication</a:t>
            </a:r>
            <a:r>
              <a:rPr lang="en-US" altLang="en-US" sz="2000" dirty="0"/>
              <a:t>. SIGKDD </a:t>
            </a:r>
            <a:r>
              <a:rPr lang="en-US" altLang="en-US" sz="2000" dirty="0" err="1"/>
              <a:t>Explor</a:t>
            </a:r>
            <a:r>
              <a:rPr lang="en-US" altLang="en-US" sz="2000" dirty="0"/>
              <a:t>., 12(1):40{48, 2010.</a:t>
            </a:r>
          </a:p>
          <a:p>
            <a:pPr marL="533400" indent="-533400"/>
            <a:r>
              <a:rPr lang="en-US" altLang="en-US" sz="2000" dirty="0"/>
              <a:t>Wei Wang, Vincent W. Zheng, Han Yu, and </a:t>
            </a:r>
            <a:r>
              <a:rPr lang="en-US" altLang="en-US" sz="2000" dirty="0" err="1"/>
              <a:t>Chunyan</a:t>
            </a:r>
            <a:r>
              <a:rPr lang="en-US" altLang="en-US" sz="2000" dirty="0"/>
              <a:t> Miao. A survey of zero-shot learning: Settings, methods, and applications. ACM Trans. </a:t>
            </a:r>
            <a:r>
              <a:rPr lang="en-US" altLang="en-US" sz="2000" dirty="0" err="1"/>
              <a:t>Intell</a:t>
            </a:r>
            <a:r>
              <a:rPr lang="en-US" altLang="en-US" sz="2000" dirty="0"/>
              <a:t>. Syst. Technol., 2019.</a:t>
            </a:r>
          </a:p>
          <a:p>
            <a:pPr marL="533400" indent="-533400"/>
            <a:r>
              <a:rPr lang="en-US" altLang="en-US" sz="2000" dirty="0"/>
              <a:t>Richard S Sutton and Andrew G </a:t>
            </a:r>
            <a:r>
              <a:rPr lang="en-US" altLang="en-US" sz="2000" dirty="0" err="1"/>
              <a:t>Barto</a:t>
            </a:r>
            <a:r>
              <a:rPr lang="en-US" altLang="en-US" sz="2000" dirty="0"/>
              <a:t>. Reinforcement learning: An introduction. MIT press, 2018.</a:t>
            </a:r>
          </a:p>
          <a:p>
            <a:pPr marL="533400" indent="-533400"/>
            <a:r>
              <a:rPr lang="en-US" altLang="en-US" sz="2000" dirty="0"/>
              <a:t>Marco Tulio Ribeiro, Sameer Singh, and Carlos </a:t>
            </a:r>
            <a:r>
              <a:rPr lang="en-US" altLang="en-US" sz="2000" dirty="0" err="1"/>
              <a:t>Guestrin</a:t>
            </a:r>
            <a:r>
              <a:rPr lang="en-US" altLang="en-US" sz="2000" dirty="0"/>
              <a:t>.  why should i trust you? explaining the predictions of any classifier. KDD 2016</a:t>
            </a:r>
          </a:p>
          <a:p>
            <a:pPr marL="533400" indent="-533400"/>
            <a:r>
              <a:rPr lang="en-US" altLang="en-US" sz="2000" dirty="0"/>
              <a:t>Alexander Ratner, Stephen H Bach, Henry Ehrenberg, Jason Fries, Sen Wu, and Christopher </a:t>
            </a:r>
            <a:r>
              <a:rPr lang="en-US" altLang="en-US" sz="2000" dirty="0" err="1"/>
              <a:t>Re</a:t>
            </a:r>
            <a:r>
              <a:rPr lang="en-US" altLang="en-US" sz="2000" dirty="0"/>
              <a:t>. Snorkel: Rapid training data creation with weak supervision. VLDB’17.</a:t>
            </a:r>
          </a:p>
        </p:txBody>
      </p:sp>
    </p:spTree>
    <p:extLst>
      <p:ext uri="{BB962C8B-B14F-4D97-AF65-F5344CB8AC3E}">
        <p14:creationId xmlns:p14="http://schemas.microsoft.com/office/powerpoint/2010/main" val="135278785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-228600" y="219075"/>
            <a:ext cx="12630150" cy="676275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References (2): Rule and Pattern-Based Classification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4182" y="1128409"/>
            <a:ext cx="11180618" cy="5643866"/>
          </a:xfrm>
        </p:spPr>
        <p:txBody>
          <a:bodyPr/>
          <a:lstStyle/>
          <a:p>
            <a:pPr>
              <a:spcBef>
                <a:spcPts val="400"/>
              </a:spcBef>
              <a:buSzPct val="80000"/>
            </a:pPr>
            <a:r>
              <a:rPr lang="en-US" altLang="zh-CN" sz="1800" dirty="0">
                <a:ea typeface="SimSun" pitchFamily="2" charset="-122"/>
              </a:rPr>
              <a:t>H. Cheng, X. Yan, J. Han &amp; C.-W. Hsu, Discriminative Frequent Pattern Analysis for Effective Classification, ICDE'07</a:t>
            </a:r>
          </a:p>
          <a:p>
            <a:pPr>
              <a:spcBef>
                <a:spcPts val="400"/>
              </a:spcBef>
              <a:buSzPct val="80000"/>
            </a:pPr>
            <a:r>
              <a:rPr lang="en-US" altLang="zh-CN" sz="1800" dirty="0">
                <a:ea typeface="SimSun" pitchFamily="2" charset="-122"/>
              </a:rPr>
              <a:t>H. Cheng, X. Yan, J. Han &amp; P. S. Yu, Direct Discriminative Pattern Mining for Effective Classification, ICDE’08</a:t>
            </a:r>
          </a:p>
          <a:p>
            <a:pPr>
              <a:spcBef>
                <a:spcPts val="400"/>
              </a:spcBef>
            </a:pPr>
            <a:r>
              <a:rPr lang="en-US" altLang="en-US" sz="1800" dirty="0"/>
              <a:t>W. Cohen.  Fast effective rule induction. ICML'95</a:t>
            </a:r>
            <a:endParaRPr lang="en-US" altLang="en-US" sz="1800" dirty="0">
              <a:ea typeface="PMingLiU" pitchFamily="18" charset="-120"/>
            </a:endParaRPr>
          </a:p>
          <a:p>
            <a:pPr>
              <a:spcBef>
                <a:spcPts val="400"/>
              </a:spcBef>
              <a:buSzPct val="80000"/>
            </a:pPr>
            <a:r>
              <a:rPr lang="en-US" altLang="zh-CN" sz="1800" dirty="0">
                <a:ea typeface="SimSun" pitchFamily="2" charset="-122"/>
              </a:rPr>
              <a:t>G. Cong, K. Tan, A. Tung &amp; X. Xu. Mining Top-k Covering Rule Groups for Gene Expression Data, SIGMOD’05</a:t>
            </a:r>
          </a:p>
          <a:p>
            <a:pPr>
              <a:spcBef>
                <a:spcPts val="400"/>
              </a:spcBef>
              <a:buSzPct val="80000"/>
            </a:pPr>
            <a:r>
              <a:rPr lang="en-US" altLang="zh-CN" sz="1800" dirty="0">
                <a:ea typeface="SimSun" pitchFamily="2" charset="-122"/>
              </a:rPr>
              <a:t>M. Deshpande, M. </a:t>
            </a:r>
            <a:r>
              <a:rPr lang="en-US" altLang="zh-CN" sz="1800" dirty="0" err="1">
                <a:ea typeface="SimSun" pitchFamily="2" charset="-122"/>
              </a:rPr>
              <a:t>Kuramochi</a:t>
            </a:r>
            <a:r>
              <a:rPr lang="en-US" altLang="zh-CN" sz="1800" dirty="0">
                <a:ea typeface="SimSun" pitchFamily="2" charset="-122"/>
              </a:rPr>
              <a:t>, N. Wale &amp; G. </a:t>
            </a:r>
            <a:r>
              <a:rPr lang="en-US" altLang="zh-CN" sz="1800" dirty="0" err="1">
                <a:ea typeface="SimSun" pitchFamily="2" charset="-122"/>
              </a:rPr>
              <a:t>Karypis</a:t>
            </a:r>
            <a:r>
              <a:rPr lang="en-US" altLang="zh-CN" sz="1800" dirty="0">
                <a:ea typeface="SimSun" pitchFamily="2" charset="-122"/>
              </a:rPr>
              <a:t>. Frequent Substructure-based Approaches for Classifying Chemical Compounds, TKDE’05</a:t>
            </a:r>
          </a:p>
          <a:p>
            <a:pPr>
              <a:spcBef>
                <a:spcPts val="400"/>
              </a:spcBef>
              <a:buSzPct val="80000"/>
            </a:pPr>
            <a:r>
              <a:rPr lang="en-US" altLang="zh-CN" sz="1800" dirty="0">
                <a:ea typeface="SimSun" pitchFamily="2" charset="-122"/>
              </a:rPr>
              <a:t>G. Dong &amp; J. Li. Efficient Mining of Emerging Patterns: Discovering Trends and Differences, KDD’99</a:t>
            </a:r>
          </a:p>
          <a:p>
            <a:pPr>
              <a:spcBef>
                <a:spcPts val="400"/>
              </a:spcBef>
              <a:buSzPct val="80000"/>
            </a:pPr>
            <a:r>
              <a:rPr lang="en-US" altLang="zh-CN" sz="1800" dirty="0">
                <a:ea typeface="SimSun" pitchFamily="2" charset="-122"/>
              </a:rPr>
              <a:t>W. Fan, K. Zhang, H. Cheng, J. Gao, X. Yan, J. Han, P. S. Yu &amp; O. </a:t>
            </a:r>
            <a:r>
              <a:rPr lang="en-US" altLang="zh-CN" sz="1800" dirty="0" err="1">
                <a:ea typeface="SimSun" pitchFamily="2" charset="-122"/>
              </a:rPr>
              <a:t>Verscheure</a:t>
            </a:r>
            <a:r>
              <a:rPr lang="en-US" altLang="zh-CN" sz="1800" dirty="0">
                <a:ea typeface="SimSun" pitchFamily="2" charset="-122"/>
              </a:rPr>
              <a:t>. Direct Mining of Discriminative and Essential Graphical and </a:t>
            </a:r>
            <a:r>
              <a:rPr lang="en-US" altLang="zh-CN" sz="1800" dirty="0" err="1">
                <a:ea typeface="SimSun" pitchFamily="2" charset="-122"/>
              </a:rPr>
              <a:t>Itemset</a:t>
            </a:r>
            <a:r>
              <a:rPr lang="en-US" altLang="zh-CN" sz="1800" dirty="0">
                <a:ea typeface="SimSun" pitchFamily="2" charset="-122"/>
              </a:rPr>
              <a:t> Features via Model-based Search Tree, KDD’08</a:t>
            </a:r>
          </a:p>
          <a:p>
            <a:pPr>
              <a:spcBef>
                <a:spcPts val="400"/>
              </a:spcBef>
              <a:buSzPct val="80000"/>
            </a:pPr>
            <a:r>
              <a:rPr lang="en-US" altLang="en-US" sz="1800" dirty="0">
                <a:ea typeface="PMingLiU" pitchFamily="18" charset="-120"/>
              </a:rPr>
              <a:t>W. Li, J. Han </a:t>
            </a:r>
            <a:r>
              <a:rPr lang="en-US" altLang="zh-CN" sz="1800" dirty="0">
                <a:ea typeface="SimSun" pitchFamily="2" charset="-122"/>
              </a:rPr>
              <a:t>&amp;</a:t>
            </a:r>
            <a:r>
              <a:rPr lang="en-US" altLang="en-US" sz="1800" dirty="0">
                <a:ea typeface="PMingLiU" pitchFamily="18" charset="-120"/>
              </a:rPr>
              <a:t> J. Pei. CMAR: Accurate and Efficient Classification based on Multiple Class-association Rules, ICDM’01</a:t>
            </a:r>
          </a:p>
          <a:p>
            <a:pPr>
              <a:spcBef>
                <a:spcPts val="400"/>
              </a:spcBef>
              <a:buSzPct val="80000"/>
            </a:pPr>
            <a:r>
              <a:rPr lang="en-US" altLang="en-US" sz="1800" dirty="0">
                <a:ea typeface="PMingLiU" pitchFamily="18" charset="-120"/>
              </a:rPr>
              <a:t>B. Liu, W. Hsu</a:t>
            </a:r>
            <a:r>
              <a:rPr lang="en-US" altLang="zh-CN" sz="1800" dirty="0">
                <a:ea typeface="SimSun" pitchFamily="2" charset="-122"/>
              </a:rPr>
              <a:t> &amp; </a:t>
            </a:r>
            <a:r>
              <a:rPr lang="en-US" altLang="en-US" sz="1800" dirty="0">
                <a:ea typeface="PMingLiU" pitchFamily="18" charset="-120"/>
              </a:rPr>
              <a:t>Y. Ma. Integrating Classification and Association Rule Mining, KDD’98</a:t>
            </a:r>
          </a:p>
          <a:p>
            <a:pPr>
              <a:spcBef>
                <a:spcPts val="400"/>
              </a:spcBef>
            </a:pPr>
            <a:r>
              <a:rPr lang="en-US" altLang="en-US" sz="1800" dirty="0"/>
              <a:t>J. R. Quinlan and R. M. Cameron-Jones. FOIL: A midterm report. ECML’93</a:t>
            </a:r>
            <a:endParaRPr lang="en-US" altLang="en-US" sz="1800" dirty="0">
              <a:ea typeface="PMingLiU" pitchFamily="18" charset="-120"/>
            </a:endParaRPr>
          </a:p>
          <a:p>
            <a:pPr>
              <a:spcBef>
                <a:spcPts val="400"/>
              </a:spcBef>
            </a:pPr>
            <a:r>
              <a:rPr lang="en-US" sz="1800" dirty="0" err="1"/>
              <a:t>Jingbo</a:t>
            </a:r>
            <a:r>
              <a:rPr lang="en-US" sz="1800" dirty="0"/>
              <a:t> Shang, </a:t>
            </a:r>
            <a:r>
              <a:rPr lang="en-US" sz="1800" dirty="0" err="1"/>
              <a:t>Wenzhu</a:t>
            </a:r>
            <a:r>
              <a:rPr lang="en-US" sz="1800" dirty="0"/>
              <a:t> Tong, Jian Peng, and Jiawei Han, "</a:t>
            </a:r>
            <a:r>
              <a:rPr lang="en-US" sz="1800" dirty="0" err="1">
                <a:hlinkClick r:id="rId2"/>
              </a:rPr>
              <a:t>DPClass</a:t>
            </a:r>
            <a:r>
              <a:rPr lang="en-US" sz="1800" dirty="0">
                <a:hlinkClick r:id="rId2"/>
              </a:rPr>
              <a:t>: An Effective but Concise Discriminative Patterns-Based Classification Framework</a:t>
            </a:r>
            <a:r>
              <a:rPr lang="en-US" sz="1800" dirty="0"/>
              <a:t>", SDM’16</a:t>
            </a:r>
            <a:endParaRPr lang="en-US" altLang="en-US" sz="1800" dirty="0">
              <a:ea typeface="PMingLiU" pitchFamily="18" charset="-120"/>
            </a:endParaRPr>
          </a:p>
          <a:p>
            <a:pPr>
              <a:spcBef>
                <a:spcPts val="400"/>
              </a:spcBef>
              <a:buSzPct val="80000"/>
            </a:pPr>
            <a:r>
              <a:rPr lang="en-US" altLang="en-US" sz="1800" dirty="0">
                <a:ea typeface="PMingLiU" pitchFamily="18" charset="-120"/>
              </a:rPr>
              <a:t>J. Wang and G. </a:t>
            </a:r>
            <a:r>
              <a:rPr lang="en-US" altLang="en-US" sz="1800" dirty="0" err="1">
                <a:ea typeface="PMingLiU" pitchFamily="18" charset="-120"/>
              </a:rPr>
              <a:t>Karypis</a:t>
            </a:r>
            <a:r>
              <a:rPr lang="en-US" altLang="en-US" sz="1800" dirty="0">
                <a:ea typeface="PMingLiU" pitchFamily="18" charset="-120"/>
              </a:rPr>
              <a:t>. HARMONY: Efficiently Mining the Best Rules for Classification, SDM’05</a:t>
            </a:r>
          </a:p>
          <a:p>
            <a:pPr>
              <a:spcBef>
                <a:spcPts val="400"/>
              </a:spcBef>
              <a:buSzPct val="80000"/>
            </a:pPr>
            <a:r>
              <a:rPr lang="en-US" altLang="zh-CN" sz="1800" dirty="0">
                <a:ea typeface="SimSun" pitchFamily="2" charset="-122"/>
              </a:rPr>
              <a:t>X. Yin &amp; J. Han. CPAR: Classi</a:t>
            </a:r>
            <a:r>
              <a:rPr lang="en-US" altLang="en-US" sz="1800" dirty="0">
                <a:ea typeface="PMingLiU" pitchFamily="18" charset="-120"/>
              </a:rPr>
              <a:t>fi</a:t>
            </a:r>
            <a:r>
              <a:rPr lang="en-US" altLang="zh-CN" sz="1800" dirty="0">
                <a:ea typeface="SimSun" pitchFamily="2" charset="-122"/>
              </a:rPr>
              <a:t>cation Based on Predictive Association Rules</a:t>
            </a:r>
            <a:r>
              <a:rPr lang="en-US" altLang="en-US" sz="1800" dirty="0">
                <a:ea typeface="PMingLiU" pitchFamily="18" charset="-120"/>
              </a:rPr>
              <a:t>, SDM’</a:t>
            </a:r>
            <a:r>
              <a:rPr lang="en-US" altLang="zh-CN" sz="1800" dirty="0">
                <a:ea typeface="SimSun" pitchFamily="2" charset="-122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1270610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EFE1CE4-254E-FD4F-95CF-4EF93989DDC0}"/>
              </a:ext>
            </a:extLst>
          </p:cNvPr>
          <p:cNvSpPr txBox="1">
            <a:spLocks noChangeArrowheads="1"/>
          </p:cNvSpPr>
          <p:nvPr/>
        </p:nvSpPr>
        <p:spPr>
          <a:xfrm>
            <a:off x="350985" y="286607"/>
            <a:ext cx="11369963" cy="673979"/>
          </a:xfrm>
          <a:prstGeom prst="rect">
            <a:avLst/>
          </a:prstGeom>
        </p:spPr>
        <p:txBody>
          <a:bodyPr vert="horz" lIns="91436" tIns="45718" rIns="91436" bIns="45718" rtlCol="0" anchor="b">
            <a:normAutofit/>
          </a:bodyPr>
          <a:lstStyle>
            <a:lvl1pPr algn="ctr" defTabSz="914354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 spc="-51" baseline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Coordinate Descent for Lasso</a:t>
            </a:r>
            <a:endParaRPr lang="en-US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9D05B0-8D7F-8D45-B878-807AAA8D7760}"/>
              </a:ext>
            </a:extLst>
          </p:cNvPr>
          <p:cNvSpPr txBox="1">
            <a:spLocks noChangeArrowheads="1"/>
          </p:cNvSpPr>
          <p:nvPr/>
        </p:nvSpPr>
        <p:spPr>
          <a:xfrm>
            <a:off x="619580" y="960586"/>
            <a:ext cx="11329221" cy="5295900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>
            <a:lvl1pPr marL="341305" indent="-341305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3074" indent="-373053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179" indent="-300023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8080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2791" indent="-290506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2971" indent="-274632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endParaRPr lang="en-US" baseline="-25000" dirty="0"/>
          </a:p>
          <a:p>
            <a:pPr lvl="1"/>
            <a:r>
              <a:rPr lang="en-US" dirty="0"/>
              <a:t>Solve the following optimization problem (quadratic, single variable)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Solution: soft-thresholding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Intuition: push the magnitude of         toward 0</a:t>
            </a:r>
          </a:p>
          <a:p>
            <a:pPr lvl="2"/>
            <a:endParaRPr lang="en-US" baseline="-250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C295D3C-3A65-7541-96C8-B4EB06E365F3}"/>
              </a:ext>
            </a:extLst>
          </p:cNvPr>
          <p:cNvSpPr/>
          <p:nvPr/>
        </p:nvSpPr>
        <p:spPr>
          <a:xfrm>
            <a:off x="4644190" y="4172952"/>
            <a:ext cx="360947" cy="3368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A3F1A02-DCA9-114B-B546-9A794A5BADBB}"/>
              </a:ext>
            </a:extLst>
          </p:cNvPr>
          <p:cNvSpPr/>
          <p:nvPr/>
        </p:nvSpPr>
        <p:spPr>
          <a:xfrm>
            <a:off x="6621724" y="4086725"/>
            <a:ext cx="360947" cy="3368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12F86BE-EF4D-074C-A1D4-B9218D304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166" y="1850555"/>
            <a:ext cx="3860800" cy="673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5C7392-19BB-E844-ACC2-C1101E999F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0021" y="5692339"/>
            <a:ext cx="431800" cy="431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B755C7-F836-5148-9CF7-E953746604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7437" y="3336938"/>
            <a:ext cx="4754880" cy="18364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DD78BA-2409-2F42-B6DE-795695F3C4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7399" y="2878493"/>
            <a:ext cx="4846320" cy="258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60639"/>
      </p:ext>
    </p:extLst>
  </p:cSld>
  <p:clrMapOvr>
    <a:masterClrMapping/>
  </p:clrMapOvr>
  <p:transition>
    <p:zoom/>
  </p:transition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35771</TotalTime>
  <Words>6418</Words>
  <Application>Microsoft Office PowerPoint</Application>
  <PresentationFormat>Widescreen</PresentationFormat>
  <Paragraphs>882</Paragraphs>
  <Slides>82</Slides>
  <Notes>78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91" baseType="lpstr">
      <vt:lpstr>Arial</vt:lpstr>
      <vt:lpstr>Berlin Sans FB Demi</vt:lpstr>
      <vt:lpstr>Calibri</vt:lpstr>
      <vt:lpstr>Cambria Math</vt:lpstr>
      <vt:lpstr>CMR10</vt:lpstr>
      <vt:lpstr>Tahoma</vt:lpstr>
      <vt:lpstr>Times New Roman</vt:lpstr>
      <vt:lpstr>Wingdings</vt:lpstr>
      <vt:lpstr>Retrospect</vt:lpstr>
      <vt:lpstr>Chapter 7. Classification: Advanced Methods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Coordinate Descent: Minimize f(x)</vt:lpstr>
      <vt:lpstr>PowerPoint Presentation</vt:lpstr>
      <vt:lpstr>PowerPoint Presentation</vt:lpstr>
      <vt:lpstr>PowerPoint Presentation</vt:lpstr>
      <vt:lpstr>PowerPoint Presentation</vt:lpstr>
      <vt:lpstr>Chapter 7. Classification: Advanced Methods</vt:lpstr>
      <vt:lpstr>From Naïve Bayes to Bayesian Networks</vt:lpstr>
      <vt:lpstr>Bayesian Belief Networks</vt:lpstr>
      <vt:lpstr>A Bayesian Network and Its CPTs</vt:lpstr>
      <vt:lpstr>Training Bayesian Networks: Several Scenarios</vt:lpstr>
      <vt:lpstr>Training Bayesian Networks: Several Scenarios</vt:lpstr>
      <vt:lpstr>Probabilistic Graphic Model: Plate Notations </vt:lpstr>
      <vt:lpstr>An Example of Plate Notation</vt:lpstr>
      <vt:lpstr>Chapter 7. Classification: Advanced Methods</vt:lpstr>
      <vt:lpstr>Classification: A Mathematical Mapping</vt:lpstr>
      <vt:lpstr>SVM—Support Vector Machines</vt:lpstr>
      <vt:lpstr>SVM—General Philosophy</vt:lpstr>
      <vt:lpstr>SVM—When Data Is Linearly Separable</vt:lpstr>
      <vt:lpstr>Linear SVM for Linearly Separable Data</vt:lpstr>
      <vt:lpstr>Linear SVM for Linearly Separable Data</vt:lpstr>
      <vt:lpstr>Linear SVM for Linearly Separable Data</vt:lpstr>
      <vt:lpstr>SVM for Linearly Inseparable Data</vt:lpstr>
      <vt:lpstr>Effect of slack variable</vt:lpstr>
      <vt:lpstr>SVM for Linearly Inseparable Data</vt:lpstr>
      <vt:lpstr>Kernel Functions for Nonlinear Classification</vt:lpstr>
      <vt:lpstr>Multi-class Classification with SVM</vt:lpstr>
      <vt:lpstr>Is SVM Scalable on Massive Data?</vt:lpstr>
      <vt:lpstr>SVM: Applications</vt:lpstr>
      <vt:lpstr>SVM Recap</vt:lpstr>
      <vt:lpstr>SVM Related Links</vt:lpstr>
      <vt:lpstr>SVM Related Links</vt:lpstr>
      <vt:lpstr>Chapter 7. Classification: Advanced Methods</vt:lpstr>
      <vt:lpstr>Using IF-THEN Rules for Classification</vt:lpstr>
      <vt:lpstr>Rule Extraction from a Decision Tree</vt:lpstr>
      <vt:lpstr>Rule Induction: Sequential Covering Method </vt:lpstr>
      <vt:lpstr>Rule Induction: Sequential Covering Method </vt:lpstr>
      <vt:lpstr>Rule Induction: Sequential Covering Method </vt:lpstr>
      <vt:lpstr>Rule Induction: Sequential Covering Method </vt:lpstr>
      <vt:lpstr>Pattern-Based Classification, Why?</vt:lpstr>
      <vt:lpstr>CBA: Classification Based on Associations</vt:lpstr>
      <vt:lpstr>Chapter 7. Classification: Advanced Methods</vt:lpstr>
      <vt:lpstr>Weakly Supervised Learning</vt:lpstr>
      <vt:lpstr>Semi-supervised Learning</vt:lpstr>
      <vt:lpstr>SSL: Self-training</vt:lpstr>
      <vt:lpstr>SSL: Co-training</vt:lpstr>
      <vt:lpstr>When does SSL Work? -- Clustering Assumption</vt:lpstr>
      <vt:lpstr>When does SSL Work? -- Manifold Assumption</vt:lpstr>
      <vt:lpstr>Active Learning</vt:lpstr>
      <vt:lpstr>Active Learning vs. SSL (vs. transductive learning)</vt:lpstr>
      <vt:lpstr>Transfer Learning</vt:lpstr>
      <vt:lpstr>TrAdaBoost</vt:lpstr>
      <vt:lpstr>Distant Supervision</vt:lpstr>
      <vt:lpstr>Distant Supervision</vt:lpstr>
      <vt:lpstr>Zero-shot Learning</vt:lpstr>
      <vt:lpstr>Semantic attribute classifier</vt:lpstr>
      <vt:lpstr>Chapter 7. Classification: Advanced Methods</vt:lpstr>
      <vt:lpstr>Classification with Rich Data Type</vt:lpstr>
      <vt:lpstr>Stream Data Classification</vt:lpstr>
      <vt:lpstr>Stream Data Classification via Ensemble</vt:lpstr>
      <vt:lpstr>Stream Data Classification</vt:lpstr>
      <vt:lpstr>Sequence Classification</vt:lpstr>
      <vt:lpstr>Sequence Classification via Feature Engineering</vt:lpstr>
      <vt:lpstr>Sequence Classification via Distance/Kernel Function</vt:lpstr>
      <vt:lpstr>Graph Data Classification</vt:lpstr>
      <vt:lpstr>Graph Data Classification Methods</vt:lpstr>
      <vt:lpstr>Chapter 7. Classification: Advanced Methods</vt:lpstr>
      <vt:lpstr>Multiclass Classification</vt:lpstr>
      <vt:lpstr>Distance Metric Learning</vt:lpstr>
      <vt:lpstr>Interpretability of Classification</vt:lpstr>
      <vt:lpstr>Genetic Algorithms</vt:lpstr>
      <vt:lpstr>Reinforcement Learning</vt:lpstr>
      <vt:lpstr>Summary</vt:lpstr>
      <vt:lpstr>References (1)</vt:lpstr>
      <vt:lpstr>References (2)</vt:lpstr>
      <vt:lpstr>References (3)</vt:lpstr>
      <vt:lpstr>References (2): Rule and Pattern-Based Classification</vt:lpstr>
    </vt:vector>
  </TitlesOfParts>
  <Company>UIUC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Mining Latent Entity Structures</dc:title>
  <dc:creator>Jiawei Han</dc:creator>
  <cp:lastModifiedBy>Tong, Hanghang</cp:lastModifiedBy>
  <cp:revision>1385</cp:revision>
  <cp:lastPrinted>2016-11-03T00:53:29Z</cp:lastPrinted>
  <dcterms:created xsi:type="dcterms:W3CDTF">2014-06-02T15:06:14Z</dcterms:created>
  <dcterms:modified xsi:type="dcterms:W3CDTF">2023-02-09T19:02:58Z</dcterms:modified>
</cp:coreProperties>
</file>