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86"/>
  </p:notesMasterIdLst>
  <p:sldIdLst>
    <p:sldId id="1892" r:id="rId3"/>
    <p:sldId id="1752" r:id="rId4"/>
    <p:sldId id="1838" r:id="rId5"/>
    <p:sldId id="1753" r:id="rId6"/>
    <p:sldId id="1754" r:id="rId7"/>
    <p:sldId id="1858" r:id="rId8"/>
    <p:sldId id="1944" r:id="rId9"/>
    <p:sldId id="1757" r:id="rId10"/>
    <p:sldId id="1758" r:id="rId11"/>
    <p:sldId id="1856" r:id="rId12"/>
    <p:sldId id="1762" r:id="rId13"/>
    <p:sldId id="1863" r:id="rId14"/>
    <p:sldId id="1864" r:id="rId15"/>
    <p:sldId id="1759" r:id="rId16"/>
    <p:sldId id="1760" r:id="rId17"/>
    <p:sldId id="1887" r:id="rId18"/>
    <p:sldId id="1865" r:id="rId19"/>
    <p:sldId id="1763" r:id="rId20"/>
    <p:sldId id="1945" r:id="rId21"/>
    <p:sldId id="1778" r:id="rId22"/>
    <p:sldId id="1869" r:id="rId23"/>
    <p:sldId id="1780" r:id="rId24"/>
    <p:sldId id="1781" r:id="rId25"/>
    <p:sldId id="1782" r:id="rId26"/>
    <p:sldId id="1854" r:id="rId27"/>
    <p:sldId id="1888" r:id="rId28"/>
    <p:sldId id="1889" r:id="rId29"/>
    <p:sldId id="1890" r:id="rId30"/>
    <p:sldId id="1784" r:id="rId31"/>
    <p:sldId id="1785" r:id="rId32"/>
    <p:sldId id="1857" r:id="rId33"/>
    <p:sldId id="1946" r:id="rId34"/>
    <p:sldId id="1657" r:id="rId35"/>
    <p:sldId id="1658" r:id="rId36"/>
    <p:sldId id="1659" r:id="rId37"/>
    <p:sldId id="1660" r:id="rId38"/>
    <p:sldId id="1943" r:id="rId39"/>
    <p:sldId id="1661" r:id="rId40"/>
    <p:sldId id="1947" r:id="rId41"/>
    <p:sldId id="1870" r:id="rId42"/>
    <p:sldId id="1871" r:id="rId43"/>
    <p:sldId id="1872" r:id="rId44"/>
    <p:sldId id="1873" r:id="rId45"/>
    <p:sldId id="1874" r:id="rId46"/>
    <p:sldId id="1875" r:id="rId47"/>
    <p:sldId id="1876" r:id="rId48"/>
    <p:sldId id="1877" r:id="rId49"/>
    <p:sldId id="304" r:id="rId50"/>
    <p:sldId id="426" r:id="rId51"/>
    <p:sldId id="427" r:id="rId52"/>
    <p:sldId id="1948" r:id="rId53"/>
    <p:sldId id="1897" r:id="rId54"/>
    <p:sldId id="1898" r:id="rId55"/>
    <p:sldId id="1899" r:id="rId56"/>
    <p:sldId id="1900" r:id="rId57"/>
    <p:sldId id="1901" r:id="rId58"/>
    <p:sldId id="1902" r:id="rId59"/>
    <p:sldId id="1903" r:id="rId60"/>
    <p:sldId id="1904" r:id="rId61"/>
    <p:sldId id="1905" r:id="rId62"/>
    <p:sldId id="1942" r:id="rId63"/>
    <p:sldId id="1907" r:id="rId64"/>
    <p:sldId id="1949" r:id="rId65"/>
    <p:sldId id="1909" r:id="rId66"/>
    <p:sldId id="1950" r:id="rId67"/>
    <p:sldId id="1722" r:id="rId68"/>
    <p:sldId id="1855" r:id="rId69"/>
    <p:sldId id="1809" r:id="rId70"/>
    <p:sldId id="1852" r:id="rId71"/>
    <p:sldId id="1859" r:id="rId72"/>
    <p:sldId id="1860" r:id="rId73"/>
    <p:sldId id="1861" r:id="rId74"/>
    <p:sldId id="1812" r:id="rId75"/>
    <p:sldId id="1851" r:id="rId76"/>
    <p:sldId id="1862" r:id="rId77"/>
    <p:sldId id="1910" r:id="rId78"/>
    <p:sldId id="1911" r:id="rId79"/>
    <p:sldId id="1912" r:id="rId80"/>
    <p:sldId id="1914" r:id="rId81"/>
    <p:sldId id="1930" r:id="rId82"/>
    <p:sldId id="1932" r:id="rId83"/>
    <p:sldId id="1933" r:id="rId84"/>
    <p:sldId id="1934" r:id="rId85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/>
  <p:cmAuthor id="2" name="Shang, Jingbo" initials="SJ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F0CDBC"/>
    <a:srgbClr val="E48312"/>
    <a:srgbClr val="94A088"/>
    <a:srgbClr val="008080"/>
    <a:srgbClr val="BD582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9" autoAdjust="0"/>
    <p:restoredTop sz="83739" autoAdjust="0"/>
  </p:normalViewPr>
  <p:slideViewPr>
    <p:cSldViewPr snapToGrid="0">
      <p:cViewPr varScale="1">
        <p:scale>
          <a:sx n="118" d="100"/>
          <a:sy n="118" d="100"/>
        </p:scale>
        <p:origin x="36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17.08099" units="1/cm"/>
          <inkml:channelProperty channel="Y" name="resolution" value="1090.77893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8-11-01T15:05:37.8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20180 16375 372 0,'0'0'10'16,"0"0"8"-16,-3 0 19 0,1 0-21 15,-3-4-16-15,0 1-3 0,-1-1 0 16,0 1 3-16,3 0 3 0,-1 1 7 16,3 1 8-16,1 1 6 0,0 0 7 15,0 0 2-15,0 0-12 0,0 0-12 16,0 0-6-16,0 0-2 0,0 0 0 16,0 0-1-16,0 0 4 0,0 0 0 15,0 0 8-15,0 0 2 0,0 0 4 16,0 0 6-16,0 0 5 0,0 0 3 15,0 0-8-15,0 0-2 0,0 0-7 16,0 0-1-16,0 0 6 0,0 0 1 16,0 0 3-16,0 0-1 0,0 0-3 15,0 0-7-15,0 0-3 0,0 0-4 16,0 0 1-16,0 0 1 0,0 0 0 16,0 0 5-16,0 0 4 0,0 0-1 15,0 0 1-15,0 0-3 0,0 0-1 16,0 0-4-16,0 0-2 0,0 0-2 15,0 0-1-15,0 0 1 16,0 0 1-16,0 0 1 0,0 0 1 16,0 0-1-16,0 0-1 0,0 0 2 15,0 0 2-15,0 0 1 0,0 0 3 16,0 0-4-16,0 0-4 0,0 0-2 16,0 0-1-16,0 0-3 0,0 0 1 15,0 0 1-15,0 0-2 0,0 0 0 16,0 0 0-16,0 0-1 0,0 0 0 15,-2 0-3-15,1 0-4 0,-1 0-7 16,2 0-13-16,0 0-13 0,-1 0-29 16,1 0-50-16,-7-1-67 0,-2-2-95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31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2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6F9A96-B1C2-454F-A435-EAA583CB3B73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21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http://cse.msu.edu/~cse802/DecisionTrees.pdf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5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5EC476-ADA0-4B8B-9C02-E341A210E4EF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 : the expected information needed to classify a given sample</a:t>
            </a:r>
          </a:p>
          <a:p>
            <a:r>
              <a:rPr lang="en-US" altLang="en-US"/>
              <a:t>E (entropy) : expected information based on the partitioning into subsets by A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544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04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8552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DCBD44-BA6F-47C3-9FCD-D068176CAEB4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splitInfo</a:t>
            </a:r>
            <a:r>
              <a:rPr lang="en-US" altLang="en-US" dirty="0"/>
              <a:t> is the entropy of A</a:t>
            </a:r>
          </a:p>
        </p:txBody>
      </p:sp>
    </p:spTree>
    <p:extLst>
      <p:ext uri="{BB962C8B-B14F-4D97-AF65-F5344CB8AC3E}">
        <p14:creationId xmlns:p14="http://schemas.microsoft.com/office/powerpoint/2010/main" val="1434026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695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045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664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52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What</a:t>
            </a:r>
            <a:r>
              <a:rPr lang="en-US" altLang="en-US" baseline="0" dirty="0"/>
              <a:t> is naïve </a:t>
            </a:r>
            <a:r>
              <a:rPr lang="en-US" altLang="en-US" baseline="0" dirty="0" err="1"/>
              <a:t>bayes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1340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30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</a:t>
            </a:r>
            <a:r>
              <a:rPr lang="en-US" altLang="en-US" dirty="0" err="1"/>
              <a:t>www.saedsayad.com</a:t>
            </a:r>
            <a:r>
              <a:rPr lang="en-US" altLang="en-US" dirty="0"/>
              <a:t>/</a:t>
            </a:r>
            <a:r>
              <a:rPr lang="en-US" altLang="en-US" dirty="0" err="1"/>
              <a:t>naive_bayesian.htm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3095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5653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0107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ADF1B5-D8D2-47D1-B188-20EBA14F6225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For a given class, if there is no tuple whose income is low. Then given a test tuple whose income is low, its posterior probability by NB is zero and we will never predict this tuple to belong to this class </a:t>
            </a:r>
          </a:p>
        </p:txBody>
      </p:sp>
    </p:spTree>
    <p:extLst>
      <p:ext uri="{BB962C8B-B14F-4D97-AF65-F5344CB8AC3E}">
        <p14:creationId xmlns:p14="http://schemas.microsoft.com/office/powerpoint/2010/main" val="764300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9C16F-83A6-4654-ACB4-E3597022A3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128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586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DA057-A07F-498D-8BAA-5C2D046C082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162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9DC6D-C4E2-405C-9F83-41BA830461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840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487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405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18B35-F898-4D00-ABD9-948C021382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16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109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790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93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73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8558DE-5F4D-4D4D-8157-80D78941E4AA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99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9B04-2105-49BC-8F24-8B131249B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528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9B04-2105-49BC-8F24-8B131249B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55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9B04-2105-49BC-8F24-8B131249B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36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40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991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1230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2084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Left half: actual positives (P)</a:t>
            </a:r>
          </a:p>
          <a:p>
            <a:r>
              <a:rPr lang="en-US" altLang="en-US" dirty="0"/>
              <a:t>Right half: actual negatives (N)</a:t>
            </a:r>
          </a:p>
          <a:p>
            <a:r>
              <a:rPr lang="en-US" altLang="en-US" dirty="0"/>
              <a:t>Inside circle: predicted positive (P’)</a:t>
            </a:r>
          </a:p>
          <a:p>
            <a:r>
              <a:rPr lang="en-US" altLang="en-US" dirty="0"/>
              <a:t>Outside circle: predicted negative (N’)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14805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1/alpha -  1 =  beta^2</a:t>
            </a:r>
          </a:p>
        </p:txBody>
      </p:sp>
    </p:spTree>
    <p:extLst>
      <p:ext uri="{BB962C8B-B14F-4D97-AF65-F5344CB8AC3E}">
        <p14:creationId xmlns:p14="http://schemas.microsoft.com/office/powerpoint/2010/main" val="28466091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372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59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230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12D569-BC08-4C6E-B65B-15609C3C5776}" type="slidenum">
              <a:rPr lang="en-US" altLang="en-US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04020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12D569-BC08-4C6E-B65B-15609C3C5776}" type="slidenum">
              <a:rPr lang="en-US" altLang="en-US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38949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313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793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620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53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66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878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42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1115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416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1655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3528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2736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70729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30521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5399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04375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93579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7792-BF46-405C-86E9-4DC33AF8A0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3621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8379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2005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1835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351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8683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94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D14B6BE2-ECE5-42DA-A92D-3BA0F8D6747A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9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E94F5229-D415-4266-9D7A-733C2B78EBD6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9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FB105B23-433F-40EF-965C-FCB10BC057BB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2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B0B207EA-356E-4080-A05B-00C2D51F4EA3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7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614F1297-DA89-4162-9CD2-12FC2A1477E0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4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8E82DBB3-CDF0-4895-A99B-08F9B131BE15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53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E7616486-38AC-4A23-9076-DA70429624D5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7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1D95DC8E-5E66-41FF-A38D-3A6728F9834E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94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92A7A349-50FB-4AEC-89C8-3D64DF0C4EF6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0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152401"/>
            <a:ext cx="2819400" cy="5859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1"/>
            <a:ext cx="8255000" cy="5859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175B9BBC-1AE7-4256-8079-59359648DC7E}" type="slidenum">
              <a:rPr lang="en-US" altLang="en-US" sz="1000">
                <a:solidFill>
                  <a:srgbClr val="000000"/>
                </a:solidFill>
              </a:rPr>
              <a:pPr/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324600"/>
            <a:ext cx="25400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51A89-488A-40F4-925D-3A8D716DC85C}" type="datetime4">
              <a:rPr lang="en-US"/>
              <a:pPr>
                <a:defRPr/>
              </a:pPr>
              <a:t>February 7, 2023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7563FD-6697-45D1-A120-28B4ECD11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202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February 7, 2023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E658-57DF-4B39-B118-E03A2B79081A}" type="datetime4">
              <a:rPr lang="en-US"/>
              <a:pPr>
                <a:defRPr/>
              </a:pPr>
              <a:t>February 7, 2023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9DA83-A2E4-4BB2-82C9-33E7C745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3249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936636E-AA82-48A0-9724-8B30587E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1362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E9CF88-D109-4A11-9C8C-9AA1CCFBA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2250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B188AE-0E67-4EDB-ADA3-3959A28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42321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5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5088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endParaRPr lang="en-US" altLang="en-US">
              <a:solidFill>
                <a:srgbClr val="000000"/>
              </a:solidFill>
            </a:endParaRPr>
          </a:p>
          <a:p>
            <a:fld id="{306979DB-5192-4CD2-A7F5-2F05E878CD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9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0058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498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3911A1E8-3C92-48A4-8A9D-4E232D9C3F5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200">
          <a:solidFill>
            <a:srgbClr val="333399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600">
          <a:solidFill>
            <a:srgbClr val="3366FF"/>
          </a:solidFill>
          <a:latin typeface="+mn-lt"/>
        </a:defRPr>
      </a:lvl2pPr>
      <a:lvl3pPr marL="987425" indent="-293688" algn="l" rtl="0" fontAlgn="base">
        <a:spcBef>
          <a:spcPct val="3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1400">
          <a:solidFill>
            <a:srgbClr val="669900"/>
          </a:solidFill>
          <a:latin typeface="+mn-lt"/>
        </a:defRPr>
      </a:lvl3pPr>
      <a:lvl4pPr marL="1281113" indent="-292100" algn="l" rtl="0" fontAlgn="base"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1200">
          <a:solidFill>
            <a:srgbClr val="333399"/>
          </a:solidFill>
          <a:latin typeface="+mn-lt"/>
        </a:defRPr>
      </a:lvl4pPr>
      <a:lvl5pPr marL="15986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5pPr>
      <a:lvl6pPr marL="20558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6pPr>
      <a:lvl7pPr marL="25130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7pPr>
      <a:lvl8pPr marL="29702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8pPr>
      <a:lvl9pPr marL="34274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ustomXml" Target="../ink/ink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mp"/><Relationship Id="rId5" Type="http://schemas.openxmlformats.org/officeDocument/2006/relationships/image" Target="../media/image37.tmp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m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051493" y="1169103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54706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r>
              <a:rPr lang="en-US" altLang="en-US" sz="2400" dirty="0"/>
              <a:t>Conditions for stopping partitioning</a:t>
            </a:r>
          </a:p>
          <a:p>
            <a:pPr lvl="1"/>
            <a:r>
              <a:rPr lang="en-US" altLang="en-US" sz="2400" dirty="0"/>
              <a:t>All samples for a given node belong to the same class</a:t>
            </a:r>
          </a:p>
          <a:p>
            <a:pPr lvl="1"/>
            <a:r>
              <a:rPr lang="en-US" altLang="en-US" sz="2400" dirty="0"/>
              <a:t>There are no remaining attributes for further partitioning </a:t>
            </a:r>
          </a:p>
          <a:p>
            <a:pPr lvl="1"/>
            <a:r>
              <a:rPr lang="en-US" altLang="en-US" sz="2400" dirty="0"/>
              <a:t>There are no samples left</a:t>
            </a:r>
          </a:p>
          <a:p>
            <a:r>
              <a:rPr lang="en-US" altLang="en-US" sz="2400" dirty="0"/>
              <a:t>Prediction</a:t>
            </a:r>
          </a:p>
          <a:p>
            <a:pPr lvl="1"/>
            <a:r>
              <a:rPr lang="en-US" altLang="en-US" sz="2400" b="1" dirty="0"/>
              <a:t>Majority voting </a:t>
            </a:r>
            <a:r>
              <a:rPr lang="en-US" altLang="en-US" sz="2400" dirty="0"/>
              <a:t>is employed for classifying the leaf</a:t>
            </a:r>
          </a:p>
        </p:txBody>
      </p:sp>
    </p:spTree>
    <p:extLst>
      <p:ext uri="{BB962C8B-B14F-4D97-AF65-F5344CB8AC3E}">
        <p14:creationId xmlns:p14="http://schemas.microsoft.com/office/powerpoint/2010/main" val="8054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1476" y="0"/>
            <a:ext cx="11070572" cy="10219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How </a:t>
            </a:r>
            <a:r>
              <a:rPr lang="en-US" altLang="en-US" sz="4000"/>
              <a:t>to Handle Continuous-Valued Attributes?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475" y="1194572"/>
            <a:ext cx="10394474" cy="5437719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Method 1:</a:t>
            </a:r>
            <a:r>
              <a:rPr lang="en-US" altLang="en-US" sz="2400" dirty="0"/>
              <a:t> Discretize continuous values and treat them as categorical values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age: &lt; 20, 20..30, 30..40, 40..50, &gt; 50</a:t>
            </a: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Method 2</a:t>
            </a:r>
            <a:r>
              <a:rPr lang="en-US" altLang="en-US" sz="2400" dirty="0"/>
              <a:t>: Determine the </a:t>
            </a:r>
            <a:r>
              <a:rPr lang="en-US" altLang="en-US" sz="2400" b="1" i="1" dirty="0"/>
              <a:t>best split point</a:t>
            </a:r>
            <a:r>
              <a:rPr lang="en-US" altLang="en-US" sz="2400" b="1" dirty="0"/>
              <a:t> </a:t>
            </a:r>
            <a:r>
              <a:rPr lang="en-US" altLang="en-US" sz="2400" dirty="0"/>
              <a:t>for continuous-valued attribute A</a:t>
            </a:r>
          </a:p>
          <a:p>
            <a:pPr lvl="1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Sort:, e.g. 15, 18, 21, 22, 24, 25, 29, 31,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i="1" dirty="0"/>
              <a:t>Possible split point: </a:t>
            </a:r>
            <a:r>
              <a:rPr lang="en-US" altLang="en-US" sz="2400" dirty="0"/>
              <a:t>(a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+a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)/2 </a:t>
            </a:r>
            <a:endParaRPr lang="en-US" altLang="en-US" sz="2400" i="1" dirty="0"/>
          </a:p>
          <a:p>
            <a:pPr lvl="2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(15+18)/2 = 16.5, 19.5, 21.5, 23, 24.5, 27, 30,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The point with the </a:t>
            </a:r>
            <a:r>
              <a:rPr lang="en-US" altLang="en-US" sz="2400" i="1" dirty="0"/>
              <a:t>maximum information gain </a:t>
            </a:r>
            <a:r>
              <a:rPr lang="en-US" altLang="en-US" sz="2400" dirty="0"/>
              <a:t>for A is selected as the </a:t>
            </a:r>
            <a:r>
              <a:rPr lang="en-US" altLang="en-US" sz="2400" b="1" dirty="0"/>
              <a:t>split-point</a:t>
            </a:r>
            <a:r>
              <a:rPr lang="en-US" altLang="en-US" sz="2400" dirty="0"/>
              <a:t> for A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/>
              <a:t>Split:  Based on split point P</a:t>
            </a:r>
          </a:p>
          <a:p>
            <a:pPr lvl="1">
              <a:lnSpc>
                <a:spcPct val="115000"/>
              </a:lnSpc>
            </a:pPr>
            <a:r>
              <a:rPr lang="en-US" altLang="en-US" sz="2400" dirty="0"/>
              <a:t>The set of tuples in D satisfying A ≤ P vs. those with A &gt; P</a:t>
            </a:r>
          </a:p>
        </p:txBody>
      </p:sp>
    </p:spTree>
    <p:extLst>
      <p:ext uri="{BB962C8B-B14F-4D97-AF65-F5344CB8AC3E}">
        <p14:creationId xmlns:p14="http://schemas.microsoft.com/office/powerpoint/2010/main" val="421333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FBF0-468D-4585-94E6-54303DBF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Pro’s and Con’s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4B765-ED53-4460-A470-E03689D52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Pro’s</a:t>
            </a:r>
          </a:p>
          <a:p>
            <a:pPr lvl="1"/>
            <a:r>
              <a:rPr lang="en-US" dirty="0"/>
              <a:t>Easy to explain (even for non-expert)</a:t>
            </a:r>
          </a:p>
          <a:p>
            <a:pPr lvl="1"/>
            <a:r>
              <a:rPr lang="en-US" dirty="0"/>
              <a:t>Easy to implement (many software)</a:t>
            </a:r>
          </a:p>
          <a:p>
            <a:pPr lvl="1"/>
            <a:r>
              <a:rPr lang="en-US" dirty="0"/>
              <a:t>Efficient</a:t>
            </a:r>
          </a:p>
          <a:p>
            <a:pPr lvl="1"/>
            <a:r>
              <a:rPr lang="en-US" dirty="0"/>
              <a:t>Can tolerant missing data</a:t>
            </a:r>
          </a:p>
          <a:p>
            <a:pPr lvl="1"/>
            <a:r>
              <a:rPr lang="en-US" dirty="0"/>
              <a:t>White box</a:t>
            </a:r>
          </a:p>
          <a:p>
            <a:pPr lvl="1"/>
            <a:r>
              <a:rPr lang="en-US" dirty="0"/>
              <a:t>No need to normalize data</a:t>
            </a:r>
          </a:p>
          <a:p>
            <a:pPr lvl="1"/>
            <a:r>
              <a:rPr lang="en-US" dirty="0"/>
              <a:t>Non-parametric: No assumption on data distribution, no assumption on attribute independency</a:t>
            </a:r>
          </a:p>
          <a:p>
            <a:pPr lvl="1"/>
            <a:r>
              <a:rPr lang="en-US" dirty="0"/>
              <a:t>Can work on various attribute types</a:t>
            </a:r>
          </a:p>
        </p:txBody>
      </p:sp>
    </p:spTree>
    <p:extLst>
      <p:ext uri="{BB962C8B-B14F-4D97-AF65-F5344CB8AC3E}">
        <p14:creationId xmlns:p14="http://schemas.microsoft.com/office/powerpoint/2010/main" val="120577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E7E-B4D2-431F-8F89-749E10EA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1E08-5F52-460D-AB2B-FA2C12350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Con’s</a:t>
            </a:r>
          </a:p>
          <a:p>
            <a:pPr lvl="1"/>
            <a:r>
              <a:rPr lang="en-US" dirty="0"/>
              <a:t>Unstable. Sensitive to noise</a:t>
            </a:r>
          </a:p>
          <a:p>
            <a:pPr lvl="1"/>
            <a:r>
              <a:rPr lang="en-US" dirty="0"/>
              <a:t>Accuracy may be not good enough (depending on your data)</a:t>
            </a:r>
          </a:p>
          <a:p>
            <a:pPr lvl="1"/>
            <a:r>
              <a:rPr lang="en-US" dirty="0"/>
              <a:t>The optimal splitting is NP. Greedy algorithms are used</a:t>
            </a:r>
          </a:p>
          <a:p>
            <a:pPr lvl="1"/>
            <a:r>
              <a:rPr lang="en-US" dirty="0"/>
              <a:t>Overfitting 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751EC-6D51-411A-BF31-0DE351FC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112" y="3495154"/>
            <a:ext cx="3207197" cy="305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8F46E-47A1-4301-BC18-E15ACF10D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31" y="3470911"/>
            <a:ext cx="3264068" cy="31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Splitting Measures: Information Gain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08" y="1171575"/>
            <a:ext cx="11288497" cy="5384800"/>
          </a:xfrm>
        </p:spPr>
        <p:txBody>
          <a:bodyPr/>
          <a:lstStyle/>
          <a:p>
            <a:r>
              <a:rPr lang="en-US" sz="2400" dirty="0"/>
              <a:t>Entropy (Information Theory)</a:t>
            </a:r>
          </a:p>
          <a:p>
            <a:pPr lvl="1"/>
            <a:r>
              <a:rPr lang="en-US" sz="2400" dirty="0"/>
              <a:t>A measure of uncertainty associated with a random number</a:t>
            </a:r>
          </a:p>
          <a:p>
            <a:pPr lvl="1"/>
            <a:r>
              <a:rPr lang="en-US" sz="2400" dirty="0"/>
              <a:t>Calculation:  For a discrete random variable Y taking m distinct values {y</a:t>
            </a:r>
            <a:r>
              <a:rPr lang="en-US" sz="2400" baseline="-25000" dirty="0"/>
              <a:t>1</a:t>
            </a:r>
            <a:r>
              <a:rPr lang="en-US" sz="2400" dirty="0"/>
              <a:t>, y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dirty="0" err="1"/>
              <a:t>y</a:t>
            </a:r>
            <a:r>
              <a:rPr lang="en-US" sz="2400" baseline="-25000" dirty="0" err="1"/>
              <a:t>m</a:t>
            </a:r>
            <a:r>
              <a:rPr lang="en-US" sz="2400" dirty="0"/>
              <a:t>}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Interpretation</a:t>
            </a:r>
          </a:p>
          <a:p>
            <a:pPr lvl="2"/>
            <a:r>
              <a:rPr lang="en-US" sz="2400" dirty="0"/>
              <a:t>Higher entropy </a:t>
            </a:r>
            <a:r>
              <a:rPr lang="en-US" sz="2400" dirty="0">
                <a:latin typeface="Calibri" panose="020F0502020204030204" pitchFamily="34" charset="0"/>
              </a:rPr>
              <a:t>→ higher uncertainty</a:t>
            </a:r>
          </a:p>
          <a:p>
            <a:pPr lvl="2"/>
            <a:r>
              <a:rPr lang="en-US" sz="2400" dirty="0"/>
              <a:t>Lower entropy </a:t>
            </a:r>
            <a:r>
              <a:rPr lang="en-US" sz="2400" dirty="0">
                <a:latin typeface="Calibri" panose="020F0502020204030204" pitchFamily="34" charset="0"/>
              </a:rPr>
              <a:t>→ lower uncertainty</a:t>
            </a:r>
            <a:endParaRPr lang="en-US" sz="2400" dirty="0"/>
          </a:p>
          <a:p>
            <a:r>
              <a:rPr lang="en-US" sz="2400" dirty="0"/>
              <a:t>Conditional entropy</a:t>
            </a:r>
          </a:p>
        </p:txBody>
      </p:sp>
      <p:pic>
        <p:nvPicPr>
          <p:cNvPr id="74754" name="Picture 2" descr="Image result for 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4" y="3059182"/>
            <a:ext cx="2914581" cy="29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518884"/>
            <a:ext cx="6848475" cy="9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5685947"/>
            <a:ext cx="5734050" cy="93915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810750" y="6083532"/>
            <a:ext cx="801688" cy="3381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m = 2</a:t>
            </a:r>
          </a:p>
        </p:txBody>
      </p:sp>
    </p:spTree>
    <p:extLst>
      <p:ext uri="{BB962C8B-B14F-4D97-AF65-F5344CB8AC3E}">
        <p14:creationId xmlns:p14="http://schemas.microsoft.com/office/powerpoint/2010/main" val="278465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-247650" y="76200"/>
            <a:ext cx="12725399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Berlin Sans FB Demi" panose="020E0802020502020306" pitchFamily="34" charset="0"/>
              </a:rPr>
              <a:t>Information Gain: An Attribute Selection Measure 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08212" y="1227044"/>
            <a:ext cx="982083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Select the attribute with the highest information gain (used in typical decision tree induction algorithm: ID3/C4.5)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Let 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 be the probability that an arbitrary tuple in D belongs to class C</a:t>
            </a:r>
            <a:r>
              <a:rPr lang="en-US" altLang="en-US" sz="2400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, estimated by |C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baseline="-25000" dirty="0">
                <a:latin typeface="+mn-lt"/>
              </a:rPr>
              <a:t>, D</a:t>
            </a:r>
            <a:r>
              <a:rPr lang="en-US" altLang="en-US" sz="2400" dirty="0">
                <a:latin typeface="+mn-lt"/>
              </a:rPr>
              <a:t>|/|D|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Expected information (entropy) needed to classify a tuple in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needed (after using A to split D into v partitions) to classify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gained by branching on attribute A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/>
        </p:nvGraphicFramePr>
        <p:xfrm>
          <a:off x="2955784" y="3165818"/>
          <a:ext cx="3604935" cy="92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2900" imgH="431800" progId="Equation.3">
                  <p:embed/>
                </p:oleObj>
              </mc:Choice>
              <mc:Fallback>
                <p:oleObj name="Equation" r:id="rId3" imgW="1612900" imgH="431800" progId="Equation.3">
                  <p:embed/>
                  <p:pic>
                    <p:nvPicPr>
                      <p:cNvPr id="1536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3165818"/>
                        <a:ext cx="3604935" cy="924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/>
          <p:cNvGraphicFramePr>
            <a:graphicFrameLocks noChangeAspect="1"/>
          </p:cNvGraphicFramePr>
          <p:nvPr/>
        </p:nvGraphicFramePr>
        <p:xfrm>
          <a:off x="2955784" y="4557016"/>
          <a:ext cx="4495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300" imgH="457200" progId="Equation.3">
                  <p:embed/>
                </p:oleObj>
              </mc:Choice>
              <mc:Fallback>
                <p:oleObj name="Equation" r:id="rId5" imgW="1892300" imgH="457200" progId="Equation.3">
                  <p:embed/>
                  <p:pic>
                    <p:nvPicPr>
                      <p:cNvPr id="153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4557016"/>
                        <a:ext cx="4495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6"/>
          <p:cNvGraphicFramePr>
            <a:graphicFrameLocks noChangeAspect="1"/>
          </p:cNvGraphicFramePr>
          <p:nvPr/>
        </p:nvGraphicFramePr>
        <p:xfrm>
          <a:off x="2955784" y="5973020"/>
          <a:ext cx="45894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153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5973020"/>
                        <a:ext cx="458946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579264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817565" y="24881"/>
            <a:ext cx="10963275" cy="96044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Example: Attribute Selection with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4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3764798" y="4362599"/>
                <a:ext cx="8296022" cy="2365451"/>
              </a:xfrm>
            </p:spPr>
            <p:txBody>
              <a:bodyPr/>
              <a:lstStyle/>
              <a:p>
                <a:pPr eaLnBrk="1" hangingPunct="1">
                  <a:lnSpc>
                    <a:spcPct val="130000"/>
                  </a:lnSpc>
                  <a:buFont typeface="Wingdings" panose="05000000000000000000" pitchFamily="2" charset="2"/>
                  <a:buNone/>
                </a:pPr>
                <a:r>
                  <a:rPr lang="en-US" altLang="en-US" sz="2000" dirty="0">
                    <a:solidFill>
                      <a:srgbClr val="121328"/>
                    </a:solidFill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solidFill>
                              <a:srgbClr val="12132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rgbClr val="121328"/>
                            </a:solidFill>
                            <a:latin typeface="Cambria Math" charset="0"/>
                          </a:rPr>
                          <m:t>5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rgbClr val="121328"/>
                            </a:solidFill>
                            <a:latin typeface="Cambria Math" charset="0"/>
                          </a:rPr>
                          <m:t>14</m:t>
                        </m:r>
                      </m:den>
                    </m:f>
                    <m:r>
                      <a:rPr lang="en-US" altLang="en-US" sz="20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𝐼</m:t>
                    </m:r>
                    <m:r>
                      <a:rPr lang="en-US" altLang="en-US" sz="20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(2,3)</m:t>
                    </m:r>
                  </m:oMath>
                </a14:m>
                <a:r>
                  <a:rPr lang="en-US" altLang="en-US" sz="2400" dirty="0">
                    <a:solidFill>
                      <a:srgbClr val="121328"/>
                    </a:solidFill>
                  </a:rPr>
                  <a:t>means “outlook=rainy” has 5 out of 14 samples, with 2 </a:t>
                </a:r>
                <a:r>
                  <a:rPr lang="en-US" altLang="en-US" sz="2400" dirty="0" err="1">
                    <a:solidFill>
                      <a:srgbClr val="121328"/>
                    </a:solidFill>
                  </a:rPr>
                  <a:t>yes’es</a:t>
                </a:r>
                <a:r>
                  <a:rPr lang="en-US" altLang="en-US" sz="2400" dirty="0">
                    <a:solidFill>
                      <a:srgbClr val="121328"/>
                    </a:solidFill>
                  </a:rPr>
                  <a:t>  and 3 no’s. Hence</a:t>
                </a:r>
                <a:endParaRPr lang="en-US" altLang="en-US" sz="2400" dirty="0"/>
              </a:p>
              <a:p>
                <a:pPr eaLnBrk="1" hangingPunct="1">
                  <a:lnSpc>
                    <a:spcPct val="90000"/>
                  </a:lnSpc>
                  <a:buClr>
                    <a:schemeClr val="accent1"/>
                  </a:buClr>
                  <a:buFont typeface="Wingdings 2" panose="05020102010507070707" pitchFamily="18" charset="2"/>
                  <a:buNone/>
                </a:pPr>
                <a:endParaRPr lang="en-US" altLang="en-US" sz="2000" dirty="0">
                  <a:solidFill>
                    <a:srgbClr val="121328"/>
                  </a:solidFill>
                </a:endParaRPr>
              </a:p>
            </p:txBody>
          </p:sp>
        </mc:Choice>
        <mc:Fallback xmlns="">
          <p:sp>
            <p:nvSpPr>
              <p:cNvPr id="16389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764798" y="4362599"/>
                <a:ext cx="8296022" cy="2365451"/>
              </a:xfrm>
              <a:blipFill rotWithShape="0">
                <a:blip r:embed="rId4"/>
                <a:stretch>
                  <a:fillRect r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3" name="Object 8"/>
              <p:cNvSpPr txBox="1"/>
              <p:nvPr/>
            </p:nvSpPr>
            <p:spPr bwMode="auto">
              <a:xfrm>
                <a:off x="7378700" y="5057775"/>
                <a:ext cx="4402138" cy="4016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𝐺𝑎𝑖𝑛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𝑜𝑢𝑡𝑙𝑜𝑜𝑘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𝐼𝑛𝑓𝑜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𝐼𝑛𝑓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𝑜𝑢𝑡𝑙𝑜𝑜𝑘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)=0.246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39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700" y="5057775"/>
                <a:ext cx="4402138" cy="4016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755037" y="1218091"/>
            <a:ext cx="4025803" cy="1427389"/>
            <a:chOff x="3978306" y="1304384"/>
            <a:chExt cx="4004672" cy="1577540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5186118" y="1304384"/>
              <a:ext cx="1370745" cy="5114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outlook?</a:t>
              </a: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4208310" y="1919731"/>
              <a:ext cx="973022" cy="46230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Sunny</a:t>
              </a: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6538399" y="1923439"/>
              <a:ext cx="920124" cy="4623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Rainy</a:t>
              </a: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5702137" y="2424337"/>
              <a:ext cx="1066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Times New Roman" panose="02020603050405020304" pitchFamily="18" charset="0"/>
                </a:rPr>
                <a:t>Overcast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31EAE0D-8D1B-E040-8BD8-A8A2EE3CD1C7}"/>
                </a:ext>
              </a:extLst>
            </p:cNvPr>
            <p:cNvCxnSpPr/>
            <p:nvPr/>
          </p:nvCxnSpPr>
          <p:spPr>
            <a:xfrm flipH="1">
              <a:off x="3978306" y="1815873"/>
              <a:ext cx="1893185" cy="1065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0FC3B3E-1B08-A740-91FB-D7EEDB23FB8B}"/>
                </a:ext>
              </a:extLst>
            </p:cNvPr>
            <p:cNvCxnSpPr/>
            <p:nvPr/>
          </p:nvCxnSpPr>
          <p:spPr>
            <a:xfrm flipH="1">
              <a:off x="5869860" y="1815873"/>
              <a:ext cx="1631" cy="1066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33899FF-F2EB-3344-9A91-6FDE48E59570}"/>
                </a:ext>
              </a:extLst>
            </p:cNvPr>
            <p:cNvCxnSpPr>
              <a:cxnSpLocks/>
            </p:cNvCxnSpPr>
            <p:nvPr/>
          </p:nvCxnSpPr>
          <p:spPr>
            <a:xfrm>
              <a:off x="5871491" y="1815873"/>
              <a:ext cx="2111487" cy="1065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971157"/>
              </p:ext>
            </p:extLst>
          </p:nvPr>
        </p:nvGraphicFramePr>
        <p:xfrm>
          <a:off x="4211114" y="2907405"/>
          <a:ext cx="5276850" cy="57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14700" imgH="393700" progId="Equation.3">
                  <p:embed/>
                </p:oleObj>
              </mc:Choice>
              <mc:Fallback>
                <p:oleObj name="Equation" r:id="rId6" imgW="3314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114" y="2907405"/>
                        <a:ext cx="5276850" cy="57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7255DB3D-81CE-0A44-B720-EE9596082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62288"/>
              </p:ext>
            </p:extLst>
          </p:nvPr>
        </p:nvGraphicFramePr>
        <p:xfrm>
          <a:off x="4312019" y="1198732"/>
          <a:ext cx="3429272" cy="1147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2357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43446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75412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049341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1862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outlook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I(yes,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no)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rainy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0.971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02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overcast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sunny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0.971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11114" y="3524827"/>
                <a:ext cx="6222409" cy="553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𝐼𝑛𝑓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𝑜𝑢𝑡𝑙𝑜𝑜𝑘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14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2,3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14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4,0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14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3,2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=0.694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114" y="3524827"/>
                <a:ext cx="6222409" cy="55335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139739"/>
              </p:ext>
            </p:extLst>
          </p:nvPr>
        </p:nvGraphicFramePr>
        <p:xfrm>
          <a:off x="132373" y="1164985"/>
          <a:ext cx="3972794" cy="5273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7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Outlook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Windy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Play Golf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/>
                        <a:t>Yes</a:t>
                      </a:r>
                      <a:endParaRPr lang="en-US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2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5188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65546" y="47547"/>
            <a:ext cx="10963275" cy="96044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Example: Attribute Selection with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4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8175510" y="1298078"/>
                <a:ext cx="4412787" cy="16079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90000"/>
                  </a:lnSpc>
                  <a:buClr>
                    <a:schemeClr val="accent1"/>
                  </a:buClr>
                  <a:buFont typeface="Wingdings 2" panose="05020102010507070707" pitchFamily="18" charset="2"/>
                  <a:buNone/>
                </a:pPr>
                <a:r>
                  <a:rPr lang="en-US" altLang="en-US" sz="2400" dirty="0">
                    <a:solidFill>
                      <a:srgbClr val="121328"/>
                    </a:solidFill>
                  </a:rPr>
                  <a:t>Similarly, we can get</a:t>
                </a:r>
              </a:p>
              <a:p>
                <a:pPr eaLnBrk="1" hangingPunct="1">
                  <a:lnSpc>
                    <a:spcPct val="90000"/>
                  </a:lnSpc>
                  <a:buClr>
                    <a:schemeClr val="accent1"/>
                  </a:buClr>
                  <a:buFont typeface="Wingdings 2" panose="05020102010507070707" pitchFamily="18" charset="2"/>
                  <a:buNone/>
                </a:pPr>
                <a:r>
                  <a:rPr lang="en-US" altLang="en-US" sz="2400" dirty="0">
                    <a:solidFill>
                      <a:srgbClr val="121328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𝐺𝑎𝑖𝑛</m:t>
                    </m:r>
                    <m:d>
                      <m:dPr>
                        <m:ctrlP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charset="0"/>
                          </a:rPr>
                          <m:t>𝑇𝑒𝑚𝑝</m:t>
                        </m:r>
                      </m:e>
                    </m:d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=0.029,  </m:t>
                    </m:r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𝐺𝑎𝑖𝑛</m:t>
                    </m:r>
                    <m:d>
                      <m:dPr>
                        <m:ctrlP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charset="0"/>
                          </a:rPr>
                          <m:t>h𝑢𝑚𝑖𝑑𝑖𝑡𝑦</m:t>
                        </m:r>
                      </m:e>
                    </m:d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=0.151,  </m:t>
                    </m:r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𝐺𝑎𝑖𝑛</m:t>
                    </m:r>
                    <m:d>
                      <m:dPr>
                        <m:ctrlP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solidFill>
                              <a:srgbClr val="121328"/>
                            </a:solidFill>
                            <a:latin typeface="Cambria Math" charset="0"/>
                          </a:rPr>
                          <m:t>𝑊𝑖𝑛𝑑𝑦</m:t>
                        </m:r>
                      </m:e>
                    </m:d>
                    <m:r>
                      <a:rPr lang="en-US" altLang="en-US" sz="2400" b="0" i="1" smtClean="0">
                        <a:solidFill>
                          <a:srgbClr val="121328"/>
                        </a:solidFill>
                        <a:latin typeface="Cambria Math" charset="0"/>
                      </a:rPr>
                      <m:t>=0.048</m:t>
                    </m:r>
                  </m:oMath>
                </a14:m>
                <a:endParaRPr lang="en-US" altLang="en-US" sz="2400" dirty="0">
                  <a:solidFill>
                    <a:srgbClr val="121328"/>
                  </a:solidFill>
                </a:endParaRPr>
              </a:p>
            </p:txBody>
          </p:sp>
        </mc:Choice>
        <mc:Fallback xmlns="">
          <p:sp>
            <p:nvSpPr>
              <p:cNvPr id="16389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175510" y="1298078"/>
                <a:ext cx="4412787" cy="1607900"/>
              </a:xfrm>
              <a:blipFill rotWithShape="0">
                <a:blip r:embed="rId3"/>
                <a:stretch>
                  <a:fillRect l="-2072" t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255DB3D-81CE-0A44-B720-EE9596082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45981"/>
              </p:ext>
            </p:extLst>
          </p:nvPr>
        </p:nvGraphicFramePr>
        <p:xfrm>
          <a:off x="4221927" y="1273338"/>
          <a:ext cx="3650512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831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7861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802781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7039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195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Temp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I(Yes,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No)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Mild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Cool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CB5F134-5AE7-4A68-8A28-E9890D261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86435"/>
              </p:ext>
            </p:extLst>
          </p:nvPr>
        </p:nvGraphicFramePr>
        <p:xfrm>
          <a:off x="4221927" y="3878004"/>
          <a:ext cx="3862159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116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949917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849324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81802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Humidity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I(Yes,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No)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Normal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3B24DA5-A22A-4DE6-B6FA-3B16451E3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56854"/>
              </p:ext>
            </p:extLst>
          </p:nvPr>
        </p:nvGraphicFramePr>
        <p:xfrm>
          <a:off x="4227480" y="2635967"/>
          <a:ext cx="3076147" cy="905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795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756593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676473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941286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Windy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I(Yes,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No)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True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False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327015"/>
              </p:ext>
            </p:extLst>
          </p:nvPr>
        </p:nvGraphicFramePr>
        <p:xfrm>
          <a:off x="108106" y="1204561"/>
          <a:ext cx="3972794" cy="5273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7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Outlook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Windy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Play Golf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/>
                        <a:t>Yes</a:t>
                      </a:r>
                      <a:endParaRPr lang="en-US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2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145355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12192000" cy="9779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Gain Ratio: A Refined Measure for Attribute Selection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6" name="Rectangle 2051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Information gain measure is biased towards attributes with a large number of values (e.g. ID)</a:t>
                </a:r>
              </a:p>
              <a:p>
                <a:pPr eaLnBrk="1" hangingPunct="1"/>
                <a:r>
                  <a:rPr lang="en-US" altLang="en-US" dirty="0"/>
                  <a:t>Gain ratio: Overcomes the problem (as a normalization to information gain)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(A) = Gain(A)/</a:t>
                </a:r>
                <a:r>
                  <a:rPr lang="en-US" altLang="en-US" dirty="0" err="1"/>
                  <a:t>SplitInfo</a:t>
                </a:r>
                <a:r>
                  <a:rPr lang="en-US" altLang="en-US" dirty="0"/>
                  <a:t>(A)</a:t>
                </a:r>
              </a:p>
              <a:p>
                <a:pPr lvl="1"/>
                <a:r>
                  <a:rPr lang="en-US" altLang="en-US" dirty="0"/>
                  <a:t>The attribute with the maximum gain ratio is selected as the splitting attribute</a:t>
                </a:r>
              </a:p>
              <a:p>
                <a:pPr lvl="1"/>
                <a:r>
                  <a:rPr lang="en-US" altLang="en-US" dirty="0"/>
                  <a:t>Gain ratio is used in a popular algorithm C4.5 (a successor of ID3) by R. Quinlan</a:t>
                </a:r>
              </a:p>
              <a:p>
                <a:pPr eaLnBrk="1" hangingPunct="1"/>
                <a:r>
                  <a:rPr lang="en-US" altLang="en-US" dirty="0"/>
                  <a:t>Example</a:t>
                </a:r>
              </a:p>
              <a:p>
                <a:pPr lvl="1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SplitInf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charset="0"/>
                          </a:rPr>
                          <m:t>temp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=1.557</m:t>
                    </m:r>
                  </m:oMath>
                </a14:m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(temp) = 0.029/1.557 = 0.019</a:t>
                </a:r>
              </a:p>
            </p:txBody>
          </p:sp>
        </mc:Choice>
        <mc:Fallback xmlns="">
          <p:sp>
            <p:nvSpPr>
              <p:cNvPr id="18436" name="Rectangle 205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  <a:blipFill rotWithShape="0">
                <a:blip r:embed="rId4"/>
                <a:stretch>
                  <a:fillRect l="-450"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437" name="Object 204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60903" y="2479033"/>
          <a:ext cx="4343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87600" imgH="457200" progId="Equation.3">
                  <p:embed/>
                </p:oleObj>
              </mc:Choice>
              <mc:Fallback>
                <p:oleObj name="Equation" r:id="rId5" imgW="2387600" imgH="457200" progId="Equation.3">
                  <p:embed/>
                  <p:pic>
                    <p:nvPicPr>
                      <p:cNvPr id="18437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903" y="2479033"/>
                        <a:ext cx="43434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574761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707545" y="2528121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49452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13987" y="164920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(1)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022" y="1191652"/>
            <a:ext cx="10848975" cy="218299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Supervised learning (classification)</a:t>
            </a:r>
            <a:endParaRPr lang="en-US" altLang="en-US" sz="2400" dirty="0"/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Supervision: The training data such as observations or measurements are accompanied by </a:t>
            </a:r>
            <a:r>
              <a:rPr lang="en-US" altLang="en-US" sz="2400" b="1" dirty="0"/>
              <a:t>labels</a:t>
            </a:r>
            <a:r>
              <a:rPr lang="en-US" altLang="en-US" sz="2400" dirty="0"/>
              <a:t> indicating the classes which they belong to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New data is classified based on the models built from the training 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E678F-ABFE-4061-8A92-57B3FAE84375}"/>
              </a:ext>
            </a:extLst>
          </p:cNvPr>
          <p:cNvSpPr txBox="1"/>
          <p:nvPr/>
        </p:nvSpPr>
        <p:spPr>
          <a:xfrm>
            <a:off x="305241" y="3294672"/>
            <a:ext cx="3082566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Training Data with class label: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440FD7D-CA7A-4B99-8295-420FF9F741F9}"/>
              </a:ext>
            </a:extLst>
          </p:cNvPr>
          <p:cNvSpPr/>
          <p:nvPr/>
        </p:nvSpPr>
        <p:spPr>
          <a:xfrm>
            <a:off x="3458454" y="3676381"/>
            <a:ext cx="207390" cy="132140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15194" y="3443079"/>
            <a:ext cx="6324600" cy="3167163"/>
            <a:chOff x="1752600" y="1828800"/>
            <a:chExt cx="6324600" cy="3962400"/>
          </a:xfrm>
        </p:grpSpPr>
        <p:sp>
          <p:nvSpPr>
            <p:cNvPr id="107" name="Rectangle 5"/>
            <p:cNvSpPr>
              <a:spLocks noChangeArrowheads="1"/>
            </p:cNvSpPr>
            <p:nvPr/>
          </p:nvSpPr>
          <p:spPr bwMode="auto">
            <a:xfrm>
              <a:off x="4191000" y="1828800"/>
              <a:ext cx="1981200" cy="1600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Model </a:t>
              </a:r>
            </a:p>
            <a:p>
              <a:pPr algn="ctr" eaLnBrk="1" hangingPunct="1"/>
              <a:r>
                <a:rPr lang="en-US" altLang="zh-CN" sz="1800" b="1" dirty="0"/>
                <a:t>Learning</a:t>
              </a:r>
            </a:p>
          </p:txBody>
        </p:sp>
        <p:sp>
          <p:nvSpPr>
            <p:cNvPr id="108" name="Oval 9"/>
            <p:cNvSpPr>
              <a:spLocks noChangeArrowheads="1"/>
            </p:cNvSpPr>
            <p:nvPr/>
          </p:nvSpPr>
          <p:spPr bwMode="auto">
            <a:xfrm>
              <a:off x="6858000" y="3962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Positive</a:t>
              </a:r>
            </a:p>
          </p:txBody>
        </p:sp>
        <p:sp>
          <p:nvSpPr>
            <p:cNvPr id="109" name="Oval 10"/>
            <p:cNvSpPr>
              <a:spLocks noChangeArrowheads="1"/>
            </p:cNvSpPr>
            <p:nvPr/>
          </p:nvSpPr>
          <p:spPr bwMode="auto">
            <a:xfrm>
              <a:off x="6858000" y="5105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Negative</a:t>
              </a:r>
            </a:p>
          </p:txBody>
        </p:sp>
        <p:sp>
          <p:nvSpPr>
            <p:cNvPr id="110" name="AutoShape 17"/>
            <p:cNvSpPr>
              <a:spLocks noChangeArrowheads="1"/>
            </p:cNvSpPr>
            <p:nvPr/>
          </p:nvSpPr>
          <p:spPr bwMode="auto">
            <a:xfrm>
              <a:off x="3429000" y="22860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1" name="AutoShape 18"/>
            <p:cNvSpPr>
              <a:spLocks noChangeArrowheads="1"/>
            </p:cNvSpPr>
            <p:nvPr/>
          </p:nvSpPr>
          <p:spPr bwMode="auto">
            <a:xfrm rot="5400000">
              <a:off x="4914900" y="3619500"/>
              <a:ext cx="533400" cy="457200"/>
            </a:xfrm>
            <a:prstGeom prst="rightArrow">
              <a:avLst>
                <a:gd name="adj1" fmla="val 50000"/>
                <a:gd name="adj2" fmla="val 2198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2" name="AutoShape 19"/>
            <p:cNvSpPr>
              <a:spLocks noChangeArrowheads="1"/>
            </p:cNvSpPr>
            <p:nvPr/>
          </p:nvSpPr>
          <p:spPr bwMode="auto">
            <a:xfrm>
              <a:off x="3429000" y="47244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3" name="AutoShape 20"/>
            <p:cNvSpPr>
              <a:spLocks noChangeArrowheads="1"/>
            </p:cNvSpPr>
            <p:nvPr/>
          </p:nvSpPr>
          <p:spPr bwMode="auto">
            <a:xfrm rot="20411408">
              <a:off x="6275388" y="4419600"/>
              <a:ext cx="658812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4" name="AutoShape 23"/>
            <p:cNvSpPr>
              <a:spLocks noChangeArrowheads="1"/>
            </p:cNvSpPr>
            <p:nvPr/>
          </p:nvSpPr>
          <p:spPr bwMode="auto">
            <a:xfrm rot="1765968">
              <a:off x="6248400" y="4953000"/>
              <a:ext cx="658813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5" name="AutoShape 24"/>
            <p:cNvSpPr>
              <a:spLocks noChangeAspect="1" noChangeArrowheads="1"/>
            </p:cNvSpPr>
            <p:nvPr/>
          </p:nvSpPr>
          <p:spPr bwMode="auto">
            <a:xfrm>
              <a:off x="2095500" y="18288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6" name="AutoShape 25"/>
            <p:cNvSpPr>
              <a:spLocks noChangeAspect="1" noChangeArrowheads="1"/>
            </p:cNvSpPr>
            <p:nvPr/>
          </p:nvSpPr>
          <p:spPr bwMode="auto">
            <a:xfrm>
              <a:off x="1924050" y="20002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7" name="AutoShape 26"/>
            <p:cNvSpPr>
              <a:spLocks noChangeAspect="1" noChangeArrowheads="1"/>
            </p:cNvSpPr>
            <p:nvPr/>
          </p:nvSpPr>
          <p:spPr bwMode="auto">
            <a:xfrm>
              <a:off x="1752600" y="21717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Training </a:t>
              </a:r>
            </a:p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18" name="AutoShape 27"/>
            <p:cNvSpPr>
              <a:spLocks noChangeAspect="1" noChangeArrowheads="1"/>
            </p:cNvSpPr>
            <p:nvPr/>
          </p:nvSpPr>
          <p:spPr bwMode="auto">
            <a:xfrm>
              <a:off x="2095500" y="41910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9" name="AutoShape 28"/>
            <p:cNvSpPr>
              <a:spLocks noChangeAspect="1" noChangeArrowheads="1"/>
            </p:cNvSpPr>
            <p:nvPr/>
          </p:nvSpPr>
          <p:spPr bwMode="auto">
            <a:xfrm>
              <a:off x="1924050" y="43624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20" name="AutoShape 29"/>
            <p:cNvSpPr>
              <a:spLocks noChangeAspect="1" noChangeArrowheads="1"/>
            </p:cNvSpPr>
            <p:nvPr/>
          </p:nvSpPr>
          <p:spPr bwMode="auto">
            <a:xfrm>
              <a:off x="1752600" y="45339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Test </a:t>
              </a:r>
            </a:p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21" name="AutoShape 30"/>
            <p:cNvSpPr>
              <a:spLocks noChangeArrowheads="1"/>
            </p:cNvSpPr>
            <p:nvPr/>
          </p:nvSpPr>
          <p:spPr bwMode="auto">
            <a:xfrm>
              <a:off x="4191000" y="4267200"/>
              <a:ext cx="1981200" cy="1447800"/>
            </a:xfrm>
            <a:prstGeom prst="flowChartMultidocumen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Prediction </a:t>
              </a:r>
            </a:p>
            <a:p>
              <a:pPr algn="ctr" eaLnBrk="1" hangingPunct="1"/>
              <a:r>
                <a:rPr lang="en-US" altLang="zh-CN" sz="1800" b="1" dirty="0"/>
                <a:t>Model 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0440"/>
              </p:ext>
            </p:extLst>
          </p:nvPr>
        </p:nvGraphicFramePr>
        <p:xfrm>
          <a:off x="333675" y="3808521"/>
          <a:ext cx="3779313" cy="25973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Outlook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Windy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Play Golf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/>
                        <a:t>Yes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/>
                  <a:t>Total probability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nary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Bayes’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lang="en-US" alt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0" smtClean="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endParaRPr lang="en-US" altLang="en-US" sz="2400" dirty="0"/>
              </a:p>
              <a:p>
                <a:pPr lvl="1" eaLnBrk="1" hangingPunct="1"/>
                <a:endParaRPr lang="en-US" altLang="en-US" sz="2400" b="1" dirty="0"/>
              </a:p>
              <a:p>
                <a:pPr lvl="1" eaLnBrk="1" hangingPunct="1"/>
                <a:endParaRPr lang="en-US" altLang="en-US" sz="2400" b="1" dirty="0"/>
              </a:p>
              <a:p>
                <a:pPr marL="200021" lvl="1" indent="0" eaLnBrk="1" hangingPunct="1">
                  <a:buNone/>
                </a:pPr>
                <a:endParaRPr lang="en-US" altLang="en-US" sz="2400" b="1" dirty="0"/>
              </a:p>
              <a:p>
                <a:pPr lvl="1" eaLnBrk="1" hangingPunct="1"/>
                <a:r>
                  <a:rPr lang="en-US" altLang="en-US" sz="2400" b="1" dirty="0"/>
                  <a:t>X:</a:t>
                </a:r>
                <a:r>
                  <a:rPr lang="en-US" altLang="en-US" sz="2400" dirty="0"/>
                  <a:t> a data sample (“</a:t>
                </a:r>
                <a:r>
                  <a:rPr lang="en-US" altLang="en-US" sz="2400" i="1" dirty="0"/>
                  <a:t>evidence</a:t>
                </a:r>
                <a:r>
                  <a:rPr lang="en-US" altLang="en-US" sz="2400" dirty="0"/>
                  <a:t>”)</a:t>
                </a:r>
              </a:p>
              <a:p>
                <a:pPr lvl="1" eaLnBrk="1" hangingPunct="1"/>
                <a:r>
                  <a:rPr lang="en-US" altLang="en-US" sz="2400" dirty="0"/>
                  <a:t>H: X belongs to class C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  <a:blipFill rotWithShape="1">
                <a:blip r:embed="rId3"/>
                <a:stretch>
                  <a:fillRect l="-444" t="-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582955" y="3041780"/>
            <a:ext cx="103569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66871" y="3041780"/>
            <a:ext cx="66130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85992" y="3041780"/>
            <a:ext cx="886408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8307" y="4100027"/>
            <a:ext cx="23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posteriori probability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5238" y="4100027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prior probability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6415" y="4095577"/>
            <a:ext cx="1197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likelihood</a:t>
            </a:r>
            <a:endParaRPr lang="en-US" dirty="0"/>
          </a:p>
        </p:txBody>
      </p:sp>
      <p:cxnSp>
        <p:nvCxnSpPr>
          <p:cNvPr id="9" name="Straight Connector 8"/>
          <p:cNvCxnSpPr>
            <a:stCxn id="2" idx="2"/>
            <a:endCxn id="3" idx="0"/>
          </p:cNvCxnSpPr>
          <p:nvPr/>
        </p:nvCxnSpPr>
        <p:spPr>
          <a:xfrm flipH="1">
            <a:off x="3568629" y="3554963"/>
            <a:ext cx="532176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  <a:endCxn id="5" idx="0"/>
          </p:cNvCxnSpPr>
          <p:nvPr/>
        </p:nvCxnSpPr>
        <p:spPr>
          <a:xfrm flipH="1">
            <a:off x="6595169" y="3554963"/>
            <a:ext cx="734027" cy="54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  <a:endCxn id="4" idx="0"/>
          </p:cNvCxnSpPr>
          <p:nvPr/>
        </p:nvCxnSpPr>
        <p:spPr>
          <a:xfrm>
            <a:off x="8197526" y="3554963"/>
            <a:ext cx="740821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34186" y="4671753"/>
            <a:ext cx="266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What we should choose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7772400" y="4671753"/>
            <a:ext cx="2865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knew previously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78693" y="4671753"/>
            <a:ext cx="19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just see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0332" y="5453742"/>
            <a:ext cx="53690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Prediction can be done based on Bayes’ Theorem: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52554" y="5960322"/>
            <a:ext cx="631931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Classification is to derive the maximum posteriori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4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815101" y="152400"/>
            <a:ext cx="8202202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Bayes’ Theorem Example: Picnic Day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04378" y="1169828"/>
            <a:ext cx="10373903" cy="214872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The morning is cloudy </a:t>
            </a:r>
            <a:r>
              <a:rPr lang="en-US" altLang="en-US" sz="2400" dirty="0">
                <a:sym typeface="Wingdings"/>
              </a:rPr>
              <a:t></a:t>
            </a:r>
          </a:p>
          <a:p>
            <a:r>
              <a:rPr lang="en-US" altLang="en-US" sz="2400" dirty="0"/>
              <a:t>What is the chance of rain?</a:t>
            </a:r>
          </a:p>
          <a:p>
            <a:r>
              <a:rPr lang="en-US" altLang="en-US" sz="2400" dirty="0"/>
              <a:t>50% of all rainy days start off cloudy.</a:t>
            </a:r>
          </a:p>
          <a:p>
            <a:r>
              <a:rPr lang="en-US" altLang="en-US" sz="2400" dirty="0"/>
              <a:t>Cloudy mornings are common (40% of days start cloudy)</a:t>
            </a:r>
          </a:p>
          <a:p>
            <a:r>
              <a:rPr lang="en-US" altLang="en-US" sz="2400" dirty="0"/>
              <a:t>This is usually a dry month (only 3 of 30 days tend to be rainy)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804378" y="4010610"/>
            <a:ext cx="10754048" cy="165585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The chance of rain is probably not as high as expected </a:t>
            </a:r>
            <a:r>
              <a:rPr lang="en-US" altLang="en-US" sz="2400" dirty="0">
                <a:sym typeface="Wingdings"/>
              </a:rPr>
              <a:t></a:t>
            </a:r>
          </a:p>
          <a:p>
            <a:r>
              <a:rPr lang="en-US" altLang="en-US" sz="2400" dirty="0">
                <a:sym typeface="Wingdings"/>
              </a:rPr>
              <a:t>Bayes’ Theorem allows us to tell back and forth between posterior and likelihood</a:t>
            </a:r>
          </a:p>
          <a:p>
            <a:pPr marL="0" indent="0">
              <a:buNone/>
            </a:pPr>
            <a:r>
              <a:rPr lang="en-US" altLang="en-US" sz="2400" dirty="0">
                <a:sym typeface="Wingdings"/>
              </a:rPr>
              <a:t>(</a:t>
            </a:r>
            <a:r>
              <a:rPr lang="en-US" altLang="en-US" sz="2400" i="1" dirty="0">
                <a:sym typeface="Wingdings"/>
              </a:rPr>
              <a:t>e.g.</a:t>
            </a:r>
            <a:r>
              <a:rPr lang="en-US" altLang="en-US" sz="2400" dirty="0">
                <a:sym typeface="Wingdings"/>
              </a:rPr>
              <a:t>, P(Rain | Cloud) and P(Cloud | Rain)), tests the reality, which is the most important trick in Bayesian Inference</a:t>
            </a:r>
            <a:endParaRPr lang="en-US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404261" y="2504751"/>
            <a:ext cx="242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P(Cloud) = 40%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3656" y="2912496"/>
            <a:ext cx="236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P(Rain) = 10%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1329" y="2088103"/>
            <a:ext cx="326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P(Cloud | Rain) = 50%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527" y="3354702"/>
            <a:ext cx="1053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sz="2400" dirty="0">
                <a:solidFill>
                  <a:srgbClr val="FF0000"/>
                </a:solidFill>
              </a:rPr>
              <a:t>P(Rain | Cloud) = P(Rain) P(Cloud | Rain) / P(Cloud) = 10% * 50% / 40% = 12.5%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0329" y="1608363"/>
            <a:ext cx="326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P(Rain | Cloud) = ?</a:t>
            </a:r>
          </a:p>
        </p:txBody>
      </p:sp>
    </p:spTree>
    <p:extLst>
      <p:ext uri="{BB962C8B-B14F-4D97-AF65-F5344CB8AC3E}">
        <p14:creationId xmlns:p14="http://schemas.microsoft.com/office/powerpoint/2010/main" val="12592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95291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Naïve Bayes Classifier: Making a 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755830" y="1291178"/>
                <a:ext cx="10926920" cy="5340791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Based on the Bayes’ Theorem, we can derive a Bayes Classifier to compute the posterior probability of classifying an object X to a class C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P (C|X)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en-US" dirty="0"/>
                  <a:t> P(X|C)P</a:t>
                </a:r>
                <a:r>
                  <a:rPr lang="de-DE" altLang="en-US" dirty="0"/>
                  <a:t>(C) = P(x1|C)P(x2|x1,C)...P(xn|x1,...,C)P(C)</a:t>
                </a:r>
              </a:p>
              <a:p>
                <a:pPr lvl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A naïve </a:t>
                </a:r>
                <a:r>
                  <a:rPr lang="en-US" altLang="en-US" dirty="0" err="1"/>
                  <a:t>bayes</a:t>
                </a:r>
                <a:r>
                  <a:rPr lang="en-US" altLang="en-US" dirty="0"/>
                  <a:t> assumption to simplify the complex dependencies: </a:t>
                </a:r>
                <a:r>
                  <a:rPr lang="en-US" altLang="en-US" i="1" dirty="0"/>
                  <a:t>features are conditionally independent, given the class label!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P (C|X)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en-US" dirty="0"/>
                  <a:t> P(X|C)P</a:t>
                </a:r>
                <a:r>
                  <a:rPr lang="de-DE" altLang="en-US" dirty="0"/>
                  <a:t>(C) ≈ P(x1|C)P(x2|C)...P(</a:t>
                </a:r>
                <a:r>
                  <a:rPr lang="de-DE" altLang="en-US" dirty="0" err="1"/>
                  <a:t>xn|C</a:t>
                </a:r>
                <a:r>
                  <a:rPr lang="de-DE" altLang="en-US" dirty="0"/>
                  <a:t>)P(C)</a:t>
                </a:r>
              </a:p>
              <a:p>
                <a:pPr lvl="1">
                  <a:spcAft>
                    <a:spcPts val="600"/>
                  </a:spcAft>
                </a:pPr>
                <a:endParaRPr lang="de-DE" altLang="en-US" dirty="0"/>
              </a:p>
              <a:p>
                <a:pPr>
                  <a:spcAft>
                    <a:spcPts val="600"/>
                  </a:spcAft>
                </a:pPr>
                <a:r>
                  <a:rPr lang="de-DE" altLang="en-US" dirty="0"/>
                  <a:t>Super </a:t>
                </a:r>
                <a:r>
                  <a:rPr lang="de-DE" altLang="en-US" dirty="0" err="1"/>
                  <a:t>efficient</a:t>
                </a:r>
                <a:r>
                  <a:rPr lang="de-DE" altLang="en-US" dirty="0"/>
                  <a:t>: </a:t>
                </a:r>
                <a:r>
                  <a:rPr lang="de-DE" altLang="en-US" dirty="0" err="1"/>
                  <a:t>each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feature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only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conditions</a:t>
                </a:r>
                <a:r>
                  <a:rPr lang="de-DE" altLang="en-US" dirty="0"/>
                  <a:t> on </a:t>
                </a:r>
                <a:r>
                  <a:rPr lang="de-DE" altLang="en-US" dirty="0" err="1"/>
                  <a:t>the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class</a:t>
                </a:r>
                <a:r>
                  <a:rPr lang="de-DE" altLang="en-US" dirty="0"/>
                  <a:t> (</a:t>
                </a:r>
                <a:r>
                  <a:rPr lang="de-DE" altLang="en-US" dirty="0" err="1"/>
                  <a:t>boils</a:t>
                </a:r>
                <a:r>
                  <a:rPr lang="de-DE" altLang="en-US" dirty="0"/>
                  <a:t> down </a:t>
                </a:r>
                <a:r>
                  <a:rPr lang="de-DE" altLang="en-US" dirty="0" err="1"/>
                  <a:t>to</a:t>
                </a:r>
                <a:r>
                  <a:rPr lang="de-DE" altLang="en-US" dirty="0"/>
                  <a:t> sample </a:t>
                </a:r>
                <a:r>
                  <a:rPr lang="de-DE" altLang="en-US" dirty="0" err="1"/>
                  <a:t>counting</a:t>
                </a:r>
                <a:r>
                  <a:rPr lang="de-DE" altLang="en-US" dirty="0"/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altLang="en-US" dirty="0" err="1"/>
                  <a:t>Achieves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surprisingly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comparable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performance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755830" y="1291178"/>
                <a:ext cx="10926920" cy="5340791"/>
              </a:xfrm>
              <a:blipFill>
                <a:blip r:embed="rId3"/>
                <a:stretch>
                  <a:fillRect l="-465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1381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Naïve Bayes Classifier: Categorical vs. Continuous Valued Features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 is categorical,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the # of tuples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, divided by |C</a:t>
                </a:r>
                <a:r>
                  <a:rPr lang="en-US" altLang="en-US" baseline="-25000" dirty="0"/>
                  <a:t>i, D</a:t>
                </a:r>
                <a:r>
                  <a:rPr lang="en-US" altLang="en-US" dirty="0"/>
                  <a:t>| (# of tuples of C</a:t>
                </a:r>
                <a:r>
                  <a:rPr lang="en-US" altLang="en-US" baseline="-25000" dirty="0"/>
                  <a:t>i</a:t>
                </a:r>
                <a:r>
                  <a:rPr lang="en-US" altLang="en-US" dirty="0"/>
                  <a:t> in D)</a:t>
                </a:r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continuous-valued,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usually computed based on Gaussian distribution with a mean </a:t>
                </a:r>
                <a:r>
                  <a:rPr lang="el-GR" altLang="en-US" dirty="0"/>
                  <a:t>μ</a:t>
                </a:r>
                <a:r>
                  <a:rPr lang="en-US" altLang="en-US" dirty="0"/>
                  <a:t> and standard deviation </a:t>
                </a:r>
                <a:r>
                  <a:rPr lang="el-GR" altLang="en-US" dirty="0"/>
                  <a:t>σ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  <a:blipFill rotWithShape="0">
                <a:blip r:embed="rId3"/>
                <a:stretch>
                  <a:fillRect l="-448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4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  <a:blipFill rotWithShape="0">
                <a:blip r:embed="rId4"/>
                <a:stretch>
                  <a:fillRect l="-244"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2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Naïve Bayes Classifier Example 1: Training Dataset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38175" y="1828800"/>
            <a:ext cx="4467225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Class: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play golf= ‘yes’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play golf = ‘no’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AB074-FABC-804F-8990-7262D9F0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312" y="1377950"/>
            <a:ext cx="6745288" cy="4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 Example </a:t>
            </a:r>
            <a:r>
              <a:rPr lang="en-US" altLang="en-US" sz="4000" b="1" i="1" u="sng" dirty="0"/>
              <a:t>P(Yes | Sunny)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D6C7E-945E-BF4F-9F69-7786CFE3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3" y="1099355"/>
            <a:ext cx="11670317" cy="523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 Example: </a:t>
            </a:r>
            <a:r>
              <a:rPr lang="en-US" altLang="en-US" sz="4000" b="1" u="sng" dirty="0"/>
              <a:t>P(No | Sunny)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CB58B-C5BE-214E-9CF1-3AE124E9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5" y="1347631"/>
            <a:ext cx="11715153" cy="526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 Example: </a:t>
            </a:r>
            <a:r>
              <a:rPr lang="en-US" altLang="en-US" sz="4000" b="1" u="sng" dirty="0"/>
              <a:t>Likelihood Tables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9E14B-6AB4-404F-85A1-572804BA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65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 Example: </a:t>
            </a:r>
            <a:r>
              <a:rPr lang="en-US" altLang="en-US" sz="4000" b="1" u="sng" dirty="0"/>
              <a:t>Likelihood Tables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8EB14-1C47-9544-9DE7-CAC11BAF1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0" y="1619250"/>
            <a:ext cx="7785100" cy="354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BD9FD-BEB3-4AEE-977E-F72DDAF22590}"/>
              </a:ext>
            </a:extLst>
          </p:cNvPr>
          <p:cNvSpPr txBox="1"/>
          <p:nvPr/>
        </p:nvSpPr>
        <p:spPr>
          <a:xfrm>
            <a:off x="1974850" y="5453495"/>
            <a:ext cx="47264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P(x) = P( x | yes ) * P (yes) + P( x | no ) * P (no)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6950DE-69D5-4483-B5FC-ACF4E822E1BE}"/>
              </a:ext>
            </a:extLst>
          </p:cNvPr>
          <p:cNvSpPr/>
          <p:nvPr/>
        </p:nvSpPr>
        <p:spPr>
          <a:xfrm>
            <a:off x="9687020" y="2849290"/>
            <a:ext cx="76815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/ P(x)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80517A-3204-40F6-A8F3-6FA73F7EFEF2}"/>
              </a:ext>
            </a:extLst>
          </p:cNvPr>
          <p:cNvSpPr/>
          <p:nvPr/>
        </p:nvSpPr>
        <p:spPr>
          <a:xfrm>
            <a:off x="9540970" y="4017690"/>
            <a:ext cx="76815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/ P(x)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87048-D403-4B09-B1C2-ABFD55CAD69E}"/>
              </a:ext>
            </a:extLst>
          </p:cNvPr>
          <p:cNvSpPr/>
          <p:nvPr/>
        </p:nvSpPr>
        <p:spPr>
          <a:xfrm>
            <a:off x="7689850" y="4786040"/>
            <a:ext cx="1416050" cy="198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B4630D-CD43-4436-8F09-9B2DCDA41909}"/>
              </a:ext>
            </a:extLst>
          </p:cNvPr>
          <p:cNvCxnSpPr>
            <a:stCxn id="3" idx="3"/>
          </p:cNvCxnSpPr>
          <p:nvPr/>
        </p:nvCxnSpPr>
        <p:spPr>
          <a:xfrm flipV="1">
            <a:off x="6701337" y="5054600"/>
            <a:ext cx="988513" cy="591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103D683-2120-447A-8F0F-6B3184F9F8CE}"/>
              </a:ext>
            </a:extLst>
          </p:cNvPr>
          <p:cNvSpPr/>
          <p:nvPr/>
        </p:nvSpPr>
        <p:spPr>
          <a:xfrm>
            <a:off x="3190779" y="3340582"/>
            <a:ext cx="291938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 ______________________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P(x)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5A773B-5F2D-460E-87B8-9B4F57746A01}"/>
              </a:ext>
            </a:extLst>
          </p:cNvPr>
          <p:cNvSpPr/>
          <p:nvPr/>
        </p:nvSpPr>
        <p:spPr>
          <a:xfrm>
            <a:off x="3127898" y="4460186"/>
            <a:ext cx="291938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 ______________________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P(x)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2192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Avoiding the Zero-Probability Problem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19200"/>
            <a:ext cx="10848975" cy="5486400"/>
          </a:xfrm>
        </p:spPr>
        <p:txBody>
          <a:bodyPr/>
          <a:lstStyle/>
          <a:p>
            <a:r>
              <a:rPr lang="en-US" altLang="en-US" dirty="0"/>
              <a:t>Naïve Bayesian prediction requires each conditional probability be </a:t>
            </a:r>
            <a:r>
              <a:rPr lang="en-US" altLang="en-US" b="1" dirty="0"/>
              <a:t>non-zero</a:t>
            </a:r>
            <a:endParaRPr lang="en-US" altLang="en-US" dirty="0"/>
          </a:p>
          <a:p>
            <a:pPr lvl="1"/>
            <a:r>
              <a:rPr lang="en-US" altLang="en-US" dirty="0"/>
              <a:t> Otherwise, the predicted probability will be zero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r>
              <a:rPr lang="en-US" altLang="en-US" dirty="0"/>
              <a:t>Example.  Suppose a dataset with 1,000 tuples:</a:t>
            </a:r>
          </a:p>
          <a:p>
            <a:pPr marL="622285" lvl="3" indent="0">
              <a:buNone/>
            </a:pPr>
            <a:r>
              <a:rPr lang="en-US" altLang="en-US" dirty="0"/>
              <a:t>income = low (0), income= medium (990), and income = high (10)</a:t>
            </a:r>
          </a:p>
          <a:p>
            <a:pPr eaLnBrk="1" hangingPunct="1"/>
            <a:r>
              <a:rPr lang="en-US" altLang="en-US" dirty="0"/>
              <a:t>Use </a:t>
            </a:r>
            <a:r>
              <a:rPr lang="en-US" altLang="en-US" b="1" dirty="0"/>
              <a:t>Laplacian correction</a:t>
            </a:r>
            <a:r>
              <a:rPr lang="en-US" altLang="en-US" dirty="0"/>
              <a:t> (or Laplacian estimator)</a:t>
            </a:r>
          </a:p>
          <a:p>
            <a:pPr lvl="1" eaLnBrk="1" hangingPunct="1"/>
            <a:r>
              <a:rPr lang="en-US" altLang="en-US" i="1" dirty="0"/>
              <a:t>Adding 1 (or a small integer) to each case  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low) = 1/(1000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medium) = (990 + 1)/(1000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high) = (10 + 1)/(1000 + 3)</a:t>
            </a:r>
          </a:p>
          <a:p>
            <a:pPr lvl="1"/>
            <a:r>
              <a:rPr lang="en-US" altLang="en-US" dirty="0"/>
              <a:t>The “corrected” probability estimates are close to their “uncorrected” counterparts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3513651"/>
            <a:ext cx="3296227" cy="21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(2)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377"/>
            <a:ext cx="10848975" cy="224898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Unsupervised learning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3300"/>
                </a:solidFill>
              </a:rPr>
              <a:t>(clustering)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The class labels of training data are </a:t>
            </a:r>
            <a:r>
              <a:rPr lang="en-US" altLang="en-US" sz="2400" b="1" dirty="0"/>
              <a:t>unknown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Given a set of observations or measurements, establish the possible existence of classes or clusters in the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16" y="3483979"/>
            <a:ext cx="4411884" cy="3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84" y="2860340"/>
            <a:ext cx="355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2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Strength </a:t>
            </a:r>
          </a:p>
          <a:p>
            <a:pPr lvl="1"/>
            <a:r>
              <a:rPr lang="en-US" altLang="en-US" sz="2400" u="sng" dirty="0"/>
              <a:t>Performance</a:t>
            </a:r>
            <a:r>
              <a:rPr lang="en-US" altLang="en-US" sz="2400" dirty="0"/>
              <a:t>:  A </a:t>
            </a:r>
            <a:r>
              <a:rPr lang="en-US" altLang="en-US" sz="2400" i="1" dirty="0"/>
              <a:t>naïve Bayesian classifier</a:t>
            </a:r>
            <a:r>
              <a:rPr lang="en-US" altLang="en-US" sz="2400" dirty="0"/>
              <a:t>, has comparable performance with decision tree and selected neural network classifiers</a:t>
            </a:r>
          </a:p>
          <a:p>
            <a:pPr lvl="1"/>
            <a:r>
              <a:rPr lang="en-US" altLang="en-US" sz="2400" u="sng" dirty="0"/>
              <a:t>Incremental</a:t>
            </a:r>
            <a:r>
              <a:rPr lang="en-US" altLang="en-US" sz="2400" dirty="0"/>
              <a:t>:   Each training example can incrementally increase/decrease the probability that a hypothesis is correct—prior knowledge can be combined with observed data</a:t>
            </a:r>
          </a:p>
        </p:txBody>
      </p:sp>
    </p:spTree>
    <p:extLst>
      <p:ext uri="{BB962C8B-B14F-4D97-AF65-F5344CB8AC3E}">
        <p14:creationId xmlns:p14="http://schemas.microsoft.com/office/powerpoint/2010/main" val="2451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Weakness</a:t>
            </a:r>
          </a:p>
          <a:p>
            <a:pPr lvl="1" eaLnBrk="1" hangingPunct="1"/>
            <a:r>
              <a:rPr lang="en-US" altLang="en-US" sz="2400" dirty="0"/>
              <a:t>Assumption: attributes conditional independence, therefore loss of accuracy</a:t>
            </a:r>
          </a:p>
          <a:p>
            <a:pPr lvl="2" eaLnBrk="1" hangingPunct="1"/>
            <a:r>
              <a:rPr lang="en-US" altLang="en-US" sz="2400" dirty="0"/>
              <a:t>E.g., Patient’s Profile: (age, family history),</a:t>
            </a:r>
          </a:p>
          <a:p>
            <a:pPr lvl="2" eaLnBrk="1" hangingPunct="1"/>
            <a:r>
              <a:rPr lang="en-US" altLang="en-US" sz="2400" dirty="0"/>
              <a:t>         Patient’s Symptoms:  (fever, cough),  </a:t>
            </a:r>
          </a:p>
          <a:p>
            <a:pPr lvl="2" eaLnBrk="1" hangingPunct="1"/>
            <a:r>
              <a:rPr lang="en-US" altLang="en-US" sz="2400" dirty="0"/>
              <a:t>         Patient’s Disease: (lung cancer, diabetes). </a:t>
            </a:r>
          </a:p>
          <a:p>
            <a:pPr lvl="2" eaLnBrk="1" hangingPunct="1"/>
            <a:r>
              <a:rPr lang="en-US" altLang="en-US" sz="2400" dirty="0"/>
              <a:t>Dependencies among these cannot be modeled by Naïve Bayes Classifier</a:t>
            </a:r>
          </a:p>
          <a:p>
            <a:pPr lvl="1"/>
            <a:r>
              <a:rPr lang="en-US" altLang="en-US" sz="2400" dirty="0"/>
              <a:t>How to deal with these dependencies? </a:t>
            </a:r>
          </a:p>
          <a:p>
            <a:pPr marL="384166" lvl="2" indent="0">
              <a:buNone/>
            </a:pPr>
            <a:r>
              <a:rPr lang="en-US" altLang="en-US" sz="2400" dirty="0"/>
              <a:t>      Use Bayesian Belief Networks (chapter 7)</a:t>
            </a:r>
          </a:p>
          <a:p>
            <a:pPr marL="200021" lvl="1" indent="0"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924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7022906" y="3065016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952375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839200" cy="6096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Lazy vs. Eager Learning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71600"/>
            <a:ext cx="10877550" cy="5010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Lazy vs. eager learning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Lazy learning</a:t>
            </a:r>
            <a:r>
              <a:rPr lang="en-US" altLang="en-US" sz="2400" dirty="0"/>
              <a:t> (e.g., instance-based learning): Simply stores training data (or only minor processing) and waits until it is given a test tuple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Eager learning</a:t>
            </a:r>
            <a:r>
              <a:rPr lang="en-US" altLang="en-US" sz="2400" dirty="0"/>
              <a:t> (the above discussed methods): Given a set of training tuples, constructs a classification model before receiving new (e.g., test) data to classify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Lazy: less time in training but more time in predicting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Accuracy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Lazy method effectively uses a richer hypothesis space since it uses many local linear functions to form an implicit global approximation to the target function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Eager: must commit to a single hypothesis that covers the entire instance space</a:t>
            </a:r>
          </a:p>
        </p:txBody>
      </p:sp>
    </p:spTree>
    <p:extLst>
      <p:ext uri="{BB962C8B-B14F-4D97-AF65-F5344CB8AC3E}">
        <p14:creationId xmlns:p14="http://schemas.microsoft.com/office/powerpoint/2010/main" val="230905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-1"/>
            <a:ext cx="11049000" cy="107632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Lazy Learner: Instance-Based Methods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150" y="1371600"/>
            <a:ext cx="1061085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Instance-based learning: </a:t>
            </a:r>
          </a:p>
          <a:p>
            <a:pPr lvl="1" eaLnBrk="1" hangingPunct="1"/>
            <a:r>
              <a:rPr lang="en-US" altLang="en-US" sz="2400" dirty="0"/>
              <a:t>Store training examples and delay the processing (“lazy evaluation”) until a new instance must be classified</a:t>
            </a:r>
          </a:p>
          <a:p>
            <a:pPr eaLnBrk="1" hangingPunct="1"/>
            <a:r>
              <a:rPr lang="en-US" altLang="en-US" sz="2400" dirty="0"/>
              <a:t>Typical approaches</a:t>
            </a:r>
            <a:endParaRPr lang="en-US" altLang="en-US" sz="2400" u="sng" dirty="0"/>
          </a:p>
          <a:p>
            <a:pPr lvl="1" eaLnBrk="1" hangingPunct="1"/>
            <a:r>
              <a:rPr lang="en-US" altLang="en-US" sz="2400" i="1" u="sng" dirty="0"/>
              <a:t>k</a:t>
            </a:r>
            <a:r>
              <a:rPr lang="en-US" altLang="en-US" sz="2400" u="sng" dirty="0"/>
              <a:t>-nearest neighbor approach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Instances represented as points in a Euclidean space.</a:t>
            </a:r>
          </a:p>
          <a:p>
            <a:pPr lvl="1" eaLnBrk="1" hangingPunct="1"/>
            <a:r>
              <a:rPr lang="en-US" altLang="en-US" sz="2400" u="sng" dirty="0"/>
              <a:t>Locally weighted regression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Constructs local approximation</a:t>
            </a:r>
          </a:p>
          <a:p>
            <a:pPr lvl="1" eaLnBrk="1" hangingPunct="1"/>
            <a:r>
              <a:rPr lang="en-US" altLang="en-US" sz="2400" u="sng" dirty="0"/>
              <a:t>Case-based reasoning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Uses symbolic representations and knowledge-based inference</a:t>
            </a:r>
          </a:p>
        </p:txBody>
      </p:sp>
    </p:spTree>
    <p:extLst>
      <p:ext uri="{BB962C8B-B14F-4D97-AF65-F5344CB8AC3E}">
        <p14:creationId xmlns:p14="http://schemas.microsoft.com/office/powerpoint/2010/main" val="311051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0"/>
            <a:ext cx="11029950" cy="1014414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The </a:t>
            </a:r>
            <a:r>
              <a:rPr lang="en-US" altLang="en-US" i="1" dirty="0"/>
              <a:t>k</a:t>
            </a:r>
            <a:r>
              <a:rPr lang="en-US" altLang="en-US" dirty="0"/>
              <a:t>-Nearest Neighbor Algorithm</a:t>
            </a:r>
            <a:endParaRPr lang="en-US" altLang="en-US" sz="3200" dirty="0"/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43014"/>
            <a:ext cx="10677525" cy="30067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All instances correspond to points in the n-D space</a:t>
            </a:r>
          </a:p>
          <a:p>
            <a:pPr eaLnBrk="1" hangingPunct="1"/>
            <a:r>
              <a:rPr lang="en-US" altLang="en-US" sz="2400" dirty="0"/>
              <a:t>The nearest neighbor are defined in terms of Euclidean distance, </a:t>
            </a:r>
            <a:r>
              <a:rPr lang="en-US" altLang="en-US" sz="2400" dirty="0" err="1"/>
              <a:t>dist</a:t>
            </a:r>
            <a:r>
              <a:rPr lang="en-US" altLang="en-US" sz="2400" dirty="0"/>
              <a:t>(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1</a:t>
            </a:r>
            <a:r>
              <a:rPr lang="en-US" altLang="en-US" sz="2400" dirty="0"/>
              <a:t>, 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2</a:t>
            </a:r>
            <a:r>
              <a:rPr lang="en-US" altLang="en-US" sz="2400" dirty="0"/>
              <a:t>)</a:t>
            </a:r>
          </a:p>
          <a:p>
            <a:pPr eaLnBrk="1" hangingPunct="1"/>
            <a:r>
              <a:rPr lang="en-US" altLang="en-US" sz="2400" dirty="0"/>
              <a:t>Target function could be discrete- or real- valued</a:t>
            </a:r>
          </a:p>
          <a:p>
            <a:pPr eaLnBrk="1" hangingPunct="1"/>
            <a:r>
              <a:rPr lang="en-US" altLang="en-US" sz="2400" dirty="0"/>
              <a:t>For discrete-valued,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-NN returns the most common value among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training examples nearest to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eaLnBrk="1" hangingPunct="1"/>
            <a:r>
              <a:rPr lang="en-US" altLang="en-US" sz="2400" dirty="0" err="1"/>
              <a:t>Vonoroi</a:t>
            </a:r>
            <a:r>
              <a:rPr lang="en-US" altLang="en-US" sz="2400" dirty="0"/>
              <a:t> diagram: the decision surface induced by 1-NN for a typical set of training examples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97075" y="4419599"/>
            <a:ext cx="7356475" cy="2057401"/>
            <a:chOff x="2168525" y="4724400"/>
            <a:chExt cx="7356475" cy="2057401"/>
          </a:xfrm>
        </p:grpSpPr>
        <p:sp>
          <p:nvSpPr>
            <p:cNvPr id="54277" name="Rectangle 4"/>
            <p:cNvSpPr>
              <a:spLocks noChangeArrowheads="1"/>
            </p:cNvSpPr>
            <p:nvPr/>
          </p:nvSpPr>
          <p:spPr bwMode="auto">
            <a:xfrm>
              <a:off x="2168525" y="4762501"/>
              <a:ext cx="35814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6096000" y="4724400"/>
              <a:ext cx="34290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79" name="Oval 6"/>
            <p:cNvSpPr>
              <a:spLocks noChangeArrowheads="1"/>
            </p:cNvSpPr>
            <p:nvPr/>
          </p:nvSpPr>
          <p:spPr bwMode="auto">
            <a:xfrm>
              <a:off x="3276600" y="5029200"/>
              <a:ext cx="1371600" cy="1447800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. </a:t>
              </a:r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3505200" y="5257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4038600" y="54864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352800" y="57150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962400" y="5791201"/>
              <a:ext cx="368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</a:t>
              </a:r>
              <a:r>
                <a:rPr kumimoji="0" lang="en-US" altLang="en-US" sz="1600" b="1" i="1" u="none" strike="noStrike" kern="1200" cap="none" spc="0" normalizeH="0" baseline="-2500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q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3810001" y="6248401"/>
              <a:ext cx="296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4114800" y="51054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6" name="Text Box 13"/>
            <p:cNvSpPr txBox="1">
              <a:spLocks noChangeArrowheads="1"/>
            </p:cNvSpPr>
            <p:nvPr/>
          </p:nvSpPr>
          <p:spPr bwMode="auto">
            <a:xfrm>
              <a:off x="4556125" y="51435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2879725" y="5372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8" name="Text Box 15"/>
            <p:cNvSpPr txBox="1">
              <a:spLocks noChangeArrowheads="1"/>
            </p:cNvSpPr>
            <p:nvPr/>
          </p:nvSpPr>
          <p:spPr bwMode="auto">
            <a:xfrm>
              <a:off x="3108325" y="61341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</a:p>
          </p:txBody>
        </p:sp>
        <p:sp>
          <p:nvSpPr>
            <p:cNvPr id="54289" name="Text Box 16"/>
            <p:cNvSpPr txBox="1">
              <a:spLocks noChangeArrowheads="1"/>
            </p:cNvSpPr>
            <p:nvPr/>
          </p:nvSpPr>
          <p:spPr bwMode="auto">
            <a:xfrm>
              <a:off x="3200400" y="4876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_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0" name="Text Box 17"/>
            <p:cNvSpPr txBox="1">
              <a:spLocks noChangeArrowheads="1"/>
            </p:cNvSpPr>
            <p:nvPr/>
          </p:nvSpPr>
          <p:spPr bwMode="auto">
            <a:xfrm>
              <a:off x="4632325" y="5753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01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1" name="Text Box 18"/>
            <p:cNvSpPr txBox="1">
              <a:spLocks noChangeArrowheads="1"/>
            </p:cNvSpPr>
            <p:nvPr/>
          </p:nvSpPr>
          <p:spPr bwMode="auto">
            <a:xfrm>
              <a:off x="7315200" y="4759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2" name="Line 19"/>
            <p:cNvSpPr>
              <a:spLocks noChangeShapeType="1"/>
            </p:cNvSpPr>
            <p:nvPr/>
          </p:nvSpPr>
          <p:spPr bwMode="auto">
            <a:xfrm>
              <a:off x="6705600" y="5181600"/>
              <a:ext cx="609600" cy="609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3" name="Line 20"/>
            <p:cNvSpPr>
              <a:spLocks noChangeShapeType="1"/>
            </p:cNvSpPr>
            <p:nvPr/>
          </p:nvSpPr>
          <p:spPr bwMode="auto">
            <a:xfrm flipV="1">
              <a:off x="7315200" y="5410200"/>
              <a:ext cx="129540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4" name="Line 21"/>
            <p:cNvSpPr>
              <a:spLocks noChangeShapeType="1"/>
            </p:cNvSpPr>
            <p:nvPr/>
          </p:nvSpPr>
          <p:spPr bwMode="auto">
            <a:xfrm>
              <a:off x="7315200" y="5791200"/>
              <a:ext cx="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5" name="Line 22"/>
            <p:cNvSpPr>
              <a:spLocks noChangeShapeType="1"/>
            </p:cNvSpPr>
            <p:nvPr/>
          </p:nvSpPr>
          <p:spPr bwMode="auto">
            <a:xfrm>
              <a:off x="7315200" y="6172200"/>
              <a:ext cx="1447800" cy="3048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6" name="Line 23"/>
            <p:cNvSpPr>
              <a:spLocks noChangeShapeType="1"/>
            </p:cNvSpPr>
            <p:nvPr/>
          </p:nvSpPr>
          <p:spPr bwMode="auto">
            <a:xfrm flipH="1">
              <a:off x="6477000" y="6172200"/>
              <a:ext cx="838200" cy="228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7" name="Line 24"/>
            <p:cNvSpPr>
              <a:spLocks noChangeShapeType="1"/>
            </p:cNvSpPr>
            <p:nvPr/>
          </p:nvSpPr>
          <p:spPr bwMode="auto">
            <a:xfrm>
              <a:off x="8305800" y="5486400"/>
              <a:ext cx="228600" cy="9144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98" name="Rectangle 25"/>
            <p:cNvSpPr>
              <a:spLocks noChangeArrowheads="1"/>
            </p:cNvSpPr>
            <p:nvPr/>
          </p:nvSpPr>
          <p:spPr bwMode="auto">
            <a:xfrm>
              <a:off x="7772400" y="5521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9" name="Text Box 26"/>
            <p:cNvSpPr txBox="1">
              <a:spLocks noChangeArrowheads="1"/>
            </p:cNvSpPr>
            <p:nvPr/>
          </p:nvSpPr>
          <p:spPr bwMode="auto">
            <a:xfrm>
              <a:off x="7299325" y="60801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300" name="Text Box 27"/>
            <p:cNvSpPr txBox="1">
              <a:spLocks noChangeArrowheads="1"/>
            </p:cNvSpPr>
            <p:nvPr/>
          </p:nvSpPr>
          <p:spPr bwMode="auto">
            <a:xfrm>
              <a:off x="6623050" y="5334001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301" name="Text Box 28"/>
            <p:cNvSpPr txBox="1">
              <a:spLocks noChangeArrowheads="1"/>
            </p:cNvSpPr>
            <p:nvPr/>
          </p:nvSpPr>
          <p:spPr bwMode="auto">
            <a:xfrm>
              <a:off x="8839200" y="5394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45717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377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Discussion on the </a:t>
            </a:r>
            <a:r>
              <a:rPr lang="en-US" altLang="en-US" i="1"/>
              <a:t>k</a:t>
            </a:r>
            <a:r>
              <a:rPr lang="en-US" altLang="en-US"/>
              <a:t>-NN Algorithm</a:t>
            </a:r>
            <a:endParaRPr lang="en-US" altLang="en-US" sz="320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447800"/>
            <a:ext cx="1061085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i="1" dirty="0"/>
              <a:t>k</a:t>
            </a:r>
            <a:r>
              <a:rPr lang="en-US" altLang="en-US" sz="2400" dirty="0"/>
              <a:t>-NN for </a:t>
            </a:r>
            <a:r>
              <a:rPr lang="en-US" altLang="en-US" sz="2400" u="sng" dirty="0"/>
              <a:t>real-valued prediction</a:t>
            </a:r>
            <a:r>
              <a:rPr lang="en-US" altLang="en-US" sz="2400" dirty="0"/>
              <a:t> for a given unknown tuple</a:t>
            </a:r>
          </a:p>
          <a:p>
            <a:pPr lvl="1" eaLnBrk="1" hangingPunct="1"/>
            <a:r>
              <a:rPr lang="en-US" altLang="en-US" sz="2400" dirty="0"/>
              <a:t>Returns the mean values of the</a:t>
            </a:r>
            <a:r>
              <a:rPr lang="en-US" altLang="en-US" sz="2400" i="1" dirty="0"/>
              <a:t> k</a:t>
            </a:r>
            <a:r>
              <a:rPr lang="en-US" altLang="en-US" sz="2400" dirty="0"/>
              <a:t> nearest neighbors</a:t>
            </a:r>
          </a:p>
          <a:p>
            <a:pPr eaLnBrk="1" hangingPunct="1"/>
            <a:r>
              <a:rPr lang="en-US" altLang="en-US" sz="2400" u="sng" dirty="0"/>
              <a:t>Distance-weighted</a:t>
            </a:r>
            <a:r>
              <a:rPr lang="en-US" altLang="en-US" sz="2400" dirty="0"/>
              <a:t> nearest neighbor algorithm</a:t>
            </a:r>
          </a:p>
          <a:p>
            <a:pPr lvl="1" eaLnBrk="1" hangingPunct="1"/>
            <a:r>
              <a:rPr lang="en-US" altLang="en-US" sz="2400" dirty="0"/>
              <a:t>Weight the contribution of each of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neighbors according to their distance to the query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Give greater weight to closer neighbors</a:t>
            </a:r>
          </a:p>
          <a:p>
            <a:pPr eaLnBrk="1" hangingPunct="1"/>
            <a:r>
              <a:rPr lang="en-US" altLang="en-US" sz="2400" u="sng" dirty="0"/>
              <a:t>Robust</a:t>
            </a:r>
            <a:r>
              <a:rPr lang="en-US" altLang="en-US" sz="2400" dirty="0"/>
              <a:t> to noisy data by averaging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-nearest neighbors</a:t>
            </a:r>
          </a:p>
          <a:p>
            <a:pPr eaLnBrk="1" hangingPunct="1"/>
            <a:r>
              <a:rPr lang="en-US" altLang="en-US" sz="2400" u="sng" dirty="0"/>
              <a:t>Curse of dimensionality</a:t>
            </a:r>
            <a:r>
              <a:rPr lang="en-US" altLang="en-US" sz="2400" dirty="0"/>
              <a:t>: distance between neighbors could be dominated by irrelevant attributes   </a:t>
            </a:r>
          </a:p>
          <a:p>
            <a:pPr lvl="1" eaLnBrk="1" hangingPunct="1"/>
            <a:r>
              <a:rPr lang="en-US" altLang="en-US" sz="2400" dirty="0"/>
              <a:t>To overcome it, axes stretch or elimination of the least relevant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301" name="Object 4"/>
              <p:cNvSpPr txBox="1"/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30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816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69CC-5E72-4E8F-A494-C7A88265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k for </a:t>
            </a:r>
            <a:r>
              <a:rPr lang="en-US" dirty="0" err="1"/>
              <a:t>kNN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0D66-1F55-4492-B2DA-14DEA124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neighbors k </a:t>
            </a:r>
          </a:p>
          <a:p>
            <a:pPr lvl="1"/>
            <a:r>
              <a:rPr lang="en-US" dirty="0"/>
              <a:t>Small k: overfitting (high var., low bias) </a:t>
            </a:r>
          </a:p>
          <a:p>
            <a:pPr lvl="1"/>
            <a:r>
              <a:rPr lang="en-US" dirty="0"/>
              <a:t>Big k: bringing too many irrelevant points (high bias, low var.)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8C198-FF22-423E-B017-F10EEFBE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9" y="2758445"/>
            <a:ext cx="11207599" cy="3685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73441E-0523-41FF-9E11-65E80B88F014}"/>
              </a:ext>
            </a:extLst>
          </p:cNvPr>
          <p:cNvSpPr/>
          <p:nvPr/>
        </p:nvSpPr>
        <p:spPr>
          <a:xfrm>
            <a:off x="6361695" y="6443963"/>
            <a:ext cx="562423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http://scott.fortmann-roe.com/docs/BiasVariance.html</a:t>
            </a:r>
          </a:p>
        </p:txBody>
      </p:sp>
    </p:spTree>
    <p:extLst>
      <p:ext uri="{BB962C8B-B14F-4D97-AF65-F5344CB8AC3E}">
        <p14:creationId xmlns:p14="http://schemas.microsoft.com/office/powerpoint/2010/main" val="4123932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0"/>
            <a:ext cx="10086975" cy="1085849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Case-Based Reasoning (CBR)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171575"/>
            <a:ext cx="11015663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CBR</a:t>
            </a:r>
            <a:r>
              <a:rPr lang="en-US" altLang="en-US" sz="2400" dirty="0"/>
              <a:t>: Uses a database of problem solutions to solve new problems</a:t>
            </a:r>
          </a:p>
          <a:p>
            <a:pPr eaLnBrk="1" hangingPunct="1"/>
            <a:r>
              <a:rPr lang="en-US" altLang="en-US" sz="2400" dirty="0"/>
              <a:t>Store </a:t>
            </a:r>
            <a:r>
              <a:rPr lang="en-US" altLang="en-US" sz="2400" u="sng" dirty="0"/>
              <a:t>symbolic description</a:t>
            </a:r>
            <a:r>
              <a:rPr lang="en-US" altLang="en-US" sz="2400" dirty="0"/>
              <a:t> (tuples or cases)—not points in a Euclidean space</a:t>
            </a:r>
          </a:p>
          <a:p>
            <a:pPr eaLnBrk="1" hangingPunct="1"/>
            <a:r>
              <a:rPr lang="en-US" altLang="en-US" sz="2400" u="sng" dirty="0"/>
              <a:t>Applications:</a:t>
            </a:r>
            <a:r>
              <a:rPr lang="en-US" altLang="en-US" sz="2400" dirty="0"/>
              <a:t> Customer-service (product-related diagnosis), legal ruling</a:t>
            </a:r>
          </a:p>
          <a:p>
            <a:pPr eaLnBrk="1" hangingPunct="1"/>
            <a:r>
              <a:rPr lang="en-US" altLang="en-US" sz="2400" u="sng" dirty="0"/>
              <a:t>Methodology</a:t>
            </a:r>
          </a:p>
          <a:p>
            <a:pPr lvl="1" eaLnBrk="1" hangingPunct="1"/>
            <a:r>
              <a:rPr lang="en-US" altLang="en-US" sz="2400" dirty="0"/>
              <a:t>Instances represented by rich symbolic descriptions (e.g., function graphs)</a:t>
            </a:r>
          </a:p>
          <a:p>
            <a:pPr lvl="1" eaLnBrk="1" hangingPunct="1"/>
            <a:r>
              <a:rPr lang="en-US" altLang="en-US" sz="2400" dirty="0"/>
              <a:t>Search for similar cases, multiple retrieved cases may be combined</a:t>
            </a:r>
          </a:p>
          <a:p>
            <a:pPr lvl="1" eaLnBrk="1" hangingPunct="1"/>
            <a:r>
              <a:rPr lang="en-US" altLang="en-US" sz="2400" dirty="0"/>
              <a:t>Tight coupling between case retrieval, knowledge-based reasoning, and problem solving</a:t>
            </a:r>
          </a:p>
          <a:p>
            <a:pPr eaLnBrk="1" hangingPunct="1"/>
            <a:r>
              <a:rPr lang="en-US" altLang="en-US" sz="2400" u="sng" dirty="0"/>
              <a:t>Challenges</a:t>
            </a:r>
            <a:endParaRPr lang="en-US" altLang="en-US" sz="2400" dirty="0"/>
          </a:p>
          <a:p>
            <a:pPr lvl="1" eaLnBrk="1" hangingPunct="1"/>
            <a:r>
              <a:rPr lang="en-US" altLang="en-US" sz="2400" dirty="0"/>
              <a:t>Find a good similarity metric </a:t>
            </a:r>
          </a:p>
          <a:p>
            <a:pPr lvl="1" eaLnBrk="1" hangingPunct="1"/>
            <a:r>
              <a:rPr lang="en-US" altLang="en-US" sz="2400" dirty="0"/>
              <a:t>Indexing based on syntactic similarity measure,  and when failure, backtracking, and adapting to additional cases</a:t>
            </a:r>
          </a:p>
        </p:txBody>
      </p:sp>
    </p:spTree>
    <p:extLst>
      <p:ext uri="{BB962C8B-B14F-4D97-AF65-F5344CB8AC3E}">
        <p14:creationId xmlns:p14="http://schemas.microsoft.com/office/powerpoint/2010/main" val="1909443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3348528" y="3719357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46770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599" y="1143000"/>
            <a:ext cx="10772775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Classification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Predict </a:t>
            </a:r>
            <a:r>
              <a:rPr lang="en-US" altLang="en-US" sz="2400" b="1" dirty="0"/>
              <a:t>categorical class labels </a:t>
            </a:r>
            <a:r>
              <a:rPr lang="en-US" altLang="en-US" sz="2400" dirty="0"/>
              <a:t>(discrete or nominal)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Construct a model based on the training set and the </a:t>
            </a:r>
            <a:r>
              <a:rPr lang="en-US" altLang="en-US" sz="2400" b="1" dirty="0"/>
              <a:t>class labels</a:t>
            </a:r>
            <a:r>
              <a:rPr lang="en-US" altLang="en-US" sz="2400" dirty="0"/>
              <a:t> (the values in a classifying attribute) and use it in classifying new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Numeric prediction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Model </a:t>
            </a:r>
            <a:r>
              <a:rPr lang="en-US" altLang="en-US" sz="2400" b="1" dirty="0"/>
              <a:t>continuous-valued functions </a:t>
            </a:r>
            <a:r>
              <a:rPr lang="en-US" altLang="en-US" sz="2400" dirty="0"/>
              <a:t>(i.e., predict unknown or missing values)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sz="3600" dirty="0"/>
              <a:t>Prediction Problems: Classification vs. Numeric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73" y="4190038"/>
            <a:ext cx="4033200" cy="26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96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8B984-5FB4-4943-8EA5-74E9A9FC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Linear Regression Problem: Example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43F572-8CE9-4DB4-9BBD-859AFC055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399" y="1371600"/>
            <a:ext cx="11120877" cy="5105400"/>
          </a:xfrm>
        </p:spPr>
        <p:txBody>
          <a:bodyPr/>
          <a:lstStyle/>
          <a:p>
            <a:r>
              <a:rPr lang="en-US" altLang="zh-CN" dirty="0"/>
              <a:t>Mapping from independent attributes to </a:t>
            </a:r>
            <a:r>
              <a:rPr lang="en-US" altLang="zh-CN" b="1" dirty="0"/>
              <a:t>continuous value</a:t>
            </a:r>
            <a:r>
              <a:rPr lang="en-US" altLang="zh-CN" dirty="0"/>
              <a:t>: x =&gt; y</a:t>
            </a:r>
          </a:p>
          <a:p>
            <a:r>
              <a:rPr lang="en-US" altLang="zh-CN" dirty="0"/>
              <a:t>{living area} =&gt; Price of the house</a:t>
            </a:r>
          </a:p>
          <a:p>
            <a:r>
              <a:rPr lang="en-US" altLang="zh-CN" dirty="0"/>
              <a:t>{college; major; GPA} =&gt; Future Income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4DAAD83-30D4-4E49-A7CB-4A26CD8FC98A}"/>
              </a:ext>
            </a:extLst>
          </p:cNvPr>
          <p:cNvGrpSpPr/>
          <p:nvPr/>
        </p:nvGrpSpPr>
        <p:grpSpPr>
          <a:xfrm>
            <a:off x="6993320" y="3457935"/>
            <a:ext cx="4440676" cy="3113458"/>
            <a:chOff x="2106038" y="2236753"/>
            <a:chExt cx="5967919" cy="4475939"/>
          </a:xfrm>
        </p:grpSpPr>
        <p:pic>
          <p:nvPicPr>
            <p:cNvPr id="112642" name="Picture 2" descr="Related image">
              <a:extLst>
                <a:ext uri="{FF2B5EF4-FFF2-40B4-BE49-F238E27FC236}">
                  <a16:creationId xmlns:a16="http://schemas.microsoft.com/office/drawing/2014/main" id="{3D1051BF-8137-4806-8E48-809AA0893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38" y="2236753"/>
              <a:ext cx="5967919" cy="447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8213C53-BF53-4D10-BCD6-1A96155C6BD0}"/>
                </a:ext>
              </a:extLst>
            </p:cNvPr>
            <p:cNvSpPr/>
            <p:nvPr/>
          </p:nvSpPr>
          <p:spPr>
            <a:xfrm>
              <a:off x="2334639" y="4187756"/>
              <a:ext cx="243192" cy="573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9D31AB4-1A97-4710-A534-027CBD76368D}"/>
                </a:ext>
              </a:extLst>
            </p:cNvPr>
            <p:cNvSpPr/>
            <p:nvPr/>
          </p:nvSpPr>
          <p:spPr>
            <a:xfrm>
              <a:off x="3325776" y="6325028"/>
              <a:ext cx="734980" cy="303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55E2E29-2D91-45B6-9C74-DF900F6E5B11}"/>
                </a:ext>
              </a:extLst>
            </p:cNvPr>
            <p:cNvSpPr/>
            <p:nvPr/>
          </p:nvSpPr>
          <p:spPr>
            <a:xfrm>
              <a:off x="6096000" y="6389045"/>
              <a:ext cx="1093821" cy="243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45DB78-CD8E-476B-8C58-587EF3BD2F95}"/>
              </a:ext>
            </a:extLst>
          </p:cNvPr>
          <p:cNvGrpSpPr/>
          <p:nvPr/>
        </p:nvGrpSpPr>
        <p:grpSpPr>
          <a:xfrm>
            <a:off x="725899" y="3551208"/>
            <a:ext cx="4564096" cy="3056320"/>
            <a:chOff x="725899" y="3551208"/>
            <a:chExt cx="4564096" cy="3056320"/>
          </a:xfrm>
        </p:grpSpPr>
        <p:pic>
          <p:nvPicPr>
            <p:cNvPr id="112648" name="Picture 8" descr="https://www.statcrunch.com/grabimageforreport.php?reportid=5647&amp;image_id=386301">
              <a:extLst>
                <a:ext uri="{FF2B5EF4-FFF2-40B4-BE49-F238E27FC236}">
                  <a16:creationId xmlns:a16="http://schemas.microsoft.com/office/drawing/2014/main" id="{E990B976-FA3B-445C-9DB6-42362A204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55" y="3594061"/>
              <a:ext cx="4544640" cy="292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5697B98-CF2E-4BA0-9DAE-84915614AB45}"/>
                </a:ext>
              </a:extLst>
            </p:cNvPr>
            <p:cNvSpPr/>
            <p:nvPr/>
          </p:nvSpPr>
          <p:spPr>
            <a:xfrm rot="16200000">
              <a:off x="-141613" y="4481029"/>
              <a:ext cx="2315440" cy="5804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Price of houses</a:t>
              </a:r>
              <a:endParaRPr lang="zh-CN" altLang="en-US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83297EC-4402-424A-B3EF-98E7C1B1CD37}"/>
                </a:ext>
              </a:extLst>
            </p:cNvPr>
            <p:cNvSpPr/>
            <p:nvPr/>
          </p:nvSpPr>
          <p:spPr>
            <a:xfrm>
              <a:off x="2258169" y="6160056"/>
              <a:ext cx="2286000" cy="4474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Living Area</a:t>
              </a:r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8EC8F0-1226-49F7-8791-167C36EC2C18}"/>
                </a:ext>
              </a:extLst>
            </p:cNvPr>
            <p:cNvSpPr/>
            <p:nvPr/>
          </p:nvSpPr>
          <p:spPr>
            <a:xfrm>
              <a:off x="745355" y="3706238"/>
              <a:ext cx="899916" cy="252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D23D33B-5BC2-432A-B58B-1754FD912A03}"/>
                </a:ext>
              </a:extLst>
            </p:cNvPr>
            <p:cNvSpPr/>
            <p:nvPr/>
          </p:nvSpPr>
          <p:spPr>
            <a:xfrm>
              <a:off x="2448680" y="3551208"/>
              <a:ext cx="1481293" cy="252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75057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261" y="104775"/>
            <a:ext cx="11001564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Linear Regression Problem: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1975" y="1215450"/>
                <a:ext cx="10157906" cy="5181600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Linear regression</a:t>
                </a:r>
              </a:p>
              <a:p>
                <a:pPr lvl="1"/>
                <a:r>
                  <a:rPr lang="en-US" altLang="en-US" sz="2400" dirty="0"/>
                  <a:t>Data: n independent objects</a:t>
                </a:r>
              </a:p>
              <a:p>
                <a:pPr lvl="2"/>
                <a:r>
                  <a:rPr lang="en-US" altLang="en-US" sz="2400" b="0" dirty="0"/>
                  <a:t>Observed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=1,2,3,⋯,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en-US" sz="2400" b="0" dirty="0"/>
              </a:p>
              <a:p>
                <a:pPr lvl="2"/>
                <a:r>
                  <a:rPr lang="en-US" altLang="en-US" sz="2400" b="0" dirty="0"/>
                  <a:t>p-dimensional attributes: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,⋯, 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𝑖𝑝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=1,2,3⋯,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en-US" sz="2400" dirty="0"/>
              </a:p>
              <a:p>
                <a:pPr lvl="2"/>
                <a:endParaRPr lang="en-US" altLang="en-US" sz="2400" dirty="0"/>
              </a:p>
              <a:p>
                <a:pPr lvl="1"/>
                <a:r>
                  <a:rPr lang="en-US" altLang="en-US" sz="2400" dirty="0"/>
                  <a:t>Model:</a:t>
                </a:r>
              </a:p>
              <a:p>
                <a:pPr lvl="2"/>
                <a:r>
                  <a:rPr lang="en-US" altLang="en-US" sz="2400" dirty="0"/>
                  <a:t>Weight vector: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400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/>
                  <a:t>The weight vector w and bias b are the model parameter learnt by data</a:t>
                </a:r>
              </a:p>
              <a:p>
                <a:pPr marL="200021" lvl="1" indent="0">
                  <a:buNone/>
                </a:pPr>
                <a:r>
                  <a:rPr lang="en-US" altLang="en-US" sz="2400" dirty="0"/>
                  <a:t> </a:t>
                </a:r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1975" y="1215450"/>
                <a:ext cx="10157906" cy="5181600"/>
              </a:xfrm>
              <a:blipFill>
                <a:blip r:embed="rId3"/>
                <a:stretch>
                  <a:fillRect l="-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884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72B11A-BF6B-4EC3-97D7-65B08AAC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Linear Regression Model: Solution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E93A5-836B-4BE0-B776-B66473A353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Least Square Method</a:t>
                </a:r>
              </a:p>
              <a:p>
                <a:pPr lvl="1"/>
                <a:r>
                  <a:rPr lang="en-US" altLang="zh-CN" dirty="0"/>
                  <a:t>Cost / Loss Function:  L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b="0" dirty="0"/>
              </a:p>
              <a:p>
                <a:pPr lvl="1"/>
                <a:r>
                  <a:rPr lang="en-US" altLang="zh-CN" dirty="0"/>
                  <a:t>Optimization Goal:       argmin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L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/>
                  <a:t>Closed-form solution: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E93A5-836B-4BE0-B776-B66473A353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56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F8983B1-6499-4F71-BADA-9D35BB081BB4}"/>
              </a:ext>
            </a:extLst>
          </p:cNvPr>
          <p:cNvSpPr txBox="1"/>
          <p:nvPr/>
        </p:nvSpPr>
        <p:spPr>
          <a:xfrm>
            <a:off x="4576863" y="2757791"/>
            <a:ext cx="91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dirty="0" err="1"/>
              <a:t>w,b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9498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5106" y="1219200"/>
                <a:ext cx="9449754" cy="3164541"/>
              </a:xfrm>
            </p:spPr>
            <p:txBody>
              <a:bodyPr/>
              <a:lstStyle/>
              <a:p>
                <a:r>
                  <a:rPr lang="en-US" sz="2400" dirty="0"/>
                  <a:t>How to solve “classification” problems by regression?</a:t>
                </a:r>
              </a:p>
              <a:p>
                <a:r>
                  <a:rPr lang="en-US" sz="2400" dirty="0"/>
                  <a:t>Key idea of Logistic Regression</a:t>
                </a:r>
              </a:p>
              <a:p>
                <a:pPr lvl="1"/>
                <a:r>
                  <a:rPr lang="en-US" sz="2400" dirty="0"/>
                  <a:t>We need to transform the real value Y into a probability value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∈</m:t>
                    </m:r>
                  </m:oMath>
                </a14:m>
                <a:r>
                  <a:rPr lang="en-US" sz="2400" dirty="0"/>
                  <a:t> [0,1]</a:t>
                </a:r>
              </a:p>
              <a:p>
                <a:r>
                  <a:rPr lang="en-US" sz="2400" dirty="0"/>
                  <a:t>Sigmoid function (differentiable function) 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Projects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(−∞, +∞)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[0, 1]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Not only LR uses this function, but also </a:t>
                </a:r>
                <a:br>
                  <a:rPr lang="en-US" sz="2400" dirty="0"/>
                </a:br>
                <a:r>
                  <a:rPr lang="en-US" sz="2400" dirty="0"/>
                  <a:t>neural network, deep learning</a:t>
                </a:r>
              </a:p>
              <a:p>
                <a:r>
                  <a:rPr lang="en-US" sz="2400" dirty="0"/>
                  <a:t>The projected value changes sharply 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       around zero point</a:t>
                </a:r>
                <a:endParaRPr lang="en-US" sz="2400" dirty="0"/>
              </a:p>
              <a:p>
                <a:r>
                  <a:rPr lang="en-US" sz="2400" dirty="0"/>
                  <a:t>Notice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106" y="1219200"/>
                <a:ext cx="9449754" cy="3164541"/>
              </a:xfrm>
              <a:blipFill>
                <a:blip r:embed="rId2"/>
                <a:stretch>
                  <a:fillRect l="-403" t="-1606" r="-537" b="-63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94" y="3832305"/>
            <a:ext cx="4064000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4813" y="4138478"/>
            <a:ext cx="14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Sigmoid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2085847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we only consider the year as feature</a:t>
            </a:r>
          </a:p>
          <a:p>
            <a:pPr lvl="1"/>
            <a:r>
              <a:rPr lang="en-US" sz="2400" dirty="0"/>
              <a:t>Data points are converted by sigmoid function (“activation” function)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554545" y="2827176"/>
            <a:ext cx="6962842" cy="3128172"/>
            <a:chOff x="2071396" y="2341984"/>
            <a:chExt cx="6962842" cy="312817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782654" y="2341984"/>
              <a:ext cx="0" cy="30508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504748" y="5016192"/>
              <a:ext cx="4808828" cy="449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3825449" y="471356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4721928" y="4716386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5091731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195252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1354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932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22023" y="253095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69099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8107" y="4846295"/>
              <a:ext cx="61613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3908" y="5085435"/>
              <a:ext cx="30809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681319" y="2528173"/>
              <a:ext cx="0" cy="2510482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07262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807384" y="253209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071396" y="2519265"/>
              <a:ext cx="6662057" cy="2463282"/>
            </a:xfrm>
            <a:custGeom>
              <a:avLst/>
              <a:gdLst>
                <a:gd name="connsiteX0" fmla="*/ 0 w 6662057"/>
                <a:gd name="connsiteY0" fmla="*/ 2463282 h 2463282"/>
                <a:gd name="connsiteX1" fmla="*/ 2939143 w 6662057"/>
                <a:gd name="connsiteY1" fmla="*/ 2080727 h 2463282"/>
                <a:gd name="connsiteX2" fmla="*/ 4282751 w 6662057"/>
                <a:gd name="connsiteY2" fmla="*/ 363894 h 2463282"/>
                <a:gd name="connsiteX3" fmla="*/ 6662057 w 6662057"/>
                <a:gd name="connsiteY3" fmla="*/ 0 h 246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2057" h="2463282">
                  <a:moveTo>
                    <a:pt x="0" y="2463282"/>
                  </a:moveTo>
                  <a:cubicBezTo>
                    <a:pt x="1112675" y="2446953"/>
                    <a:pt x="2225351" y="2430625"/>
                    <a:pt x="2939143" y="2080727"/>
                  </a:cubicBezTo>
                  <a:cubicBezTo>
                    <a:pt x="3652935" y="1730829"/>
                    <a:pt x="3662265" y="710682"/>
                    <a:pt x="4282751" y="363894"/>
                  </a:cubicBezTo>
                  <a:cubicBezTo>
                    <a:pt x="4903237" y="17106"/>
                    <a:pt x="5782647" y="8553"/>
                    <a:pt x="666205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5036" y="2463559"/>
              <a:ext cx="13171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(Tenured)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280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prediction function to learn</a:t>
                </a:r>
              </a:p>
              <a:p>
                <a:r>
                  <a:rPr lang="en-US" sz="2400" dirty="0"/>
                  <a:t>Probability that Y=1: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=1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charset="0"/>
                      </a:rPr>
                      <m:t>) = </m:t>
                    </m:r>
                    <m:r>
                      <a:rPr lang="en-US" sz="2400" i="1" dirty="0">
                        <a:latin typeface="Cambria Math" charset="0"/>
                      </a:rPr>
                      <m:t>𝑆𝑖𝑔𝑚𝑜𝑖𝑑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the parameters</a:t>
                </a:r>
              </a:p>
              <a:p>
                <a:pPr lvl="1"/>
                <a:endParaRPr lang="en-US" sz="2400" dirty="0"/>
              </a:p>
              <a:p>
                <a:r>
                  <a:rPr lang="en-US" sz="2400" dirty="0"/>
                  <a:t>A single data object with attributes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and 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Suppose the probability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r>
                  <a:rPr lang="en-US" sz="2400" dirty="0"/>
                  <a:t>Maximum Likelihood Estimation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4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749" y="781678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5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Maximum Likelihood Estimation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Log likelihood: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62228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1" i="1" dirty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altLang="zh-CN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⁡(1+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622284" lvl="3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There’s no closed form solution</a:t>
                </a:r>
              </a:p>
              <a:p>
                <a:pPr lvl="1"/>
                <a:r>
                  <a:rPr lang="en-US" sz="2400" dirty="0"/>
                  <a:t>Gradient Descent/Ascent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4" t="-943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855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71" y="3819636"/>
            <a:ext cx="4702628" cy="29260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Gradient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493" y="1219200"/>
            <a:ext cx="10497671" cy="5384800"/>
          </a:xfrm>
        </p:spPr>
        <p:txBody>
          <a:bodyPr/>
          <a:lstStyle/>
          <a:p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Descent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altLang="zh-CN" sz="2400" dirty="0"/>
              <a:t>iterative</a:t>
            </a:r>
            <a:r>
              <a:rPr lang="zh-CN" altLang="en-US" sz="2400" dirty="0"/>
              <a:t> </a:t>
            </a:r>
            <a:r>
              <a:rPr lang="en-US" altLang="zh-CN" sz="2400" dirty="0"/>
              <a:t>optimization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 for finding the minimum of a function</a:t>
            </a:r>
            <a:r>
              <a:rPr lang="zh-CN" altLang="en-US" sz="2400" dirty="0"/>
              <a:t> </a:t>
            </a:r>
            <a:r>
              <a:rPr lang="en-US" altLang="zh-CN" sz="2400" dirty="0"/>
              <a:t>(e.g.,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log</a:t>
            </a:r>
            <a:r>
              <a:rPr lang="zh-CN" altLang="en-US" sz="2400" dirty="0"/>
              <a:t> </a:t>
            </a:r>
            <a:r>
              <a:rPr lang="en-US" altLang="zh-CN" sz="2400" dirty="0"/>
              <a:t>likelihood)</a:t>
            </a:r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function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point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decreases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fastest</a:t>
            </a:r>
            <a:r>
              <a:rPr lang="zh-CN" altLang="en-US" sz="2400" i="1" dirty="0"/>
              <a:t> </a:t>
            </a:r>
            <a:r>
              <a:rPr lang="en-US" altLang="zh-CN" sz="2400" dirty="0"/>
              <a:t>if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go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direction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</a:p>
          <a:p>
            <a:endParaRPr lang="en-US" altLang="zh-CN" sz="2400" dirty="0"/>
          </a:p>
          <a:p>
            <a:endParaRPr kumimoji="1"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01" y="2829933"/>
            <a:ext cx="4015741" cy="842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3169" y="5175099"/>
            <a:ext cx="389600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When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zero,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arrive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local</a:t>
            </a:r>
            <a:r>
              <a:rPr lang="zh-CN" altLang="en-US" sz="2400" dirty="0"/>
              <a:t> </a:t>
            </a:r>
            <a:r>
              <a:rPr lang="en-US" altLang="zh-CN" sz="2400" dirty="0"/>
              <a:t>minimum</a:t>
            </a:r>
            <a:endParaRPr lang="zh-CN" altLang="en-US" sz="2400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8321D3F7-A325-4370-9F1B-5563062AF217}"/>
              </a:ext>
            </a:extLst>
          </p:cNvPr>
          <p:cNvCxnSpPr>
            <a:cxnSpLocks/>
          </p:cNvCxnSpPr>
          <p:nvPr/>
        </p:nvCxnSpPr>
        <p:spPr>
          <a:xfrm flipH="1">
            <a:off x="5345723" y="2753248"/>
            <a:ext cx="954593" cy="391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F496597-614F-4A30-94E8-0CDD3A9B8D39}"/>
              </a:ext>
            </a:extLst>
          </p:cNvPr>
          <p:cNvSpPr txBox="1"/>
          <p:nvPr/>
        </p:nvSpPr>
        <p:spPr>
          <a:xfrm>
            <a:off x="6345698" y="2523868"/>
            <a:ext cx="1989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Step size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764A5B4-5063-466B-A5F3-108C11438779}"/>
              </a:ext>
            </a:extLst>
          </p:cNvPr>
          <p:cNvSpPr/>
          <p:nvPr/>
        </p:nvSpPr>
        <p:spPr>
          <a:xfrm>
            <a:off x="5154804" y="3145134"/>
            <a:ext cx="311499" cy="41588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D033BB-9AD0-483D-A48C-0D7A452EC393}"/>
                  </a:ext>
                </a:extLst>
              </p14:cNvPr>
              <p14:cNvContentPartPr/>
              <p14:nvPr/>
            </p14:nvContentPartPr>
            <p14:xfrm>
              <a:off x="7244280" y="5886360"/>
              <a:ext cx="20880" cy="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D033BB-9AD0-483D-A48C-0D7A452EC3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4920" y="5877000"/>
                <a:ext cx="3960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937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fld id="{ABB39991-57EF-4F47-A772-02D2698DE9A8}" type="slidenum">
              <a:rPr lang="en-US" altLang="en-US" sz="1000">
                <a:solidFill>
                  <a:srgbClr val="000000"/>
                </a:solidFill>
                <a:latin typeface="Arial"/>
              </a:rPr>
              <a:pPr defTabSz="914400"/>
              <a:t>48</a:t>
            </a:fld>
            <a:endParaRPr lang="en-US" alt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887200" cy="1143000"/>
          </a:xfrm>
        </p:spPr>
        <p:txBody>
          <a:bodyPr/>
          <a:lstStyle/>
          <a:p>
            <a:pPr algn="ctr"/>
            <a:r>
              <a:rPr kumimoji="1" lang="en-US" altLang="zh-CN" sz="3200" dirty="0"/>
              <a:t>Gradient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Descent </a:t>
            </a:r>
            <a:br>
              <a:rPr kumimoji="1" lang="en-US" altLang="zh-CN" sz="3200" dirty="0"/>
            </a:br>
            <a:r>
              <a:rPr kumimoji="1" lang="en-US" altLang="zh-CN" sz="3200" b="0" dirty="0"/>
              <a:t>[footnote: It is </a:t>
            </a:r>
            <a:r>
              <a:rPr lang="en-US" sz="3200" b="0" dirty="0"/>
              <a:t>gradient ascent for maximizing log likelihood]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371601"/>
            <a:ext cx="8170863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915400" y="138284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A6EB6-1225-4DA2-A7A8-F9B6D3A20B43}"/>
              </a:ext>
            </a:extLst>
          </p:cNvPr>
          <p:cNvSpPr/>
          <p:nvPr/>
        </p:nvSpPr>
        <p:spPr bwMode="auto">
          <a:xfrm>
            <a:off x="0" y="6451600"/>
            <a:ext cx="10890250" cy="40005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Note we have switched the index </a:t>
            </a:r>
            <a:r>
              <a:rPr lang="en-US" sz="1400" i="1" dirty="0" err="1">
                <a:solidFill>
                  <a:schemeClr val="bg1"/>
                </a:solidFill>
                <a:latin typeface="Arial" charset="0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in the previous slides to 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l, and use </a:t>
            </a:r>
            <a:r>
              <a:rPr kumimoji="0" lang="en-US" sz="140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to refer to different components of weight vector 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3BD0A0-B076-49B8-B982-C8FC5BDAB0AA}"/>
              </a:ext>
            </a:extLst>
          </p:cNvPr>
          <p:cNvSpPr/>
          <p:nvPr/>
        </p:nvSpPr>
        <p:spPr bwMode="auto">
          <a:xfrm>
            <a:off x="9321800" y="5384800"/>
            <a:ext cx="839788" cy="8636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88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fld id="{ABB39991-57EF-4F47-A772-02D2698DE9A8}" type="slidenum">
              <a:rPr lang="en-US" altLang="en-US" sz="1000">
                <a:solidFill>
                  <a:srgbClr val="000000"/>
                </a:solidFill>
                <a:latin typeface="Arial"/>
              </a:rPr>
              <a:pPr defTabSz="914400"/>
              <a:t>49</a:t>
            </a:fld>
            <a:endParaRPr lang="en-US" alt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915400" y="11430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99587" y="5305425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9" y="1504950"/>
            <a:ext cx="8161337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915400" y="12192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677400" y="57150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57E2548-02FE-4266-8FFB-243A9A92F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887200" cy="1143000"/>
          </a:xfrm>
        </p:spPr>
        <p:txBody>
          <a:bodyPr/>
          <a:lstStyle/>
          <a:p>
            <a:pPr algn="ctr"/>
            <a:r>
              <a:rPr kumimoji="1" lang="en-US" altLang="zh-CN" sz="3200" dirty="0"/>
              <a:t>Gradient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Descent </a:t>
            </a:r>
            <a:br>
              <a:rPr kumimoji="1" lang="en-US" altLang="zh-CN" sz="3200" dirty="0"/>
            </a:br>
            <a:r>
              <a:rPr kumimoji="1" lang="en-US" altLang="zh-CN" sz="3200" b="0" dirty="0"/>
              <a:t>[footnote: It is </a:t>
            </a:r>
            <a:r>
              <a:rPr lang="en-US" sz="3200" b="0" dirty="0"/>
              <a:t>gradient ascent for maximizing log likelihood]</a:t>
            </a:r>
          </a:p>
        </p:txBody>
      </p:sp>
    </p:spTree>
    <p:extLst>
      <p:ext uri="{BB962C8B-B14F-4D97-AF65-F5344CB8AC3E}">
        <p14:creationId xmlns:p14="http://schemas.microsoft.com/office/powerpoint/2010/main" val="128462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altLang="en-US" sz="2400" b="1" dirty="0"/>
              <a:t>Model Construction and Training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Model: Represented as decision trees, rules, mathematical formulas, or other forms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Assumption: Each sample belongs to a predefined class /</a:t>
            </a:r>
            <a:r>
              <a:rPr lang="en-US" altLang="en-US" sz="2400" b="1" dirty="0"/>
              <a:t>class label</a:t>
            </a:r>
            <a:endParaRPr lang="en-US" altLang="en-US" sz="2400" dirty="0"/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Training Set: The set of samples used for model construction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924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altLang="en-US">
              <a:solidFill>
                <a:srgbClr val="000000"/>
              </a:solidFill>
              <a:latin typeface="Arial"/>
            </a:endParaRPr>
          </a:p>
          <a:p>
            <a:pPr defTabSz="914400"/>
            <a:fld id="{ABB39991-57EF-4F47-A772-02D2698DE9A8}" type="slidenum">
              <a:rPr lang="en-US" altLang="en-US" sz="1000">
                <a:solidFill>
                  <a:srgbClr val="000000"/>
                </a:solidFill>
                <a:latin typeface="Arial"/>
              </a:rPr>
              <a:pPr defTabSz="914400"/>
              <a:t>50</a:t>
            </a:fld>
            <a:endParaRPr lang="en-US" alt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915400" y="11430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99587" y="5305425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600201"/>
            <a:ext cx="818991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915400" y="12192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231730-4D4D-45E3-AB10-1481EED3A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887200" cy="1143000"/>
          </a:xfrm>
        </p:spPr>
        <p:txBody>
          <a:bodyPr/>
          <a:lstStyle/>
          <a:p>
            <a:pPr algn="ctr"/>
            <a:r>
              <a:rPr kumimoji="1" lang="en-US" altLang="zh-CN" sz="3200" dirty="0"/>
              <a:t>Gradient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Descent </a:t>
            </a:r>
            <a:br>
              <a:rPr kumimoji="1" lang="en-US" altLang="zh-CN" sz="3200" dirty="0"/>
            </a:br>
            <a:r>
              <a:rPr kumimoji="1" lang="en-US" altLang="zh-CN" sz="3200" b="0" dirty="0"/>
              <a:t>[footnote: It is </a:t>
            </a:r>
            <a:r>
              <a:rPr lang="en-US" sz="3200" b="0" dirty="0"/>
              <a:t>gradient ascent for maximizing log likelihood]</a:t>
            </a:r>
          </a:p>
        </p:txBody>
      </p:sp>
    </p:spTree>
    <p:extLst>
      <p:ext uri="{BB962C8B-B14F-4D97-AF65-F5344CB8AC3E}">
        <p14:creationId xmlns:p14="http://schemas.microsoft.com/office/powerpoint/2010/main" val="997564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67603" y="423947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96840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Model Evaluation and Selection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992" y="1180290"/>
            <a:ext cx="11406908" cy="538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/>
              <a:t>Evaluation metrics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How can we measure accuracy?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Other metrics to consider?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Use </a:t>
            </a:r>
            <a:r>
              <a:rPr lang="en-US" altLang="en-US" sz="2400" b="1" dirty="0"/>
              <a:t>validation test set</a:t>
            </a:r>
            <a:r>
              <a:rPr lang="en-US" altLang="en-US" sz="2400" dirty="0"/>
              <a:t> of class-labeled tuples instead of training set when assessing accuracy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Methods for estimating a classifier’s accuracy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Holdout method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Cross-validation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Bootstrap (not covered)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Comparing classifiers: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ROC Curves</a:t>
            </a:r>
          </a:p>
        </p:txBody>
      </p:sp>
    </p:spTree>
    <p:extLst>
      <p:ext uri="{BB962C8B-B14F-4D97-AF65-F5344CB8AC3E}">
        <p14:creationId xmlns:p14="http://schemas.microsoft.com/office/powerpoint/2010/main" val="127988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Confusion Matrix</a:t>
            </a:r>
          </a:p>
        </p:txBody>
      </p:sp>
      <p:graphicFrame>
        <p:nvGraphicFramePr>
          <p:cNvPr id="61519" name="Group 7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2006358"/>
              </p:ext>
            </p:extLst>
          </p:nvPr>
        </p:nvGraphicFramePr>
        <p:xfrm>
          <a:off x="1361872" y="4874143"/>
          <a:ext cx="8629447" cy="1585024"/>
        </p:xfrm>
        <a:graphic>
          <a:graphicData uri="http://schemas.openxmlformats.org/drawingml/2006/table">
            <a:tbl>
              <a:tblPr/>
              <a:tblGrid>
                <a:gridCol w="305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play_golf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 yes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play_golf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play_golf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yes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6954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play_golf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no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2588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7366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2634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4" name="Rectangle 63"/>
          <p:cNvSpPr>
            <a:spLocks noGrp="1" noChangeArrowheads="1"/>
          </p:cNvSpPr>
          <p:nvPr>
            <p:ph type="body" sz="half" idx="2"/>
          </p:nvPr>
        </p:nvSpPr>
        <p:spPr>
          <a:xfrm>
            <a:off x="676277" y="1104900"/>
            <a:ext cx="9664226" cy="42550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Confusion Matrix: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a confusion matrix w. </a:t>
            </a:r>
            <a:r>
              <a:rPr lang="en-US" altLang="en-US" i="1" dirty="0"/>
              <a:t>m</a:t>
            </a:r>
            <a:r>
              <a:rPr lang="en-US" altLang="en-US" dirty="0"/>
              <a:t> classes, </a:t>
            </a:r>
            <a:r>
              <a:rPr lang="en-US" altLang="en-US" i="1" dirty="0" err="1"/>
              <a:t>CM</a:t>
            </a:r>
            <a:r>
              <a:rPr lang="en-US" altLang="en-US" i="1" baseline="-25000" dirty="0" err="1"/>
              <a:t>i,j</a:t>
            </a:r>
            <a:r>
              <a:rPr lang="en-US" altLang="en-US" baseline="-25000" dirty="0"/>
              <a:t> </a:t>
            </a:r>
            <a:r>
              <a:rPr lang="en-US" altLang="en-US" dirty="0"/>
              <a:t>indicates # of tuples in class </a:t>
            </a:r>
            <a:r>
              <a:rPr lang="en-US" altLang="en-US" i="1" dirty="0" err="1"/>
              <a:t>i</a:t>
            </a:r>
            <a:r>
              <a:rPr lang="en-US" altLang="en-US" dirty="0"/>
              <a:t>  that were labeled by the classifier as class </a:t>
            </a:r>
            <a:r>
              <a:rPr lang="en-US" altLang="en-US" i="1" dirty="0"/>
              <a:t>j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May have extra rows/columns to provide totals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Example of Confusion Matrix:</a:t>
            </a:r>
          </a:p>
        </p:txBody>
      </p:sp>
      <p:graphicFrame>
        <p:nvGraphicFramePr>
          <p:cNvPr id="61517" name="Group 77"/>
          <p:cNvGraphicFramePr>
            <a:graphicFrameLocks noGrp="1"/>
          </p:cNvGraphicFramePr>
          <p:nvPr/>
        </p:nvGraphicFramePr>
        <p:xfrm>
          <a:off x="1361872" y="1617922"/>
          <a:ext cx="9299645" cy="1371600"/>
        </p:xfrm>
        <a:graphic>
          <a:graphicData uri="http://schemas.openxmlformats.org/drawingml/2006/table">
            <a:tbl>
              <a:tblPr/>
              <a:tblGrid>
                <a:gridCol w="357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Positives (TP)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Negatives (FN)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Positives (FP)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Negatives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1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Classifier Evaluation Metrics: Accuracy, Error Rate, Sensitivity and Specificity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649604"/>
            <a:ext cx="4739802" cy="3081335"/>
          </a:xfrm>
        </p:spPr>
        <p:txBody>
          <a:bodyPr/>
          <a:lstStyle/>
          <a:p>
            <a:r>
              <a:rPr lang="en-US" altLang="en-US" sz="2400" b="1" dirty="0"/>
              <a:t>Classifier accuracy, </a:t>
            </a:r>
            <a:r>
              <a:rPr lang="en-US" altLang="en-US" sz="2400" dirty="0"/>
              <a:t>or recognition rate</a:t>
            </a:r>
          </a:p>
          <a:p>
            <a:pPr lvl="1"/>
            <a:r>
              <a:rPr lang="en-US" altLang="en-US" sz="2400" dirty="0"/>
              <a:t>Percentage of test set tuples that are correctly classified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Accuracy = (TP + TN)/All</a:t>
            </a:r>
            <a:endParaRPr lang="en-US" altLang="en-US" sz="2400" dirty="0"/>
          </a:p>
          <a:p>
            <a:r>
              <a:rPr lang="en-US" altLang="en-US" sz="2400" b="1" dirty="0"/>
              <a:t>Error rate:</a:t>
            </a:r>
            <a:r>
              <a:rPr lang="en-US" altLang="en-US" sz="2400" dirty="0"/>
              <a:t> </a:t>
            </a:r>
            <a:r>
              <a:rPr lang="en-US" altLang="en-US" sz="2400" i="1" dirty="0"/>
              <a:t>1 –</a:t>
            </a:r>
            <a:r>
              <a:rPr lang="en-US" altLang="en-US" sz="2400" dirty="0"/>
              <a:t>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, or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Error rate = (FP + FN)/All</a:t>
            </a:r>
          </a:p>
        </p:txBody>
      </p:sp>
      <p:graphicFrame>
        <p:nvGraphicFramePr>
          <p:cNvPr id="62595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520360"/>
              </p:ext>
            </p:extLst>
          </p:nvPr>
        </p:nvGraphicFramePr>
        <p:xfrm>
          <a:off x="927418" y="1236628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67590" y="1538285"/>
            <a:ext cx="6647236" cy="47612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Class imbalance problem</a:t>
            </a:r>
            <a:endParaRPr lang="en-US" altLang="en-US" sz="2400" dirty="0"/>
          </a:p>
          <a:p>
            <a:pPr lvl="1"/>
            <a:r>
              <a:rPr lang="en-US" altLang="en-US" sz="2400" dirty="0"/>
              <a:t>One class may be </a:t>
            </a:r>
            <a:r>
              <a:rPr lang="en-US" altLang="en-US" sz="2400" i="1" dirty="0"/>
              <a:t>rare</a:t>
            </a:r>
            <a:endParaRPr lang="en-US" altLang="en-US" sz="2400" dirty="0"/>
          </a:p>
          <a:p>
            <a:pPr lvl="2"/>
            <a:r>
              <a:rPr lang="en-US" altLang="en-US" sz="2400" dirty="0"/>
              <a:t>E.g., fraud, or HIV-positive</a:t>
            </a:r>
          </a:p>
          <a:p>
            <a:pPr lvl="1"/>
            <a:r>
              <a:rPr lang="en-US" altLang="en-US" sz="2400" dirty="0"/>
              <a:t>Significant </a:t>
            </a:r>
            <a:r>
              <a:rPr lang="en-US" altLang="en-US" sz="2400" i="1" dirty="0"/>
              <a:t>majority of the negative class</a:t>
            </a:r>
            <a:r>
              <a:rPr lang="en-US" altLang="en-US" sz="2400" dirty="0"/>
              <a:t> and minority of the positive class</a:t>
            </a:r>
          </a:p>
          <a:p>
            <a:pPr lvl="1"/>
            <a:r>
              <a:rPr lang="en-US" altLang="en-US" sz="2400" dirty="0"/>
              <a:t>Measures handle the class imbalance problem</a:t>
            </a:r>
          </a:p>
          <a:p>
            <a:pPr lvl="2"/>
            <a:r>
              <a:rPr lang="en-US" altLang="en-US" sz="2400" b="1" dirty="0"/>
              <a:t>Sensitivity </a:t>
            </a:r>
            <a:r>
              <a:rPr lang="en-US" altLang="en-US" sz="2400" dirty="0"/>
              <a:t>(recall): True positive recognition rate</a:t>
            </a:r>
          </a:p>
          <a:p>
            <a:pPr lvl="3"/>
            <a:r>
              <a:rPr lang="en-US" altLang="en-US" sz="2400" b="1" dirty="0"/>
              <a:t>Sensitivity = TP/P</a:t>
            </a:r>
          </a:p>
          <a:p>
            <a:pPr lvl="2"/>
            <a:r>
              <a:rPr lang="en-US" altLang="en-US" sz="2400" b="1" dirty="0"/>
              <a:t>Specificity</a:t>
            </a:r>
            <a:r>
              <a:rPr lang="en-US" altLang="en-US" sz="2400" dirty="0"/>
              <a:t>: True negative recognition rate</a:t>
            </a:r>
          </a:p>
          <a:p>
            <a:pPr lvl="3"/>
            <a:r>
              <a:rPr lang="en-US" altLang="en-US" sz="2400" b="1" dirty="0"/>
              <a:t>Specificity = TN/N</a:t>
            </a:r>
          </a:p>
        </p:txBody>
      </p:sp>
      <p:sp>
        <p:nvSpPr>
          <p:cNvPr id="2" name="Right Brace 1"/>
          <p:cNvSpPr/>
          <p:nvPr/>
        </p:nvSpPr>
        <p:spPr>
          <a:xfrm>
            <a:off x="3412503" y="1762812"/>
            <a:ext cx="245097" cy="5656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2055940" y="2777654"/>
            <a:ext cx="245097" cy="5656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0784" y="1734531"/>
            <a:ext cx="155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Real-world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0008" y="3131128"/>
            <a:ext cx="155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2739074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7360190" cy="55026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Precision</a:t>
            </a:r>
            <a:r>
              <a:rPr lang="en-US" altLang="en-US" sz="2400" dirty="0"/>
              <a:t>: Exactness: what % of tuples that the classifier labeled as positive are actually positive?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Recall: </a:t>
            </a:r>
            <a:r>
              <a:rPr lang="en-US" altLang="en-US" sz="2400" dirty="0"/>
              <a:t>Completeness: what % of positive tuples did the classifier label as positive?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400" dirty="0"/>
          </a:p>
          <a:p>
            <a:pPr lvl="1">
              <a:lnSpc>
                <a:spcPct val="90000"/>
              </a:lnSpc>
              <a:defRPr/>
            </a:pPr>
            <a:endParaRPr lang="en-US" alt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Range: [0, 1]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06112" y="3569477"/>
                <a:ext cx="2838726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recision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12" y="3569477"/>
                <a:ext cx="2838726" cy="581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6112" y="5170434"/>
                <a:ext cx="2519729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Recall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12" y="5170434"/>
                <a:ext cx="2519729" cy="581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42" y="1110664"/>
            <a:ext cx="3918660" cy="5053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2484" y="6386890"/>
            <a:ext cx="389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https://en.wikipedia.org/wiki/Precision_and_recall</a:t>
            </a:r>
          </a:p>
        </p:txBody>
      </p:sp>
      <p:graphicFrame>
        <p:nvGraphicFramePr>
          <p:cNvPr id="12" name="Group 131"/>
          <p:cNvGraphicFramePr>
            <a:graphicFrameLocks noGrp="1"/>
          </p:cNvGraphicFramePr>
          <p:nvPr/>
        </p:nvGraphicFramePr>
        <p:xfrm>
          <a:off x="2998154" y="1143000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9" b="19115"/>
          <a:stretch/>
        </p:blipFill>
        <p:spPr>
          <a:xfrm>
            <a:off x="5096357" y="3479744"/>
            <a:ext cx="1693967" cy="98106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3"/>
          <a:stretch/>
        </p:blipFill>
        <p:spPr>
          <a:xfrm>
            <a:off x="5420879" y="4931816"/>
            <a:ext cx="1543406" cy="12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40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204605"/>
            <a:ext cx="11115675" cy="550261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The “inverse” relationship between precision &amp; recall</a:t>
            </a:r>
            <a:endParaRPr lang="en-US" altLang="en-US" sz="2400" b="1" i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/>
              <a:t>We want one number to say if a classifier is good or not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/>
              <a:t>F</a:t>
            </a:r>
            <a:r>
              <a:rPr lang="en-US" altLang="en-US" sz="2400" b="1" dirty="0"/>
              <a:t> measure (</a:t>
            </a:r>
            <a:r>
              <a:rPr lang="en-US" altLang="en-US" sz="2400" dirty="0"/>
              <a:t>or </a:t>
            </a:r>
            <a:r>
              <a:rPr lang="en-US" altLang="en-US" sz="2400" b="1" i="1" dirty="0"/>
              <a:t>F</a:t>
            </a:r>
            <a:r>
              <a:rPr lang="en-US" altLang="en-US" sz="2400" b="1" dirty="0"/>
              <a:t>-score): </a:t>
            </a:r>
            <a:r>
              <a:rPr lang="en-US" altLang="en-US" sz="2400" u="sng" dirty="0"/>
              <a:t>harmonic</a:t>
            </a:r>
            <a:r>
              <a:rPr lang="en-US" altLang="en-US" sz="2400" dirty="0"/>
              <a:t> mean of precision and recall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 general, it is the weighted measure of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lvl="1">
              <a:lnSpc>
                <a:spcPct val="80000"/>
              </a:lnSpc>
              <a:defRPr/>
            </a:pPr>
            <a:endParaRPr lang="en-US" altLang="en-US" sz="2400" b="1" i="1" dirty="0"/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1" i="1" dirty="0"/>
              <a:t>F1-measure (balanced F-measure) </a:t>
            </a:r>
          </a:p>
          <a:p>
            <a:pPr lvl="4">
              <a:lnSpc>
                <a:spcPct val="80000"/>
              </a:lnSpc>
              <a:defRPr/>
            </a:pPr>
            <a:r>
              <a:rPr lang="en-US" altLang="en-US" sz="2400" dirty="0"/>
              <a:t>That is,  when </a:t>
            </a:r>
            <a:r>
              <a:rPr lang="el-GR" altLang="en-US" sz="2400" dirty="0">
                <a:cs typeface="Tahoma" pitchFamily="34" charset="0"/>
              </a:rPr>
              <a:t>β</a:t>
            </a:r>
            <a:r>
              <a:rPr lang="en-US" altLang="en-US" sz="2400" dirty="0">
                <a:cs typeface="Tahoma" pitchFamily="34" charset="0"/>
              </a:rPr>
              <a:t> = 1,</a:t>
            </a:r>
          </a:p>
        </p:txBody>
      </p:sp>
      <p:sp>
        <p:nvSpPr>
          <p:cNvPr id="54280" name="TextBox 3"/>
          <p:cNvSpPr txBox="1">
            <a:spLocks noChangeArrowheads="1"/>
          </p:cNvSpPr>
          <p:nvPr/>
        </p:nvSpPr>
        <p:spPr bwMode="auto">
          <a:xfrm>
            <a:off x="7801211" y="2950193"/>
            <a:ext cx="3489359" cy="59093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Assigning </a:t>
            </a:r>
            <a:r>
              <a:rPr lang="el-GR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β</a:t>
            </a: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 times as much weight to recall as </a:t>
            </a:r>
            <a:r>
              <a:rPr lang="en-US" altLang="en-US" sz="2000">
                <a:latin typeface="Calibri" panose="020F0502020204030204" pitchFamily="34" charset="0"/>
                <a:cs typeface="Tahoma" panose="020B0604030504040204" pitchFamily="34" charset="0"/>
              </a:rPr>
              <a:t>to precision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62994" y="2724234"/>
                <a:ext cx="5374869" cy="1036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den>
                          </m:f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994" y="2724234"/>
                <a:ext cx="5374869" cy="10366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20507" y="4964934"/>
                <a:ext cx="1766979" cy="792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507" y="4964934"/>
                <a:ext cx="176697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560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/>
        </p:nvGraphicFramePr>
        <p:xfrm>
          <a:off x="1676400" y="1789889"/>
          <a:ext cx="7000875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=</a:t>
            </a:r>
          </a:p>
          <a:p>
            <a:pPr lvl="2">
              <a:defRPr/>
            </a:pPr>
            <a:r>
              <a:rPr lang="en-US" altLang="en-US" dirty="0"/>
              <a:t>Specificity =</a:t>
            </a:r>
          </a:p>
          <a:p>
            <a:pPr lvl="2">
              <a:defRPr/>
            </a:pPr>
            <a:r>
              <a:rPr lang="en-US" altLang="en-US" dirty="0"/>
              <a:t>Accuracy = </a:t>
            </a:r>
          </a:p>
          <a:p>
            <a:pPr lvl="2">
              <a:defRPr/>
            </a:pPr>
            <a:r>
              <a:rPr lang="en-US" altLang="en-US" dirty="0"/>
              <a:t>Error rate = </a:t>
            </a:r>
          </a:p>
          <a:p>
            <a:pPr lvl="2">
              <a:defRPr/>
            </a:pPr>
            <a:r>
              <a:rPr lang="en-US" altLang="en-US" dirty="0"/>
              <a:t>Precision =         </a:t>
            </a:r>
          </a:p>
          <a:p>
            <a:pPr lvl="2">
              <a:defRPr/>
            </a:pPr>
            <a:r>
              <a:rPr lang="en-US" altLang="en-US" dirty="0"/>
              <a:t>Recall = </a:t>
            </a:r>
          </a:p>
          <a:p>
            <a:pPr lvl="2">
              <a:defRPr/>
            </a:pPr>
            <a:r>
              <a:rPr lang="en-US" altLang="en-US" dirty="0"/>
              <a:t>F1 =  </a:t>
            </a:r>
          </a:p>
        </p:txBody>
      </p:sp>
    </p:spTree>
    <p:extLst>
      <p:ext uri="{BB962C8B-B14F-4D97-AF65-F5344CB8AC3E}">
        <p14:creationId xmlns:p14="http://schemas.microsoft.com/office/powerpoint/2010/main" val="280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/>
        </p:nvGraphicFramePr>
        <p:xfrm>
          <a:off x="1676400" y="1789889"/>
          <a:ext cx="7000875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38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Error VS Testing Error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6" b="96978" l="3433" r="99277">
                        <a14:foregroundMark x1="44986" y1="24704" x2="44986" y2="24704"/>
                        <a14:foregroundMark x1="56459" y1="28384" x2="56459" y2="28384"/>
                        <a14:foregroundMark x1="95393" y1="23127" x2="95393" y2="23127"/>
                        <a14:foregroundMark x1="90967" y1="7096" x2="90967" y2="7096"/>
                        <a14:foregroundMark x1="37489" y1="97240" x2="37489" y2="97240"/>
                        <a14:foregroundMark x1="47877" y1="96189" x2="47877" y2="96189"/>
                        <a14:foregroundMark x1="44083" y1="94218" x2="44083" y2="94218"/>
                        <a14:foregroundMark x1="3523" y1="61367" x2="3523" y2="61367"/>
                        <a14:foregroundMark x1="99277" y1="58870" x2="99277" y2="58870"/>
                        <a14:backgroundMark x1="19603" y1="7096" x2="18338" y2="22470"/>
                        <a14:backgroundMark x1="18609" y1="22339" x2="36676" y2="21813"/>
                        <a14:backgroundMark x1="36676" y1="21813" x2="37579" y2="7622"/>
                        <a14:backgroundMark x1="37579" y1="7490" x2="18609" y2="6439"/>
                        <a14:backgroundMark x1="26378" y1="13272" x2="26378" y2="13272"/>
                        <a14:backgroundMark x1="28726" y1="17608" x2="28726" y2="17608"/>
                        <a14:backgroundMark x1="73080" y1="7622" x2="73080" y2="24836"/>
                        <a14:backgroundMark x1="73442" y1="24836" x2="94490" y2="24836"/>
                        <a14:backgroundMark x1="94399" y1="24573" x2="93857" y2="5650"/>
                        <a14:backgroundMark x1="93948" y1="6965" x2="72900" y2="7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39820" y="1495301"/>
            <a:ext cx="7029811" cy="483259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/>
          <a:p>
            <a:fld id="{E8B188AE-0E67-4EDB-ADA3-3959A28F2472}" type="slidenum">
              <a:rPr lang="en-US" altLang="en-US" smtClean="0"/>
              <a:pPr/>
              <a:t>59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81345" y="1738009"/>
            <a:ext cx="32425" cy="38002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81345" y="4500664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475" y="3088383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underfitting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0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b="1" dirty="0"/>
              <a:t>Model Validation and Testing</a:t>
            </a:r>
            <a:r>
              <a:rPr lang="en-US" altLang="en-US" sz="2400" dirty="0"/>
              <a:t>: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Test:</a:t>
            </a:r>
            <a:r>
              <a:rPr lang="en-US" altLang="en-US" sz="2400" dirty="0"/>
              <a:t> Estimate accuracy of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The known label of test sample VS. the classified result from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i="1" dirty="0"/>
              <a:t>Accuracy:</a:t>
            </a:r>
            <a:r>
              <a:rPr lang="en-US" altLang="en-US" sz="2400" dirty="0"/>
              <a:t> % of test set samples that are correctly classified by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Test set is </a:t>
            </a:r>
            <a:r>
              <a:rPr lang="en-US" altLang="en-US" sz="2400" dirty="0">
                <a:solidFill>
                  <a:srgbClr val="FF0000"/>
                </a:solidFill>
              </a:rPr>
              <a:t>independent</a:t>
            </a:r>
            <a:r>
              <a:rPr lang="en-US" altLang="en-US" sz="2400" dirty="0"/>
              <a:t> of training set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Validation</a:t>
            </a:r>
            <a:r>
              <a:rPr lang="en-US" altLang="en-US" sz="2400" dirty="0"/>
              <a:t>: If </a:t>
            </a:r>
            <a:r>
              <a:rPr lang="en-US" altLang="en-US" sz="2400" i="1" dirty="0"/>
              <a:t>the test set </a:t>
            </a:r>
            <a:r>
              <a:rPr lang="en-US" altLang="en-US" sz="2400" dirty="0"/>
              <a:t>is used to select or refine models, it is called </a:t>
            </a:r>
            <a:r>
              <a:rPr lang="en-US" altLang="en-US" sz="2400" b="1" dirty="0"/>
              <a:t>validation </a:t>
            </a:r>
            <a:r>
              <a:rPr lang="en-US" altLang="en-US" sz="2400" dirty="0"/>
              <a:t>(or development)</a:t>
            </a:r>
            <a:r>
              <a:rPr lang="en-US" altLang="en-US" sz="2400" b="1" dirty="0"/>
              <a:t> (test) set</a:t>
            </a: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Deployment:</a:t>
            </a:r>
            <a:r>
              <a:rPr lang="en-US" altLang="en-US" sz="2400" dirty="0"/>
              <a:t> If the accuracy is acceptable, use the model to classify new data</a:t>
            </a:r>
          </a:p>
        </p:txBody>
      </p:sp>
    </p:spTree>
    <p:extLst>
      <p:ext uri="{BB962C8B-B14F-4D97-AF65-F5344CB8AC3E}">
        <p14:creationId xmlns:p14="http://schemas.microsoft.com/office/powerpoint/2010/main" val="432028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281" y="76200"/>
            <a:ext cx="12568135" cy="877111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Classifier Evaluation: Holdout</a:t>
            </a:r>
            <a:endParaRPr lang="en-US" altLang="en-US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22" y="1143000"/>
            <a:ext cx="10080693" cy="55911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600" b="1" dirty="0"/>
              <a:t>Holdout method</a:t>
            </a:r>
            <a:endParaRPr lang="en-US" altLang="en-US" sz="2600" dirty="0"/>
          </a:p>
          <a:p>
            <a:pPr lvl="1">
              <a:lnSpc>
                <a:spcPct val="150000"/>
              </a:lnSpc>
            </a:pPr>
            <a:r>
              <a:rPr lang="en-US" altLang="en-US" sz="2600" dirty="0"/>
              <a:t>Given data is randomly partitioned into two independent sets</a:t>
            </a:r>
          </a:p>
          <a:p>
            <a:pPr lvl="2">
              <a:lnSpc>
                <a:spcPct val="150000"/>
              </a:lnSpc>
            </a:pPr>
            <a:r>
              <a:rPr lang="en-US" altLang="en-US" sz="2600" dirty="0"/>
              <a:t>Training set (e.g., 2/3) for model construction</a:t>
            </a:r>
          </a:p>
          <a:p>
            <a:pPr lvl="2">
              <a:lnSpc>
                <a:spcPct val="150000"/>
              </a:lnSpc>
            </a:pPr>
            <a:r>
              <a:rPr lang="en-US" altLang="en-US" sz="2600" dirty="0"/>
              <a:t>Test set (e.g., 1/3) for accuracy estimation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Repeated random sub-sampling validation</a:t>
            </a:r>
            <a:r>
              <a:rPr lang="en-US" altLang="en-US" sz="2600" dirty="0"/>
              <a:t>: a variation of holdout</a:t>
            </a:r>
          </a:p>
          <a:p>
            <a:pPr lvl="2">
              <a:lnSpc>
                <a:spcPct val="150000"/>
              </a:lnSpc>
            </a:pPr>
            <a:r>
              <a:rPr lang="en-US" altLang="en-US" sz="2600" dirty="0"/>
              <a:t>Repeat holdout k times, accuracy = avg. of the accuracies obtained</a:t>
            </a:r>
          </a:p>
        </p:txBody>
      </p:sp>
    </p:spTree>
    <p:extLst>
      <p:ext uri="{BB962C8B-B14F-4D97-AF65-F5344CB8AC3E}">
        <p14:creationId xmlns:p14="http://schemas.microsoft.com/office/powerpoint/2010/main" val="722612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281" y="76200"/>
            <a:ext cx="12568135" cy="877111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Classifier Evaluation: Cross-Validation</a:t>
            </a:r>
            <a:endParaRPr lang="en-US" altLang="en-US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22" y="1244338"/>
            <a:ext cx="10080693" cy="548983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sz="2600" b="1" dirty="0"/>
              <a:t>Cross-validation</a:t>
            </a:r>
            <a:r>
              <a:rPr lang="en-US" altLang="en-US" sz="2600" dirty="0"/>
              <a:t> (</a:t>
            </a:r>
            <a:r>
              <a:rPr lang="en-US" altLang="en-US" sz="2600" i="1" dirty="0"/>
              <a:t>k</a:t>
            </a:r>
            <a:r>
              <a:rPr lang="en-US" altLang="en-US" sz="2600" dirty="0"/>
              <a:t>-fold, where k = 10 is most popular)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600" dirty="0"/>
              <a:t>Randomly partition the data into </a:t>
            </a:r>
            <a:r>
              <a:rPr lang="en-US" altLang="en-US" sz="2600" i="1" dirty="0"/>
              <a:t>k</a:t>
            </a:r>
            <a:r>
              <a:rPr lang="en-US" altLang="en-US" sz="2600" dirty="0"/>
              <a:t> </a:t>
            </a:r>
            <a:r>
              <a:rPr lang="en-US" altLang="en-US" sz="2600" i="1" dirty="0"/>
              <a:t>mutually exclusive</a:t>
            </a:r>
            <a:r>
              <a:rPr lang="en-US" altLang="en-US" sz="2600" dirty="0"/>
              <a:t> subsets, each approximately equal size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600" dirty="0"/>
              <a:t>At </a:t>
            </a:r>
            <a:r>
              <a:rPr lang="en-US" altLang="en-US" sz="2600" i="1" dirty="0" err="1"/>
              <a:t>i</a:t>
            </a:r>
            <a:r>
              <a:rPr lang="en-US" altLang="en-US" sz="2600" dirty="0" err="1"/>
              <a:t>-th</a:t>
            </a:r>
            <a:r>
              <a:rPr lang="en-US" altLang="en-US" sz="2600" dirty="0"/>
              <a:t> iteration, use D</a:t>
            </a:r>
            <a:r>
              <a:rPr lang="en-US" altLang="en-US" sz="2600" baseline="-25000" dirty="0"/>
              <a:t>i </a:t>
            </a:r>
            <a:r>
              <a:rPr lang="en-US" altLang="en-US" sz="2600" dirty="0"/>
              <a:t>as test set and others as training set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600" u="sng" dirty="0"/>
              <a:t>Leave-one-out</a:t>
            </a:r>
            <a:r>
              <a:rPr lang="en-US" altLang="en-US" sz="2600" dirty="0"/>
              <a:t>: </a:t>
            </a:r>
            <a:r>
              <a:rPr lang="en-US" altLang="en-US" sz="2600" i="1" dirty="0"/>
              <a:t>k</a:t>
            </a:r>
            <a:r>
              <a:rPr lang="en-US" altLang="en-US" sz="2600" dirty="0"/>
              <a:t> folds where </a:t>
            </a:r>
            <a:r>
              <a:rPr lang="en-US" altLang="en-US" sz="2600" i="1" dirty="0"/>
              <a:t>k</a:t>
            </a:r>
            <a:r>
              <a:rPr lang="en-US" altLang="en-US" sz="2600" dirty="0"/>
              <a:t> = # of tuples, for small sized data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600" b="1" u="sng" dirty="0"/>
              <a:t>*Stratified cross-validation*</a:t>
            </a:r>
            <a:r>
              <a:rPr lang="en-US" altLang="en-US" sz="2600" dirty="0"/>
              <a:t>: folds are stratified so that class distribution, in each fold is approximately the same as that in the initial data</a:t>
            </a:r>
          </a:p>
        </p:txBody>
      </p:sp>
    </p:spTree>
    <p:extLst>
      <p:ext uri="{BB962C8B-B14F-4D97-AF65-F5344CB8AC3E}">
        <p14:creationId xmlns:p14="http://schemas.microsoft.com/office/powerpoint/2010/main" val="3816927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53" y="552450"/>
            <a:ext cx="3429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15200" cy="895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Model Selection: ROC Curves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3912" y="1276056"/>
            <a:ext cx="6762750" cy="4876800"/>
          </a:xfrm>
        </p:spPr>
        <p:txBody>
          <a:bodyPr/>
          <a:lstStyle/>
          <a:p>
            <a:pPr marL="457200" indent="-457200"/>
            <a:r>
              <a:rPr lang="en-US" altLang="en-US" b="1" dirty="0"/>
              <a:t>ROC</a:t>
            </a:r>
            <a:r>
              <a:rPr lang="en-US" altLang="en-US" dirty="0"/>
              <a:t> (Receiver Operating Characteristics) curves: for visual comparison of classification models</a:t>
            </a:r>
          </a:p>
          <a:p>
            <a:pPr marL="457200" indent="-457200"/>
            <a:r>
              <a:rPr lang="en-US" altLang="en-US" dirty="0"/>
              <a:t>Originated from signal detection theory</a:t>
            </a:r>
          </a:p>
          <a:p>
            <a:pPr marL="457200" indent="-457200"/>
            <a:r>
              <a:rPr lang="en-US" altLang="en-US" dirty="0"/>
              <a:t>Shows the trade-off between the true positive rate and the false positive rate</a:t>
            </a:r>
          </a:p>
          <a:p>
            <a:pPr marL="457200" indent="-457200"/>
            <a:r>
              <a:rPr lang="en-US" altLang="en-US" dirty="0"/>
              <a:t>The area under the ROC curve (</a:t>
            </a:r>
            <a:r>
              <a:rPr lang="en-US" altLang="en-US" b="1" dirty="0"/>
              <a:t>AUC</a:t>
            </a:r>
            <a:r>
              <a:rPr lang="en-US" altLang="en-US" dirty="0"/>
              <a:t>: Area Under Curve) is a measure of the accuracy of the model</a:t>
            </a:r>
          </a:p>
          <a:p>
            <a:pPr marL="457200" indent="-457200"/>
            <a:r>
              <a:rPr lang="en-US" altLang="en-US" dirty="0"/>
              <a:t>Rank the test tuples in decreasing order: the one that is most likely to belong to the positive class appears at the top of the list</a:t>
            </a:r>
          </a:p>
          <a:p>
            <a:pPr marL="457200" indent="-457200"/>
            <a:r>
              <a:rPr lang="en-US" altLang="en-US" dirty="0"/>
              <a:t>The closer to the diagonal line (i.e., the closer the area is to 0.5), the less accurate is the model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7409469" y="3867737"/>
            <a:ext cx="4448175" cy="278758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Vertical axis represents the true positive rate (TP/P)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Horizontal axis rep. the false positive rate (FP/N)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The plot also shows a diagonal line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A model with perfect accuracy will have an area of 1.0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1D1ABF-A5FF-4FA5-81EB-9B1B49380906}"/>
              </a:ext>
            </a:extLst>
          </p:cNvPr>
          <p:cNvSpPr/>
          <p:nvPr/>
        </p:nvSpPr>
        <p:spPr>
          <a:xfrm>
            <a:off x="10052050" y="3581400"/>
            <a:ext cx="1016203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20693-7E8F-4711-A8A2-C9B10AE04918}"/>
              </a:ext>
            </a:extLst>
          </p:cNvPr>
          <p:cNvSpPr txBox="1"/>
          <p:nvPr/>
        </p:nvSpPr>
        <p:spPr>
          <a:xfrm>
            <a:off x="9696450" y="3483016"/>
            <a:ext cx="19596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False positive rate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FA4C2-CCF7-4C6D-85DE-58DF3FCAA896}"/>
              </a:ext>
            </a:extLst>
          </p:cNvPr>
          <p:cNvSpPr/>
          <p:nvPr/>
        </p:nvSpPr>
        <p:spPr>
          <a:xfrm>
            <a:off x="7609536" y="1562100"/>
            <a:ext cx="251764" cy="105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786EA-5151-452E-B742-71917CA519CE}"/>
              </a:ext>
            </a:extLst>
          </p:cNvPr>
          <p:cNvSpPr txBox="1"/>
          <p:nvPr/>
        </p:nvSpPr>
        <p:spPr>
          <a:xfrm rot="16200000">
            <a:off x="6787818" y="1235665"/>
            <a:ext cx="1895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True positive rate</a:t>
            </a:r>
          </a:p>
        </p:txBody>
      </p:sp>
    </p:spTree>
    <p:extLst>
      <p:ext uri="{BB962C8B-B14F-4D97-AF65-F5344CB8AC3E}">
        <p14:creationId xmlns:p14="http://schemas.microsoft.com/office/powerpoint/2010/main" val="41285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6796403" y="4960927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776297"/>
      </p:ext>
    </p:extLst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Techniques to Improve Classification Accuracy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Introducing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Bagging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Boosting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Random Forests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62618985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7709087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Ensemble methods</a:t>
            </a:r>
          </a:p>
          <a:p>
            <a:pPr lvl="1" eaLnBrk="1" hangingPunct="1"/>
            <a:r>
              <a:rPr lang="en-US" altLang="en-US" sz="2400" dirty="0"/>
              <a:t>Use a combination of models to increase accuracy</a:t>
            </a:r>
          </a:p>
          <a:p>
            <a:pPr lvl="1" eaLnBrk="1" hangingPunct="1"/>
            <a:r>
              <a:rPr lang="en-US" altLang="en-US" sz="2400" dirty="0"/>
              <a:t>Combine a series of </a:t>
            </a:r>
            <a:r>
              <a:rPr lang="en-US" altLang="en-US" sz="2400" i="1" dirty="0"/>
              <a:t>k</a:t>
            </a:r>
            <a:r>
              <a:rPr lang="en-US" altLang="en-US" sz="2400" dirty="0"/>
              <a:t> learned models, M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M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…, M</a:t>
            </a:r>
            <a:r>
              <a:rPr lang="en-US" altLang="en-US" sz="2400" baseline="-25000" dirty="0"/>
              <a:t>k</a:t>
            </a:r>
            <a:r>
              <a:rPr lang="en-US" altLang="en-US" sz="2400" dirty="0"/>
              <a:t>, with the aim of creating an </a:t>
            </a:r>
            <a:r>
              <a:rPr lang="en-US" altLang="en-US" sz="2400" b="1" dirty="0"/>
              <a:t>improved</a:t>
            </a:r>
            <a:r>
              <a:rPr lang="en-US" altLang="en-US" sz="2400" dirty="0"/>
              <a:t> model M*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BAD9-871A-1C44-8F91-66676AD8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910" y="3356141"/>
            <a:ext cx="6437134" cy="2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53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8567264" cy="5293301"/>
          </a:xfrm>
        </p:spPr>
        <p:txBody>
          <a:bodyPr/>
          <a:lstStyle/>
          <a:p>
            <a:r>
              <a:rPr lang="en-US" altLang="en-US" sz="2400" dirty="0"/>
              <a:t>What are the requirements</a:t>
            </a:r>
            <a:r>
              <a:rPr lang="zh-CN" altLang="en-US" sz="2400" dirty="0"/>
              <a:t> </a:t>
            </a:r>
            <a:r>
              <a:rPr lang="en-US" altLang="zh-CN" sz="2400" dirty="0"/>
              <a:t>to generate an improved model</a:t>
            </a:r>
            <a:r>
              <a:rPr lang="en-US" altLang="en-US" sz="2400" dirty="0"/>
              <a:t>?</a:t>
            </a:r>
          </a:p>
          <a:p>
            <a:pPr lvl="1"/>
            <a:r>
              <a:rPr lang="en-US" altLang="en-US" sz="2400" dirty="0"/>
              <a:t>Example: majority voting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0C1B1DF-6AC8-4849-823D-8F1E539BEDAF}"/>
              </a:ext>
            </a:extLst>
          </p:cNvPr>
          <p:cNvGraphicFramePr>
            <a:graphicFrameLocks noGrp="1"/>
          </p:cNvGraphicFramePr>
          <p:nvPr/>
        </p:nvGraphicFramePr>
        <p:xfrm>
          <a:off x="2353618" y="2262393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A75955C-898F-7E46-AA6F-3ADDDC3FCA93}"/>
              </a:ext>
            </a:extLst>
          </p:cNvPr>
          <p:cNvGraphicFramePr>
            <a:graphicFrameLocks noGrp="1"/>
          </p:cNvGraphicFramePr>
          <p:nvPr/>
        </p:nvGraphicFramePr>
        <p:xfrm>
          <a:off x="5595687" y="2253932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7035C97-D044-8546-854A-744020BABD7C}"/>
              </a:ext>
            </a:extLst>
          </p:cNvPr>
          <p:cNvGraphicFramePr>
            <a:graphicFrameLocks noGrp="1"/>
          </p:cNvGraphicFramePr>
          <p:nvPr/>
        </p:nvGraphicFramePr>
        <p:xfrm>
          <a:off x="8920105" y="2247877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8114CCBE-B9DE-3245-BAFD-63577FCF12D9}"/>
              </a:ext>
            </a:extLst>
          </p:cNvPr>
          <p:cNvSpPr txBox="1"/>
          <p:nvPr/>
        </p:nvSpPr>
        <p:spPr>
          <a:xfrm>
            <a:off x="236241" y="2705119"/>
            <a:ext cx="1464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 model performance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6C0193-2B51-BC49-962E-B0997EC86757}"/>
              </a:ext>
            </a:extLst>
          </p:cNvPr>
          <p:cNvSpPr txBox="1"/>
          <p:nvPr/>
        </p:nvSpPr>
        <p:spPr>
          <a:xfrm>
            <a:off x="243676" y="3656305"/>
            <a:ext cx="1464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Ensemble performance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B18E95E-C165-3D4D-8E9F-7E231B40127B}"/>
              </a:ext>
            </a:extLst>
          </p:cNvPr>
          <p:cNvCxnSpPr>
            <a:stCxn id="37" idx="3"/>
          </p:cNvCxnSpPr>
          <p:nvPr/>
        </p:nvCxnSpPr>
        <p:spPr>
          <a:xfrm>
            <a:off x="1700252" y="3028285"/>
            <a:ext cx="491886" cy="5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9FC73B-9A32-0448-8D19-DFC73B6720D8}"/>
              </a:ext>
            </a:extLst>
          </p:cNvPr>
          <p:cNvCxnSpPr>
            <a:stCxn id="44" idx="3"/>
          </p:cNvCxnSpPr>
          <p:nvPr/>
        </p:nvCxnSpPr>
        <p:spPr>
          <a:xfrm flipV="1">
            <a:off x="1707687" y="3942207"/>
            <a:ext cx="466773" cy="52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6006874-67C0-C24A-A321-049AE8A12F57}"/>
              </a:ext>
            </a:extLst>
          </p:cNvPr>
          <p:cNvSpPr txBox="1"/>
          <p:nvPr/>
        </p:nvSpPr>
        <p:spPr>
          <a:xfrm>
            <a:off x="2124283" y="4202451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1: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Ensemble has positive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AC2826-96E6-0E4A-AB54-1CF6596AFA1E}"/>
              </a:ext>
            </a:extLst>
          </p:cNvPr>
          <p:cNvSpPr txBox="1"/>
          <p:nvPr/>
        </p:nvSpPr>
        <p:spPr>
          <a:xfrm>
            <a:off x="5394485" y="4193990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2: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Ensemble has no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4D7F0D-2FBC-1F49-9F3C-DBE185255A9E}"/>
              </a:ext>
            </a:extLst>
          </p:cNvPr>
          <p:cNvSpPr txBox="1"/>
          <p:nvPr/>
        </p:nvSpPr>
        <p:spPr>
          <a:xfrm>
            <a:off x="8801101" y="4187935"/>
            <a:ext cx="31076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3: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Ensemble has negative effect</a:t>
            </a: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219DE211-8A89-CB44-B0DD-73A071F1ECEB}"/>
              </a:ext>
            </a:extLst>
          </p:cNvPr>
          <p:cNvSpPr txBox="1">
            <a:spLocks noChangeArrowheads="1"/>
          </p:cNvSpPr>
          <p:nvPr/>
        </p:nvSpPr>
        <p:spPr>
          <a:xfrm>
            <a:off x="619125" y="5020015"/>
            <a:ext cx="8567264" cy="171990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51" marR="0" lvl="0" indent="-4619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 models should be </a:t>
            </a:r>
          </a:p>
          <a:p>
            <a:pPr marL="738170" marR="0" lvl="1" indent="-53814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Accurate</a:t>
            </a:r>
          </a:p>
          <a:p>
            <a:pPr marL="738170" marR="0" lvl="1" indent="-53814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Diverse</a:t>
            </a:r>
          </a:p>
        </p:txBody>
      </p:sp>
    </p:spTree>
    <p:extLst>
      <p:ext uri="{BB962C8B-B14F-4D97-AF65-F5344CB8AC3E}">
        <p14:creationId xmlns:p14="http://schemas.microsoft.com/office/powerpoint/2010/main" val="6010095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10789680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Popular ensemble methods</a:t>
            </a:r>
          </a:p>
          <a:p>
            <a:pPr lvl="1" eaLnBrk="1" hangingPunct="1"/>
            <a:r>
              <a:rPr lang="en-US" altLang="en-US" sz="2400" dirty="0"/>
              <a:t>Bagging: </a:t>
            </a:r>
            <a:r>
              <a:rPr lang="en-US" altLang="zh-CN" sz="2400" dirty="0"/>
              <a:t> Trains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set,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parallel</a:t>
            </a:r>
          </a:p>
          <a:p>
            <a:pPr lvl="1"/>
            <a:r>
              <a:rPr lang="en-US" altLang="en-US" sz="2400" dirty="0"/>
              <a:t>Boosting:  </a:t>
            </a:r>
            <a:r>
              <a:rPr lang="en-US" altLang="zh-CN" sz="2400" dirty="0"/>
              <a:t>Trains each new model instance to emphasize the training instances that previous models </a:t>
            </a:r>
            <a:r>
              <a:rPr lang="en-US" altLang="zh-CN" sz="2400" dirty="0" err="1"/>
              <a:t>mis</a:t>
            </a:r>
            <a:r>
              <a:rPr lang="en-US" altLang="zh-CN" sz="2400" dirty="0"/>
              <a:t>-classified,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order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A6858-2622-8D4D-BCD6-23AB670C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94" y="3502926"/>
            <a:ext cx="4086262" cy="2625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4E91-76B3-7647-ADA4-4BDD925E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307" y="4309695"/>
            <a:ext cx="4712540" cy="144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766C8-C6B7-4F4E-964C-56B5F32EC2CA}"/>
              </a:ext>
            </a:extLst>
          </p:cNvPr>
          <p:cNvSpPr txBox="1"/>
          <p:nvPr/>
        </p:nvSpPr>
        <p:spPr>
          <a:xfrm>
            <a:off x="1653186" y="6116186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BC1ED-9FC3-3C45-A948-D4F4AB1C8B28}"/>
              </a:ext>
            </a:extLst>
          </p:cNvPr>
          <p:cNvSpPr txBox="1"/>
          <p:nvPr/>
        </p:nvSpPr>
        <p:spPr>
          <a:xfrm>
            <a:off x="7446227" y="6116185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Boosting</a:t>
            </a:r>
          </a:p>
        </p:txBody>
      </p:sp>
    </p:spTree>
    <p:extLst>
      <p:ext uri="{BB962C8B-B14F-4D97-AF65-F5344CB8AC3E}">
        <p14:creationId xmlns:p14="http://schemas.microsoft.com/office/powerpoint/2010/main" val="1261701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533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Bagging: Boo</a:t>
            </a:r>
            <a:r>
              <a:rPr lang="en-US" altLang="zh-CN" sz="4000" dirty="0"/>
              <a:t>t</a:t>
            </a:r>
            <a:r>
              <a:rPr lang="en-US" altLang="en-US" sz="4000" dirty="0"/>
              <a:t>strap Aggregation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471" y="1125630"/>
            <a:ext cx="10991850" cy="559117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Analogy: Diagnosis based on multiple doctors’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Training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For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 = 1 to k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create bootstrap sample,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, by sampling D with replacement;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use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and the learning scheme to derive a model,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;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Classification: classify an unknown sample</a:t>
            </a:r>
            <a:r>
              <a:rPr lang="en-US" altLang="en-US" sz="2400" b="1" dirty="0"/>
              <a:t> X</a:t>
            </a:r>
            <a:r>
              <a:rPr lang="en-US" altLang="en-US" sz="24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let each of the k models classify X and return the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Prediction: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To predict continuous variables, use average prediction instead of vote</a:t>
            </a:r>
          </a:p>
        </p:txBody>
      </p:sp>
    </p:spTree>
    <p:extLst>
      <p:ext uri="{BB962C8B-B14F-4D97-AF65-F5344CB8AC3E}">
        <p14:creationId xmlns:p14="http://schemas.microsoft.com/office/powerpoint/2010/main" val="396803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Boosting</a:t>
            </a:r>
            <a:endParaRPr lang="en-US" altLang="en-US" sz="2400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2450" y="1219200"/>
            <a:ext cx="10972800" cy="54864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Analogy: Consult several doctors, based on a combination of weighted diagnoses—weight assigned based on the previous diagnosis accuracy</a:t>
            </a:r>
          </a:p>
          <a:p>
            <a:pPr marL="457200" indent="-457200"/>
            <a:r>
              <a:rPr lang="en-US" altLang="en-US" sz="2400" dirty="0"/>
              <a:t>How boosting works?</a:t>
            </a:r>
          </a:p>
          <a:p>
            <a:pPr marL="914400" lvl="1" indent="-457200"/>
            <a:r>
              <a:rPr lang="en-US" altLang="en-US" sz="2400" dirty="0"/>
              <a:t>A series of k classifiers are iteratively learned</a:t>
            </a:r>
          </a:p>
          <a:p>
            <a:pPr marL="914400" lvl="1" indent="-457200"/>
            <a:r>
              <a:rPr lang="en-US" altLang="en-US" sz="2400" dirty="0"/>
              <a:t>After a classifier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is learned, set the subsequent classifier, M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, to </a:t>
            </a:r>
            <a:r>
              <a:rPr lang="en-US" altLang="en-US" sz="2400" b="1" dirty="0"/>
              <a:t>pay more attention to the training tuples that were misclassified</a:t>
            </a:r>
            <a:r>
              <a:rPr lang="en-US" altLang="en-US" sz="2400" dirty="0"/>
              <a:t> by M</a:t>
            </a:r>
            <a:r>
              <a:rPr lang="en-US" altLang="en-US" sz="2400" baseline="-25000" dirty="0"/>
              <a:t>i</a:t>
            </a:r>
            <a:endParaRPr lang="en-US" altLang="en-US" sz="2400" dirty="0"/>
          </a:p>
          <a:p>
            <a:pPr marL="914400" lvl="1" indent="-457200"/>
            <a:r>
              <a:rPr lang="en-US" altLang="en-US" sz="2400" dirty="0"/>
              <a:t>The final </a:t>
            </a:r>
            <a:r>
              <a:rPr lang="en-US" altLang="en-US" sz="2400" b="1" dirty="0"/>
              <a:t>M* combines the votes</a:t>
            </a:r>
            <a:r>
              <a:rPr lang="en-US" altLang="en-US" sz="2400" dirty="0"/>
              <a:t> of each individual classifier, where the weight of each classifier's vote is a function of its accuracy</a:t>
            </a:r>
          </a:p>
          <a:p>
            <a:pPr marL="457200" indent="-457200"/>
            <a:r>
              <a:rPr lang="en-US" altLang="en-US" sz="2400" dirty="0"/>
              <a:t>Boosting algorithm can be extended for numeric prediction</a:t>
            </a:r>
          </a:p>
        </p:txBody>
      </p:sp>
    </p:spTree>
    <p:extLst>
      <p:ext uri="{BB962C8B-B14F-4D97-AF65-F5344CB8AC3E}">
        <p14:creationId xmlns:p14="http://schemas.microsoft.com/office/powerpoint/2010/main" val="312098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6.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Lazy Learners (or learning from your neighbors)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212594" y="1898946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32935"/>
      </p:ext>
    </p:extLst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35B4F7-E773-A145-80B4-16D87896F686}"/>
              </a:ext>
            </a:extLst>
          </p:cNvPr>
          <p:cNvGrpSpPr/>
          <p:nvPr/>
        </p:nvGrpSpPr>
        <p:grpSpPr>
          <a:xfrm>
            <a:off x="3223997" y="2772695"/>
            <a:ext cx="5644699" cy="3281877"/>
            <a:chOff x="2634061" y="2330243"/>
            <a:chExt cx="5644699" cy="328187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D872D0-EF3E-0E47-B7E5-5B777BCA1797}"/>
                </a:ext>
              </a:extLst>
            </p:cNvPr>
            <p:cNvSpPr/>
            <p:nvPr/>
          </p:nvSpPr>
          <p:spPr>
            <a:xfrm>
              <a:off x="2672407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{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9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(1)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}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551FF-A04B-CB48-9040-39A91165D6A5}"/>
                </a:ext>
              </a:extLst>
            </p:cNvPr>
            <p:cNvSpPr/>
            <p:nvPr/>
          </p:nvSpPr>
          <p:spPr>
            <a:xfrm>
              <a:off x="4140364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{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9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(2)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}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0A66E9-893B-A640-BD06-B16A2A99081C}"/>
                </a:ext>
              </a:extLst>
            </p:cNvPr>
            <p:cNvSpPr/>
            <p:nvPr/>
          </p:nvSpPr>
          <p:spPr>
            <a:xfrm>
              <a:off x="7125437" y="2330243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{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9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(k)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53E26F-423A-E944-A195-707279BF835A}"/>
                </a:ext>
              </a:extLst>
            </p:cNvPr>
            <p:cNvSpPr txBox="1"/>
            <p:nvPr/>
          </p:nvSpPr>
          <p:spPr>
            <a:xfrm>
              <a:off x="2634061" y="3516015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19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024567-4A9E-3A45-94C7-2D1375555D8E}"/>
                </a:ext>
              </a:extLst>
            </p:cNvPr>
            <p:cNvSpPr txBox="1"/>
            <p:nvPr/>
          </p:nvSpPr>
          <p:spPr>
            <a:xfrm>
              <a:off x="4100542" y="3516013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19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ADC00A-F7F5-9D4E-B6A6-932F1796E843}"/>
                </a:ext>
              </a:extLst>
            </p:cNvPr>
            <p:cNvSpPr txBox="1"/>
            <p:nvPr/>
          </p:nvSpPr>
          <p:spPr>
            <a:xfrm>
              <a:off x="7087091" y="3516014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19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F76F62-ED42-6841-A9C6-ECC4A19C951A}"/>
                </a:ext>
              </a:extLst>
            </p:cNvPr>
            <p:cNvSpPr txBox="1"/>
            <p:nvPr/>
          </p:nvSpPr>
          <p:spPr>
            <a:xfrm>
              <a:off x="5715489" y="2548872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F8A268-BB16-E447-8828-9C26A2F57B35}"/>
                </a:ext>
              </a:extLst>
            </p:cNvPr>
            <p:cNvSpPr txBox="1"/>
            <p:nvPr/>
          </p:nvSpPr>
          <p:spPr>
            <a:xfrm>
              <a:off x="5715490" y="3516013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/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1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p>
                            <m: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n-US" sz="19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sign</m:t>
                        </m:r>
                        <m:d>
                          <m:dPr>
                            <m:ctrlPr>
                              <a:rPr kumimoji="0" lang="en-US" sz="19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kumimoji="0" lang="en-US" sz="19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en-US" sz="19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19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0" lang="en-US" sz="19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9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blipFill>
                  <a:blip r:embed="rId3"/>
                  <a:stretch>
                    <a:fillRect t="-94595" b="-147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C09086-6D19-4A44-9D4C-7B9B8DC0B779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3229896" y="2943777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D6F9ED-13C8-5B48-87D6-E2B9DA59801B}"/>
                </a:ext>
              </a:extLst>
            </p:cNvPr>
            <p:cNvCxnSpPr>
              <a:endCxn id="8" idx="3"/>
            </p:cNvCxnSpPr>
            <p:nvPr/>
          </p:nvCxnSpPr>
          <p:spPr>
            <a:xfrm flipV="1">
              <a:off x="3586808" y="2853927"/>
              <a:ext cx="716841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960885-9716-184C-A0A3-AC3037202D70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4696377" y="2943777"/>
              <a:ext cx="1476" cy="572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A6D7A8-F96F-4840-B5E3-38F638B95292}"/>
                </a:ext>
              </a:extLst>
            </p:cNvPr>
            <p:cNvCxnSpPr/>
            <p:nvPr/>
          </p:nvCxnSpPr>
          <p:spPr>
            <a:xfrm flipV="1">
              <a:off x="4925961" y="2853927"/>
              <a:ext cx="682360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8A8E5D4-83E7-7740-A273-EE9E8B1D3A44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V="1">
              <a:off x="6656402" y="2853926"/>
              <a:ext cx="632320" cy="66208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2540FF7-2938-0C4F-893A-158E31E86393}"/>
                </a:ext>
              </a:extLst>
            </p:cNvPr>
            <p:cNvCxnSpPr>
              <a:cxnSpLocks/>
              <a:stCxn id="9" idx="4"/>
              <a:endCxn id="12" idx="0"/>
            </p:cNvCxnSpPr>
            <p:nvPr/>
          </p:nvCxnSpPr>
          <p:spPr>
            <a:xfrm>
              <a:off x="7682926" y="2943776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A4B482-5CDC-0C47-9D31-84D0347191FB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3229896" y="3900736"/>
              <a:ext cx="1601676" cy="800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893236-ADD2-B14C-B503-71430C535310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4696377" y="3900734"/>
              <a:ext cx="446385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71155C0-2A7F-E646-B312-6CCA13116EBF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5950575" y="3900735"/>
              <a:ext cx="1732351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1376BB5-C5A7-E14E-A640-CF910A5E55CC}"/>
              </a:ext>
            </a:extLst>
          </p:cNvPr>
          <p:cNvSpPr txBox="1"/>
          <p:nvPr/>
        </p:nvSpPr>
        <p:spPr>
          <a:xfrm>
            <a:off x="1045168" y="2111050"/>
            <a:ext cx="1899593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Assign initial weights to each training tuple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CC41F4-858D-6945-B052-35F1304699B5}"/>
              </a:ext>
            </a:extLst>
          </p:cNvPr>
          <p:cNvSpPr txBox="1"/>
          <p:nvPr/>
        </p:nvSpPr>
        <p:spPr>
          <a:xfrm>
            <a:off x="1459665" y="3832408"/>
            <a:ext cx="1965963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Train base classifier on weighted dataset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D500D-9AD4-474B-8DF8-004827407D67}"/>
              </a:ext>
            </a:extLst>
          </p:cNvPr>
          <p:cNvSpPr txBox="1"/>
          <p:nvPr/>
        </p:nvSpPr>
        <p:spPr>
          <a:xfrm>
            <a:off x="5435314" y="1565083"/>
            <a:ext cx="1965963" cy="102155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Update weights based on current model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C2A4DC-FE85-F042-9022-C32F16D7968B}"/>
              </a:ext>
            </a:extLst>
          </p:cNvPr>
          <p:cNvSpPr txBox="1"/>
          <p:nvPr/>
        </p:nvSpPr>
        <p:spPr>
          <a:xfrm>
            <a:off x="8312570" y="4738655"/>
            <a:ext cx="2630639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After base classifiers are trained, they are combined to give the final classifier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97166-F786-2E41-8CEF-EE3350561680}"/>
              </a:ext>
            </a:extLst>
          </p:cNvPr>
          <p:cNvSpPr txBox="1"/>
          <p:nvPr/>
        </p:nvSpPr>
        <p:spPr>
          <a:xfrm>
            <a:off x="323690" y="4980023"/>
            <a:ext cx="39496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‘weighting’ strategy:</a:t>
            </a:r>
          </a:p>
          <a:p>
            <a:pPr marL="457200" marR="0" lvl="0" indent="-4572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Assign weights to each training example</a:t>
            </a:r>
          </a:p>
          <a:p>
            <a:pPr marL="457200" marR="0" lvl="0" indent="-4572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dataset based on weight distribution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2FC9396-0F42-FF40-869C-3D8DE436A301}"/>
              </a:ext>
            </a:extLst>
          </p:cNvPr>
          <p:cNvCxnSpPr/>
          <p:nvPr/>
        </p:nvCxnSpPr>
        <p:spPr>
          <a:xfrm flipH="1">
            <a:off x="1103179" y="4738655"/>
            <a:ext cx="300867" cy="241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1"/>
          <a:stretch/>
        </p:blipFill>
        <p:spPr>
          <a:xfrm>
            <a:off x="9119417" y="1253718"/>
            <a:ext cx="2645806" cy="22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6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set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en-US" dirty="0"/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Initialize all weights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en-US" dirty="0"/>
                  <a:t> to 1/N</a:t>
                </a:r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For round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= 1 to k,</a:t>
                </a:r>
              </a:p>
              <a:p>
                <a:pPr marL="914400" lvl="1" indent="-457200"/>
                <a:r>
                  <a:rPr lang="en-US" altLang="en-US" dirty="0"/>
                  <a:t>Fit a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based on weighted error function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800100" lvl="1" indent="-342900"/>
                <a:r>
                  <a:rPr lang="en-US" altLang="en-US" dirty="0"/>
                  <a:t>Evaluate error rate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</m:e>
                    </m:nary>
                  </m:oMath>
                </a14:m>
                <a:r>
                  <a:rPr lang="zh-CN" altLang="en-US" dirty="0"/>
                  <a:t>        </a:t>
                </a:r>
                <a:r>
                  <a:rPr lang="en-US" altLang="zh-CN" dirty="0"/>
                  <a:t>(stop iteration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&lt; threshold)</a:t>
                </a:r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	and the base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’s vote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altLang="en-US" dirty="0"/>
              </a:p>
              <a:p>
                <a:pPr marL="914400" lvl="1" indent="-457200"/>
                <a:r>
                  <a:rPr lang="en-US" altLang="en-US" dirty="0"/>
                  <a:t>Update weights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func>
                        <m:func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r>
                  <a:rPr lang="en-US" altLang="en-US" dirty="0"/>
                  <a:t>The final model is given by voting based on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696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  <a:blipFill>
                <a:blip r:embed="rId3"/>
                <a:stretch>
                  <a:fillRect l="-360" t="-1439" b="-5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8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Gradient Boosting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0567886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Operates on:</a:t>
            </a:r>
          </a:p>
          <a:p>
            <a:pPr lvl="1" fontAlgn="base"/>
            <a:r>
              <a:rPr lang="en-US" dirty="0"/>
              <a:t>A differentiable loss function</a:t>
            </a:r>
          </a:p>
          <a:p>
            <a:pPr lvl="1" fontAlgn="base"/>
            <a:r>
              <a:rPr lang="en-US" dirty="0"/>
              <a:t>A weak learner to make predictions (usually trees)</a:t>
            </a:r>
          </a:p>
          <a:p>
            <a:pPr lvl="1" fontAlgn="base"/>
            <a:r>
              <a:rPr lang="en-US" dirty="0"/>
              <a:t>An additive model to add weak learners to minimize the loss function</a:t>
            </a:r>
          </a:p>
          <a:p>
            <a:pPr fontAlgn="base"/>
            <a:r>
              <a:rPr lang="en-US" dirty="0"/>
              <a:t>Each time adds an additional weak learner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Scalable implementation: </a:t>
            </a:r>
            <a:r>
              <a:rPr lang="en-US" dirty="0" err="1"/>
              <a:t>XGBoost</a:t>
            </a:r>
            <a:endParaRPr lang="en-US" dirty="0"/>
          </a:p>
          <a:p>
            <a:pPr lvl="1" fontAlgn="base"/>
            <a:endParaRPr lang="en-US" dirty="0"/>
          </a:p>
          <a:p>
            <a:pPr marL="688969" lvl="1" indent="-457200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95233" name="Picture 1" descr="page20image3118148496">
            <a:extLst>
              <a:ext uri="{FF2B5EF4-FFF2-40B4-BE49-F238E27FC236}">
                <a16:creationId xmlns:a16="http://schemas.microsoft.com/office/drawing/2014/main" id="{34FB2B11-B446-7449-9D3F-7D5E218C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47244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C647F-8B74-8D43-B9E9-BA3900BD8961}"/>
              </a:ext>
            </a:extLst>
          </p:cNvPr>
          <p:cNvSpPr txBox="1"/>
          <p:nvPr/>
        </p:nvSpPr>
        <p:spPr>
          <a:xfrm>
            <a:off x="6239058" y="4400550"/>
            <a:ext cx="17403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Previous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69361-BF71-4D48-8709-861F40A61811}"/>
              </a:ext>
            </a:extLst>
          </p:cNvPr>
          <p:cNvSpPr txBox="1"/>
          <p:nvPr/>
        </p:nvSpPr>
        <p:spPr>
          <a:xfrm>
            <a:off x="8024103" y="4746572"/>
            <a:ext cx="20185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weak 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771FB1-79FB-5B46-99BC-21CF7882D64C}"/>
              </a:ext>
            </a:extLst>
          </p:cNvPr>
          <p:cNvCxnSpPr/>
          <p:nvPr/>
        </p:nvCxnSpPr>
        <p:spPr>
          <a:xfrm flipH="1">
            <a:off x="5108841" y="4684088"/>
            <a:ext cx="1085482" cy="25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A4CF9-570A-F34A-A8C4-2285BDB6AC3C}"/>
              </a:ext>
            </a:extLst>
          </p:cNvPr>
          <p:cNvCxnSpPr/>
          <p:nvPr/>
        </p:nvCxnSpPr>
        <p:spPr>
          <a:xfrm flipH="1">
            <a:off x="6096000" y="4961357"/>
            <a:ext cx="1939929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0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715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Bagging with </a:t>
            </a:r>
            <a:r>
              <a:rPr lang="en-US" altLang="zh-CN" sz="2400" b="1" dirty="0"/>
              <a:t>decision trees </a:t>
            </a:r>
            <a:r>
              <a:rPr lang="en-US" altLang="zh-CN" sz="2400" dirty="0"/>
              <a:t>as base models</a:t>
            </a:r>
            <a:endParaRPr lang="en-US" altLang="zh-CN" sz="2400" i="1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b="1" dirty="0"/>
              <a:t>subset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training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data</a:t>
            </a:r>
            <a:r>
              <a:rPr lang="zh-CN" altLang="en-US" sz="2400" b="1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</a:t>
            </a:r>
            <a:r>
              <a:rPr lang="en-US" altLang="en-US" sz="2400" b="1" dirty="0"/>
              <a:t>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marL="200021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4186A-1658-DE40-B258-89082FB738C9}"/>
              </a:ext>
            </a:extLst>
          </p:cNvPr>
          <p:cNvSpPr txBox="1"/>
          <p:nvPr/>
        </p:nvSpPr>
        <p:spPr>
          <a:xfrm>
            <a:off x="4759724" y="3285084"/>
            <a:ext cx="4590167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Advantage of decision trees – more diversity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14117E-4835-2E46-B9C0-7841ECAE4EC0}"/>
              </a:ext>
            </a:extLst>
          </p:cNvPr>
          <p:cNvCxnSpPr/>
          <p:nvPr/>
        </p:nvCxnSpPr>
        <p:spPr>
          <a:xfrm flipH="1">
            <a:off x="3990660" y="3512265"/>
            <a:ext cx="629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9480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972800" cy="50811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Two Methods to construct Random Forest: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Forest-RI (</a:t>
            </a:r>
            <a:r>
              <a:rPr lang="en-US" altLang="en-US" sz="2400" i="1" dirty="0"/>
              <a:t>random input selection</a:t>
            </a:r>
            <a:r>
              <a:rPr lang="en-US" altLang="en-US" sz="2400" dirty="0"/>
              <a:t>):  Randomly select, at each node, F attributes as candidates for the split at the node. The CART methodology is used to grow the trees to maximum size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Forest-RC (</a:t>
            </a:r>
            <a:r>
              <a:rPr lang="en-US" altLang="en-US" sz="2400" i="1" dirty="0"/>
              <a:t>random linear combinations</a:t>
            </a:r>
            <a:r>
              <a:rPr lang="en-US" altLang="en-US" sz="2400" dirty="0"/>
              <a:t>)</a:t>
            </a:r>
            <a:r>
              <a:rPr lang="en-US" altLang="en-US" sz="2400" i="1" dirty="0"/>
              <a:t>: </a:t>
            </a:r>
            <a:r>
              <a:rPr lang="en-US" altLang="en-US" sz="2400" dirty="0"/>
              <a:t> Creates new attributes (or features) that are a linear combination of the existing attributes (reduces the correlation between individual classifiers)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Comparable in accuracy to </a:t>
            </a:r>
            <a:r>
              <a:rPr lang="en-US" altLang="en-US" sz="2400" dirty="0" err="1"/>
              <a:t>Adaboost</a:t>
            </a:r>
            <a:r>
              <a:rPr lang="en-US" altLang="en-US" sz="2400" dirty="0"/>
              <a:t>, but more robust to errors and outliers 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Insensitive to the number of attributes selected for consideration at each split, and faster than typical bagging or boosting</a:t>
            </a:r>
          </a:p>
        </p:txBody>
      </p:sp>
    </p:spTree>
    <p:extLst>
      <p:ext uri="{BB962C8B-B14F-4D97-AF65-F5344CB8AC3E}">
        <p14:creationId xmlns:p14="http://schemas.microsoft.com/office/powerpoint/2010/main" val="1204659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 Recap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1232610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Random forest and </a:t>
            </a:r>
            <a:r>
              <a:rPr lang="en-US" altLang="en-US" dirty="0" err="1"/>
              <a:t>XGBoost</a:t>
            </a:r>
            <a:r>
              <a:rPr lang="en-US" altLang="en-US" dirty="0"/>
              <a:t> are the most commonly used algorithms for tabular data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Pros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Good performance for tabular data, requires no data scaling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scale to large datasets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handle missing data to some extent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Cons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overfit to training data if not tuned properly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Lack of interpretability (compared to decision trees)</a:t>
            </a:r>
          </a:p>
        </p:txBody>
      </p:sp>
    </p:spTree>
    <p:extLst>
      <p:ext uri="{BB962C8B-B14F-4D97-AF65-F5344CB8AC3E}">
        <p14:creationId xmlns:p14="http://schemas.microsoft.com/office/powerpoint/2010/main" val="38087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49" y="1133814"/>
            <a:ext cx="10963275" cy="4936246"/>
          </a:xfrm>
        </p:spPr>
        <p:txBody>
          <a:bodyPr/>
          <a:lstStyle/>
          <a:p>
            <a:r>
              <a:rPr lang="en-US" altLang="en-US" sz="2400" dirty="0"/>
              <a:t>Traditional methods assume a balanced distribution of classes and equal error costs. But in real world situations, we may face imbalanced data sets, which has rare positive example</a:t>
            </a:r>
            <a:r>
              <a:rPr lang="en-US" altLang="zh-CN" sz="2400" dirty="0"/>
              <a:t>s</a:t>
            </a:r>
            <a:r>
              <a:rPr lang="en-US" altLang="en-US" sz="2400" dirty="0"/>
              <a:t> but numerous negative ones.</a:t>
            </a:r>
          </a:p>
          <a:p>
            <a:pPr lvl="1"/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Medical diagnosis: Medical screening for a condition</a:t>
            </a:r>
          </a:p>
          <a:p>
            <a:pPr marL="200021" lvl="1" indent="0">
              <a:spcAft>
                <a:spcPts val="600"/>
              </a:spcAft>
              <a:buNone/>
            </a:pPr>
            <a:r>
              <a:rPr lang="en-US" altLang="en-US" sz="2400" dirty="0"/>
              <a:t>        is usually performed on a large population of people</a:t>
            </a:r>
          </a:p>
          <a:p>
            <a:pPr marL="200021" lvl="1" indent="0">
              <a:spcAft>
                <a:spcPts val="600"/>
              </a:spcAft>
              <a:buNone/>
            </a:pPr>
            <a:r>
              <a:rPr lang="en-US" altLang="en-US" sz="2400" dirty="0"/>
              <a:t>        without the condition, to detect a small minority </a:t>
            </a:r>
          </a:p>
          <a:p>
            <a:pPr marL="200021" lvl="1" indent="0">
              <a:spcAft>
                <a:spcPts val="600"/>
              </a:spcAft>
              <a:buNone/>
            </a:pPr>
            <a:r>
              <a:rPr lang="en-US" altLang="en-US" sz="2400" dirty="0"/>
              <a:t>        with it (e.g., HIV prevalence in the USA is ~0.4%) 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Fraud detection: About 2% of credit card accounts </a:t>
            </a:r>
          </a:p>
          <a:p>
            <a:pPr marL="200021" lvl="1" indent="0">
              <a:spcAft>
                <a:spcPts val="600"/>
              </a:spcAft>
              <a:buNone/>
            </a:pPr>
            <a:r>
              <a:rPr lang="en-US" altLang="en-US" sz="2400" dirty="0"/>
              <a:t>        are defrauded per year. (Most fraud detection domains are heavily imbalanced.)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Product defect, accident (oil-spill), disk drive failures, etc.</a:t>
            </a:r>
          </a:p>
        </p:txBody>
      </p:sp>
      <p:pic>
        <p:nvPicPr>
          <p:cNvPr id="113666" name="Picture 2" descr="Related image">
            <a:extLst>
              <a:ext uri="{FF2B5EF4-FFF2-40B4-BE49-F238E27FC236}">
                <a16:creationId xmlns:a16="http://schemas.microsoft.com/office/drawing/2014/main" id="{DF5ECE2A-4B9B-4BD2-99EC-7434DBEE5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/>
        </p:blipFill>
        <p:spPr bwMode="auto">
          <a:xfrm>
            <a:off x="7953375" y="1895880"/>
            <a:ext cx="4238625" cy="30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50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45717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8C8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94436" y="1503140"/>
            <a:ext cx="10935564" cy="50727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51" marR="0" lvl="0" indent="-4619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methods on imbalanced data (Balance the training set)</a:t>
            </a:r>
          </a:p>
          <a:p>
            <a:pPr marL="858817" marR="0" lvl="2" indent="-4746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Oversampling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Oversample the minority class.</a:t>
            </a:r>
          </a:p>
          <a:p>
            <a:pPr marL="858817" marR="0" lvl="2" indent="-4746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Under-sampling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Randomly eliminate tuples from majority class</a:t>
            </a:r>
          </a:p>
          <a:p>
            <a:pPr marL="858817" marR="0" lvl="2" indent="-4746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Synthesizing: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Synthesize new minority classes</a:t>
            </a:r>
          </a:p>
        </p:txBody>
      </p:sp>
      <p:pic>
        <p:nvPicPr>
          <p:cNvPr id="115714" name="Picture 2" descr="Related image">
            <a:extLst>
              <a:ext uri="{FF2B5EF4-FFF2-40B4-BE49-F238E27FC236}">
                <a16:creationId xmlns:a16="http://schemas.microsoft.com/office/drawing/2014/main" id="{40066B61-D51F-41C3-ACCE-599378E1D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7457" r="16605" b="46667"/>
          <a:stretch/>
        </p:blipFill>
        <p:spPr bwMode="auto">
          <a:xfrm>
            <a:off x="1319753" y="3519635"/>
            <a:ext cx="4343400" cy="286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93D2AE0-71F3-4847-AB3E-D6CFAEAA6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55388" r="19808" b="319"/>
          <a:stretch/>
        </p:blipFill>
        <p:spPr bwMode="auto">
          <a:xfrm>
            <a:off x="6231116" y="3487918"/>
            <a:ext cx="4343400" cy="29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01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2389" y="3936485"/>
            <a:ext cx="689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457178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8C8C8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45717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8C8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533347" y="1175646"/>
            <a:ext cx="10935564" cy="50727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51" marR="0" lvl="0" indent="-4619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methods on imbalanced data (At the algorithm level)</a:t>
            </a:r>
          </a:p>
          <a:p>
            <a:pPr marL="858817" marR="0" lvl="2" indent="-4746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Threshold-moving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Move the decision threshold, t, so that the rare class tuples are easier to classify, and hence, less chance of costly false negative errors</a:t>
            </a:r>
          </a:p>
          <a:p>
            <a:pPr marL="858817" marR="0" lvl="2" indent="-474651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weight adjusting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Since false negative costs more than false positive, we can give larger weight to false negative </a:t>
            </a:r>
          </a:p>
          <a:p>
            <a:pPr marL="738170" marR="0" lvl="1" indent="-53814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Ensemble techniques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Ensemble multiple classifiers introduced in the following chapter</a:t>
            </a:r>
          </a:p>
        </p:txBody>
      </p:sp>
      <p:pic>
        <p:nvPicPr>
          <p:cNvPr id="115718" name="Picture 6" descr="Standard deviation imbalanced classes">
            <a:extLst>
              <a:ext uri="{FF2B5EF4-FFF2-40B4-BE49-F238E27FC236}">
                <a16:creationId xmlns:a16="http://schemas.microsoft.com/office/drawing/2014/main" id="{229D5C2D-A092-4023-A6BE-0FD19850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34" y="4095557"/>
            <a:ext cx="3320678" cy="27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shifted separation line imbalanced classes">
            <a:extLst>
              <a:ext uri="{FF2B5EF4-FFF2-40B4-BE49-F238E27FC236}">
                <a16:creationId xmlns:a16="http://schemas.microsoft.com/office/drawing/2014/main" id="{90AA0EF8-0770-449C-8896-1D997368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84" y="4130858"/>
            <a:ext cx="3221964" cy="26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46125B3-C3A4-4712-BFE5-32056DC0B73A}"/>
              </a:ext>
            </a:extLst>
          </p:cNvPr>
          <p:cNvCxnSpPr/>
          <p:nvPr/>
        </p:nvCxnSpPr>
        <p:spPr>
          <a:xfrm>
            <a:off x="5282119" y="5703282"/>
            <a:ext cx="15758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687BC5A-F3C6-45ED-9DEA-ABB5A5F32CFD}"/>
              </a:ext>
            </a:extLst>
          </p:cNvPr>
          <p:cNvSpPr txBox="1"/>
          <p:nvPr/>
        </p:nvSpPr>
        <p:spPr>
          <a:xfrm>
            <a:off x="5291847" y="5048657"/>
            <a:ext cx="150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Threshold-moving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2" name="Picture 6" descr="Standard deviation imbalanced classes">
            <a:extLst>
              <a:ext uri="{FF2B5EF4-FFF2-40B4-BE49-F238E27FC236}">
                <a16:creationId xmlns:a16="http://schemas.microsoft.com/office/drawing/2014/main" id="{FAED5744-C3B4-42BB-BF0C-95203E02E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0" t="3039" r="2344" b="88650"/>
          <a:stretch/>
        </p:blipFill>
        <p:spPr bwMode="auto">
          <a:xfrm>
            <a:off x="3672145" y="4130859"/>
            <a:ext cx="1626612" cy="4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Standard deviation imbalanced classes">
            <a:extLst>
              <a:ext uri="{FF2B5EF4-FFF2-40B4-BE49-F238E27FC236}">
                <a16:creationId xmlns:a16="http://schemas.microsoft.com/office/drawing/2014/main" id="{2123FF02-5BA3-466A-971E-A4D81645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0" t="3039" r="2344" b="88650"/>
          <a:stretch/>
        </p:blipFill>
        <p:spPr bwMode="auto">
          <a:xfrm>
            <a:off x="9551161" y="4130859"/>
            <a:ext cx="1626612" cy="4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30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3AE-2CCE-48F0-B81C-AA8318A9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Evaluate imbalanced data classifier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C82C79-D763-4F68-9BBF-CC10EEE8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/>
          <a:p>
            <a:r>
              <a:rPr lang="en-US" altLang="zh-CN" dirty="0"/>
              <a:t>Can we use Accuracy to evaluate imbalanced data classifier?</a:t>
            </a:r>
          </a:p>
          <a:p>
            <a:r>
              <a:rPr lang="en-US" altLang="zh-CN" dirty="0"/>
              <a:t>Accuracy simply counts the number of errors. If a data set has 2% positive labels and 98% negative labels, a classifier that map all inputs to negative class will get an accuracy of 98%!</a:t>
            </a:r>
          </a:p>
          <a:p>
            <a:r>
              <a:rPr lang="en-US" altLang="zh-CN" dirty="0"/>
              <a:t>ROC Curve</a:t>
            </a:r>
          </a:p>
          <a:p>
            <a:endParaRPr lang="zh-CN" altLang="en-US" dirty="0"/>
          </a:p>
        </p:txBody>
      </p:sp>
      <p:pic>
        <p:nvPicPr>
          <p:cNvPr id="121858" name="Picture 2" descr="Image result for roc curve">
            <a:extLst>
              <a:ext uri="{FF2B5EF4-FFF2-40B4-BE49-F238E27FC236}">
                <a16:creationId xmlns:a16="http://schemas.microsoft.com/office/drawing/2014/main" id="{CD1D60BC-5F34-440B-A2A0-688BD88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95" y="2772384"/>
            <a:ext cx="5649198" cy="40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83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Decision Tree Induction: An Example</a:t>
            </a:r>
            <a:endParaRPr lang="en-US" altLang="en-US" sz="4000" i="1" dirty="0"/>
          </a:p>
        </p:txBody>
      </p:sp>
      <p:sp>
        <p:nvSpPr>
          <p:cNvPr id="12295" name="Rectangle 3"/>
          <p:cNvSpPr>
            <a:spLocks noChangeArrowheads="1"/>
          </p:cNvSpPr>
          <p:nvPr/>
        </p:nvSpPr>
        <p:spPr bwMode="auto">
          <a:xfrm>
            <a:off x="2800451" y="2633593"/>
            <a:ext cx="1370745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outlook?</a:t>
            </a: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998229" y="4210358"/>
            <a:ext cx="1188820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windy?</a:t>
            </a: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4771730" y="4210358"/>
            <a:ext cx="1651162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Humidity?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822643" y="3248940"/>
            <a:ext cx="973022" cy="46230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Sunny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152732" y="3252648"/>
            <a:ext cx="920124" cy="462307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Rainy</a:t>
            </a:r>
          </a:p>
        </p:txBody>
      </p:sp>
      <p:sp>
        <p:nvSpPr>
          <p:cNvPr id="12309" name="Rectangle 25"/>
          <p:cNvSpPr>
            <a:spLocks noChangeArrowheads="1"/>
          </p:cNvSpPr>
          <p:nvPr/>
        </p:nvSpPr>
        <p:spPr bwMode="auto">
          <a:xfrm>
            <a:off x="382958" y="5916195"/>
            <a:ext cx="634469" cy="4623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Yes</a:t>
            </a:r>
          </a:p>
        </p:txBody>
      </p:sp>
      <p:sp>
        <p:nvSpPr>
          <p:cNvPr id="12310" name="Rectangle 27"/>
          <p:cNvSpPr>
            <a:spLocks noChangeArrowheads="1"/>
          </p:cNvSpPr>
          <p:nvPr/>
        </p:nvSpPr>
        <p:spPr bwMode="auto">
          <a:xfrm>
            <a:off x="2451689" y="5911072"/>
            <a:ext cx="562655" cy="46230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</a:t>
            </a:r>
          </a:p>
        </p:txBody>
      </p:sp>
      <p:sp>
        <p:nvSpPr>
          <p:cNvPr id="12311" name="Rectangle 28"/>
          <p:cNvSpPr>
            <a:spLocks noChangeArrowheads="1"/>
          </p:cNvSpPr>
          <p:nvPr/>
        </p:nvSpPr>
        <p:spPr bwMode="auto">
          <a:xfrm>
            <a:off x="6265987" y="5910193"/>
            <a:ext cx="562655" cy="46230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</a:t>
            </a:r>
          </a:p>
        </p:txBody>
      </p:sp>
      <p:sp>
        <p:nvSpPr>
          <p:cNvPr id="12313" name="Rectangle 30"/>
          <p:cNvSpPr>
            <a:spLocks noChangeArrowheads="1"/>
          </p:cNvSpPr>
          <p:nvPr/>
        </p:nvSpPr>
        <p:spPr bwMode="auto">
          <a:xfrm>
            <a:off x="3316470" y="3753546"/>
            <a:ext cx="1066800" cy="30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Overcast</a:t>
            </a:r>
          </a:p>
        </p:txBody>
      </p:sp>
      <p:sp>
        <p:nvSpPr>
          <p:cNvPr id="12314" name="Rectangle 62"/>
          <p:cNvSpPr>
            <a:spLocks noChangeArrowheads="1"/>
          </p:cNvSpPr>
          <p:nvPr/>
        </p:nvSpPr>
        <p:spPr bwMode="auto">
          <a:xfrm>
            <a:off x="4315284" y="5911820"/>
            <a:ext cx="634469" cy="4623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Yes</a:t>
            </a:r>
          </a:p>
        </p:txBody>
      </p:sp>
      <p:sp>
        <p:nvSpPr>
          <p:cNvPr id="12315" name="Rectangle 9"/>
          <p:cNvSpPr>
            <a:spLocks noChangeArrowheads="1"/>
          </p:cNvSpPr>
          <p:nvPr/>
        </p:nvSpPr>
        <p:spPr bwMode="auto">
          <a:xfrm>
            <a:off x="6012040" y="5082865"/>
            <a:ext cx="801501" cy="462307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12316" name="Rectangle 10"/>
          <p:cNvSpPr>
            <a:spLocks noChangeArrowheads="1"/>
          </p:cNvSpPr>
          <p:nvPr/>
        </p:nvSpPr>
        <p:spPr bwMode="auto">
          <a:xfrm>
            <a:off x="3903473" y="5082865"/>
            <a:ext cx="1125309" cy="462307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Normal</a:t>
            </a:r>
          </a:p>
        </p:txBody>
      </p:sp>
      <p:sp>
        <p:nvSpPr>
          <p:cNvPr id="12317" name="Rectangle 8"/>
          <p:cNvSpPr>
            <a:spLocks noChangeArrowheads="1"/>
          </p:cNvSpPr>
          <p:nvPr/>
        </p:nvSpPr>
        <p:spPr bwMode="auto">
          <a:xfrm>
            <a:off x="2209200" y="5084925"/>
            <a:ext cx="755463" cy="462307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True</a:t>
            </a:r>
          </a:p>
        </p:txBody>
      </p:sp>
      <p:sp>
        <p:nvSpPr>
          <p:cNvPr id="12318" name="Rectangle 7"/>
          <p:cNvSpPr>
            <a:spLocks noChangeArrowheads="1"/>
          </p:cNvSpPr>
          <p:nvPr/>
        </p:nvSpPr>
        <p:spPr bwMode="auto">
          <a:xfrm>
            <a:off x="504310" y="5085038"/>
            <a:ext cx="846967" cy="462307"/>
          </a:xfrm>
          <a:prstGeom prst="rect">
            <a:avLst/>
          </a:prstGeom>
          <a:noFill/>
          <a:ln>
            <a:noFill/>
          </a:ln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False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530269" y="1186907"/>
            <a:ext cx="558337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Decision tree construction</a:t>
            </a:r>
            <a:r>
              <a:rPr lang="en-US" altLang="en-US" sz="2400" dirty="0"/>
              <a:t>: </a:t>
            </a:r>
          </a:p>
          <a:p>
            <a:pPr lvl="1"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dirty="0"/>
              <a:t> A top-down, recursive, divide-and-conquer process</a:t>
            </a:r>
          </a:p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 Resulting tree: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1591" y="1146123"/>
            <a:ext cx="4670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170981"/>
              </a:buClr>
              <a:buSzPct val="75000"/>
            </a:pPr>
            <a:r>
              <a:rPr lang="en-US" altLang="en-US" sz="2200" dirty="0"/>
              <a:t>Training data set: Play Golf?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1EAE0D-8D1B-E040-8BD8-A8A2EE3CD1C7}"/>
              </a:ext>
            </a:extLst>
          </p:cNvPr>
          <p:cNvCxnSpPr>
            <a:stCxn id="12295" idx="2"/>
            <a:endCxn id="12297" idx="0"/>
          </p:cNvCxnSpPr>
          <p:nvPr/>
        </p:nvCxnSpPr>
        <p:spPr>
          <a:xfrm flipH="1">
            <a:off x="1592639" y="3145082"/>
            <a:ext cx="1893185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FC3B3E-1B08-A740-91FB-D7EEDB23FB8B}"/>
              </a:ext>
            </a:extLst>
          </p:cNvPr>
          <p:cNvCxnSpPr>
            <a:stCxn id="12295" idx="2"/>
          </p:cNvCxnSpPr>
          <p:nvPr/>
        </p:nvCxnSpPr>
        <p:spPr>
          <a:xfrm flipH="1">
            <a:off x="3484193" y="3145082"/>
            <a:ext cx="1631" cy="1066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3899FF-F2EB-3344-9A91-6FDE48E59570}"/>
              </a:ext>
            </a:extLst>
          </p:cNvPr>
          <p:cNvCxnSpPr>
            <a:cxnSpLocks/>
            <a:stCxn id="12295" idx="2"/>
            <a:endCxn id="12298" idx="0"/>
          </p:cNvCxnSpPr>
          <p:nvPr/>
        </p:nvCxnSpPr>
        <p:spPr>
          <a:xfrm>
            <a:off x="3485824" y="3145082"/>
            <a:ext cx="2111487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412559-B354-FE45-B476-BA60C815BE19}"/>
              </a:ext>
            </a:extLst>
          </p:cNvPr>
          <p:cNvCxnSpPr>
            <a:stCxn id="12297" idx="2"/>
            <a:endCxn id="12309" idx="0"/>
          </p:cNvCxnSpPr>
          <p:nvPr/>
        </p:nvCxnSpPr>
        <p:spPr>
          <a:xfrm flipH="1">
            <a:off x="700193" y="4721847"/>
            <a:ext cx="892446" cy="119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A5F44D-3748-C94E-9837-762125E2086A}"/>
              </a:ext>
            </a:extLst>
          </p:cNvPr>
          <p:cNvCxnSpPr>
            <a:stCxn id="12297" idx="2"/>
            <a:endCxn id="12310" idx="0"/>
          </p:cNvCxnSpPr>
          <p:nvPr/>
        </p:nvCxnSpPr>
        <p:spPr>
          <a:xfrm>
            <a:off x="1592639" y="4721847"/>
            <a:ext cx="1140378" cy="11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3F2F42-53E1-8A4A-B5DF-1768BDFBE8C4}"/>
              </a:ext>
            </a:extLst>
          </p:cNvPr>
          <p:cNvCxnSpPr>
            <a:stCxn id="12298" idx="2"/>
            <a:endCxn id="12314" idx="0"/>
          </p:cNvCxnSpPr>
          <p:nvPr/>
        </p:nvCxnSpPr>
        <p:spPr>
          <a:xfrm flipH="1">
            <a:off x="4632519" y="4721847"/>
            <a:ext cx="964792" cy="1189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AB6471-018A-344A-B4E8-02FF108557E7}"/>
              </a:ext>
            </a:extLst>
          </p:cNvPr>
          <p:cNvCxnSpPr>
            <a:stCxn id="12298" idx="2"/>
            <a:endCxn id="12311" idx="0"/>
          </p:cNvCxnSpPr>
          <p:nvPr/>
        </p:nvCxnSpPr>
        <p:spPr>
          <a:xfrm>
            <a:off x="5597311" y="4721847"/>
            <a:ext cx="950004" cy="118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3163981" y="4209481"/>
            <a:ext cx="634469" cy="4623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Yes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2310" y="8273845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10529"/>
              </p:ext>
            </p:extLst>
          </p:nvPr>
        </p:nvGraphicFramePr>
        <p:xfrm>
          <a:off x="7321457" y="1599633"/>
          <a:ext cx="4634380" cy="502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Outlook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Windy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Play Golf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/>
                        <a:t>Yes</a:t>
                      </a:r>
                      <a:endParaRPr lang="en-US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2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Overcast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Sunny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Mild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03772" y="6644842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www.saedsayad.com</a:t>
            </a:r>
            <a:r>
              <a:rPr lang="en-US" sz="1000" dirty="0"/>
              <a:t>/</a:t>
            </a:r>
            <a:r>
              <a:rPr lang="en-US" sz="1000" dirty="0" err="1"/>
              <a:t>decision_tree.htm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3423849"/>
      </p:ext>
    </p:extLst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202" y="1153885"/>
            <a:ext cx="11371273" cy="551905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Classification: Model construction from a set of training data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Effective and scalable methods 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Decision tree induction, Bayes classification methods, lazy learners, linear classifier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No single method has been found to be superior over all others for all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Evaluation metrics: Accuracy, sensitivity, specificity, precision, recall, </a:t>
            </a:r>
            <a:r>
              <a:rPr lang="en-US" altLang="en-US" sz="2400" i="1" dirty="0"/>
              <a:t>F</a:t>
            </a:r>
            <a:r>
              <a:rPr lang="en-US" altLang="en-US" sz="2400" dirty="0"/>
              <a:t> measure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evaluation: Holdout, cross-validation, boo</a:t>
            </a:r>
            <a:r>
              <a:rPr lang="en-US" altLang="zh-CN" sz="2400" dirty="0"/>
              <a:t>t</a:t>
            </a:r>
            <a:r>
              <a:rPr lang="en-US" altLang="en-US" sz="2400" dirty="0"/>
              <a:t>strapping, ROC curves (AUC)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 (bagging, boosting, random forests), imbalanced classification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12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89987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018463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99" y="1133475"/>
            <a:ext cx="10848975" cy="5572125"/>
          </a:xfrm>
        </p:spPr>
        <p:txBody>
          <a:bodyPr/>
          <a:lstStyle/>
          <a:p>
            <a:pPr marL="533400" indent="-533400"/>
            <a:r>
              <a:rPr lang="en-US" altLang="en-US" sz="2200" dirty="0"/>
              <a:t>C. </a:t>
            </a:r>
            <a:r>
              <a:rPr lang="en-US" altLang="en-US" sz="2200" dirty="0" err="1"/>
              <a:t>Apte</a:t>
            </a:r>
            <a:r>
              <a:rPr lang="en-US" altLang="en-US" sz="2200" dirty="0"/>
              <a:t> and S. Weiss. </a:t>
            </a:r>
            <a:r>
              <a:rPr lang="en-US" altLang="en-US" sz="2200" b="1" dirty="0"/>
              <a:t>Data mining with decision trees and decision rules</a:t>
            </a:r>
            <a:r>
              <a:rPr lang="en-US" altLang="en-US" sz="2200" dirty="0"/>
              <a:t>. Future Generation Computer Systems, 13, 1997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A. J. Dobson.  </a:t>
            </a:r>
            <a:r>
              <a:rPr lang="en-US" altLang="en-US" sz="2200" b="1" dirty="0"/>
              <a:t>An Introduction to Generalized Linear Models</a:t>
            </a:r>
            <a:r>
              <a:rPr lang="en-US" altLang="en-US" sz="2200" dirty="0"/>
              <a:t>.  Chapman &amp; Hall, 1990.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R. O. </a:t>
            </a:r>
            <a:r>
              <a:rPr lang="en-US" altLang="en-US" sz="2200" dirty="0" err="1"/>
              <a:t>Duda</a:t>
            </a:r>
            <a:r>
              <a:rPr lang="en-US" altLang="en-US" sz="2200" dirty="0"/>
              <a:t>, P. E. Hart, and D. G. Stork. </a:t>
            </a:r>
            <a:r>
              <a:rPr lang="en-US" altLang="en-US" sz="2200" b="1" dirty="0"/>
              <a:t>Pattern Classification</a:t>
            </a:r>
            <a:r>
              <a:rPr lang="en-US" altLang="en-US" sz="2200" dirty="0"/>
              <a:t>, 2ed. John Wiley, 2001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U. M. Fayyad. </a:t>
            </a:r>
            <a:r>
              <a:rPr lang="en-US" altLang="en-US" sz="2200" b="1" dirty="0"/>
              <a:t>Branching on attribute values in decision tree generation</a:t>
            </a:r>
            <a:r>
              <a:rPr lang="en-US" altLang="en-US" sz="2200" dirty="0"/>
              <a:t>. AAAI’94.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Y. Freund and R. E. </a:t>
            </a:r>
            <a:r>
              <a:rPr lang="en-US" altLang="en-US" sz="2200" dirty="0" err="1"/>
              <a:t>Schapire</a:t>
            </a:r>
            <a:r>
              <a:rPr lang="en-US" altLang="en-US" sz="2200" dirty="0"/>
              <a:t>. </a:t>
            </a:r>
            <a:r>
              <a:rPr lang="en-US" altLang="en-US" sz="2200" b="1" dirty="0"/>
              <a:t>A decision-theoretic generalization of on-line learning and an  application to boosting</a:t>
            </a:r>
            <a:r>
              <a:rPr lang="en-US" altLang="en-US" sz="2200" dirty="0"/>
              <a:t>. J. Computer and System Sciences, 1997.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R. Ramakrishnan, and V. </a:t>
            </a:r>
            <a:r>
              <a:rPr lang="en-US" altLang="en-US" sz="2200" dirty="0" err="1"/>
              <a:t>Ganti</a:t>
            </a:r>
            <a:r>
              <a:rPr lang="en-US" altLang="en-US" sz="2200" dirty="0"/>
              <a:t>. </a:t>
            </a:r>
            <a:r>
              <a:rPr lang="en-US" altLang="en-US" sz="2200" b="1" dirty="0"/>
              <a:t>Rainforest: A framework for fast decision tree construction of large datasets</a:t>
            </a:r>
            <a:r>
              <a:rPr lang="en-US" altLang="en-US" sz="2200" dirty="0"/>
              <a:t>. VLDB’98.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V. Gant, R. Ramakrishnan, and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</a:t>
            </a:r>
            <a:r>
              <a:rPr lang="en-US" altLang="en-US" sz="2200" b="1" dirty="0"/>
              <a:t>BOAT -- Optimistic Decision Tree Construction</a:t>
            </a:r>
            <a:r>
              <a:rPr lang="en-US" altLang="en-US" sz="2200" dirty="0"/>
              <a:t>. SIGMOD'99</a:t>
            </a:r>
            <a:r>
              <a:rPr lang="en-US" altLang="en-US" sz="2200" i="1" dirty="0"/>
              <a:t>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T. Hastie, R. </a:t>
            </a:r>
            <a:r>
              <a:rPr lang="en-US" altLang="en-US" sz="2200" dirty="0" err="1"/>
              <a:t>Tibshirani</a:t>
            </a:r>
            <a:r>
              <a:rPr lang="en-US" altLang="en-US" sz="2200" dirty="0"/>
              <a:t>, and J. Friedman. </a:t>
            </a:r>
            <a:r>
              <a:rPr lang="en-US" altLang="en-US" sz="2200" b="1" dirty="0"/>
              <a:t>The Elements of Statistical Learning: Data Mining, Inference,  and Prediction.</a:t>
            </a:r>
            <a:r>
              <a:rPr lang="en-US" altLang="en-US" sz="2200" dirty="0"/>
              <a:t> Springer-Verlag, 2001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Pan and D. </a:t>
            </a:r>
            <a:r>
              <a:rPr lang="en-US" altLang="en-US" sz="2200" dirty="0" err="1"/>
              <a:t>Manocha</a:t>
            </a:r>
            <a:r>
              <a:rPr lang="en-US" altLang="en-US" sz="2200" dirty="0"/>
              <a:t>. </a:t>
            </a:r>
            <a:r>
              <a:rPr lang="en-US" altLang="en-US" sz="2200" b="1" dirty="0"/>
              <a:t>Bi-level locality sensitive hashing for k-nearest neighbor computation</a:t>
            </a:r>
            <a:r>
              <a:rPr lang="en-US" altLang="en-US" sz="2200" dirty="0"/>
              <a:t>. IEEE ICDE 2012</a:t>
            </a:r>
          </a:p>
          <a:p>
            <a:pPr>
              <a:spcBef>
                <a:spcPts val="400"/>
              </a:spcBef>
            </a:pPr>
            <a:endParaRPr lang="en-US" altLang="en-US" sz="2200" dirty="0"/>
          </a:p>
          <a:p>
            <a:pPr marL="533400" indent="-533400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786561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(2)</a:t>
            </a:r>
            <a:endParaRPr lang="en-US" altLang="en-US" sz="4000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04825" y="1143000"/>
            <a:ext cx="11519940" cy="56007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200" dirty="0"/>
              <a:t>T.-S. Lim,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and Y.-S. Shih. </a:t>
            </a:r>
            <a:r>
              <a:rPr lang="en-US" altLang="en-US" sz="2200" b="1" dirty="0"/>
              <a:t>A comparison of prediction accuracy, complexity, and training time of  thirty-three old and new classification algorithms.</a:t>
            </a:r>
            <a:r>
              <a:rPr lang="en-US" altLang="en-US" sz="2200" dirty="0"/>
              <a:t>  Machine Learning, 2000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</a:t>
            </a:r>
            <a:r>
              <a:rPr lang="en-US" altLang="en-US" sz="2200" dirty="0" err="1"/>
              <a:t>Magidson</a:t>
            </a:r>
            <a:r>
              <a:rPr lang="en-US" altLang="en-US" sz="2200" dirty="0"/>
              <a:t>.  </a:t>
            </a:r>
            <a:r>
              <a:rPr lang="en-US" altLang="en-US" sz="2200" b="1" dirty="0"/>
              <a:t>The </a:t>
            </a:r>
            <a:r>
              <a:rPr lang="en-US" altLang="en-US" sz="2200" b="1" dirty="0" err="1"/>
              <a:t>Chaid</a:t>
            </a:r>
            <a:r>
              <a:rPr lang="en-US" altLang="en-US" sz="2200" b="1" dirty="0"/>
              <a:t> approach to segmentation modeling:  Chi-squared automatic interaction detection</a:t>
            </a:r>
            <a:r>
              <a:rPr lang="en-US" altLang="en-US" sz="2200" dirty="0"/>
              <a:t>. In R. P. </a:t>
            </a:r>
            <a:r>
              <a:rPr lang="en-US" altLang="en-US" sz="2200" dirty="0" err="1"/>
              <a:t>Bagozzi</a:t>
            </a:r>
            <a:r>
              <a:rPr lang="en-US" altLang="en-US" sz="2200" dirty="0"/>
              <a:t>, editor, Advanced Methods of Marketing Research, Blackwell Business, 1994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M. Mehta, R. Agrawal, and J. </a:t>
            </a:r>
            <a:r>
              <a:rPr lang="en-US" altLang="en-US" sz="2200" dirty="0" err="1"/>
              <a:t>Rissanen</a:t>
            </a:r>
            <a:r>
              <a:rPr lang="en-US" altLang="en-US" sz="2200" dirty="0"/>
              <a:t>. </a:t>
            </a:r>
            <a:r>
              <a:rPr lang="en-US" altLang="en-US" sz="2200" b="1" dirty="0"/>
              <a:t>SLIQ : A fast scalable classifier for data mining</a:t>
            </a:r>
            <a:r>
              <a:rPr lang="en-US" altLang="en-US" sz="2200" dirty="0"/>
              <a:t>. EDBT'96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T. M. Mitchell. </a:t>
            </a:r>
            <a:r>
              <a:rPr lang="en-US" altLang="en-US" sz="2200" b="1" dirty="0"/>
              <a:t>Machine Learning</a:t>
            </a:r>
            <a:r>
              <a:rPr lang="en-US" altLang="en-US" sz="2200" dirty="0"/>
              <a:t>. McGraw Hill, 1997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S. K. Murthy, </a:t>
            </a:r>
            <a:r>
              <a:rPr lang="en-US" altLang="en-US" sz="2200" b="1" dirty="0"/>
              <a:t>Automatic Construction of Decision Trees from Data: A Multi-Disciplinary Survey</a:t>
            </a:r>
            <a:r>
              <a:rPr lang="en-US" altLang="en-US" sz="2200" dirty="0"/>
              <a:t>, Data Mining and Knowledge Discovery 2(4): 345-389, 1998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Induction of decision trees</a:t>
            </a:r>
            <a:r>
              <a:rPr lang="en-US" altLang="en-US" sz="2200" dirty="0"/>
              <a:t>. </a:t>
            </a:r>
            <a:r>
              <a:rPr lang="en-US" altLang="en-US" sz="2200" i="1" dirty="0"/>
              <a:t>Machine Learning</a:t>
            </a:r>
            <a:r>
              <a:rPr lang="en-US" altLang="en-US" sz="2200" dirty="0"/>
              <a:t>, 1:81-106, 1986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C4.5: Programs for Machine Learning</a:t>
            </a:r>
            <a:r>
              <a:rPr lang="en-US" altLang="en-US" sz="2200" dirty="0"/>
              <a:t>. Morgan Kaufmann, 1993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 </a:t>
            </a:r>
            <a:r>
              <a:rPr lang="en-US" altLang="en-US" sz="2200" b="1" dirty="0"/>
              <a:t>Bagging, boosting, and c4.5</a:t>
            </a:r>
            <a:r>
              <a:rPr lang="en-US" altLang="en-US" sz="2200" dirty="0"/>
              <a:t>. AAAI’96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E. </a:t>
            </a:r>
            <a:r>
              <a:rPr lang="en-US" altLang="en-US" sz="2200" dirty="0" err="1"/>
              <a:t>Alpaydin</a:t>
            </a:r>
            <a:r>
              <a:rPr lang="en-US" altLang="en-US" sz="2200" dirty="0"/>
              <a:t>. </a:t>
            </a:r>
            <a:r>
              <a:rPr lang="en-US" altLang="en-US" sz="2200" b="1" dirty="0"/>
              <a:t>Introduction to Machine Learning (2nd ed.)</a:t>
            </a:r>
            <a:r>
              <a:rPr lang="en-US" altLang="en-US" sz="2200" dirty="0"/>
              <a:t>. MIT Press, 2011</a:t>
            </a:r>
          </a:p>
        </p:txBody>
      </p:sp>
    </p:spTree>
    <p:extLst>
      <p:ext uri="{BB962C8B-B14F-4D97-AF65-F5344CB8AC3E}">
        <p14:creationId xmlns:p14="http://schemas.microsoft.com/office/powerpoint/2010/main" val="1394314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(3)</a:t>
            </a:r>
            <a:endParaRPr lang="en-US" altLang="en-US" sz="4000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2" y="1200150"/>
            <a:ext cx="10829925" cy="52578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R. </a:t>
            </a:r>
            <a:r>
              <a:rPr lang="en-US" altLang="en-US" sz="2200" dirty="0" err="1"/>
              <a:t>Rastogi</a:t>
            </a:r>
            <a:r>
              <a:rPr lang="en-US" altLang="en-US" sz="2200" dirty="0"/>
              <a:t> and K. Shim. </a:t>
            </a:r>
            <a:r>
              <a:rPr lang="en-US" altLang="en-US" sz="2200" b="1" dirty="0"/>
              <a:t>Public: A decision tree classifier that integrates building and pruning</a:t>
            </a:r>
            <a:r>
              <a:rPr lang="en-US" altLang="en-US" sz="2200" dirty="0"/>
              <a:t>. VLDB’98</a:t>
            </a:r>
          </a:p>
          <a:p>
            <a:pPr eaLnBrk="1" hangingPunct="1"/>
            <a:r>
              <a:rPr lang="en-US" altLang="en-US" sz="2200" dirty="0"/>
              <a:t>J. Shafer, R. Agrawal, and M. Mehta. </a:t>
            </a:r>
            <a:r>
              <a:rPr lang="en-US" altLang="en-US" sz="2200" b="1" dirty="0"/>
              <a:t>SPRINT : A scalable parallel classifier for data mining</a:t>
            </a:r>
            <a:r>
              <a:rPr lang="en-US" altLang="en-US" sz="2200" dirty="0"/>
              <a:t>. VLDB’96</a:t>
            </a:r>
          </a:p>
          <a:p>
            <a:pPr eaLnBrk="1" hangingPunct="1"/>
            <a:r>
              <a:rPr lang="en-US" altLang="en-US" sz="2200" dirty="0"/>
              <a:t>J. W. Shavlik and T. G. </a:t>
            </a:r>
            <a:r>
              <a:rPr lang="en-US" altLang="en-US" sz="2200" dirty="0" err="1"/>
              <a:t>Dietterich</a:t>
            </a:r>
            <a:r>
              <a:rPr lang="en-US" altLang="en-US" sz="2200" dirty="0"/>
              <a:t>. </a:t>
            </a:r>
            <a:r>
              <a:rPr lang="en-US" altLang="en-US" sz="2200" b="1" dirty="0"/>
              <a:t>Readings in Machine Learning</a:t>
            </a:r>
            <a:r>
              <a:rPr lang="en-US" altLang="en-US" sz="2200" dirty="0"/>
              <a:t>. Morgan Kaufmann, 1990</a:t>
            </a:r>
          </a:p>
          <a:p>
            <a:pPr eaLnBrk="1" hangingPunct="1"/>
            <a:r>
              <a:rPr lang="en-US" altLang="en-US" sz="2200" dirty="0"/>
              <a:t>P. Tan, M. Steinbach, and V. Kumar. </a:t>
            </a:r>
            <a:r>
              <a:rPr lang="en-US" altLang="en-US" sz="2200" b="1" dirty="0"/>
              <a:t>Introduction to Data Mining</a:t>
            </a:r>
            <a:r>
              <a:rPr lang="en-US" altLang="en-US" sz="2200" dirty="0"/>
              <a:t>. Addison Wesley, 2005</a:t>
            </a:r>
          </a:p>
          <a:p>
            <a:pPr eaLnBrk="1" hangingPunct="1"/>
            <a:r>
              <a:rPr lang="en-US" altLang="en-US" sz="2200" dirty="0"/>
              <a:t>S. M. Weiss and C. A. </a:t>
            </a:r>
            <a:r>
              <a:rPr lang="en-US" altLang="en-US" sz="2200" dirty="0" err="1"/>
              <a:t>Kulikowski</a:t>
            </a:r>
            <a:r>
              <a:rPr lang="en-US" altLang="en-US" sz="2200" dirty="0"/>
              <a:t>.  </a:t>
            </a:r>
            <a:r>
              <a:rPr lang="en-US" altLang="en-US" sz="2200" b="1" dirty="0"/>
              <a:t>Computer Systems that Learn:  Classification and Prediction Methods from Statistics, Neural Nets, Machine Learning, and Expert Systems</a:t>
            </a:r>
            <a:r>
              <a:rPr lang="en-US" altLang="en-US" sz="2200" dirty="0"/>
              <a:t>.  Morgan Kaufman, 1991</a:t>
            </a:r>
          </a:p>
          <a:p>
            <a:pPr eaLnBrk="1" hangingPunct="1"/>
            <a:r>
              <a:rPr lang="en-US" altLang="en-US" sz="2200" dirty="0"/>
              <a:t>S. M. Weiss and N. </a:t>
            </a:r>
            <a:r>
              <a:rPr lang="en-US" altLang="en-US" sz="2200" dirty="0" err="1"/>
              <a:t>Indurkhya</a:t>
            </a:r>
            <a:r>
              <a:rPr lang="en-US" altLang="en-US" sz="2200" dirty="0"/>
              <a:t>. </a:t>
            </a:r>
            <a:r>
              <a:rPr lang="en-US" altLang="en-US" sz="2200" b="1" dirty="0"/>
              <a:t>Predictive Data Mining</a:t>
            </a:r>
            <a:r>
              <a:rPr lang="en-US" altLang="en-US" sz="2200" dirty="0"/>
              <a:t>. Morgan Kaufmann, 1997</a:t>
            </a:r>
          </a:p>
          <a:p>
            <a:pPr eaLnBrk="1" hangingPunct="1"/>
            <a:r>
              <a:rPr lang="en-US" altLang="en-US" sz="2200" dirty="0"/>
              <a:t>I. H. Witten and E. Frank. </a:t>
            </a:r>
            <a:r>
              <a:rPr lang="en-US" altLang="en-US" sz="2200" b="1" dirty="0"/>
              <a:t>Data Mining: Practical Machine Learning Tools and Techniques</a:t>
            </a:r>
            <a:r>
              <a:rPr lang="en-US" altLang="en-US" sz="2200" dirty="0"/>
              <a:t>,  2ed.  Morgan Kaufmann, 2005</a:t>
            </a:r>
          </a:p>
          <a:p>
            <a:pPr eaLnBrk="1" hangingPunct="1"/>
            <a:r>
              <a:rPr lang="en-US" altLang="en-US" sz="2200" dirty="0"/>
              <a:t>T. Chen and C. </a:t>
            </a:r>
            <a:r>
              <a:rPr lang="en-US" altLang="en-US" sz="2200" dirty="0" err="1"/>
              <a:t>Guestrin</a:t>
            </a:r>
            <a:r>
              <a:rPr lang="en-US" altLang="en-US" sz="2200" dirty="0"/>
              <a:t>. </a:t>
            </a:r>
            <a:r>
              <a:rPr lang="en-US" altLang="en-US" sz="2200" b="1" dirty="0" err="1"/>
              <a:t>Xgboost</a:t>
            </a:r>
            <a:r>
              <a:rPr lang="en-US" altLang="en-US" sz="2200" b="1" dirty="0"/>
              <a:t>: A Scalable Tree Boosting System</a:t>
            </a:r>
            <a:r>
              <a:rPr lang="en-US" altLang="en-US" sz="2200" dirty="0"/>
              <a:t>. ACM SIGKDD 2016</a:t>
            </a:r>
          </a:p>
          <a:p>
            <a:pPr eaLnBrk="1" hangingPunct="1"/>
            <a:r>
              <a:rPr lang="it-IT" altLang="en-US" sz="2200" dirty="0"/>
              <a:t>C. Aggarwal. </a:t>
            </a:r>
            <a:r>
              <a:rPr lang="it-IT" altLang="en-US" sz="2200" b="1" dirty="0"/>
              <a:t>Data Classication</a:t>
            </a:r>
            <a:r>
              <a:rPr lang="it-IT" altLang="en-US" sz="2200" dirty="0"/>
              <a:t>. Morgan Springer, 2015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24563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Basic algorithm </a:t>
            </a:r>
          </a:p>
          <a:p>
            <a:pPr lvl="1"/>
            <a:r>
              <a:rPr lang="en-US" altLang="en-US" sz="2400" dirty="0"/>
              <a:t>Tree is constructed in a </a:t>
            </a:r>
            <a:r>
              <a:rPr lang="en-US" altLang="en-US" sz="2400" b="1" dirty="0"/>
              <a:t>top-down, recursive, divide-and-conquer manner</a:t>
            </a:r>
          </a:p>
          <a:p>
            <a:pPr lvl="1" eaLnBrk="1" hangingPunct="1"/>
            <a:r>
              <a:rPr lang="en-US" altLang="en-US" sz="2400" dirty="0"/>
              <a:t>At start, all the training examples are at the root</a:t>
            </a:r>
          </a:p>
          <a:p>
            <a:pPr lvl="1" eaLnBrk="1" hangingPunct="1"/>
            <a:r>
              <a:rPr lang="en-US" altLang="en-US" sz="2400" dirty="0"/>
              <a:t>Examples are partitioned recursively based on selected attributes</a:t>
            </a:r>
          </a:p>
          <a:p>
            <a:pPr lvl="1"/>
            <a:r>
              <a:rPr lang="en-US" altLang="en-US" sz="2400" dirty="0"/>
              <a:t>On each node, attributes are selected based on the training examples on that node, and a heuristic or statistical measure (e.g., </a:t>
            </a:r>
            <a:r>
              <a:rPr lang="en-US" altLang="en-US" sz="2400" b="1" dirty="0"/>
              <a:t>information gain, Gini index</a:t>
            </a:r>
            <a:r>
              <a:rPr lang="en-US" altLang="en-US" sz="2400" dirty="0"/>
              <a:t>)</a:t>
            </a: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08047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26724</TotalTime>
  <Words>7009</Words>
  <Application>Microsoft Office PowerPoint</Application>
  <PresentationFormat>Widescreen</PresentationFormat>
  <Paragraphs>1295</Paragraphs>
  <Slides>83</Slides>
  <Notes>73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4" baseType="lpstr">
      <vt:lpstr>Arial</vt:lpstr>
      <vt:lpstr>Berlin Sans FB Demi</vt:lpstr>
      <vt:lpstr>Calibri</vt:lpstr>
      <vt:lpstr>Cambria Math</vt:lpstr>
      <vt:lpstr>Tahoma</vt:lpstr>
      <vt:lpstr>Times New Roman</vt:lpstr>
      <vt:lpstr>Wingdings</vt:lpstr>
      <vt:lpstr>Wingdings 2</vt:lpstr>
      <vt:lpstr>Retrospect</vt:lpstr>
      <vt:lpstr>1_Network</vt:lpstr>
      <vt:lpstr>Equation</vt:lpstr>
      <vt:lpstr>Chapter 6. Classification: Basic Concepts</vt:lpstr>
      <vt:lpstr>Supervised vs. Unsupervised Learning (1)</vt:lpstr>
      <vt:lpstr>Supervised vs. Unsupervised Learning (2)</vt:lpstr>
      <vt:lpstr>Prediction Problems: Classification vs. Numeric Prediction</vt:lpstr>
      <vt:lpstr>Classification—Model Construction, Validation and Testing</vt:lpstr>
      <vt:lpstr>Classification—Model Construction, Validation and Testing</vt:lpstr>
      <vt:lpstr>Chapter 6. Classification: Basic Concepts</vt:lpstr>
      <vt:lpstr>Decision Tree Induction: An Example</vt:lpstr>
      <vt:lpstr>Decision Tree Induction: Algorithm</vt:lpstr>
      <vt:lpstr>Decision Tree Induction: Algorithm</vt:lpstr>
      <vt:lpstr>How to Handle Continuous-Valued Attributes?</vt:lpstr>
      <vt:lpstr>Pro’s and Con’s</vt:lpstr>
      <vt:lpstr>Con’s</vt:lpstr>
      <vt:lpstr>Splitting Measures: Information Gain</vt:lpstr>
      <vt:lpstr>PowerPoint Presentation</vt:lpstr>
      <vt:lpstr>Example: Attribute Selection with Information Gain</vt:lpstr>
      <vt:lpstr>Example: Attribute Selection with Information Gain</vt:lpstr>
      <vt:lpstr>Gain Ratio: A Refined Measure for Attribute Selection</vt:lpstr>
      <vt:lpstr>Chapter 6. Classification: Basic Concepts</vt:lpstr>
      <vt:lpstr>Bayes’ Theorem: Basics</vt:lpstr>
      <vt:lpstr>Bayes’ Theorem Example: Picnic Day</vt:lpstr>
      <vt:lpstr>Naïve Bayes Classifier: Making a Naïve Bayes Assumption</vt:lpstr>
      <vt:lpstr>Naïve Bayes Classifier: Categorical vs. Continuous Valued Features </vt:lpstr>
      <vt:lpstr>Naïve Bayes Classifier Example 1: Training Dataset</vt:lpstr>
      <vt:lpstr>Naïve Bayes Classifier Example P(Yes | Sunny)</vt:lpstr>
      <vt:lpstr>Naïve Bayes Classifier Example: P(No | Sunny)</vt:lpstr>
      <vt:lpstr>Naïve Bayes Classifier Example: Likelihood Tables</vt:lpstr>
      <vt:lpstr>Naïve Bayes Classifier Example: Likelihood Tables</vt:lpstr>
      <vt:lpstr>Avoiding the Zero-Probability Problem</vt:lpstr>
      <vt:lpstr>Naïve Bayes Classifier: Strength vs. Weakness</vt:lpstr>
      <vt:lpstr>Naïve Bayes Classifier: Strength vs. Weakness</vt:lpstr>
      <vt:lpstr>Chapter 6. Classification: Basic Concepts</vt:lpstr>
      <vt:lpstr>Lazy vs. Eager Learning</vt:lpstr>
      <vt:lpstr>Lazy Learner: Instance-Based Methods</vt:lpstr>
      <vt:lpstr>The k-Nearest Neighbor Algorithm</vt:lpstr>
      <vt:lpstr>Discussion on the k-NN Algorithm</vt:lpstr>
      <vt:lpstr>Selection of k for kNN</vt:lpstr>
      <vt:lpstr>Case-Based Reasoning (CBR)</vt:lpstr>
      <vt:lpstr>Chapter 6. Classification: Basic Concepts</vt:lpstr>
      <vt:lpstr>Linear Regression Problem: Example</vt:lpstr>
      <vt:lpstr>Linear Regression Problem: Model</vt:lpstr>
      <vt:lpstr>Linear Regression Model: Solution</vt:lpstr>
      <vt:lpstr>Logistic Regression: General Ideas</vt:lpstr>
      <vt:lpstr>Logistic Regression: An Example</vt:lpstr>
      <vt:lpstr>Logistic Regression: Model</vt:lpstr>
      <vt:lpstr>Logistic Regression: Optimization</vt:lpstr>
      <vt:lpstr>Gradient Descent</vt:lpstr>
      <vt:lpstr>Gradient Descent  [footnote: It is gradient ascent for maximizing log likelihood]</vt:lpstr>
      <vt:lpstr>Gradient Descent  [footnote: It is gradient ascent for maximizing log likelihood]</vt:lpstr>
      <vt:lpstr>Gradient Descent  [footnote: It is gradient ascent for maximizing log likelihood]</vt:lpstr>
      <vt:lpstr>Chapter 6. Classification: Basic Concepts</vt:lpstr>
      <vt:lpstr>Model Evaluation and Selection</vt:lpstr>
      <vt:lpstr>Classifier Evaluation Metrics: Confusion Matrix</vt:lpstr>
      <vt:lpstr>Classifier Evaluation Metrics: Accuracy, Error Rate, Sensitivity and Specificity</vt:lpstr>
      <vt:lpstr>Classifier Evaluation Metrics:  Precision and Recall, and F-measures</vt:lpstr>
      <vt:lpstr>Classifier Evaluation Metrics:  Precision and Recall, and F-measures</vt:lpstr>
      <vt:lpstr>Classifier Evaluation Metrics: Example</vt:lpstr>
      <vt:lpstr>Classifier Evaluation Metrics: Example</vt:lpstr>
      <vt:lpstr>Training Error VS Testing Error</vt:lpstr>
      <vt:lpstr>Classifier Evaluation: Holdout</vt:lpstr>
      <vt:lpstr>Classifier Evaluation: Cross-Validation</vt:lpstr>
      <vt:lpstr>Model Selection: ROC Curves</vt:lpstr>
      <vt:lpstr>Chapter 6. Classification: Basic Concepts</vt:lpstr>
      <vt:lpstr>Techniques to Improve Classification Accuracy</vt:lpstr>
      <vt:lpstr>Ensemble Methods: Increasing the Accuracy</vt:lpstr>
      <vt:lpstr>Ensemble Methods: Increasing the Accuracy</vt:lpstr>
      <vt:lpstr>Ensemble Methods: Increasing the Accuracy</vt:lpstr>
      <vt:lpstr>Bagging: Bootstrap Aggregation</vt:lpstr>
      <vt:lpstr>Boosting</vt:lpstr>
      <vt:lpstr>Adaboost (Freund and Schapire, 1997)</vt:lpstr>
      <vt:lpstr>Adaboost (Freund and Schapire, 1997)</vt:lpstr>
      <vt:lpstr>Gradient Boosting</vt:lpstr>
      <vt:lpstr>Random Forest: Basic Concepts</vt:lpstr>
      <vt:lpstr>Random Forest</vt:lpstr>
      <vt:lpstr>Ensemble Methods Recap</vt:lpstr>
      <vt:lpstr>Classification of Class-Imbalanced Data Sets</vt:lpstr>
      <vt:lpstr>Classification of Class-Imbalanced Data Sets</vt:lpstr>
      <vt:lpstr>Classification of Class-Imbalanced Data Sets</vt:lpstr>
      <vt:lpstr>Evaluate imbalanced data classifier</vt:lpstr>
      <vt:lpstr>Summary</vt:lpstr>
      <vt:lpstr>References (1)</vt:lpstr>
      <vt:lpstr>References (2)</vt:lpstr>
      <vt:lpstr>References (3)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Tong, Hanghang</cp:lastModifiedBy>
  <cp:revision>1256</cp:revision>
  <cp:lastPrinted>2016-10-20T15:02:17Z</cp:lastPrinted>
  <dcterms:created xsi:type="dcterms:W3CDTF">2014-06-02T15:06:14Z</dcterms:created>
  <dcterms:modified xsi:type="dcterms:W3CDTF">2023-02-07T15:29:59Z</dcterms:modified>
</cp:coreProperties>
</file>