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0"/>
  </p:notesMasterIdLst>
  <p:sldIdLst>
    <p:sldId id="1608" r:id="rId2"/>
    <p:sldId id="1794" r:id="rId3"/>
    <p:sldId id="1796" r:id="rId4"/>
    <p:sldId id="1797" r:id="rId5"/>
    <p:sldId id="560" r:id="rId6"/>
    <p:sldId id="1800" r:id="rId7"/>
    <p:sldId id="1802" r:id="rId8"/>
    <p:sldId id="1803" r:id="rId9"/>
    <p:sldId id="564" r:id="rId10"/>
    <p:sldId id="577" r:id="rId11"/>
    <p:sldId id="578" r:id="rId12"/>
    <p:sldId id="1930" r:id="rId13"/>
    <p:sldId id="1809" r:id="rId14"/>
    <p:sldId id="1810" r:id="rId15"/>
    <p:sldId id="1932" r:id="rId16"/>
    <p:sldId id="1837" r:id="rId17"/>
    <p:sldId id="1906" r:id="rId18"/>
    <p:sldId id="621" r:id="rId19"/>
    <p:sldId id="1842" r:id="rId20"/>
    <p:sldId id="345" r:id="rId21"/>
    <p:sldId id="1849" r:id="rId22"/>
    <p:sldId id="1920" r:id="rId23"/>
    <p:sldId id="642" r:id="rId24"/>
    <p:sldId id="1845" r:id="rId25"/>
    <p:sldId id="1913" r:id="rId26"/>
    <p:sldId id="1847" r:id="rId27"/>
    <p:sldId id="284" r:id="rId28"/>
    <p:sldId id="1851" r:id="rId29"/>
    <p:sldId id="1853" r:id="rId30"/>
    <p:sldId id="1933" r:id="rId31"/>
    <p:sldId id="1814" r:id="rId32"/>
    <p:sldId id="1921" r:id="rId33"/>
    <p:sldId id="1816" r:id="rId34"/>
    <p:sldId id="1817" r:id="rId35"/>
    <p:sldId id="1915" r:id="rId36"/>
    <p:sldId id="1818" r:id="rId37"/>
    <p:sldId id="1916" r:id="rId38"/>
    <p:sldId id="1917" r:id="rId39"/>
    <p:sldId id="1821" r:id="rId40"/>
    <p:sldId id="1823" r:id="rId41"/>
    <p:sldId id="1825" r:id="rId42"/>
    <p:sldId id="1826" r:id="rId43"/>
    <p:sldId id="1827" r:id="rId44"/>
    <p:sldId id="638" r:id="rId45"/>
    <p:sldId id="653" r:id="rId46"/>
    <p:sldId id="1855" r:id="rId47"/>
    <p:sldId id="1856" r:id="rId48"/>
    <p:sldId id="1857" r:id="rId49"/>
    <p:sldId id="1934" r:id="rId50"/>
    <p:sldId id="1907" r:id="rId51"/>
    <p:sldId id="1869" r:id="rId52"/>
    <p:sldId id="1870" r:id="rId53"/>
    <p:sldId id="1871" r:id="rId54"/>
    <p:sldId id="1873" r:id="rId55"/>
    <p:sldId id="1874" r:id="rId56"/>
    <p:sldId id="1876" r:id="rId57"/>
    <p:sldId id="1877" r:id="rId58"/>
    <p:sldId id="1879" r:id="rId59"/>
    <p:sldId id="1880" r:id="rId60"/>
    <p:sldId id="1881" r:id="rId61"/>
    <p:sldId id="662" r:id="rId62"/>
    <p:sldId id="663" r:id="rId63"/>
    <p:sldId id="706" r:id="rId64"/>
    <p:sldId id="707" r:id="rId65"/>
    <p:sldId id="1935" r:id="rId66"/>
    <p:sldId id="1901" r:id="rId67"/>
    <p:sldId id="1902" r:id="rId68"/>
    <p:sldId id="1903" r:id="rId69"/>
    <p:sldId id="1904" r:id="rId70"/>
    <p:sldId id="748" r:id="rId71"/>
    <p:sldId id="749" r:id="rId72"/>
    <p:sldId id="782" r:id="rId73"/>
    <p:sldId id="684" r:id="rId74"/>
    <p:sldId id="683" r:id="rId75"/>
    <p:sldId id="687" r:id="rId76"/>
    <p:sldId id="689" r:id="rId77"/>
    <p:sldId id="733" r:id="rId78"/>
    <p:sldId id="731" r:id="rId79"/>
    <p:sldId id="734" r:id="rId80"/>
    <p:sldId id="737" r:id="rId81"/>
    <p:sldId id="743" r:id="rId82"/>
    <p:sldId id="783" r:id="rId83"/>
    <p:sldId id="725" r:id="rId84"/>
    <p:sldId id="1749" r:id="rId85"/>
    <p:sldId id="923" r:id="rId86"/>
    <p:sldId id="1761" r:id="rId87"/>
    <p:sldId id="898" r:id="rId88"/>
    <p:sldId id="313" r:id="rId89"/>
    <p:sldId id="314" r:id="rId90"/>
    <p:sldId id="1768" r:id="rId91"/>
    <p:sldId id="1936" r:id="rId92"/>
    <p:sldId id="1905" r:id="rId93"/>
    <p:sldId id="1937" r:id="rId94"/>
    <p:sldId id="1685" r:id="rId95"/>
    <p:sldId id="1715" r:id="rId96"/>
    <p:sldId id="1752" r:id="rId97"/>
    <p:sldId id="1781" r:id="rId98"/>
    <p:sldId id="727" r:id="rId99"/>
  </p:sldIdLst>
  <p:sldSz cx="12192000" cy="6858000"/>
  <p:notesSz cx="7010400" cy="9296400"/>
  <p:defaultTextStyle>
    <a:defPPr>
      <a:defRPr lang="en-US"/>
    </a:defPPr>
    <a:lvl1pPr marL="0" algn="l" defTabSz="457178" rtl="0" eaLnBrk="1" latinLnBrk="0" hangingPunct="1">
      <a:defRPr sz="1900" kern="1200">
        <a:solidFill>
          <a:schemeClr val="tx1"/>
        </a:solidFill>
        <a:latin typeface="+mn-lt"/>
        <a:ea typeface="+mn-ea"/>
        <a:cs typeface="+mn-cs"/>
      </a:defRPr>
    </a:lvl1pPr>
    <a:lvl2pPr marL="457178" algn="l" defTabSz="457178" rtl="0" eaLnBrk="1" latinLnBrk="0" hangingPunct="1">
      <a:defRPr sz="1900" kern="1200">
        <a:solidFill>
          <a:schemeClr val="tx1"/>
        </a:solidFill>
        <a:latin typeface="+mn-lt"/>
        <a:ea typeface="+mn-ea"/>
        <a:cs typeface="+mn-cs"/>
      </a:defRPr>
    </a:lvl2pPr>
    <a:lvl3pPr marL="914354" algn="l" defTabSz="457178" rtl="0" eaLnBrk="1" latinLnBrk="0" hangingPunct="1">
      <a:defRPr sz="1900" kern="1200">
        <a:solidFill>
          <a:schemeClr val="tx1"/>
        </a:solidFill>
        <a:latin typeface="+mn-lt"/>
        <a:ea typeface="+mn-ea"/>
        <a:cs typeface="+mn-cs"/>
      </a:defRPr>
    </a:lvl3pPr>
    <a:lvl4pPr marL="1371532" algn="l" defTabSz="457178" rtl="0" eaLnBrk="1" latinLnBrk="0" hangingPunct="1">
      <a:defRPr sz="1900" kern="1200">
        <a:solidFill>
          <a:schemeClr val="tx1"/>
        </a:solidFill>
        <a:latin typeface="+mn-lt"/>
        <a:ea typeface="+mn-ea"/>
        <a:cs typeface="+mn-cs"/>
      </a:defRPr>
    </a:lvl4pPr>
    <a:lvl5pPr marL="1828709" algn="l" defTabSz="457178" rtl="0" eaLnBrk="1" latinLnBrk="0" hangingPunct="1">
      <a:defRPr sz="1900" kern="1200">
        <a:solidFill>
          <a:schemeClr val="tx1"/>
        </a:solidFill>
        <a:latin typeface="+mn-lt"/>
        <a:ea typeface="+mn-ea"/>
        <a:cs typeface="+mn-cs"/>
      </a:defRPr>
    </a:lvl5pPr>
    <a:lvl6pPr marL="2285886" algn="l" defTabSz="457178" rtl="0" eaLnBrk="1" latinLnBrk="0" hangingPunct="1">
      <a:defRPr sz="1900" kern="1200">
        <a:solidFill>
          <a:schemeClr val="tx1"/>
        </a:solidFill>
        <a:latin typeface="+mn-lt"/>
        <a:ea typeface="+mn-ea"/>
        <a:cs typeface="+mn-cs"/>
      </a:defRPr>
    </a:lvl6pPr>
    <a:lvl7pPr marL="2743062" algn="l" defTabSz="457178" rtl="0" eaLnBrk="1" latinLnBrk="0" hangingPunct="1">
      <a:defRPr sz="1900" kern="1200">
        <a:solidFill>
          <a:schemeClr val="tx1"/>
        </a:solidFill>
        <a:latin typeface="+mn-lt"/>
        <a:ea typeface="+mn-ea"/>
        <a:cs typeface="+mn-cs"/>
      </a:defRPr>
    </a:lvl7pPr>
    <a:lvl8pPr marL="3200240" algn="l" defTabSz="457178" rtl="0" eaLnBrk="1" latinLnBrk="0" hangingPunct="1">
      <a:defRPr sz="1900" kern="1200">
        <a:solidFill>
          <a:schemeClr val="tx1"/>
        </a:solidFill>
        <a:latin typeface="+mn-lt"/>
        <a:ea typeface="+mn-ea"/>
        <a:cs typeface="+mn-cs"/>
      </a:defRPr>
    </a:lvl8pPr>
    <a:lvl9pPr marL="3657418" algn="l" defTabSz="45717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qing Liu" initials="XL" lastIdx="3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a:srgbClr val="F0CDBC"/>
    <a:srgbClr val="0033CC"/>
    <a:srgbClr val="FFFF00"/>
    <a:srgbClr val="DAD1CE"/>
    <a:srgbClr val="E9D2CD"/>
    <a:srgbClr val="CCFF66"/>
    <a:srgbClr val="008080"/>
    <a:srgbClr val="E48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348" autoAdjust="0"/>
    <p:restoredTop sz="82491" autoAdjust="0"/>
  </p:normalViewPr>
  <p:slideViewPr>
    <p:cSldViewPr snapToGrid="0">
      <p:cViewPr varScale="1">
        <p:scale>
          <a:sx n="94" d="100"/>
          <a:sy n="94" d="100"/>
        </p:scale>
        <p:origin x="1440" y="24"/>
      </p:cViewPr>
      <p:guideLst>
        <p:guide orient="horz" pos="2160"/>
        <p:guide pos="3840"/>
      </p:guideLst>
    </p:cSldViewPr>
  </p:slideViewPr>
  <p:outlineViewPr>
    <p:cViewPr>
      <p:scale>
        <a:sx n="33" d="100"/>
        <a:sy n="33" d="100"/>
      </p:scale>
      <p:origin x="0" y="-835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 d="1"/>
        <a:sy n="1" d="1"/>
      </p:scale>
      <p:origin x="0" y="0"/>
    </p:cViewPr>
  </p:notesTextViewPr>
  <p:sorterViewPr>
    <p:cViewPr varScale="1">
      <p:scale>
        <a:sx n="1" d="1"/>
        <a:sy n="1" d="1"/>
      </p:scale>
      <p:origin x="0" y="-229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92.xml"/><Relationship Id="rId3" Type="http://schemas.openxmlformats.org/officeDocument/2006/relationships/slide" Target="slides/slide4.xml"/><Relationship Id="rId7" Type="http://schemas.openxmlformats.org/officeDocument/2006/relationships/slide" Target="slides/slide12.xml"/><Relationship Id="rId12" Type="http://schemas.openxmlformats.org/officeDocument/2006/relationships/slide" Target="slides/slide91.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65.xml"/><Relationship Id="rId5" Type="http://schemas.openxmlformats.org/officeDocument/2006/relationships/slide" Target="slides/slide6.xml"/><Relationship Id="rId15" Type="http://schemas.openxmlformats.org/officeDocument/2006/relationships/slide" Target="slides/slide94.xml"/><Relationship Id="rId10" Type="http://schemas.openxmlformats.org/officeDocument/2006/relationships/slide" Target="slides/slide49.xml"/><Relationship Id="rId4" Type="http://schemas.openxmlformats.org/officeDocument/2006/relationships/slide" Target="slides/slide5.xml"/><Relationship Id="rId9" Type="http://schemas.openxmlformats.org/officeDocument/2006/relationships/slide" Target="slides/slide30.xml"/><Relationship Id="rId14" Type="http://schemas.openxmlformats.org/officeDocument/2006/relationships/slide" Target="slides/slide9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74143D5-1A13-4521-878D-69B22CC15597}"/>
    <pc:docChg chg="addSld modSld sldOrd">
      <pc:chgData name="" userId="" providerId="" clId="Web-{A74143D5-1A13-4521-878D-69B22CC15597}" dt="2018-10-08T02:42:37.123" v="81" actId="20577"/>
      <pc:docMkLst>
        <pc:docMk/>
      </pc:docMkLst>
      <pc:sldChg chg="modSp">
        <pc:chgData name="" userId="" providerId="" clId="Web-{A74143D5-1A13-4521-878D-69B22CC15597}" dt="2018-10-08T02:25:08.833" v="5" actId="20577"/>
        <pc:sldMkLst>
          <pc:docMk/>
          <pc:sldMk cId="3066835" sldId="1608"/>
        </pc:sldMkLst>
        <pc:spChg chg="mod">
          <ac:chgData name="" userId="" providerId="" clId="Web-{A74143D5-1A13-4521-878D-69B22CC15597}" dt="2018-10-08T02:25:08.833" v="5" actId="20577"/>
          <ac:spMkLst>
            <pc:docMk/>
            <pc:sldMk cId="3066835" sldId="1608"/>
            <ac:spMk id="5124" creationId="{00000000-0000-0000-0000-000000000000}"/>
          </ac:spMkLst>
        </pc:spChg>
      </pc:sldChg>
      <pc:sldChg chg="modSp">
        <pc:chgData name="" userId="" providerId="" clId="Web-{A74143D5-1A13-4521-878D-69B22CC15597}" dt="2018-10-08T02:42:13.935" v="76" actId="20577"/>
        <pc:sldMkLst>
          <pc:docMk/>
          <pc:sldMk cId="2302952512" sldId="1797"/>
        </pc:sldMkLst>
        <pc:spChg chg="mod">
          <ac:chgData name="" userId="" providerId="" clId="Web-{A74143D5-1A13-4521-878D-69B22CC15597}" dt="2018-10-08T02:42:13.935" v="76" actId="20577"/>
          <ac:spMkLst>
            <pc:docMk/>
            <pc:sldMk cId="2302952512" sldId="1797"/>
            <ac:spMk id="5124" creationId="{00000000-0000-0000-0000-000000000000}"/>
          </ac:spMkLst>
        </pc:spChg>
      </pc:sldChg>
      <pc:sldChg chg="modSp">
        <pc:chgData name="" userId="" providerId="" clId="Web-{A74143D5-1A13-4521-878D-69B22CC15597}" dt="2018-10-08T02:26:00.661" v="13" actId="1076"/>
        <pc:sldMkLst>
          <pc:docMk/>
          <pc:sldMk cId="3727192544" sldId="1812"/>
        </pc:sldMkLst>
        <pc:spChg chg="mod">
          <ac:chgData name="" userId="" providerId="" clId="Web-{A74143D5-1A13-4521-878D-69B22CC15597}" dt="2018-10-08T02:26:00.661" v="13" actId="1076"/>
          <ac:spMkLst>
            <pc:docMk/>
            <pc:sldMk cId="3727192544" sldId="1812"/>
            <ac:spMk id="2" creationId="{00000000-0000-0000-0000-000000000000}"/>
          </ac:spMkLst>
        </pc:spChg>
        <pc:spChg chg="mod">
          <ac:chgData name="" userId="" providerId="" clId="Web-{A74143D5-1A13-4521-878D-69B22CC15597}" dt="2018-10-08T02:25:47.271" v="10" actId="20577"/>
          <ac:spMkLst>
            <pc:docMk/>
            <pc:sldMk cId="3727192544" sldId="1812"/>
            <ac:spMk id="5124" creationId="{00000000-0000-0000-0000-000000000000}"/>
          </ac:spMkLst>
        </pc:spChg>
      </pc:sldChg>
      <pc:sldChg chg="ord">
        <pc:chgData name="" userId="" providerId="" clId="Web-{A74143D5-1A13-4521-878D-69B22CC15597}" dt="2018-10-08T02:26:48.246" v="28"/>
        <pc:sldMkLst>
          <pc:docMk/>
          <pc:sldMk cId="1351481354" sldId="1835"/>
        </pc:sldMkLst>
      </pc:sldChg>
      <pc:sldChg chg="ord">
        <pc:chgData name="" userId="" providerId="" clId="Web-{A74143D5-1A13-4521-878D-69B22CC15597}" dt="2018-10-08T02:26:48.231" v="27"/>
        <pc:sldMkLst>
          <pc:docMk/>
          <pc:sldMk cId="3737670638" sldId="1837"/>
        </pc:sldMkLst>
      </pc:sldChg>
      <pc:sldChg chg="ord">
        <pc:chgData name="" userId="" providerId="" clId="Web-{A74143D5-1A13-4521-878D-69B22CC15597}" dt="2018-10-08T02:26:48.231" v="25"/>
        <pc:sldMkLst>
          <pc:docMk/>
          <pc:sldMk cId="1617886194" sldId="1840"/>
        </pc:sldMkLst>
      </pc:sldChg>
      <pc:sldChg chg="ord">
        <pc:chgData name="" userId="" providerId="" clId="Web-{A74143D5-1A13-4521-878D-69B22CC15597}" dt="2018-10-08T02:26:48.231" v="24"/>
        <pc:sldMkLst>
          <pc:docMk/>
          <pc:sldMk cId="3254793262" sldId="1842"/>
        </pc:sldMkLst>
      </pc:sldChg>
      <pc:sldChg chg="ord">
        <pc:chgData name="" userId="" providerId="" clId="Web-{A74143D5-1A13-4521-878D-69B22CC15597}" dt="2018-10-08T02:26:48.231" v="23"/>
        <pc:sldMkLst>
          <pc:docMk/>
          <pc:sldMk cId="4282165612" sldId="1844"/>
        </pc:sldMkLst>
      </pc:sldChg>
      <pc:sldChg chg="ord">
        <pc:chgData name="" userId="" providerId="" clId="Web-{A74143D5-1A13-4521-878D-69B22CC15597}" dt="2018-10-08T02:26:48.231" v="22"/>
        <pc:sldMkLst>
          <pc:docMk/>
          <pc:sldMk cId="665768143" sldId="1845"/>
        </pc:sldMkLst>
      </pc:sldChg>
      <pc:sldChg chg="ord">
        <pc:chgData name="" userId="" providerId="" clId="Web-{A74143D5-1A13-4521-878D-69B22CC15597}" dt="2018-10-08T02:26:48.231" v="21"/>
        <pc:sldMkLst>
          <pc:docMk/>
          <pc:sldMk cId="2259796824" sldId="1847"/>
        </pc:sldMkLst>
      </pc:sldChg>
      <pc:sldChg chg="ord">
        <pc:chgData name="" userId="" providerId="" clId="Web-{A74143D5-1A13-4521-878D-69B22CC15597}" dt="2018-10-08T02:26:48.231" v="20"/>
        <pc:sldMkLst>
          <pc:docMk/>
          <pc:sldMk cId="2224407612" sldId="1849"/>
        </pc:sldMkLst>
      </pc:sldChg>
      <pc:sldChg chg="ord">
        <pc:chgData name="" userId="" providerId="" clId="Web-{A74143D5-1A13-4521-878D-69B22CC15597}" dt="2018-10-08T02:26:48.231" v="19"/>
        <pc:sldMkLst>
          <pc:docMk/>
          <pc:sldMk cId="1240168537" sldId="1851"/>
        </pc:sldMkLst>
      </pc:sldChg>
      <pc:sldChg chg="ord">
        <pc:chgData name="" userId="" providerId="" clId="Web-{A74143D5-1A13-4521-878D-69B22CC15597}" dt="2018-10-08T02:26:48.231" v="18"/>
        <pc:sldMkLst>
          <pc:docMk/>
          <pc:sldMk cId="1350571890" sldId="1853"/>
        </pc:sldMkLst>
      </pc:sldChg>
      <pc:sldChg chg="ord">
        <pc:chgData name="" userId="" providerId="" clId="Web-{A74143D5-1A13-4521-878D-69B22CC15597}" dt="2018-10-08T02:26:48.231" v="14"/>
        <pc:sldMkLst>
          <pc:docMk/>
          <pc:sldMk cId="4177540982" sldId="1859"/>
        </pc:sldMkLst>
      </pc:sldChg>
      <pc:sldChg chg="modSp ord">
        <pc:chgData name="" userId="" providerId="" clId="Web-{A74143D5-1A13-4521-878D-69B22CC15597}" dt="2018-10-08T02:28:46.771" v="35" actId="1076"/>
        <pc:sldMkLst>
          <pc:docMk/>
          <pc:sldMk cId="2359614439" sldId="1862"/>
        </pc:sldMkLst>
        <pc:spChg chg="mod">
          <ac:chgData name="" userId="" providerId="" clId="Web-{A74143D5-1A13-4521-878D-69B22CC15597}" dt="2018-10-08T02:28:46.771" v="35" actId="1076"/>
          <ac:spMkLst>
            <pc:docMk/>
            <pc:sldMk cId="2359614439" sldId="1862"/>
            <ac:spMk id="2" creationId="{00000000-0000-0000-0000-000000000000}"/>
          </ac:spMkLst>
        </pc:spChg>
        <pc:spChg chg="mod">
          <ac:chgData name="" userId="" providerId="" clId="Web-{A74143D5-1A13-4521-878D-69B22CC15597}" dt="2018-10-08T02:28:40.818" v="34" actId="20577"/>
          <ac:spMkLst>
            <pc:docMk/>
            <pc:sldMk cId="2359614439" sldId="1862"/>
            <ac:spMk id="5124" creationId="{00000000-0000-0000-0000-000000000000}"/>
          </ac:spMkLst>
        </pc:spChg>
      </pc:sldChg>
      <pc:sldChg chg="modSp">
        <pc:chgData name="" userId="" providerId="" clId="Web-{A74143D5-1A13-4521-878D-69B22CC15597}" dt="2018-10-08T02:29:42.756" v="39" actId="20577"/>
        <pc:sldMkLst>
          <pc:docMk/>
          <pc:sldMk cId="3019615439" sldId="1865"/>
        </pc:sldMkLst>
        <pc:spChg chg="mod">
          <ac:chgData name="" userId="" providerId="" clId="Web-{A74143D5-1A13-4521-878D-69B22CC15597}" dt="2018-10-08T02:29:42.756" v="39" actId="20577"/>
          <ac:spMkLst>
            <pc:docMk/>
            <pc:sldMk cId="3019615439" sldId="1865"/>
            <ac:spMk id="5124" creationId="{00000000-0000-0000-0000-000000000000}"/>
          </ac:spMkLst>
        </pc:spChg>
      </pc:sldChg>
      <pc:sldChg chg="modSp">
        <pc:chgData name="" userId="" providerId="" clId="Web-{A74143D5-1A13-4521-878D-69B22CC15597}" dt="2018-10-08T02:30:06.084" v="45" actId="20577"/>
        <pc:sldMkLst>
          <pc:docMk/>
          <pc:sldMk cId="947223180" sldId="1896"/>
        </pc:sldMkLst>
        <pc:spChg chg="mod">
          <ac:chgData name="" userId="" providerId="" clId="Web-{A74143D5-1A13-4521-878D-69B22CC15597}" dt="2018-10-08T02:30:06.084" v="45" actId="20577"/>
          <ac:spMkLst>
            <pc:docMk/>
            <pc:sldMk cId="947223180" sldId="1896"/>
            <ac:spMk id="5124" creationId="{00000000-0000-0000-0000-000000000000}"/>
          </ac:spMkLst>
        </pc:spChg>
      </pc:sldChg>
      <pc:sldChg chg="modSp">
        <pc:chgData name="" userId="" providerId="" clId="Web-{A74143D5-1A13-4521-878D-69B22CC15597}" dt="2018-10-08T02:30:24.787" v="51" actId="20577"/>
        <pc:sldMkLst>
          <pc:docMk/>
          <pc:sldMk cId="3031269906" sldId="1899"/>
        </pc:sldMkLst>
        <pc:spChg chg="mod">
          <ac:chgData name="" userId="" providerId="" clId="Web-{A74143D5-1A13-4521-878D-69B22CC15597}" dt="2018-10-08T02:30:24.787" v="51" actId="20577"/>
          <ac:spMkLst>
            <pc:docMk/>
            <pc:sldMk cId="3031269906" sldId="1899"/>
            <ac:spMk id="5124" creationId="{00000000-0000-0000-0000-000000000000}"/>
          </ac:spMkLst>
        </pc:spChg>
      </pc:sldChg>
      <pc:sldChg chg="ord">
        <pc:chgData name="" userId="" providerId="" clId="Web-{A74143D5-1A13-4521-878D-69B22CC15597}" dt="2018-10-08T02:26:48.231" v="26"/>
        <pc:sldMkLst>
          <pc:docMk/>
          <pc:sldMk cId="3375381071" sldId="1906"/>
        </pc:sldMkLst>
      </pc:sldChg>
      <pc:sldChg chg="addSp delSp modSp new">
        <pc:chgData name="" userId="" providerId="" clId="Web-{A74143D5-1A13-4521-878D-69B22CC15597}" dt="2018-10-08T02:42:37.123" v="81" actId="20577"/>
        <pc:sldMkLst>
          <pc:docMk/>
          <pc:sldMk cId="2454962130" sldId="1908"/>
        </pc:sldMkLst>
        <pc:spChg chg="del mod">
          <ac:chgData name="" userId="" providerId="" clId="Web-{A74143D5-1A13-4521-878D-69B22CC15597}" dt="2018-10-08T02:41:40.385" v="69"/>
          <ac:spMkLst>
            <pc:docMk/>
            <pc:sldMk cId="2454962130" sldId="1908"/>
            <ac:spMk id="2" creationId="{7E491D67-9113-4FAE-856E-57E4A05CB171}"/>
          </ac:spMkLst>
        </pc:spChg>
        <pc:spChg chg="mod">
          <ac:chgData name="" userId="" providerId="" clId="Web-{A74143D5-1A13-4521-878D-69B22CC15597}" dt="2018-10-08T02:42:37.123" v="81" actId="20577"/>
          <ac:spMkLst>
            <pc:docMk/>
            <pc:sldMk cId="2454962130" sldId="1908"/>
            <ac:spMk id="3" creationId="{7203A181-36DE-46BA-9CE9-FF42478DBAA3}"/>
          </ac:spMkLst>
        </pc:spChg>
        <pc:spChg chg="add del mod">
          <ac:chgData name="" userId="" providerId="" clId="Web-{A74143D5-1A13-4521-878D-69B22CC15597}" dt="2018-10-08T02:41:59.372" v="74"/>
          <ac:spMkLst>
            <pc:docMk/>
            <pc:sldMk cId="2454962130" sldId="1908"/>
            <ac:spMk id="5" creationId="{A0BB82D0-B3B5-415B-BE97-31454F398C84}"/>
          </ac:spMkLst>
        </pc:spChg>
        <pc:spChg chg="add del mod">
          <ac:chgData name="" userId="" providerId="" clId="Web-{A74143D5-1A13-4521-878D-69B22CC15597}" dt="2018-10-08T02:41:56.169" v="73"/>
          <ac:spMkLst>
            <pc:docMk/>
            <pc:sldMk cId="2454962130" sldId="1908"/>
            <ac:spMk id="7" creationId="{8119D274-C7A2-435D-961D-897C805B8009}"/>
          </ac:spMkLst>
        </pc:spChg>
        <pc:spChg chg="add mod">
          <ac:chgData name="" userId="" providerId="" clId="Web-{A74143D5-1A13-4521-878D-69B22CC15597}" dt="2018-10-08T02:42:01.638" v="75"/>
          <ac:spMkLst>
            <pc:docMk/>
            <pc:sldMk cId="2454962130" sldId="1908"/>
            <ac:spMk id="9" creationId="{F7DA11A8-B9DC-4739-B9A7-4369D45930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7" tIns="46584" rIns="93167" bIns="46584" rtlCol="0"/>
          <a:lstStyle>
            <a:lvl1pPr algn="r">
              <a:defRPr sz="1200"/>
            </a:lvl1pPr>
          </a:lstStyle>
          <a:p>
            <a:fld id="{F87AF23C-6CAB-4A6A-B3BC-A88F610E0570}" type="datetimeFigureOut">
              <a:rPr lang="en-US" smtClean="0"/>
              <a:t>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7" tIns="46584" rIns="93167" bIns="46584" rtlCol="0" anchor="b"/>
          <a:lstStyle>
            <a:lvl1pPr algn="r">
              <a:defRPr sz="1200"/>
            </a:lvl1pPr>
          </a:lstStyle>
          <a:p>
            <a:fld id="{A6F8110F-5CB8-4B7A-89C2-96B671E6053B}" type="slidenum">
              <a:rPr lang="en-US" smtClean="0"/>
              <a:t>‹#›</a:t>
            </a:fld>
            <a:endParaRPr lang="en-US"/>
          </a:p>
        </p:txBody>
      </p:sp>
    </p:spTree>
    <p:extLst>
      <p:ext uri="{BB962C8B-B14F-4D97-AF65-F5344CB8AC3E}">
        <p14:creationId xmlns:p14="http://schemas.microsoft.com/office/powerpoint/2010/main" val="1849144875"/>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Times New Roman" panose="02020603050405020304" pitchFamily="18" charset="0"/>
              </a:defRPr>
            </a:lvl1pPr>
            <a:lvl2pPr marL="742950" indent="-285750" defTabSz="922338" eaLnBrk="0" hangingPunct="0">
              <a:spcBef>
                <a:spcPct val="30000"/>
              </a:spcBef>
              <a:defRPr sz="1200">
                <a:solidFill>
                  <a:schemeClr val="tx1"/>
                </a:solidFill>
                <a:latin typeface="Times New Roman" panose="02020603050405020304" pitchFamily="18" charset="0"/>
              </a:defRPr>
            </a:lvl2pPr>
            <a:lvl3pPr marL="1143000" indent="-228600" defTabSz="922338" eaLnBrk="0" hangingPunct="0">
              <a:spcBef>
                <a:spcPct val="30000"/>
              </a:spcBef>
              <a:defRPr sz="1200">
                <a:solidFill>
                  <a:schemeClr val="tx1"/>
                </a:solidFill>
                <a:latin typeface="Times New Roman" panose="02020603050405020304" pitchFamily="18" charset="0"/>
              </a:defRPr>
            </a:lvl3pPr>
            <a:lvl4pPr marL="1600200" indent="-228600" defTabSz="922338" eaLnBrk="0" hangingPunct="0">
              <a:spcBef>
                <a:spcPct val="30000"/>
              </a:spcBef>
              <a:defRPr sz="1200">
                <a:solidFill>
                  <a:schemeClr val="tx1"/>
                </a:solidFill>
                <a:latin typeface="Times New Roman" panose="02020603050405020304" pitchFamily="18" charset="0"/>
              </a:defRPr>
            </a:lvl4pPr>
            <a:lvl5pPr marL="2057400" indent="-228600" defTabSz="922338" eaLnBrk="0" hangingPunct="0">
              <a:spcBef>
                <a:spcPct val="30000"/>
              </a:spcBef>
              <a:defRPr sz="1200">
                <a:solidFill>
                  <a:schemeClr val="tx1"/>
                </a:solidFill>
                <a:latin typeface="Times New Roman"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FA0B77-FEDE-4D84-A8C2-0F4E9C984340}" type="slidenum">
              <a:rPr lang="en-US" altLang="en-US"/>
              <a:pPr>
                <a:spcBef>
                  <a:spcPct val="0"/>
                </a:spcBef>
              </a:pPr>
              <a:t>1</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72555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44E4DF7-6595-412D-9DE3-667804BEF3C4}" type="slidenum">
              <a:rPr lang="en-US" altLang="en-US" smtClean="0"/>
              <a:pPr>
                <a:spcBef>
                  <a:spcPct val="0"/>
                </a:spcBef>
              </a:pPr>
              <a:t>11</a:t>
            </a:fld>
            <a:endParaRPr lang="en-US" altLang="en-US"/>
          </a:p>
        </p:txBody>
      </p:sp>
      <p:sp>
        <p:nvSpPr>
          <p:cNvPr id="29699" name="Rectangle 2"/>
          <p:cNvSpPr>
            <a:spLocks noGrp="1" noRot="1" noChangeAspect="1" noChangeArrowheads="1" noTextEdit="1"/>
          </p:cNvSpPr>
          <p:nvPr>
            <p:ph type="sldImg"/>
          </p:nvPr>
        </p:nvSpPr>
        <p:spPr>
          <a:xfrm>
            <a:off x="717550" y="1162050"/>
            <a:ext cx="5575300" cy="3136900"/>
          </a:xfrm>
          <a:ln/>
        </p:spPr>
      </p:sp>
      <p:sp>
        <p:nvSpPr>
          <p:cNvPr id="2970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442960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Times New Roman" panose="02020603050405020304" pitchFamily="18" charset="0"/>
              </a:defRPr>
            </a:lvl1pPr>
            <a:lvl2pPr marL="742950" indent="-285750" defTabSz="922338" eaLnBrk="0" hangingPunct="0">
              <a:spcBef>
                <a:spcPct val="30000"/>
              </a:spcBef>
              <a:defRPr sz="1200">
                <a:solidFill>
                  <a:schemeClr val="tx1"/>
                </a:solidFill>
                <a:latin typeface="Times New Roman" panose="02020603050405020304" pitchFamily="18" charset="0"/>
              </a:defRPr>
            </a:lvl2pPr>
            <a:lvl3pPr marL="1143000" indent="-228600" defTabSz="922338" eaLnBrk="0" hangingPunct="0">
              <a:spcBef>
                <a:spcPct val="30000"/>
              </a:spcBef>
              <a:defRPr sz="1200">
                <a:solidFill>
                  <a:schemeClr val="tx1"/>
                </a:solidFill>
                <a:latin typeface="Times New Roman" panose="02020603050405020304" pitchFamily="18" charset="0"/>
              </a:defRPr>
            </a:lvl3pPr>
            <a:lvl4pPr marL="1600200" indent="-228600" defTabSz="922338" eaLnBrk="0" hangingPunct="0">
              <a:spcBef>
                <a:spcPct val="30000"/>
              </a:spcBef>
              <a:defRPr sz="1200">
                <a:solidFill>
                  <a:schemeClr val="tx1"/>
                </a:solidFill>
                <a:latin typeface="Times New Roman" panose="02020603050405020304" pitchFamily="18" charset="0"/>
              </a:defRPr>
            </a:lvl4pPr>
            <a:lvl5pPr marL="2057400" indent="-228600" defTabSz="922338" eaLnBrk="0" hangingPunct="0">
              <a:spcBef>
                <a:spcPct val="30000"/>
              </a:spcBef>
              <a:defRPr sz="1200">
                <a:solidFill>
                  <a:schemeClr val="tx1"/>
                </a:solidFill>
                <a:latin typeface="Times New Roman"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FA0B77-FEDE-4D84-A8C2-0F4E9C984340}" type="slidenum">
              <a:rPr lang="en-US" altLang="en-US"/>
              <a:pPr>
                <a:spcBef>
                  <a:spcPct val="0"/>
                </a:spcBef>
              </a:pPr>
              <a:t>12</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50041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2287" rtl="0" eaLnBrk="0" fontAlgn="auto" latinLnBrk="0" hangingPunct="0">
              <a:lnSpc>
                <a:spcPct val="100000"/>
              </a:lnSpc>
              <a:spcBef>
                <a:spcPct val="0"/>
              </a:spcBef>
              <a:spcAft>
                <a:spcPts val="0"/>
              </a:spcAft>
              <a:buClrTx/>
              <a:buSzTx/>
              <a:buFontTx/>
              <a:buNone/>
              <a:tabLst/>
              <a:defRPr/>
            </a:pPr>
            <a:fld id="{83D07CA7-4860-41C2-912D-D23E47247FAC}"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2287" rtl="0" eaLnBrk="0" fontAlgn="auto" latinLnBrk="0" hangingPunct="0">
                <a:lnSpc>
                  <a:spcPct val="100000"/>
                </a:lnSpc>
                <a:spcBef>
                  <a:spcPct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2771" name="Rectangle 2"/>
          <p:cNvSpPr>
            <a:spLocks noGrp="1" noRot="1" noChangeAspect="1" noChangeArrowheads="1" noTextEdit="1"/>
          </p:cNvSpPr>
          <p:nvPr>
            <p:ph type="sldImg"/>
          </p:nvPr>
        </p:nvSpPr>
        <p:spPr>
          <a:xfrm>
            <a:off x="717550" y="1162050"/>
            <a:ext cx="5575300" cy="3136900"/>
          </a:xfrm>
          <a:ln/>
        </p:spPr>
      </p:sp>
      <p:sp>
        <p:nvSpPr>
          <p:cNvPr id="3277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8841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2287" rtl="0" eaLnBrk="0" fontAlgn="auto" latinLnBrk="0" hangingPunct="0">
              <a:lnSpc>
                <a:spcPct val="100000"/>
              </a:lnSpc>
              <a:spcBef>
                <a:spcPct val="0"/>
              </a:spcBef>
              <a:spcAft>
                <a:spcPts val="0"/>
              </a:spcAft>
              <a:buClrTx/>
              <a:buSzTx/>
              <a:buFontTx/>
              <a:buNone/>
              <a:tabLst/>
              <a:defRPr/>
            </a:pPr>
            <a:fld id="{16067872-71AD-4B78-BEE8-1CA413B17BA0}"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2287" rtl="0" eaLnBrk="0" fontAlgn="auto" latinLnBrk="0" hangingPunct="0">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3795" name="Rectangle 2"/>
          <p:cNvSpPr>
            <a:spLocks noGrp="1" noRot="1" noChangeAspect="1" noChangeArrowheads="1" noTextEdit="1"/>
          </p:cNvSpPr>
          <p:nvPr>
            <p:ph type="sldImg"/>
          </p:nvPr>
        </p:nvSpPr>
        <p:spPr>
          <a:xfrm>
            <a:off x="717550" y="1162050"/>
            <a:ext cx="5575300" cy="3136900"/>
          </a:xfrm>
          <a:ln/>
        </p:spPr>
      </p:sp>
      <p:sp>
        <p:nvSpPr>
          <p:cNvPr id="3379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880405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Times New Roman" panose="02020603050405020304" pitchFamily="18" charset="0"/>
              </a:defRPr>
            </a:lvl1pPr>
            <a:lvl2pPr marL="742950" indent="-285750" defTabSz="922338" eaLnBrk="0" hangingPunct="0">
              <a:spcBef>
                <a:spcPct val="30000"/>
              </a:spcBef>
              <a:defRPr sz="1200">
                <a:solidFill>
                  <a:schemeClr val="tx1"/>
                </a:solidFill>
                <a:latin typeface="Times New Roman" panose="02020603050405020304" pitchFamily="18" charset="0"/>
              </a:defRPr>
            </a:lvl2pPr>
            <a:lvl3pPr marL="1143000" indent="-228600" defTabSz="922338" eaLnBrk="0" hangingPunct="0">
              <a:spcBef>
                <a:spcPct val="30000"/>
              </a:spcBef>
              <a:defRPr sz="1200">
                <a:solidFill>
                  <a:schemeClr val="tx1"/>
                </a:solidFill>
                <a:latin typeface="Times New Roman" panose="02020603050405020304" pitchFamily="18" charset="0"/>
              </a:defRPr>
            </a:lvl3pPr>
            <a:lvl4pPr marL="1600200" indent="-228600" defTabSz="922338" eaLnBrk="0" hangingPunct="0">
              <a:spcBef>
                <a:spcPct val="30000"/>
              </a:spcBef>
              <a:defRPr sz="1200">
                <a:solidFill>
                  <a:schemeClr val="tx1"/>
                </a:solidFill>
                <a:latin typeface="Times New Roman" panose="02020603050405020304" pitchFamily="18" charset="0"/>
              </a:defRPr>
            </a:lvl4pPr>
            <a:lvl5pPr marL="2057400" indent="-228600" defTabSz="922338" eaLnBrk="0" hangingPunct="0">
              <a:spcBef>
                <a:spcPct val="30000"/>
              </a:spcBef>
              <a:defRPr sz="1200">
                <a:solidFill>
                  <a:schemeClr val="tx1"/>
                </a:solidFill>
                <a:latin typeface="Times New Roman"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FA0B77-FEDE-4D84-A8C2-0F4E9C984340}" type="slidenum">
              <a:rPr lang="en-US" altLang="en-US"/>
              <a:pPr>
                <a:spcBef>
                  <a:spcPct val="0"/>
                </a:spcBef>
              </a:pPr>
              <a:t>15</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06057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2287" eaLnBrk="0" hangingPunct="0">
              <a:defRPr sz="2400">
                <a:solidFill>
                  <a:schemeClr val="tx1"/>
                </a:solidFill>
                <a:latin typeface="Tahoma" pitchFamily="34" charset="0"/>
                <a:ea typeface="MS PGothic" pitchFamily="34" charset="-128"/>
              </a:defRPr>
            </a:lvl1pPr>
            <a:lvl2pPr marL="742909" indent="-285734" defTabSz="922287" eaLnBrk="0" hangingPunct="0">
              <a:defRPr sz="2400">
                <a:solidFill>
                  <a:schemeClr val="tx1"/>
                </a:solidFill>
                <a:latin typeface="Tahoma" pitchFamily="34" charset="0"/>
                <a:ea typeface="MS PGothic" pitchFamily="34" charset="-128"/>
              </a:defRPr>
            </a:lvl2pPr>
            <a:lvl3pPr marL="1142937" indent="-228587" defTabSz="922287" eaLnBrk="0" hangingPunct="0">
              <a:defRPr sz="2400">
                <a:solidFill>
                  <a:schemeClr val="tx1"/>
                </a:solidFill>
                <a:latin typeface="Tahoma" pitchFamily="34" charset="0"/>
                <a:ea typeface="MS PGothic" pitchFamily="34" charset="-128"/>
              </a:defRPr>
            </a:lvl3pPr>
            <a:lvl4pPr marL="1600111" indent="-228587" defTabSz="922287" eaLnBrk="0" hangingPunct="0">
              <a:defRPr sz="2400">
                <a:solidFill>
                  <a:schemeClr val="tx1"/>
                </a:solidFill>
                <a:latin typeface="Tahoma" pitchFamily="34" charset="0"/>
                <a:ea typeface="MS PGothic" pitchFamily="34" charset="-128"/>
              </a:defRPr>
            </a:lvl4pPr>
            <a:lvl5pPr marL="2057287" indent="-228587" defTabSz="922287" eaLnBrk="0" hangingPunct="0">
              <a:defRPr sz="2400">
                <a:solidFill>
                  <a:schemeClr val="tx1"/>
                </a:solidFill>
                <a:latin typeface="Tahoma" pitchFamily="34" charset="0"/>
                <a:ea typeface="MS PGothic" pitchFamily="34" charset="-128"/>
              </a:defRPr>
            </a:lvl5pPr>
            <a:lvl6pPr marL="251446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6pPr>
            <a:lvl7pPr marL="297163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7pPr>
            <a:lvl8pPr marL="342881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8pPr>
            <a:lvl9pPr marL="388598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22287" rtl="0" eaLnBrk="0" fontAlgn="auto" latinLnBrk="0" hangingPunct="0">
              <a:lnSpc>
                <a:spcPct val="100000"/>
              </a:lnSpc>
              <a:spcBef>
                <a:spcPts val="0"/>
              </a:spcBef>
              <a:spcAft>
                <a:spcPts val="0"/>
              </a:spcAft>
              <a:buClrTx/>
              <a:buSzTx/>
              <a:buFontTx/>
              <a:buNone/>
              <a:tabLst/>
              <a:defRPr/>
            </a:pPr>
            <a:fld id="{3B8F872E-CB52-44D5-BD5F-B518E0B36BCB}"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22287" rtl="0" eaLnBrk="0" fontAlgn="auto" latinLnBrk="0" hangingPunct="0">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25603" name="Rectangle 2"/>
          <p:cNvSpPr>
            <a:spLocks noGrp="1" noRot="1" noChangeAspect="1" noChangeArrowheads="1" noTextEdit="1"/>
          </p:cNvSpPr>
          <p:nvPr>
            <p:ph type="sldImg"/>
          </p:nvPr>
        </p:nvSpPr>
        <p:spPr>
          <a:xfrm>
            <a:off x="406400" y="696913"/>
            <a:ext cx="6197600" cy="3486150"/>
          </a:xfrm>
          <a:ln/>
        </p:spPr>
      </p:sp>
      <p:sp>
        <p:nvSpPr>
          <p:cNvPr id="256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1419479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2287" eaLnBrk="0" hangingPunct="0">
              <a:defRPr sz="2400">
                <a:solidFill>
                  <a:schemeClr val="tx1"/>
                </a:solidFill>
                <a:latin typeface="Tahoma" pitchFamily="34" charset="0"/>
                <a:ea typeface="MS PGothic" pitchFamily="34" charset="-128"/>
              </a:defRPr>
            </a:lvl1pPr>
            <a:lvl2pPr marL="742909" indent="-285734" defTabSz="922287" eaLnBrk="0" hangingPunct="0">
              <a:defRPr sz="2400">
                <a:solidFill>
                  <a:schemeClr val="tx1"/>
                </a:solidFill>
                <a:latin typeface="Tahoma" pitchFamily="34" charset="0"/>
                <a:ea typeface="MS PGothic" pitchFamily="34" charset="-128"/>
              </a:defRPr>
            </a:lvl2pPr>
            <a:lvl3pPr marL="1142937" indent="-228587" defTabSz="922287" eaLnBrk="0" hangingPunct="0">
              <a:defRPr sz="2400">
                <a:solidFill>
                  <a:schemeClr val="tx1"/>
                </a:solidFill>
                <a:latin typeface="Tahoma" pitchFamily="34" charset="0"/>
                <a:ea typeface="MS PGothic" pitchFamily="34" charset="-128"/>
              </a:defRPr>
            </a:lvl3pPr>
            <a:lvl4pPr marL="1600111" indent="-228587" defTabSz="922287" eaLnBrk="0" hangingPunct="0">
              <a:defRPr sz="2400">
                <a:solidFill>
                  <a:schemeClr val="tx1"/>
                </a:solidFill>
                <a:latin typeface="Tahoma" pitchFamily="34" charset="0"/>
                <a:ea typeface="MS PGothic" pitchFamily="34" charset="-128"/>
              </a:defRPr>
            </a:lvl4pPr>
            <a:lvl5pPr marL="2057287" indent="-228587" defTabSz="922287" eaLnBrk="0" hangingPunct="0">
              <a:defRPr sz="2400">
                <a:solidFill>
                  <a:schemeClr val="tx1"/>
                </a:solidFill>
                <a:latin typeface="Tahoma" pitchFamily="34" charset="0"/>
                <a:ea typeface="MS PGothic" pitchFamily="34" charset="-128"/>
              </a:defRPr>
            </a:lvl5pPr>
            <a:lvl6pPr marL="251446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6pPr>
            <a:lvl7pPr marL="297163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7pPr>
            <a:lvl8pPr marL="342881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8pPr>
            <a:lvl9pPr marL="388598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22287" rtl="0" eaLnBrk="0" fontAlgn="auto" latinLnBrk="0" hangingPunct="0">
              <a:lnSpc>
                <a:spcPct val="100000"/>
              </a:lnSpc>
              <a:spcBef>
                <a:spcPts val="0"/>
              </a:spcBef>
              <a:spcAft>
                <a:spcPts val="0"/>
              </a:spcAft>
              <a:buClrTx/>
              <a:buSzTx/>
              <a:buFontTx/>
              <a:buNone/>
              <a:tabLst/>
              <a:defRPr/>
            </a:pPr>
            <a:fld id="{D920A6FE-46C9-483E-8E6C-A125FD634017}"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22287" rtl="0" eaLnBrk="0" fontAlgn="auto" latinLnBrk="0" hangingPunct="0">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26627" name="Rectangle 2"/>
          <p:cNvSpPr>
            <a:spLocks noGrp="1" noRot="1" noChangeAspect="1" noChangeArrowheads="1" noTextEdit="1"/>
          </p:cNvSpPr>
          <p:nvPr>
            <p:ph type="sldImg"/>
          </p:nvPr>
        </p:nvSpPr>
        <p:spPr>
          <a:xfrm>
            <a:off x="406400" y="696913"/>
            <a:ext cx="6197600" cy="3486150"/>
          </a:xfrm>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ea typeface="ＭＳ Ｐゴシック" charset="0"/>
              </a:rPr>
              <a:t>10/29/18 EMH– maybe don’t list the other kinds</a:t>
            </a:r>
            <a:r>
              <a:rPr lang="en-US" baseline="0" dirty="0">
                <a:latin typeface="Times New Roman" charset="0"/>
                <a:ea typeface="ＭＳ Ｐゴシック" charset="0"/>
              </a:rPr>
              <a:t> of constraints, if we’re not covering them?  Were skipped in lecture</a:t>
            </a:r>
            <a:endParaRPr lang="en-US" dirty="0">
              <a:latin typeface="Times New Roman" charset="0"/>
              <a:ea typeface="ＭＳ Ｐゴシック" charset="0"/>
            </a:endParaRPr>
          </a:p>
        </p:txBody>
      </p:sp>
    </p:spTree>
    <p:extLst>
      <p:ext uri="{BB962C8B-B14F-4D97-AF65-F5344CB8AC3E}">
        <p14:creationId xmlns:p14="http://schemas.microsoft.com/office/powerpoint/2010/main" val="272612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2287" eaLnBrk="0" hangingPunct="0">
              <a:defRPr sz="2400">
                <a:solidFill>
                  <a:schemeClr val="tx1"/>
                </a:solidFill>
                <a:latin typeface="Tahoma" pitchFamily="34" charset="0"/>
                <a:ea typeface="MS PGothic" pitchFamily="34" charset="-128"/>
              </a:defRPr>
            </a:lvl1pPr>
            <a:lvl2pPr marL="742909" indent="-285734" defTabSz="922287" eaLnBrk="0" hangingPunct="0">
              <a:defRPr sz="2400">
                <a:solidFill>
                  <a:schemeClr val="tx1"/>
                </a:solidFill>
                <a:latin typeface="Tahoma" pitchFamily="34" charset="0"/>
                <a:ea typeface="MS PGothic" pitchFamily="34" charset="-128"/>
              </a:defRPr>
            </a:lvl2pPr>
            <a:lvl3pPr marL="1142937" indent="-228587" defTabSz="922287" eaLnBrk="0" hangingPunct="0">
              <a:defRPr sz="2400">
                <a:solidFill>
                  <a:schemeClr val="tx1"/>
                </a:solidFill>
                <a:latin typeface="Tahoma" pitchFamily="34" charset="0"/>
                <a:ea typeface="MS PGothic" pitchFamily="34" charset="-128"/>
              </a:defRPr>
            </a:lvl3pPr>
            <a:lvl4pPr marL="1600111" indent="-228587" defTabSz="922287" eaLnBrk="0" hangingPunct="0">
              <a:defRPr sz="2400">
                <a:solidFill>
                  <a:schemeClr val="tx1"/>
                </a:solidFill>
                <a:latin typeface="Tahoma" pitchFamily="34" charset="0"/>
                <a:ea typeface="MS PGothic" pitchFamily="34" charset="-128"/>
              </a:defRPr>
            </a:lvl4pPr>
            <a:lvl5pPr marL="2057287" indent="-228587" defTabSz="922287" eaLnBrk="0" hangingPunct="0">
              <a:defRPr sz="2400">
                <a:solidFill>
                  <a:schemeClr val="tx1"/>
                </a:solidFill>
                <a:latin typeface="Tahoma" pitchFamily="34" charset="0"/>
                <a:ea typeface="MS PGothic" pitchFamily="34" charset="-128"/>
              </a:defRPr>
            </a:lvl5pPr>
            <a:lvl6pPr marL="251446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6pPr>
            <a:lvl7pPr marL="297163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7pPr>
            <a:lvl8pPr marL="342881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8pPr>
            <a:lvl9pPr marL="388598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fld id="{5C28C6AA-E873-4CBF-9DC0-332B4E0CC26D}" type="slidenum">
              <a:rPr lang="en-US" altLang="en-US" sz="1200">
                <a:solidFill>
                  <a:prstClr val="black"/>
                </a:solidFill>
                <a:latin typeface="Times New Roman" pitchFamily="18" charset="0"/>
              </a:rPr>
              <a:pPr>
                <a:defRPr/>
              </a:pPr>
              <a:t>18</a:t>
            </a:fld>
            <a:endParaRPr lang="en-US" altLang="en-US" sz="1200">
              <a:solidFill>
                <a:prstClr val="black"/>
              </a:solidFill>
              <a:latin typeface="Times New Roman" pitchFamily="18" charset="0"/>
            </a:endParaRPr>
          </a:p>
        </p:txBody>
      </p:sp>
      <p:sp>
        <p:nvSpPr>
          <p:cNvPr id="29699" name="Rectangle 2"/>
          <p:cNvSpPr>
            <a:spLocks noGrp="1" noRot="1" noChangeAspect="1" noChangeArrowheads="1" noTextEdit="1"/>
          </p:cNvSpPr>
          <p:nvPr>
            <p:ph type="sldImg"/>
          </p:nvPr>
        </p:nvSpPr>
        <p:spPr>
          <a:xfrm>
            <a:off x="406400" y="696913"/>
            <a:ext cx="6197600" cy="3486150"/>
          </a:xfrm>
          <a:ln/>
        </p:spPr>
      </p:sp>
      <p:sp>
        <p:nvSpPr>
          <p:cNvPr id="297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311856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2287" eaLnBrk="0" hangingPunct="0">
              <a:defRPr sz="2400">
                <a:solidFill>
                  <a:schemeClr val="tx1"/>
                </a:solidFill>
                <a:latin typeface="Tahoma" pitchFamily="34" charset="0"/>
                <a:ea typeface="MS PGothic" pitchFamily="34" charset="-128"/>
              </a:defRPr>
            </a:lvl1pPr>
            <a:lvl2pPr marL="742909" indent="-285734" defTabSz="922287" eaLnBrk="0" hangingPunct="0">
              <a:defRPr sz="2400">
                <a:solidFill>
                  <a:schemeClr val="tx1"/>
                </a:solidFill>
                <a:latin typeface="Tahoma" pitchFamily="34" charset="0"/>
                <a:ea typeface="MS PGothic" pitchFamily="34" charset="-128"/>
              </a:defRPr>
            </a:lvl2pPr>
            <a:lvl3pPr marL="1142937" indent="-228587" defTabSz="922287" eaLnBrk="0" hangingPunct="0">
              <a:defRPr sz="2400">
                <a:solidFill>
                  <a:schemeClr val="tx1"/>
                </a:solidFill>
                <a:latin typeface="Tahoma" pitchFamily="34" charset="0"/>
                <a:ea typeface="MS PGothic" pitchFamily="34" charset="-128"/>
              </a:defRPr>
            </a:lvl3pPr>
            <a:lvl4pPr marL="1600111" indent="-228587" defTabSz="922287" eaLnBrk="0" hangingPunct="0">
              <a:defRPr sz="2400">
                <a:solidFill>
                  <a:schemeClr val="tx1"/>
                </a:solidFill>
                <a:latin typeface="Tahoma" pitchFamily="34" charset="0"/>
                <a:ea typeface="MS PGothic" pitchFamily="34" charset="-128"/>
              </a:defRPr>
            </a:lvl4pPr>
            <a:lvl5pPr marL="2057287" indent="-228587" defTabSz="922287" eaLnBrk="0" hangingPunct="0">
              <a:defRPr sz="2400">
                <a:solidFill>
                  <a:schemeClr val="tx1"/>
                </a:solidFill>
                <a:latin typeface="Tahoma" pitchFamily="34" charset="0"/>
                <a:ea typeface="MS PGothic" pitchFamily="34" charset="-128"/>
              </a:defRPr>
            </a:lvl5pPr>
            <a:lvl6pPr marL="251446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6pPr>
            <a:lvl7pPr marL="297163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7pPr>
            <a:lvl8pPr marL="342881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8pPr>
            <a:lvl9pPr marL="388598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22287" rtl="0" eaLnBrk="0" fontAlgn="auto" latinLnBrk="0" hangingPunct="0">
              <a:lnSpc>
                <a:spcPct val="100000"/>
              </a:lnSpc>
              <a:spcBef>
                <a:spcPts val="0"/>
              </a:spcBef>
              <a:spcAft>
                <a:spcPts val="0"/>
              </a:spcAft>
              <a:buClrTx/>
              <a:buSzTx/>
              <a:buFontTx/>
              <a:buNone/>
              <a:tabLst/>
              <a:defRPr/>
            </a:pPr>
            <a:fld id="{51FBB187-D9CC-4BF1-8992-CFEEB967A64A}"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22287" rtl="0" eaLnBrk="0" fontAlgn="auto" latinLnBrk="0" hangingPunct="0">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30723" name="Rectangle 2"/>
          <p:cNvSpPr>
            <a:spLocks noGrp="1" noRot="1" noChangeAspect="1" noChangeArrowheads="1" noTextEdit="1"/>
          </p:cNvSpPr>
          <p:nvPr>
            <p:ph type="sldImg"/>
          </p:nvPr>
        </p:nvSpPr>
        <p:spPr>
          <a:xfrm>
            <a:off x="406400" y="696913"/>
            <a:ext cx="6197600" cy="3486150"/>
          </a:xfrm>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300801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05090" eaLnBrk="0" hangingPunct="0">
              <a:defRPr sz="2400">
                <a:solidFill>
                  <a:schemeClr val="tx1"/>
                </a:solidFill>
                <a:latin typeface="Tahoma" pitchFamily="34" charset="0"/>
              </a:defRPr>
            </a:lvl1pPr>
            <a:lvl2pPr marL="729057" indent="-280406" defTabSz="905090" eaLnBrk="0" hangingPunct="0">
              <a:defRPr sz="2400">
                <a:solidFill>
                  <a:schemeClr val="tx1"/>
                </a:solidFill>
                <a:latin typeface="Tahoma" pitchFamily="34" charset="0"/>
              </a:defRPr>
            </a:lvl2pPr>
            <a:lvl3pPr marL="1121626" indent="-224325" defTabSz="905090" eaLnBrk="0" hangingPunct="0">
              <a:defRPr sz="2400">
                <a:solidFill>
                  <a:schemeClr val="tx1"/>
                </a:solidFill>
                <a:latin typeface="Tahoma" pitchFamily="34" charset="0"/>
              </a:defRPr>
            </a:lvl3pPr>
            <a:lvl4pPr marL="1570276" indent="-224325" defTabSz="905090" eaLnBrk="0" hangingPunct="0">
              <a:defRPr sz="2400">
                <a:solidFill>
                  <a:schemeClr val="tx1"/>
                </a:solidFill>
                <a:latin typeface="Tahoma" pitchFamily="34" charset="0"/>
              </a:defRPr>
            </a:lvl4pPr>
            <a:lvl5pPr marL="2018927" indent="-224325" defTabSz="905090" eaLnBrk="0" hangingPunct="0">
              <a:defRPr sz="2400">
                <a:solidFill>
                  <a:schemeClr val="tx1"/>
                </a:solidFill>
                <a:latin typeface="Tahoma" pitchFamily="34" charset="0"/>
              </a:defRPr>
            </a:lvl5pPr>
            <a:lvl6pPr marL="2467577" indent="-224325" defTabSz="905090" eaLnBrk="0" fontAlgn="base" hangingPunct="0">
              <a:spcBef>
                <a:spcPct val="0"/>
              </a:spcBef>
              <a:spcAft>
                <a:spcPct val="0"/>
              </a:spcAft>
              <a:defRPr sz="2400">
                <a:solidFill>
                  <a:schemeClr val="tx1"/>
                </a:solidFill>
                <a:latin typeface="Tahoma" pitchFamily="34" charset="0"/>
              </a:defRPr>
            </a:lvl6pPr>
            <a:lvl7pPr marL="2916227" indent="-224325" defTabSz="905090" eaLnBrk="0" fontAlgn="base" hangingPunct="0">
              <a:spcBef>
                <a:spcPct val="0"/>
              </a:spcBef>
              <a:spcAft>
                <a:spcPct val="0"/>
              </a:spcAft>
              <a:defRPr sz="2400">
                <a:solidFill>
                  <a:schemeClr val="tx1"/>
                </a:solidFill>
                <a:latin typeface="Tahoma" pitchFamily="34" charset="0"/>
              </a:defRPr>
            </a:lvl7pPr>
            <a:lvl8pPr marL="3364878" indent="-224325" defTabSz="905090" eaLnBrk="0" fontAlgn="base" hangingPunct="0">
              <a:spcBef>
                <a:spcPct val="0"/>
              </a:spcBef>
              <a:spcAft>
                <a:spcPct val="0"/>
              </a:spcAft>
              <a:defRPr sz="2400">
                <a:solidFill>
                  <a:schemeClr val="tx1"/>
                </a:solidFill>
                <a:latin typeface="Tahoma" pitchFamily="34" charset="0"/>
              </a:defRPr>
            </a:lvl8pPr>
            <a:lvl9pPr marL="3813528" indent="-224325" defTabSz="905090" eaLnBrk="0" fontAlgn="base" hangingPunct="0">
              <a:spcBef>
                <a:spcPct val="0"/>
              </a:spcBef>
              <a:spcAft>
                <a:spcPct val="0"/>
              </a:spcAft>
              <a:defRPr sz="2400">
                <a:solidFill>
                  <a:schemeClr val="tx1"/>
                </a:solidFill>
                <a:latin typeface="Tahoma" pitchFamily="34" charset="0"/>
              </a:defRPr>
            </a:lvl9pPr>
          </a:lstStyle>
          <a:p>
            <a:fld id="{50617555-4838-4938-953B-6C44F818A093}" type="slidenum">
              <a:rPr lang="en-US" sz="1200">
                <a:latin typeface="Times New Roman" pitchFamily="18" charset="0"/>
              </a:rPr>
              <a:pPr/>
              <a:t>20</a:t>
            </a:fld>
            <a:endParaRPr lang="en-US" sz="1200">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dirty="0"/>
              <a:t>Pattern pruning; anti-monotone</a:t>
            </a:r>
          </a:p>
          <a:p>
            <a:r>
              <a:rPr lang="en-US" dirty="0"/>
              <a:t>Assume</a:t>
            </a:r>
            <a:r>
              <a:rPr lang="en-US" baseline="0" dirty="0"/>
              <a:t> </a:t>
            </a:r>
            <a:r>
              <a:rPr lang="en-US" dirty="0"/>
              <a:t>5.price=5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2287" rtl="0" eaLnBrk="0" fontAlgn="auto" latinLnBrk="0" hangingPunct="0">
              <a:lnSpc>
                <a:spcPct val="100000"/>
              </a:lnSpc>
              <a:spcBef>
                <a:spcPct val="0"/>
              </a:spcBef>
              <a:spcAft>
                <a:spcPts val="0"/>
              </a:spcAft>
              <a:buClrTx/>
              <a:buSzTx/>
              <a:buFontTx/>
              <a:buNone/>
              <a:tabLst/>
              <a:defRPr/>
            </a:pPr>
            <a:fld id="{5B07220F-BB4A-4A30-8543-80B6CD8797CB}"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2287" rtl="0" eaLnBrk="0" fontAlgn="auto" latinLnBrk="0" hangingPunct="0">
                <a:lnSpc>
                  <a:spcPct val="100000"/>
                </a:lnSpc>
                <a:spcBef>
                  <a:spcPct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4579" name="Rectangle 2"/>
          <p:cNvSpPr>
            <a:spLocks noGrp="1" noRot="1" noChangeAspect="1" noChangeArrowheads="1" noTextEdit="1"/>
          </p:cNvSpPr>
          <p:nvPr>
            <p:ph type="sldImg"/>
          </p:nvPr>
        </p:nvSpPr>
        <p:spPr>
          <a:xfrm>
            <a:off x="717550" y="1162050"/>
            <a:ext cx="5575300" cy="3136900"/>
          </a:xfrm>
          <a:ln/>
        </p:spPr>
      </p:sp>
      <p:sp>
        <p:nvSpPr>
          <p:cNvPr id="24580" name="Rectangle 3"/>
          <p:cNvSpPr>
            <a:spLocks noGrp="1" noChangeArrowheads="1"/>
          </p:cNvSpPr>
          <p:nvPr>
            <p:ph type="body" idx="1"/>
          </p:nvPr>
        </p:nvSpPr>
        <p:spPr>
          <a:noFill/>
        </p:spPr>
        <p:txBody>
          <a:bodyPr/>
          <a:lstStyle/>
          <a:p>
            <a:pPr eaLnBrk="1" hangingPunct="1">
              <a:spcAft>
                <a:spcPts val="600"/>
              </a:spcAft>
            </a:pPr>
            <a:r>
              <a:rPr lang="en-US" altLang="en-US" sz="2400" dirty="0"/>
              <a:t>Yitong:</a:t>
            </a:r>
          </a:p>
          <a:p>
            <a:pPr eaLnBrk="1" hangingPunct="1">
              <a:spcAft>
                <a:spcPts val="600"/>
              </a:spcAft>
            </a:pPr>
            <a:r>
              <a:rPr lang="en-US" altLang="en-US" sz="2400" dirty="0"/>
              <a:t>Items often form hierarchies</a:t>
            </a:r>
            <a:r>
              <a:rPr lang="en-US" altLang="en-US" sz="2400" baseline="0" dirty="0"/>
              <a:t> </a:t>
            </a:r>
            <a:r>
              <a:rPr lang="en-US" altLang="en-US" sz="2400" dirty="0"/>
              <a:t>E.g.:  </a:t>
            </a:r>
            <a:r>
              <a:rPr lang="en-US" altLang="en-US" sz="2400" dirty="0" err="1"/>
              <a:t>Dairyland</a:t>
            </a:r>
            <a:r>
              <a:rPr lang="en-US" altLang="en-US" sz="2400" dirty="0"/>
              <a:t> 2% milk; Wonder wheat bread</a:t>
            </a:r>
          </a:p>
        </p:txBody>
      </p:sp>
    </p:spTree>
    <p:extLst>
      <p:ext uri="{BB962C8B-B14F-4D97-AF65-F5344CB8AC3E}">
        <p14:creationId xmlns:p14="http://schemas.microsoft.com/office/powerpoint/2010/main" val="290461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2287" eaLnBrk="0" hangingPunct="0">
              <a:defRPr sz="2400">
                <a:solidFill>
                  <a:schemeClr val="tx1"/>
                </a:solidFill>
                <a:latin typeface="Tahoma" pitchFamily="34" charset="0"/>
                <a:ea typeface="MS PGothic" pitchFamily="34" charset="-128"/>
              </a:defRPr>
            </a:lvl1pPr>
            <a:lvl2pPr marL="742909" indent="-285734" defTabSz="922287" eaLnBrk="0" hangingPunct="0">
              <a:defRPr sz="2400">
                <a:solidFill>
                  <a:schemeClr val="tx1"/>
                </a:solidFill>
                <a:latin typeface="Tahoma" pitchFamily="34" charset="0"/>
                <a:ea typeface="MS PGothic" pitchFamily="34" charset="-128"/>
              </a:defRPr>
            </a:lvl2pPr>
            <a:lvl3pPr marL="1142937" indent="-228587" defTabSz="922287" eaLnBrk="0" hangingPunct="0">
              <a:defRPr sz="2400">
                <a:solidFill>
                  <a:schemeClr val="tx1"/>
                </a:solidFill>
                <a:latin typeface="Tahoma" pitchFamily="34" charset="0"/>
                <a:ea typeface="MS PGothic" pitchFamily="34" charset="-128"/>
              </a:defRPr>
            </a:lvl3pPr>
            <a:lvl4pPr marL="1600111" indent="-228587" defTabSz="922287" eaLnBrk="0" hangingPunct="0">
              <a:defRPr sz="2400">
                <a:solidFill>
                  <a:schemeClr val="tx1"/>
                </a:solidFill>
                <a:latin typeface="Tahoma" pitchFamily="34" charset="0"/>
                <a:ea typeface="MS PGothic" pitchFamily="34" charset="-128"/>
              </a:defRPr>
            </a:lvl4pPr>
            <a:lvl5pPr marL="2057287" indent="-228587" defTabSz="922287" eaLnBrk="0" hangingPunct="0">
              <a:defRPr sz="2400">
                <a:solidFill>
                  <a:schemeClr val="tx1"/>
                </a:solidFill>
                <a:latin typeface="Tahoma" pitchFamily="34" charset="0"/>
                <a:ea typeface="MS PGothic" pitchFamily="34" charset="-128"/>
              </a:defRPr>
            </a:lvl5pPr>
            <a:lvl6pPr marL="251446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6pPr>
            <a:lvl7pPr marL="297163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7pPr>
            <a:lvl8pPr marL="342881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8pPr>
            <a:lvl9pPr marL="388598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22287" rtl="0" eaLnBrk="0" fontAlgn="auto" latinLnBrk="0" hangingPunct="0">
              <a:lnSpc>
                <a:spcPct val="100000"/>
              </a:lnSpc>
              <a:spcBef>
                <a:spcPts val="0"/>
              </a:spcBef>
              <a:spcAft>
                <a:spcPts val="0"/>
              </a:spcAft>
              <a:buClrTx/>
              <a:buSzTx/>
              <a:buFontTx/>
              <a:buNone/>
              <a:tabLst/>
              <a:defRPr/>
            </a:pPr>
            <a:fld id="{E8F5B400-3D1C-4247-AC44-78AB4DDC5537}"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22287" rtl="0" eaLnBrk="0" fontAlgn="auto" latinLnBrk="0" hangingPunct="0">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33795" name="Rectangle 2"/>
          <p:cNvSpPr>
            <a:spLocks noGrp="1" noRot="1" noChangeAspect="1" noChangeArrowheads="1" noTextEdit="1"/>
          </p:cNvSpPr>
          <p:nvPr>
            <p:ph type="sldImg"/>
          </p:nvPr>
        </p:nvSpPr>
        <p:spPr>
          <a:xfrm>
            <a:off x="406400" y="696913"/>
            <a:ext cx="6197600" cy="3486150"/>
          </a:xfrm>
          <a:ln/>
        </p:spPr>
      </p:sp>
      <p:sp>
        <p:nvSpPr>
          <p:cNvPr id="337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ea typeface="ＭＳ Ｐゴシック" charset="0"/>
              </a:rPr>
              <a:t>Edited</a:t>
            </a:r>
            <a:r>
              <a:rPr lang="en-US" baseline="0" dirty="0">
                <a:latin typeface="Times New Roman" charset="0"/>
                <a:ea typeface="ＭＳ Ｐゴシック" charset="0"/>
              </a:rPr>
              <a:t> 10/29/18 EMH– corrected order of sorted items</a:t>
            </a:r>
            <a:endParaRPr lang="en-US" dirty="0">
              <a:latin typeface="Times New Roman" charset="0"/>
              <a:ea typeface="ＭＳ Ｐゴシック" charset="0"/>
            </a:endParaRPr>
          </a:p>
        </p:txBody>
      </p:sp>
    </p:spTree>
    <p:extLst>
      <p:ext uri="{BB962C8B-B14F-4D97-AF65-F5344CB8AC3E}">
        <p14:creationId xmlns:p14="http://schemas.microsoft.com/office/powerpoint/2010/main" val="2735942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2287" eaLnBrk="0" hangingPunct="0">
              <a:defRPr sz="2400">
                <a:solidFill>
                  <a:schemeClr val="tx1"/>
                </a:solidFill>
                <a:latin typeface="Tahoma" pitchFamily="34" charset="0"/>
                <a:ea typeface="MS PGothic" pitchFamily="34" charset="-128"/>
              </a:defRPr>
            </a:lvl1pPr>
            <a:lvl2pPr marL="742909" indent="-285734" defTabSz="922287" eaLnBrk="0" hangingPunct="0">
              <a:defRPr sz="2400">
                <a:solidFill>
                  <a:schemeClr val="tx1"/>
                </a:solidFill>
                <a:latin typeface="Tahoma" pitchFamily="34" charset="0"/>
                <a:ea typeface="MS PGothic" pitchFamily="34" charset="-128"/>
              </a:defRPr>
            </a:lvl2pPr>
            <a:lvl3pPr marL="1142937" indent="-228587" defTabSz="922287" eaLnBrk="0" hangingPunct="0">
              <a:defRPr sz="2400">
                <a:solidFill>
                  <a:schemeClr val="tx1"/>
                </a:solidFill>
                <a:latin typeface="Tahoma" pitchFamily="34" charset="0"/>
                <a:ea typeface="MS PGothic" pitchFamily="34" charset="-128"/>
              </a:defRPr>
            </a:lvl3pPr>
            <a:lvl4pPr marL="1600111" indent="-228587" defTabSz="922287" eaLnBrk="0" hangingPunct="0">
              <a:defRPr sz="2400">
                <a:solidFill>
                  <a:schemeClr val="tx1"/>
                </a:solidFill>
                <a:latin typeface="Tahoma" pitchFamily="34" charset="0"/>
                <a:ea typeface="MS PGothic" pitchFamily="34" charset="-128"/>
              </a:defRPr>
            </a:lvl4pPr>
            <a:lvl5pPr marL="2057287" indent="-228587" defTabSz="922287" eaLnBrk="0" hangingPunct="0">
              <a:defRPr sz="2400">
                <a:solidFill>
                  <a:schemeClr val="tx1"/>
                </a:solidFill>
                <a:latin typeface="Tahoma" pitchFamily="34" charset="0"/>
                <a:ea typeface="MS PGothic" pitchFamily="34" charset="-128"/>
              </a:defRPr>
            </a:lvl5pPr>
            <a:lvl6pPr marL="251446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6pPr>
            <a:lvl7pPr marL="297163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7pPr>
            <a:lvl8pPr marL="342881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8pPr>
            <a:lvl9pPr marL="388598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fld id="{CBC32183-1E4E-4439-9E63-DBFABA4CF900}" type="slidenum">
              <a:rPr lang="en-US" altLang="en-US" sz="1200">
                <a:solidFill>
                  <a:prstClr val="black"/>
                </a:solidFill>
                <a:latin typeface="Times New Roman" pitchFamily="18" charset="0"/>
              </a:rPr>
              <a:pPr>
                <a:defRPr/>
              </a:pPr>
              <a:t>23</a:t>
            </a:fld>
            <a:endParaRPr lang="en-US" altLang="en-US" sz="1200">
              <a:solidFill>
                <a:prstClr val="black"/>
              </a:solidFill>
              <a:latin typeface="Times New Roman" pitchFamily="18" charset="0"/>
            </a:endParaRPr>
          </a:p>
        </p:txBody>
      </p:sp>
      <p:sp>
        <p:nvSpPr>
          <p:cNvPr id="31747" name="Rectangle 2"/>
          <p:cNvSpPr>
            <a:spLocks noGrp="1" noRot="1" noChangeAspect="1" noChangeArrowheads="1" noTextEdit="1"/>
          </p:cNvSpPr>
          <p:nvPr>
            <p:ph type="sldImg"/>
          </p:nvPr>
        </p:nvSpPr>
        <p:spPr>
          <a:xfrm>
            <a:off x="406400" y="696913"/>
            <a:ext cx="6197600" cy="3486150"/>
          </a:xfrm>
          <a:ln/>
        </p:spPr>
      </p:sp>
      <p:sp>
        <p:nvSpPr>
          <p:cNvPr id="317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1276453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2287" eaLnBrk="0" hangingPunct="0">
              <a:defRPr sz="2400">
                <a:solidFill>
                  <a:schemeClr val="tx1"/>
                </a:solidFill>
                <a:latin typeface="Tahoma" pitchFamily="34" charset="0"/>
                <a:ea typeface="MS PGothic" pitchFamily="34" charset="-128"/>
              </a:defRPr>
            </a:lvl1pPr>
            <a:lvl2pPr marL="742909" indent="-285734" defTabSz="922287" eaLnBrk="0" hangingPunct="0">
              <a:defRPr sz="2400">
                <a:solidFill>
                  <a:schemeClr val="tx1"/>
                </a:solidFill>
                <a:latin typeface="Tahoma" pitchFamily="34" charset="0"/>
                <a:ea typeface="MS PGothic" pitchFamily="34" charset="-128"/>
              </a:defRPr>
            </a:lvl2pPr>
            <a:lvl3pPr marL="1142937" indent="-228587" defTabSz="922287" eaLnBrk="0" hangingPunct="0">
              <a:defRPr sz="2400">
                <a:solidFill>
                  <a:schemeClr val="tx1"/>
                </a:solidFill>
                <a:latin typeface="Tahoma" pitchFamily="34" charset="0"/>
                <a:ea typeface="MS PGothic" pitchFamily="34" charset="-128"/>
              </a:defRPr>
            </a:lvl3pPr>
            <a:lvl4pPr marL="1600111" indent="-228587" defTabSz="922287" eaLnBrk="0" hangingPunct="0">
              <a:defRPr sz="2400">
                <a:solidFill>
                  <a:schemeClr val="tx1"/>
                </a:solidFill>
                <a:latin typeface="Tahoma" pitchFamily="34" charset="0"/>
                <a:ea typeface="MS PGothic" pitchFamily="34" charset="-128"/>
              </a:defRPr>
            </a:lvl4pPr>
            <a:lvl5pPr marL="2057287" indent="-228587" defTabSz="922287" eaLnBrk="0" hangingPunct="0">
              <a:defRPr sz="2400">
                <a:solidFill>
                  <a:schemeClr val="tx1"/>
                </a:solidFill>
                <a:latin typeface="Tahoma" pitchFamily="34" charset="0"/>
                <a:ea typeface="MS PGothic" pitchFamily="34" charset="-128"/>
              </a:defRPr>
            </a:lvl5pPr>
            <a:lvl6pPr marL="251446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6pPr>
            <a:lvl7pPr marL="297163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7pPr>
            <a:lvl8pPr marL="342881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8pPr>
            <a:lvl9pPr marL="388598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22287" rtl="0" eaLnBrk="0" fontAlgn="auto" latinLnBrk="0" hangingPunct="0">
              <a:lnSpc>
                <a:spcPct val="100000"/>
              </a:lnSpc>
              <a:spcBef>
                <a:spcPts val="0"/>
              </a:spcBef>
              <a:spcAft>
                <a:spcPts val="0"/>
              </a:spcAft>
              <a:buClrTx/>
              <a:buSzTx/>
              <a:buFontTx/>
              <a:buNone/>
              <a:tabLst/>
              <a:defRPr/>
            </a:pPr>
            <a:fld id="{CBC32183-1E4E-4439-9E63-DBFABA4CF900}"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22287" rtl="0" eaLnBrk="0" fontAlgn="auto" latinLnBrk="0" hangingPunct="0">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31747" name="Rectangle 2"/>
          <p:cNvSpPr>
            <a:spLocks noGrp="1" noRot="1" noChangeAspect="1" noChangeArrowheads="1" noTextEdit="1"/>
          </p:cNvSpPr>
          <p:nvPr>
            <p:ph type="sldImg"/>
          </p:nvPr>
        </p:nvSpPr>
        <p:spPr>
          <a:xfrm>
            <a:off x="406400" y="696913"/>
            <a:ext cx="6197600" cy="3486150"/>
          </a:xfrm>
          <a:ln/>
        </p:spPr>
      </p:sp>
      <p:sp>
        <p:nvSpPr>
          <p:cNvPr id="317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1484242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2287" eaLnBrk="0" hangingPunct="0">
              <a:defRPr sz="2400">
                <a:solidFill>
                  <a:schemeClr val="tx1"/>
                </a:solidFill>
                <a:latin typeface="Tahoma" pitchFamily="34" charset="0"/>
                <a:ea typeface="MS PGothic" pitchFamily="34" charset="-128"/>
              </a:defRPr>
            </a:lvl1pPr>
            <a:lvl2pPr marL="742909" indent="-285734" defTabSz="922287" eaLnBrk="0" hangingPunct="0">
              <a:defRPr sz="2400">
                <a:solidFill>
                  <a:schemeClr val="tx1"/>
                </a:solidFill>
                <a:latin typeface="Tahoma" pitchFamily="34" charset="0"/>
                <a:ea typeface="MS PGothic" pitchFamily="34" charset="-128"/>
              </a:defRPr>
            </a:lvl2pPr>
            <a:lvl3pPr marL="1142937" indent="-228587" defTabSz="922287" eaLnBrk="0" hangingPunct="0">
              <a:defRPr sz="2400">
                <a:solidFill>
                  <a:schemeClr val="tx1"/>
                </a:solidFill>
                <a:latin typeface="Tahoma" pitchFamily="34" charset="0"/>
                <a:ea typeface="MS PGothic" pitchFamily="34" charset="-128"/>
              </a:defRPr>
            </a:lvl3pPr>
            <a:lvl4pPr marL="1600111" indent="-228587" defTabSz="922287" eaLnBrk="0" hangingPunct="0">
              <a:defRPr sz="2400">
                <a:solidFill>
                  <a:schemeClr val="tx1"/>
                </a:solidFill>
                <a:latin typeface="Tahoma" pitchFamily="34" charset="0"/>
                <a:ea typeface="MS PGothic" pitchFamily="34" charset="-128"/>
              </a:defRPr>
            </a:lvl4pPr>
            <a:lvl5pPr marL="2057287" indent="-228587" defTabSz="922287" eaLnBrk="0" hangingPunct="0">
              <a:defRPr sz="2400">
                <a:solidFill>
                  <a:schemeClr val="tx1"/>
                </a:solidFill>
                <a:latin typeface="Tahoma" pitchFamily="34" charset="0"/>
                <a:ea typeface="MS PGothic" pitchFamily="34" charset="-128"/>
              </a:defRPr>
            </a:lvl5pPr>
            <a:lvl6pPr marL="251446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6pPr>
            <a:lvl7pPr marL="297163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7pPr>
            <a:lvl8pPr marL="342881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8pPr>
            <a:lvl9pPr marL="388598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22287" rtl="0" eaLnBrk="0" fontAlgn="auto" latinLnBrk="0" hangingPunct="0">
              <a:lnSpc>
                <a:spcPct val="100000"/>
              </a:lnSpc>
              <a:spcBef>
                <a:spcPts val="0"/>
              </a:spcBef>
              <a:spcAft>
                <a:spcPts val="0"/>
              </a:spcAft>
              <a:buClrTx/>
              <a:buSzTx/>
              <a:buFontTx/>
              <a:buNone/>
              <a:tabLst/>
              <a:defRPr/>
            </a:pPr>
            <a:fld id="{CBC32183-1E4E-4439-9E63-DBFABA4CF900}"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22287" rtl="0" eaLnBrk="0" fontAlgn="auto" latinLnBrk="0" hangingPunct="0">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31747" name="Rectangle 2"/>
          <p:cNvSpPr>
            <a:spLocks noGrp="1" noRot="1" noChangeAspect="1" noChangeArrowheads="1" noTextEdit="1"/>
          </p:cNvSpPr>
          <p:nvPr>
            <p:ph type="sldImg"/>
          </p:nvPr>
        </p:nvSpPr>
        <p:spPr>
          <a:xfrm>
            <a:off x="406400" y="696913"/>
            <a:ext cx="6197600" cy="3486150"/>
          </a:xfrm>
          <a:ln/>
        </p:spPr>
      </p:sp>
      <p:sp>
        <p:nvSpPr>
          <p:cNvPr id="317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1484242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2287" eaLnBrk="0" hangingPunct="0">
              <a:defRPr sz="2400">
                <a:solidFill>
                  <a:schemeClr val="tx1"/>
                </a:solidFill>
                <a:latin typeface="Tahoma" pitchFamily="34" charset="0"/>
                <a:ea typeface="MS PGothic" pitchFamily="34" charset="-128"/>
              </a:defRPr>
            </a:lvl1pPr>
            <a:lvl2pPr marL="742909" indent="-285734" defTabSz="922287" eaLnBrk="0" hangingPunct="0">
              <a:defRPr sz="2400">
                <a:solidFill>
                  <a:schemeClr val="tx1"/>
                </a:solidFill>
                <a:latin typeface="Tahoma" pitchFamily="34" charset="0"/>
                <a:ea typeface="MS PGothic" pitchFamily="34" charset="-128"/>
              </a:defRPr>
            </a:lvl2pPr>
            <a:lvl3pPr marL="1142937" indent="-228587" defTabSz="922287" eaLnBrk="0" hangingPunct="0">
              <a:defRPr sz="2400">
                <a:solidFill>
                  <a:schemeClr val="tx1"/>
                </a:solidFill>
                <a:latin typeface="Tahoma" pitchFamily="34" charset="0"/>
                <a:ea typeface="MS PGothic" pitchFamily="34" charset="-128"/>
              </a:defRPr>
            </a:lvl3pPr>
            <a:lvl4pPr marL="1600111" indent="-228587" defTabSz="922287" eaLnBrk="0" hangingPunct="0">
              <a:defRPr sz="2400">
                <a:solidFill>
                  <a:schemeClr val="tx1"/>
                </a:solidFill>
                <a:latin typeface="Tahoma" pitchFamily="34" charset="0"/>
                <a:ea typeface="MS PGothic" pitchFamily="34" charset="-128"/>
              </a:defRPr>
            </a:lvl4pPr>
            <a:lvl5pPr marL="2057287" indent="-228587" defTabSz="922287" eaLnBrk="0" hangingPunct="0">
              <a:defRPr sz="2400">
                <a:solidFill>
                  <a:schemeClr val="tx1"/>
                </a:solidFill>
                <a:latin typeface="Tahoma" pitchFamily="34" charset="0"/>
                <a:ea typeface="MS PGothic" pitchFamily="34" charset="-128"/>
              </a:defRPr>
            </a:lvl5pPr>
            <a:lvl6pPr marL="251446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6pPr>
            <a:lvl7pPr marL="297163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7pPr>
            <a:lvl8pPr marL="342881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8pPr>
            <a:lvl9pPr marL="388598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22287" rtl="0" eaLnBrk="0" fontAlgn="auto" latinLnBrk="0" hangingPunct="0">
              <a:lnSpc>
                <a:spcPct val="100000"/>
              </a:lnSpc>
              <a:spcBef>
                <a:spcPts val="0"/>
              </a:spcBef>
              <a:spcAft>
                <a:spcPts val="0"/>
              </a:spcAft>
              <a:buClrTx/>
              <a:buSzTx/>
              <a:buFontTx/>
              <a:buNone/>
              <a:tabLst/>
              <a:defRPr/>
            </a:pPr>
            <a:fld id="{B35D00F9-425E-4E9D-8679-449B50F4ECF6}"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22287" rtl="0" eaLnBrk="0" fontAlgn="auto" latinLnBrk="0" hangingPunct="0">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32771" name="Rectangle 2"/>
          <p:cNvSpPr>
            <a:spLocks noGrp="1" noRot="1" noChangeAspect="1" noChangeArrowheads="1" noTextEdit="1"/>
          </p:cNvSpPr>
          <p:nvPr>
            <p:ph type="sldImg"/>
          </p:nvPr>
        </p:nvSpPr>
        <p:spPr>
          <a:xfrm>
            <a:off x="406400" y="696913"/>
            <a:ext cx="6197600" cy="3486150"/>
          </a:xfrm>
          <a:ln/>
        </p:spPr>
      </p:sp>
      <p:sp>
        <p:nvSpPr>
          <p:cNvPr id="327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ea typeface="ＭＳ Ｐゴシック" charset="0"/>
              </a:rPr>
              <a:t>Edited 10/29/18</a:t>
            </a:r>
            <a:r>
              <a:rPr lang="en-US" baseline="0" dirty="0">
                <a:latin typeface="Times New Roman" charset="0"/>
                <a:ea typeface="ＭＳ Ｐゴシック" charset="0"/>
              </a:rPr>
              <a:t> EMH– swapped examples 1 and 2 to fit order used in lecture</a:t>
            </a:r>
            <a:endParaRPr lang="en-US" dirty="0">
              <a:latin typeface="Times New Roman" charset="0"/>
              <a:ea typeface="ＭＳ Ｐゴシック" charset="0"/>
            </a:endParaRPr>
          </a:p>
        </p:txBody>
      </p:sp>
    </p:spTree>
    <p:extLst>
      <p:ext uri="{BB962C8B-B14F-4D97-AF65-F5344CB8AC3E}">
        <p14:creationId xmlns:p14="http://schemas.microsoft.com/office/powerpoint/2010/main" val="2113957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05090" eaLnBrk="0" hangingPunct="0">
              <a:defRPr sz="2400">
                <a:solidFill>
                  <a:schemeClr val="tx1"/>
                </a:solidFill>
                <a:latin typeface="Tahoma" pitchFamily="34" charset="0"/>
              </a:defRPr>
            </a:lvl1pPr>
            <a:lvl2pPr marL="729057" indent="-280406" defTabSz="905090" eaLnBrk="0" hangingPunct="0">
              <a:defRPr sz="2400">
                <a:solidFill>
                  <a:schemeClr val="tx1"/>
                </a:solidFill>
                <a:latin typeface="Tahoma" pitchFamily="34" charset="0"/>
              </a:defRPr>
            </a:lvl2pPr>
            <a:lvl3pPr marL="1121626" indent="-224325" defTabSz="905090" eaLnBrk="0" hangingPunct="0">
              <a:defRPr sz="2400">
                <a:solidFill>
                  <a:schemeClr val="tx1"/>
                </a:solidFill>
                <a:latin typeface="Tahoma" pitchFamily="34" charset="0"/>
              </a:defRPr>
            </a:lvl3pPr>
            <a:lvl4pPr marL="1570276" indent="-224325" defTabSz="905090" eaLnBrk="0" hangingPunct="0">
              <a:defRPr sz="2400">
                <a:solidFill>
                  <a:schemeClr val="tx1"/>
                </a:solidFill>
                <a:latin typeface="Tahoma" pitchFamily="34" charset="0"/>
              </a:defRPr>
            </a:lvl4pPr>
            <a:lvl5pPr marL="2018927" indent="-224325" defTabSz="905090" eaLnBrk="0" hangingPunct="0">
              <a:defRPr sz="2400">
                <a:solidFill>
                  <a:schemeClr val="tx1"/>
                </a:solidFill>
                <a:latin typeface="Tahoma" pitchFamily="34" charset="0"/>
              </a:defRPr>
            </a:lvl5pPr>
            <a:lvl6pPr marL="2467577" indent="-224325" defTabSz="905090" eaLnBrk="0" fontAlgn="base" hangingPunct="0">
              <a:spcBef>
                <a:spcPct val="0"/>
              </a:spcBef>
              <a:spcAft>
                <a:spcPct val="0"/>
              </a:spcAft>
              <a:defRPr sz="2400">
                <a:solidFill>
                  <a:schemeClr val="tx1"/>
                </a:solidFill>
                <a:latin typeface="Tahoma" pitchFamily="34" charset="0"/>
              </a:defRPr>
            </a:lvl6pPr>
            <a:lvl7pPr marL="2916227" indent="-224325" defTabSz="905090" eaLnBrk="0" fontAlgn="base" hangingPunct="0">
              <a:spcBef>
                <a:spcPct val="0"/>
              </a:spcBef>
              <a:spcAft>
                <a:spcPct val="0"/>
              </a:spcAft>
              <a:defRPr sz="2400">
                <a:solidFill>
                  <a:schemeClr val="tx1"/>
                </a:solidFill>
                <a:latin typeface="Tahoma" pitchFamily="34" charset="0"/>
              </a:defRPr>
            </a:lvl7pPr>
            <a:lvl8pPr marL="3364878" indent="-224325" defTabSz="905090" eaLnBrk="0" fontAlgn="base" hangingPunct="0">
              <a:spcBef>
                <a:spcPct val="0"/>
              </a:spcBef>
              <a:spcAft>
                <a:spcPct val="0"/>
              </a:spcAft>
              <a:defRPr sz="2400">
                <a:solidFill>
                  <a:schemeClr val="tx1"/>
                </a:solidFill>
                <a:latin typeface="Tahoma" pitchFamily="34" charset="0"/>
              </a:defRPr>
            </a:lvl8pPr>
            <a:lvl9pPr marL="3813528" indent="-224325" defTabSz="905090" eaLnBrk="0" fontAlgn="base" hangingPunct="0">
              <a:spcBef>
                <a:spcPct val="0"/>
              </a:spcBef>
              <a:spcAft>
                <a:spcPct val="0"/>
              </a:spcAft>
              <a:defRPr sz="2400">
                <a:solidFill>
                  <a:schemeClr val="tx1"/>
                </a:solidFill>
                <a:latin typeface="Tahoma" pitchFamily="34" charset="0"/>
              </a:defRPr>
            </a:lvl9pPr>
          </a:lstStyle>
          <a:p>
            <a:fld id="{06EE4175-73C0-4A0E-869F-2F865CFDC767}" type="slidenum">
              <a:rPr lang="en-US" sz="1200">
                <a:latin typeface="Times New Roman" pitchFamily="18" charset="0"/>
              </a:rPr>
              <a:pPr/>
              <a:t>27</a:t>
            </a:fld>
            <a:endParaRPr lang="en-US" sz="1200">
              <a:latin typeface="Times New Roman"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dirty="0"/>
              <a:t>Edited 10/29/18 EMH-- added missing table row</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2287" eaLnBrk="0" hangingPunct="0">
              <a:defRPr sz="2400">
                <a:solidFill>
                  <a:schemeClr val="tx1"/>
                </a:solidFill>
                <a:latin typeface="Tahoma" pitchFamily="34" charset="0"/>
                <a:ea typeface="MS PGothic" pitchFamily="34" charset="-128"/>
              </a:defRPr>
            </a:lvl1pPr>
            <a:lvl2pPr marL="742909" indent="-285734" defTabSz="922287" eaLnBrk="0" hangingPunct="0">
              <a:defRPr sz="2400">
                <a:solidFill>
                  <a:schemeClr val="tx1"/>
                </a:solidFill>
                <a:latin typeface="Tahoma" pitchFamily="34" charset="0"/>
                <a:ea typeface="MS PGothic" pitchFamily="34" charset="-128"/>
              </a:defRPr>
            </a:lvl2pPr>
            <a:lvl3pPr marL="1142937" indent="-228587" defTabSz="922287" eaLnBrk="0" hangingPunct="0">
              <a:defRPr sz="2400">
                <a:solidFill>
                  <a:schemeClr val="tx1"/>
                </a:solidFill>
                <a:latin typeface="Tahoma" pitchFamily="34" charset="0"/>
                <a:ea typeface="MS PGothic" pitchFamily="34" charset="-128"/>
              </a:defRPr>
            </a:lvl3pPr>
            <a:lvl4pPr marL="1600111" indent="-228587" defTabSz="922287" eaLnBrk="0" hangingPunct="0">
              <a:defRPr sz="2400">
                <a:solidFill>
                  <a:schemeClr val="tx1"/>
                </a:solidFill>
                <a:latin typeface="Tahoma" pitchFamily="34" charset="0"/>
                <a:ea typeface="MS PGothic" pitchFamily="34" charset="-128"/>
              </a:defRPr>
            </a:lvl4pPr>
            <a:lvl5pPr marL="2057287" indent="-228587" defTabSz="922287" eaLnBrk="0" hangingPunct="0">
              <a:defRPr sz="2400">
                <a:solidFill>
                  <a:schemeClr val="tx1"/>
                </a:solidFill>
                <a:latin typeface="Tahoma" pitchFamily="34" charset="0"/>
                <a:ea typeface="MS PGothic" pitchFamily="34" charset="-128"/>
              </a:defRPr>
            </a:lvl5pPr>
            <a:lvl6pPr marL="251446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6pPr>
            <a:lvl7pPr marL="297163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7pPr>
            <a:lvl8pPr marL="342881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8pPr>
            <a:lvl9pPr marL="388598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22287" rtl="0" eaLnBrk="0" fontAlgn="auto" latinLnBrk="0" hangingPunct="0">
              <a:lnSpc>
                <a:spcPct val="100000"/>
              </a:lnSpc>
              <a:spcBef>
                <a:spcPts val="0"/>
              </a:spcBef>
              <a:spcAft>
                <a:spcPts val="0"/>
              </a:spcAft>
              <a:buClrTx/>
              <a:buSzTx/>
              <a:buFontTx/>
              <a:buNone/>
              <a:tabLst/>
              <a:defRPr/>
            </a:pPr>
            <a:fld id="{CDD151B6-8114-41E2-A8BD-B768D55219C9}"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22287" rtl="0" eaLnBrk="0" fontAlgn="auto" latinLnBrk="0" hangingPunct="0">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28675" name="Rectangle 2"/>
          <p:cNvSpPr>
            <a:spLocks noGrp="1" noRot="1" noChangeAspect="1" noChangeArrowheads="1" noTextEdit="1"/>
          </p:cNvSpPr>
          <p:nvPr>
            <p:ph type="sldImg"/>
          </p:nvPr>
        </p:nvSpPr>
        <p:spPr>
          <a:xfrm>
            <a:off x="406400" y="696913"/>
            <a:ext cx="6197600" cy="3486150"/>
          </a:xfrm>
          <a:ln/>
        </p:spPr>
      </p:sp>
      <p:sp>
        <p:nvSpPr>
          <p:cNvPr id="286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ea typeface="ＭＳ Ｐゴシック" charset="0"/>
              </a:rPr>
              <a:t>Edited 10/19/18 EMH</a:t>
            </a:r>
          </a:p>
        </p:txBody>
      </p:sp>
    </p:spTree>
    <p:extLst>
      <p:ext uri="{BB962C8B-B14F-4D97-AF65-F5344CB8AC3E}">
        <p14:creationId xmlns:p14="http://schemas.microsoft.com/office/powerpoint/2010/main" val="1040355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2287" eaLnBrk="0" hangingPunct="0">
              <a:defRPr sz="2400">
                <a:solidFill>
                  <a:schemeClr val="tx1"/>
                </a:solidFill>
                <a:latin typeface="Tahoma" pitchFamily="34" charset="0"/>
                <a:ea typeface="MS PGothic" pitchFamily="34" charset="-128"/>
              </a:defRPr>
            </a:lvl1pPr>
            <a:lvl2pPr marL="742909" indent="-285734" defTabSz="922287" eaLnBrk="0" hangingPunct="0">
              <a:defRPr sz="2400">
                <a:solidFill>
                  <a:schemeClr val="tx1"/>
                </a:solidFill>
                <a:latin typeface="Tahoma" pitchFamily="34" charset="0"/>
                <a:ea typeface="MS PGothic" pitchFamily="34" charset="-128"/>
              </a:defRPr>
            </a:lvl2pPr>
            <a:lvl3pPr marL="1142937" indent="-228587" defTabSz="922287" eaLnBrk="0" hangingPunct="0">
              <a:defRPr sz="2400">
                <a:solidFill>
                  <a:schemeClr val="tx1"/>
                </a:solidFill>
                <a:latin typeface="Tahoma" pitchFamily="34" charset="0"/>
                <a:ea typeface="MS PGothic" pitchFamily="34" charset="-128"/>
              </a:defRPr>
            </a:lvl3pPr>
            <a:lvl4pPr marL="1600111" indent="-228587" defTabSz="922287" eaLnBrk="0" hangingPunct="0">
              <a:defRPr sz="2400">
                <a:solidFill>
                  <a:schemeClr val="tx1"/>
                </a:solidFill>
                <a:latin typeface="Tahoma" pitchFamily="34" charset="0"/>
                <a:ea typeface="MS PGothic" pitchFamily="34" charset="-128"/>
              </a:defRPr>
            </a:lvl4pPr>
            <a:lvl5pPr marL="2057287" indent="-228587" defTabSz="922287" eaLnBrk="0" hangingPunct="0">
              <a:defRPr sz="2400">
                <a:solidFill>
                  <a:schemeClr val="tx1"/>
                </a:solidFill>
                <a:latin typeface="Tahoma" pitchFamily="34" charset="0"/>
                <a:ea typeface="MS PGothic" pitchFamily="34" charset="-128"/>
              </a:defRPr>
            </a:lvl5pPr>
            <a:lvl6pPr marL="251446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6pPr>
            <a:lvl7pPr marL="297163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7pPr>
            <a:lvl8pPr marL="342881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8pPr>
            <a:lvl9pPr marL="388598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22287" rtl="0" eaLnBrk="0" fontAlgn="auto" latinLnBrk="0" hangingPunct="0">
              <a:lnSpc>
                <a:spcPct val="100000"/>
              </a:lnSpc>
              <a:spcBef>
                <a:spcPts val="0"/>
              </a:spcBef>
              <a:spcAft>
                <a:spcPts val="0"/>
              </a:spcAft>
              <a:buClrTx/>
              <a:buSzTx/>
              <a:buFontTx/>
              <a:buNone/>
              <a:tabLst/>
              <a:defRPr/>
            </a:pPr>
            <a:fld id="{87714DAF-1C23-4AA1-8CA8-1A48FF8650F2}"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22287" rtl="0" eaLnBrk="0" fontAlgn="auto" latinLnBrk="0" hangingPunct="0">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36867" name="Rectangle 2"/>
          <p:cNvSpPr>
            <a:spLocks noGrp="1" noRot="1" noChangeAspect="1" noChangeArrowheads="1" noTextEdit="1"/>
          </p:cNvSpPr>
          <p:nvPr>
            <p:ph type="sldImg"/>
          </p:nvPr>
        </p:nvSpPr>
        <p:spPr>
          <a:xfrm>
            <a:off x="406400" y="696913"/>
            <a:ext cx="6197600" cy="3486150"/>
          </a:xfrm>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1384581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Times New Roman" panose="02020603050405020304" pitchFamily="18" charset="0"/>
              </a:defRPr>
            </a:lvl1pPr>
            <a:lvl2pPr marL="742950" indent="-285750" defTabSz="922338" eaLnBrk="0" hangingPunct="0">
              <a:spcBef>
                <a:spcPct val="30000"/>
              </a:spcBef>
              <a:defRPr sz="1200">
                <a:solidFill>
                  <a:schemeClr val="tx1"/>
                </a:solidFill>
                <a:latin typeface="Times New Roman" panose="02020603050405020304" pitchFamily="18" charset="0"/>
              </a:defRPr>
            </a:lvl2pPr>
            <a:lvl3pPr marL="1143000" indent="-228600" defTabSz="922338" eaLnBrk="0" hangingPunct="0">
              <a:spcBef>
                <a:spcPct val="30000"/>
              </a:spcBef>
              <a:defRPr sz="1200">
                <a:solidFill>
                  <a:schemeClr val="tx1"/>
                </a:solidFill>
                <a:latin typeface="Times New Roman" panose="02020603050405020304" pitchFamily="18" charset="0"/>
              </a:defRPr>
            </a:lvl3pPr>
            <a:lvl4pPr marL="1600200" indent="-228600" defTabSz="922338" eaLnBrk="0" hangingPunct="0">
              <a:spcBef>
                <a:spcPct val="30000"/>
              </a:spcBef>
              <a:defRPr sz="1200">
                <a:solidFill>
                  <a:schemeClr val="tx1"/>
                </a:solidFill>
                <a:latin typeface="Times New Roman" panose="02020603050405020304" pitchFamily="18" charset="0"/>
              </a:defRPr>
            </a:lvl4pPr>
            <a:lvl5pPr marL="2057400" indent="-228600" defTabSz="922338" eaLnBrk="0" hangingPunct="0">
              <a:spcBef>
                <a:spcPct val="30000"/>
              </a:spcBef>
              <a:defRPr sz="1200">
                <a:solidFill>
                  <a:schemeClr val="tx1"/>
                </a:solidFill>
                <a:latin typeface="Times New Roman"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FA0B77-FEDE-4D84-A8C2-0F4E9C984340}" type="slidenum">
              <a:rPr lang="en-US" altLang="en-US"/>
              <a:pPr>
                <a:spcBef>
                  <a:spcPct val="0"/>
                </a:spcBef>
              </a:pPr>
              <a:t>30</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95159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E1056C25-6A07-4D35-B2C0-1EDDC05C55C7}"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20483" name="Rectangle 2"/>
          <p:cNvSpPr>
            <a:spLocks noGrp="1" noRot="1" noChangeAspect="1" noChangeArrowheads="1" noTextEdit="1"/>
          </p:cNvSpPr>
          <p:nvPr>
            <p:ph type="sldImg"/>
          </p:nvPr>
        </p:nvSpPr>
        <p:spPr>
          <a:xfrm>
            <a:off x="685800" y="1143000"/>
            <a:ext cx="5486400" cy="3086100"/>
          </a:xfrm>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32945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2287" rtl="0" eaLnBrk="0" fontAlgn="auto" latinLnBrk="0" hangingPunct="0">
              <a:lnSpc>
                <a:spcPct val="100000"/>
              </a:lnSpc>
              <a:spcBef>
                <a:spcPct val="0"/>
              </a:spcBef>
              <a:spcAft>
                <a:spcPts val="0"/>
              </a:spcAft>
              <a:buClrTx/>
              <a:buSzTx/>
              <a:buFontTx/>
              <a:buNone/>
              <a:tabLst/>
              <a:defRPr/>
            </a:pPr>
            <a:fld id="{B3427C8D-9BDA-4DF4-8A3D-BAD222F9DC90}"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2287" rtl="0" eaLnBrk="0" fontAlgn="auto" latinLnBrk="0" hangingPunct="0">
                <a:lnSpc>
                  <a:spcPct val="100000"/>
                </a:lnSpc>
                <a:spcBef>
                  <a:spcPct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5603" name="Rectangle 2"/>
          <p:cNvSpPr>
            <a:spLocks noGrp="1" noRot="1" noChangeAspect="1" noChangeArrowheads="1" noTextEdit="1"/>
          </p:cNvSpPr>
          <p:nvPr>
            <p:ph type="sldImg"/>
          </p:nvPr>
        </p:nvSpPr>
        <p:spPr>
          <a:xfrm>
            <a:off x="717550" y="1162050"/>
            <a:ext cx="5575300" cy="3136900"/>
          </a:xfrm>
          <a:ln/>
        </p:spPr>
      </p:sp>
      <p:sp>
        <p:nvSpPr>
          <p:cNvPr id="25604" name="Rectangle 3"/>
          <p:cNvSpPr>
            <a:spLocks noGrp="1" noChangeArrowheads="1"/>
          </p:cNvSpPr>
          <p:nvPr>
            <p:ph type="body" idx="1"/>
          </p:nvPr>
        </p:nvSpPr>
        <p:spPr>
          <a:noFill/>
        </p:spPr>
        <p:txBody>
          <a:bodyPr/>
          <a:lstStyle/>
          <a:p>
            <a:r>
              <a:rPr lang="en-US" altLang="en-US" dirty="0"/>
              <a:t>Yitong: </a:t>
            </a:r>
          </a:p>
          <a:p>
            <a:pPr marL="0" marR="0" indent="0" algn="l" defTabSz="914354" rtl="0" eaLnBrk="1" fontAlgn="auto" latinLnBrk="0" hangingPunct="1">
              <a:lnSpc>
                <a:spcPct val="100000"/>
              </a:lnSpc>
              <a:spcBef>
                <a:spcPts val="0"/>
              </a:spcBef>
              <a:spcAft>
                <a:spcPts val="0"/>
              </a:spcAft>
              <a:buClrTx/>
              <a:buSzTx/>
              <a:buFontTx/>
              <a:buNone/>
              <a:tabLst/>
              <a:defRPr/>
            </a:pPr>
            <a:r>
              <a:rPr lang="en-US" altLang="en-US" sz="1200" dirty="0"/>
              <a:t>- Multi-level association mining may generate many redundant rules</a:t>
            </a:r>
          </a:p>
          <a:p>
            <a:pPr marL="0" marR="0" indent="0" algn="l" defTabSz="914354" rtl="0" eaLnBrk="1" fontAlgn="auto" latinLnBrk="0" hangingPunct="1">
              <a:lnSpc>
                <a:spcPct val="100000"/>
              </a:lnSpc>
              <a:spcBef>
                <a:spcPts val="0"/>
              </a:spcBef>
              <a:spcAft>
                <a:spcPts val="0"/>
              </a:spcAft>
              <a:buClrTx/>
              <a:buSzTx/>
              <a:buFontTx/>
              <a:buNone/>
              <a:tabLst/>
              <a:defRPr/>
            </a:pPr>
            <a:r>
              <a:rPr lang="en-US" altLang="en-US" dirty="0"/>
              <a:t>- </a:t>
            </a:r>
            <a:r>
              <a:rPr lang="en-US" altLang="en-US" sz="1200" dirty="0"/>
              <a:t>Redundancy filtering:  Some rules may be redundant due to “ancestor” relationships between items</a:t>
            </a:r>
          </a:p>
          <a:p>
            <a:endParaRPr lang="en-US" altLang="en-US" dirty="0"/>
          </a:p>
        </p:txBody>
      </p:sp>
    </p:spTree>
    <p:extLst>
      <p:ext uri="{BB962C8B-B14F-4D97-AF65-F5344CB8AC3E}">
        <p14:creationId xmlns:p14="http://schemas.microsoft.com/office/powerpoint/2010/main" val="3707227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E1056C25-6A07-4D35-B2C0-1EDDC05C55C7}"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20483" name="Rectangle 2"/>
          <p:cNvSpPr>
            <a:spLocks noGrp="1" noRot="1" noChangeAspect="1" noChangeArrowheads="1" noTextEdit="1"/>
          </p:cNvSpPr>
          <p:nvPr>
            <p:ph type="sldImg"/>
          </p:nvPr>
        </p:nvSpPr>
        <p:spPr>
          <a:xfrm>
            <a:off x="685800" y="1143000"/>
            <a:ext cx="5486400" cy="3086100"/>
          </a:xfrm>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09941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3E4972CC-8499-4EA3-A7EA-6359E458963F}"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21507" name="Rectangle 2"/>
          <p:cNvSpPr>
            <a:spLocks noGrp="1" noRot="1" noChangeAspect="1" noChangeArrowheads="1" noTextEdit="1"/>
          </p:cNvSpPr>
          <p:nvPr>
            <p:ph type="sldImg"/>
          </p:nvPr>
        </p:nvSpPr>
        <p:spPr>
          <a:xfrm>
            <a:off x="685800" y="1143000"/>
            <a:ext cx="5486400" cy="3086100"/>
          </a:xfrm>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79432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3E4972CC-8499-4EA3-A7EA-6359E458963F}"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21507" name="Rectangle 2"/>
          <p:cNvSpPr>
            <a:spLocks noGrp="1" noRot="1" noChangeAspect="1" noChangeArrowheads="1" noTextEdit="1"/>
          </p:cNvSpPr>
          <p:nvPr>
            <p:ph type="sldImg"/>
          </p:nvPr>
        </p:nvSpPr>
        <p:spPr>
          <a:xfrm>
            <a:off x="685800" y="1143000"/>
            <a:ext cx="5486400" cy="3086100"/>
          </a:xfrm>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61424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535C91C8-570A-444C-91C3-C28FBA154BFE}"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22531" name="Rectangle 2"/>
          <p:cNvSpPr>
            <a:spLocks noGrp="1" noRot="1" noChangeAspect="1" noChangeArrowheads="1" noTextEdit="1"/>
          </p:cNvSpPr>
          <p:nvPr>
            <p:ph type="sldImg"/>
          </p:nvPr>
        </p:nvSpPr>
        <p:spPr>
          <a:xfrm>
            <a:off x="685800" y="1143000"/>
            <a:ext cx="5486400" cy="3086100"/>
          </a:xfrm>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83044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B5CA5FF2-DE4C-485B-B3D5-CBB411925B87}"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23555" name="Rectangle 2"/>
          <p:cNvSpPr>
            <a:spLocks noGrp="1" noRot="1" noChangeAspect="1" noChangeArrowheads="1" noTextEdit="1"/>
          </p:cNvSpPr>
          <p:nvPr>
            <p:ph type="sldImg"/>
          </p:nvPr>
        </p:nvSpPr>
        <p:spPr>
          <a:xfrm>
            <a:off x="685800" y="1143000"/>
            <a:ext cx="5486400" cy="3086100"/>
          </a:xfrm>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36037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B5CA5FF2-DE4C-485B-B3D5-CBB411925B87}"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23555" name="Rectangle 2"/>
          <p:cNvSpPr>
            <a:spLocks noGrp="1" noRot="1" noChangeAspect="1" noChangeArrowheads="1" noTextEdit="1"/>
          </p:cNvSpPr>
          <p:nvPr>
            <p:ph type="sldImg"/>
          </p:nvPr>
        </p:nvSpPr>
        <p:spPr>
          <a:xfrm>
            <a:off x="685800" y="1143000"/>
            <a:ext cx="5486400" cy="3086100"/>
          </a:xfrm>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15314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4615EB87-E9BF-467A-92AC-7FA50A519269}"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24579" name="Rectangle 2"/>
          <p:cNvSpPr>
            <a:spLocks noGrp="1" noRot="1" noChangeAspect="1" noChangeArrowheads="1" noTextEdit="1"/>
          </p:cNvSpPr>
          <p:nvPr>
            <p:ph type="sldImg"/>
          </p:nvPr>
        </p:nvSpPr>
        <p:spPr>
          <a:xfrm>
            <a:off x="685800" y="1143000"/>
            <a:ext cx="5486400" cy="3086100"/>
          </a:xfrm>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0085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B637C517-9980-4745-8C64-172D51D32C89}"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25603" name="Rectangle 2"/>
          <p:cNvSpPr>
            <a:spLocks noGrp="1" noRot="1" noChangeAspect="1" noChangeArrowheads="1" noTextEdit="1"/>
          </p:cNvSpPr>
          <p:nvPr>
            <p:ph type="sldImg"/>
          </p:nvPr>
        </p:nvSpPr>
        <p:spPr>
          <a:xfrm>
            <a:off x="685800" y="1143000"/>
            <a:ext cx="5486400" cy="3086100"/>
          </a:xfrm>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12436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6383CC2C-4207-4981-B10F-A020C96F6B3C}"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26627" name="Rectangle 2"/>
          <p:cNvSpPr>
            <a:spLocks noGrp="1" noRot="1" noChangeAspect="1" noChangeArrowheads="1" noTextEdit="1"/>
          </p:cNvSpPr>
          <p:nvPr>
            <p:ph type="sldImg"/>
          </p:nvPr>
        </p:nvSpPr>
        <p:spPr>
          <a:xfrm>
            <a:off x="685800" y="1143000"/>
            <a:ext cx="5486400" cy="3086100"/>
          </a:xfrm>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85482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926F6015-ADE1-4284-BFCB-17426266BE7B}"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27651" name="Rectangle 2"/>
          <p:cNvSpPr>
            <a:spLocks noGrp="1" noRot="1" noChangeAspect="1" noChangeArrowheads="1" noTextEdit="1"/>
          </p:cNvSpPr>
          <p:nvPr>
            <p:ph type="sldImg"/>
          </p:nvPr>
        </p:nvSpPr>
        <p:spPr>
          <a:xfrm>
            <a:off x="685800" y="1143000"/>
            <a:ext cx="5486400" cy="3086100"/>
          </a:xfrm>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0164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3427C8D-9BDA-4DF4-8A3D-BAD222F9DC90}" type="slidenum">
              <a:rPr lang="en-US" altLang="en-US" smtClean="0"/>
              <a:pPr>
                <a:spcBef>
                  <a:spcPct val="0"/>
                </a:spcBef>
              </a:pPr>
              <a:t>5</a:t>
            </a:fld>
            <a:endParaRPr lang="en-US" altLang="en-US"/>
          </a:p>
        </p:txBody>
      </p:sp>
      <p:sp>
        <p:nvSpPr>
          <p:cNvPr id="25603" name="Rectangle 2"/>
          <p:cNvSpPr>
            <a:spLocks noGrp="1" noRot="1" noChangeAspect="1" noChangeArrowheads="1" noTextEdit="1"/>
          </p:cNvSpPr>
          <p:nvPr>
            <p:ph type="sldImg"/>
          </p:nvPr>
        </p:nvSpPr>
        <p:spPr>
          <a:xfrm>
            <a:off x="717550" y="1162050"/>
            <a:ext cx="5575300" cy="3136900"/>
          </a:xfrm>
          <a:ln/>
        </p:spPr>
      </p:sp>
      <p:sp>
        <p:nvSpPr>
          <p:cNvPr id="2560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9561614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0D02D401-719A-4CB9-9E7B-2B83AA62208A}"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28675" name="Rectangle 2"/>
          <p:cNvSpPr>
            <a:spLocks noGrp="1" noRot="1" noChangeAspect="1" noChangeArrowheads="1" noTextEdit="1"/>
          </p:cNvSpPr>
          <p:nvPr>
            <p:ph type="sldImg"/>
          </p:nvPr>
        </p:nvSpPr>
        <p:spPr>
          <a:xfrm>
            <a:off x="685800" y="1143000"/>
            <a:ext cx="5486400" cy="3086100"/>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74854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4653EAC-1642-4190-A804-140586BE091A}" type="slidenum">
              <a:rPr lang="en-US" altLang="en-US" smtClean="0">
                <a:latin typeface="Tahoma" pitchFamily="34" charset="0"/>
              </a:rPr>
              <a:pPr eaLnBrk="1" hangingPunct="1">
                <a:spcBef>
                  <a:spcPct val="0"/>
                </a:spcBef>
              </a:pPr>
              <a:t>44</a:t>
            </a:fld>
            <a:endParaRPr lang="en-US" altLang="en-US">
              <a:latin typeface="Tahoma" pitchFamily="34" charset="0"/>
            </a:endParaRPr>
          </a:p>
        </p:txBody>
      </p:sp>
      <p:sp>
        <p:nvSpPr>
          <p:cNvPr id="29699" name="Rectangle 2"/>
          <p:cNvSpPr>
            <a:spLocks noGrp="1" noRot="1" noChangeAspect="1" noChangeArrowheads="1" noTextEdit="1"/>
          </p:cNvSpPr>
          <p:nvPr>
            <p:ph type="sldImg"/>
          </p:nvPr>
        </p:nvSpPr>
        <p:spPr>
          <a:xfrm>
            <a:off x="685800" y="1143000"/>
            <a:ext cx="5486400" cy="3086100"/>
          </a:xfrm>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86174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26F6015-ADE1-4284-BFCB-17426266BE7B}" type="slidenum">
              <a:rPr lang="en-US" altLang="en-US" smtClean="0">
                <a:solidFill>
                  <a:prstClr val="black"/>
                </a:solidFill>
                <a:latin typeface="Tahoma" pitchFamily="34" charset="0"/>
              </a:rPr>
              <a:pPr eaLnBrk="1" hangingPunct="1">
                <a:spcBef>
                  <a:spcPct val="0"/>
                </a:spcBef>
              </a:pPr>
              <a:t>45</a:t>
            </a:fld>
            <a:endParaRPr lang="en-US" altLang="en-US">
              <a:solidFill>
                <a:prstClr val="black"/>
              </a:solidFill>
              <a:latin typeface="Tahoma" pitchFamily="34" charset="0"/>
            </a:endParaRPr>
          </a:p>
        </p:txBody>
      </p:sp>
      <p:sp>
        <p:nvSpPr>
          <p:cNvPr id="27651" name="Rectangle 2"/>
          <p:cNvSpPr>
            <a:spLocks noGrp="1" noRot="1" noChangeAspect="1" noChangeArrowheads="1" noTextEdit="1"/>
          </p:cNvSpPr>
          <p:nvPr>
            <p:ph type="sldImg"/>
          </p:nvPr>
        </p:nvSpPr>
        <p:spPr>
          <a:xfrm>
            <a:off x="685800" y="1143000"/>
            <a:ext cx="5486400" cy="3086100"/>
          </a:xfrm>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42227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C73954EC-9B3E-4A18-A7C6-A03E830ADDB0}"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30723" name="Rectangle 2"/>
          <p:cNvSpPr>
            <a:spLocks noGrp="1" noRot="1" noChangeAspect="1" noChangeArrowheads="1" noTextEdit="1"/>
          </p:cNvSpPr>
          <p:nvPr>
            <p:ph type="sldImg"/>
          </p:nvPr>
        </p:nvSpPr>
        <p:spPr>
          <a:xfrm>
            <a:off x="685800" y="1143000"/>
            <a:ext cx="5486400" cy="3086100"/>
          </a:xfrm>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821589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A11BE081-8CF4-4D19-9253-8890640D189C}"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31747" name="Rectangle 2"/>
          <p:cNvSpPr>
            <a:spLocks noGrp="1" noRot="1" noChangeAspect="1" noChangeArrowheads="1" noTextEdit="1"/>
          </p:cNvSpPr>
          <p:nvPr>
            <p:ph type="sldImg"/>
          </p:nvPr>
        </p:nvSpPr>
        <p:spPr>
          <a:xfrm>
            <a:off x="685800" y="1143000"/>
            <a:ext cx="5486400" cy="3086100"/>
          </a:xfrm>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033250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085AA0BE-B3A9-4D31-ABE4-BECE2843A011}"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32771" name="Rectangle 2"/>
          <p:cNvSpPr>
            <a:spLocks noGrp="1" noRot="1" noChangeAspect="1" noChangeArrowheads="1" noTextEdit="1"/>
          </p:cNvSpPr>
          <p:nvPr>
            <p:ph type="sldImg"/>
          </p:nvPr>
        </p:nvSpPr>
        <p:spPr>
          <a:xfrm>
            <a:off x="685800" y="1143000"/>
            <a:ext cx="5486400" cy="3086100"/>
          </a:xfrm>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986059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Times New Roman" panose="02020603050405020304" pitchFamily="18" charset="0"/>
              </a:defRPr>
            </a:lvl1pPr>
            <a:lvl2pPr marL="742950" indent="-285750" defTabSz="922338" eaLnBrk="0" hangingPunct="0">
              <a:spcBef>
                <a:spcPct val="30000"/>
              </a:spcBef>
              <a:defRPr sz="1200">
                <a:solidFill>
                  <a:schemeClr val="tx1"/>
                </a:solidFill>
                <a:latin typeface="Times New Roman" panose="02020603050405020304" pitchFamily="18" charset="0"/>
              </a:defRPr>
            </a:lvl2pPr>
            <a:lvl3pPr marL="1143000" indent="-228600" defTabSz="922338" eaLnBrk="0" hangingPunct="0">
              <a:spcBef>
                <a:spcPct val="30000"/>
              </a:spcBef>
              <a:defRPr sz="1200">
                <a:solidFill>
                  <a:schemeClr val="tx1"/>
                </a:solidFill>
                <a:latin typeface="Times New Roman" panose="02020603050405020304" pitchFamily="18" charset="0"/>
              </a:defRPr>
            </a:lvl3pPr>
            <a:lvl4pPr marL="1600200" indent="-228600" defTabSz="922338" eaLnBrk="0" hangingPunct="0">
              <a:spcBef>
                <a:spcPct val="30000"/>
              </a:spcBef>
              <a:defRPr sz="1200">
                <a:solidFill>
                  <a:schemeClr val="tx1"/>
                </a:solidFill>
                <a:latin typeface="Times New Roman" panose="02020603050405020304" pitchFamily="18" charset="0"/>
              </a:defRPr>
            </a:lvl4pPr>
            <a:lvl5pPr marL="2057400" indent="-228600" defTabSz="922338" eaLnBrk="0" hangingPunct="0">
              <a:spcBef>
                <a:spcPct val="30000"/>
              </a:spcBef>
              <a:defRPr sz="1200">
                <a:solidFill>
                  <a:schemeClr val="tx1"/>
                </a:solidFill>
                <a:latin typeface="Times New Roman"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FA0B77-FEDE-4D84-A8C2-0F4E9C984340}" type="slidenum">
              <a:rPr lang="en-US" altLang="en-US"/>
              <a:pPr>
                <a:spcBef>
                  <a:spcPct val="0"/>
                </a:spcBef>
              </a:pPr>
              <a:t>49</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61190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37" rtl="0" eaLnBrk="0" fontAlgn="auto" latinLnBrk="0" hangingPunct="0">
              <a:lnSpc>
                <a:spcPct val="100000"/>
              </a:lnSpc>
              <a:spcBef>
                <a:spcPct val="0"/>
              </a:spcBef>
              <a:spcAft>
                <a:spcPts val="0"/>
              </a:spcAft>
              <a:buClrTx/>
              <a:buSzTx/>
              <a:buFontTx/>
              <a:buNone/>
              <a:tabLst/>
              <a:defRPr/>
            </a:pPr>
            <a:fld id="{0FA10A0E-8F5B-481C-BDBE-16C9C6DB6C7E}"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4437" rtl="0" eaLnBrk="0" fontAlgn="auto" latinLnBrk="0" hangingPunct="0">
                <a:lnSpc>
                  <a:spcPct val="100000"/>
                </a:lnSpc>
                <a:spcBef>
                  <a:spcPct val="0"/>
                </a:spcBef>
                <a:spcAft>
                  <a:spcPts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1507" name="Rectangle 2"/>
          <p:cNvSpPr>
            <a:spLocks noGrp="1" noRot="1" noChangeAspect="1" noChangeArrowheads="1" noTextEdit="1"/>
          </p:cNvSpPr>
          <p:nvPr>
            <p:ph type="sldImg"/>
          </p:nvPr>
        </p:nvSpPr>
        <p:spPr>
          <a:xfrm>
            <a:off x="685800" y="1143000"/>
            <a:ext cx="5486400" cy="3086100"/>
          </a:xfrm>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6862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37" rtl="0" eaLnBrk="0" fontAlgn="auto" latinLnBrk="0" hangingPunct="0">
              <a:lnSpc>
                <a:spcPct val="100000"/>
              </a:lnSpc>
              <a:spcBef>
                <a:spcPct val="0"/>
              </a:spcBef>
              <a:spcAft>
                <a:spcPts val="0"/>
              </a:spcAft>
              <a:buClrTx/>
              <a:buSzTx/>
              <a:buFontTx/>
              <a:buNone/>
              <a:tabLst/>
              <a:defRPr/>
            </a:pPr>
            <a:fld id="{C800209C-82AF-421F-8B3B-5A18AC94DC6D}"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4437" rtl="0" eaLnBrk="0" fontAlgn="auto" latinLnBrk="0" hangingPunct="0">
                <a:lnSpc>
                  <a:spcPct val="100000"/>
                </a:lnSpc>
                <a:spcBef>
                  <a:spcPct val="0"/>
                </a:spcBef>
                <a:spcAft>
                  <a:spcPts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2531" name="Rectangle 2"/>
          <p:cNvSpPr>
            <a:spLocks noGrp="1" noRot="1" noChangeAspect="1" noChangeArrowheads="1" noTextEdit="1"/>
          </p:cNvSpPr>
          <p:nvPr>
            <p:ph type="sldImg"/>
          </p:nvPr>
        </p:nvSpPr>
        <p:spPr>
          <a:xfrm>
            <a:off x="685800" y="1143000"/>
            <a:ext cx="5486400" cy="3086100"/>
          </a:xfrm>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819164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37" rtl="0" eaLnBrk="0" fontAlgn="auto" latinLnBrk="0" hangingPunct="0">
              <a:lnSpc>
                <a:spcPct val="100000"/>
              </a:lnSpc>
              <a:spcBef>
                <a:spcPct val="0"/>
              </a:spcBef>
              <a:spcAft>
                <a:spcPts val="0"/>
              </a:spcAft>
              <a:buClrTx/>
              <a:buSzTx/>
              <a:buFontTx/>
              <a:buNone/>
              <a:tabLst/>
              <a:defRPr/>
            </a:pPr>
            <a:fld id="{0FA10A0E-8F5B-481C-BDBE-16C9C6DB6C7E}"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4437" rtl="0" eaLnBrk="0" fontAlgn="auto" latinLnBrk="0" hangingPunct="0">
                <a:lnSpc>
                  <a:spcPct val="100000"/>
                </a:lnSpc>
                <a:spcBef>
                  <a:spcPct val="0"/>
                </a:spcBef>
                <a:spcAft>
                  <a:spcPts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1507" name="Rectangle 2"/>
          <p:cNvSpPr>
            <a:spLocks noGrp="1" noRot="1" noChangeAspect="1" noChangeArrowheads="1" noTextEdit="1"/>
          </p:cNvSpPr>
          <p:nvPr>
            <p:ph type="sldImg"/>
          </p:nvPr>
        </p:nvSpPr>
        <p:spPr>
          <a:xfrm>
            <a:off x="685800" y="1143000"/>
            <a:ext cx="5486400" cy="3086100"/>
          </a:xfrm>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11237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2287" rtl="0" eaLnBrk="0" fontAlgn="auto" latinLnBrk="0" hangingPunct="0">
              <a:lnSpc>
                <a:spcPct val="100000"/>
              </a:lnSpc>
              <a:spcBef>
                <a:spcPct val="0"/>
              </a:spcBef>
              <a:spcAft>
                <a:spcPts val="0"/>
              </a:spcAft>
              <a:buClrTx/>
              <a:buSzTx/>
              <a:buFontTx/>
              <a:buNone/>
              <a:tabLst/>
              <a:defRPr/>
            </a:pPr>
            <a:fld id="{65A79448-024C-4779-8C03-AC34596CC8B3}"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2287" rtl="0" eaLnBrk="0" fontAlgn="auto" latinLnBrk="0" hangingPunct="0">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6627" name="Rectangle 2"/>
          <p:cNvSpPr>
            <a:spLocks noGrp="1" noRot="1" noChangeAspect="1" noChangeArrowheads="1" noTextEdit="1"/>
          </p:cNvSpPr>
          <p:nvPr>
            <p:ph type="sldImg"/>
          </p:nvPr>
        </p:nvSpPr>
        <p:spPr>
          <a:xfrm>
            <a:off x="717550" y="1162050"/>
            <a:ext cx="5575300" cy="3136900"/>
          </a:xfrm>
          <a:ln/>
        </p:spPr>
      </p:sp>
      <p:sp>
        <p:nvSpPr>
          <p:cNvPr id="2662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2643362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37" rtl="0" eaLnBrk="0" fontAlgn="auto" latinLnBrk="0" hangingPunct="0">
              <a:lnSpc>
                <a:spcPct val="100000"/>
              </a:lnSpc>
              <a:spcBef>
                <a:spcPct val="0"/>
              </a:spcBef>
              <a:spcAft>
                <a:spcPts val="0"/>
              </a:spcAft>
              <a:buClrTx/>
              <a:buSzTx/>
              <a:buFontTx/>
              <a:buNone/>
              <a:tabLst/>
              <a:defRPr/>
            </a:pPr>
            <a:fld id="{BE3EB366-7893-42BA-845C-8FEEB7AD074F}"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4437" rtl="0" eaLnBrk="0" fontAlgn="auto" latinLnBrk="0" hangingPunct="0">
                <a:lnSpc>
                  <a:spcPct val="100000"/>
                </a:lnSpc>
                <a:spcBef>
                  <a:spcPct val="0"/>
                </a:spcBef>
                <a:spcAft>
                  <a:spcPts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3555" name="Rectangle 2"/>
          <p:cNvSpPr>
            <a:spLocks noGrp="1" noRot="1" noChangeAspect="1" noChangeArrowheads="1" noTextEdit="1"/>
          </p:cNvSpPr>
          <p:nvPr>
            <p:ph type="sldImg"/>
          </p:nvPr>
        </p:nvSpPr>
        <p:spPr>
          <a:xfrm>
            <a:off x="685800" y="1143000"/>
            <a:ext cx="5486400" cy="3086100"/>
          </a:xfrm>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549486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37" rtl="0" eaLnBrk="0" fontAlgn="auto" latinLnBrk="0" hangingPunct="0">
              <a:lnSpc>
                <a:spcPct val="100000"/>
              </a:lnSpc>
              <a:spcBef>
                <a:spcPct val="0"/>
              </a:spcBef>
              <a:spcAft>
                <a:spcPts val="0"/>
              </a:spcAft>
              <a:buClrTx/>
              <a:buSzTx/>
              <a:buFontTx/>
              <a:buNone/>
              <a:tabLst/>
              <a:defRPr/>
            </a:pPr>
            <a:fld id="{F6E076DA-754C-4194-94D4-80623A0BF2CD}"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4437" rtl="0" eaLnBrk="0" fontAlgn="auto" latinLnBrk="0" hangingPunct="0">
                <a:lnSpc>
                  <a:spcPct val="100000"/>
                </a:lnSpc>
                <a:spcBef>
                  <a:spcPct val="0"/>
                </a:spcBef>
                <a:spcAft>
                  <a:spcPts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4579" name="Rectangle 2"/>
          <p:cNvSpPr>
            <a:spLocks noGrp="1" noRot="1" noChangeAspect="1" noChangeArrowheads="1" noTextEdit="1"/>
          </p:cNvSpPr>
          <p:nvPr>
            <p:ph type="sldImg"/>
          </p:nvPr>
        </p:nvSpPr>
        <p:spPr>
          <a:xfrm>
            <a:off x="685800" y="1143000"/>
            <a:ext cx="5486400" cy="3086100"/>
          </a:xfrm>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59077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37" rtl="0" eaLnBrk="0" fontAlgn="auto" latinLnBrk="0" hangingPunct="0">
              <a:lnSpc>
                <a:spcPct val="100000"/>
              </a:lnSpc>
              <a:spcBef>
                <a:spcPct val="0"/>
              </a:spcBef>
              <a:spcAft>
                <a:spcPts val="0"/>
              </a:spcAft>
              <a:buClrTx/>
              <a:buSzTx/>
              <a:buFontTx/>
              <a:buNone/>
              <a:tabLst/>
              <a:defRPr/>
            </a:pPr>
            <a:fld id="{49F33FDD-6126-4EDC-BA1F-2885C93518A3}"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4437" rtl="0" eaLnBrk="0" fontAlgn="auto" latinLnBrk="0" hangingPunct="0">
                <a:lnSpc>
                  <a:spcPct val="100000"/>
                </a:lnSpc>
                <a:spcBef>
                  <a:spcPct val="0"/>
                </a:spcBef>
                <a:spcAft>
                  <a:spcPts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5603" name="Rectangle 2"/>
          <p:cNvSpPr>
            <a:spLocks noGrp="1" noRot="1" noChangeAspect="1" noChangeArrowheads="1" noTextEdit="1"/>
          </p:cNvSpPr>
          <p:nvPr>
            <p:ph type="sldImg"/>
          </p:nvPr>
        </p:nvSpPr>
        <p:spPr>
          <a:xfrm>
            <a:off x="685800" y="1143000"/>
            <a:ext cx="5486400" cy="3086100"/>
          </a:xfrm>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106906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37" rtl="0" eaLnBrk="0" fontAlgn="auto" latinLnBrk="0" hangingPunct="0">
              <a:lnSpc>
                <a:spcPct val="100000"/>
              </a:lnSpc>
              <a:spcBef>
                <a:spcPct val="0"/>
              </a:spcBef>
              <a:spcAft>
                <a:spcPts val="0"/>
              </a:spcAft>
              <a:buClrTx/>
              <a:buSzTx/>
              <a:buFontTx/>
              <a:buNone/>
              <a:tabLst/>
              <a:defRPr/>
            </a:pPr>
            <a:fld id="{32206D95-AEFE-4A27-910C-CA7763A5D301}"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4437" rtl="0" eaLnBrk="0" fontAlgn="auto" latinLnBrk="0" hangingPunct="0">
                <a:lnSpc>
                  <a:spcPct val="100000"/>
                </a:lnSpc>
                <a:spcBef>
                  <a:spcPct val="0"/>
                </a:spcBef>
                <a:spcAft>
                  <a:spcPts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6627" name="Rectangle 2"/>
          <p:cNvSpPr>
            <a:spLocks noGrp="1" noRot="1" noChangeAspect="1" noChangeArrowheads="1" noTextEdit="1"/>
          </p:cNvSpPr>
          <p:nvPr>
            <p:ph type="sldImg"/>
          </p:nvPr>
        </p:nvSpPr>
        <p:spPr>
          <a:xfrm>
            <a:off x="685800" y="1143000"/>
            <a:ext cx="5486400" cy="3086100"/>
          </a:xfrm>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err="1"/>
              <a:t>Apriori</a:t>
            </a:r>
            <a:r>
              <a:rPr lang="en-US" altLang="en-US" sz="1000" dirty="0"/>
              <a:t>: </a:t>
            </a:r>
          </a:p>
          <a:p>
            <a:r>
              <a:rPr lang="en-US" altLang="en-US" sz="1000" dirty="0"/>
              <a:t>    Step1: Join two k-1 edge graphs (these two graphs share a same k-2 edge subgraph) to generate a k-edge graph</a:t>
            </a:r>
          </a:p>
          <a:p>
            <a:r>
              <a:rPr lang="en-US" altLang="en-US" sz="1000" dirty="0"/>
              <a:t>    Step2:  Join the </a:t>
            </a:r>
            <a:r>
              <a:rPr lang="en-US" altLang="en-US" sz="1000" dirty="0" err="1"/>
              <a:t>tid</a:t>
            </a:r>
            <a:r>
              <a:rPr lang="en-US" altLang="en-US" sz="1000" dirty="0"/>
              <a:t>-list of these two k-1 edge graphs, then see whether its count is larger than the minimum support</a:t>
            </a:r>
          </a:p>
          <a:p>
            <a:r>
              <a:rPr lang="en-US" altLang="en-US" sz="1000" dirty="0"/>
              <a:t>    Step3:  Check all k-1 subgraph of this k-edge graph to see whether all of them are frequent</a:t>
            </a:r>
          </a:p>
          <a:p>
            <a:r>
              <a:rPr lang="en-US" altLang="en-US" sz="1000" dirty="0"/>
              <a:t>    Step4:  After G successfully pass Step1-3, do support computation of G in the graph dataset, See whether it is really frequent.</a:t>
            </a:r>
          </a:p>
          <a:p>
            <a:endParaRPr lang="en-US" altLang="en-US" sz="1000" dirty="0"/>
          </a:p>
          <a:p>
            <a:r>
              <a:rPr lang="en-US" altLang="en-US" sz="1000" dirty="0" err="1"/>
              <a:t>gSpan</a:t>
            </a:r>
            <a:r>
              <a:rPr lang="en-US" altLang="en-US" sz="1000" dirty="0"/>
              <a:t>:</a:t>
            </a:r>
          </a:p>
          <a:p>
            <a:r>
              <a:rPr lang="en-US" altLang="en-US" sz="1000" dirty="0"/>
              <a:t>    Step1: Right-most extend a k-1 edge graph to several k edge graphs.</a:t>
            </a:r>
          </a:p>
          <a:p>
            <a:r>
              <a:rPr lang="en-US" altLang="en-US" sz="1000" dirty="0"/>
              <a:t>    Step2: Enumerate the occurrence of this k-1 edge graph in the graph dataset, meanwhile, counting these k edge graphs.</a:t>
            </a:r>
          </a:p>
          <a:p>
            <a:r>
              <a:rPr lang="en-US" altLang="en-US" sz="1000" dirty="0"/>
              <a:t>    Step3: Output those k edge graphs whose support is larger than the minimum support.</a:t>
            </a:r>
          </a:p>
          <a:p>
            <a:endParaRPr lang="en-US" altLang="en-US" sz="1000" dirty="0"/>
          </a:p>
          <a:p>
            <a:r>
              <a:rPr lang="en-US" altLang="en-US" sz="1000" dirty="0"/>
              <a:t>Pros:</a:t>
            </a:r>
          </a:p>
          <a:p>
            <a:r>
              <a:rPr lang="en-US" altLang="en-US" sz="1000" dirty="0"/>
              <a:t>   1: </a:t>
            </a:r>
            <a:r>
              <a:rPr lang="en-US" altLang="en-US" sz="1000" dirty="0" err="1"/>
              <a:t>gSpan</a:t>
            </a:r>
            <a:r>
              <a:rPr lang="en-US" altLang="en-US" sz="1000" dirty="0"/>
              <a:t> avoid the costly candidate generation and testing some infrequent subgraphs.</a:t>
            </a:r>
          </a:p>
          <a:p>
            <a:r>
              <a:rPr lang="en-US" altLang="en-US" sz="1000" dirty="0"/>
              <a:t>   2: No complicated graph operations, like joining two graphs and calculating its k-1 subgraphs.</a:t>
            </a:r>
          </a:p>
          <a:p>
            <a:r>
              <a:rPr lang="en-US" altLang="en-US" sz="1000" dirty="0"/>
              <a:t>   3. </a:t>
            </a:r>
            <a:r>
              <a:rPr lang="en-US" altLang="en-US" sz="1000" dirty="0" err="1"/>
              <a:t>gSpan</a:t>
            </a:r>
            <a:r>
              <a:rPr lang="en-US" altLang="en-US" sz="1000" dirty="0"/>
              <a:t> is very simple</a:t>
            </a:r>
          </a:p>
          <a:p>
            <a:endParaRPr lang="en-US" altLang="en-US" sz="1000" dirty="0"/>
          </a:p>
          <a:p>
            <a:r>
              <a:rPr lang="en-US" altLang="en-US" sz="1000" dirty="0"/>
              <a:t>The key is how to do right most extension efficiently in graph. We invented DFS code for graph.</a:t>
            </a:r>
          </a:p>
        </p:txBody>
      </p:sp>
    </p:spTree>
    <p:extLst>
      <p:ext uri="{BB962C8B-B14F-4D97-AF65-F5344CB8AC3E}">
        <p14:creationId xmlns:p14="http://schemas.microsoft.com/office/powerpoint/2010/main" val="12127351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37" rtl="0" eaLnBrk="0" fontAlgn="auto" latinLnBrk="0" hangingPunct="0">
              <a:lnSpc>
                <a:spcPct val="100000"/>
              </a:lnSpc>
              <a:spcBef>
                <a:spcPct val="0"/>
              </a:spcBef>
              <a:spcAft>
                <a:spcPts val="0"/>
              </a:spcAft>
              <a:buClrTx/>
              <a:buSzTx/>
              <a:buFontTx/>
              <a:buNone/>
              <a:tabLst/>
              <a:defRPr/>
            </a:pPr>
            <a:fld id="{69FA4362-77A9-46FA-B4FA-FA91103C8469}"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4437" rtl="0" eaLnBrk="0" fontAlgn="auto" latinLnBrk="0" hangingPunct="0">
                <a:lnSpc>
                  <a:spcPct val="100000"/>
                </a:lnSpc>
                <a:spcBef>
                  <a:spcPct val="0"/>
                </a:spcBef>
                <a:spcAft>
                  <a:spcPts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7651" name="Rectangle 2"/>
          <p:cNvSpPr>
            <a:spLocks noGrp="1" noRot="1" noChangeAspect="1" noChangeArrowheads="1" noTextEdit="1"/>
          </p:cNvSpPr>
          <p:nvPr>
            <p:ph type="sldImg"/>
          </p:nvPr>
        </p:nvSpPr>
        <p:spPr>
          <a:xfrm>
            <a:off x="685800" y="1143000"/>
            <a:ext cx="5486400" cy="3086100"/>
          </a:xfrm>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682046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37" rtl="0" eaLnBrk="0" fontAlgn="auto" latinLnBrk="0" hangingPunct="0">
              <a:lnSpc>
                <a:spcPct val="100000"/>
              </a:lnSpc>
              <a:spcBef>
                <a:spcPct val="0"/>
              </a:spcBef>
              <a:spcAft>
                <a:spcPts val="0"/>
              </a:spcAft>
              <a:buClrTx/>
              <a:buSzTx/>
              <a:buFontTx/>
              <a:buNone/>
              <a:tabLst/>
              <a:defRPr/>
            </a:pPr>
            <a:fld id="{767D8E18-B4B6-498E-8CB9-1AFFACD2C0BF}"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4437" rtl="0" eaLnBrk="0" fontAlgn="auto" latinLnBrk="0" hangingPunct="0">
                <a:lnSpc>
                  <a:spcPct val="100000"/>
                </a:lnSpc>
                <a:spcBef>
                  <a:spcPct val="0"/>
                </a:spcBef>
                <a:spcAft>
                  <a:spcPts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8675" name="Rectangle 2"/>
          <p:cNvSpPr>
            <a:spLocks noGrp="1" noRot="1" noChangeAspect="1" noChangeArrowheads="1" noTextEdit="1"/>
          </p:cNvSpPr>
          <p:nvPr>
            <p:ph type="sldImg"/>
          </p:nvPr>
        </p:nvSpPr>
        <p:spPr>
          <a:xfrm>
            <a:off x="685800" y="1143000"/>
            <a:ext cx="5486400" cy="3086100"/>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dirty="0"/>
              <a:t>- Challenge: An </a:t>
            </a:r>
            <a:r>
              <a:rPr lang="en-US" altLang="en-US" sz="1200" b="1" dirty="0"/>
              <a:t>n</a:t>
            </a:r>
            <a:r>
              <a:rPr lang="en-US" altLang="en-US" sz="1200" dirty="0"/>
              <a:t>-edge frequent graph may have 2</a:t>
            </a:r>
            <a:r>
              <a:rPr lang="en-US" altLang="en-US" sz="1200" b="1" baseline="30000" dirty="0"/>
              <a:t>n</a:t>
            </a:r>
            <a:r>
              <a:rPr lang="en-US" altLang="en-US" sz="1200" dirty="0"/>
              <a:t> subgraphs</a:t>
            </a:r>
          </a:p>
        </p:txBody>
      </p:sp>
    </p:spTree>
    <p:extLst>
      <p:ext uri="{BB962C8B-B14F-4D97-AF65-F5344CB8AC3E}">
        <p14:creationId xmlns:p14="http://schemas.microsoft.com/office/powerpoint/2010/main" val="39644973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37" rtl="0" eaLnBrk="0" fontAlgn="auto" latinLnBrk="0" hangingPunct="0">
              <a:lnSpc>
                <a:spcPct val="100000"/>
              </a:lnSpc>
              <a:spcBef>
                <a:spcPct val="0"/>
              </a:spcBef>
              <a:spcAft>
                <a:spcPts val="0"/>
              </a:spcAft>
              <a:buClrTx/>
              <a:buSzTx/>
              <a:buFontTx/>
              <a:buNone/>
              <a:tabLst/>
              <a:defRPr/>
            </a:pPr>
            <a:fld id="{87E5CE05-D201-49E7-A292-5AEC5701B5D3}"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4437" rtl="0" eaLnBrk="0" fontAlgn="auto" latinLnBrk="0" hangingPunct="0">
                <a:lnSpc>
                  <a:spcPct val="100000"/>
                </a:lnSpc>
                <a:spcBef>
                  <a:spcPct val="0"/>
                </a:spcBef>
                <a:spcAft>
                  <a:spcPts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9699" name="Rectangle 2"/>
          <p:cNvSpPr>
            <a:spLocks noGrp="1" noRot="1" noChangeAspect="1" noChangeArrowheads="1" noTextEdit="1"/>
          </p:cNvSpPr>
          <p:nvPr>
            <p:ph type="sldImg"/>
          </p:nvPr>
        </p:nvSpPr>
        <p:spPr>
          <a:xfrm>
            <a:off x="685800" y="1143000"/>
            <a:ext cx="5486400" cy="3086100"/>
          </a:xfrm>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err="1"/>
              <a:t>Apriori</a:t>
            </a:r>
            <a:r>
              <a:rPr lang="en-US" altLang="en-US" sz="1000" dirty="0"/>
              <a:t>: </a:t>
            </a:r>
          </a:p>
          <a:p>
            <a:r>
              <a:rPr lang="en-US" altLang="en-US" sz="1000" dirty="0"/>
              <a:t>    Step1: Join two k-1 edge graphs (these two graphs share a same k-2 edge subgraph) to generate a k-edge graph</a:t>
            </a:r>
          </a:p>
          <a:p>
            <a:r>
              <a:rPr lang="en-US" altLang="en-US" sz="1000" dirty="0"/>
              <a:t>    Step2:  Join the </a:t>
            </a:r>
            <a:r>
              <a:rPr lang="en-US" altLang="en-US" sz="1000" dirty="0" err="1"/>
              <a:t>tid</a:t>
            </a:r>
            <a:r>
              <a:rPr lang="en-US" altLang="en-US" sz="1000" dirty="0"/>
              <a:t>-list of these two k-1 edge graphs, then see whether its count is larger than the minimum support</a:t>
            </a:r>
          </a:p>
          <a:p>
            <a:r>
              <a:rPr lang="en-US" altLang="en-US" sz="1000" dirty="0"/>
              <a:t>    Step3:  Check all k-1 subgraph of this k-edge graph to see whether all of them are frequent</a:t>
            </a:r>
          </a:p>
          <a:p>
            <a:r>
              <a:rPr lang="en-US" altLang="en-US" sz="1000" dirty="0"/>
              <a:t>    Step4:  After G successfully pass Step1-3, do support computation of G in the graph dataset, See whether it is really frequent.</a:t>
            </a:r>
          </a:p>
          <a:p>
            <a:endParaRPr lang="en-US" altLang="en-US" sz="1000" dirty="0"/>
          </a:p>
          <a:p>
            <a:r>
              <a:rPr lang="en-US" altLang="en-US" sz="1000" dirty="0" err="1"/>
              <a:t>gSpan</a:t>
            </a:r>
            <a:r>
              <a:rPr lang="en-US" altLang="en-US" sz="1000" dirty="0"/>
              <a:t>:</a:t>
            </a:r>
          </a:p>
          <a:p>
            <a:r>
              <a:rPr lang="en-US" altLang="en-US" sz="1000" dirty="0"/>
              <a:t>    Step1: Right-most extend a k-1 edge graph to several k edge graphs.</a:t>
            </a:r>
          </a:p>
          <a:p>
            <a:r>
              <a:rPr lang="en-US" altLang="en-US" sz="1000" dirty="0"/>
              <a:t>    Step2: Enumerate the occurrence of this k-1 edge graph in the graph dataset, meanwhile, counting these k edge graphs.</a:t>
            </a:r>
          </a:p>
          <a:p>
            <a:r>
              <a:rPr lang="en-US" altLang="en-US" sz="1000" dirty="0"/>
              <a:t>    Step3: Output those k edge graphs whose support is larger than the minimum support.</a:t>
            </a:r>
          </a:p>
          <a:p>
            <a:endParaRPr lang="en-US" altLang="en-US" sz="1000" dirty="0"/>
          </a:p>
          <a:p>
            <a:r>
              <a:rPr lang="en-US" altLang="en-US" sz="1000" dirty="0"/>
              <a:t>Pros:</a:t>
            </a:r>
          </a:p>
          <a:p>
            <a:r>
              <a:rPr lang="en-US" altLang="en-US" sz="1000" dirty="0"/>
              <a:t>   1: </a:t>
            </a:r>
            <a:r>
              <a:rPr lang="en-US" altLang="en-US" sz="1000" dirty="0" err="1"/>
              <a:t>gSpan</a:t>
            </a:r>
            <a:r>
              <a:rPr lang="en-US" altLang="en-US" sz="1000" dirty="0"/>
              <a:t> avoid the costly candidate generation and testing some infrequent subgraphs.</a:t>
            </a:r>
          </a:p>
          <a:p>
            <a:r>
              <a:rPr lang="en-US" altLang="en-US" sz="1000" dirty="0"/>
              <a:t>   2: No complicated graph operations, like joining two graphs and calculating its k-1 subgraphs.</a:t>
            </a:r>
          </a:p>
          <a:p>
            <a:r>
              <a:rPr lang="en-US" altLang="en-US" sz="1000" dirty="0"/>
              <a:t>   3. </a:t>
            </a:r>
            <a:r>
              <a:rPr lang="en-US" altLang="en-US" sz="1000" dirty="0" err="1"/>
              <a:t>gSpan</a:t>
            </a:r>
            <a:r>
              <a:rPr lang="en-US" altLang="en-US" sz="1000" dirty="0"/>
              <a:t> is very simple</a:t>
            </a:r>
          </a:p>
          <a:p>
            <a:endParaRPr lang="en-US" altLang="en-US" sz="1000" dirty="0"/>
          </a:p>
          <a:p>
            <a:r>
              <a:rPr lang="en-US" altLang="en-US" sz="1000" dirty="0"/>
              <a:t>The key is how to do right most extension efficiently in graph. We invented DFS code for graph.</a:t>
            </a:r>
          </a:p>
        </p:txBody>
      </p:sp>
    </p:spTree>
    <p:extLst>
      <p:ext uri="{BB962C8B-B14F-4D97-AF65-F5344CB8AC3E}">
        <p14:creationId xmlns:p14="http://schemas.microsoft.com/office/powerpoint/2010/main" val="18755326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37" rtl="0" eaLnBrk="0" fontAlgn="auto" latinLnBrk="0" hangingPunct="0">
              <a:lnSpc>
                <a:spcPct val="100000"/>
              </a:lnSpc>
              <a:spcBef>
                <a:spcPct val="0"/>
              </a:spcBef>
              <a:spcAft>
                <a:spcPts val="0"/>
              </a:spcAft>
              <a:buClrTx/>
              <a:buSzTx/>
              <a:buFontTx/>
              <a:buNone/>
              <a:tabLst/>
              <a:defRPr/>
            </a:pPr>
            <a:fld id="{B7DACA5D-7DCA-4736-AD9C-7B4D4DCCD41C}"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4437" rtl="0" eaLnBrk="0" fontAlgn="auto" latinLnBrk="0" hangingPunct="0">
                <a:lnSpc>
                  <a:spcPct val="100000"/>
                </a:lnSpc>
                <a:spcBef>
                  <a:spcPct val="0"/>
                </a:spcBef>
                <a:spcAft>
                  <a:spcPts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31747" name="Rectangle 2"/>
          <p:cNvSpPr>
            <a:spLocks noGrp="1" noRot="1" noChangeAspect="1" noChangeArrowheads="1" noTextEdit="1"/>
          </p:cNvSpPr>
          <p:nvPr>
            <p:ph type="sldImg"/>
          </p:nvPr>
        </p:nvSpPr>
        <p:spPr>
          <a:xfrm>
            <a:off x="685800" y="1143000"/>
            <a:ext cx="5486400" cy="3086100"/>
          </a:xfrm>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971847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94CF603-38CA-474C-9726-069E767283EC}" type="slidenum">
              <a:rPr lang="en-US" altLang="en-US" smtClean="0">
                <a:cs typeface="Arial" charset="0"/>
              </a:rPr>
              <a:pPr>
                <a:spcBef>
                  <a:spcPct val="0"/>
                </a:spcBef>
              </a:pPr>
              <a:t>61</a:t>
            </a:fld>
            <a:endParaRPr lang="en-US" altLang="en-US">
              <a:cs typeface="Arial" charset="0"/>
            </a:endParaRPr>
          </a:p>
        </p:txBody>
      </p:sp>
      <p:sp>
        <p:nvSpPr>
          <p:cNvPr id="32771" name="Rectangle 2"/>
          <p:cNvSpPr>
            <a:spLocks noGrp="1" noRot="1" noChangeAspect="1" noChangeArrowheads="1" noTextEdit="1"/>
          </p:cNvSpPr>
          <p:nvPr>
            <p:ph type="sldImg"/>
          </p:nvPr>
        </p:nvSpPr>
        <p:spPr>
          <a:xfrm>
            <a:off x="685800" y="1143000"/>
            <a:ext cx="5486400" cy="3086100"/>
          </a:xfrm>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331062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6BACFCC-2ED6-4484-AE4F-FB556DD8C581}" type="slidenum">
              <a:rPr lang="en-US" altLang="en-US" smtClean="0">
                <a:cs typeface="Arial" charset="0"/>
              </a:rPr>
              <a:pPr>
                <a:spcBef>
                  <a:spcPct val="0"/>
                </a:spcBef>
              </a:pPr>
              <a:t>62</a:t>
            </a:fld>
            <a:endParaRPr lang="en-US" altLang="en-US">
              <a:cs typeface="Arial" charset="0"/>
            </a:endParaRPr>
          </a:p>
        </p:txBody>
      </p:sp>
      <p:sp>
        <p:nvSpPr>
          <p:cNvPr id="33795" name="Rectangle 2"/>
          <p:cNvSpPr>
            <a:spLocks noGrp="1" noRot="1" noChangeAspect="1" noChangeArrowheads="1" noTextEdit="1"/>
          </p:cNvSpPr>
          <p:nvPr>
            <p:ph type="sldImg"/>
          </p:nvPr>
        </p:nvSpPr>
        <p:spPr>
          <a:xfrm>
            <a:off x="685800" y="1143000"/>
            <a:ext cx="5486400" cy="3086100"/>
          </a:xfrm>
          <a:ln/>
        </p:spPr>
      </p:sp>
      <p:sp>
        <p:nvSpPr>
          <p:cNvPr id="33796" name="Rectangle 3"/>
          <p:cNvSpPr>
            <a:spLocks noGrp="1" noChangeArrowheads="1"/>
          </p:cNvSpPr>
          <p:nvPr>
            <p:ph type="body" idx="1"/>
          </p:nvPr>
        </p:nvSpPr>
        <p:spPr>
          <a:xfrm>
            <a:off x="686421" y="4344025"/>
            <a:ext cx="5485158"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4361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2287" rtl="0" eaLnBrk="0" fontAlgn="auto" latinLnBrk="0" hangingPunct="0">
              <a:lnSpc>
                <a:spcPct val="100000"/>
              </a:lnSpc>
              <a:spcBef>
                <a:spcPct val="0"/>
              </a:spcBef>
              <a:spcAft>
                <a:spcPts val="0"/>
              </a:spcAft>
              <a:buClrTx/>
              <a:buSzTx/>
              <a:buFontTx/>
              <a:buNone/>
              <a:tabLst/>
              <a:defRPr/>
            </a:pPr>
            <a:fld id="{A13AC8FB-7022-4D8F-94E4-060C59C20600}"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2287" rtl="0" eaLnBrk="0" fontAlgn="auto" latinLnBrk="0" hangingPunct="0">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7651" name="Rectangle 2"/>
          <p:cNvSpPr>
            <a:spLocks noGrp="1" noRot="1" noChangeAspect="1" noChangeArrowheads="1" noTextEdit="1"/>
          </p:cNvSpPr>
          <p:nvPr>
            <p:ph type="sldImg"/>
          </p:nvPr>
        </p:nvSpPr>
        <p:spPr>
          <a:xfrm>
            <a:off x="717550" y="1162050"/>
            <a:ext cx="5575300" cy="3136900"/>
          </a:xfrm>
          <a:ln/>
        </p:spPr>
      </p:sp>
      <p:sp>
        <p:nvSpPr>
          <p:cNvPr id="27652" name="Rectangle 3"/>
          <p:cNvSpPr>
            <a:spLocks noGrp="1" noChangeArrowheads="1"/>
          </p:cNvSpPr>
          <p:nvPr>
            <p:ph type="body" idx="1"/>
          </p:nvPr>
        </p:nvSpPr>
        <p:spPr>
          <a:noFill/>
        </p:spPr>
        <p:txBody>
          <a:bodyPr lIns="92281" tIns="46141" rIns="92281" bIns="46141"/>
          <a:lstStyle/>
          <a:p>
            <a:endParaRPr lang="en-US" altLang="en-US"/>
          </a:p>
        </p:txBody>
      </p:sp>
    </p:spTree>
    <p:extLst>
      <p:ext uri="{BB962C8B-B14F-4D97-AF65-F5344CB8AC3E}">
        <p14:creationId xmlns:p14="http://schemas.microsoft.com/office/powerpoint/2010/main" val="11361291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94CF603-38CA-474C-9726-069E767283EC}" type="slidenum">
              <a:rPr lang="en-US" altLang="en-US" smtClean="0">
                <a:solidFill>
                  <a:prstClr val="black"/>
                </a:solidFill>
                <a:cs typeface="Arial" charset="0"/>
              </a:rPr>
              <a:pPr>
                <a:spcBef>
                  <a:spcPct val="0"/>
                </a:spcBef>
              </a:pPr>
              <a:t>63</a:t>
            </a:fld>
            <a:endParaRPr lang="en-US" altLang="en-US">
              <a:solidFill>
                <a:prstClr val="black"/>
              </a:solidFill>
              <a:cs typeface="Arial" charset="0"/>
            </a:endParaRPr>
          </a:p>
        </p:txBody>
      </p:sp>
      <p:sp>
        <p:nvSpPr>
          <p:cNvPr id="32771" name="Rectangle 2"/>
          <p:cNvSpPr>
            <a:spLocks noGrp="1" noRot="1" noChangeAspect="1" noChangeArrowheads="1" noTextEdit="1"/>
          </p:cNvSpPr>
          <p:nvPr>
            <p:ph type="sldImg"/>
          </p:nvPr>
        </p:nvSpPr>
        <p:spPr>
          <a:xfrm>
            <a:off x="685800" y="1143000"/>
            <a:ext cx="5486400" cy="3086100"/>
          </a:xfrm>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347004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94CF603-38CA-474C-9726-069E767283EC}" type="slidenum">
              <a:rPr lang="en-US" altLang="en-US" smtClean="0">
                <a:solidFill>
                  <a:prstClr val="black"/>
                </a:solidFill>
                <a:cs typeface="Arial" charset="0"/>
              </a:rPr>
              <a:pPr>
                <a:spcBef>
                  <a:spcPct val="0"/>
                </a:spcBef>
              </a:pPr>
              <a:t>64</a:t>
            </a:fld>
            <a:endParaRPr lang="en-US" altLang="en-US">
              <a:solidFill>
                <a:prstClr val="black"/>
              </a:solidFill>
              <a:cs typeface="Arial" charset="0"/>
            </a:endParaRPr>
          </a:p>
        </p:txBody>
      </p:sp>
      <p:sp>
        <p:nvSpPr>
          <p:cNvPr id="32771" name="Rectangle 2"/>
          <p:cNvSpPr>
            <a:spLocks noGrp="1" noRot="1" noChangeAspect="1" noChangeArrowheads="1" noTextEdit="1"/>
          </p:cNvSpPr>
          <p:nvPr>
            <p:ph type="sldImg"/>
          </p:nvPr>
        </p:nvSpPr>
        <p:spPr>
          <a:xfrm>
            <a:off x="685800" y="1143000"/>
            <a:ext cx="5486400" cy="3086100"/>
          </a:xfrm>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121318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Times New Roman" panose="02020603050405020304" pitchFamily="18" charset="0"/>
              </a:defRPr>
            </a:lvl1pPr>
            <a:lvl2pPr marL="742950" indent="-285750" defTabSz="922338" eaLnBrk="0" hangingPunct="0">
              <a:spcBef>
                <a:spcPct val="30000"/>
              </a:spcBef>
              <a:defRPr sz="1200">
                <a:solidFill>
                  <a:schemeClr val="tx1"/>
                </a:solidFill>
                <a:latin typeface="Times New Roman" panose="02020603050405020304" pitchFamily="18" charset="0"/>
              </a:defRPr>
            </a:lvl2pPr>
            <a:lvl3pPr marL="1143000" indent="-228600" defTabSz="922338" eaLnBrk="0" hangingPunct="0">
              <a:spcBef>
                <a:spcPct val="30000"/>
              </a:spcBef>
              <a:defRPr sz="1200">
                <a:solidFill>
                  <a:schemeClr val="tx1"/>
                </a:solidFill>
                <a:latin typeface="Times New Roman" panose="02020603050405020304" pitchFamily="18" charset="0"/>
              </a:defRPr>
            </a:lvl3pPr>
            <a:lvl4pPr marL="1600200" indent="-228600" defTabSz="922338" eaLnBrk="0" hangingPunct="0">
              <a:spcBef>
                <a:spcPct val="30000"/>
              </a:spcBef>
              <a:defRPr sz="1200">
                <a:solidFill>
                  <a:schemeClr val="tx1"/>
                </a:solidFill>
                <a:latin typeface="Times New Roman" panose="02020603050405020304" pitchFamily="18" charset="0"/>
              </a:defRPr>
            </a:lvl4pPr>
            <a:lvl5pPr marL="2057400" indent="-228600" defTabSz="922338" eaLnBrk="0" hangingPunct="0">
              <a:spcBef>
                <a:spcPct val="30000"/>
              </a:spcBef>
              <a:defRPr sz="1200">
                <a:solidFill>
                  <a:schemeClr val="tx1"/>
                </a:solidFill>
                <a:latin typeface="Times New Roman"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FA0B77-FEDE-4D84-A8C2-0F4E9C984340}" type="slidenum">
              <a:rPr lang="en-US" altLang="en-US"/>
              <a:pPr>
                <a:spcBef>
                  <a:spcPct val="0"/>
                </a:spcBef>
              </a:pPr>
              <a:t>65</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987067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406400" y="696913"/>
            <a:ext cx="6197600" cy="348615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 interesting comparison </a:t>
            </a:r>
          </a:p>
          <a:p>
            <a:r>
              <a:rPr lang="en-US" altLang="en-US"/>
              <a:t>A state of the art phrase-discovering topic model</a:t>
            </a:r>
          </a:p>
        </p:txBody>
      </p:sp>
      <p:sp>
        <p:nvSpPr>
          <p:cNvPr id="563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166" eaLnBrk="0" hangingPunct="0">
              <a:spcBef>
                <a:spcPct val="30000"/>
              </a:spcBef>
              <a:defRPr sz="1200">
                <a:solidFill>
                  <a:schemeClr val="tx1"/>
                </a:solidFill>
                <a:latin typeface="Times New Roman" pitchFamily="18" charset="0"/>
              </a:defRPr>
            </a:lvl1pPr>
            <a:lvl2pPr marL="748772" indent="-287989" defTabSz="939166" eaLnBrk="0" hangingPunct="0">
              <a:spcBef>
                <a:spcPct val="30000"/>
              </a:spcBef>
              <a:defRPr sz="1200">
                <a:solidFill>
                  <a:schemeClr val="tx1"/>
                </a:solidFill>
                <a:latin typeface="Times New Roman" pitchFamily="18" charset="0"/>
              </a:defRPr>
            </a:lvl2pPr>
            <a:lvl3pPr marL="1151957" indent="-230391" defTabSz="939166" eaLnBrk="0" hangingPunct="0">
              <a:spcBef>
                <a:spcPct val="30000"/>
              </a:spcBef>
              <a:defRPr sz="1200">
                <a:solidFill>
                  <a:schemeClr val="tx1"/>
                </a:solidFill>
                <a:latin typeface="Times New Roman" pitchFamily="18" charset="0"/>
              </a:defRPr>
            </a:lvl3pPr>
            <a:lvl4pPr marL="1612741" indent="-230391" defTabSz="939166" eaLnBrk="0" hangingPunct="0">
              <a:spcBef>
                <a:spcPct val="30000"/>
              </a:spcBef>
              <a:defRPr sz="1200">
                <a:solidFill>
                  <a:schemeClr val="tx1"/>
                </a:solidFill>
                <a:latin typeface="Times New Roman" pitchFamily="18" charset="0"/>
              </a:defRPr>
            </a:lvl4pPr>
            <a:lvl5pPr marL="2073524" indent="-230391" defTabSz="939166" eaLnBrk="0" hangingPunct="0">
              <a:spcBef>
                <a:spcPct val="30000"/>
              </a:spcBef>
              <a:defRPr sz="1200">
                <a:solidFill>
                  <a:schemeClr val="tx1"/>
                </a:solidFill>
                <a:latin typeface="Times New Roman" pitchFamily="18" charset="0"/>
              </a:defRPr>
            </a:lvl5pPr>
            <a:lvl6pPr marL="2534308" indent="-230391" defTabSz="939166" eaLnBrk="0" fontAlgn="base" hangingPunct="0">
              <a:spcBef>
                <a:spcPct val="30000"/>
              </a:spcBef>
              <a:spcAft>
                <a:spcPct val="0"/>
              </a:spcAft>
              <a:defRPr sz="1200">
                <a:solidFill>
                  <a:schemeClr val="tx1"/>
                </a:solidFill>
                <a:latin typeface="Times New Roman" pitchFamily="18" charset="0"/>
              </a:defRPr>
            </a:lvl6pPr>
            <a:lvl7pPr marL="2995091" indent="-230391" defTabSz="939166" eaLnBrk="0" fontAlgn="base" hangingPunct="0">
              <a:spcBef>
                <a:spcPct val="30000"/>
              </a:spcBef>
              <a:spcAft>
                <a:spcPct val="0"/>
              </a:spcAft>
              <a:defRPr sz="1200">
                <a:solidFill>
                  <a:schemeClr val="tx1"/>
                </a:solidFill>
                <a:latin typeface="Times New Roman" pitchFamily="18" charset="0"/>
              </a:defRPr>
            </a:lvl7pPr>
            <a:lvl8pPr marL="3455874" indent="-230391" defTabSz="939166" eaLnBrk="0" fontAlgn="base" hangingPunct="0">
              <a:spcBef>
                <a:spcPct val="30000"/>
              </a:spcBef>
              <a:spcAft>
                <a:spcPct val="0"/>
              </a:spcAft>
              <a:defRPr sz="1200">
                <a:solidFill>
                  <a:schemeClr val="tx1"/>
                </a:solidFill>
                <a:latin typeface="Times New Roman" pitchFamily="18" charset="0"/>
              </a:defRPr>
            </a:lvl8pPr>
            <a:lvl9pPr marL="3916656" indent="-230391" defTabSz="939166"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BEACD20B-44F6-4C40-B3A8-6E49E7ED0374}" type="slidenum">
              <a:rPr lang="en-US" altLang="en-US" smtClean="0"/>
              <a:pPr>
                <a:spcBef>
                  <a:spcPct val="0"/>
                </a:spcBef>
                <a:defRPr/>
              </a:pPr>
              <a:t>75</a:t>
            </a:fld>
            <a:endParaRPr lang="en-US" altLang="en-US"/>
          </a:p>
        </p:txBody>
      </p:sp>
    </p:spTree>
    <p:extLst>
      <p:ext uri="{BB962C8B-B14F-4D97-AF65-F5344CB8AC3E}">
        <p14:creationId xmlns:p14="http://schemas.microsoft.com/office/powerpoint/2010/main" val="12553526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406400" y="696913"/>
            <a:ext cx="6197600" cy="3486150"/>
          </a:xfr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 interesting comparison </a:t>
            </a:r>
          </a:p>
          <a:p>
            <a:r>
              <a:rPr lang="en-US" altLang="en-US"/>
              <a:t>A state of the art phrase-discovering topic model</a:t>
            </a:r>
          </a:p>
        </p:txBody>
      </p:sp>
      <p:sp>
        <p:nvSpPr>
          <p:cNvPr id="58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166" eaLnBrk="0" hangingPunct="0">
              <a:spcBef>
                <a:spcPct val="30000"/>
              </a:spcBef>
              <a:defRPr sz="1200">
                <a:solidFill>
                  <a:schemeClr val="tx1"/>
                </a:solidFill>
                <a:latin typeface="Times New Roman" pitchFamily="18" charset="0"/>
              </a:defRPr>
            </a:lvl1pPr>
            <a:lvl2pPr marL="748772" indent="-287989" defTabSz="939166" eaLnBrk="0" hangingPunct="0">
              <a:spcBef>
                <a:spcPct val="30000"/>
              </a:spcBef>
              <a:defRPr sz="1200">
                <a:solidFill>
                  <a:schemeClr val="tx1"/>
                </a:solidFill>
                <a:latin typeface="Times New Roman" pitchFamily="18" charset="0"/>
              </a:defRPr>
            </a:lvl2pPr>
            <a:lvl3pPr marL="1151957" indent="-230391" defTabSz="939166" eaLnBrk="0" hangingPunct="0">
              <a:spcBef>
                <a:spcPct val="30000"/>
              </a:spcBef>
              <a:defRPr sz="1200">
                <a:solidFill>
                  <a:schemeClr val="tx1"/>
                </a:solidFill>
                <a:latin typeface="Times New Roman" pitchFamily="18" charset="0"/>
              </a:defRPr>
            </a:lvl3pPr>
            <a:lvl4pPr marL="1612741" indent="-230391" defTabSz="939166" eaLnBrk="0" hangingPunct="0">
              <a:spcBef>
                <a:spcPct val="30000"/>
              </a:spcBef>
              <a:defRPr sz="1200">
                <a:solidFill>
                  <a:schemeClr val="tx1"/>
                </a:solidFill>
                <a:latin typeface="Times New Roman" pitchFamily="18" charset="0"/>
              </a:defRPr>
            </a:lvl4pPr>
            <a:lvl5pPr marL="2073524" indent="-230391" defTabSz="939166" eaLnBrk="0" hangingPunct="0">
              <a:spcBef>
                <a:spcPct val="30000"/>
              </a:spcBef>
              <a:defRPr sz="1200">
                <a:solidFill>
                  <a:schemeClr val="tx1"/>
                </a:solidFill>
                <a:latin typeface="Times New Roman" pitchFamily="18" charset="0"/>
              </a:defRPr>
            </a:lvl5pPr>
            <a:lvl6pPr marL="2534308" indent="-230391" defTabSz="939166" eaLnBrk="0" fontAlgn="base" hangingPunct="0">
              <a:spcBef>
                <a:spcPct val="30000"/>
              </a:spcBef>
              <a:spcAft>
                <a:spcPct val="0"/>
              </a:spcAft>
              <a:defRPr sz="1200">
                <a:solidFill>
                  <a:schemeClr val="tx1"/>
                </a:solidFill>
                <a:latin typeface="Times New Roman" pitchFamily="18" charset="0"/>
              </a:defRPr>
            </a:lvl6pPr>
            <a:lvl7pPr marL="2995091" indent="-230391" defTabSz="939166" eaLnBrk="0" fontAlgn="base" hangingPunct="0">
              <a:spcBef>
                <a:spcPct val="30000"/>
              </a:spcBef>
              <a:spcAft>
                <a:spcPct val="0"/>
              </a:spcAft>
              <a:defRPr sz="1200">
                <a:solidFill>
                  <a:schemeClr val="tx1"/>
                </a:solidFill>
                <a:latin typeface="Times New Roman" pitchFamily="18" charset="0"/>
              </a:defRPr>
            </a:lvl7pPr>
            <a:lvl8pPr marL="3455874" indent="-230391" defTabSz="939166" eaLnBrk="0" fontAlgn="base" hangingPunct="0">
              <a:spcBef>
                <a:spcPct val="30000"/>
              </a:spcBef>
              <a:spcAft>
                <a:spcPct val="0"/>
              </a:spcAft>
              <a:defRPr sz="1200">
                <a:solidFill>
                  <a:schemeClr val="tx1"/>
                </a:solidFill>
                <a:latin typeface="Times New Roman" pitchFamily="18" charset="0"/>
              </a:defRPr>
            </a:lvl8pPr>
            <a:lvl9pPr marL="3916656" indent="-230391" defTabSz="939166"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6482A497-DBE0-4C03-B920-72396F78C0F0}" type="slidenum">
              <a:rPr lang="en-US" altLang="en-US" smtClean="0"/>
              <a:pPr>
                <a:spcBef>
                  <a:spcPct val="0"/>
                </a:spcBef>
                <a:defRPr/>
              </a:pPr>
              <a:t>76</a:t>
            </a:fld>
            <a:endParaRPr lang="en-US" altLang="en-US"/>
          </a:p>
        </p:txBody>
      </p:sp>
    </p:spTree>
    <p:extLst>
      <p:ext uri="{BB962C8B-B14F-4D97-AF65-F5344CB8AC3E}">
        <p14:creationId xmlns:p14="http://schemas.microsoft.com/office/powerpoint/2010/main" val="34900566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33388" y="708025"/>
            <a:ext cx="6299200" cy="3544888"/>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14" eaLnBrk="0" hangingPunct="0">
              <a:spcBef>
                <a:spcPct val="30000"/>
              </a:spcBef>
              <a:defRPr sz="1100">
                <a:solidFill>
                  <a:schemeClr val="tx1"/>
                </a:solidFill>
                <a:latin typeface="Times New Roman" pitchFamily="18" charset="0"/>
              </a:defRPr>
            </a:lvl1pPr>
            <a:lvl2pPr marL="762922" indent="-293432" defTabSz="956914" eaLnBrk="0" hangingPunct="0">
              <a:spcBef>
                <a:spcPct val="30000"/>
              </a:spcBef>
              <a:defRPr sz="1100">
                <a:solidFill>
                  <a:schemeClr val="tx1"/>
                </a:solidFill>
                <a:latin typeface="Times New Roman" pitchFamily="18" charset="0"/>
              </a:defRPr>
            </a:lvl2pPr>
            <a:lvl3pPr marL="1173726" indent="-234745" defTabSz="956914" eaLnBrk="0" hangingPunct="0">
              <a:spcBef>
                <a:spcPct val="30000"/>
              </a:spcBef>
              <a:defRPr sz="1100">
                <a:solidFill>
                  <a:schemeClr val="tx1"/>
                </a:solidFill>
                <a:latin typeface="Times New Roman" pitchFamily="18" charset="0"/>
              </a:defRPr>
            </a:lvl3pPr>
            <a:lvl4pPr marL="1643217" indent="-234745" defTabSz="956914" eaLnBrk="0" hangingPunct="0">
              <a:spcBef>
                <a:spcPct val="30000"/>
              </a:spcBef>
              <a:defRPr sz="1100">
                <a:solidFill>
                  <a:schemeClr val="tx1"/>
                </a:solidFill>
                <a:latin typeface="Times New Roman" pitchFamily="18" charset="0"/>
              </a:defRPr>
            </a:lvl4pPr>
            <a:lvl5pPr marL="2112707" indent="-234745" defTabSz="956914" eaLnBrk="0" hangingPunct="0">
              <a:spcBef>
                <a:spcPct val="30000"/>
              </a:spcBef>
              <a:defRPr sz="1100">
                <a:solidFill>
                  <a:schemeClr val="tx1"/>
                </a:solidFill>
                <a:latin typeface="Times New Roman" pitchFamily="18" charset="0"/>
              </a:defRPr>
            </a:lvl5pPr>
            <a:lvl6pPr marL="2582198" indent="-234745" defTabSz="956914" eaLnBrk="0" fontAlgn="base" hangingPunct="0">
              <a:spcBef>
                <a:spcPct val="30000"/>
              </a:spcBef>
              <a:spcAft>
                <a:spcPct val="0"/>
              </a:spcAft>
              <a:defRPr sz="1100">
                <a:solidFill>
                  <a:schemeClr val="tx1"/>
                </a:solidFill>
                <a:latin typeface="Times New Roman" pitchFamily="18" charset="0"/>
              </a:defRPr>
            </a:lvl6pPr>
            <a:lvl7pPr marL="3051690" indent="-234745" defTabSz="956914" eaLnBrk="0" fontAlgn="base" hangingPunct="0">
              <a:spcBef>
                <a:spcPct val="30000"/>
              </a:spcBef>
              <a:spcAft>
                <a:spcPct val="0"/>
              </a:spcAft>
              <a:defRPr sz="1100">
                <a:solidFill>
                  <a:schemeClr val="tx1"/>
                </a:solidFill>
                <a:latin typeface="Times New Roman" pitchFamily="18" charset="0"/>
              </a:defRPr>
            </a:lvl7pPr>
            <a:lvl8pPr marL="3521180" indent="-234745" defTabSz="956914" eaLnBrk="0" fontAlgn="base" hangingPunct="0">
              <a:spcBef>
                <a:spcPct val="30000"/>
              </a:spcBef>
              <a:spcAft>
                <a:spcPct val="0"/>
              </a:spcAft>
              <a:defRPr sz="1100">
                <a:solidFill>
                  <a:schemeClr val="tx1"/>
                </a:solidFill>
                <a:latin typeface="Times New Roman" pitchFamily="18" charset="0"/>
              </a:defRPr>
            </a:lvl8pPr>
            <a:lvl9pPr marL="3990669" indent="-234745" defTabSz="956914" eaLnBrk="0" fontAlgn="base" hangingPunct="0">
              <a:spcBef>
                <a:spcPct val="30000"/>
              </a:spcBef>
              <a:spcAft>
                <a:spcPct val="0"/>
              </a:spcAft>
              <a:defRPr sz="1100">
                <a:solidFill>
                  <a:schemeClr val="tx1"/>
                </a:solidFill>
                <a:latin typeface="Times New Roman" pitchFamily="18" charset="0"/>
              </a:defRPr>
            </a:lvl9pPr>
          </a:lstStyle>
          <a:p>
            <a:pPr>
              <a:spcBef>
                <a:spcPct val="0"/>
              </a:spcBef>
              <a:defRPr/>
            </a:pPr>
            <a:fld id="{ACF92E78-2D32-4F20-8D45-95EB4E9ACC30}" type="slidenum">
              <a:rPr lang="en-US" altLang="en-US" smtClean="0">
                <a:solidFill>
                  <a:prstClr val="black"/>
                </a:solidFill>
              </a:rPr>
              <a:pPr>
                <a:spcBef>
                  <a:spcPct val="0"/>
                </a:spcBef>
                <a:defRPr/>
              </a:pPr>
              <a:t>77</a:t>
            </a:fld>
            <a:endParaRPr lang="en-US" altLang="en-US">
              <a:solidFill>
                <a:prstClr val="black"/>
              </a:solidFill>
            </a:endParaRPr>
          </a:p>
        </p:txBody>
      </p:sp>
    </p:spTree>
    <p:extLst>
      <p:ext uri="{BB962C8B-B14F-4D97-AF65-F5344CB8AC3E}">
        <p14:creationId xmlns:p14="http://schemas.microsoft.com/office/powerpoint/2010/main" val="1014441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06400" y="696913"/>
            <a:ext cx="6197600" cy="348615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166" eaLnBrk="0" hangingPunct="0">
              <a:spcBef>
                <a:spcPct val="30000"/>
              </a:spcBef>
              <a:defRPr sz="1200">
                <a:solidFill>
                  <a:schemeClr val="tx1"/>
                </a:solidFill>
                <a:latin typeface="Times New Roman" pitchFamily="18" charset="0"/>
              </a:defRPr>
            </a:lvl1pPr>
            <a:lvl2pPr marL="748772" indent="-287989" defTabSz="939166" eaLnBrk="0" hangingPunct="0">
              <a:spcBef>
                <a:spcPct val="30000"/>
              </a:spcBef>
              <a:defRPr sz="1200">
                <a:solidFill>
                  <a:schemeClr val="tx1"/>
                </a:solidFill>
                <a:latin typeface="Times New Roman" pitchFamily="18" charset="0"/>
              </a:defRPr>
            </a:lvl2pPr>
            <a:lvl3pPr marL="1151957" indent="-230391" defTabSz="939166" eaLnBrk="0" hangingPunct="0">
              <a:spcBef>
                <a:spcPct val="30000"/>
              </a:spcBef>
              <a:defRPr sz="1200">
                <a:solidFill>
                  <a:schemeClr val="tx1"/>
                </a:solidFill>
                <a:latin typeface="Times New Roman" pitchFamily="18" charset="0"/>
              </a:defRPr>
            </a:lvl3pPr>
            <a:lvl4pPr marL="1612741" indent="-230391" defTabSz="939166" eaLnBrk="0" hangingPunct="0">
              <a:spcBef>
                <a:spcPct val="30000"/>
              </a:spcBef>
              <a:defRPr sz="1200">
                <a:solidFill>
                  <a:schemeClr val="tx1"/>
                </a:solidFill>
                <a:latin typeface="Times New Roman" pitchFamily="18" charset="0"/>
              </a:defRPr>
            </a:lvl4pPr>
            <a:lvl5pPr marL="2073524" indent="-230391" defTabSz="939166" eaLnBrk="0" hangingPunct="0">
              <a:spcBef>
                <a:spcPct val="30000"/>
              </a:spcBef>
              <a:defRPr sz="1200">
                <a:solidFill>
                  <a:schemeClr val="tx1"/>
                </a:solidFill>
                <a:latin typeface="Times New Roman" pitchFamily="18" charset="0"/>
              </a:defRPr>
            </a:lvl5pPr>
            <a:lvl6pPr marL="2534308" indent="-230391" defTabSz="939166" eaLnBrk="0" fontAlgn="base" hangingPunct="0">
              <a:spcBef>
                <a:spcPct val="30000"/>
              </a:spcBef>
              <a:spcAft>
                <a:spcPct val="0"/>
              </a:spcAft>
              <a:defRPr sz="1200">
                <a:solidFill>
                  <a:schemeClr val="tx1"/>
                </a:solidFill>
                <a:latin typeface="Times New Roman" pitchFamily="18" charset="0"/>
              </a:defRPr>
            </a:lvl6pPr>
            <a:lvl7pPr marL="2995091" indent="-230391" defTabSz="939166" eaLnBrk="0" fontAlgn="base" hangingPunct="0">
              <a:spcBef>
                <a:spcPct val="30000"/>
              </a:spcBef>
              <a:spcAft>
                <a:spcPct val="0"/>
              </a:spcAft>
              <a:defRPr sz="1200">
                <a:solidFill>
                  <a:schemeClr val="tx1"/>
                </a:solidFill>
                <a:latin typeface="Times New Roman" pitchFamily="18" charset="0"/>
              </a:defRPr>
            </a:lvl7pPr>
            <a:lvl8pPr marL="3455874" indent="-230391" defTabSz="939166" eaLnBrk="0" fontAlgn="base" hangingPunct="0">
              <a:spcBef>
                <a:spcPct val="30000"/>
              </a:spcBef>
              <a:spcAft>
                <a:spcPct val="0"/>
              </a:spcAft>
              <a:defRPr sz="1200">
                <a:solidFill>
                  <a:schemeClr val="tx1"/>
                </a:solidFill>
                <a:latin typeface="Times New Roman" pitchFamily="18" charset="0"/>
              </a:defRPr>
            </a:lvl8pPr>
            <a:lvl9pPr marL="3916656" indent="-230391" defTabSz="939166"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ACF92E78-2D32-4F20-8D45-95EB4E9ACC30}" type="slidenum">
              <a:rPr lang="en-US" altLang="en-US" smtClean="0">
                <a:solidFill>
                  <a:prstClr val="black"/>
                </a:solidFill>
              </a:rPr>
              <a:pPr>
                <a:spcBef>
                  <a:spcPct val="0"/>
                </a:spcBef>
                <a:defRPr/>
              </a:pPr>
              <a:t>78</a:t>
            </a:fld>
            <a:endParaRPr lang="en-US" altLang="en-US">
              <a:solidFill>
                <a:prstClr val="black"/>
              </a:solidFill>
            </a:endParaRPr>
          </a:p>
        </p:txBody>
      </p:sp>
    </p:spTree>
    <p:extLst>
      <p:ext uri="{BB962C8B-B14F-4D97-AF65-F5344CB8AC3E}">
        <p14:creationId xmlns:p14="http://schemas.microsoft.com/office/powerpoint/2010/main" val="35296017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31800" y="708025"/>
            <a:ext cx="6302375" cy="3544888"/>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010" eaLnBrk="0" hangingPunct="0">
              <a:spcBef>
                <a:spcPct val="30000"/>
              </a:spcBef>
              <a:defRPr sz="1200">
                <a:solidFill>
                  <a:schemeClr val="tx1"/>
                </a:solidFill>
                <a:latin typeface="Times New Roman" pitchFamily="18" charset="0"/>
              </a:defRPr>
            </a:lvl1pPr>
            <a:lvl2pPr marL="762999" indent="-293461" defTabSz="957010" eaLnBrk="0" hangingPunct="0">
              <a:spcBef>
                <a:spcPct val="30000"/>
              </a:spcBef>
              <a:defRPr sz="1200">
                <a:solidFill>
                  <a:schemeClr val="tx1"/>
                </a:solidFill>
                <a:latin typeface="Times New Roman" pitchFamily="18" charset="0"/>
              </a:defRPr>
            </a:lvl2pPr>
            <a:lvl3pPr marL="1173844" indent="-234768" defTabSz="957010" eaLnBrk="0" hangingPunct="0">
              <a:spcBef>
                <a:spcPct val="30000"/>
              </a:spcBef>
              <a:defRPr sz="1200">
                <a:solidFill>
                  <a:schemeClr val="tx1"/>
                </a:solidFill>
                <a:latin typeface="Times New Roman" pitchFamily="18" charset="0"/>
              </a:defRPr>
            </a:lvl3pPr>
            <a:lvl4pPr marL="1643383" indent="-234768" defTabSz="957010" eaLnBrk="0" hangingPunct="0">
              <a:spcBef>
                <a:spcPct val="30000"/>
              </a:spcBef>
              <a:defRPr sz="1200">
                <a:solidFill>
                  <a:schemeClr val="tx1"/>
                </a:solidFill>
                <a:latin typeface="Times New Roman" pitchFamily="18" charset="0"/>
              </a:defRPr>
            </a:lvl4pPr>
            <a:lvl5pPr marL="2112921" indent="-234768" defTabSz="957010" eaLnBrk="0" hangingPunct="0">
              <a:spcBef>
                <a:spcPct val="30000"/>
              </a:spcBef>
              <a:defRPr sz="1200">
                <a:solidFill>
                  <a:schemeClr val="tx1"/>
                </a:solidFill>
                <a:latin typeface="Times New Roman" pitchFamily="18" charset="0"/>
              </a:defRPr>
            </a:lvl5pPr>
            <a:lvl6pPr marL="2582460" indent="-234768" defTabSz="957010" eaLnBrk="0" fontAlgn="base" hangingPunct="0">
              <a:spcBef>
                <a:spcPct val="30000"/>
              </a:spcBef>
              <a:spcAft>
                <a:spcPct val="0"/>
              </a:spcAft>
              <a:defRPr sz="1200">
                <a:solidFill>
                  <a:schemeClr val="tx1"/>
                </a:solidFill>
                <a:latin typeface="Times New Roman" pitchFamily="18" charset="0"/>
              </a:defRPr>
            </a:lvl6pPr>
            <a:lvl7pPr marL="3051998" indent="-234768" defTabSz="957010" eaLnBrk="0" fontAlgn="base" hangingPunct="0">
              <a:spcBef>
                <a:spcPct val="30000"/>
              </a:spcBef>
              <a:spcAft>
                <a:spcPct val="0"/>
              </a:spcAft>
              <a:defRPr sz="1200">
                <a:solidFill>
                  <a:schemeClr val="tx1"/>
                </a:solidFill>
                <a:latin typeface="Times New Roman" pitchFamily="18" charset="0"/>
              </a:defRPr>
            </a:lvl7pPr>
            <a:lvl8pPr marL="3521536" indent="-234768" defTabSz="957010" eaLnBrk="0" fontAlgn="base" hangingPunct="0">
              <a:spcBef>
                <a:spcPct val="30000"/>
              </a:spcBef>
              <a:spcAft>
                <a:spcPct val="0"/>
              </a:spcAft>
              <a:defRPr sz="1200">
                <a:solidFill>
                  <a:schemeClr val="tx1"/>
                </a:solidFill>
                <a:latin typeface="Times New Roman" pitchFamily="18" charset="0"/>
              </a:defRPr>
            </a:lvl8pPr>
            <a:lvl9pPr marL="3991072" indent="-234768" defTabSz="95701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ACF92E78-2D32-4F20-8D45-95EB4E9ACC30}" type="slidenum">
              <a:rPr lang="en-US" altLang="en-US" smtClean="0">
                <a:solidFill>
                  <a:prstClr val="black"/>
                </a:solidFill>
              </a:rPr>
              <a:pPr>
                <a:spcBef>
                  <a:spcPct val="0"/>
                </a:spcBef>
                <a:defRPr/>
              </a:pPr>
              <a:t>79</a:t>
            </a:fld>
            <a:endParaRPr lang="en-US" altLang="en-US">
              <a:solidFill>
                <a:prstClr val="black"/>
              </a:solidFill>
            </a:endParaRPr>
          </a:p>
        </p:txBody>
      </p:sp>
    </p:spTree>
    <p:extLst>
      <p:ext uri="{BB962C8B-B14F-4D97-AF65-F5344CB8AC3E}">
        <p14:creationId xmlns:p14="http://schemas.microsoft.com/office/powerpoint/2010/main" val="3774655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31800" y="708025"/>
            <a:ext cx="6302375" cy="3544888"/>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010" eaLnBrk="0" hangingPunct="0">
              <a:spcBef>
                <a:spcPct val="30000"/>
              </a:spcBef>
              <a:defRPr sz="1200">
                <a:solidFill>
                  <a:schemeClr val="tx1"/>
                </a:solidFill>
                <a:latin typeface="Times New Roman" pitchFamily="18" charset="0"/>
              </a:defRPr>
            </a:lvl1pPr>
            <a:lvl2pPr marL="762999" indent="-293461" defTabSz="957010" eaLnBrk="0" hangingPunct="0">
              <a:spcBef>
                <a:spcPct val="30000"/>
              </a:spcBef>
              <a:defRPr sz="1200">
                <a:solidFill>
                  <a:schemeClr val="tx1"/>
                </a:solidFill>
                <a:latin typeface="Times New Roman" pitchFamily="18" charset="0"/>
              </a:defRPr>
            </a:lvl2pPr>
            <a:lvl3pPr marL="1173844" indent="-234768" defTabSz="957010" eaLnBrk="0" hangingPunct="0">
              <a:spcBef>
                <a:spcPct val="30000"/>
              </a:spcBef>
              <a:defRPr sz="1200">
                <a:solidFill>
                  <a:schemeClr val="tx1"/>
                </a:solidFill>
                <a:latin typeface="Times New Roman" pitchFamily="18" charset="0"/>
              </a:defRPr>
            </a:lvl3pPr>
            <a:lvl4pPr marL="1643383" indent="-234768" defTabSz="957010" eaLnBrk="0" hangingPunct="0">
              <a:spcBef>
                <a:spcPct val="30000"/>
              </a:spcBef>
              <a:defRPr sz="1200">
                <a:solidFill>
                  <a:schemeClr val="tx1"/>
                </a:solidFill>
                <a:latin typeface="Times New Roman" pitchFamily="18" charset="0"/>
              </a:defRPr>
            </a:lvl4pPr>
            <a:lvl5pPr marL="2112921" indent="-234768" defTabSz="957010" eaLnBrk="0" hangingPunct="0">
              <a:spcBef>
                <a:spcPct val="30000"/>
              </a:spcBef>
              <a:defRPr sz="1200">
                <a:solidFill>
                  <a:schemeClr val="tx1"/>
                </a:solidFill>
                <a:latin typeface="Times New Roman" pitchFamily="18" charset="0"/>
              </a:defRPr>
            </a:lvl5pPr>
            <a:lvl6pPr marL="2582460" indent="-234768" defTabSz="957010" eaLnBrk="0" fontAlgn="base" hangingPunct="0">
              <a:spcBef>
                <a:spcPct val="30000"/>
              </a:spcBef>
              <a:spcAft>
                <a:spcPct val="0"/>
              </a:spcAft>
              <a:defRPr sz="1200">
                <a:solidFill>
                  <a:schemeClr val="tx1"/>
                </a:solidFill>
                <a:latin typeface="Times New Roman" pitchFamily="18" charset="0"/>
              </a:defRPr>
            </a:lvl6pPr>
            <a:lvl7pPr marL="3051998" indent="-234768" defTabSz="957010" eaLnBrk="0" fontAlgn="base" hangingPunct="0">
              <a:spcBef>
                <a:spcPct val="30000"/>
              </a:spcBef>
              <a:spcAft>
                <a:spcPct val="0"/>
              </a:spcAft>
              <a:defRPr sz="1200">
                <a:solidFill>
                  <a:schemeClr val="tx1"/>
                </a:solidFill>
                <a:latin typeface="Times New Roman" pitchFamily="18" charset="0"/>
              </a:defRPr>
            </a:lvl7pPr>
            <a:lvl8pPr marL="3521536" indent="-234768" defTabSz="957010" eaLnBrk="0" fontAlgn="base" hangingPunct="0">
              <a:spcBef>
                <a:spcPct val="30000"/>
              </a:spcBef>
              <a:spcAft>
                <a:spcPct val="0"/>
              </a:spcAft>
              <a:defRPr sz="1200">
                <a:solidFill>
                  <a:schemeClr val="tx1"/>
                </a:solidFill>
                <a:latin typeface="Times New Roman" pitchFamily="18" charset="0"/>
              </a:defRPr>
            </a:lvl8pPr>
            <a:lvl9pPr marL="3991072" indent="-234768" defTabSz="95701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ACF92E78-2D32-4F20-8D45-95EB4E9ACC30}" type="slidenum">
              <a:rPr lang="en-US" altLang="en-US" smtClean="0">
                <a:solidFill>
                  <a:prstClr val="black"/>
                </a:solidFill>
              </a:rPr>
              <a:pPr>
                <a:spcBef>
                  <a:spcPct val="0"/>
                </a:spcBef>
                <a:defRPr/>
              </a:pPr>
              <a:t>80</a:t>
            </a:fld>
            <a:endParaRPr lang="en-US" altLang="en-US">
              <a:solidFill>
                <a:prstClr val="black"/>
              </a:solidFill>
            </a:endParaRPr>
          </a:p>
        </p:txBody>
      </p:sp>
    </p:spTree>
    <p:extLst>
      <p:ext uri="{BB962C8B-B14F-4D97-AF65-F5344CB8AC3E}">
        <p14:creationId xmlns:p14="http://schemas.microsoft.com/office/powerpoint/2010/main" val="16436001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06400" y="696913"/>
            <a:ext cx="6197600" cy="348615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Then the picky audience might ask how to project phrase mining methods back to the corpus so we can get mention-level chunking results?  </a:t>
            </a:r>
            <a:r>
              <a:rPr lang="en-US"/>
              <a:t>Maybe during presentation we can emphasize that's not the goal, we think it's more interesting to discover important phrases from a large corpus without any manual annotations.</a:t>
            </a:r>
            <a:endParaRPr lang="en-US" altLang="en-US"/>
          </a:p>
        </p:txBody>
      </p:sp>
      <p:sp>
        <p:nvSpPr>
          <p:cNvPr id="6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166" eaLnBrk="0" hangingPunct="0">
              <a:spcBef>
                <a:spcPct val="30000"/>
              </a:spcBef>
              <a:defRPr sz="1200">
                <a:solidFill>
                  <a:schemeClr val="tx1"/>
                </a:solidFill>
                <a:latin typeface="Times New Roman" pitchFamily="18" charset="0"/>
              </a:defRPr>
            </a:lvl1pPr>
            <a:lvl2pPr marL="748772" indent="-287989" defTabSz="939166" eaLnBrk="0" hangingPunct="0">
              <a:spcBef>
                <a:spcPct val="30000"/>
              </a:spcBef>
              <a:defRPr sz="1200">
                <a:solidFill>
                  <a:schemeClr val="tx1"/>
                </a:solidFill>
                <a:latin typeface="Times New Roman" pitchFamily="18" charset="0"/>
              </a:defRPr>
            </a:lvl2pPr>
            <a:lvl3pPr marL="1151957" indent="-230391" defTabSz="939166" eaLnBrk="0" hangingPunct="0">
              <a:spcBef>
                <a:spcPct val="30000"/>
              </a:spcBef>
              <a:defRPr sz="1200">
                <a:solidFill>
                  <a:schemeClr val="tx1"/>
                </a:solidFill>
                <a:latin typeface="Times New Roman" pitchFamily="18" charset="0"/>
              </a:defRPr>
            </a:lvl3pPr>
            <a:lvl4pPr marL="1612741" indent="-230391" defTabSz="939166" eaLnBrk="0" hangingPunct="0">
              <a:spcBef>
                <a:spcPct val="30000"/>
              </a:spcBef>
              <a:defRPr sz="1200">
                <a:solidFill>
                  <a:schemeClr val="tx1"/>
                </a:solidFill>
                <a:latin typeface="Times New Roman" pitchFamily="18" charset="0"/>
              </a:defRPr>
            </a:lvl4pPr>
            <a:lvl5pPr marL="2073524" indent="-230391" defTabSz="939166" eaLnBrk="0" hangingPunct="0">
              <a:spcBef>
                <a:spcPct val="30000"/>
              </a:spcBef>
              <a:defRPr sz="1200">
                <a:solidFill>
                  <a:schemeClr val="tx1"/>
                </a:solidFill>
                <a:latin typeface="Times New Roman" pitchFamily="18" charset="0"/>
              </a:defRPr>
            </a:lvl5pPr>
            <a:lvl6pPr marL="2534308" indent="-230391" defTabSz="939166" eaLnBrk="0" fontAlgn="base" hangingPunct="0">
              <a:spcBef>
                <a:spcPct val="30000"/>
              </a:spcBef>
              <a:spcAft>
                <a:spcPct val="0"/>
              </a:spcAft>
              <a:defRPr sz="1200">
                <a:solidFill>
                  <a:schemeClr val="tx1"/>
                </a:solidFill>
                <a:latin typeface="Times New Roman" pitchFamily="18" charset="0"/>
              </a:defRPr>
            </a:lvl6pPr>
            <a:lvl7pPr marL="2995091" indent="-230391" defTabSz="939166" eaLnBrk="0" fontAlgn="base" hangingPunct="0">
              <a:spcBef>
                <a:spcPct val="30000"/>
              </a:spcBef>
              <a:spcAft>
                <a:spcPct val="0"/>
              </a:spcAft>
              <a:defRPr sz="1200">
                <a:solidFill>
                  <a:schemeClr val="tx1"/>
                </a:solidFill>
                <a:latin typeface="Times New Roman" pitchFamily="18" charset="0"/>
              </a:defRPr>
            </a:lvl7pPr>
            <a:lvl8pPr marL="3455874" indent="-230391" defTabSz="939166" eaLnBrk="0" fontAlgn="base" hangingPunct="0">
              <a:spcBef>
                <a:spcPct val="30000"/>
              </a:spcBef>
              <a:spcAft>
                <a:spcPct val="0"/>
              </a:spcAft>
              <a:defRPr sz="1200">
                <a:solidFill>
                  <a:schemeClr val="tx1"/>
                </a:solidFill>
                <a:latin typeface="Times New Roman" pitchFamily="18" charset="0"/>
              </a:defRPr>
            </a:lvl8pPr>
            <a:lvl9pPr marL="3916656" indent="-230391" defTabSz="939166"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ACF92E78-2D32-4F20-8D45-95EB4E9ACC30}" type="slidenum">
              <a:rPr lang="en-US" altLang="en-US" smtClean="0">
                <a:solidFill>
                  <a:prstClr val="black"/>
                </a:solidFill>
              </a:rPr>
              <a:pPr>
                <a:spcBef>
                  <a:spcPct val="0"/>
                </a:spcBef>
                <a:defRPr/>
              </a:pPr>
              <a:t>81</a:t>
            </a:fld>
            <a:endParaRPr lang="en-US" altLang="en-US">
              <a:solidFill>
                <a:prstClr val="black"/>
              </a:solidFill>
            </a:endParaRPr>
          </a:p>
        </p:txBody>
      </p:sp>
    </p:spTree>
    <p:extLst>
      <p:ext uri="{BB962C8B-B14F-4D97-AF65-F5344CB8AC3E}">
        <p14:creationId xmlns:p14="http://schemas.microsoft.com/office/powerpoint/2010/main" val="357385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2287" rtl="0" eaLnBrk="0" fontAlgn="auto" latinLnBrk="0" hangingPunct="0">
              <a:lnSpc>
                <a:spcPct val="100000"/>
              </a:lnSpc>
              <a:spcBef>
                <a:spcPct val="0"/>
              </a:spcBef>
              <a:spcAft>
                <a:spcPts val="0"/>
              </a:spcAft>
              <a:buClrTx/>
              <a:buSzTx/>
              <a:buFontTx/>
              <a:buNone/>
              <a:tabLst/>
              <a:defRPr/>
            </a:pPr>
            <a:fld id="{D37A4A7D-757E-4FE7-9D94-D471F1379772}"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2287" rtl="0" eaLnBrk="0" fontAlgn="auto" latinLnBrk="0" hangingPunct="0">
                <a:lnSpc>
                  <a:spcPct val="100000"/>
                </a:lnSpc>
                <a:spcBef>
                  <a:spcPct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8675" name="Rectangle 2"/>
          <p:cNvSpPr>
            <a:spLocks noGrp="1" noRot="1" noChangeAspect="1" noChangeArrowheads="1" noTextEdit="1"/>
          </p:cNvSpPr>
          <p:nvPr>
            <p:ph type="sldImg"/>
          </p:nvPr>
        </p:nvSpPr>
        <p:spPr>
          <a:xfrm>
            <a:off x="717550" y="1162050"/>
            <a:ext cx="5575300" cy="3136900"/>
          </a:xfrm>
          <a:ln/>
        </p:spPr>
      </p:sp>
      <p:sp>
        <p:nvSpPr>
          <p:cNvPr id="2867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8179150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06400" y="696913"/>
            <a:ext cx="6197600" cy="348615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121" eaLnBrk="0" hangingPunct="0">
              <a:spcBef>
                <a:spcPct val="30000"/>
              </a:spcBef>
              <a:defRPr sz="1100">
                <a:solidFill>
                  <a:schemeClr val="tx1"/>
                </a:solidFill>
                <a:latin typeface="Times New Roman" pitchFamily="18" charset="0"/>
              </a:defRPr>
            </a:lvl1pPr>
            <a:lvl2pPr marL="748736" indent="-287975" defTabSz="939121" eaLnBrk="0" hangingPunct="0">
              <a:spcBef>
                <a:spcPct val="30000"/>
              </a:spcBef>
              <a:defRPr sz="1100">
                <a:solidFill>
                  <a:schemeClr val="tx1"/>
                </a:solidFill>
                <a:latin typeface="Times New Roman" pitchFamily="18" charset="0"/>
              </a:defRPr>
            </a:lvl2pPr>
            <a:lvl3pPr marL="1151902" indent="-230380" defTabSz="939121" eaLnBrk="0" hangingPunct="0">
              <a:spcBef>
                <a:spcPct val="30000"/>
              </a:spcBef>
              <a:defRPr sz="1100">
                <a:solidFill>
                  <a:schemeClr val="tx1"/>
                </a:solidFill>
                <a:latin typeface="Times New Roman" pitchFamily="18" charset="0"/>
              </a:defRPr>
            </a:lvl3pPr>
            <a:lvl4pPr marL="1612664" indent="-230380" defTabSz="939121" eaLnBrk="0" hangingPunct="0">
              <a:spcBef>
                <a:spcPct val="30000"/>
              </a:spcBef>
              <a:defRPr sz="1100">
                <a:solidFill>
                  <a:schemeClr val="tx1"/>
                </a:solidFill>
                <a:latin typeface="Times New Roman" pitchFamily="18" charset="0"/>
              </a:defRPr>
            </a:lvl4pPr>
            <a:lvl5pPr marL="2073424" indent="-230380" defTabSz="939121" eaLnBrk="0" hangingPunct="0">
              <a:spcBef>
                <a:spcPct val="30000"/>
              </a:spcBef>
              <a:defRPr sz="1100">
                <a:solidFill>
                  <a:schemeClr val="tx1"/>
                </a:solidFill>
                <a:latin typeface="Times New Roman" pitchFamily="18" charset="0"/>
              </a:defRPr>
            </a:lvl5pPr>
            <a:lvl6pPr marL="2534186" indent="-230380" defTabSz="939121" eaLnBrk="0" fontAlgn="base" hangingPunct="0">
              <a:spcBef>
                <a:spcPct val="30000"/>
              </a:spcBef>
              <a:spcAft>
                <a:spcPct val="0"/>
              </a:spcAft>
              <a:defRPr sz="1100">
                <a:solidFill>
                  <a:schemeClr val="tx1"/>
                </a:solidFill>
                <a:latin typeface="Times New Roman" pitchFamily="18" charset="0"/>
              </a:defRPr>
            </a:lvl6pPr>
            <a:lvl7pPr marL="2994947" indent="-230380" defTabSz="939121" eaLnBrk="0" fontAlgn="base" hangingPunct="0">
              <a:spcBef>
                <a:spcPct val="30000"/>
              </a:spcBef>
              <a:spcAft>
                <a:spcPct val="0"/>
              </a:spcAft>
              <a:defRPr sz="1100">
                <a:solidFill>
                  <a:schemeClr val="tx1"/>
                </a:solidFill>
                <a:latin typeface="Times New Roman" pitchFamily="18" charset="0"/>
              </a:defRPr>
            </a:lvl7pPr>
            <a:lvl8pPr marL="3455708" indent="-230380" defTabSz="939121" eaLnBrk="0" fontAlgn="base" hangingPunct="0">
              <a:spcBef>
                <a:spcPct val="30000"/>
              </a:spcBef>
              <a:spcAft>
                <a:spcPct val="0"/>
              </a:spcAft>
              <a:defRPr sz="1100">
                <a:solidFill>
                  <a:schemeClr val="tx1"/>
                </a:solidFill>
                <a:latin typeface="Times New Roman" pitchFamily="18" charset="0"/>
              </a:defRPr>
            </a:lvl8pPr>
            <a:lvl9pPr marL="3916467" indent="-230380" defTabSz="939121" eaLnBrk="0" fontAlgn="base" hangingPunct="0">
              <a:spcBef>
                <a:spcPct val="30000"/>
              </a:spcBef>
              <a:spcAft>
                <a:spcPct val="0"/>
              </a:spcAft>
              <a:defRPr sz="1100">
                <a:solidFill>
                  <a:schemeClr val="tx1"/>
                </a:solidFill>
                <a:latin typeface="Times New Roman" pitchFamily="18" charset="0"/>
              </a:defRPr>
            </a:lvl9pPr>
          </a:lstStyle>
          <a:p>
            <a:pPr>
              <a:spcBef>
                <a:spcPct val="0"/>
              </a:spcBef>
              <a:defRPr/>
            </a:pPr>
            <a:fld id="{ACF92E78-2D32-4F20-8D45-95EB4E9ACC30}" type="slidenum">
              <a:rPr lang="en-US" altLang="en-US" smtClean="0">
                <a:solidFill>
                  <a:prstClr val="black"/>
                </a:solidFill>
              </a:rPr>
              <a:pPr>
                <a:spcBef>
                  <a:spcPct val="0"/>
                </a:spcBef>
                <a:defRPr/>
              </a:pPr>
              <a:t>82</a:t>
            </a:fld>
            <a:endParaRPr lang="en-US" altLang="en-US">
              <a:solidFill>
                <a:prstClr val="black"/>
              </a:solidFill>
            </a:endParaRPr>
          </a:p>
        </p:txBody>
      </p:sp>
    </p:spTree>
    <p:extLst>
      <p:ext uri="{BB962C8B-B14F-4D97-AF65-F5344CB8AC3E}">
        <p14:creationId xmlns:p14="http://schemas.microsoft.com/office/powerpoint/2010/main" val="27396861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57200" y="719138"/>
            <a:ext cx="6410325" cy="3605212"/>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193" eaLnBrk="0" hangingPunct="0">
              <a:spcBef>
                <a:spcPct val="30000"/>
              </a:spcBef>
              <a:defRPr sz="1200">
                <a:solidFill>
                  <a:schemeClr val="tx1"/>
                </a:solidFill>
                <a:latin typeface="Times New Roman" pitchFamily="18" charset="0"/>
              </a:defRPr>
            </a:lvl1pPr>
            <a:lvl2pPr marL="777496" indent="-299037" defTabSz="975193" eaLnBrk="0" hangingPunct="0">
              <a:spcBef>
                <a:spcPct val="30000"/>
              </a:spcBef>
              <a:defRPr sz="1200">
                <a:solidFill>
                  <a:schemeClr val="tx1"/>
                </a:solidFill>
                <a:latin typeface="Times New Roman" pitchFamily="18" charset="0"/>
              </a:defRPr>
            </a:lvl2pPr>
            <a:lvl3pPr marL="1196147" indent="-239229" defTabSz="975193" eaLnBrk="0" hangingPunct="0">
              <a:spcBef>
                <a:spcPct val="30000"/>
              </a:spcBef>
              <a:defRPr sz="1200">
                <a:solidFill>
                  <a:schemeClr val="tx1"/>
                </a:solidFill>
                <a:latin typeface="Times New Roman" pitchFamily="18" charset="0"/>
              </a:defRPr>
            </a:lvl3pPr>
            <a:lvl4pPr marL="1674607" indent="-239229" defTabSz="975193" eaLnBrk="0" hangingPunct="0">
              <a:spcBef>
                <a:spcPct val="30000"/>
              </a:spcBef>
              <a:defRPr sz="1200">
                <a:solidFill>
                  <a:schemeClr val="tx1"/>
                </a:solidFill>
                <a:latin typeface="Times New Roman" pitchFamily="18" charset="0"/>
              </a:defRPr>
            </a:lvl4pPr>
            <a:lvl5pPr marL="2153066" indent="-239229" defTabSz="975193" eaLnBrk="0" hangingPunct="0">
              <a:spcBef>
                <a:spcPct val="30000"/>
              </a:spcBef>
              <a:defRPr sz="1200">
                <a:solidFill>
                  <a:schemeClr val="tx1"/>
                </a:solidFill>
                <a:latin typeface="Times New Roman" pitchFamily="18" charset="0"/>
              </a:defRPr>
            </a:lvl5pPr>
            <a:lvl6pPr marL="2631527" indent="-239229" defTabSz="975193" eaLnBrk="0" fontAlgn="base" hangingPunct="0">
              <a:spcBef>
                <a:spcPct val="30000"/>
              </a:spcBef>
              <a:spcAft>
                <a:spcPct val="0"/>
              </a:spcAft>
              <a:defRPr sz="1200">
                <a:solidFill>
                  <a:schemeClr val="tx1"/>
                </a:solidFill>
                <a:latin typeface="Times New Roman" pitchFamily="18" charset="0"/>
              </a:defRPr>
            </a:lvl6pPr>
            <a:lvl7pPr marL="3109986" indent="-239229" defTabSz="975193" eaLnBrk="0" fontAlgn="base" hangingPunct="0">
              <a:spcBef>
                <a:spcPct val="30000"/>
              </a:spcBef>
              <a:spcAft>
                <a:spcPct val="0"/>
              </a:spcAft>
              <a:defRPr sz="1200">
                <a:solidFill>
                  <a:schemeClr val="tx1"/>
                </a:solidFill>
                <a:latin typeface="Times New Roman" pitchFamily="18" charset="0"/>
              </a:defRPr>
            </a:lvl7pPr>
            <a:lvl8pPr marL="3588445" indent="-239229" defTabSz="975193" eaLnBrk="0" fontAlgn="base" hangingPunct="0">
              <a:spcBef>
                <a:spcPct val="30000"/>
              </a:spcBef>
              <a:spcAft>
                <a:spcPct val="0"/>
              </a:spcAft>
              <a:defRPr sz="1200">
                <a:solidFill>
                  <a:schemeClr val="tx1"/>
                </a:solidFill>
                <a:latin typeface="Times New Roman" pitchFamily="18" charset="0"/>
              </a:defRPr>
            </a:lvl8pPr>
            <a:lvl9pPr marL="4066902" indent="-239229" defTabSz="975193"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ACF92E78-2D32-4F20-8D45-95EB4E9ACC30}" type="slidenum">
              <a:rPr lang="en-US" altLang="en-US" smtClean="0">
                <a:solidFill>
                  <a:prstClr val="black"/>
                </a:solidFill>
              </a:rPr>
              <a:pPr>
                <a:spcBef>
                  <a:spcPct val="0"/>
                </a:spcBef>
                <a:defRPr/>
              </a:pPr>
              <a:t>83</a:t>
            </a:fld>
            <a:endParaRPr lang="en-US" altLang="en-US">
              <a:solidFill>
                <a:prstClr val="black"/>
              </a:solidFill>
            </a:endParaRPr>
          </a:p>
        </p:txBody>
      </p:sp>
    </p:spTree>
    <p:extLst>
      <p:ext uri="{BB962C8B-B14F-4D97-AF65-F5344CB8AC3E}">
        <p14:creationId xmlns:p14="http://schemas.microsoft.com/office/powerpoint/2010/main" val="4112543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a:t>As we mentioned in the introduction, our</a:t>
            </a:r>
            <a:r>
              <a:rPr lang="en-US" altLang="zh-CN" baseline="0" dirty="0"/>
              <a:t> methods are designed to be effective in multiple domains and languages.</a:t>
            </a:r>
          </a:p>
          <a:p>
            <a:endParaRPr lang="en-US" altLang="zh-CN" baseline="0" dirty="0"/>
          </a:p>
          <a:p>
            <a:r>
              <a:rPr lang="en-US" altLang="zh-CN" baseline="0" dirty="0"/>
              <a:t>We first evaluate the results in three domains: CS papers, Yelp reviews, and Wiki articles.</a:t>
            </a:r>
          </a:p>
          <a:p>
            <a:endParaRPr lang="en-US" altLang="zh-CN" dirty="0"/>
          </a:p>
          <a:p>
            <a:r>
              <a:rPr lang="en-US" altLang="zh-CN" dirty="0"/>
              <a:t>We mainly compared</a:t>
            </a:r>
            <a:r>
              <a:rPr lang="en-US" altLang="zh-CN" baseline="0" dirty="0"/>
              <a:t> </a:t>
            </a:r>
            <a:r>
              <a:rPr lang="en-US" altLang="zh-CN" baseline="0" dirty="0" err="1"/>
              <a:t>AutoPhrase</a:t>
            </a:r>
            <a:r>
              <a:rPr lang="en-US" altLang="zh-CN" baseline="0" dirty="0"/>
              <a:t> with </a:t>
            </a:r>
            <a:r>
              <a:rPr lang="en-US" altLang="zh-CN" baseline="0" dirty="0" err="1"/>
              <a:t>SegPhrase</a:t>
            </a:r>
            <a:r>
              <a:rPr lang="en-US" altLang="zh-CN" baseline="0" dirty="0"/>
              <a:t> and Stanford NLP Parser.</a:t>
            </a:r>
          </a:p>
          <a:p>
            <a:r>
              <a:rPr lang="en-US" altLang="zh-CN" baseline="0" dirty="0" err="1"/>
              <a:t>SegPhrase</a:t>
            </a:r>
            <a:r>
              <a:rPr lang="en-US" altLang="zh-CN" baseline="0" dirty="0"/>
              <a:t> has outperformed many unsupervised methods like </a:t>
            </a:r>
            <a:r>
              <a:rPr lang="en-US" altLang="zh-CN" baseline="0" dirty="0" err="1"/>
              <a:t>TopMine</a:t>
            </a:r>
            <a:r>
              <a:rPr lang="en-US" altLang="zh-CN" baseline="0" dirty="0"/>
              <a:t>. So we didn’t include the results here.</a:t>
            </a:r>
          </a:p>
          <a:p>
            <a:endParaRPr lang="en-US" altLang="zh-CN" baseline="0" dirty="0"/>
          </a:p>
          <a:p>
            <a:r>
              <a:rPr lang="en-US" altLang="zh-CN" baseline="0" dirty="0"/>
              <a:t>The Stanford NLP parser can extract noun phrases and verb phrases from sentences.</a:t>
            </a:r>
          </a:p>
          <a:p>
            <a:r>
              <a:rPr lang="en-US" altLang="zh-CN" baseline="0" dirty="0"/>
              <a:t>We use the popular TF-IDF and </a:t>
            </a:r>
            <a:r>
              <a:rPr lang="en-US" altLang="zh-CN" baseline="0" dirty="0" err="1"/>
              <a:t>TextRank</a:t>
            </a:r>
            <a:r>
              <a:rPr lang="en-US" altLang="zh-CN" baseline="0" dirty="0"/>
              <a:t> to rank the extracted phrases. </a:t>
            </a:r>
          </a:p>
          <a:p>
            <a:r>
              <a:rPr lang="en-US" altLang="zh-CN" baseline="0" dirty="0"/>
              <a:t>TF-IDF is a popular measurement in information retrieval. TF is term frequency and IDF is the inverse document frequency. </a:t>
            </a:r>
          </a:p>
          <a:p>
            <a:r>
              <a:rPr lang="en-US" altLang="zh-CN" baseline="0" dirty="0" err="1"/>
              <a:t>TextRank</a:t>
            </a:r>
            <a:r>
              <a:rPr lang="en-US" altLang="zh-CN" baseline="0" dirty="0"/>
              <a:t> is similar to the PageRank. We construct a graph of phrases and build edges as their co-occurrence within a given sliding window. Then we run the random walk on this graph and compute the page rank. </a:t>
            </a:r>
          </a:p>
          <a:p>
            <a:endParaRPr lang="en-US" altLang="zh-CN" baseline="0" dirty="0"/>
          </a:p>
          <a:p>
            <a:r>
              <a:rPr lang="en-US" altLang="zh-CN" baseline="0" dirty="0"/>
              <a:t>As you can see here, </a:t>
            </a:r>
            <a:r>
              <a:rPr lang="en-US" altLang="zh-CN" baseline="0" dirty="0" err="1"/>
              <a:t>AutoPhrase</a:t>
            </a:r>
            <a:r>
              <a:rPr lang="en-US" altLang="zh-CN" baseline="0" dirty="0"/>
              <a:t> always has the best performance.</a:t>
            </a:r>
          </a:p>
          <a:p>
            <a:endParaRPr lang="en-US" altLang="zh-CN" dirty="0"/>
          </a:p>
          <a:p>
            <a:endParaRPr lang="en-US" altLang="zh-CN" dirty="0"/>
          </a:p>
          <a:p>
            <a:endParaRPr lang="en-US" altLang="zh-CN" dirty="0"/>
          </a:p>
          <a:p>
            <a:endParaRPr lang="en-US" altLang="zh-CN" dirty="0"/>
          </a:p>
          <a:p>
            <a:r>
              <a:rPr lang="en-US" altLang="zh-CN" dirty="0"/>
              <a:t>The compared methods include</a:t>
            </a:r>
          </a:p>
          <a:p>
            <a:pPr marL="228600" indent="-228600">
              <a:buAutoNum type="arabicPeriod"/>
            </a:pPr>
            <a:r>
              <a:rPr lang="en-US" altLang="zh-CN" dirty="0" err="1"/>
              <a:t>AutoPhrase</a:t>
            </a:r>
            <a:r>
              <a:rPr lang="en-US" altLang="zh-CN" dirty="0"/>
              <a:t>:</a:t>
            </a:r>
            <a:r>
              <a:rPr lang="en-US" altLang="zh-CN" baseline="0" dirty="0"/>
              <a:t> distantly supervised</a:t>
            </a:r>
          </a:p>
          <a:p>
            <a:pPr marL="228600" indent="-228600">
              <a:buAutoNum type="arabicPeriod"/>
            </a:pPr>
            <a:r>
              <a:rPr lang="en-US" altLang="zh-CN" dirty="0" err="1"/>
              <a:t>SegPhrase</a:t>
            </a:r>
            <a:r>
              <a:rPr lang="en-US" altLang="zh-CN" dirty="0"/>
              <a:t>:</a:t>
            </a:r>
            <a:r>
              <a:rPr lang="en-US" altLang="zh-CN" baseline="0" dirty="0"/>
              <a:t> weakly supervised (outperformed </a:t>
            </a:r>
            <a:r>
              <a:rPr lang="en-US" altLang="zh-CN" baseline="0" dirty="0" err="1"/>
              <a:t>ToPMine</a:t>
            </a:r>
            <a:r>
              <a:rPr lang="en-US" altLang="zh-CN" baseline="0" dirty="0"/>
              <a:t>, </a:t>
            </a:r>
            <a:r>
              <a:rPr lang="en-US" altLang="zh-CN" baseline="0" dirty="0" err="1"/>
              <a:t>ConExtr</a:t>
            </a:r>
            <a:r>
              <a:rPr lang="en-US" altLang="zh-CN" baseline="0" dirty="0"/>
              <a:t>, KEA, NLP-based + ranking, …)</a:t>
            </a:r>
          </a:p>
          <a:p>
            <a:pPr marL="228600" indent="-228600">
              <a:buAutoNum type="arabicPeriod"/>
            </a:pPr>
            <a:r>
              <a:rPr lang="en-US" altLang="zh-CN" baseline="0" dirty="0"/>
              <a:t>NLP-based methods + TF-IDF/</a:t>
            </a:r>
            <a:r>
              <a:rPr lang="en-US" altLang="zh-CN" baseline="0" dirty="0" err="1"/>
              <a:t>TextRank</a:t>
            </a:r>
            <a:r>
              <a:rPr lang="en-US" altLang="zh-CN" baseline="0" dirty="0"/>
              <a:t> ranking</a:t>
            </a:r>
          </a:p>
          <a:p>
            <a:pPr marL="228600" indent="-228600">
              <a:buAutoNum type="arabicPeriod"/>
            </a:pPr>
            <a:endParaRPr lang="en-US" altLang="zh-CN" baseline="0" dirty="0"/>
          </a:p>
          <a:p>
            <a:endParaRPr lang="en-US" dirty="0"/>
          </a:p>
        </p:txBody>
      </p:sp>
      <p:sp>
        <p:nvSpPr>
          <p:cNvPr id="4" name="Slide Number Placeholder 3"/>
          <p:cNvSpPr>
            <a:spLocks noGrp="1"/>
          </p:cNvSpPr>
          <p:nvPr>
            <p:ph type="sldNum" sz="quarter" idx="10"/>
          </p:nvPr>
        </p:nvSpPr>
        <p:spPr>
          <a:xfrm>
            <a:off x="3970938" y="8829969"/>
            <a:ext cx="3037840" cy="466433"/>
          </a:xfrm>
          <a:prstGeom prst="rect">
            <a:avLst/>
          </a:prstGeom>
        </p:spPr>
        <p:txBody>
          <a:bodyPr/>
          <a:lstStyle/>
          <a:p>
            <a:fld id="{00E8D27A-BCD4-0843-BCA8-79FDB9E59CC8}" type="slidenum">
              <a:rPr lang="en-US" smtClean="0"/>
              <a:t>88</a:t>
            </a:fld>
            <a:endParaRPr lang="en-US"/>
          </a:p>
        </p:txBody>
      </p:sp>
    </p:spTree>
    <p:extLst>
      <p:ext uri="{BB962C8B-B14F-4D97-AF65-F5344CB8AC3E}">
        <p14:creationId xmlns:p14="http://schemas.microsoft.com/office/powerpoint/2010/main" val="21780212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We further conducted experiments in different languages.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Since </a:t>
            </a:r>
            <a:r>
              <a:rPr lang="en-US" altLang="zh-CN" baseline="0" dirty="0" err="1"/>
              <a:t>SegPhrase</a:t>
            </a:r>
            <a:r>
              <a:rPr lang="en-US" altLang="zh-CN" baseline="0" dirty="0"/>
              <a:t> is originally designed for English, we introduce its variant </a:t>
            </a:r>
            <a:r>
              <a:rPr lang="en-US" altLang="zh-CN" baseline="0" dirty="0" err="1"/>
              <a:t>WrapSegPhrase</a:t>
            </a:r>
            <a:r>
              <a:rPr lang="en-US" altLang="zh-CN" baseline="0" dirty="0"/>
              <a:t> for other languages.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We encode the non-English tokens using English letters. The first token is marked as ‘a’, the second as ‘b’, and so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I would like to highlight here, on the Chinese dataset, we compare with the popular, supervised Chinese phrase mining methods, </a:t>
            </a:r>
            <a:r>
              <a:rPr lang="en-US" altLang="zh-CN" baseline="0" dirty="0" err="1"/>
              <a:t>Jieba</a:t>
            </a:r>
            <a:r>
              <a:rPr lang="en-US" altLang="zh-CN" baseline="0" dirty="0"/>
              <a:t> Segmentation and </a:t>
            </a:r>
            <a:r>
              <a:rPr lang="en-US" altLang="zh-CN" baseline="0" dirty="0" err="1"/>
              <a:t>Ansj</a:t>
            </a:r>
            <a:r>
              <a:rPr lang="en-US" altLang="zh-CN" baseline="0" dirty="0"/>
              <a:t> Segmentation. They are using conditional random fields and hidden </a:t>
            </a:r>
            <a:r>
              <a:rPr lang="en-US" altLang="zh-CN" baseline="0" dirty="0" err="1"/>
              <a:t>markov</a:t>
            </a:r>
            <a:r>
              <a:rPr lang="en-US" altLang="zh-CN" baseline="0" dirty="0"/>
              <a:t> models trained on annotated corpora.</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As you can see here, </a:t>
            </a:r>
            <a:r>
              <a:rPr lang="en-US" altLang="zh-CN" baseline="0" dirty="0" err="1"/>
              <a:t>AutoPhrase</a:t>
            </a:r>
            <a:r>
              <a:rPr lang="en-US" altLang="zh-CN" baseline="0" dirty="0"/>
              <a:t> performs the best.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Compared Methods: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CN" baseline="0" dirty="0" err="1"/>
              <a:t>WrapSegPhrase</a:t>
            </a:r>
            <a:r>
              <a:rPr lang="en-US" altLang="zh-CN" baseline="0" dirty="0"/>
              <a:t>: encoding/decoding process for non-English languages + </a:t>
            </a:r>
            <a:r>
              <a:rPr lang="en-US" altLang="zh-CN" baseline="0" dirty="0" err="1"/>
              <a:t>SegPhrase</a:t>
            </a:r>
            <a:endParaRPr lang="en-US" altLang="zh-CN" baseline="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CN" baseline="0" dirty="0"/>
              <a:t>NLP-based methods + TF-IDF/</a:t>
            </a:r>
            <a:r>
              <a:rPr lang="en-US" altLang="zh-CN" baseline="0" dirty="0" err="1"/>
              <a:t>TextRank</a:t>
            </a:r>
            <a:r>
              <a:rPr lang="en-US" altLang="zh-CN" baseline="0" dirty="0"/>
              <a:t> ranking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CN" baseline="0" dirty="0"/>
              <a:t>Pre-trained Chinese </a:t>
            </a:r>
            <a:r>
              <a:rPr lang="en-US" altLang="zh-CN" baseline="0" dirty="0" err="1"/>
              <a:t>Segmenters</a:t>
            </a:r>
            <a:r>
              <a:rPr lang="en-US" altLang="zh-CN" baseline="0" dirty="0"/>
              <a:t>: </a:t>
            </a:r>
            <a:r>
              <a:rPr lang="en-US" altLang="zh-CN" baseline="0" dirty="0" err="1"/>
              <a:t>AnsjSeg</a:t>
            </a:r>
            <a:r>
              <a:rPr lang="en-US" altLang="zh-CN" baseline="0" dirty="0"/>
              <a:t> and </a:t>
            </a:r>
            <a:r>
              <a:rPr lang="en-US" altLang="zh-CN" baseline="0" dirty="0" err="1"/>
              <a:t>JiebaPSeg</a:t>
            </a:r>
            <a:endParaRPr lang="zh-CN" altLang="en-US" dirty="0"/>
          </a:p>
          <a:p>
            <a:endParaRPr lang="en-US" dirty="0"/>
          </a:p>
        </p:txBody>
      </p:sp>
      <p:sp>
        <p:nvSpPr>
          <p:cNvPr id="4" name="Slide Number Placeholder 3"/>
          <p:cNvSpPr>
            <a:spLocks noGrp="1"/>
          </p:cNvSpPr>
          <p:nvPr>
            <p:ph type="sldNum" sz="quarter" idx="10"/>
          </p:nvPr>
        </p:nvSpPr>
        <p:spPr>
          <a:xfrm>
            <a:off x="3970938" y="8829969"/>
            <a:ext cx="3037840" cy="466433"/>
          </a:xfrm>
          <a:prstGeom prst="rect">
            <a:avLst/>
          </a:prstGeom>
        </p:spPr>
        <p:txBody>
          <a:bodyPr/>
          <a:lstStyle/>
          <a:p>
            <a:fld id="{00E8D27A-BCD4-0843-BCA8-79FDB9E59CC8}" type="slidenum">
              <a:rPr lang="en-US" smtClean="0"/>
              <a:t>89</a:t>
            </a:fld>
            <a:endParaRPr lang="en-US"/>
          </a:p>
        </p:txBody>
      </p:sp>
    </p:spTree>
    <p:extLst>
      <p:ext uri="{BB962C8B-B14F-4D97-AF65-F5344CB8AC3E}">
        <p14:creationId xmlns:p14="http://schemas.microsoft.com/office/powerpoint/2010/main" val="30917658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quantitative evaluation,</a:t>
            </a:r>
            <a:r>
              <a:rPr lang="en-US" baseline="0" dirty="0"/>
              <a:t> I would like to show you some example results.</a:t>
            </a:r>
          </a:p>
          <a:p>
            <a:endParaRPr lang="en-US" baseline="0" dirty="0"/>
          </a:p>
          <a:p>
            <a:r>
              <a:rPr lang="en-US" baseline="0" dirty="0"/>
              <a:t>The Chinese dataset is one of the most challenging datasets. As you may know, the tokenization is also very hard in Chinese, because there is no whitespace. Meanwhile, the volume of Chinese Wiki is much smaller than English and Spanish Wikis. This makes the distant supervision hard.</a:t>
            </a:r>
          </a:p>
          <a:p>
            <a:endParaRPr lang="en-US" baseline="0" dirty="0"/>
          </a:p>
          <a:p>
            <a:r>
              <a:rPr lang="en-US" baseline="0" dirty="0"/>
              <a:t>So let’s take a look at the Chinese phrase results. The first column is the rank, the second column is the phrase, and the third column is the translation.</a:t>
            </a:r>
          </a:p>
          <a:p>
            <a:endParaRPr lang="en-US" baseline="0" dirty="0"/>
          </a:p>
          <a:p>
            <a:r>
              <a:rPr lang="en-US" baseline="0" dirty="0"/>
              <a:t>The underscores are inserted by the </a:t>
            </a:r>
            <a:r>
              <a:rPr lang="en-US" baseline="0" dirty="0" err="1"/>
              <a:t>tokenizer</a:t>
            </a:r>
            <a:r>
              <a:rPr lang="en-US" baseline="0" dirty="0"/>
              <a:t>, although some of them are not accurate. AutoPhrase can find many high-quality phrases, for example, around the rank of a hundred thousand, we can still find phrases like “Computer Science and Technology”.  </a:t>
            </a:r>
          </a:p>
          <a:p>
            <a:r>
              <a:rPr lang="en-US" baseline="0" dirty="0"/>
              <a:t>Most of these high-quality phrases are not covered by the Wikipedia: Only about twenty-nine thousand phrases can be found in the positive pool, while AutoPhrase has found more than a hundred and sixteen thousand phrases.</a:t>
            </a:r>
          </a:p>
        </p:txBody>
      </p:sp>
      <p:sp>
        <p:nvSpPr>
          <p:cNvPr id="4" name="Slide Number Placeholder 3"/>
          <p:cNvSpPr>
            <a:spLocks noGrp="1"/>
          </p:cNvSpPr>
          <p:nvPr>
            <p:ph type="sldNum" sz="quarter" idx="10"/>
          </p:nvPr>
        </p:nvSpPr>
        <p:spPr/>
        <p:txBody>
          <a:bodyPr/>
          <a:lstStyle/>
          <a:p>
            <a:pPr marL="0" marR="0" lvl="0" indent="0" algn="r" defTabSz="457178" rtl="0" eaLnBrk="1" fontAlgn="auto" latinLnBrk="0" hangingPunct="1">
              <a:lnSpc>
                <a:spcPct val="100000"/>
              </a:lnSpc>
              <a:spcBef>
                <a:spcPts val="0"/>
              </a:spcBef>
              <a:spcAft>
                <a:spcPts val="0"/>
              </a:spcAft>
              <a:buClrTx/>
              <a:buSzTx/>
              <a:buFontTx/>
              <a:buNone/>
              <a:tabLst/>
              <a:defRPr/>
            </a:pPr>
            <a:fld id="{00E8D27A-BCD4-0843-BCA8-79FDB9E59C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78"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316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Times New Roman" panose="02020603050405020304" pitchFamily="18" charset="0"/>
              </a:defRPr>
            </a:lvl1pPr>
            <a:lvl2pPr marL="742950" indent="-285750" defTabSz="922338" eaLnBrk="0" hangingPunct="0">
              <a:spcBef>
                <a:spcPct val="30000"/>
              </a:spcBef>
              <a:defRPr sz="1200">
                <a:solidFill>
                  <a:schemeClr val="tx1"/>
                </a:solidFill>
                <a:latin typeface="Times New Roman" panose="02020603050405020304" pitchFamily="18" charset="0"/>
              </a:defRPr>
            </a:lvl2pPr>
            <a:lvl3pPr marL="1143000" indent="-228600" defTabSz="922338" eaLnBrk="0" hangingPunct="0">
              <a:spcBef>
                <a:spcPct val="30000"/>
              </a:spcBef>
              <a:defRPr sz="1200">
                <a:solidFill>
                  <a:schemeClr val="tx1"/>
                </a:solidFill>
                <a:latin typeface="Times New Roman" panose="02020603050405020304" pitchFamily="18" charset="0"/>
              </a:defRPr>
            </a:lvl3pPr>
            <a:lvl4pPr marL="1600200" indent="-228600" defTabSz="922338" eaLnBrk="0" hangingPunct="0">
              <a:spcBef>
                <a:spcPct val="30000"/>
              </a:spcBef>
              <a:defRPr sz="1200">
                <a:solidFill>
                  <a:schemeClr val="tx1"/>
                </a:solidFill>
                <a:latin typeface="Times New Roman" panose="02020603050405020304" pitchFamily="18" charset="0"/>
              </a:defRPr>
            </a:lvl4pPr>
            <a:lvl5pPr marL="2057400" indent="-228600" defTabSz="922338" eaLnBrk="0" hangingPunct="0">
              <a:spcBef>
                <a:spcPct val="30000"/>
              </a:spcBef>
              <a:defRPr sz="1200">
                <a:solidFill>
                  <a:schemeClr val="tx1"/>
                </a:solidFill>
                <a:latin typeface="Times New Roman"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FA0B77-FEDE-4D84-A8C2-0F4E9C984340}" type="slidenum">
              <a:rPr lang="en-US" altLang="en-US"/>
              <a:pPr>
                <a:spcBef>
                  <a:spcPct val="0"/>
                </a:spcBef>
              </a:pPr>
              <a:t>91</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072360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Times New Roman" panose="02020603050405020304" pitchFamily="18" charset="0"/>
              </a:defRPr>
            </a:lvl1pPr>
            <a:lvl2pPr marL="742950" indent="-285750" defTabSz="922338" eaLnBrk="0" hangingPunct="0">
              <a:spcBef>
                <a:spcPct val="30000"/>
              </a:spcBef>
              <a:defRPr sz="1200">
                <a:solidFill>
                  <a:schemeClr val="tx1"/>
                </a:solidFill>
                <a:latin typeface="Times New Roman" panose="02020603050405020304" pitchFamily="18" charset="0"/>
              </a:defRPr>
            </a:lvl2pPr>
            <a:lvl3pPr marL="1143000" indent="-228600" defTabSz="922338" eaLnBrk="0" hangingPunct="0">
              <a:spcBef>
                <a:spcPct val="30000"/>
              </a:spcBef>
              <a:defRPr sz="1200">
                <a:solidFill>
                  <a:schemeClr val="tx1"/>
                </a:solidFill>
                <a:latin typeface="Times New Roman" panose="02020603050405020304" pitchFamily="18" charset="0"/>
              </a:defRPr>
            </a:lvl3pPr>
            <a:lvl4pPr marL="1600200" indent="-228600" defTabSz="922338" eaLnBrk="0" hangingPunct="0">
              <a:spcBef>
                <a:spcPct val="30000"/>
              </a:spcBef>
              <a:defRPr sz="1200">
                <a:solidFill>
                  <a:schemeClr val="tx1"/>
                </a:solidFill>
                <a:latin typeface="Times New Roman" panose="02020603050405020304" pitchFamily="18" charset="0"/>
              </a:defRPr>
            </a:lvl4pPr>
            <a:lvl5pPr marL="2057400" indent="-228600" defTabSz="922338" eaLnBrk="0" hangingPunct="0">
              <a:spcBef>
                <a:spcPct val="30000"/>
              </a:spcBef>
              <a:defRPr sz="1200">
                <a:solidFill>
                  <a:schemeClr val="tx1"/>
                </a:solidFill>
                <a:latin typeface="Times New Roman"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2338" rtl="0" eaLnBrk="0" fontAlgn="auto" latinLnBrk="0" hangingPunct="0">
              <a:lnSpc>
                <a:spcPct val="100000"/>
              </a:lnSpc>
              <a:spcBef>
                <a:spcPct val="0"/>
              </a:spcBef>
              <a:spcAft>
                <a:spcPts val="0"/>
              </a:spcAft>
              <a:buClrTx/>
              <a:buSzTx/>
              <a:buFontTx/>
              <a:buNone/>
              <a:tabLst/>
              <a:defRPr/>
            </a:pPr>
            <a:fld id="{76FA0B77-FEDE-4D84-A8C2-0F4E9C984340}"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22338" rtl="0" eaLnBrk="0" fontAlgn="auto" latinLnBrk="0" hangingPunct="0">
                <a:lnSpc>
                  <a:spcPct val="100000"/>
                </a:lnSpc>
                <a:spcBef>
                  <a:spcPct val="0"/>
                </a:spcBef>
                <a:spcAft>
                  <a:spcPts val="0"/>
                </a:spcAft>
                <a:buClrTx/>
                <a:buSzTx/>
                <a:buFontTx/>
                <a:buNone/>
                <a:tabLst/>
                <a:defRPr/>
              </a:pPr>
              <a:t>92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345235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Times New Roman" panose="02020603050405020304" pitchFamily="18" charset="0"/>
              </a:defRPr>
            </a:lvl1pPr>
            <a:lvl2pPr marL="742950" indent="-285750" defTabSz="922338" eaLnBrk="0" hangingPunct="0">
              <a:spcBef>
                <a:spcPct val="30000"/>
              </a:spcBef>
              <a:defRPr sz="1200">
                <a:solidFill>
                  <a:schemeClr val="tx1"/>
                </a:solidFill>
                <a:latin typeface="Times New Roman" panose="02020603050405020304" pitchFamily="18" charset="0"/>
              </a:defRPr>
            </a:lvl2pPr>
            <a:lvl3pPr marL="1143000" indent="-228600" defTabSz="922338" eaLnBrk="0" hangingPunct="0">
              <a:spcBef>
                <a:spcPct val="30000"/>
              </a:spcBef>
              <a:defRPr sz="1200">
                <a:solidFill>
                  <a:schemeClr val="tx1"/>
                </a:solidFill>
                <a:latin typeface="Times New Roman" panose="02020603050405020304" pitchFamily="18" charset="0"/>
              </a:defRPr>
            </a:lvl3pPr>
            <a:lvl4pPr marL="1600200" indent="-228600" defTabSz="922338" eaLnBrk="0" hangingPunct="0">
              <a:spcBef>
                <a:spcPct val="30000"/>
              </a:spcBef>
              <a:defRPr sz="1200">
                <a:solidFill>
                  <a:schemeClr val="tx1"/>
                </a:solidFill>
                <a:latin typeface="Times New Roman" panose="02020603050405020304" pitchFamily="18" charset="0"/>
              </a:defRPr>
            </a:lvl4pPr>
            <a:lvl5pPr marL="2057400" indent="-228600" defTabSz="922338" eaLnBrk="0" hangingPunct="0">
              <a:spcBef>
                <a:spcPct val="30000"/>
              </a:spcBef>
              <a:defRPr sz="1200">
                <a:solidFill>
                  <a:schemeClr val="tx1"/>
                </a:solidFill>
                <a:latin typeface="Times New Roman"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2338" rtl="0" eaLnBrk="0" fontAlgn="auto" latinLnBrk="0" hangingPunct="0">
              <a:lnSpc>
                <a:spcPct val="100000"/>
              </a:lnSpc>
              <a:spcBef>
                <a:spcPct val="0"/>
              </a:spcBef>
              <a:spcAft>
                <a:spcPts val="0"/>
              </a:spcAft>
              <a:buClrTx/>
              <a:buSzTx/>
              <a:buFontTx/>
              <a:buNone/>
              <a:tabLst/>
              <a:defRPr/>
            </a:pPr>
            <a:fld id="{76FA0B77-FEDE-4D84-A8C2-0F4E9C984340}"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22338" rtl="0" eaLnBrk="0" fontAlgn="auto" latinLnBrk="0" hangingPunct="0">
                <a:lnSpc>
                  <a:spcPct val="100000"/>
                </a:lnSpc>
                <a:spcBef>
                  <a:spcPct val="0"/>
                </a:spcBef>
                <a:spcAft>
                  <a:spcPts val="0"/>
                </a:spcAft>
                <a:buClrTx/>
                <a:buSzTx/>
                <a:buFontTx/>
                <a:buNone/>
                <a:tabLst/>
                <a:defRPr/>
              </a:pPr>
              <a:t>93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54393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FC7AEE2-938E-452D-BDE4-E1A19BA8808A}" type="slidenum">
              <a:rPr lang="en-US" altLang="en-US" smtClean="0">
                <a:solidFill>
                  <a:prstClr val="black"/>
                </a:solidFill>
              </a:rPr>
              <a:pPr>
                <a:spcBef>
                  <a:spcPct val="0"/>
                </a:spcBef>
              </a:pPr>
              <a:t>94</a:t>
            </a:fld>
            <a:endParaRPr lang="en-US" altLang="en-US">
              <a:solidFill>
                <a:prstClr val="black"/>
              </a:solidFill>
            </a:endParaRPr>
          </a:p>
        </p:txBody>
      </p:sp>
      <p:sp>
        <p:nvSpPr>
          <p:cNvPr id="41987" name="Rectangle 2"/>
          <p:cNvSpPr>
            <a:spLocks noGrp="1" noRot="1" noChangeAspect="1" noChangeArrowheads="1" noTextEdit="1"/>
          </p:cNvSpPr>
          <p:nvPr>
            <p:ph type="sldImg"/>
          </p:nvPr>
        </p:nvSpPr>
        <p:spPr>
          <a:xfrm>
            <a:off x="717550" y="1162050"/>
            <a:ext cx="5575300" cy="3136900"/>
          </a:xfrm>
          <a:ln/>
        </p:spPr>
      </p:sp>
      <p:sp>
        <p:nvSpPr>
          <p:cNvPr id="4198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5228726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2287" eaLnBrk="0" hangingPunct="0">
              <a:defRPr sz="2400">
                <a:solidFill>
                  <a:schemeClr val="tx1"/>
                </a:solidFill>
                <a:latin typeface="Tahoma" pitchFamily="34" charset="0"/>
                <a:ea typeface="MS PGothic" pitchFamily="34" charset="-128"/>
              </a:defRPr>
            </a:lvl1pPr>
            <a:lvl2pPr marL="742909" indent="-285734" defTabSz="922287" eaLnBrk="0" hangingPunct="0">
              <a:defRPr sz="2400">
                <a:solidFill>
                  <a:schemeClr val="tx1"/>
                </a:solidFill>
                <a:latin typeface="Tahoma" pitchFamily="34" charset="0"/>
                <a:ea typeface="MS PGothic" pitchFamily="34" charset="-128"/>
              </a:defRPr>
            </a:lvl2pPr>
            <a:lvl3pPr marL="1142937" indent="-228587" defTabSz="922287" eaLnBrk="0" hangingPunct="0">
              <a:defRPr sz="2400">
                <a:solidFill>
                  <a:schemeClr val="tx1"/>
                </a:solidFill>
                <a:latin typeface="Tahoma" pitchFamily="34" charset="0"/>
                <a:ea typeface="MS PGothic" pitchFamily="34" charset="-128"/>
              </a:defRPr>
            </a:lvl3pPr>
            <a:lvl4pPr marL="1600111" indent="-228587" defTabSz="922287" eaLnBrk="0" hangingPunct="0">
              <a:defRPr sz="2400">
                <a:solidFill>
                  <a:schemeClr val="tx1"/>
                </a:solidFill>
                <a:latin typeface="Tahoma" pitchFamily="34" charset="0"/>
                <a:ea typeface="MS PGothic" pitchFamily="34" charset="-128"/>
              </a:defRPr>
            </a:lvl4pPr>
            <a:lvl5pPr marL="2057287" indent="-228587" defTabSz="922287" eaLnBrk="0" hangingPunct="0">
              <a:defRPr sz="2400">
                <a:solidFill>
                  <a:schemeClr val="tx1"/>
                </a:solidFill>
                <a:latin typeface="Tahoma" pitchFamily="34" charset="0"/>
                <a:ea typeface="MS PGothic" pitchFamily="34" charset="-128"/>
              </a:defRPr>
            </a:lvl5pPr>
            <a:lvl6pPr marL="251446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6pPr>
            <a:lvl7pPr marL="297163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7pPr>
            <a:lvl8pPr marL="3428811"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8pPr>
            <a:lvl9pPr marL="3885985" indent="-228587" defTabSz="922287"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fld id="{8F2235FA-AFC4-467F-A141-28B926E0BC8E}" type="slidenum">
              <a:rPr lang="en-US" altLang="en-US" sz="1200">
                <a:solidFill>
                  <a:prstClr val="black"/>
                </a:solidFill>
                <a:latin typeface="Times New Roman" pitchFamily="18" charset="0"/>
              </a:rPr>
              <a:pPr>
                <a:defRPr/>
              </a:pPr>
              <a:t>95</a:t>
            </a:fld>
            <a:endParaRPr lang="en-US" altLang="en-US" sz="1200">
              <a:solidFill>
                <a:prstClr val="black"/>
              </a:solidFill>
              <a:latin typeface="Times New Roman" pitchFamily="18" charset="0"/>
            </a:endParaRPr>
          </a:p>
        </p:txBody>
      </p:sp>
      <p:sp>
        <p:nvSpPr>
          <p:cNvPr id="39939" name="Rectangle 2"/>
          <p:cNvSpPr>
            <a:spLocks noGrp="1" noRot="1" noChangeAspect="1" noChangeArrowheads="1" noTextEdit="1"/>
          </p:cNvSpPr>
          <p:nvPr>
            <p:ph type="sldImg"/>
          </p:nvPr>
        </p:nvSpPr>
        <p:spPr>
          <a:xfrm>
            <a:off x="406400" y="696913"/>
            <a:ext cx="6197600" cy="3486150"/>
          </a:xfrm>
          <a:ln/>
        </p:spPr>
      </p:sp>
      <p:sp>
        <p:nvSpPr>
          <p:cNvPr id="399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1005452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44E4DF7-6595-412D-9DE3-667804BEF3C4}" type="slidenum">
              <a:rPr lang="en-US" altLang="en-US" smtClean="0"/>
              <a:pPr>
                <a:spcBef>
                  <a:spcPct val="0"/>
                </a:spcBef>
              </a:pPr>
              <a:t>9</a:t>
            </a:fld>
            <a:endParaRPr lang="en-US" altLang="en-US"/>
          </a:p>
        </p:txBody>
      </p:sp>
      <p:sp>
        <p:nvSpPr>
          <p:cNvPr id="29699" name="Rectangle 2"/>
          <p:cNvSpPr>
            <a:spLocks noGrp="1" noRot="1" noChangeAspect="1" noChangeArrowheads="1" noTextEdit="1"/>
          </p:cNvSpPr>
          <p:nvPr>
            <p:ph type="sldImg"/>
          </p:nvPr>
        </p:nvSpPr>
        <p:spPr>
          <a:xfrm>
            <a:off x="717550" y="1162050"/>
            <a:ext cx="5575300" cy="3136900"/>
          </a:xfrm>
          <a:ln/>
        </p:spPr>
      </p:sp>
      <p:sp>
        <p:nvSpPr>
          <p:cNvPr id="2970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708468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285" eaLnBrk="0" hangingPunct="0">
              <a:defRPr sz="2400">
                <a:solidFill>
                  <a:schemeClr val="tx1"/>
                </a:solidFill>
                <a:latin typeface="Tahoma" pitchFamily="34" charset="0"/>
                <a:ea typeface="MS PGothic" pitchFamily="34" charset="-128"/>
              </a:defRPr>
            </a:lvl1pPr>
            <a:lvl2pPr marL="734852" indent="-282635" defTabSz="912285" eaLnBrk="0" hangingPunct="0">
              <a:defRPr sz="2400">
                <a:solidFill>
                  <a:schemeClr val="tx1"/>
                </a:solidFill>
                <a:latin typeface="Tahoma" pitchFamily="34" charset="0"/>
                <a:ea typeface="MS PGothic" pitchFamily="34" charset="-128"/>
              </a:defRPr>
            </a:lvl2pPr>
            <a:lvl3pPr marL="1130541" indent="-226108" defTabSz="912285" eaLnBrk="0" hangingPunct="0">
              <a:defRPr sz="2400">
                <a:solidFill>
                  <a:schemeClr val="tx1"/>
                </a:solidFill>
                <a:latin typeface="Tahoma" pitchFamily="34" charset="0"/>
                <a:ea typeface="MS PGothic" pitchFamily="34" charset="-128"/>
              </a:defRPr>
            </a:lvl3pPr>
            <a:lvl4pPr marL="1582758" indent="-226108" defTabSz="912285" eaLnBrk="0" hangingPunct="0">
              <a:defRPr sz="2400">
                <a:solidFill>
                  <a:schemeClr val="tx1"/>
                </a:solidFill>
                <a:latin typeface="Tahoma" pitchFamily="34" charset="0"/>
                <a:ea typeface="MS PGothic" pitchFamily="34" charset="-128"/>
              </a:defRPr>
            </a:lvl4pPr>
            <a:lvl5pPr marL="2034974" indent="-226108" defTabSz="912285" eaLnBrk="0" hangingPunct="0">
              <a:defRPr sz="2400">
                <a:solidFill>
                  <a:schemeClr val="tx1"/>
                </a:solidFill>
                <a:latin typeface="Tahoma" pitchFamily="34" charset="0"/>
                <a:ea typeface="MS PGothic" pitchFamily="34" charset="-128"/>
              </a:defRPr>
            </a:lvl5pPr>
            <a:lvl6pPr marL="2487191" indent="-226108" defTabSz="912285" eaLnBrk="0" fontAlgn="base" hangingPunct="0">
              <a:spcBef>
                <a:spcPct val="0"/>
              </a:spcBef>
              <a:spcAft>
                <a:spcPct val="0"/>
              </a:spcAft>
              <a:defRPr sz="2400">
                <a:solidFill>
                  <a:schemeClr val="tx1"/>
                </a:solidFill>
                <a:latin typeface="Tahoma" pitchFamily="34" charset="0"/>
                <a:ea typeface="MS PGothic" pitchFamily="34" charset="-128"/>
              </a:defRPr>
            </a:lvl6pPr>
            <a:lvl7pPr marL="2939407" indent="-226108" defTabSz="912285" eaLnBrk="0" fontAlgn="base" hangingPunct="0">
              <a:spcBef>
                <a:spcPct val="0"/>
              </a:spcBef>
              <a:spcAft>
                <a:spcPct val="0"/>
              </a:spcAft>
              <a:defRPr sz="2400">
                <a:solidFill>
                  <a:schemeClr val="tx1"/>
                </a:solidFill>
                <a:latin typeface="Tahoma" pitchFamily="34" charset="0"/>
                <a:ea typeface="MS PGothic" pitchFamily="34" charset="-128"/>
              </a:defRPr>
            </a:lvl7pPr>
            <a:lvl8pPr marL="3391624" indent="-226108" defTabSz="912285" eaLnBrk="0" fontAlgn="base" hangingPunct="0">
              <a:spcBef>
                <a:spcPct val="0"/>
              </a:spcBef>
              <a:spcAft>
                <a:spcPct val="0"/>
              </a:spcAft>
              <a:defRPr sz="2400">
                <a:solidFill>
                  <a:schemeClr val="tx1"/>
                </a:solidFill>
                <a:latin typeface="Tahoma" pitchFamily="34" charset="0"/>
                <a:ea typeface="MS PGothic" pitchFamily="34" charset="-128"/>
              </a:defRPr>
            </a:lvl8pPr>
            <a:lvl9pPr marL="3843840" indent="-226108" defTabSz="912285"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fld id="{B758FE0D-3B8E-4164-91D3-E6D1B993BC2F}" type="slidenum">
              <a:rPr lang="en-US" altLang="en-US" sz="1200">
                <a:solidFill>
                  <a:prstClr val="black"/>
                </a:solidFill>
                <a:latin typeface="Times New Roman" pitchFamily="18" charset="0"/>
              </a:rPr>
              <a:pPr>
                <a:defRPr/>
              </a:pPr>
              <a:t>96</a:t>
            </a:fld>
            <a:endParaRPr lang="en-US" altLang="en-US" sz="1200">
              <a:solidFill>
                <a:prstClr val="black"/>
              </a:solidFill>
              <a:latin typeface="Times New Roman" pitchFamily="18" charset="0"/>
            </a:endParaRPr>
          </a:p>
        </p:txBody>
      </p:sp>
      <p:sp>
        <p:nvSpPr>
          <p:cNvPr id="33795" name="Rectangle 2"/>
          <p:cNvSpPr>
            <a:spLocks noGrp="1" noRot="1" noChangeAspect="1" noChangeArrowheads="1" noTextEdit="1"/>
          </p:cNvSpPr>
          <p:nvPr>
            <p:ph type="sldImg"/>
          </p:nvPr>
        </p:nvSpPr>
        <p:spPr>
          <a:xfrm>
            <a:off x="685800" y="1143000"/>
            <a:ext cx="5486400" cy="3086100"/>
          </a:xfrm>
          <a:ln/>
        </p:spPr>
      </p:sp>
      <p:sp>
        <p:nvSpPr>
          <p:cNvPr id="399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8244137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E270414-29A7-4AB3-8A19-56C105716171}" type="slidenum">
              <a:rPr lang="en-US" altLang="en-US" smtClean="0">
                <a:solidFill>
                  <a:prstClr val="black"/>
                </a:solidFill>
                <a:cs typeface="Arial" charset="0"/>
              </a:rPr>
              <a:pPr>
                <a:spcBef>
                  <a:spcPct val="0"/>
                </a:spcBef>
              </a:pPr>
              <a:t>97</a:t>
            </a:fld>
            <a:endParaRPr lang="en-US" altLang="en-US">
              <a:solidFill>
                <a:prstClr val="black"/>
              </a:solidFill>
              <a:cs typeface="Arial" charset="0"/>
            </a:endParaRPr>
          </a:p>
        </p:txBody>
      </p:sp>
      <p:sp>
        <p:nvSpPr>
          <p:cNvPr id="35843" name="Rectangle 2"/>
          <p:cNvSpPr>
            <a:spLocks noGrp="1" noRot="1" noChangeAspect="1" noChangeArrowheads="1" noTextEdit="1"/>
          </p:cNvSpPr>
          <p:nvPr>
            <p:ph type="sldImg"/>
          </p:nvPr>
        </p:nvSpPr>
        <p:spPr>
          <a:xfrm>
            <a:off x="685800" y="1143000"/>
            <a:ext cx="5486400" cy="3086100"/>
          </a:xfrm>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7695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44E4DF7-6595-412D-9DE3-667804BEF3C4}" type="slidenum">
              <a:rPr lang="en-US" altLang="en-US" smtClean="0"/>
              <a:pPr>
                <a:spcBef>
                  <a:spcPct val="0"/>
                </a:spcBef>
              </a:pPr>
              <a:t>10</a:t>
            </a:fld>
            <a:endParaRPr lang="en-US" altLang="en-US"/>
          </a:p>
        </p:txBody>
      </p:sp>
      <p:sp>
        <p:nvSpPr>
          <p:cNvPr id="29699" name="Rectangle 2"/>
          <p:cNvSpPr>
            <a:spLocks noGrp="1" noRot="1" noChangeAspect="1" noChangeArrowheads="1" noTextEdit="1"/>
          </p:cNvSpPr>
          <p:nvPr>
            <p:ph type="sldImg"/>
          </p:nvPr>
        </p:nvSpPr>
        <p:spPr>
          <a:xfrm>
            <a:off x="717550" y="1162050"/>
            <a:ext cx="5575300" cy="3136900"/>
          </a:xfrm>
          <a:ln/>
        </p:spPr>
      </p:sp>
      <p:sp>
        <p:nvSpPr>
          <p:cNvPr id="2970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692896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4500" y="2343945"/>
            <a:ext cx="11303000" cy="1034256"/>
          </a:xfrm>
        </p:spPr>
        <p:txBody>
          <a:bodyPr anchor="b">
            <a:noAutofit/>
          </a:bodyPr>
          <a:lstStyle>
            <a:lvl1pPr algn="ctr">
              <a:lnSpc>
                <a:spcPct val="85000"/>
              </a:lnSpc>
              <a:defRPr sz="6600" b="1" spc="-51"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1095871" y="3529775"/>
            <a:ext cx="10058400" cy="782070"/>
          </a:xfrm>
        </p:spPr>
        <p:txBody>
          <a:bodyPr lIns="91436" rIns="91436">
            <a:normAutofit/>
          </a:bodyPr>
          <a:lstStyle>
            <a:lvl1pPr marL="0" indent="0" algn="ctr">
              <a:buNone/>
              <a:defRPr sz="2400" b="1" cap="none" spc="200" baseline="0">
                <a:solidFill>
                  <a:schemeClr val="tx1"/>
                </a:solidFill>
                <a:latin typeface="Berlin Sans FB Demi" panose="020E0802020502020306"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 y="0"/>
            <a:ext cx="12244106" cy="228147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8" y="4463419"/>
            <a:ext cx="12192000" cy="23961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985" y="221676"/>
            <a:ext cx="11369963" cy="738909"/>
          </a:xfrm>
        </p:spPr>
        <p:txBody>
          <a:bodyPr/>
          <a:lstStyle>
            <a:lvl1pPr marL="0">
              <a:defRPr b="1"/>
            </a:lvl1pPr>
          </a:lstStyle>
          <a:p>
            <a:r>
              <a:rPr lang="en-US" dirty="0"/>
              <a:t>Click to edit Master title style</a:t>
            </a:r>
          </a:p>
        </p:txBody>
      </p:sp>
      <p:sp>
        <p:nvSpPr>
          <p:cNvPr id="3" name="Content Placeholder 2"/>
          <p:cNvSpPr>
            <a:spLocks noGrp="1"/>
          </p:cNvSpPr>
          <p:nvPr>
            <p:ph idx="1"/>
          </p:nvPr>
        </p:nvSpPr>
        <p:spPr>
          <a:xfrm>
            <a:off x="350983" y="1219200"/>
            <a:ext cx="11406908" cy="5384800"/>
          </a:xfrm>
        </p:spPr>
        <p:txBody>
          <a:bodyPr/>
          <a:lstStyle>
            <a:lvl1pPr marL="461951" indent="-461951">
              <a:defRPr sz="2800"/>
            </a:lvl1pPr>
            <a:lvl2pPr marL="738170" indent="-538149">
              <a:defRPr sz="2800"/>
            </a:lvl2pPr>
            <a:lvl3pPr marL="858817" indent="-474651">
              <a:defRPr sz="2800"/>
            </a:lvl3pPr>
            <a:lvl4pPr marL="1144559" indent="-522275">
              <a:defRPr sz="2800"/>
            </a:lvl4pPr>
            <a:lvl5pPr marL="1376328" indent="-507987">
              <a:defRPr sz="2800"/>
            </a:lvl5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81000"/>
            <a:ext cx="11074400" cy="609600"/>
          </a:xfrm>
        </p:spPr>
        <p:txBody>
          <a:bodyPr/>
          <a:lstStyle>
            <a:lvl1pPr>
              <a:defRPr b="1"/>
            </a:lvl1pPr>
          </a:lstStyle>
          <a:p>
            <a:r>
              <a:rPr lang="en-US" dirty="0"/>
              <a:t>Click to edit Master title style</a:t>
            </a:r>
          </a:p>
        </p:txBody>
      </p:sp>
      <p:sp>
        <p:nvSpPr>
          <p:cNvPr id="3" name="Text Placeholder 2"/>
          <p:cNvSpPr>
            <a:spLocks noGrp="1"/>
          </p:cNvSpPr>
          <p:nvPr>
            <p:ph type="body" sz="half" idx="1"/>
          </p:nvPr>
        </p:nvSpPr>
        <p:spPr>
          <a:xfrm>
            <a:off x="508000" y="1371600"/>
            <a:ext cx="54864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4864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9"/>
          <p:cNvSpPr>
            <a:spLocks noGrp="1" noChangeArrowheads="1"/>
          </p:cNvSpPr>
          <p:nvPr>
            <p:ph type="dt" sz="half" idx="10"/>
          </p:nvPr>
        </p:nvSpPr>
        <p:spPr>
          <a:xfrm>
            <a:off x="406400" y="6477000"/>
            <a:ext cx="2540000" cy="381000"/>
          </a:xfrm>
          <a:prstGeom prst="rect">
            <a:avLst/>
          </a:prstGeom>
          <a:ln/>
        </p:spPr>
        <p:txBody>
          <a:bodyPr/>
          <a:lstStyle>
            <a:lvl1pPr>
              <a:defRPr/>
            </a:lvl1pPr>
          </a:lstStyle>
          <a:p>
            <a:pPr>
              <a:defRPr/>
            </a:pPr>
            <a:fld id="{540FFBA9-6F95-4F70-A0C1-45366D5DB750}" type="datetime4">
              <a:rPr lang="en-US"/>
              <a:pPr>
                <a:defRPr/>
              </a:pPr>
              <a:t>January 1, 2023</a:t>
            </a:fld>
            <a:endParaRPr lang="en-US"/>
          </a:p>
        </p:txBody>
      </p:sp>
      <p:sp>
        <p:nvSpPr>
          <p:cNvPr id="6" name="Rectangle 2060"/>
          <p:cNvSpPr>
            <a:spLocks noGrp="1" noChangeArrowheads="1"/>
          </p:cNvSpPr>
          <p:nvPr>
            <p:ph type="ftr" sz="quarter" idx="11"/>
          </p:nvPr>
        </p:nvSpPr>
        <p:spPr>
          <a:xfrm>
            <a:off x="4470400" y="6477000"/>
            <a:ext cx="3860800" cy="381000"/>
          </a:xfrm>
          <a:prstGeom prst="rect">
            <a:avLst/>
          </a:prstGeom>
          <a:ln/>
        </p:spPr>
        <p:txBody>
          <a:bodyPr/>
          <a:lstStyle>
            <a:lvl1pPr>
              <a:defRPr/>
            </a:lvl1pPr>
          </a:lstStyle>
          <a:p>
            <a:pPr>
              <a:defRPr/>
            </a:pPr>
            <a:r>
              <a:rPr lang="en-US"/>
              <a:t>Data Mining: Concepts and Techniques</a:t>
            </a:r>
          </a:p>
        </p:txBody>
      </p:sp>
      <p:sp>
        <p:nvSpPr>
          <p:cNvPr id="7" name="Rectangle 2061"/>
          <p:cNvSpPr>
            <a:spLocks noGrp="1" noChangeArrowheads="1"/>
          </p:cNvSpPr>
          <p:nvPr>
            <p:ph type="sldNum" sz="quarter" idx="12"/>
          </p:nvPr>
        </p:nvSpPr>
        <p:spPr>
          <a:xfrm>
            <a:off x="9652000" y="6477000"/>
            <a:ext cx="2540000" cy="381000"/>
          </a:xfrm>
          <a:prstGeom prst="rect">
            <a:avLst/>
          </a:prstGeom>
          <a:ln/>
        </p:spPr>
        <p:txBody>
          <a:bodyPr/>
          <a:lstStyle>
            <a:lvl1pPr>
              <a:defRPr/>
            </a:lvl1pPr>
          </a:lstStyle>
          <a:p>
            <a:fld id="{3B0B6D57-B021-463B-8D62-09A83E2EE1F3}" type="slidenum">
              <a:rPr lang="en-US" altLang="en-US"/>
              <a:pPr/>
              <a:t>‹#›</a:t>
            </a:fld>
            <a:endParaRPr lang="en-US" altLang="en-US"/>
          </a:p>
        </p:txBody>
      </p:sp>
    </p:spTree>
    <p:extLst>
      <p:ext uri="{BB962C8B-B14F-4D97-AF65-F5344CB8AC3E}">
        <p14:creationId xmlns:p14="http://schemas.microsoft.com/office/powerpoint/2010/main" val="4286993140"/>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4" name="Footer Placeholder 3"/>
          <p:cNvSpPr>
            <a:spLocks noGrp="1"/>
          </p:cNvSpPr>
          <p:nvPr>
            <p:ph type="ftr" sz="quarter" idx="11"/>
          </p:nvPr>
        </p:nvSpPr>
        <p:spPr>
          <a:xfrm>
            <a:off x="3686187" y="6459788"/>
            <a:ext cx="4822804" cy="365125"/>
          </a:xfrm>
          <a:prstGeom prst="rect">
            <a:avLst/>
          </a:prstGeom>
        </p:spPr>
        <p:txBody>
          <a:bodyPr lIns="91438" tIns="45719" rIns="91438" bIns="45719"/>
          <a:lstStyle/>
          <a:p>
            <a:endParaRPr lang="en-US" dirty="0"/>
          </a:p>
        </p:txBody>
      </p:sp>
    </p:spTree>
    <p:extLst>
      <p:ext uri="{BB962C8B-B14F-4D97-AF65-F5344CB8AC3E}">
        <p14:creationId xmlns:p14="http://schemas.microsoft.com/office/powerpoint/2010/main" val="233438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81000"/>
            <a:ext cx="11074400" cy="609600"/>
          </a:xfrm>
        </p:spPr>
        <p:txBody>
          <a:bodyPr/>
          <a:lstStyle>
            <a:lvl1pPr>
              <a:defRPr b="1"/>
            </a:lvl1pPr>
          </a:lstStyle>
          <a:p>
            <a:r>
              <a:rPr lang="en-US" dirty="0"/>
              <a:t>Click to edit Master title style</a:t>
            </a:r>
          </a:p>
        </p:txBody>
      </p:sp>
      <p:sp>
        <p:nvSpPr>
          <p:cNvPr id="3" name="Text Placeholder 2"/>
          <p:cNvSpPr>
            <a:spLocks noGrp="1"/>
          </p:cNvSpPr>
          <p:nvPr>
            <p:ph type="body" sz="half" idx="1"/>
          </p:nvPr>
        </p:nvSpPr>
        <p:spPr>
          <a:xfrm>
            <a:off x="508000" y="1371600"/>
            <a:ext cx="54864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371600"/>
            <a:ext cx="54864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00500"/>
            <a:ext cx="54864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061"/>
          <p:cNvSpPr>
            <a:spLocks noGrp="1" noChangeArrowheads="1"/>
          </p:cNvSpPr>
          <p:nvPr>
            <p:ph type="sldNum" sz="quarter" idx="10"/>
          </p:nvPr>
        </p:nvSpPr>
        <p:spPr>
          <a:xfrm>
            <a:off x="11277600" y="6477000"/>
            <a:ext cx="914400" cy="381000"/>
          </a:xfrm>
          <a:prstGeom prst="rect">
            <a:avLst/>
          </a:prstGeom>
          <a:ln/>
        </p:spPr>
        <p:txBody>
          <a:bodyPr/>
          <a:lstStyle>
            <a:lvl1pPr>
              <a:defRPr/>
            </a:lvl1pPr>
          </a:lstStyle>
          <a:p>
            <a:pPr>
              <a:defRPr/>
            </a:pPr>
            <a:fld id="{A202CC86-93B0-4433-BB82-3B4544800CD0}" type="slidenum">
              <a:rPr lang="en-US"/>
              <a:pPr>
                <a:defRPr/>
              </a:pPr>
              <a:t>‹#›</a:t>
            </a:fld>
            <a:endParaRPr lang="en-US"/>
          </a:p>
        </p:txBody>
      </p:sp>
    </p:spTree>
    <p:extLst>
      <p:ext uri="{BB962C8B-B14F-4D97-AF65-F5344CB8AC3E}">
        <p14:creationId xmlns:p14="http://schemas.microsoft.com/office/powerpoint/2010/main" val="3397132276"/>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59"/>
          <p:cNvSpPr>
            <a:spLocks noGrp="1" noChangeArrowheads="1"/>
          </p:cNvSpPr>
          <p:nvPr>
            <p:ph type="dt" sz="half" idx="10"/>
          </p:nvPr>
        </p:nvSpPr>
        <p:spPr>
          <a:xfrm>
            <a:off x="406400" y="6477000"/>
            <a:ext cx="2540000" cy="381000"/>
          </a:xfrm>
          <a:prstGeom prst="rect">
            <a:avLst/>
          </a:prstGeom>
        </p:spPr>
        <p:txBody>
          <a:bodyPr/>
          <a:lstStyle>
            <a:lvl1pPr>
              <a:defRPr>
                <a:cs typeface="+mn-cs"/>
              </a:defRPr>
            </a:lvl1pPr>
          </a:lstStyle>
          <a:p>
            <a:pPr>
              <a:defRPr/>
            </a:pPr>
            <a:fld id="{3AA9760E-3788-467D-85DC-649C575C82E4}" type="datetime4">
              <a:rPr lang="en-US"/>
              <a:pPr>
                <a:defRPr/>
              </a:pPr>
              <a:t>January 1, 2023</a:t>
            </a:fld>
            <a:endParaRPr lang="en-US"/>
          </a:p>
        </p:txBody>
      </p:sp>
      <p:sp>
        <p:nvSpPr>
          <p:cNvPr id="6" name="Rectangle 2060"/>
          <p:cNvSpPr>
            <a:spLocks noGrp="1" noChangeArrowheads="1"/>
          </p:cNvSpPr>
          <p:nvPr>
            <p:ph type="ftr" sz="quarter" idx="11"/>
          </p:nvPr>
        </p:nvSpPr>
        <p:spPr>
          <a:xfrm>
            <a:off x="4470400" y="6477000"/>
            <a:ext cx="3860800" cy="381000"/>
          </a:xfrm>
          <a:prstGeom prst="rect">
            <a:avLst/>
          </a:prstGeom>
        </p:spPr>
        <p:txBody>
          <a:bodyPr/>
          <a:lstStyle>
            <a:lvl1pPr>
              <a:defRPr>
                <a:cs typeface="+mn-cs"/>
              </a:defRPr>
            </a:lvl1pPr>
          </a:lstStyle>
          <a:p>
            <a:pPr>
              <a:defRPr/>
            </a:pPr>
            <a:r>
              <a:rPr lang="en-US"/>
              <a:t>Data Mining: Concepts and Techniques</a:t>
            </a:r>
          </a:p>
        </p:txBody>
      </p:sp>
      <p:sp>
        <p:nvSpPr>
          <p:cNvPr id="7" name="Rectangle 2061"/>
          <p:cNvSpPr>
            <a:spLocks noGrp="1" noChangeArrowheads="1"/>
          </p:cNvSpPr>
          <p:nvPr>
            <p:ph type="sldNum" sz="quarter" idx="12"/>
          </p:nvPr>
        </p:nvSpPr>
        <p:spPr>
          <a:xfrm>
            <a:off x="9652000" y="6477000"/>
            <a:ext cx="2540000" cy="381000"/>
          </a:xfrm>
          <a:prstGeom prst="rect">
            <a:avLst/>
          </a:prstGeom>
        </p:spPr>
        <p:txBody>
          <a:bodyPr/>
          <a:lstStyle>
            <a:lvl1pPr>
              <a:defRPr/>
            </a:lvl1pPr>
          </a:lstStyle>
          <a:p>
            <a:pPr>
              <a:defRPr/>
            </a:pPr>
            <a:fld id="{9C79EE68-F450-4F55-BE84-E38F8E734114}" type="slidenum">
              <a:rPr lang="en-US"/>
              <a:pPr>
                <a:defRPr/>
              </a:pPr>
              <a:t>‹#›</a:t>
            </a:fld>
            <a:endParaRPr lang="en-US"/>
          </a:p>
        </p:txBody>
      </p:sp>
    </p:spTree>
    <p:extLst>
      <p:ext uri="{BB962C8B-B14F-4D97-AF65-F5344CB8AC3E}">
        <p14:creationId xmlns:p14="http://schemas.microsoft.com/office/powerpoint/2010/main" val="628447715"/>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01600" y="850022"/>
            <a:ext cx="11887200" cy="673979"/>
          </a:xfrm>
          <a:prstGeom prst="rect">
            <a:avLst/>
          </a:prstGeom>
        </p:spPr>
        <p:txBody>
          <a:bodyPr vert="horz" lIns="91438" tIns="45719" rIns="91438" bIns="45719" rtlCol="0" anchor="b">
            <a:normAutofit/>
          </a:bodyPr>
          <a:lstStyle>
            <a:lvl1pPr>
              <a:defRPr/>
            </a:lvl1pPr>
          </a:lstStyle>
          <a:p>
            <a:r>
              <a:rPr lang="en-US" dirty="0"/>
              <a:t>Title</a:t>
            </a:r>
          </a:p>
        </p:txBody>
      </p:sp>
      <p:sp>
        <p:nvSpPr>
          <p:cNvPr id="3" name="Text Placeholder 2"/>
          <p:cNvSpPr>
            <a:spLocks noGrp="1"/>
          </p:cNvSpPr>
          <p:nvPr>
            <p:ph idx="1" hasCustomPrompt="1"/>
          </p:nvPr>
        </p:nvSpPr>
        <p:spPr>
          <a:xfrm>
            <a:off x="101600" y="1752600"/>
            <a:ext cx="11887200" cy="4675912"/>
          </a:xfrm>
          <a:prstGeom prst="rect">
            <a:avLst/>
          </a:prstGeom>
        </p:spPr>
        <p:txBody>
          <a:bodyPr vert="horz" lIns="91438" tIns="45719" rIns="91438" bIns="45719" rtlCol="0">
            <a:noAutofit/>
          </a:bodyPr>
          <a:lstStyle>
            <a:lvl1pPr>
              <a:defRPr/>
            </a:lvl1pPr>
            <a:lvl2pPr>
              <a:defRPr/>
            </a:lvl2pPr>
          </a:lstStyle>
          <a:p>
            <a:pPr lvl="0"/>
            <a:r>
              <a:rPr lang="en-US" dirty="0"/>
              <a:t>Content 1</a:t>
            </a:r>
          </a:p>
          <a:p>
            <a:pPr lvl="1"/>
            <a:r>
              <a:rPr lang="en-US" dirty="0"/>
              <a:t> Content 2</a:t>
            </a:r>
          </a:p>
        </p:txBody>
      </p:sp>
    </p:spTree>
    <p:extLst>
      <p:ext uri="{BB962C8B-B14F-4D97-AF65-F5344CB8AC3E}">
        <p14:creationId xmlns:p14="http://schemas.microsoft.com/office/powerpoint/2010/main" val="385383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985" y="286607"/>
            <a:ext cx="11369963" cy="673979"/>
          </a:xfrm>
          <a:prstGeom prst="rect">
            <a:avLst/>
          </a:prstGeom>
        </p:spPr>
        <p:txBody>
          <a:bodyPr vert="horz" lIns="91436" tIns="45718" rIns="91436" bIns="45718" rtlCol="0" anchor="b">
            <a:normAutofit/>
          </a:bodyPr>
          <a:lstStyle/>
          <a:p>
            <a:r>
              <a:rPr lang="en-US" dirty="0"/>
              <a:t>Click to edit Master title style</a:t>
            </a:r>
          </a:p>
        </p:txBody>
      </p:sp>
      <p:sp>
        <p:nvSpPr>
          <p:cNvPr id="3" name="Text Placeholder 2"/>
          <p:cNvSpPr>
            <a:spLocks noGrp="1"/>
          </p:cNvSpPr>
          <p:nvPr>
            <p:ph type="body" idx="1"/>
          </p:nvPr>
        </p:nvSpPr>
        <p:spPr>
          <a:xfrm>
            <a:off x="350983" y="1219203"/>
            <a:ext cx="11406908" cy="5209309"/>
          </a:xfrm>
          <a:prstGeom prst="rect">
            <a:avLst/>
          </a:prstGeom>
        </p:spPr>
        <p:txBody>
          <a:bodyPr vert="horz" lIns="91436" tIns="45718" rIns="91436" bIns="45718" rtlCol="0">
            <a:noAutofit/>
          </a:body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cxnSp>
        <p:nvCxnSpPr>
          <p:cNvPr id="10" name="Straight Connector 9"/>
          <p:cNvCxnSpPr/>
          <p:nvPr/>
        </p:nvCxnSpPr>
        <p:spPr>
          <a:xfrm>
            <a:off x="591131" y="1100537"/>
            <a:ext cx="10972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565686"/>
            <a:ext cx="1066800" cy="273844"/>
          </a:xfrm>
          <a:prstGeom prst="rect">
            <a:avLst/>
          </a:prstGeom>
        </p:spPr>
        <p:txBody>
          <a:bodyPr lIns="91436" tIns="45718" rIns="91436" bIns="457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F2234-F0AC-4578-99CD-21C2B01FA7D4}" type="slidenum">
              <a:rPr lang="en-US" sz="1600" b="0" smtClean="0"/>
              <a:pPr/>
              <a:t>‹#›</a:t>
            </a:fld>
            <a:endParaRPr lang="en-US" sz="1600" b="0"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81" r:id="rId3"/>
    <p:sldLayoutId id="2147483823" r:id="rId4"/>
    <p:sldLayoutId id="2147483824" r:id="rId5"/>
    <p:sldLayoutId id="2147483825" r:id="rId6"/>
    <p:sldLayoutId id="2147483826" r:id="rId7"/>
  </p:sldLayoutIdLst>
  <p:hf hdr="0" ftr="0" dt="0"/>
  <p:txStyles>
    <p:titleStyle>
      <a:lvl1pPr algn="ctr" defTabSz="914354" rtl="0" eaLnBrk="1" latinLnBrk="0" hangingPunct="1">
        <a:lnSpc>
          <a:spcPct val="85000"/>
        </a:lnSpc>
        <a:spcBef>
          <a:spcPct val="0"/>
        </a:spcBef>
        <a:buNone/>
        <a:defRPr sz="4400" kern="1200" spc="-51" baseline="0">
          <a:solidFill>
            <a:schemeClr val="tx1"/>
          </a:solidFill>
          <a:effectLst>
            <a:outerShdw blurRad="50800" dist="38100" dir="2700000" algn="tl" rotWithShape="0">
              <a:prstClr val="black">
                <a:alpha val="40000"/>
              </a:prstClr>
            </a:outerShdw>
          </a:effectLst>
          <a:latin typeface="Berlin Sans FB Demi" panose="020E0802020502020306" pitchFamily="34" charset="0"/>
          <a:ea typeface="+mj-ea"/>
          <a:cs typeface="+mj-cs"/>
        </a:defRPr>
      </a:lvl1pPr>
    </p:titleStyle>
    <p:body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6.bin"/><Relationship Id="rId18" Type="http://schemas.openxmlformats.org/officeDocument/2006/relationships/image" Target="../media/image12.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emf"/><Relationship Id="rId17" Type="http://schemas.openxmlformats.org/officeDocument/2006/relationships/oleObject" Target="../embeddings/oleObject8.bin"/><Relationship Id="rId2" Type="http://schemas.openxmlformats.org/officeDocument/2006/relationships/notesSlide" Target="../notesSlides/notesSlide19.xml"/><Relationship Id="rId16"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8.emf"/><Relationship Id="rId4" Type="http://schemas.openxmlformats.org/officeDocument/2006/relationships/image" Target="../media/image5.emf"/><Relationship Id="rId9" Type="http://schemas.openxmlformats.org/officeDocument/2006/relationships/oleObject" Target="../embeddings/oleObject4.bin"/><Relationship Id="rId14" Type="http://schemas.openxmlformats.org/officeDocument/2006/relationships/image" Target="../media/image10.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oleObject" Target="../embeddings/oleObject12.bin"/><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oleObject" Target="../embeddings/oleObject15.bin"/><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oleObject" Target="../embeddings/oleObject17.bin"/><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 Id="rId9" Type="http://schemas.openxmlformats.org/officeDocument/2006/relationships/image" Target="../media/image30.emf"/></Relationships>
</file>

<file path=ppt/slides/_rels/slide51.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38.wmf"/><Relationship Id="rId7" Type="http://schemas.openxmlformats.org/officeDocument/2006/relationships/image" Target="../media/image40.emf"/><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39.wmf"/><Relationship Id="rId4" Type="http://schemas.openxmlformats.org/officeDocument/2006/relationships/image" Target="../media/image37.wmf"/><Relationship Id="rId9" Type="http://schemas.openxmlformats.org/officeDocument/2006/relationships/image" Target="../media/image41.emf"/></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hyperlink" Target="https://pdfs.semanticscholar.org/05c1/06bb1a21a8d8d99b76953231f1476ec73df2.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7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6.tif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hyperlink" Target="http://dl.acm.org/citation.cfm?id=2751523" TargetMode="External"/><Relationship Id="rId3" Type="http://schemas.openxmlformats.org/officeDocument/2006/relationships/hyperlink" Target="https://arxiv.org/abs/0907.1013" TargetMode="External"/><Relationship Id="rId7" Type="http://schemas.openxmlformats.org/officeDocument/2006/relationships/hyperlink" Target="http://dl.acm.org/citation.cfm?id=2390975" TargetMode="External"/><Relationship Id="rId12" Type="http://schemas.openxmlformats.org/officeDocument/2006/relationships/hyperlink" Target="http://hanj.cs.illinois.edu/pdf/tkde18_jshang2.pdf" TargetMode="External"/><Relationship Id="rId2" Type="http://schemas.openxmlformats.org/officeDocument/2006/relationships/hyperlink" Target="http://dl.acm.org/citation.cfm?id=1858770" TargetMode="External"/><Relationship Id="rId1" Type="http://schemas.openxmlformats.org/officeDocument/2006/relationships/slideLayout" Target="../slideLayouts/slideLayout2.xml"/><Relationship Id="rId6" Type="http://schemas.openxmlformats.org/officeDocument/2006/relationships/hyperlink" Target="http://dl.acm.org/citation.cfm?id=2735519" TargetMode="External"/><Relationship Id="rId11" Type="http://schemas.openxmlformats.org/officeDocument/2006/relationships/hyperlink" Target="https://ieeexplore.ieee.org/document/8306825" TargetMode="External"/><Relationship Id="rId5" Type="http://schemas.openxmlformats.org/officeDocument/2006/relationships/hyperlink" Target="http://epubs.siam.org/doi/abs/10.1137/1.9781611973440.46" TargetMode="External"/><Relationship Id="rId10" Type="http://schemas.openxmlformats.org/officeDocument/2006/relationships/hyperlink" Target="http://ieeexplore.ieee.org/abstract/document/4470313/" TargetMode="External"/><Relationship Id="rId4" Type="http://schemas.openxmlformats.org/officeDocument/2006/relationships/hyperlink" Target="http://www.jmlr.org/papers/v3/blei03a.html" TargetMode="External"/><Relationship Id="rId9" Type="http://schemas.openxmlformats.org/officeDocument/2006/relationships/hyperlink" Target="http://dl.acm.org/citation.cfm?id=19209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1"/>
            <a:ext cx="12192000" cy="1050634"/>
          </a:xfrm>
          <a:noFill/>
        </p:spPr>
        <p:txBody>
          <a:bodyPr vert="horz" lIns="92075" tIns="46038" rIns="92075" bIns="46038" rtlCol="0" anchor="ctr">
            <a:noAutofit/>
          </a:bodyPr>
          <a:lstStyle/>
          <a:p>
            <a:pPr marL="457200" indent="-457200">
              <a:lnSpc>
                <a:spcPct val="200000"/>
              </a:lnSpc>
              <a:buSzTx/>
            </a:pPr>
            <a:r>
              <a:rPr lang="en-US" altLang="en-US" dirty="0"/>
              <a:t>Pattern Mining: Advanced Methods</a:t>
            </a:r>
          </a:p>
        </p:txBody>
      </p:sp>
      <p:sp>
        <p:nvSpPr>
          <p:cNvPr id="5124" name="Rectangle 3"/>
          <p:cNvSpPr>
            <a:spLocks noGrp="1" noChangeArrowheads="1"/>
          </p:cNvSpPr>
          <p:nvPr>
            <p:ph type="body" sz="half" idx="1"/>
          </p:nvPr>
        </p:nvSpPr>
        <p:spPr>
          <a:xfrm>
            <a:off x="629979" y="1131454"/>
            <a:ext cx="10532282" cy="5574146"/>
          </a:xfrm>
          <a:noFill/>
        </p:spPr>
        <p:txBody>
          <a:bodyPr vert="horz" lIns="92075" tIns="46038" rIns="92075" bIns="46038" rtlCol="0" anchor="t">
            <a:noAutofit/>
          </a:bodyPr>
          <a:lstStyle/>
          <a:p>
            <a:pPr marL="457200" indent="-457200">
              <a:lnSpc>
                <a:spcPct val="200000"/>
              </a:lnSpc>
              <a:buSzTx/>
            </a:pPr>
            <a:r>
              <a:rPr lang="en-US" b="1" i="0" u="none" strike="noStrike" baseline="0" dirty="0"/>
              <a:t>Mining Various Kinds of Patterns </a:t>
            </a:r>
          </a:p>
          <a:p>
            <a:pPr marL="457200" indent="-457200">
              <a:lnSpc>
                <a:spcPct val="200000"/>
              </a:lnSpc>
              <a:buSzTx/>
            </a:pPr>
            <a:r>
              <a:rPr lang="en-US" b="1" i="0" u="none" strike="noStrike" baseline="0" dirty="0"/>
              <a:t>Mining Compressed or Approximate Patterns  </a:t>
            </a:r>
          </a:p>
          <a:p>
            <a:pPr marL="457200" indent="-457200">
              <a:lnSpc>
                <a:spcPct val="200000"/>
              </a:lnSpc>
              <a:buSzTx/>
            </a:pPr>
            <a:r>
              <a:rPr lang="en-US" b="1" i="0" u="none" strike="noStrike" baseline="0" dirty="0"/>
              <a:t>Constraint-based Pattern Mining</a:t>
            </a:r>
          </a:p>
          <a:p>
            <a:pPr marL="457200" indent="-457200">
              <a:lnSpc>
                <a:spcPct val="200000"/>
              </a:lnSpc>
              <a:buSzTx/>
            </a:pPr>
            <a:r>
              <a:rPr lang="en-US" b="1" i="0" u="none" strike="noStrike" baseline="0" dirty="0"/>
              <a:t>Mining Sequential Patterns</a:t>
            </a:r>
            <a:endParaRPr lang="en-US" b="1" dirty="0"/>
          </a:p>
          <a:p>
            <a:pPr marL="457200" indent="-457200">
              <a:lnSpc>
                <a:spcPct val="200000"/>
              </a:lnSpc>
              <a:buSzTx/>
            </a:pPr>
            <a:r>
              <a:rPr lang="en-US" b="1" i="0" u="none" strike="noStrike" baseline="0" dirty="0"/>
              <a:t>Mining Subgraph Patterns</a:t>
            </a:r>
          </a:p>
          <a:p>
            <a:pPr marL="457200" indent="-457200">
              <a:lnSpc>
                <a:spcPct val="200000"/>
              </a:lnSpc>
              <a:buSzTx/>
            </a:pPr>
            <a:r>
              <a:rPr lang="en-US" b="1" i="0" u="none" strike="noStrike" baseline="0" dirty="0"/>
              <a:t>Pattern Mining: Application Examples</a:t>
            </a:r>
          </a:p>
          <a:p>
            <a:pPr marL="457200" indent="-457200">
              <a:lnSpc>
                <a:spcPct val="200000"/>
              </a:lnSpc>
              <a:buSzTx/>
            </a:pPr>
            <a:r>
              <a:rPr lang="en-US" altLang="en-US" b="1" dirty="0"/>
              <a:t>Summary</a:t>
            </a:r>
            <a:endParaRPr lang="en-US" altLang="en-US" sz="2800" b="1" dirty="0"/>
          </a:p>
        </p:txBody>
      </p:sp>
      <p:sp>
        <p:nvSpPr>
          <p:cNvPr id="2" name="Striped Right Arrow 1"/>
          <p:cNvSpPr/>
          <p:nvPr/>
        </p:nvSpPr>
        <p:spPr>
          <a:xfrm rot="9075611">
            <a:off x="5514138" y="1224205"/>
            <a:ext cx="502920" cy="457200"/>
          </a:xfrm>
          <a:prstGeom prst="stripedRightArrow">
            <a:avLst/>
          </a:prstGeom>
          <a:solidFill>
            <a:srgbClr val="00808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01600" y="304800"/>
            <a:ext cx="11988800" cy="609600"/>
          </a:xfrm>
        </p:spPr>
        <p:txBody>
          <a:bodyPr>
            <a:normAutofit fontScale="90000"/>
          </a:bodyPr>
          <a:lstStyle/>
          <a:p>
            <a:r>
              <a:rPr lang="en-US" altLang="en-US" dirty="0"/>
              <a:t>Defining Negative Correlated Patterns</a:t>
            </a:r>
          </a:p>
        </p:txBody>
      </p:sp>
      <p:sp>
        <p:nvSpPr>
          <p:cNvPr id="9220" name="Rectangle 3"/>
          <p:cNvSpPr>
            <a:spLocks noGrp="1" noChangeArrowheads="1"/>
          </p:cNvSpPr>
          <p:nvPr>
            <p:ph type="body" idx="1"/>
          </p:nvPr>
        </p:nvSpPr>
        <p:spPr>
          <a:xfrm>
            <a:off x="526473" y="1115291"/>
            <a:ext cx="11028218" cy="5715001"/>
          </a:xfrm>
        </p:spPr>
        <p:txBody>
          <a:bodyPr/>
          <a:lstStyle/>
          <a:p>
            <a:r>
              <a:rPr lang="en-US" altLang="en-US" sz="2400" dirty="0"/>
              <a:t>A support-based definition </a:t>
            </a:r>
          </a:p>
          <a:p>
            <a:pPr lvl="1"/>
            <a:r>
              <a:rPr lang="en-US" altLang="en-US" sz="2400" dirty="0"/>
              <a:t>If </a:t>
            </a:r>
            <a:r>
              <a:rPr lang="en-US" altLang="en-US" sz="2400" dirty="0" err="1"/>
              <a:t>itemsets</a:t>
            </a:r>
            <a:r>
              <a:rPr lang="en-US" altLang="en-US" sz="2400" dirty="0"/>
              <a:t> A and B are both frequent but rarely occur together, i.e.,  </a:t>
            </a:r>
          </a:p>
          <a:p>
            <a:pPr lvl="2"/>
            <a:r>
              <a:rPr lang="en-US" altLang="en-US" sz="2400" dirty="0">
                <a:solidFill>
                  <a:srgbClr val="FF0000"/>
                </a:solidFill>
              </a:rPr>
              <a:t>sup(A U B) &lt;&lt; sup (A) </a:t>
            </a:r>
            <a:r>
              <a:rPr lang="en-US" altLang="en-US" sz="2400" dirty="0">
                <a:solidFill>
                  <a:srgbClr val="FF0000"/>
                </a:solidFill>
                <a:cs typeface="Tahoma" pitchFamily="34" charset="0"/>
              </a:rPr>
              <a:t>×</a:t>
            </a:r>
            <a:r>
              <a:rPr lang="en-US" altLang="en-US" sz="2400" dirty="0">
                <a:solidFill>
                  <a:srgbClr val="FF0000"/>
                </a:solidFill>
              </a:rPr>
              <a:t> sup(B)</a:t>
            </a:r>
          </a:p>
          <a:p>
            <a:pPr lvl="1"/>
            <a:r>
              <a:rPr lang="en-US" altLang="en-US" sz="2400" dirty="0"/>
              <a:t>Then A and B are negatively correlated</a:t>
            </a:r>
          </a:p>
          <a:p>
            <a:r>
              <a:rPr lang="en-US" altLang="en-US" sz="2400" dirty="0"/>
              <a:t>Is this a good definition for large transaction datasets? </a:t>
            </a:r>
          </a:p>
          <a:p>
            <a:r>
              <a:rPr lang="en-US" altLang="en-US" sz="2400" dirty="0"/>
              <a:t>Ex.: Suppose a store sold two needle packages A and B 100 times each, but only one transaction contained both A and B</a:t>
            </a:r>
          </a:p>
          <a:p>
            <a:pPr lvl="1"/>
            <a:r>
              <a:rPr lang="en-US" altLang="en-US" sz="2400" dirty="0"/>
              <a:t>When there are in total 200 transactions, we have </a:t>
            </a:r>
          </a:p>
          <a:p>
            <a:pPr lvl="2"/>
            <a:r>
              <a:rPr lang="en-US" altLang="en-US" sz="2400" dirty="0">
                <a:solidFill>
                  <a:srgbClr val="FF0000"/>
                </a:solidFill>
              </a:rPr>
              <a:t>s(A U B) = 0.005, s(A) </a:t>
            </a:r>
            <a:r>
              <a:rPr lang="en-US" altLang="en-US" sz="2400" dirty="0">
                <a:solidFill>
                  <a:srgbClr val="FF0000"/>
                </a:solidFill>
                <a:cs typeface="Tahoma" pitchFamily="34" charset="0"/>
              </a:rPr>
              <a:t>×</a:t>
            </a:r>
            <a:r>
              <a:rPr lang="en-US" altLang="en-US" sz="2400" dirty="0">
                <a:solidFill>
                  <a:srgbClr val="FF0000"/>
                </a:solidFill>
              </a:rPr>
              <a:t> s(B) = 0.25, s(A U B) &lt;&lt; s(A) </a:t>
            </a:r>
            <a:r>
              <a:rPr lang="en-US" altLang="en-US" sz="2400" dirty="0">
                <a:solidFill>
                  <a:srgbClr val="FF0000"/>
                </a:solidFill>
                <a:cs typeface="Tahoma" pitchFamily="34" charset="0"/>
              </a:rPr>
              <a:t>×</a:t>
            </a:r>
            <a:r>
              <a:rPr lang="en-US" altLang="en-US" sz="2400" dirty="0">
                <a:solidFill>
                  <a:srgbClr val="FF0000"/>
                </a:solidFill>
              </a:rPr>
              <a:t> s(B)</a:t>
            </a:r>
          </a:p>
          <a:p>
            <a:pPr lvl="1"/>
            <a:r>
              <a:rPr lang="en-US" altLang="en-US" sz="2400" dirty="0"/>
              <a:t>But when there are 10</a:t>
            </a:r>
            <a:r>
              <a:rPr lang="en-US" altLang="en-US" sz="2400" baseline="30000" dirty="0"/>
              <a:t>5</a:t>
            </a:r>
            <a:r>
              <a:rPr lang="en-US" altLang="en-US" sz="2400" dirty="0"/>
              <a:t> transactions, we have</a:t>
            </a:r>
          </a:p>
          <a:p>
            <a:pPr lvl="2"/>
            <a:r>
              <a:rPr lang="en-US" altLang="en-US" sz="2400" dirty="0">
                <a:solidFill>
                  <a:srgbClr val="FF0000"/>
                </a:solidFill>
              </a:rPr>
              <a:t>s(A U B) = 1/10</a:t>
            </a:r>
            <a:r>
              <a:rPr lang="en-US" altLang="en-US" sz="2400" baseline="30000" dirty="0">
                <a:solidFill>
                  <a:srgbClr val="FF0000"/>
                </a:solidFill>
              </a:rPr>
              <a:t>5</a:t>
            </a:r>
            <a:r>
              <a:rPr lang="en-US" altLang="en-US" sz="2400" dirty="0">
                <a:solidFill>
                  <a:srgbClr val="FF0000"/>
                </a:solidFill>
              </a:rPr>
              <a:t>, s(A) </a:t>
            </a:r>
            <a:r>
              <a:rPr lang="en-US" altLang="en-US" sz="2400" dirty="0">
                <a:solidFill>
                  <a:srgbClr val="FF0000"/>
                </a:solidFill>
                <a:cs typeface="Tahoma" pitchFamily="34" charset="0"/>
              </a:rPr>
              <a:t>×</a:t>
            </a:r>
            <a:r>
              <a:rPr lang="en-US" altLang="en-US" sz="2400" dirty="0">
                <a:solidFill>
                  <a:srgbClr val="FF0000"/>
                </a:solidFill>
              </a:rPr>
              <a:t> s(B) = 1/10</a:t>
            </a:r>
            <a:r>
              <a:rPr lang="en-US" altLang="en-US" sz="2400" baseline="30000" dirty="0">
                <a:solidFill>
                  <a:srgbClr val="FF0000"/>
                </a:solidFill>
              </a:rPr>
              <a:t>3 </a:t>
            </a:r>
            <a:r>
              <a:rPr lang="en-US" altLang="en-US" sz="2400" dirty="0">
                <a:solidFill>
                  <a:srgbClr val="FF0000"/>
                </a:solidFill>
                <a:cs typeface="Tahoma" pitchFamily="34" charset="0"/>
              </a:rPr>
              <a:t>×</a:t>
            </a:r>
            <a:r>
              <a:rPr lang="en-US" altLang="en-US" sz="2400" baseline="30000" dirty="0">
                <a:solidFill>
                  <a:srgbClr val="FF0000"/>
                </a:solidFill>
              </a:rPr>
              <a:t> </a:t>
            </a:r>
            <a:r>
              <a:rPr lang="en-US" altLang="en-US" sz="2400" dirty="0">
                <a:solidFill>
                  <a:srgbClr val="FF0000"/>
                </a:solidFill>
              </a:rPr>
              <a:t>1/10</a:t>
            </a:r>
            <a:r>
              <a:rPr lang="en-US" altLang="en-US" sz="2400" baseline="30000" dirty="0">
                <a:solidFill>
                  <a:srgbClr val="FF0000"/>
                </a:solidFill>
              </a:rPr>
              <a:t>3</a:t>
            </a:r>
            <a:r>
              <a:rPr lang="en-US" altLang="en-US" sz="2400" dirty="0">
                <a:solidFill>
                  <a:srgbClr val="FF0000"/>
                </a:solidFill>
              </a:rPr>
              <a:t>, s(A U B) &gt; s(A) </a:t>
            </a:r>
            <a:r>
              <a:rPr lang="en-US" altLang="en-US" sz="2400" dirty="0">
                <a:solidFill>
                  <a:srgbClr val="FF0000"/>
                </a:solidFill>
                <a:cs typeface="Tahoma" pitchFamily="34" charset="0"/>
              </a:rPr>
              <a:t>×</a:t>
            </a:r>
            <a:r>
              <a:rPr lang="en-US" altLang="en-US" sz="2400" dirty="0">
                <a:solidFill>
                  <a:srgbClr val="FF0000"/>
                </a:solidFill>
              </a:rPr>
              <a:t> s(B)</a:t>
            </a:r>
          </a:p>
          <a:p>
            <a:r>
              <a:rPr lang="en-US" altLang="en-US" sz="2400" dirty="0"/>
              <a:t>What is the problem here?</a:t>
            </a:r>
          </a:p>
          <a:p>
            <a:pPr marL="384166" lvl="2" indent="0">
              <a:buNone/>
            </a:pPr>
            <a:r>
              <a:rPr lang="en-US" altLang="en-US" sz="2400" dirty="0">
                <a:cs typeface="Tahoma" pitchFamily="34" charset="0"/>
              </a:rPr>
              <a:t>—</a:t>
            </a:r>
            <a:r>
              <a:rPr lang="en-US" altLang="en-US" sz="2400" dirty="0"/>
              <a:t>Null transactions: The support-based definition is not null-invariant!</a:t>
            </a:r>
          </a:p>
        </p:txBody>
      </p:sp>
      <p:sp>
        <p:nvSpPr>
          <p:cNvPr id="2" name="TextBox 1"/>
          <p:cNvSpPr txBox="1"/>
          <p:nvPr/>
        </p:nvSpPr>
        <p:spPr>
          <a:xfrm rot="21361928">
            <a:off x="6658426" y="2163570"/>
            <a:ext cx="4671589" cy="400110"/>
          </a:xfrm>
          <a:prstGeom prst="rect">
            <a:avLst/>
          </a:prstGeom>
          <a:solidFill>
            <a:srgbClr val="F0CDBC"/>
          </a:solidFill>
        </p:spPr>
        <p:txBody>
          <a:bodyPr wrap="square" rtlCol="0">
            <a:spAutoFit/>
          </a:bodyPr>
          <a:lstStyle/>
          <a:p>
            <a:r>
              <a:rPr lang="en-US" altLang="en-US" sz="2000" dirty="0"/>
              <a:t>Does this remind you the definition of </a:t>
            </a:r>
            <a:r>
              <a:rPr lang="en-US" altLang="en-US" sz="2000" i="1" dirty="0"/>
              <a:t>lift?</a:t>
            </a:r>
            <a:endParaRPr lang="en-US" altLang="en-US" sz="2000" dirty="0"/>
          </a:p>
        </p:txBody>
      </p:sp>
    </p:spTree>
    <p:extLst>
      <p:ext uri="{BB962C8B-B14F-4D97-AF65-F5344CB8AC3E}">
        <p14:creationId xmlns:p14="http://schemas.microsoft.com/office/powerpoint/2010/main" val="249239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2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220">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22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20">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220">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220">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22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856403" y="0"/>
            <a:ext cx="8610788" cy="1094874"/>
          </a:xfrm>
        </p:spPr>
        <p:txBody>
          <a:bodyPr>
            <a:normAutofit fontScale="90000"/>
          </a:bodyPr>
          <a:lstStyle/>
          <a:p>
            <a:r>
              <a:rPr lang="en-US" altLang="en-US" dirty="0"/>
              <a:t>Defining Negative Correlation:  Need Null-Invariance in Definition</a:t>
            </a:r>
          </a:p>
        </p:txBody>
      </p:sp>
      <p:sp>
        <p:nvSpPr>
          <p:cNvPr id="9220" name="Rectangle 3"/>
          <p:cNvSpPr>
            <a:spLocks noGrp="1" noChangeArrowheads="1"/>
          </p:cNvSpPr>
          <p:nvPr>
            <p:ph type="body" idx="1"/>
          </p:nvPr>
        </p:nvSpPr>
        <p:spPr>
          <a:xfrm>
            <a:off x="623451" y="1185394"/>
            <a:ext cx="10654149" cy="5500783"/>
          </a:xfrm>
        </p:spPr>
        <p:txBody>
          <a:bodyPr/>
          <a:lstStyle/>
          <a:p>
            <a:r>
              <a:rPr lang="en-US" altLang="en-US" sz="2400" dirty="0"/>
              <a:t>A good definition on negative correlation should be null-invariant! </a:t>
            </a:r>
          </a:p>
          <a:p>
            <a:pPr lvl="1"/>
            <a:r>
              <a:rPr lang="en-US" altLang="en-US" sz="2400" dirty="0"/>
              <a:t>Intuition:  Whether two </a:t>
            </a:r>
            <a:r>
              <a:rPr lang="en-US" altLang="en-US" sz="2400" dirty="0" err="1"/>
              <a:t>itemsets</a:t>
            </a:r>
            <a:r>
              <a:rPr lang="en-US" altLang="en-US" sz="2400" dirty="0"/>
              <a:t> A and B are negatively correlated should not be influenced by the number of null-transactions </a:t>
            </a:r>
          </a:p>
          <a:p>
            <a:r>
              <a:rPr lang="en-US" altLang="en-US" sz="2400" dirty="0"/>
              <a:t>A </a:t>
            </a:r>
            <a:r>
              <a:rPr lang="en-US" altLang="en-US" sz="2400" dirty="0" err="1"/>
              <a:t>Kulczynski</a:t>
            </a:r>
            <a:r>
              <a:rPr lang="en-US" altLang="en-US" sz="2400" dirty="0"/>
              <a:t> measure-based definition  </a:t>
            </a:r>
          </a:p>
          <a:p>
            <a:pPr lvl="1"/>
            <a:r>
              <a:rPr lang="en-US" altLang="en-US" sz="2400" dirty="0"/>
              <a:t>If </a:t>
            </a:r>
            <a:r>
              <a:rPr lang="en-US" altLang="en-US" sz="2400" dirty="0" err="1"/>
              <a:t>itemsets</a:t>
            </a:r>
            <a:r>
              <a:rPr lang="en-US" altLang="en-US" sz="2400" dirty="0"/>
              <a:t> A and B are frequent but  </a:t>
            </a:r>
            <a:r>
              <a:rPr lang="en-US" altLang="en-US" sz="2400" dirty="0">
                <a:solidFill>
                  <a:srgbClr val="FF0000"/>
                </a:solidFill>
              </a:rPr>
              <a:t>(s(A U B)/s(A) + s(A U B)/s(B))/2 &lt; </a:t>
            </a:r>
            <a:r>
              <a:rPr lang="ru-RU" altLang="en-US" sz="2400" dirty="0">
                <a:solidFill>
                  <a:srgbClr val="FF0000"/>
                </a:solidFill>
                <a:cs typeface="Tahoma" pitchFamily="34" charset="0"/>
              </a:rPr>
              <a:t>є</a:t>
            </a:r>
            <a:r>
              <a:rPr lang="en-US" altLang="en-US" sz="2400" dirty="0">
                <a:cs typeface="Tahoma" pitchFamily="34" charset="0"/>
              </a:rPr>
              <a:t>, </a:t>
            </a:r>
            <a:endParaRPr lang="en-US" altLang="en-US" sz="2400" dirty="0"/>
          </a:p>
          <a:p>
            <a:pPr marL="838200" lvl="4" indent="0">
              <a:buNone/>
            </a:pPr>
            <a:r>
              <a:rPr lang="en-US" altLang="en-US" sz="2400" dirty="0"/>
              <a:t>then A and B are negatively correlated</a:t>
            </a:r>
          </a:p>
          <a:p>
            <a:r>
              <a:rPr lang="en-US" altLang="en-US" sz="2400" dirty="0"/>
              <a:t>For the same needle package problem:</a:t>
            </a:r>
          </a:p>
          <a:p>
            <a:pPr lvl="1"/>
            <a:r>
              <a:rPr lang="en-US" altLang="en-US" sz="2400" dirty="0"/>
              <a:t>No matter there are in total 200 or 10</a:t>
            </a:r>
            <a:r>
              <a:rPr lang="en-US" altLang="en-US" sz="2400" baseline="30000" dirty="0"/>
              <a:t>5</a:t>
            </a:r>
            <a:r>
              <a:rPr lang="en-US" altLang="en-US" sz="2400" dirty="0"/>
              <a:t> transactions</a:t>
            </a:r>
          </a:p>
          <a:p>
            <a:pPr lvl="2"/>
            <a:r>
              <a:rPr lang="en-US" altLang="en-US" sz="2400" dirty="0"/>
              <a:t>If </a:t>
            </a:r>
            <a:r>
              <a:rPr lang="ru-RU" altLang="en-US" sz="2400" dirty="0">
                <a:cs typeface="Tahoma" pitchFamily="34" charset="0"/>
              </a:rPr>
              <a:t>є</a:t>
            </a:r>
            <a:r>
              <a:rPr lang="en-US" altLang="en-US" sz="2400" dirty="0"/>
              <a:t> = 0.01, we have </a:t>
            </a:r>
          </a:p>
          <a:p>
            <a:pPr marL="854075" lvl="4" indent="0">
              <a:buNone/>
            </a:pPr>
            <a:r>
              <a:rPr lang="en-US" altLang="en-US" sz="2400" dirty="0">
                <a:solidFill>
                  <a:srgbClr val="FF0000"/>
                </a:solidFill>
              </a:rPr>
              <a:t>(s(A U B)/s(A) + s(A U B)/s(B))/2 = (0.01 + 0.01)/2 &lt; </a:t>
            </a:r>
            <a:r>
              <a:rPr lang="ru-RU" altLang="en-US" sz="2400" dirty="0">
                <a:solidFill>
                  <a:srgbClr val="FF0000"/>
                </a:solidFill>
                <a:cs typeface="Tahoma" pitchFamily="34" charset="0"/>
              </a:rPr>
              <a:t>є</a:t>
            </a:r>
            <a:endParaRPr lang="en-US" altLang="en-US" sz="2400" dirty="0">
              <a:solidFill>
                <a:srgbClr val="FF0000"/>
              </a:solidFill>
            </a:endParaRPr>
          </a:p>
        </p:txBody>
      </p:sp>
      <p:sp>
        <p:nvSpPr>
          <p:cNvPr id="2" name="TextBox 1">
            <a:extLst>
              <a:ext uri="{FF2B5EF4-FFF2-40B4-BE49-F238E27FC236}">
                <a16:creationId xmlns:a16="http://schemas.microsoft.com/office/drawing/2014/main" id="{FEE7F72C-F399-473B-8578-512B44BF603A}"/>
              </a:ext>
            </a:extLst>
          </p:cNvPr>
          <p:cNvSpPr txBox="1"/>
          <p:nvPr/>
        </p:nvSpPr>
        <p:spPr>
          <a:xfrm>
            <a:off x="9079345" y="3729786"/>
            <a:ext cx="2032000" cy="707886"/>
          </a:xfrm>
          <a:prstGeom prst="rect">
            <a:avLst/>
          </a:prstGeom>
          <a:solidFill>
            <a:srgbClr val="CCFFCC"/>
          </a:solidFill>
        </p:spPr>
        <p:txBody>
          <a:bodyPr wrap="square" rtlCol="0">
            <a:spAutoFit/>
          </a:bodyPr>
          <a:lstStyle/>
          <a:p>
            <a:pPr algn="ctr"/>
            <a:r>
              <a:rPr lang="ru-RU" altLang="en-US" sz="2000" dirty="0">
                <a:solidFill>
                  <a:srgbClr val="FF0000"/>
                </a:solidFill>
                <a:cs typeface="Tahoma" pitchFamily="34" charset="0"/>
              </a:rPr>
              <a:t>є </a:t>
            </a:r>
            <a:r>
              <a:rPr lang="en-US" altLang="en-US" sz="2000" dirty="0">
                <a:cs typeface="Tahoma" pitchFamily="34" charset="0"/>
              </a:rPr>
              <a:t>is a </a:t>
            </a:r>
            <a:r>
              <a:rPr lang="en-US" altLang="en-US" sz="2000" dirty="0"/>
              <a:t>negative </a:t>
            </a:r>
          </a:p>
          <a:p>
            <a:pPr algn="ctr"/>
            <a:r>
              <a:rPr lang="en-US" altLang="en-US" sz="2000" dirty="0"/>
              <a:t>pattern threshold</a:t>
            </a:r>
            <a:endParaRPr lang="en-US" dirty="0"/>
          </a:p>
        </p:txBody>
      </p:sp>
      <p:sp>
        <p:nvSpPr>
          <p:cNvPr id="3" name="Oval 2">
            <a:extLst>
              <a:ext uri="{FF2B5EF4-FFF2-40B4-BE49-F238E27FC236}">
                <a16:creationId xmlns:a16="http://schemas.microsoft.com/office/drawing/2014/main" id="{560ECABB-54E2-5DB6-A676-317B82B18091}"/>
              </a:ext>
            </a:extLst>
          </p:cNvPr>
          <p:cNvSpPr/>
          <p:nvPr/>
        </p:nvSpPr>
        <p:spPr>
          <a:xfrm flipH="1" flipV="1">
            <a:off x="10158020" y="2944339"/>
            <a:ext cx="205179" cy="367750"/>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AD96A7-B602-94E9-707C-CC2EC1FDFF1C}"/>
              </a:ext>
            </a:extLst>
          </p:cNvPr>
          <p:cNvCxnSpPr>
            <a:cxnSpLocks/>
            <a:stCxn id="3" idx="7"/>
          </p:cNvCxnSpPr>
          <p:nvPr/>
        </p:nvCxnSpPr>
        <p:spPr>
          <a:xfrm flipH="1">
            <a:off x="10017331" y="3258233"/>
            <a:ext cx="170737" cy="471692"/>
          </a:xfrm>
          <a:prstGeom prst="straightConnector1">
            <a:avLst/>
          </a:prstGeom>
          <a:ln>
            <a:solidFill>
              <a:srgbClr val="0033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19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2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20">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1"/>
            <a:ext cx="12192000" cy="1050634"/>
          </a:xfrm>
          <a:noFill/>
        </p:spPr>
        <p:txBody>
          <a:bodyPr vert="horz" lIns="92075" tIns="46038" rIns="92075" bIns="46038" rtlCol="0" anchor="ctr">
            <a:noAutofit/>
          </a:bodyPr>
          <a:lstStyle/>
          <a:p>
            <a:pPr marL="457200" indent="-457200">
              <a:lnSpc>
                <a:spcPct val="200000"/>
              </a:lnSpc>
              <a:buSzTx/>
            </a:pPr>
            <a:r>
              <a:rPr lang="en-US" altLang="en-US" dirty="0"/>
              <a:t>Pattern Mining: Advanced Methods</a:t>
            </a:r>
          </a:p>
        </p:txBody>
      </p:sp>
      <p:sp>
        <p:nvSpPr>
          <p:cNvPr id="5124" name="Rectangle 3"/>
          <p:cNvSpPr>
            <a:spLocks noGrp="1" noChangeArrowheads="1"/>
          </p:cNvSpPr>
          <p:nvPr>
            <p:ph type="body" sz="half" idx="1"/>
          </p:nvPr>
        </p:nvSpPr>
        <p:spPr>
          <a:xfrm>
            <a:off x="629979" y="1131454"/>
            <a:ext cx="10532282" cy="5574146"/>
          </a:xfrm>
          <a:noFill/>
        </p:spPr>
        <p:txBody>
          <a:bodyPr vert="horz" lIns="92075" tIns="46038" rIns="92075" bIns="46038" rtlCol="0" anchor="t">
            <a:noAutofit/>
          </a:bodyPr>
          <a:lstStyle/>
          <a:p>
            <a:pPr marL="457200" indent="-457200">
              <a:lnSpc>
                <a:spcPct val="200000"/>
              </a:lnSpc>
              <a:buSzTx/>
            </a:pPr>
            <a:r>
              <a:rPr lang="en-US" b="1" i="0" u="none" strike="noStrike" baseline="0" dirty="0"/>
              <a:t>Mining Various Kinds of Patterns </a:t>
            </a:r>
          </a:p>
          <a:p>
            <a:pPr marL="457200" indent="-457200">
              <a:lnSpc>
                <a:spcPct val="200000"/>
              </a:lnSpc>
              <a:buSzTx/>
            </a:pPr>
            <a:r>
              <a:rPr lang="en-US" b="1" i="0" u="none" strike="noStrike" baseline="0" dirty="0"/>
              <a:t>Mining Compressed or Approximate Patterns  </a:t>
            </a:r>
          </a:p>
          <a:p>
            <a:pPr marL="457200" indent="-457200">
              <a:lnSpc>
                <a:spcPct val="200000"/>
              </a:lnSpc>
              <a:buSzTx/>
            </a:pPr>
            <a:r>
              <a:rPr lang="en-US" b="1" i="0" u="none" strike="noStrike" baseline="0" dirty="0"/>
              <a:t>Constraint-based Pattern Mining</a:t>
            </a:r>
          </a:p>
          <a:p>
            <a:pPr marL="457200" indent="-457200">
              <a:lnSpc>
                <a:spcPct val="200000"/>
              </a:lnSpc>
              <a:buSzTx/>
            </a:pPr>
            <a:r>
              <a:rPr lang="en-US" b="1" i="0" u="none" strike="noStrike" baseline="0" dirty="0"/>
              <a:t>Mining Sequential Patterns</a:t>
            </a:r>
            <a:endParaRPr lang="en-US" b="1" dirty="0"/>
          </a:p>
          <a:p>
            <a:pPr marL="457200" indent="-457200">
              <a:lnSpc>
                <a:spcPct val="200000"/>
              </a:lnSpc>
              <a:buSzTx/>
            </a:pPr>
            <a:r>
              <a:rPr lang="en-US" b="1" i="0" u="none" strike="noStrike" baseline="0" dirty="0"/>
              <a:t>Mining Subgraph Patterns</a:t>
            </a:r>
          </a:p>
          <a:p>
            <a:pPr marL="457200" indent="-457200">
              <a:lnSpc>
                <a:spcPct val="200000"/>
              </a:lnSpc>
              <a:buSzTx/>
            </a:pPr>
            <a:r>
              <a:rPr lang="en-US" b="1" i="0" u="none" strike="noStrike" baseline="0" dirty="0"/>
              <a:t>Pattern Mining: Application Examples</a:t>
            </a:r>
          </a:p>
          <a:p>
            <a:pPr marL="457200" indent="-457200">
              <a:lnSpc>
                <a:spcPct val="200000"/>
              </a:lnSpc>
              <a:buSzTx/>
            </a:pPr>
            <a:r>
              <a:rPr lang="en-US" altLang="en-US" b="1" dirty="0"/>
              <a:t>Summary</a:t>
            </a:r>
            <a:endParaRPr lang="en-US" altLang="en-US" sz="2800" b="1" dirty="0"/>
          </a:p>
        </p:txBody>
      </p:sp>
      <p:sp>
        <p:nvSpPr>
          <p:cNvPr id="2" name="Striped Right Arrow 1"/>
          <p:cNvSpPr/>
          <p:nvPr/>
        </p:nvSpPr>
        <p:spPr>
          <a:xfrm rot="9075611">
            <a:off x="7048297" y="2016686"/>
            <a:ext cx="502920" cy="457200"/>
          </a:xfrm>
          <a:prstGeom prst="stripedRightArrow">
            <a:avLst/>
          </a:prstGeom>
          <a:solidFill>
            <a:srgbClr val="00808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939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304800"/>
            <a:ext cx="12192000" cy="609600"/>
          </a:xfrm>
        </p:spPr>
        <p:txBody>
          <a:bodyPr>
            <a:normAutofit fontScale="90000"/>
          </a:bodyPr>
          <a:lstStyle/>
          <a:p>
            <a:pPr eaLnBrk="1" hangingPunct="1"/>
            <a:r>
              <a:rPr lang="en-US" altLang="en-US" dirty="0"/>
              <a:t>Mining Compressed Patterns</a:t>
            </a:r>
            <a:endParaRPr lang="en-US" altLang="en-US" sz="3200" dirty="0"/>
          </a:p>
        </p:txBody>
      </p:sp>
      <p:sp>
        <p:nvSpPr>
          <p:cNvPr id="12292" name="Rectangle 3"/>
          <p:cNvSpPr>
            <a:spLocks noGrp="1" noChangeArrowheads="1"/>
          </p:cNvSpPr>
          <p:nvPr>
            <p:ph type="body" sz="half" idx="1"/>
          </p:nvPr>
        </p:nvSpPr>
        <p:spPr>
          <a:xfrm>
            <a:off x="4716375" y="1215189"/>
            <a:ext cx="6838316" cy="5490411"/>
          </a:xfrm>
        </p:spPr>
        <p:txBody>
          <a:bodyPr/>
          <a:lstStyle/>
          <a:p>
            <a:pPr eaLnBrk="1" hangingPunct="1">
              <a:spcAft>
                <a:spcPts val="300"/>
              </a:spcAft>
            </a:pPr>
            <a:r>
              <a:rPr lang="en-US" altLang="en-US" dirty="0"/>
              <a:t>Why mining compressed patterns? </a:t>
            </a:r>
            <a:r>
              <a:rPr lang="en-US" altLang="zh-CN" dirty="0">
                <a:ea typeface="SimSun" pitchFamily="2" charset="-122"/>
              </a:rPr>
              <a:t>Too many scattered patterns but not so meaningful</a:t>
            </a:r>
          </a:p>
          <a:p>
            <a:pPr eaLnBrk="1" hangingPunct="1">
              <a:spcAft>
                <a:spcPts val="300"/>
              </a:spcAft>
            </a:pPr>
            <a:r>
              <a:rPr lang="en-US" altLang="zh-CN" dirty="0">
                <a:ea typeface="SimSun" pitchFamily="2" charset="-122"/>
              </a:rPr>
              <a:t>Pattern distance measure</a:t>
            </a:r>
          </a:p>
          <a:p>
            <a:pPr marL="200025" lvl="1" indent="0" eaLnBrk="1" hangingPunct="1">
              <a:spcAft>
                <a:spcPts val="300"/>
              </a:spcAft>
              <a:buNone/>
            </a:pPr>
            <a:endParaRPr lang="en-US" altLang="zh-CN" dirty="0">
              <a:ea typeface="SimSun" pitchFamily="2" charset="-122"/>
            </a:endParaRPr>
          </a:p>
          <a:p>
            <a:pPr eaLnBrk="1" hangingPunct="1">
              <a:spcAft>
                <a:spcPts val="300"/>
              </a:spcAft>
            </a:pPr>
            <a:r>
              <a:rPr lang="el-GR" altLang="zh-CN" dirty="0">
                <a:cs typeface="Arial" pitchFamily="34" charset="0"/>
              </a:rPr>
              <a:t>δ</a:t>
            </a:r>
            <a:r>
              <a:rPr lang="en-US" altLang="zh-CN" dirty="0">
                <a:ea typeface="SimSun" pitchFamily="2" charset="-122"/>
                <a:cs typeface="Arial" pitchFamily="34" charset="0"/>
              </a:rPr>
              <a:t>-clustering: For each pattern P, find all patterns which can be expressed by P and whose distance to P is within </a:t>
            </a:r>
            <a:r>
              <a:rPr lang="el-GR" altLang="zh-CN" dirty="0">
                <a:cs typeface="Arial" pitchFamily="34" charset="0"/>
              </a:rPr>
              <a:t>δ</a:t>
            </a:r>
            <a:r>
              <a:rPr lang="en-US" altLang="zh-CN" dirty="0">
                <a:ea typeface="SimSun" pitchFamily="2" charset="-122"/>
              </a:rPr>
              <a:t> (</a:t>
            </a:r>
            <a:r>
              <a:rPr lang="el-GR" altLang="zh-CN" dirty="0">
                <a:cs typeface="Arial" pitchFamily="34" charset="0"/>
              </a:rPr>
              <a:t>δ</a:t>
            </a:r>
            <a:r>
              <a:rPr lang="en-US" altLang="zh-CN" dirty="0">
                <a:ea typeface="SimSun" pitchFamily="2" charset="-122"/>
              </a:rPr>
              <a:t>-cover)</a:t>
            </a:r>
          </a:p>
          <a:p>
            <a:pPr eaLnBrk="1" hangingPunct="1">
              <a:spcAft>
                <a:spcPts val="300"/>
              </a:spcAft>
            </a:pPr>
            <a:r>
              <a:rPr lang="en-US" altLang="zh-CN" dirty="0">
                <a:ea typeface="SimSun" pitchFamily="2" charset="-122"/>
              </a:rPr>
              <a:t>All patterns in the cluster can be represented by P</a:t>
            </a:r>
          </a:p>
        </p:txBody>
      </p:sp>
      <p:graphicFrame>
        <p:nvGraphicFramePr>
          <p:cNvPr id="2087973" name="Group 37"/>
          <p:cNvGraphicFramePr>
            <a:graphicFrameLocks noGrp="1"/>
          </p:cNvGraphicFramePr>
          <p:nvPr>
            <p:ph sz="half" idx="2"/>
          </p:nvPr>
        </p:nvGraphicFramePr>
        <p:xfrm>
          <a:off x="553452" y="1217437"/>
          <a:ext cx="3982453" cy="2194128"/>
        </p:xfrm>
        <a:graphic>
          <a:graphicData uri="http://schemas.openxmlformats.org/drawingml/2006/table">
            <a:tbl>
              <a:tblPr/>
              <a:tblGrid>
                <a:gridCol w="830179">
                  <a:extLst>
                    <a:ext uri="{9D8B030D-6E8A-4147-A177-3AD203B41FA5}">
                      <a16:colId xmlns:a16="http://schemas.microsoft.com/office/drawing/2014/main" val="20000"/>
                    </a:ext>
                  </a:extLst>
                </a:gridCol>
                <a:gridCol w="2105527">
                  <a:extLst>
                    <a:ext uri="{9D8B030D-6E8A-4147-A177-3AD203B41FA5}">
                      <a16:colId xmlns:a16="http://schemas.microsoft.com/office/drawing/2014/main" val="20001"/>
                    </a:ext>
                  </a:extLst>
                </a:gridCol>
                <a:gridCol w="1046747">
                  <a:extLst>
                    <a:ext uri="{9D8B030D-6E8A-4147-A177-3AD203B41FA5}">
                      <a16:colId xmlns:a16="http://schemas.microsoft.com/office/drawing/2014/main" val="20002"/>
                    </a:ext>
                  </a:extLst>
                </a:gridCol>
              </a:tblGrid>
              <a:tr h="33397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chemeClr val="tx1"/>
                          </a:solidFill>
                          <a:effectLst/>
                          <a:latin typeface="Calibri" panose="020F0502020204030204" pitchFamily="34" charset="0"/>
                          <a:ea typeface="宋体" pitchFamily="2" charset="-122"/>
                        </a:rPr>
                        <a:t>Pat-ID</a:t>
                      </a:r>
                    </a:p>
                  </a:txBody>
                  <a:tcPr marL="121920" marR="121920" marT="45684" marB="456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chemeClr val="tx1"/>
                          </a:solidFill>
                          <a:effectLst/>
                          <a:latin typeface="Calibri" panose="020F0502020204030204" pitchFamily="34" charset="0"/>
                          <a:ea typeface="宋体" pitchFamily="2" charset="-122"/>
                        </a:rPr>
                        <a:t>Item-Sets</a:t>
                      </a:r>
                    </a:p>
                  </a:txBody>
                  <a:tcPr marL="121920" marR="121920"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chemeClr val="tx1"/>
                          </a:solidFill>
                          <a:effectLst/>
                          <a:latin typeface="Calibri" panose="020F0502020204030204" pitchFamily="34" charset="0"/>
                          <a:ea typeface="宋体" pitchFamily="2" charset="-122"/>
                        </a:rPr>
                        <a:t>Support</a:t>
                      </a:r>
                    </a:p>
                  </a:txBody>
                  <a:tcPr marL="121920" marR="121920"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397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chemeClr val="tx1"/>
                          </a:solidFill>
                          <a:effectLst/>
                          <a:latin typeface="Calibri" panose="020F0502020204030204" pitchFamily="34" charset="0"/>
                          <a:ea typeface="宋体" pitchFamily="2" charset="-122"/>
                        </a:rPr>
                        <a:t>P1</a:t>
                      </a:r>
                    </a:p>
                  </a:txBody>
                  <a:tcPr marL="121920" marR="121920" marT="45684" marB="456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chemeClr val="tx1"/>
                          </a:solidFill>
                          <a:effectLst/>
                          <a:latin typeface="Calibri" panose="020F0502020204030204" pitchFamily="34" charset="0"/>
                          <a:ea typeface="宋体" pitchFamily="2" charset="-122"/>
                        </a:rPr>
                        <a:t>{38,16,18,12}</a:t>
                      </a:r>
                    </a:p>
                  </a:txBody>
                  <a:tcPr marL="121920" marR="121920"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chemeClr val="tx1"/>
                          </a:solidFill>
                          <a:effectLst/>
                          <a:latin typeface="Calibri" panose="020F0502020204030204" pitchFamily="34" charset="0"/>
                          <a:ea typeface="宋体" pitchFamily="2" charset="-122"/>
                        </a:rPr>
                        <a:t>205227</a:t>
                      </a:r>
                    </a:p>
                  </a:txBody>
                  <a:tcPr marL="121920" marR="121920"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397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rgbClr val="006666"/>
                          </a:solidFill>
                          <a:effectLst/>
                          <a:latin typeface="Calibri" panose="020F0502020204030204" pitchFamily="34" charset="0"/>
                          <a:ea typeface="宋体" pitchFamily="2" charset="-122"/>
                        </a:rPr>
                        <a:t>P2</a:t>
                      </a:r>
                    </a:p>
                  </a:txBody>
                  <a:tcPr marL="121920" marR="121920" marT="45684" marB="456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rgbClr val="006666"/>
                          </a:solidFill>
                          <a:effectLst/>
                          <a:latin typeface="Calibri" panose="020F0502020204030204" pitchFamily="34" charset="0"/>
                          <a:ea typeface="宋体" pitchFamily="2" charset="-122"/>
                        </a:rPr>
                        <a:t>{38,16,18,12,17}</a:t>
                      </a:r>
                    </a:p>
                  </a:txBody>
                  <a:tcPr marL="121920" marR="121920"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rgbClr val="006666"/>
                          </a:solidFill>
                          <a:effectLst/>
                          <a:latin typeface="Calibri" panose="020F0502020204030204" pitchFamily="34" charset="0"/>
                          <a:ea typeface="宋体" pitchFamily="2" charset="-122"/>
                        </a:rPr>
                        <a:t>205211</a:t>
                      </a:r>
                    </a:p>
                  </a:txBody>
                  <a:tcPr marL="121920" marR="121920"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397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a:ln>
                            <a:noFill/>
                          </a:ln>
                          <a:solidFill>
                            <a:srgbClr val="006666"/>
                          </a:solidFill>
                          <a:effectLst/>
                          <a:latin typeface="Calibri" panose="020F0502020204030204" pitchFamily="34" charset="0"/>
                          <a:ea typeface="宋体" pitchFamily="2" charset="-122"/>
                        </a:rPr>
                        <a:t>P3</a:t>
                      </a:r>
                    </a:p>
                  </a:txBody>
                  <a:tcPr marL="121920" marR="121920" marT="45684" marB="456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rgbClr val="006666"/>
                          </a:solidFill>
                          <a:effectLst/>
                          <a:latin typeface="Calibri" panose="020F0502020204030204" pitchFamily="34" charset="0"/>
                          <a:ea typeface="宋体" pitchFamily="2" charset="-122"/>
                        </a:rPr>
                        <a:t>{39,38,16,18,12,17}</a:t>
                      </a:r>
                    </a:p>
                  </a:txBody>
                  <a:tcPr marL="121920" marR="121920"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a:ln>
                            <a:noFill/>
                          </a:ln>
                          <a:solidFill>
                            <a:srgbClr val="006666"/>
                          </a:solidFill>
                          <a:effectLst/>
                          <a:latin typeface="Calibri" panose="020F0502020204030204" pitchFamily="34" charset="0"/>
                          <a:ea typeface="宋体" pitchFamily="2" charset="-122"/>
                        </a:rPr>
                        <a:t>101758</a:t>
                      </a:r>
                    </a:p>
                  </a:txBody>
                  <a:tcPr marL="121920" marR="121920"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397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a:ln>
                            <a:noFill/>
                          </a:ln>
                          <a:solidFill>
                            <a:srgbClr val="006666"/>
                          </a:solidFill>
                          <a:effectLst/>
                          <a:latin typeface="Calibri" panose="020F0502020204030204" pitchFamily="34" charset="0"/>
                          <a:ea typeface="宋体" pitchFamily="2" charset="-122"/>
                        </a:rPr>
                        <a:t>P4</a:t>
                      </a:r>
                    </a:p>
                  </a:txBody>
                  <a:tcPr marL="121920" marR="121920" marT="45684" marB="456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rgbClr val="006666"/>
                          </a:solidFill>
                          <a:effectLst/>
                          <a:latin typeface="Calibri" panose="020F0502020204030204" pitchFamily="34" charset="0"/>
                          <a:ea typeface="宋体" pitchFamily="2" charset="-122"/>
                        </a:rPr>
                        <a:t>{39,16,18,12,17}</a:t>
                      </a:r>
                    </a:p>
                  </a:txBody>
                  <a:tcPr marL="121920" marR="121920"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rgbClr val="006666"/>
                          </a:solidFill>
                          <a:effectLst/>
                          <a:latin typeface="Calibri" panose="020F0502020204030204" pitchFamily="34" charset="0"/>
                          <a:ea typeface="宋体" pitchFamily="2" charset="-122"/>
                        </a:rPr>
                        <a:t>161563</a:t>
                      </a:r>
                    </a:p>
                  </a:txBody>
                  <a:tcPr marL="121920" marR="121920"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397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a:ln>
                            <a:noFill/>
                          </a:ln>
                          <a:solidFill>
                            <a:schemeClr val="tx1"/>
                          </a:solidFill>
                          <a:effectLst/>
                          <a:latin typeface="Calibri" panose="020F0502020204030204" pitchFamily="34" charset="0"/>
                          <a:ea typeface="宋体" pitchFamily="2" charset="-122"/>
                        </a:rPr>
                        <a:t>P5</a:t>
                      </a:r>
                    </a:p>
                  </a:txBody>
                  <a:tcPr marL="121920" marR="121920" marT="45684" marB="456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chemeClr val="tx1"/>
                          </a:solidFill>
                          <a:effectLst/>
                          <a:latin typeface="Calibri" panose="020F0502020204030204" pitchFamily="34" charset="0"/>
                          <a:ea typeface="宋体" pitchFamily="2" charset="-122"/>
                        </a:rPr>
                        <a:t>{39,16,18,12}</a:t>
                      </a:r>
                    </a:p>
                  </a:txBody>
                  <a:tcPr marL="121920" marR="121920" marT="45684" marB="456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chemeClr val="tx1"/>
                          </a:solidFill>
                          <a:effectLst/>
                          <a:latin typeface="Calibri" panose="020F0502020204030204" pitchFamily="34" charset="0"/>
                          <a:ea typeface="宋体" pitchFamily="2" charset="-122"/>
                        </a:rPr>
                        <a:t>161576</a:t>
                      </a:r>
                    </a:p>
                  </a:txBody>
                  <a:tcPr marL="121920" marR="121920" marT="45684" marB="456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3523" name="Rectangle 38"/>
          <p:cNvSpPr>
            <a:spLocks noChangeArrowheads="1"/>
          </p:cNvSpPr>
          <p:nvPr/>
        </p:nvSpPr>
        <p:spPr bwMode="auto">
          <a:xfrm>
            <a:off x="553453" y="3497656"/>
            <a:ext cx="4162926" cy="3047521"/>
          </a:xfrm>
          <a:prstGeom prst="rect">
            <a:avLst/>
          </a:prstGeom>
          <a:solidFill>
            <a:schemeClr val="accent1">
              <a:lumMod val="20000"/>
              <a:lumOff val="80000"/>
            </a:schemeClr>
          </a:solidFill>
          <a:ln>
            <a:noFill/>
          </a:ln>
          <a:effectLst/>
        </p:spPr>
        <p:txBody>
          <a:bodyPr/>
          <a:lstStyle>
            <a:lvl1pPr marL="342900" indent="-342900" eaLnBrk="0" hangingPunct="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342900" marR="0" lvl="0" indent="-342900" algn="l" defTabSz="457189" rtl="0" eaLnBrk="1" fontAlgn="auto" latinLnBrk="0" hangingPunct="1">
              <a:lnSpc>
                <a:spcPct val="100000"/>
              </a:lnSpc>
              <a:spcBef>
                <a:spcPts val="0"/>
              </a:spcBef>
              <a:spcAft>
                <a:spcPts val="0"/>
              </a:spcAft>
              <a:buClr>
                <a:srgbClr val="8C8C8C"/>
              </a:buClr>
              <a:buSzPct val="60000"/>
              <a:buFont typeface="Wingdings" pitchFamily="2" charset="2"/>
              <a:buChar char="n"/>
              <a:tabLst/>
              <a:defRPr/>
            </a:pPr>
            <a:endParaRPr kumimoji="0" lang="en-US" altLang="zh-CN" sz="22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mn-cs"/>
            </a:endParaRPr>
          </a:p>
        </p:txBody>
      </p:sp>
      <p:pic>
        <p:nvPicPr>
          <p:cNvPr id="12324"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319" y="2428051"/>
            <a:ext cx="5485734" cy="65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a:xfrm>
            <a:off x="553452" y="3497656"/>
            <a:ext cx="4259180" cy="3047521"/>
          </a:xfrm>
          <a:prstGeom prst="rect">
            <a:avLst/>
          </a:prstGeom>
        </p:spPr>
        <p:txBody>
          <a:bodyPr vert="horz" lIns="91438" tIns="45719" rIns="91438" bIns="45719"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341313" marR="0" lvl="0" indent="-341313" algn="l" defTabSz="914377" rtl="0" eaLnBrk="1" fontAlgn="auto" latinLnBrk="0" hangingPunct="1">
              <a:lnSpc>
                <a:spcPct val="100000"/>
              </a:lnSpc>
              <a:spcBef>
                <a:spcPts val="0"/>
              </a:spcBef>
              <a:spcAft>
                <a:spcPts val="0"/>
              </a:spcAft>
              <a:buClr>
                <a:srgbClr val="0000CC"/>
              </a:buClr>
              <a:buSzPct val="80000"/>
              <a:buFont typeface="Wingdings" panose="05000000000000000000" pitchFamily="2" charset="2"/>
              <a:buChar char="q"/>
              <a:tabLst/>
              <a:defRPr/>
            </a:pPr>
            <a:r>
              <a:rPr kumimoji="0" lang="en-US" altLang="zh-CN" sz="22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mn-cs"/>
              </a:rPr>
              <a:t>Closed patterns </a:t>
            </a:r>
          </a:p>
          <a:p>
            <a:pPr marL="573088" marR="0" lvl="1" indent="-373063" algn="l" defTabSz="914377" rtl="0" eaLnBrk="1" fontAlgn="auto" latinLnBrk="0" hangingPunct="1">
              <a:lnSpc>
                <a:spcPct val="100000"/>
              </a:lnSpc>
              <a:spcBef>
                <a:spcPts val="0"/>
              </a:spcBef>
              <a:spcAft>
                <a:spcPts val="0"/>
              </a:spcAft>
              <a:buClr>
                <a:srgbClr val="BD582C"/>
              </a:buClr>
              <a:buSzPct val="80000"/>
              <a:buFont typeface="Wingdings" panose="05000000000000000000" pitchFamily="2" charset="2"/>
              <a:buChar char="q"/>
              <a:tabLst/>
              <a:defRPr/>
            </a:pPr>
            <a:r>
              <a:rPr kumimoji="0" lang="en-US" altLang="zh-CN" sz="22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mn-cs"/>
              </a:rPr>
              <a:t>P1, P2, P3, P4, P5</a:t>
            </a:r>
          </a:p>
          <a:p>
            <a:pPr marL="573088" marR="0" lvl="1" indent="-373063" algn="l" defTabSz="914377" rtl="0" eaLnBrk="1" fontAlgn="auto" latinLnBrk="0" hangingPunct="1">
              <a:lnSpc>
                <a:spcPct val="100000"/>
              </a:lnSpc>
              <a:spcBef>
                <a:spcPts val="0"/>
              </a:spcBef>
              <a:spcAft>
                <a:spcPts val="0"/>
              </a:spcAft>
              <a:buClr>
                <a:srgbClr val="BD582C"/>
              </a:buClr>
              <a:buSzPct val="80000"/>
              <a:buFont typeface="Wingdings" panose="05000000000000000000" pitchFamily="2" charset="2"/>
              <a:buChar char="q"/>
              <a:tabLst/>
              <a:defRPr/>
            </a:pPr>
            <a:r>
              <a:rPr kumimoji="0" lang="en-US" altLang="zh-CN" sz="22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mn-cs"/>
              </a:rPr>
              <a:t>Emphasizes too much on support</a:t>
            </a:r>
          </a:p>
          <a:p>
            <a:pPr marL="341313" marR="0" lvl="0" indent="-341313" algn="l" defTabSz="914377" rtl="0" eaLnBrk="1" fontAlgn="auto" latinLnBrk="0" hangingPunct="1">
              <a:lnSpc>
                <a:spcPct val="100000"/>
              </a:lnSpc>
              <a:spcBef>
                <a:spcPts val="0"/>
              </a:spcBef>
              <a:spcAft>
                <a:spcPts val="0"/>
              </a:spcAft>
              <a:buClr>
                <a:srgbClr val="0000CC"/>
              </a:buClr>
              <a:buSzPct val="80000"/>
              <a:buFont typeface="Wingdings" panose="05000000000000000000" pitchFamily="2" charset="2"/>
              <a:buChar char="q"/>
              <a:tabLst/>
              <a:defRPr/>
            </a:pPr>
            <a:r>
              <a:rPr kumimoji="0" lang="en-US" altLang="zh-CN" sz="22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mn-cs"/>
              </a:rPr>
              <a:t>Max-patterns</a:t>
            </a:r>
          </a:p>
          <a:p>
            <a:pPr marL="573088" marR="0" lvl="1" indent="-373063" algn="l" defTabSz="914377" rtl="0" eaLnBrk="1" fontAlgn="auto" latinLnBrk="0" hangingPunct="1">
              <a:lnSpc>
                <a:spcPct val="100000"/>
              </a:lnSpc>
              <a:spcBef>
                <a:spcPts val="0"/>
              </a:spcBef>
              <a:spcAft>
                <a:spcPts val="0"/>
              </a:spcAft>
              <a:buClr>
                <a:srgbClr val="BD582C"/>
              </a:buClr>
              <a:buSzPct val="80000"/>
              <a:buFont typeface="Wingdings" panose="05000000000000000000" pitchFamily="2" charset="2"/>
              <a:buChar char="q"/>
              <a:tabLst/>
              <a:defRPr/>
            </a:pPr>
            <a:r>
              <a:rPr kumimoji="0" lang="en-US" altLang="zh-CN" sz="22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mn-cs"/>
              </a:rPr>
              <a:t>P3: information loss</a:t>
            </a:r>
          </a:p>
          <a:p>
            <a:pPr marL="341313" marR="0" lvl="0" indent="-341313" algn="l" defTabSz="914377" rtl="0" eaLnBrk="1" fontAlgn="auto" latinLnBrk="0" hangingPunct="1">
              <a:lnSpc>
                <a:spcPct val="100000"/>
              </a:lnSpc>
              <a:spcBef>
                <a:spcPts val="0"/>
              </a:spcBef>
              <a:spcAft>
                <a:spcPts val="0"/>
              </a:spcAft>
              <a:buClr>
                <a:srgbClr val="0000CC"/>
              </a:buClr>
              <a:buSzPct val="80000"/>
              <a:buFont typeface="Wingdings" panose="05000000000000000000" pitchFamily="2" charset="2"/>
              <a:buChar char="q"/>
              <a:tabLst/>
              <a:defRPr/>
            </a:pPr>
            <a:r>
              <a:rPr kumimoji="0" lang="en-US" altLang="zh-CN" sz="22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mn-cs"/>
              </a:rPr>
              <a:t>Desired output (a good balance):</a:t>
            </a:r>
          </a:p>
          <a:p>
            <a:pPr marL="573088" marR="0" lvl="1" indent="-373063" algn="l" defTabSz="914377" rtl="0" eaLnBrk="1" fontAlgn="auto" latinLnBrk="0" hangingPunct="1">
              <a:lnSpc>
                <a:spcPct val="100000"/>
              </a:lnSpc>
              <a:spcBef>
                <a:spcPts val="0"/>
              </a:spcBef>
              <a:spcAft>
                <a:spcPts val="0"/>
              </a:spcAft>
              <a:buClr>
                <a:srgbClr val="BD582C"/>
              </a:buClr>
              <a:buSzPct val="80000"/>
              <a:buFont typeface="Wingdings" panose="05000000000000000000" pitchFamily="2" charset="2"/>
              <a:buChar char="q"/>
              <a:tabLst/>
              <a:defRPr/>
            </a:pPr>
            <a:r>
              <a:rPr kumimoji="0" lang="en-US" altLang="zh-CN" sz="2200" b="0" i="0" u="none" strike="noStrike" kern="1200" cap="none" spc="0" normalizeH="0" baseline="0" noProof="0" dirty="0">
                <a:ln>
                  <a:noFill/>
                </a:ln>
                <a:solidFill>
                  <a:srgbClr val="FF0000"/>
                </a:solidFill>
                <a:effectLst/>
                <a:uLnTx/>
                <a:uFillTx/>
                <a:latin typeface="Calibri" panose="020F0502020204030204" pitchFamily="34" charset="0"/>
                <a:ea typeface="SimSun" pitchFamily="2" charset="-122"/>
                <a:cs typeface="+mn-cs"/>
              </a:rPr>
              <a:t>P2, P3, P4</a:t>
            </a:r>
          </a:p>
        </p:txBody>
      </p:sp>
    </p:spTree>
    <p:extLst>
      <p:ext uri="{BB962C8B-B14F-4D97-AF65-F5344CB8AC3E}">
        <p14:creationId xmlns:p14="http://schemas.microsoft.com/office/powerpoint/2010/main" val="2048619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79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5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3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3"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01600" y="228599"/>
            <a:ext cx="11988800" cy="722745"/>
          </a:xfrm>
        </p:spPr>
        <p:txBody>
          <a:bodyPr>
            <a:normAutofit/>
          </a:bodyPr>
          <a:lstStyle/>
          <a:p>
            <a:pPr eaLnBrk="1" hangingPunct="1"/>
            <a:r>
              <a:rPr lang="en-US" altLang="en-US" sz="4000" dirty="0"/>
              <a:t>Redundancy-Aware Top-k Patterns</a:t>
            </a:r>
          </a:p>
        </p:txBody>
      </p:sp>
      <p:sp>
        <p:nvSpPr>
          <p:cNvPr id="13316" name="Rectangle 3"/>
          <p:cNvSpPr>
            <a:spLocks noGrp="1" noChangeArrowheads="1"/>
          </p:cNvSpPr>
          <p:nvPr>
            <p:ph idx="1"/>
          </p:nvPr>
        </p:nvSpPr>
        <p:spPr>
          <a:xfrm>
            <a:off x="406400" y="1143000"/>
            <a:ext cx="8636000" cy="533400"/>
          </a:xfrm>
        </p:spPr>
        <p:txBody>
          <a:bodyPr/>
          <a:lstStyle/>
          <a:p>
            <a:pPr eaLnBrk="1" hangingPunct="1"/>
            <a:r>
              <a:rPr lang="en-US" altLang="en-US" sz="2400" dirty="0"/>
              <a:t>Desired patterns: high significance &amp; low redundancy</a:t>
            </a:r>
          </a:p>
        </p:txBody>
      </p:sp>
      <p:pic>
        <p:nvPicPr>
          <p:cNvPr id="133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476" y="1608041"/>
            <a:ext cx="6363855" cy="371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8" name="Rectangle 5"/>
          <p:cNvSpPr>
            <a:spLocks noChangeArrowheads="1"/>
          </p:cNvSpPr>
          <p:nvPr/>
        </p:nvSpPr>
        <p:spPr bwMode="auto">
          <a:xfrm>
            <a:off x="508000" y="5334000"/>
            <a:ext cx="9458036"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ct val="200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ct val="200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342900" marR="0" lvl="0" indent="-342900" algn="l" defTabSz="457189" rtl="0" eaLnBrk="1" fontAlgn="auto" latinLnBrk="0" hangingPunct="1">
              <a:lnSpc>
                <a:spcPct val="100000"/>
              </a:lnSpc>
              <a:spcBef>
                <a:spcPct val="20000"/>
              </a:spcBef>
              <a:spcAft>
                <a:spcPts val="0"/>
              </a:spcAft>
              <a:buClr>
                <a:srgbClr val="8C8C8C"/>
              </a:buClr>
              <a:buSzPct val="60000"/>
              <a:buFont typeface="Wingdings" pitchFamily="2" charset="2"/>
              <a:buChar char="n"/>
              <a:tabLst/>
              <a:defRPr/>
            </a:pPr>
            <a:endPar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6" name="Rectangle 3"/>
          <p:cNvSpPr txBox="1">
            <a:spLocks noChangeArrowheads="1"/>
          </p:cNvSpPr>
          <p:nvPr/>
        </p:nvSpPr>
        <p:spPr>
          <a:xfrm>
            <a:off x="558800" y="5326912"/>
            <a:ext cx="9807418" cy="1429487"/>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461963" marR="0" lvl="0" indent="-46196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Method:  Use MMS (Maximal Marginal Significance) for measuring the combined significance of a pattern set </a:t>
            </a:r>
          </a:p>
          <a:p>
            <a:pPr marL="461963" marR="0" lvl="0" indent="-46196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Xin et al., Extracting Redundancy-Aware Top-K Patterns, KDD’06</a:t>
            </a:r>
          </a:p>
        </p:txBody>
      </p:sp>
    </p:spTree>
    <p:extLst>
      <p:ext uri="{BB962C8B-B14F-4D97-AF65-F5344CB8AC3E}">
        <p14:creationId xmlns:p14="http://schemas.microsoft.com/office/powerpoint/2010/main" val="132436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1"/>
            <a:ext cx="12192000" cy="1050634"/>
          </a:xfrm>
          <a:noFill/>
        </p:spPr>
        <p:txBody>
          <a:bodyPr vert="horz" lIns="92075" tIns="46038" rIns="92075" bIns="46038" rtlCol="0" anchor="ctr">
            <a:noAutofit/>
          </a:bodyPr>
          <a:lstStyle/>
          <a:p>
            <a:pPr marL="457200" indent="-457200">
              <a:lnSpc>
                <a:spcPct val="200000"/>
              </a:lnSpc>
              <a:buSzTx/>
            </a:pPr>
            <a:r>
              <a:rPr lang="en-US" altLang="en-US" dirty="0"/>
              <a:t>Pattern Mining: Advanced Methods</a:t>
            </a:r>
          </a:p>
        </p:txBody>
      </p:sp>
      <p:sp>
        <p:nvSpPr>
          <p:cNvPr id="5124" name="Rectangle 3"/>
          <p:cNvSpPr>
            <a:spLocks noGrp="1" noChangeArrowheads="1"/>
          </p:cNvSpPr>
          <p:nvPr>
            <p:ph type="body" sz="half" idx="1"/>
          </p:nvPr>
        </p:nvSpPr>
        <p:spPr>
          <a:xfrm>
            <a:off x="629979" y="1131454"/>
            <a:ext cx="10532282" cy="5574146"/>
          </a:xfrm>
          <a:noFill/>
        </p:spPr>
        <p:txBody>
          <a:bodyPr vert="horz" lIns="92075" tIns="46038" rIns="92075" bIns="46038" rtlCol="0" anchor="t">
            <a:noAutofit/>
          </a:bodyPr>
          <a:lstStyle/>
          <a:p>
            <a:pPr marL="457200" indent="-457200">
              <a:lnSpc>
                <a:spcPct val="200000"/>
              </a:lnSpc>
              <a:buSzTx/>
            </a:pPr>
            <a:r>
              <a:rPr lang="en-US" b="1" i="0" u="none" strike="noStrike" baseline="0" dirty="0"/>
              <a:t>Mining Various Kinds of Patterns </a:t>
            </a:r>
          </a:p>
          <a:p>
            <a:pPr marL="457200" indent="-457200">
              <a:lnSpc>
                <a:spcPct val="200000"/>
              </a:lnSpc>
              <a:buSzTx/>
            </a:pPr>
            <a:r>
              <a:rPr lang="en-US" b="1" i="0" u="none" strike="noStrike" baseline="0" dirty="0"/>
              <a:t>Mining Compressed or Approximate Patterns  </a:t>
            </a:r>
          </a:p>
          <a:p>
            <a:pPr marL="457200" indent="-457200">
              <a:lnSpc>
                <a:spcPct val="200000"/>
              </a:lnSpc>
              <a:buSzTx/>
            </a:pPr>
            <a:r>
              <a:rPr lang="en-US" b="1" i="0" u="none" strike="noStrike" baseline="0" dirty="0"/>
              <a:t>Constraint-based Pattern Mining</a:t>
            </a:r>
          </a:p>
          <a:p>
            <a:pPr marL="457200" indent="-457200">
              <a:lnSpc>
                <a:spcPct val="200000"/>
              </a:lnSpc>
              <a:buSzTx/>
            </a:pPr>
            <a:r>
              <a:rPr lang="en-US" b="1" i="0" u="none" strike="noStrike" baseline="0" dirty="0"/>
              <a:t>Mining Sequential Patterns</a:t>
            </a:r>
            <a:endParaRPr lang="en-US" b="1" dirty="0"/>
          </a:p>
          <a:p>
            <a:pPr marL="457200" indent="-457200">
              <a:lnSpc>
                <a:spcPct val="200000"/>
              </a:lnSpc>
              <a:buSzTx/>
            </a:pPr>
            <a:r>
              <a:rPr lang="en-US" b="1" i="0" u="none" strike="noStrike" baseline="0" dirty="0"/>
              <a:t>Mining Subgraph Patterns</a:t>
            </a:r>
          </a:p>
          <a:p>
            <a:pPr marL="457200" indent="-457200">
              <a:lnSpc>
                <a:spcPct val="200000"/>
              </a:lnSpc>
              <a:buSzTx/>
            </a:pPr>
            <a:r>
              <a:rPr lang="en-US" b="1" i="0" u="none" strike="noStrike" baseline="0" dirty="0"/>
              <a:t>Pattern Mining: Application Examples</a:t>
            </a:r>
          </a:p>
          <a:p>
            <a:pPr marL="457200" indent="-457200">
              <a:lnSpc>
                <a:spcPct val="200000"/>
              </a:lnSpc>
              <a:buSzTx/>
            </a:pPr>
            <a:r>
              <a:rPr lang="en-US" altLang="en-US" b="1" dirty="0"/>
              <a:t>Summary</a:t>
            </a:r>
            <a:endParaRPr lang="en-US" altLang="en-US" sz="2800" b="1" dirty="0"/>
          </a:p>
        </p:txBody>
      </p:sp>
      <p:sp>
        <p:nvSpPr>
          <p:cNvPr id="2" name="Striped Right Arrow 1"/>
          <p:cNvSpPr/>
          <p:nvPr/>
        </p:nvSpPr>
        <p:spPr>
          <a:xfrm rot="9075611">
            <a:off x="5644660" y="2879050"/>
            <a:ext cx="502920" cy="457200"/>
          </a:xfrm>
          <a:prstGeom prst="stripedRightArrow">
            <a:avLst/>
          </a:prstGeom>
          <a:solidFill>
            <a:srgbClr val="00808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17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06400" y="304800"/>
            <a:ext cx="11508317" cy="685800"/>
          </a:xfrm>
        </p:spPr>
        <p:txBody>
          <a:bodyPr/>
          <a:lstStyle/>
          <a:p>
            <a:pPr eaLnBrk="1" hangingPunct="1">
              <a:defRPr/>
            </a:pPr>
            <a:r>
              <a:rPr lang="en-US" dirty="0">
                <a:ea typeface="ＭＳ Ｐゴシック" charset="0"/>
              </a:rPr>
              <a:t>Why Constraint-Based Mining?</a:t>
            </a:r>
            <a:endParaRPr lang="en-GB" dirty="0">
              <a:ea typeface="ＭＳ Ｐゴシック" charset="0"/>
            </a:endParaRPr>
          </a:p>
        </p:txBody>
      </p:sp>
      <p:sp>
        <p:nvSpPr>
          <p:cNvPr id="4100" name="Rectangle 3"/>
          <p:cNvSpPr>
            <a:spLocks noGrp="1" noChangeArrowheads="1"/>
          </p:cNvSpPr>
          <p:nvPr>
            <p:ph idx="1"/>
          </p:nvPr>
        </p:nvSpPr>
        <p:spPr>
          <a:xfrm>
            <a:off x="529020" y="1179688"/>
            <a:ext cx="10391227" cy="5525911"/>
          </a:xfrm>
        </p:spPr>
        <p:txBody>
          <a:bodyPr/>
          <a:lstStyle/>
          <a:p>
            <a:pPr eaLnBrk="1" hangingPunct="1">
              <a:spcAft>
                <a:spcPts val="400"/>
              </a:spcAft>
              <a:defRPr/>
            </a:pPr>
            <a:r>
              <a:rPr lang="en-US" altLang="en-US" sz="2400" dirty="0"/>
              <a:t>Pattern mining in practice: Often a user-guided, </a:t>
            </a:r>
            <a:r>
              <a:rPr lang="en-US" altLang="en-US" sz="2400" dirty="0">
                <a:solidFill>
                  <a:srgbClr val="FF0000"/>
                </a:solidFill>
              </a:rPr>
              <a:t>interactive</a:t>
            </a:r>
            <a:r>
              <a:rPr lang="en-US" altLang="en-US" sz="2400" dirty="0">
                <a:solidFill>
                  <a:schemeClr val="hlink"/>
                </a:solidFill>
              </a:rPr>
              <a:t> </a:t>
            </a:r>
            <a:r>
              <a:rPr lang="en-US" altLang="en-US" sz="2400" dirty="0"/>
              <a:t>process </a:t>
            </a:r>
          </a:p>
          <a:p>
            <a:pPr lvl="1" eaLnBrk="1" hangingPunct="1">
              <a:spcAft>
                <a:spcPts val="400"/>
              </a:spcAft>
              <a:defRPr/>
            </a:pPr>
            <a:r>
              <a:rPr lang="en-US" altLang="en-US" sz="2400" dirty="0"/>
              <a:t>User directs what to be mined using a </a:t>
            </a:r>
            <a:r>
              <a:rPr lang="en-US" altLang="en-US" sz="2400" dirty="0">
                <a:solidFill>
                  <a:srgbClr val="FF0000"/>
                </a:solidFill>
              </a:rPr>
              <a:t>data mining query language </a:t>
            </a:r>
            <a:r>
              <a:rPr lang="en-US" altLang="en-US" sz="2400" dirty="0"/>
              <a:t>(or a graphical user interface), </a:t>
            </a:r>
            <a:r>
              <a:rPr lang="en-US" altLang="en-US" sz="2400" dirty="0">
                <a:solidFill>
                  <a:srgbClr val="FF0000"/>
                </a:solidFill>
              </a:rPr>
              <a:t>specifying various kinds of constraints</a:t>
            </a:r>
          </a:p>
          <a:p>
            <a:pPr lvl="1" eaLnBrk="1" hangingPunct="1">
              <a:spcAft>
                <a:spcPts val="400"/>
              </a:spcAft>
              <a:defRPr/>
            </a:pPr>
            <a:endParaRPr lang="en-US" altLang="en-US" sz="2400" dirty="0">
              <a:solidFill>
                <a:srgbClr val="FF0000"/>
              </a:solidFill>
            </a:endParaRPr>
          </a:p>
          <a:p>
            <a:pPr eaLnBrk="1" hangingPunct="1">
              <a:spcAft>
                <a:spcPts val="400"/>
              </a:spcAft>
              <a:defRPr/>
            </a:pPr>
            <a:r>
              <a:rPr lang="en-US" altLang="en-US" sz="2400" dirty="0"/>
              <a:t>What is constraint-based mining?</a:t>
            </a:r>
          </a:p>
          <a:p>
            <a:pPr lvl="1">
              <a:spcAft>
                <a:spcPts val="400"/>
              </a:spcAft>
              <a:defRPr/>
            </a:pPr>
            <a:r>
              <a:rPr lang="en-US" altLang="en-US" sz="2400" dirty="0"/>
              <a:t>Mine together with user-provided constraints</a:t>
            </a:r>
          </a:p>
          <a:p>
            <a:pPr lvl="1">
              <a:spcAft>
                <a:spcPts val="400"/>
              </a:spcAft>
              <a:defRPr/>
            </a:pPr>
            <a:endParaRPr lang="en-US" altLang="en-US" sz="2400" dirty="0"/>
          </a:p>
          <a:p>
            <a:pPr>
              <a:spcAft>
                <a:spcPts val="400"/>
              </a:spcAft>
              <a:defRPr/>
            </a:pPr>
            <a:r>
              <a:rPr lang="en-US" altLang="en-US" sz="2400" dirty="0"/>
              <a:t>Why constraint-based mining?</a:t>
            </a:r>
          </a:p>
          <a:p>
            <a:pPr lvl="1" eaLnBrk="1" hangingPunct="1">
              <a:spcAft>
                <a:spcPts val="400"/>
              </a:spcAft>
              <a:defRPr/>
            </a:pPr>
            <a:r>
              <a:rPr lang="en-US" altLang="en-US" sz="2400" dirty="0"/>
              <a:t>User flexibility: User provides</a:t>
            </a:r>
            <a:r>
              <a:rPr lang="en-US" altLang="en-US" sz="2400" dirty="0">
                <a:solidFill>
                  <a:schemeClr val="hlink"/>
                </a:solidFill>
              </a:rPr>
              <a:t> </a:t>
            </a:r>
            <a:r>
              <a:rPr lang="en-US" altLang="en-US" sz="2400" dirty="0">
                <a:solidFill>
                  <a:srgbClr val="FF0000"/>
                </a:solidFill>
              </a:rPr>
              <a:t>constraints</a:t>
            </a:r>
            <a:r>
              <a:rPr lang="en-US" altLang="en-US" sz="2400" dirty="0"/>
              <a:t> on what to be mined</a:t>
            </a:r>
          </a:p>
          <a:p>
            <a:pPr lvl="1">
              <a:spcAft>
                <a:spcPts val="400"/>
              </a:spcAft>
              <a:defRPr/>
            </a:pPr>
            <a:r>
              <a:rPr lang="en-US" altLang="en-US" sz="2400" dirty="0"/>
              <a:t>Optimization: System explores such constraints for mining efficiency</a:t>
            </a:r>
          </a:p>
          <a:p>
            <a:pPr lvl="2">
              <a:spcAft>
                <a:spcPts val="400"/>
              </a:spcAft>
              <a:defRPr/>
            </a:pPr>
            <a:r>
              <a:rPr lang="en-US" altLang="en-US" sz="2400" dirty="0"/>
              <a:t>E.g., Push constraints deeply into the mining process</a:t>
            </a:r>
          </a:p>
        </p:txBody>
      </p:sp>
    </p:spTree>
    <p:extLst>
      <p:ext uri="{BB962C8B-B14F-4D97-AF65-F5344CB8AC3E}">
        <p14:creationId xmlns:p14="http://schemas.microsoft.com/office/powerpoint/2010/main" val="373767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2247" y="277475"/>
            <a:ext cx="12643944" cy="568325"/>
          </a:xfrm>
        </p:spPr>
        <p:txBody>
          <a:bodyPr lIns="92075" tIns="46038" rIns="92075" bIns="46038" anchor="ctr">
            <a:noAutofit/>
          </a:bodyPr>
          <a:lstStyle/>
          <a:p>
            <a:pPr eaLnBrk="1" hangingPunct="1">
              <a:defRPr/>
            </a:pPr>
            <a:r>
              <a:rPr lang="en-US" sz="3800" dirty="0">
                <a:ea typeface="ＭＳ Ｐゴシック" charset="0"/>
              </a:rPr>
              <a:t>Various Kinds of User-Specified Constraints in Data Mining</a:t>
            </a:r>
          </a:p>
        </p:txBody>
      </p:sp>
      <p:sp>
        <p:nvSpPr>
          <p:cNvPr id="8" name="Rectangle 3">
            <a:extLst>
              <a:ext uri="{FF2B5EF4-FFF2-40B4-BE49-F238E27FC236}">
                <a16:creationId xmlns:a16="http://schemas.microsoft.com/office/drawing/2014/main" id="{D3F3626F-CE50-4B2F-8442-2DB61A09878C}"/>
              </a:ext>
            </a:extLst>
          </p:cNvPr>
          <p:cNvSpPr txBox="1">
            <a:spLocks noChangeArrowheads="1"/>
          </p:cNvSpPr>
          <p:nvPr/>
        </p:nvSpPr>
        <p:spPr>
          <a:xfrm>
            <a:off x="634123" y="1221729"/>
            <a:ext cx="9942751" cy="5094230"/>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461963" marR="0" lvl="0" indent="-461963" algn="l" defTabSz="914377" rtl="0" eaLnBrk="1" fontAlgn="auto" latinLnBrk="0" hangingPunct="1">
              <a:lnSpc>
                <a:spcPct val="100000"/>
              </a:lnSpc>
              <a:spcBef>
                <a:spcPts val="600"/>
              </a:spcBef>
              <a:spcAft>
                <a:spcPts val="400"/>
              </a:spcAft>
              <a:buClr>
                <a:srgbClr val="0000C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FF0000"/>
                </a:solidFill>
                <a:effectLst/>
                <a:uLnTx/>
                <a:uFillTx/>
                <a:latin typeface="Calibri"/>
                <a:ea typeface="+mn-ea"/>
                <a:cs typeface="+mn-cs"/>
              </a:rPr>
              <a:t>Knowledge type constraint</a:t>
            </a:r>
            <a:r>
              <a:rPr kumimoji="0" lang="en-US" altLang="en-US" sz="2400" b="0" i="0" u="none" strike="noStrike" kern="1200" cap="none" spc="0" normalizeH="0" baseline="0" noProof="0" dirty="0">
                <a:ln>
                  <a:noFill/>
                </a:ln>
                <a:solidFill>
                  <a:prstClr val="black"/>
                </a:solidFill>
                <a:effectLst/>
                <a:uLnTx/>
                <a:uFillTx/>
                <a:latin typeface="Calibri"/>
                <a:ea typeface="+mn-ea"/>
                <a:cs typeface="Times New Roman" pitchFamily="18" charset="0"/>
              </a:rPr>
              <a:t>—Specifying what kinds of knowledge to mine</a:t>
            </a:r>
            <a:endParaRPr kumimoji="0" lang="en-US" altLang="en-US" sz="2400" b="0" i="0" u="none" strike="noStrike" kern="1200" cap="none" spc="0" normalizeH="0" baseline="0" noProof="0" dirty="0">
              <a:ln>
                <a:noFill/>
              </a:ln>
              <a:solidFill>
                <a:srgbClr val="FF0000"/>
              </a:solidFill>
              <a:effectLst/>
              <a:uLnTx/>
              <a:uFillTx/>
              <a:latin typeface="Calibri"/>
              <a:ea typeface="+mn-ea"/>
              <a:cs typeface="+mn-cs"/>
            </a:endParaRPr>
          </a:p>
          <a:p>
            <a:pPr marL="738188" marR="0" lvl="1" indent="-538163" algn="l" defTabSz="914377" rtl="0" eaLnBrk="1" fontAlgn="auto" latinLnBrk="0" hangingPunct="1">
              <a:lnSpc>
                <a:spcPct val="100000"/>
              </a:lnSpc>
              <a:spcBef>
                <a:spcPts val="600"/>
              </a:spcBef>
              <a:spcAft>
                <a:spcPts val="400"/>
              </a:spcAft>
              <a:buClr>
                <a:srgbClr val="BD582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E.g.: Classification, association, clustering, outlier finding, …</a:t>
            </a:r>
          </a:p>
          <a:p>
            <a:pPr marL="461963" marR="0" lvl="0" indent="-461963" algn="l" defTabSz="914377" rtl="0" eaLnBrk="1" fontAlgn="auto" latinLnBrk="0" hangingPunct="1">
              <a:lnSpc>
                <a:spcPct val="100000"/>
              </a:lnSpc>
              <a:spcBef>
                <a:spcPts val="600"/>
              </a:spcBef>
              <a:spcAft>
                <a:spcPts val="400"/>
              </a:spcAft>
              <a:buClr>
                <a:srgbClr val="0000C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FF0000"/>
                </a:solidFill>
                <a:effectLst/>
                <a:uLnTx/>
                <a:uFillTx/>
                <a:latin typeface="Calibri"/>
                <a:ea typeface="+mn-ea"/>
                <a:cs typeface="+mn-cs"/>
              </a:rPr>
              <a:t>Data constraint</a:t>
            </a:r>
            <a:r>
              <a:rPr kumimoji="0" lang="en-US" altLang="en-US" sz="2400" b="0" i="0" u="none" strike="noStrike" kern="1200" cap="none" spc="0" normalizeH="0" baseline="0" noProof="0" dirty="0">
                <a:ln>
                  <a:noFill/>
                </a:ln>
                <a:solidFill>
                  <a:prstClr val="black"/>
                </a:solidFill>
                <a:effectLst/>
                <a:uLnTx/>
                <a:uFillTx/>
                <a:latin typeface="Calibri"/>
                <a:ea typeface="+mn-ea"/>
                <a:cs typeface="Times New Roman" pitchFamily="18" charset="0"/>
              </a:rPr>
              <a:t>—using</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 SQL-like queries</a:t>
            </a:r>
          </a:p>
          <a:p>
            <a:pPr marL="738188" marR="0" lvl="1" indent="-538163" algn="l" defTabSz="914377" rtl="0" eaLnBrk="1" fontAlgn="auto" latinLnBrk="0" hangingPunct="1">
              <a:lnSpc>
                <a:spcPct val="100000"/>
              </a:lnSpc>
              <a:spcBef>
                <a:spcPts val="600"/>
              </a:spcBef>
              <a:spcAft>
                <a:spcPts val="400"/>
              </a:spcAft>
              <a:buClr>
                <a:srgbClr val="BD582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E.g.: Find products sold together in </a:t>
            </a:r>
            <a:r>
              <a:rPr kumimoji="0" lang="en-US" altLang="en-US" sz="2400" b="0" i="0" u="none" strike="noStrike" kern="1200" cap="none" spc="0" normalizeH="0" baseline="0" noProof="0" dirty="0">
                <a:ln>
                  <a:noFill/>
                </a:ln>
                <a:solidFill>
                  <a:srgbClr val="170981"/>
                </a:solidFill>
                <a:effectLst/>
                <a:uLnTx/>
                <a:uFillTx/>
                <a:latin typeface="Calibri"/>
                <a:ea typeface="+mn-ea"/>
                <a:cs typeface="+mn-cs"/>
              </a:rPr>
              <a:t>NY </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stores </a:t>
            </a:r>
            <a:r>
              <a:rPr kumimoji="0" lang="en-US" altLang="en-US" sz="2400" b="0" i="0" u="none" strike="noStrike" kern="1200" cap="none" spc="0" normalizeH="0" baseline="0" noProof="0" dirty="0">
                <a:ln>
                  <a:noFill/>
                </a:ln>
                <a:solidFill>
                  <a:srgbClr val="170981"/>
                </a:solidFill>
                <a:effectLst/>
                <a:uLnTx/>
                <a:uFillTx/>
                <a:latin typeface="Calibri"/>
                <a:ea typeface="+mn-ea"/>
                <a:cs typeface="+mn-cs"/>
              </a:rPr>
              <a:t>this year</a:t>
            </a:r>
          </a:p>
          <a:p>
            <a:pPr marL="461963" marR="0" lvl="0" indent="-461963" algn="l" defTabSz="914377" rtl="0" eaLnBrk="1" fontAlgn="auto" latinLnBrk="0" hangingPunct="1">
              <a:lnSpc>
                <a:spcPct val="100000"/>
              </a:lnSpc>
              <a:spcBef>
                <a:spcPts val="600"/>
              </a:spcBef>
              <a:spcAft>
                <a:spcPts val="400"/>
              </a:spcAft>
              <a:buClr>
                <a:srgbClr val="0000C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FF0000"/>
                </a:solidFill>
                <a:effectLst/>
                <a:uLnTx/>
                <a:uFillTx/>
                <a:latin typeface="Calibri"/>
                <a:ea typeface="+mn-ea"/>
                <a:cs typeface="+mn-cs"/>
              </a:rPr>
              <a:t>Dimension/level constraint</a:t>
            </a:r>
            <a:r>
              <a:rPr kumimoji="0" lang="en-US" altLang="en-US" sz="2400" b="0" i="0" u="none" strike="noStrike" kern="1200" cap="none" spc="0" normalizeH="0" baseline="0" noProof="0" dirty="0">
                <a:ln>
                  <a:noFill/>
                </a:ln>
                <a:solidFill>
                  <a:prstClr val="black"/>
                </a:solidFill>
                <a:effectLst/>
                <a:uLnTx/>
                <a:uFillTx/>
                <a:latin typeface="Calibri"/>
                <a:ea typeface="+mn-ea"/>
                <a:cs typeface="Times New Roman" pitchFamily="18" charset="0"/>
              </a:rPr>
              <a:t>—</a:t>
            </a: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similar to projection in relational database </a:t>
            </a:r>
          </a:p>
          <a:p>
            <a:pPr marL="738188" marR="0" lvl="1" indent="-538163" algn="l" defTabSz="914377" rtl="0" eaLnBrk="1" fontAlgn="auto" latinLnBrk="0" hangingPunct="1">
              <a:lnSpc>
                <a:spcPct val="100000"/>
              </a:lnSpc>
              <a:spcBef>
                <a:spcPts val="600"/>
              </a:spcBef>
              <a:spcAft>
                <a:spcPts val="400"/>
              </a:spcAft>
              <a:buClr>
                <a:srgbClr val="BD582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E.g.: In relevance to </a:t>
            </a:r>
            <a:r>
              <a:rPr kumimoji="0" lang="en-US" altLang="en-US" sz="2400" b="0" i="0" u="none" strike="noStrike" kern="1200" cap="none" spc="0" normalizeH="0" baseline="0" noProof="0" dirty="0">
                <a:ln>
                  <a:noFill/>
                </a:ln>
                <a:solidFill>
                  <a:srgbClr val="170981"/>
                </a:solidFill>
                <a:effectLst/>
                <a:uLnTx/>
                <a:uFillTx/>
                <a:latin typeface="Calibri"/>
                <a:ea typeface="+mn-ea"/>
                <a:cs typeface="+mn-cs"/>
              </a:rPr>
              <a:t>region, price, brand, customer category</a:t>
            </a:r>
          </a:p>
          <a:p>
            <a:pPr marL="461963" marR="0" lvl="0" indent="-461963" algn="l" defTabSz="914377" rtl="0" eaLnBrk="1" fontAlgn="auto" latinLnBrk="0" hangingPunct="1">
              <a:lnSpc>
                <a:spcPct val="100000"/>
              </a:lnSpc>
              <a:spcBef>
                <a:spcPts val="600"/>
              </a:spcBef>
              <a:spcAft>
                <a:spcPts val="400"/>
              </a:spcAft>
              <a:buClr>
                <a:srgbClr val="0000C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FF0000"/>
                </a:solidFill>
                <a:effectLst/>
                <a:uLnTx/>
                <a:uFillTx/>
                <a:latin typeface="Calibri"/>
                <a:ea typeface="+mn-ea"/>
                <a:cs typeface="+mn-cs"/>
              </a:rPr>
              <a:t>Interestingness constraint</a:t>
            </a:r>
            <a:r>
              <a:rPr kumimoji="0" lang="en-US" altLang="en-US" sz="2400" b="0" i="0" u="none" strike="noStrike" kern="1200" cap="none" spc="0" normalizeH="0" baseline="0" noProof="0" dirty="0">
                <a:ln>
                  <a:noFill/>
                </a:ln>
                <a:solidFill>
                  <a:prstClr val="black"/>
                </a:solidFill>
                <a:effectLst/>
                <a:uLnTx/>
                <a:uFillTx/>
                <a:latin typeface="Calibri"/>
                <a:ea typeface="+mn-ea"/>
                <a:cs typeface="Times New Roman" pitchFamily="18" charset="0"/>
              </a:rPr>
              <a:t>—various kinds of thresholds</a:t>
            </a:r>
          </a:p>
          <a:p>
            <a:pPr marL="738188" marR="0" lvl="1" indent="-538163" algn="l" defTabSz="914377" rtl="0" eaLnBrk="1" fontAlgn="auto" latinLnBrk="0" hangingPunct="1">
              <a:lnSpc>
                <a:spcPct val="100000"/>
              </a:lnSpc>
              <a:spcBef>
                <a:spcPts val="600"/>
              </a:spcBef>
              <a:spcAft>
                <a:spcPts val="400"/>
              </a:spcAft>
              <a:buClr>
                <a:srgbClr val="BD582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E.g.: Strong rules: </a:t>
            </a:r>
            <a:r>
              <a:rPr kumimoji="0" lang="en-US" altLang="en-US" sz="2400" b="0" i="0" u="none" strike="noStrike" kern="1200" cap="none" spc="0" normalizeH="0" baseline="0" noProof="0" dirty="0" err="1">
                <a:ln>
                  <a:noFill/>
                </a:ln>
                <a:solidFill>
                  <a:prstClr val="black"/>
                </a:solidFill>
                <a:effectLst/>
                <a:uLnTx/>
                <a:uFillTx/>
                <a:latin typeface="Calibri"/>
                <a:ea typeface="+mn-ea"/>
                <a:cs typeface="+mn-cs"/>
              </a:rPr>
              <a:t>min_sup</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sym typeface="Symbol" pitchFamily="18" charset="2"/>
              </a:rPr>
              <a:t></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 0.02, </a:t>
            </a:r>
            <a:r>
              <a:rPr kumimoji="0" lang="en-US" altLang="en-US" sz="2400" b="0" i="0" u="none" strike="noStrike" kern="1200" cap="none" spc="0" normalizeH="0" baseline="0" noProof="0" dirty="0" err="1">
                <a:ln>
                  <a:noFill/>
                </a:ln>
                <a:solidFill>
                  <a:prstClr val="black"/>
                </a:solidFill>
                <a:effectLst/>
                <a:uLnTx/>
                <a:uFillTx/>
                <a:latin typeface="Calibri"/>
                <a:ea typeface="+mn-ea"/>
                <a:cs typeface="+mn-cs"/>
              </a:rPr>
              <a:t>min_conf</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sym typeface="Symbol" pitchFamily="18" charset="2"/>
              </a:rPr>
              <a:t> </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 0.6, </a:t>
            </a:r>
            <a:r>
              <a:rPr kumimoji="0" lang="en-US" altLang="en-US" sz="2400" b="0" i="0" u="none" strike="noStrike" kern="1200" cap="none" spc="0" normalizeH="0" baseline="0" noProof="0" dirty="0" err="1">
                <a:ln>
                  <a:noFill/>
                </a:ln>
                <a:solidFill>
                  <a:prstClr val="black"/>
                </a:solidFill>
                <a:effectLst/>
                <a:uLnTx/>
                <a:uFillTx/>
                <a:latin typeface="Calibri"/>
                <a:ea typeface="+mn-ea"/>
                <a:cs typeface="+mn-cs"/>
              </a:rPr>
              <a:t>min_correlation</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sym typeface="Symbol" pitchFamily="18" charset="2"/>
              </a:rPr>
              <a:t> 0.7</a:t>
            </a:r>
          </a:p>
          <a:p>
            <a:pPr marL="461963" marR="0" lvl="0" indent="-461963" algn="l" defTabSz="914377" rtl="0" eaLnBrk="1" fontAlgn="auto" latinLnBrk="0" hangingPunct="1">
              <a:lnSpc>
                <a:spcPct val="100000"/>
              </a:lnSpc>
              <a:spcBef>
                <a:spcPts val="600"/>
              </a:spcBef>
              <a:spcAft>
                <a:spcPts val="400"/>
              </a:spcAft>
              <a:buClr>
                <a:srgbClr val="0000CC"/>
              </a:buClr>
              <a:buSzPct val="80000"/>
              <a:buFont typeface="Wingdings" panose="05000000000000000000" pitchFamily="2" charset="2"/>
              <a:buChar char="q"/>
              <a:tabLst/>
              <a:defRPr/>
            </a:pPr>
            <a:r>
              <a:rPr kumimoji="0" lang="en-US" altLang="en-US" sz="2400" b="0" i="0" u="sng" strike="noStrike" kern="1200" cap="none" spc="0" normalizeH="0" baseline="0" noProof="0" dirty="0">
                <a:ln>
                  <a:noFill/>
                </a:ln>
                <a:solidFill>
                  <a:srgbClr val="FF0000"/>
                </a:solidFill>
                <a:effectLst/>
                <a:uLnTx/>
                <a:uFillTx/>
                <a:latin typeface="Calibri"/>
                <a:ea typeface="+mn-ea"/>
                <a:cs typeface="+mn-cs"/>
              </a:rPr>
              <a:t>Rule (or pattern) constraint</a:t>
            </a:r>
            <a:endParaRPr kumimoji="0" lang="en-US" altLang="en-US" sz="2400" b="0" i="0" u="none" strike="noStrike" kern="1200" cap="none" spc="0" normalizeH="0" baseline="0" noProof="0" dirty="0">
              <a:ln>
                <a:noFill/>
              </a:ln>
              <a:solidFill>
                <a:srgbClr val="FF0000"/>
              </a:solidFill>
              <a:effectLst/>
              <a:uLnTx/>
              <a:uFillTx/>
              <a:latin typeface="Calibri"/>
              <a:ea typeface="+mn-ea"/>
              <a:cs typeface="+mn-cs"/>
            </a:endParaRPr>
          </a:p>
          <a:p>
            <a:pPr marL="738188" marR="0" lvl="1" indent="-538163" algn="l" defTabSz="914377" rtl="0" eaLnBrk="1" fontAlgn="auto" latinLnBrk="0" hangingPunct="1">
              <a:lnSpc>
                <a:spcPct val="100000"/>
              </a:lnSpc>
              <a:spcBef>
                <a:spcPts val="600"/>
              </a:spcBef>
              <a:spcAft>
                <a:spcPts val="400"/>
              </a:spcAft>
              <a:buClr>
                <a:srgbClr val="BD582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E.g.: Small sales (price &lt; $10) triggers big sales (sum &gt; $200) </a:t>
            </a:r>
          </a:p>
        </p:txBody>
      </p:sp>
      <p:sp>
        <p:nvSpPr>
          <p:cNvPr id="4" name="TextBox 3">
            <a:extLst>
              <a:ext uri="{FF2B5EF4-FFF2-40B4-BE49-F238E27FC236}">
                <a16:creationId xmlns:a16="http://schemas.microsoft.com/office/drawing/2014/main" id="{F70BA267-46E6-486D-8082-6C4D5C1780CF}"/>
              </a:ext>
            </a:extLst>
          </p:cNvPr>
          <p:cNvSpPr txBox="1"/>
          <p:nvPr/>
        </p:nvSpPr>
        <p:spPr>
          <a:xfrm>
            <a:off x="5829736" y="5150299"/>
            <a:ext cx="2987835" cy="461665"/>
          </a:xfrm>
          <a:prstGeom prst="rect">
            <a:avLst/>
          </a:prstGeom>
          <a:solidFill>
            <a:srgbClr val="FFFF00"/>
          </a:solid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The focus of this study</a:t>
            </a:r>
          </a:p>
        </p:txBody>
      </p:sp>
      <p:sp>
        <p:nvSpPr>
          <p:cNvPr id="5" name="Arrow: Right 4">
            <a:extLst>
              <a:ext uri="{FF2B5EF4-FFF2-40B4-BE49-F238E27FC236}">
                <a16:creationId xmlns:a16="http://schemas.microsoft.com/office/drawing/2014/main" id="{DFC955BA-3126-44C5-9C45-112D54A8CAD3}"/>
              </a:ext>
            </a:extLst>
          </p:cNvPr>
          <p:cNvSpPr/>
          <p:nvPr/>
        </p:nvSpPr>
        <p:spPr>
          <a:xfrm rot="10800000">
            <a:off x="5367280" y="5213338"/>
            <a:ext cx="462456" cy="38888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538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76200" y="228600"/>
            <a:ext cx="12344400" cy="609600"/>
          </a:xfrm>
        </p:spPr>
        <p:txBody>
          <a:bodyPr>
            <a:noAutofit/>
          </a:bodyPr>
          <a:lstStyle/>
          <a:p>
            <a:pPr eaLnBrk="1" hangingPunct="1">
              <a:defRPr/>
            </a:pPr>
            <a:r>
              <a:rPr lang="en-US" sz="4000" dirty="0">
                <a:ea typeface="ＭＳ Ｐゴシック" charset="0"/>
              </a:rPr>
              <a:t>Pattern Space Pruning with Pattern Anti-Monotonicity </a:t>
            </a:r>
          </a:p>
        </p:txBody>
      </p:sp>
      <p:sp>
        <p:nvSpPr>
          <p:cNvPr id="8196" name="Rectangle 3"/>
          <p:cNvSpPr>
            <a:spLocks noGrp="1" noChangeArrowheads="1"/>
          </p:cNvSpPr>
          <p:nvPr>
            <p:ph idx="1"/>
          </p:nvPr>
        </p:nvSpPr>
        <p:spPr>
          <a:xfrm>
            <a:off x="2689274" y="1168836"/>
            <a:ext cx="8893125" cy="5030949"/>
          </a:xfrm>
        </p:spPr>
        <p:txBody>
          <a:bodyPr/>
          <a:lstStyle/>
          <a:p>
            <a:pPr eaLnBrk="1" hangingPunct="1">
              <a:spcAft>
                <a:spcPts val="200"/>
              </a:spcAft>
              <a:buFont typeface="Wingdings" charset="0"/>
              <a:buChar char="n"/>
              <a:defRPr/>
            </a:pPr>
            <a:r>
              <a:rPr lang="en-US" altLang="zh-CN" sz="2400" dirty="0">
                <a:latin typeface="Calibri" charset="0"/>
                <a:ea typeface="SimSun" charset="0"/>
                <a:cs typeface="SimSun" charset="0"/>
              </a:rPr>
              <a:t>A constraint </a:t>
            </a:r>
            <a:r>
              <a:rPr lang="en-US" altLang="zh-CN" sz="2400" i="1" dirty="0">
                <a:latin typeface="Calibri" charset="0"/>
                <a:ea typeface="SimSun" charset="0"/>
                <a:cs typeface="SimSun" charset="0"/>
              </a:rPr>
              <a:t>c</a:t>
            </a:r>
            <a:r>
              <a:rPr lang="en-US" altLang="zh-CN" sz="2400" dirty="0">
                <a:latin typeface="Calibri" charset="0"/>
                <a:ea typeface="SimSun" charset="0"/>
                <a:cs typeface="SimSun" charset="0"/>
              </a:rPr>
              <a:t> is </a:t>
            </a:r>
            <a:r>
              <a:rPr lang="en-US" altLang="zh-CN" sz="2400" b="1" i="1" dirty="0">
                <a:solidFill>
                  <a:srgbClr val="FF0000"/>
                </a:solidFill>
                <a:latin typeface="Calibri" charset="0"/>
                <a:ea typeface="SimSun" charset="0"/>
                <a:cs typeface="SimSun" charset="0"/>
              </a:rPr>
              <a:t>anti-monotone</a:t>
            </a:r>
          </a:p>
          <a:p>
            <a:pPr lvl="1">
              <a:spcAft>
                <a:spcPts val="200"/>
              </a:spcAft>
              <a:buFont typeface="Wingdings" charset="0"/>
              <a:buChar char="n"/>
              <a:defRPr/>
            </a:pPr>
            <a:r>
              <a:rPr lang="en-US" altLang="zh-CN" sz="2400" dirty="0">
                <a:latin typeface="Calibri" charset="0"/>
                <a:ea typeface="SimSun" charset="0"/>
                <a:cs typeface="SimSun" charset="0"/>
              </a:rPr>
              <a:t>If </a:t>
            </a:r>
            <a:r>
              <a:rPr lang="en-US" sz="2400" dirty="0">
                <a:latin typeface="Calibri" charset="0"/>
                <a:ea typeface="ＭＳ Ｐゴシック" charset="0"/>
              </a:rPr>
              <a:t>an </a:t>
            </a:r>
            <a:r>
              <a:rPr lang="en-US" sz="2400" dirty="0" err="1">
                <a:latin typeface="Calibri" charset="0"/>
                <a:ea typeface="ＭＳ Ｐゴシック" charset="0"/>
              </a:rPr>
              <a:t>itemset</a:t>
            </a:r>
            <a:r>
              <a:rPr lang="en-US" sz="2400" dirty="0">
                <a:latin typeface="Calibri" charset="0"/>
                <a:ea typeface="ＭＳ Ｐゴシック" charset="0"/>
              </a:rPr>
              <a:t> S </a:t>
            </a:r>
            <a:r>
              <a:rPr lang="en-US" sz="2400" b="1" dirty="0">
                <a:latin typeface="Calibri" charset="0"/>
                <a:ea typeface="ＭＳ Ｐゴシック" charset="0"/>
              </a:rPr>
              <a:t>violates</a:t>
            </a:r>
            <a:r>
              <a:rPr lang="en-US" sz="2400" dirty="0">
                <a:latin typeface="Calibri" charset="0"/>
                <a:ea typeface="ＭＳ Ｐゴシック" charset="0"/>
              </a:rPr>
              <a:t> constraint </a:t>
            </a:r>
            <a:r>
              <a:rPr lang="en-US" sz="2400" i="1" dirty="0">
                <a:latin typeface="Calibri" charset="0"/>
                <a:ea typeface="ＭＳ Ｐゴシック" charset="0"/>
              </a:rPr>
              <a:t>c</a:t>
            </a:r>
            <a:r>
              <a:rPr lang="en-US" sz="2400" dirty="0">
                <a:latin typeface="Calibri" charset="0"/>
                <a:ea typeface="ＭＳ Ｐゴシック" charset="0"/>
              </a:rPr>
              <a:t>, so does any of its superset </a:t>
            </a:r>
          </a:p>
          <a:p>
            <a:pPr lvl="1">
              <a:spcAft>
                <a:spcPts val="200"/>
              </a:spcAft>
              <a:buFont typeface="Wingdings" charset="0"/>
              <a:buChar char="n"/>
              <a:defRPr/>
            </a:pPr>
            <a:r>
              <a:rPr lang="en-US" sz="2400" dirty="0">
                <a:latin typeface="Calibri" charset="0"/>
                <a:ea typeface="ＭＳ Ｐゴシック" charset="0"/>
              </a:rPr>
              <a:t>That is, mining on itemset S can be terminated</a:t>
            </a:r>
          </a:p>
          <a:p>
            <a:pPr>
              <a:spcAft>
                <a:spcPts val="200"/>
              </a:spcAft>
              <a:buFont typeface="Wingdings" charset="0"/>
              <a:buChar char="n"/>
              <a:defRPr/>
            </a:pPr>
            <a:r>
              <a:rPr lang="en-US" sz="2400" dirty="0">
                <a:latin typeface="Calibri" charset="0"/>
                <a:ea typeface="ＭＳ Ｐゴシック" charset="0"/>
                <a:sym typeface="Symbol" charset="0"/>
              </a:rPr>
              <a:t>Ex. 1:  c</a:t>
            </a:r>
            <a:r>
              <a:rPr lang="en-US" sz="2400" baseline="-25000" dirty="0">
                <a:latin typeface="Calibri" charset="0"/>
                <a:ea typeface="ＭＳ Ｐゴシック" charset="0"/>
                <a:sym typeface="Symbol" charset="0"/>
              </a:rPr>
              <a:t>1</a:t>
            </a:r>
            <a:r>
              <a:rPr lang="en-US" sz="2400" dirty="0">
                <a:latin typeface="Calibri" charset="0"/>
                <a:ea typeface="ＭＳ Ｐゴシック" charset="0"/>
                <a:sym typeface="Symbol" charset="0"/>
              </a:rPr>
              <a:t>: </a:t>
            </a:r>
            <a:r>
              <a:rPr lang="en-US" sz="2400" i="1" dirty="0">
                <a:latin typeface="Calibri" charset="0"/>
                <a:ea typeface="ＭＳ Ｐゴシック" charset="0"/>
                <a:sym typeface="Symbol" charset="0"/>
              </a:rPr>
              <a:t>sum</a:t>
            </a:r>
            <a:r>
              <a:rPr lang="en-US" sz="2400" dirty="0">
                <a:latin typeface="Calibri" charset="0"/>
                <a:ea typeface="ＭＳ Ｐゴシック" charset="0"/>
                <a:sym typeface="Symbol" charset="0"/>
              </a:rPr>
              <a:t>(</a:t>
            </a:r>
            <a:r>
              <a:rPr lang="en-US" sz="2400" i="1" dirty="0" err="1">
                <a:latin typeface="Calibri" charset="0"/>
                <a:ea typeface="ＭＳ Ｐゴシック" charset="0"/>
                <a:sym typeface="Symbol" charset="0"/>
              </a:rPr>
              <a:t>S.price</a:t>
            </a:r>
            <a:r>
              <a:rPr lang="en-US" sz="2400" dirty="0">
                <a:latin typeface="Calibri" charset="0"/>
                <a:ea typeface="ＭＳ Ｐゴシック" charset="0"/>
                <a:sym typeface="Symbol" charset="0"/>
              </a:rPr>
              <a:t>)  </a:t>
            </a:r>
            <a:r>
              <a:rPr lang="en-US" sz="2400" i="1" dirty="0">
                <a:latin typeface="Calibri" charset="0"/>
                <a:ea typeface="ＭＳ Ｐゴシック" charset="0"/>
                <a:sym typeface="Symbol" charset="0"/>
              </a:rPr>
              <a:t>v</a:t>
            </a:r>
            <a:r>
              <a:rPr lang="en-US" sz="2400" dirty="0">
                <a:latin typeface="Calibri" charset="0"/>
                <a:ea typeface="ＭＳ Ｐゴシック" charset="0"/>
                <a:sym typeface="Symbol" charset="0"/>
              </a:rPr>
              <a:t>  is </a:t>
            </a:r>
            <a:r>
              <a:rPr lang="en-US" sz="2400" dirty="0">
                <a:solidFill>
                  <a:srgbClr val="FF0000"/>
                </a:solidFill>
                <a:latin typeface="Calibri" charset="0"/>
                <a:ea typeface="ＭＳ Ｐゴシック" charset="0"/>
                <a:sym typeface="Symbol" charset="0"/>
              </a:rPr>
              <a:t>anti-monotone</a:t>
            </a:r>
          </a:p>
          <a:p>
            <a:pPr>
              <a:spcAft>
                <a:spcPts val="200"/>
              </a:spcAft>
              <a:buFont typeface="Wingdings" charset="0"/>
              <a:buChar char="n"/>
              <a:defRPr/>
            </a:pPr>
            <a:r>
              <a:rPr lang="en-US" sz="2400" dirty="0">
                <a:latin typeface="Calibri" charset="0"/>
                <a:ea typeface="ＭＳ Ｐゴシック" charset="0"/>
                <a:sym typeface="Symbol" charset="0"/>
              </a:rPr>
              <a:t>Ex. 2:</a:t>
            </a:r>
            <a:r>
              <a:rPr lang="en-US" sz="2400" dirty="0">
                <a:solidFill>
                  <a:schemeClr val="hlink"/>
                </a:solidFill>
                <a:latin typeface="Calibri" charset="0"/>
                <a:ea typeface="ＭＳ Ｐゴシック" charset="0"/>
                <a:sym typeface="Symbol" charset="0"/>
              </a:rPr>
              <a:t> </a:t>
            </a:r>
            <a:r>
              <a:rPr lang="en-US" sz="2400" dirty="0">
                <a:latin typeface="Calibri" charset="0"/>
                <a:ea typeface="ＭＳ Ｐゴシック" charset="0"/>
                <a:sym typeface="Symbol" charset="0"/>
              </a:rPr>
              <a:t>c</a:t>
            </a:r>
            <a:r>
              <a:rPr lang="en-US" sz="2400" baseline="-25000" dirty="0">
                <a:latin typeface="Calibri" charset="0"/>
                <a:ea typeface="ＭＳ Ｐゴシック" charset="0"/>
                <a:sym typeface="Symbol" charset="0"/>
              </a:rPr>
              <a:t>2</a:t>
            </a:r>
            <a:r>
              <a:rPr lang="en-US" sz="2400" dirty="0">
                <a:latin typeface="Calibri" charset="0"/>
                <a:ea typeface="ＭＳ Ｐゴシック" charset="0"/>
                <a:sym typeface="Symbol" charset="0"/>
              </a:rPr>
              <a:t>:</a:t>
            </a:r>
            <a:r>
              <a:rPr lang="en-US" sz="2400" dirty="0">
                <a:solidFill>
                  <a:schemeClr val="hlink"/>
                </a:solidFill>
                <a:latin typeface="Calibri" charset="0"/>
                <a:ea typeface="ＭＳ Ｐゴシック" charset="0"/>
                <a:sym typeface="Symbol" charset="0"/>
              </a:rPr>
              <a:t> </a:t>
            </a:r>
            <a:r>
              <a:rPr lang="en-US" sz="2400" dirty="0">
                <a:latin typeface="Calibri" charset="0"/>
                <a:ea typeface="ＭＳ Ｐゴシック" charset="0"/>
                <a:sym typeface="Wingdings" charset="0"/>
              </a:rPr>
              <a:t>range(</a:t>
            </a:r>
            <a:r>
              <a:rPr lang="en-US" sz="2400" dirty="0" err="1">
                <a:latin typeface="Calibri" charset="0"/>
                <a:ea typeface="ＭＳ Ｐゴシック" charset="0"/>
                <a:sym typeface="Wingdings" charset="0"/>
              </a:rPr>
              <a:t>S.profit</a:t>
            </a:r>
            <a:r>
              <a:rPr lang="en-US" sz="2400" dirty="0">
                <a:latin typeface="Calibri" charset="0"/>
                <a:ea typeface="ＭＳ Ｐゴシック" charset="0"/>
                <a:sym typeface="Wingdings" charset="0"/>
              </a:rPr>
              <a:t>) </a:t>
            </a:r>
            <a:r>
              <a:rPr lang="en-US" sz="2400" dirty="0">
                <a:latin typeface="Calibri" charset="0"/>
                <a:ea typeface="ＭＳ Ｐゴシック" charset="0"/>
                <a:sym typeface="Symbol" charset="0"/>
              </a:rPr>
              <a:t></a:t>
            </a:r>
            <a:r>
              <a:rPr lang="en-US" sz="2400" dirty="0">
                <a:latin typeface="Calibri" charset="0"/>
                <a:ea typeface="ＭＳ Ｐゴシック" charset="0"/>
                <a:sym typeface="Wingdings" charset="0"/>
              </a:rPr>
              <a:t> 15 </a:t>
            </a:r>
            <a:r>
              <a:rPr lang="en-US" sz="2400" dirty="0">
                <a:latin typeface="Calibri" charset="0"/>
                <a:ea typeface="ＭＳ Ｐゴシック" charset="0"/>
                <a:sym typeface="Symbol" charset="0"/>
              </a:rPr>
              <a:t>is </a:t>
            </a:r>
            <a:r>
              <a:rPr lang="en-US" sz="2400" dirty="0">
                <a:solidFill>
                  <a:srgbClr val="FF0000"/>
                </a:solidFill>
                <a:latin typeface="Calibri" charset="0"/>
                <a:ea typeface="ＭＳ Ｐゴシック" charset="0"/>
                <a:sym typeface="Symbol" charset="0"/>
              </a:rPr>
              <a:t>anti-monotone</a:t>
            </a:r>
            <a:endParaRPr lang="en-US" sz="2400" dirty="0">
              <a:solidFill>
                <a:srgbClr val="FF0000"/>
              </a:solidFill>
              <a:latin typeface="Calibri" charset="0"/>
              <a:ea typeface="ＭＳ Ｐゴシック" charset="0"/>
              <a:sym typeface="Wingdings" charset="0"/>
            </a:endParaRPr>
          </a:p>
          <a:p>
            <a:pPr lvl="1">
              <a:spcAft>
                <a:spcPts val="200"/>
              </a:spcAft>
              <a:buFont typeface="Wingdings" charset="0"/>
              <a:buChar char="n"/>
              <a:defRPr/>
            </a:pPr>
            <a:r>
              <a:rPr lang="en-US" sz="2400" dirty="0">
                <a:latin typeface="Calibri" charset="0"/>
                <a:ea typeface="ＭＳ Ｐゴシック" charset="0"/>
              </a:rPr>
              <a:t>Itemset </a:t>
            </a:r>
            <a:r>
              <a:rPr lang="en-US" sz="2400" i="1" dirty="0">
                <a:latin typeface="Calibri" charset="0"/>
                <a:ea typeface="ＭＳ Ｐゴシック" charset="0"/>
              </a:rPr>
              <a:t>ab </a:t>
            </a:r>
            <a:r>
              <a:rPr lang="en-US" sz="2400" dirty="0">
                <a:latin typeface="Calibri" charset="0"/>
                <a:ea typeface="ＭＳ Ｐゴシック" charset="0"/>
              </a:rPr>
              <a:t>violates </a:t>
            </a:r>
            <a:r>
              <a:rPr lang="en-US" sz="2400" dirty="0">
                <a:latin typeface="Calibri" charset="0"/>
                <a:ea typeface="ＭＳ Ｐゴシック" charset="0"/>
                <a:sym typeface="Symbol" charset="0"/>
              </a:rPr>
              <a:t>c</a:t>
            </a:r>
            <a:r>
              <a:rPr lang="en-US" sz="2400" baseline="-25000" dirty="0">
                <a:latin typeface="Calibri" charset="0"/>
                <a:ea typeface="ＭＳ Ｐゴシック" charset="0"/>
                <a:sym typeface="Symbol" charset="0"/>
              </a:rPr>
              <a:t>2</a:t>
            </a:r>
            <a:r>
              <a:rPr lang="en-US" sz="2400" dirty="0">
                <a:latin typeface="Calibri" charset="0"/>
                <a:ea typeface="ＭＳ Ｐゴシック" charset="0"/>
              </a:rPr>
              <a:t> (range(ab) = 40)</a:t>
            </a:r>
          </a:p>
          <a:p>
            <a:pPr lvl="1">
              <a:spcAft>
                <a:spcPts val="200"/>
              </a:spcAft>
              <a:buFont typeface="Wingdings" charset="0"/>
              <a:buChar char="n"/>
              <a:defRPr/>
            </a:pPr>
            <a:r>
              <a:rPr lang="en-US" sz="2400" dirty="0">
                <a:latin typeface="Calibri" charset="0"/>
                <a:ea typeface="ＭＳ Ｐゴシック" charset="0"/>
                <a:sym typeface="Wingdings" charset="0"/>
              </a:rPr>
              <a:t>So does every superset of </a:t>
            </a:r>
            <a:r>
              <a:rPr lang="en-US" sz="2400" i="1" dirty="0">
                <a:latin typeface="Calibri" charset="0"/>
                <a:ea typeface="ＭＳ Ｐゴシック" charset="0"/>
                <a:sym typeface="Wingdings" charset="0"/>
              </a:rPr>
              <a:t>ab</a:t>
            </a:r>
            <a:endParaRPr lang="en-US" sz="2400" dirty="0">
              <a:latin typeface="Calibri" charset="0"/>
              <a:ea typeface="ＭＳ Ｐゴシック" charset="0"/>
              <a:sym typeface="Symbol" charset="0"/>
            </a:endParaRPr>
          </a:p>
          <a:p>
            <a:pPr>
              <a:spcAft>
                <a:spcPts val="200"/>
              </a:spcAft>
              <a:buFont typeface="Wingdings" charset="0"/>
              <a:buChar char="n"/>
              <a:defRPr/>
            </a:pPr>
            <a:r>
              <a:rPr lang="en-US" sz="2400" dirty="0">
                <a:latin typeface="Calibri" charset="0"/>
                <a:ea typeface="ＭＳ Ｐゴシック" charset="0"/>
                <a:sym typeface="Symbol" charset="0"/>
              </a:rPr>
              <a:t>Ex. 3.</a:t>
            </a:r>
            <a:r>
              <a:rPr lang="en-US" sz="2400" i="1" dirty="0">
                <a:latin typeface="Calibri" charset="0"/>
                <a:ea typeface="ＭＳ Ｐゴシック" charset="0"/>
                <a:sym typeface="Symbol" charset="0"/>
              </a:rPr>
              <a:t> </a:t>
            </a:r>
            <a:r>
              <a:rPr lang="en-US" sz="2400" dirty="0">
                <a:latin typeface="Calibri" charset="0"/>
                <a:ea typeface="ＭＳ Ｐゴシック" charset="0"/>
                <a:sym typeface="Symbol" charset="0"/>
              </a:rPr>
              <a:t>c</a:t>
            </a:r>
            <a:r>
              <a:rPr lang="en-US" sz="2400" baseline="-25000" dirty="0">
                <a:latin typeface="Calibri" charset="0"/>
                <a:ea typeface="ＭＳ Ｐゴシック" charset="0"/>
                <a:sym typeface="Symbol" charset="0"/>
              </a:rPr>
              <a:t>3</a:t>
            </a:r>
            <a:r>
              <a:rPr lang="en-US" sz="2400" dirty="0">
                <a:latin typeface="Calibri" charset="0"/>
                <a:ea typeface="ＭＳ Ｐゴシック" charset="0"/>
                <a:sym typeface="Symbol" charset="0"/>
              </a:rPr>
              <a:t>:</a:t>
            </a:r>
            <a:r>
              <a:rPr lang="en-US" sz="2400" i="1" dirty="0">
                <a:latin typeface="Calibri" charset="0"/>
                <a:ea typeface="ＭＳ Ｐゴシック" charset="0"/>
                <a:sym typeface="Symbol" charset="0"/>
              </a:rPr>
              <a:t> sum</a:t>
            </a:r>
            <a:r>
              <a:rPr lang="en-US" sz="2400" dirty="0">
                <a:latin typeface="Calibri" charset="0"/>
                <a:ea typeface="ＭＳ Ｐゴシック" charset="0"/>
                <a:sym typeface="Symbol" charset="0"/>
              </a:rPr>
              <a:t>(</a:t>
            </a:r>
            <a:r>
              <a:rPr lang="en-US" sz="2400" i="1" dirty="0" err="1">
                <a:latin typeface="Calibri" charset="0"/>
                <a:ea typeface="ＭＳ Ｐゴシック" charset="0"/>
                <a:sym typeface="Symbol" charset="0"/>
              </a:rPr>
              <a:t>S.Price</a:t>
            </a:r>
            <a:r>
              <a:rPr lang="en-US" sz="2400" dirty="0">
                <a:latin typeface="Calibri" charset="0"/>
                <a:ea typeface="ＭＳ Ｐゴシック" charset="0"/>
                <a:sym typeface="Symbol" charset="0"/>
              </a:rPr>
              <a:t>)</a:t>
            </a:r>
            <a:r>
              <a:rPr lang="en-US" sz="2400" i="1" dirty="0">
                <a:latin typeface="Calibri" charset="0"/>
                <a:ea typeface="ＭＳ Ｐゴシック" charset="0"/>
                <a:sym typeface="Symbol" charset="0"/>
              </a:rPr>
              <a:t> </a:t>
            </a:r>
            <a:r>
              <a:rPr lang="en-US" sz="2400" dirty="0">
                <a:latin typeface="Calibri" charset="0"/>
                <a:ea typeface="ＭＳ Ｐゴシック" charset="0"/>
                <a:sym typeface="Symbol" charset="0"/>
              </a:rPr>
              <a:t> </a:t>
            </a:r>
            <a:r>
              <a:rPr lang="en-US" sz="2400" i="1" dirty="0">
                <a:latin typeface="Calibri" charset="0"/>
                <a:ea typeface="ＭＳ Ｐゴシック" charset="0"/>
                <a:sym typeface="Symbol" charset="0"/>
              </a:rPr>
              <a:t>v</a:t>
            </a:r>
            <a:r>
              <a:rPr lang="en-US" sz="2400" dirty="0">
                <a:latin typeface="Calibri" charset="0"/>
                <a:ea typeface="ＭＳ Ｐゴシック" charset="0"/>
                <a:sym typeface="Symbol" charset="0"/>
              </a:rPr>
              <a:t>  is </a:t>
            </a:r>
            <a:r>
              <a:rPr lang="en-US" sz="2400" dirty="0">
                <a:solidFill>
                  <a:srgbClr val="FF0000"/>
                </a:solidFill>
                <a:latin typeface="Calibri" charset="0"/>
                <a:ea typeface="ＭＳ Ｐゴシック" charset="0"/>
                <a:sym typeface="Symbol" charset="0"/>
              </a:rPr>
              <a:t>not anti-monotone</a:t>
            </a:r>
          </a:p>
          <a:p>
            <a:pPr>
              <a:spcAft>
                <a:spcPts val="200"/>
              </a:spcAft>
              <a:buFont typeface="Wingdings" charset="0"/>
              <a:buChar char="n"/>
              <a:defRPr/>
            </a:pPr>
            <a:r>
              <a:rPr lang="en-US" sz="2400" dirty="0">
                <a:latin typeface="Calibri" charset="0"/>
                <a:ea typeface="ＭＳ Ｐゴシック" charset="0"/>
                <a:sym typeface="Symbol" charset="0"/>
              </a:rPr>
              <a:t>Ex. 4. Is c</a:t>
            </a:r>
            <a:r>
              <a:rPr lang="en-US" sz="2400" baseline="-25000" dirty="0">
                <a:latin typeface="Calibri" charset="0"/>
                <a:ea typeface="ＭＳ Ｐゴシック" charset="0"/>
                <a:sym typeface="Symbol" charset="0"/>
              </a:rPr>
              <a:t>4</a:t>
            </a:r>
            <a:r>
              <a:rPr lang="en-US" sz="2400" dirty="0">
                <a:latin typeface="Calibri" charset="0"/>
                <a:ea typeface="ＭＳ Ｐゴシック" charset="0"/>
                <a:sym typeface="Symbol" charset="0"/>
              </a:rPr>
              <a:t>: </a:t>
            </a:r>
            <a:r>
              <a:rPr lang="en-US" sz="2400" i="1" dirty="0">
                <a:latin typeface="Calibri" charset="0"/>
                <a:ea typeface="ＭＳ Ｐゴシック" charset="0"/>
                <a:sym typeface="Symbol" charset="0"/>
              </a:rPr>
              <a:t>support</a:t>
            </a:r>
            <a:r>
              <a:rPr lang="en-US" sz="2400" dirty="0">
                <a:latin typeface="Calibri" charset="0"/>
                <a:ea typeface="ＭＳ Ｐゴシック" charset="0"/>
                <a:sym typeface="Symbol" charset="0"/>
              </a:rPr>
              <a:t>(</a:t>
            </a:r>
            <a:r>
              <a:rPr lang="en-US" sz="2400" i="1" dirty="0">
                <a:latin typeface="Calibri" charset="0"/>
                <a:ea typeface="ＭＳ Ｐゴシック" charset="0"/>
                <a:sym typeface="Symbol" charset="0"/>
              </a:rPr>
              <a:t>S</a:t>
            </a:r>
            <a:r>
              <a:rPr lang="en-US" sz="2400" dirty="0">
                <a:latin typeface="Calibri" charset="0"/>
                <a:ea typeface="ＭＳ Ｐゴシック" charset="0"/>
                <a:sym typeface="Symbol" charset="0"/>
              </a:rPr>
              <a:t>)</a:t>
            </a:r>
            <a:r>
              <a:rPr lang="en-US" sz="2400" i="1" dirty="0">
                <a:latin typeface="Calibri" charset="0"/>
                <a:ea typeface="ＭＳ Ｐゴシック" charset="0"/>
                <a:sym typeface="Symbol" charset="0"/>
              </a:rPr>
              <a:t>  </a:t>
            </a:r>
            <a:r>
              <a:rPr lang="en-US" sz="2400" dirty="0">
                <a:latin typeface="Calibri" charset="0"/>
                <a:ea typeface="ＭＳ Ｐゴシック" charset="0"/>
                <a:sym typeface="Symbol" charset="0"/>
              </a:rPr>
              <a:t> </a:t>
            </a:r>
            <a:r>
              <a:rPr lang="el-GR" sz="2400" i="1" dirty="0">
                <a:latin typeface="Calibri" charset="0"/>
                <a:ea typeface="ＭＳ Ｐゴシック" charset="0"/>
                <a:sym typeface="Symbol" charset="0"/>
              </a:rPr>
              <a:t>σ</a:t>
            </a:r>
            <a:r>
              <a:rPr lang="en-US" sz="2400" i="1" dirty="0">
                <a:latin typeface="Calibri" charset="0"/>
                <a:ea typeface="ＭＳ Ｐゴシック" charset="0"/>
                <a:sym typeface="Symbol" charset="0"/>
              </a:rPr>
              <a:t> </a:t>
            </a:r>
            <a:r>
              <a:rPr lang="en-US" sz="2400" dirty="0">
                <a:latin typeface="Calibri" charset="0"/>
                <a:ea typeface="ＭＳ Ｐゴシック" charset="0"/>
                <a:sym typeface="Symbol" charset="0"/>
              </a:rPr>
              <a:t>anti-monotone?</a:t>
            </a:r>
          </a:p>
          <a:p>
            <a:pPr lvl="1">
              <a:spcAft>
                <a:spcPts val="200"/>
              </a:spcAft>
              <a:buFont typeface="Wingdings" charset="0"/>
              <a:buChar char="n"/>
              <a:defRPr/>
            </a:pPr>
            <a:r>
              <a:rPr lang="en-US" sz="2400" dirty="0">
                <a:latin typeface="Calibri" charset="0"/>
                <a:ea typeface="ＭＳ Ｐゴシック" charset="0"/>
                <a:sym typeface="Symbol" charset="0"/>
              </a:rPr>
              <a:t>Yes! </a:t>
            </a:r>
            <a:r>
              <a:rPr lang="en-US" sz="2400" dirty="0" err="1">
                <a:latin typeface="Calibri" charset="0"/>
                <a:ea typeface="ＭＳ Ｐゴシック" charset="0"/>
                <a:sym typeface="Symbol" charset="0"/>
              </a:rPr>
              <a:t>Apriori</a:t>
            </a:r>
            <a:r>
              <a:rPr lang="en-US" sz="2400" dirty="0">
                <a:latin typeface="Calibri" charset="0"/>
                <a:ea typeface="ＭＳ Ｐゴシック" charset="0"/>
                <a:sym typeface="Symbol" charset="0"/>
              </a:rPr>
              <a:t> pruning is essentially pruning with an anti-monotonic constraint!</a:t>
            </a:r>
          </a:p>
        </p:txBody>
      </p:sp>
      <p:sp>
        <p:nvSpPr>
          <p:cNvPr id="8199" name="Text Box 24"/>
          <p:cNvSpPr txBox="1">
            <a:spLocks noChangeArrowheads="1"/>
          </p:cNvSpPr>
          <p:nvPr/>
        </p:nvSpPr>
        <p:spPr bwMode="auto">
          <a:xfrm>
            <a:off x="506319" y="3096616"/>
            <a:ext cx="1430779" cy="3683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ea typeface="MS PGothic" pitchFamily="34" charset="-128"/>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ea typeface="MS PGothic" pitchFamily="34" charset="-128"/>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ea typeface="MS PGothic" pitchFamily="34" charset="-128"/>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ea typeface="MS PGothic" pitchFamily="34" charset="-128"/>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ea typeface="MS PGothic" pitchFamily="34" charset="-128"/>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9pPr>
          </a:lstStyle>
          <a:p>
            <a:pPr defTabSz="914400" eaLnBrk="1" fontAlgn="base" hangingPunct="1">
              <a:spcBef>
                <a:spcPct val="0"/>
              </a:spcBef>
              <a:spcAft>
                <a:spcPct val="0"/>
              </a:spcAft>
              <a:buClrTx/>
              <a:buSzTx/>
              <a:buFontTx/>
              <a:buNone/>
            </a:pPr>
            <a:r>
              <a:rPr lang="en-US" altLang="en-US" sz="1800" dirty="0" err="1">
                <a:solidFill>
                  <a:prstClr val="black"/>
                </a:solidFill>
              </a:rPr>
              <a:t>min_sup</a:t>
            </a:r>
            <a:r>
              <a:rPr lang="en-US" altLang="en-US" sz="1800" dirty="0">
                <a:solidFill>
                  <a:prstClr val="black"/>
                </a:solidFill>
              </a:rPr>
              <a:t> = 2</a:t>
            </a:r>
          </a:p>
        </p:txBody>
      </p:sp>
      <p:graphicFrame>
        <p:nvGraphicFramePr>
          <p:cNvPr id="11" name="Table 10"/>
          <p:cNvGraphicFramePr>
            <a:graphicFrameLocks noGrp="1"/>
          </p:cNvGraphicFramePr>
          <p:nvPr/>
        </p:nvGraphicFramePr>
        <p:xfrm>
          <a:off x="479969" y="1166650"/>
          <a:ext cx="2209307" cy="1913321"/>
        </p:xfrm>
        <a:graphic>
          <a:graphicData uri="http://schemas.openxmlformats.org/drawingml/2006/table">
            <a:tbl>
              <a:tblPr firstRow="1" bandRow="1">
                <a:tableStyleId>{93296810-A885-4BE3-A3E7-6D5BEEA58F35}</a:tableStyleId>
              </a:tblPr>
              <a:tblGrid>
                <a:gridCol w="594813">
                  <a:extLst>
                    <a:ext uri="{9D8B030D-6E8A-4147-A177-3AD203B41FA5}">
                      <a16:colId xmlns:a16="http://schemas.microsoft.com/office/drawing/2014/main" val="20000"/>
                    </a:ext>
                  </a:extLst>
                </a:gridCol>
                <a:gridCol w="1614494">
                  <a:extLst>
                    <a:ext uri="{9D8B030D-6E8A-4147-A177-3AD203B41FA5}">
                      <a16:colId xmlns:a16="http://schemas.microsoft.com/office/drawing/2014/main" val="20001"/>
                    </a:ext>
                  </a:extLst>
                </a:gridCol>
              </a:tblGrid>
              <a:tr h="389321">
                <a:tc>
                  <a:txBody>
                    <a:bodyPr/>
                    <a:lstStyle/>
                    <a:p>
                      <a:pPr algn="ctr"/>
                      <a:r>
                        <a:rPr lang="en-US" dirty="0">
                          <a:solidFill>
                            <a:schemeClr val="tx1"/>
                          </a:solidFill>
                          <a:latin typeface="Calibri" panose="020F0502020204030204" pitchFamily="34" charset="0"/>
                        </a:rPr>
                        <a:t>TID</a:t>
                      </a:r>
                    </a:p>
                  </a:txBody>
                  <a:tcPr marL="121920" marR="121920"/>
                </a:tc>
                <a:tc>
                  <a:txBody>
                    <a:bodyPr/>
                    <a:lstStyle/>
                    <a:p>
                      <a:pPr algn="ctr"/>
                      <a:r>
                        <a:rPr lang="en-US" dirty="0">
                          <a:solidFill>
                            <a:schemeClr val="tx1"/>
                          </a:solidFill>
                          <a:latin typeface="Calibri" panose="020F0502020204030204" pitchFamily="34" charset="0"/>
                        </a:rPr>
                        <a:t>Transaction</a:t>
                      </a:r>
                    </a:p>
                  </a:txBody>
                  <a:tcPr marL="121920" marR="121920"/>
                </a:tc>
                <a:extLst>
                  <a:ext uri="{0D108BD9-81ED-4DB2-BD59-A6C34878D82A}">
                    <a16:rowId xmlns:a16="http://schemas.microsoft.com/office/drawing/2014/main" val="10000"/>
                  </a:ext>
                </a:extLst>
              </a:tr>
              <a:tr h="350520">
                <a:tc>
                  <a:txBody>
                    <a:bodyPr/>
                    <a:lstStyle/>
                    <a:p>
                      <a:r>
                        <a:rPr lang="en-US" dirty="0">
                          <a:latin typeface="Calibri" panose="020F0502020204030204" pitchFamily="34" charset="0"/>
                        </a:rPr>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b, c, d, f, h</a:t>
                      </a:r>
                    </a:p>
                  </a:txBody>
                  <a:tcPr marL="121920" marR="121920"/>
                </a:tc>
                <a:extLst>
                  <a:ext uri="{0D108BD9-81ED-4DB2-BD59-A6C34878D82A}">
                    <a16:rowId xmlns:a16="http://schemas.microsoft.com/office/drawing/2014/main" val="10001"/>
                  </a:ext>
                </a:extLst>
              </a:tr>
              <a:tr h="350520">
                <a:tc>
                  <a:txBody>
                    <a:bodyPr/>
                    <a:lstStyle/>
                    <a:p>
                      <a:r>
                        <a:rPr lang="en-US" dirty="0">
                          <a:latin typeface="Calibri" panose="020F0502020204030204" pitchFamily="34" charset="0"/>
                        </a:rPr>
                        <a:t>20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b, c, d, f, g, h</a:t>
                      </a:r>
                    </a:p>
                  </a:txBody>
                  <a:tcPr marL="121920" marR="121920"/>
                </a:tc>
                <a:extLst>
                  <a:ext uri="{0D108BD9-81ED-4DB2-BD59-A6C34878D82A}">
                    <a16:rowId xmlns:a16="http://schemas.microsoft.com/office/drawing/2014/main" val="10002"/>
                  </a:ext>
                </a:extLst>
              </a:tr>
              <a:tr h="350520">
                <a:tc>
                  <a:txBody>
                    <a:bodyPr/>
                    <a:lstStyle/>
                    <a:p>
                      <a:r>
                        <a:rPr lang="en-US" dirty="0">
                          <a:latin typeface="Calibri" panose="020F0502020204030204" pitchFamily="34" charset="0"/>
                        </a:rPr>
                        <a:t>30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b, c, d, f, g</a:t>
                      </a:r>
                    </a:p>
                  </a:txBody>
                  <a:tcPr marL="121920" marR="121920"/>
                </a:tc>
                <a:extLst>
                  <a:ext uri="{0D108BD9-81ED-4DB2-BD59-A6C34878D82A}">
                    <a16:rowId xmlns:a16="http://schemas.microsoft.com/office/drawing/2014/main" val="10003"/>
                  </a:ext>
                </a:extLst>
              </a:tr>
              <a:tr h="350520">
                <a:tc>
                  <a:txBody>
                    <a:bodyPr/>
                    <a:lstStyle/>
                    <a:p>
                      <a:r>
                        <a:rPr lang="en-US" dirty="0">
                          <a:latin typeface="Calibri" panose="020F0502020204030204" pitchFamily="34" charset="0"/>
                        </a:rPr>
                        <a:t>40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c, e, f, g</a:t>
                      </a:r>
                    </a:p>
                  </a:txBody>
                  <a:tcPr marL="121920" marR="121920"/>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nvGraphicFramePr>
        <p:xfrm>
          <a:off x="506319" y="3464916"/>
          <a:ext cx="2209307" cy="3260820"/>
        </p:xfrm>
        <a:graphic>
          <a:graphicData uri="http://schemas.openxmlformats.org/drawingml/2006/table">
            <a:tbl>
              <a:tblPr firstRow="1" bandRow="1">
                <a:tableStyleId>{5C22544A-7EE6-4342-B048-85BDC9FD1C3A}</a:tableStyleId>
              </a:tblPr>
              <a:tblGrid>
                <a:gridCol w="706978">
                  <a:extLst>
                    <a:ext uri="{9D8B030D-6E8A-4147-A177-3AD203B41FA5}">
                      <a16:colId xmlns:a16="http://schemas.microsoft.com/office/drawing/2014/main" val="20000"/>
                    </a:ext>
                  </a:extLst>
                </a:gridCol>
                <a:gridCol w="706978">
                  <a:extLst>
                    <a:ext uri="{9D8B030D-6E8A-4147-A177-3AD203B41FA5}">
                      <a16:colId xmlns:a16="http://schemas.microsoft.com/office/drawing/2014/main" val="70790107"/>
                    </a:ext>
                  </a:extLst>
                </a:gridCol>
                <a:gridCol w="795351">
                  <a:extLst>
                    <a:ext uri="{9D8B030D-6E8A-4147-A177-3AD203B41FA5}">
                      <a16:colId xmlns:a16="http://schemas.microsoft.com/office/drawing/2014/main" val="20001"/>
                    </a:ext>
                  </a:extLst>
                </a:gridCol>
              </a:tblGrid>
              <a:tr h="335211">
                <a:tc>
                  <a:txBody>
                    <a:bodyPr/>
                    <a:lstStyle/>
                    <a:p>
                      <a:r>
                        <a:rPr lang="en-US" sz="1600" dirty="0">
                          <a:solidFill>
                            <a:schemeClr val="tx1"/>
                          </a:solidFill>
                          <a:latin typeface="Calibri" panose="020F0502020204030204" pitchFamily="34" charset="0"/>
                        </a:rPr>
                        <a:t>Item</a:t>
                      </a:r>
                    </a:p>
                  </a:txBody>
                  <a:tcPr marL="121920" marR="121920" marT="45690" marB="45690"/>
                </a:tc>
                <a:tc>
                  <a:txBody>
                    <a:bodyPr/>
                    <a:lstStyle/>
                    <a:p>
                      <a:r>
                        <a:rPr lang="en-US" sz="1600" dirty="0">
                          <a:solidFill>
                            <a:schemeClr val="tx1"/>
                          </a:solidFill>
                          <a:latin typeface="Calibri" panose="020F0502020204030204" pitchFamily="34" charset="0"/>
                        </a:rPr>
                        <a:t>Price</a:t>
                      </a:r>
                    </a:p>
                  </a:txBody>
                  <a:tcPr marL="121920" marR="121920" marT="45690" marB="45690"/>
                </a:tc>
                <a:tc>
                  <a:txBody>
                    <a:bodyPr/>
                    <a:lstStyle/>
                    <a:p>
                      <a:r>
                        <a:rPr lang="en-US" sz="1600" dirty="0">
                          <a:solidFill>
                            <a:schemeClr val="tx1"/>
                          </a:solidFill>
                          <a:latin typeface="Calibri" panose="020F0502020204030204" pitchFamily="34" charset="0"/>
                        </a:rPr>
                        <a:t>Profit</a:t>
                      </a:r>
                    </a:p>
                  </a:txBody>
                  <a:tcPr marL="121920" marR="121920" marT="45690" marB="45690"/>
                </a:tc>
                <a:extLst>
                  <a:ext uri="{0D108BD9-81ED-4DB2-BD59-A6C34878D82A}">
                    <a16:rowId xmlns:a16="http://schemas.microsoft.com/office/drawing/2014/main" val="10000"/>
                  </a:ext>
                </a:extLst>
              </a:tr>
              <a:tr h="365689">
                <a:tc>
                  <a:txBody>
                    <a:bodyPr/>
                    <a:lstStyle/>
                    <a:p>
                      <a:pPr algn="ctr"/>
                      <a:r>
                        <a:rPr lang="en-US" sz="1800" dirty="0">
                          <a:latin typeface="Calibri" panose="020F0502020204030204" pitchFamily="34" charset="0"/>
                        </a:rPr>
                        <a:t>a</a:t>
                      </a:r>
                    </a:p>
                  </a:txBody>
                  <a:tcPr marL="121920" marR="121920" marT="45690" marB="45690"/>
                </a:tc>
                <a:tc>
                  <a:txBody>
                    <a:bodyPr/>
                    <a:lstStyle/>
                    <a:p>
                      <a:pPr algn="ctr"/>
                      <a:r>
                        <a:rPr lang="en-US" sz="1800" dirty="0">
                          <a:latin typeface="Calibri" panose="020F0502020204030204" pitchFamily="34" charset="0"/>
                        </a:rPr>
                        <a:t>100</a:t>
                      </a:r>
                    </a:p>
                  </a:txBody>
                  <a:tcPr marL="121920" marR="121920" marT="45690" marB="45690"/>
                </a:tc>
                <a:tc>
                  <a:txBody>
                    <a:bodyPr/>
                    <a:lstStyle/>
                    <a:p>
                      <a:pPr algn="ctr"/>
                      <a:r>
                        <a:rPr lang="en-US" sz="1800" dirty="0">
                          <a:latin typeface="Calibri" panose="020F0502020204030204" pitchFamily="34" charset="0"/>
                        </a:rPr>
                        <a:t>40</a:t>
                      </a:r>
                    </a:p>
                  </a:txBody>
                  <a:tcPr marL="121920" marR="121920" marT="45690" marB="45690"/>
                </a:tc>
                <a:extLst>
                  <a:ext uri="{0D108BD9-81ED-4DB2-BD59-A6C34878D82A}">
                    <a16:rowId xmlns:a16="http://schemas.microsoft.com/office/drawing/2014/main" val="10001"/>
                  </a:ext>
                </a:extLst>
              </a:tr>
              <a:tr h="365689">
                <a:tc>
                  <a:txBody>
                    <a:bodyPr/>
                    <a:lstStyle/>
                    <a:p>
                      <a:pPr algn="ctr"/>
                      <a:r>
                        <a:rPr lang="en-US" sz="1800" dirty="0">
                          <a:latin typeface="Calibri" panose="020F0502020204030204" pitchFamily="34" charset="0"/>
                        </a:rPr>
                        <a:t>b</a:t>
                      </a:r>
                    </a:p>
                  </a:txBody>
                  <a:tcPr marL="121920" marR="121920" marT="45690" marB="45690"/>
                </a:tc>
                <a:tc>
                  <a:txBody>
                    <a:bodyPr/>
                    <a:lstStyle/>
                    <a:p>
                      <a:pPr algn="ctr"/>
                      <a:r>
                        <a:rPr lang="en-US" sz="1800" dirty="0">
                          <a:latin typeface="Calibri" panose="020F0502020204030204" pitchFamily="34" charset="0"/>
                        </a:rPr>
                        <a:t>40</a:t>
                      </a:r>
                    </a:p>
                  </a:txBody>
                  <a:tcPr marL="121920" marR="121920" marT="45690" marB="45690"/>
                </a:tc>
                <a:tc>
                  <a:txBody>
                    <a:bodyPr/>
                    <a:lstStyle/>
                    <a:p>
                      <a:pPr algn="ctr"/>
                      <a:r>
                        <a:rPr lang="en-US" sz="1800" dirty="0">
                          <a:latin typeface="Calibri" panose="020F0502020204030204" pitchFamily="34" charset="0"/>
                        </a:rPr>
                        <a:t>0</a:t>
                      </a:r>
                    </a:p>
                  </a:txBody>
                  <a:tcPr marL="121920" marR="121920" marT="45690" marB="45690"/>
                </a:tc>
                <a:extLst>
                  <a:ext uri="{0D108BD9-81ED-4DB2-BD59-A6C34878D82A}">
                    <a16:rowId xmlns:a16="http://schemas.microsoft.com/office/drawing/2014/main" val="10002"/>
                  </a:ext>
                </a:extLst>
              </a:tr>
              <a:tr h="365689">
                <a:tc>
                  <a:txBody>
                    <a:bodyPr/>
                    <a:lstStyle/>
                    <a:p>
                      <a:pPr algn="ctr"/>
                      <a:r>
                        <a:rPr lang="en-US" sz="1800" dirty="0">
                          <a:latin typeface="Calibri" panose="020F0502020204030204" pitchFamily="34" charset="0"/>
                        </a:rPr>
                        <a:t>c</a:t>
                      </a:r>
                    </a:p>
                  </a:txBody>
                  <a:tcPr marL="121920" marR="121920" marT="45690" marB="45690"/>
                </a:tc>
                <a:tc>
                  <a:txBody>
                    <a:bodyPr/>
                    <a:lstStyle/>
                    <a:p>
                      <a:pPr algn="ctr"/>
                      <a:r>
                        <a:rPr lang="en-US" sz="1800" dirty="0">
                          <a:latin typeface="Calibri" panose="020F0502020204030204" pitchFamily="34" charset="0"/>
                        </a:rPr>
                        <a:t>150</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20</a:t>
                      </a:r>
                    </a:p>
                  </a:txBody>
                  <a:tcPr marL="121920" marR="121920" marT="45690" marB="45690"/>
                </a:tc>
                <a:extLst>
                  <a:ext uri="{0D108BD9-81ED-4DB2-BD59-A6C34878D82A}">
                    <a16:rowId xmlns:a16="http://schemas.microsoft.com/office/drawing/2014/main" val="10003"/>
                  </a:ext>
                </a:extLst>
              </a:tr>
              <a:tr h="365689">
                <a:tc>
                  <a:txBody>
                    <a:bodyPr/>
                    <a:lstStyle/>
                    <a:p>
                      <a:pPr algn="ctr"/>
                      <a:r>
                        <a:rPr lang="en-US" sz="1800" dirty="0">
                          <a:latin typeface="Calibri" panose="020F0502020204030204" pitchFamily="34" charset="0"/>
                        </a:rPr>
                        <a:t>d</a:t>
                      </a:r>
                    </a:p>
                  </a:txBody>
                  <a:tcPr marL="121920" marR="121920" marT="45690" marB="45690"/>
                </a:tc>
                <a:tc>
                  <a:txBody>
                    <a:bodyPr/>
                    <a:lstStyle/>
                    <a:p>
                      <a:pPr algn="ctr"/>
                      <a:r>
                        <a:rPr lang="en-US" sz="1800" dirty="0">
                          <a:latin typeface="Calibri" panose="020F0502020204030204" pitchFamily="34" charset="0"/>
                        </a:rPr>
                        <a:t>35</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15</a:t>
                      </a:r>
                    </a:p>
                  </a:txBody>
                  <a:tcPr marL="121920" marR="121920" marT="45690" marB="45690"/>
                </a:tc>
                <a:extLst>
                  <a:ext uri="{0D108BD9-81ED-4DB2-BD59-A6C34878D82A}">
                    <a16:rowId xmlns:a16="http://schemas.microsoft.com/office/drawing/2014/main" val="10004"/>
                  </a:ext>
                </a:extLst>
              </a:tr>
              <a:tr h="365689">
                <a:tc>
                  <a:txBody>
                    <a:bodyPr/>
                    <a:lstStyle/>
                    <a:p>
                      <a:pPr algn="ctr"/>
                      <a:r>
                        <a:rPr lang="en-US" sz="1800" dirty="0">
                          <a:latin typeface="Calibri" panose="020F0502020204030204" pitchFamily="34" charset="0"/>
                        </a:rPr>
                        <a:t>e</a:t>
                      </a:r>
                    </a:p>
                  </a:txBody>
                  <a:tcPr marL="121920" marR="121920" marT="45690" marB="45690"/>
                </a:tc>
                <a:tc>
                  <a:txBody>
                    <a:bodyPr/>
                    <a:lstStyle/>
                    <a:p>
                      <a:pPr algn="ctr"/>
                      <a:r>
                        <a:rPr lang="en-US" sz="1800" dirty="0">
                          <a:latin typeface="Calibri" panose="020F0502020204030204" pitchFamily="34" charset="0"/>
                        </a:rPr>
                        <a:t>55</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30</a:t>
                      </a:r>
                    </a:p>
                  </a:txBody>
                  <a:tcPr marL="121920" marR="121920" marT="45690" marB="45690"/>
                </a:tc>
                <a:extLst>
                  <a:ext uri="{0D108BD9-81ED-4DB2-BD59-A6C34878D82A}">
                    <a16:rowId xmlns:a16="http://schemas.microsoft.com/office/drawing/2014/main" val="10005"/>
                  </a:ext>
                </a:extLst>
              </a:tr>
              <a:tr h="365689">
                <a:tc>
                  <a:txBody>
                    <a:bodyPr/>
                    <a:lstStyle/>
                    <a:p>
                      <a:pPr algn="ctr"/>
                      <a:r>
                        <a:rPr lang="en-US" sz="1800" dirty="0">
                          <a:latin typeface="Calibri" panose="020F0502020204030204" pitchFamily="34" charset="0"/>
                        </a:rPr>
                        <a:t>f</a:t>
                      </a:r>
                    </a:p>
                  </a:txBody>
                  <a:tcPr marL="121920" marR="121920" marT="45690" marB="45690"/>
                </a:tc>
                <a:tc>
                  <a:txBody>
                    <a:bodyPr/>
                    <a:lstStyle/>
                    <a:p>
                      <a:pPr algn="ctr"/>
                      <a:r>
                        <a:rPr lang="en-US" sz="1800" dirty="0">
                          <a:latin typeface="Calibri" panose="020F0502020204030204" pitchFamily="34" charset="0"/>
                        </a:rPr>
                        <a:t>45</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10</a:t>
                      </a:r>
                    </a:p>
                  </a:txBody>
                  <a:tcPr marL="121920" marR="121920" marT="45690" marB="45690"/>
                </a:tc>
                <a:extLst>
                  <a:ext uri="{0D108BD9-81ED-4DB2-BD59-A6C34878D82A}">
                    <a16:rowId xmlns:a16="http://schemas.microsoft.com/office/drawing/2014/main" val="10006"/>
                  </a:ext>
                </a:extLst>
              </a:tr>
              <a:tr h="365689">
                <a:tc>
                  <a:txBody>
                    <a:bodyPr/>
                    <a:lstStyle/>
                    <a:p>
                      <a:pPr algn="ctr"/>
                      <a:r>
                        <a:rPr lang="en-US" sz="1800" dirty="0">
                          <a:latin typeface="Calibri" panose="020F0502020204030204" pitchFamily="34" charset="0"/>
                        </a:rPr>
                        <a:t>g</a:t>
                      </a:r>
                    </a:p>
                  </a:txBody>
                  <a:tcPr marL="121920" marR="121920" marT="45690" marB="45690"/>
                </a:tc>
                <a:tc>
                  <a:txBody>
                    <a:bodyPr/>
                    <a:lstStyle/>
                    <a:p>
                      <a:pPr algn="ctr"/>
                      <a:r>
                        <a:rPr lang="en-US" sz="1800" dirty="0">
                          <a:latin typeface="Calibri" panose="020F0502020204030204" pitchFamily="34" charset="0"/>
                        </a:rPr>
                        <a:t>80</a:t>
                      </a:r>
                    </a:p>
                  </a:txBody>
                  <a:tcPr marL="121920" marR="121920" marT="45690" marB="45690"/>
                </a:tc>
                <a:tc>
                  <a:txBody>
                    <a:bodyPr/>
                    <a:lstStyle/>
                    <a:p>
                      <a:pPr algn="ctr"/>
                      <a:r>
                        <a:rPr lang="en-US" sz="1800" dirty="0">
                          <a:latin typeface="Calibri" panose="020F0502020204030204" pitchFamily="34" charset="0"/>
                        </a:rPr>
                        <a:t>20</a:t>
                      </a:r>
                    </a:p>
                  </a:txBody>
                  <a:tcPr marL="121920" marR="121920" marT="45690" marB="45690"/>
                </a:tc>
                <a:extLst>
                  <a:ext uri="{0D108BD9-81ED-4DB2-BD59-A6C34878D82A}">
                    <a16:rowId xmlns:a16="http://schemas.microsoft.com/office/drawing/2014/main" val="10007"/>
                  </a:ext>
                </a:extLst>
              </a:tr>
              <a:tr h="365689">
                <a:tc>
                  <a:txBody>
                    <a:bodyPr/>
                    <a:lstStyle/>
                    <a:p>
                      <a:pPr algn="ctr"/>
                      <a:r>
                        <a:rPr lang="en-US" sz="1800" dirty="0">
                          <a:latin typeface="Calibri" panose="020F0502020204030204" pitchFamily="34" charset="0"/>
                        </a:rPr>
                        <a:t>h</a:t>
                      </a:r>
                    </a:p>
                  </a:txBody>
                  <a:tcPr marL="121920" marR="121920" marT="45690" marB="45690"/>
                </a:tc>
                <a:tc>
                  <a:txBody>
                    <a:bodyPr/>
                    <a:lstStyle/>
                    <a:p>
                      <a:pPr algn="ctr"/>
                      <a:r>
                        <a:rPr lang="en-US" sz="1800" dirty="0">
                          <a:latin typeface="Calibri" panose="020F0502020204030204" pitchFamily="34" charset="0"/>
                        </a:rPr>
                        <a:t>10</a:t>
                      </a:r>
                    </a:p>
                  </a:txBody>
                  <a:tcPr marL="121920" marR="121920" marT="45690" marB="45690"/>
                </a:tc>
                <a:tc>
                  <a:txBody>
                    <a:bodyPr/>
                    <a:lstStyle/>
                    <a:p>
                      <a:pPr algn="ctr"/>
                      <a:r>
                        <a:rPr lang="en-US" sz="1800" dirty="0">
                          <a:latin typeface="Calibri" panose="020F0502020204030204" pitchFamily="34" charset="0"/>
                        </a:rPr>
                        <a:t>5</a:t>
                      </a:r>
                    </a:p>
                  </a:txBody>
                  <a:tcPr marL="121920" marR="121920" marT="45690" marB="45690"/>
                </a:tc>
                <a:extLst>
                  <a:ext uri="{0D108BD9-81ED-4DB2-BD59-A6C34878D82A}">
                    <a16:rowId xmlns:a16="http://schemas.microsoft.com/office/drawing/2014/main" val="10008"/>
                  </a:ext>
                </a:extLst>
              </a:tr>
            </a:tbl>
          </a:graphicData>
        </a:graphic>
      </p:graphicFrame>
      <p:sp>
        <p:nvSpPr>
          <p:cNvPr id="8252" name="TextBox 12"/>
          <p:cNvSpPr txBox="1">
            <a:spLocks noChangeArrowheads="1"/>
          </p:cNvSpPr>
          <p:nvPr/>
        </p:nvSpPr>
        <p:spPr bwMode="auto">
          <a:xfrm>
            <a:off x="2799710" y="6142028"/>
            <a:ext cx="2297808"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ea typeface="MS PGothic" pitchFamily="34" charset="-128"/>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ea typeface="MS PGothic" pitchFamily="34" charset="-128"/>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ea typeface="MS PGothic" pitchFamily="34" charset="-128"/>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ea typeface="MS PGothic" pitchFamily="34" charset="-128"/>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ea typeface="MS PGothic" pitchFamily="34" charset="-128"/>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9pPr>
          </a:lstStyle>
          <a:p>
            <a:pPr defTabSz="914400" eaLnBrk="1" fontAlgn="base" hangingPunct="1">
              <a:spcBef>
                <a:spcPct val="0"/>
              </a:spcBef>
              <a:spcAft>
                <a:spcPct val="0"/>
              </a:spcAft>
              <a:buClrTx/>
              <a:buSzTx/>
              <a:buFontTx/>
              <a:buNone/>
            </a:pPr>
            <a:r>
              <a:rPr lang="en-US" altLang="en-US" sz="1800" dirty="0">
                <a:solidFill>
                  <a:prstClr val="black"/>
                </a:solidFill>
              </a:rPr>
              <a:t>Note: </a:t>
            </a:r>
            <a:r>
              <a:rPr lang="en-US" altLang="en-US" sz="1800" dirty="0" err="1">
                <a:solidFill>
                  <a:prstClr val="black"/>
                </a:solidFill>
              </a:rPr>
              <a:t>item.price</a:t>
            </a:r>
            <a:r>
              <a:rPr lang="en-US" altLang="en-US" sz="1800" dirty="0">
                <a:solidFill>
                  <a:prstClr val="black"/>
                </a:solidFill>
              </a:rPr>
              <a:t> &gt; 0</a:t>
            </a:r>
          </a:p>
          <a:p>
            <a:pPr defTabSz="914400" eaLnBrk="1" fontAlgn="base" hangingPunct="1">
              <a:spcBef>
                <a:spcPct val="0"/>
              </a:spcBef>
              <a:spcAft>
                <a:spcPct val="0"/>
              </a:spcAft>
              <a:buClrTx/>
              <a:buSzTx/>
              <a:buFontTx/>
              <a:buNone/>
            </a:pPr>
            <a:r>
              <a:rPr lang="en-US" altLang="en-US" sz="1800" dirty="0">
                <a:solidFill>
                  <a:prstClr val="black"/>
                </a:solidFill>
              </a:rPr>
              <a:t>Profit can be negative</a:t>
            </a:r>
          </a:p>
        </p:txBody>
      </p:sp>
      <p:sp>
        <p:nvSpPr>
          <p:cNvPr id="8" name="Rectangle 3">
            <a:extLst>
              <a:ext uri="{FF2B5EF4-FFF2-40B4-BE49-F238E27FC236}">
                <a16:creationId xmlns:a16="http://schemas.microsoft.com/office/drawing/2014/main" id="{39527F2A-A186-446E-8DF1-EE6FE3E01248}"/>
              </a:ext>
            </a:extLst>
          </p:cNvPr>
          <p:cNvSpPr txBox="1">
            <a:spLocks noChangeArrowheads="1"/>
          </p:cNvSpPr>
          <p:nvPr/>
        </p:nvSpPr>
        <p:spPr>
          <a:xfrm>
            <a:off x="2689274" y="2880275"/>
            <a:ext cx="7066456" cy="5517928"/>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spcAft>
                <a:spcPts val="200"/>
              </a:spcAft>
              <a:buFont typeface="Wingdings" charset="0"/>
              <a:buChar char="n"/>
              <a:defRPr/>
            </a:pPr>
            <a:endParaRPr lang="en-US" sz="2400" dirty="0">
              <a:latin typeface="Calibri" charset="0"/>
              <a:ea typeface="ＭＳ Ｐゴシック" charset="0"/>
              <a:sym typeface="Symbol" charset="0"/>
            </a:endParaRPr>
          </a:p>
        </p:txBody>
      </p:sp>
    </p:spTree>
    <p:extLst>
      <p:ext uri="{BB962C8B-B14F-4D97-AF65-F5344CB8AC3E}">
        <p14:creationId xmlns:p14="http://schemas.microsoft.com/office/powerpoint/2010/main" val="125698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52"/>
                                        </p:tgtEl>
                                        <p:attrNameLst>
                                          <p:attrName>style.visibility</p:attrName>
                                        </p:attrNameLst>
                                      </p:cBhvr>
                                      <p:to>
                                        <p:strVal val="visible"/>
                                      </p:to>
                                    </p:set>
                                  </p:childTnLst>
                                </p:cTn>
                              </p:par>
                              <p:par>
                                <p:cTn id="13" presetID="1" presetClass="entr" presetSubtype="0" fill="hold" nodeType="withEffect" nodePh="1">
                                  <p:stCondLst>
                                    <p:cond delay="0"/>
                                  </p:stCondLst>
                                  <p:endCondLst>
                                    <p:cond evt="begin" delay="0">
                                      <p:tn val="13"/>
                                    </p:cond>
                                  </p:end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96">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19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196">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1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03200" y="304800"/>
            <a:ext cx="12598400" cy="609600"/>
          </a:xfrm>
        </p:spPr>
        <p:txBody>
          <a:bodyPr>
            <a:normAutofit/>
          </a:bodyPr>
          <a:lstStyle/>
          <a:p>
            <a:pPr eaLnBrk="1" hangingPunct="1">
              <a:defRPr/>
            </a:pPr>
            <a:r>
              <a:rPr lang="en-US" sz="4000" dirty="0">
                <a:ea typeface="ＭＳ Ｐゴシック" charset="0"/>
              </a:rPr>
              <a:t>Pattern Monotonicity and Its Roles</a:t>
            </a:r>
          </a:p>
        </p:txBody>
      </p:sp>
      <p:sp>
        <p:nvSpPr>
          <p:cNvPr id="9220" name="Rectangle 3"/>
          <p:cNvSpPr>
            <a:spLocks noGrp="1" noChangeArrowheads="1"/>
          </p:cNvSpPr>
          <p:nvPr>
            <p:ph idx="1"/>
          </p:nvPr>
        </p:nvSpPr>
        <p:spPr>
          <a:xfrm>
            <a:off x="2893848" y="1368103"/>
            <a:ext cx="8184055" cy="4193626"/>
          </a:xfrm>
        </p:spPr>
        <p:txBody>
          <a:bodyPr/>
          <a:lstStyle/>
          <a:p>
            <a:pPr>
              <a:spcAft>
                <a:spcPts val="600"/>
              </a:spcAft>
              <a:buFont typeface="Wingdings" charset="0"/>
              <a:buChar char="n"/>
              <a:defRPr/>
            </a:pPr>
            <a:r>
              <a:rPr lang="en-US" altLang="zh-CN" sz="2200" dirty="0">
                <a:latin typeface="Calibri" charset="0"/>
                <a:ea typeface="SimSun" charset="0"/>
                <a:cs typeface="SimSun" charset="0"/>
              </a:rPr>
              <a:t>A constraint </a:t>
            </a:r>
            <a:r>
              <a:rPr lang="en-US" altLang="zh-CN" sz="2200" i="1" dirty="0">
                <a:latin typeface="Calibri" charset="0"/>
                <a:ea typeface="SimSun" charset="0"/>
                <a:cs typeface="SimSun" charset="0"/>
              </a:rPr>
              <a:t>c</a:t>
            </a:r>
            <a:r>
              <a:rPr lang="en-US" altLang="zh-CN" sz="2200" dirty="0">
                <a:latin typeface="Calibri" charset="0"/>
                <a:ea typeface="SimSun" charset="0"/>
                <a:cs typeface="SimSun" charset="0"/>
              </a:rPr>
              <a:t> is </a:t>
            </a:r>
            <a:r>
              <a:rPr lang="en-US" altLang="zh-CN" sz="2200" i="1" dirty="0">
                <a:latin typeface="Calibri" charset="0"/>
                <a:ea typeface="SimSun" charset="0"/>
                <a:cs typeface="SimSun" charset="0"/>
              </a:rPr>
              <a:t>monotone</a:t>
            </a:r>
            <a:r>
              <a:rPr lang="en-US" altLang="zh-CN" sz="2200" dirty="0">
                <a:latin typeface="Calibri" charset="0"/>
                <a:ea typeface="SimSun" charset="0"/>
                <a:cs typeface="SimSun" charset="0"/>
              </a:rPr>
              <a:t>: I</a:t>
            </a:r>
            <a:r>
              <a:rPr lang="en-US" sz="2200" dirty="0">
                <a:latin typeface="Calibri" charset="0"/>
                <a:ea typeface="ＭＳ Ｐゴシック" charset="0"/>
              </a:rPr>
              <a:t>f an </a:t>
            </a:r>
            <a:r>
              <a:rPr lang="en-US" sz="2200" dirty="0" err="1">
                <a:latin typeface="Calibri" charset="0"/>
                <a:ea typeface="ＭＳ Ｐゴシック" charset="0"/>
              </a:rPr>
              <a:t>itemset</a:t>
            </a:r>
            <a:r>
              <a:rPr lang="en-US" sz="2200" dirty="0">
                <a:latin typeface="Calibri" charset="0"/>
                <a:ea typeface="ＭＳ Ｐゴシック" charset="0"/>
              </a:rPr>
              <a:t> S </a:t>
            </a:r>
            <a:r>
              <a:rPr lang="en-US" sz="2200" b="1" dirty="0">
                <a:latin typeface="Calibri" charset="0"/>
                <a:ea typeface="ＭＳ Ｐゴシック" charset="0"/>
              </a:rPr>
              <a:t>satisfies</a:t>
            </a:r>
            <a:r>
              <a:rPr lang="en-US" sz="2200" dirty="0">
                <a:latin typeface="Calibri" charset="0"/>
                <a:ea typeface="ＭＳ Ｐゴシック" charset="0"/>
              </a:rPr>
              <a:t> the constraint c, so does any of its superset</a:t>
            </a:r>
            <a:r>
              <a:rPr lang="en-US" sz="2200" i="1" dirty="0">
                <a:latin typeface="Calibri" charset="0"/>
                <a:ea typeface="ＭＳ Ｐゴシック" charset="0"/>
              </a:rPr>
              <a:t> </a:t>
            </a:r>
          </a:p>
          <a:p>
            <a:pPr lvl="1">
              <a:spcAft>
                <a:spcPts val="600"/>
              </a:spcAft>
              <a:buFont typeface="Wingdings" charset="0"/>
              <a:buChar char="n"/>
              <a:defRPr/>
            </a:pPr>
            <a:r>
              <a:rPr lang="en-US" sz="2200" dirty="0">
                <a:latin typeface="Calibri" charset="0"/>
                <a:ea typeface="ＭＳ Ｐゴシック" charset="0"/>
              </a:rPr>
              <a:t>That is, </a:t>
            </a:r>
            <a:r>
              <a:rPr lang="en-US" altLang="zh-CN" sz="2200" dirty="0">
                <a:latin typeface="Calibri" charset="0"/>
                <a:ea typeface="SimSun" charset="0"/>
                <a:cs typeface="SimSun" charset="0"/>
              </a:rPr>
              <a:t>we do not need to check </a:t>
            </a:r>
            <a:r>
              <a:rPr lang="en-US" altLang="zh-CN" sz="2200" i="1" dirty="0">
                <a:latin typeface="Calibri" charset="0"/>
                <a:ea typeface="SimSun" charset="0"/>
                <a:cs typeface="SimSun" charset="0"/>
              </a:rPr>
              <a:t>c</a:t>
            </a:r>
            <a:r>
              <a:rPr lang="en-US" altLang="zh-CN" sz="2200" dirty="0">
                <a:latin typeface="Calibri" charset="0"/>
                <a:ea typeface="SimSun" charset="0"/>
                <a:cs typeface="SimSun" charset="0"/>
              </a:rPr>
              <a:t> in subsequent mining</a:t>
            </a:r>
          </a:p>
          <a:p>
            <a:pPr lvl="1">
              <a:spcAft>
                <a:spcPts val="1200"/>
              </a:spcAft>
              <a:buFont typeface="Wingdings" charset="0"/>
              <a:buChar char="n"/>
              <a:defRPr/>
            </a:pPr>
            <a:r>
              <a:rPr lang="en-US" sz="2200" dirty="0">
                <a:latin typeface="Calibri" charset="0"/>
                <a:ea typeface="SimSun" charset="0"/>
              </a:rPr>
              <a:t>Not as beneficial as anti-monotone</a:t>
            </a:r>
            <a:endParaRPr lang="en-US" sz="2200" dirty="0">
              <a:latin typeface="Calibri" charset="0"/>
              <a:ea typeface="ＭＳ Ｐゴシック" charset="0"/>
            </a:endParaRPr>
          </a:p>
          <a:p>
            <a:pPr eaLnBrk="1" hangingPunct="1">
              <a:spcAft>
                <a:spcPts val="600"/>
              </a:spcAft>
              <a:buFont typeface="Wingdings" charset="0"/>
              <a:buChar char="n"/>
              <a:defRPr/>
            </a:pPr>
            <a:r>
              <a:rPr lang="en-US" sz="2200" dirty="0">
                <a:latin typeface="Calibri" charset="0"/>
                <a:ea typeface="ＭＳ Ｐゴシック" charset="0"/>
                <a:sym typeface="Symbol" charset="0"/>
              </a:rPr>
              <a:t>E.g. 1: c</a:t>
            </a:r>
            <a:r>
              <a:rPr lang="en-US" sz="2200" baseline="-25000" dirty="0">
                <a:latin typeface="Calibri" charset="0"/>
                <a:ea typeface="ＭＳ Ｐゴシック" charset="0"/>
                <a:sym typeface="Symbol" charset="0"/>
              </a:rPr>
              <a:t>1</a:t>
            </a:r>
            <a:r>
              <a:rPr lang="en-US" sz="2200" dirty="0">
                <a:latin typeface="Calibri" charset="0"/>
                <a:ea typeface="ＭＳ Ｐゴシック" charset="0"/>
                <a:sym typeface="Symbol" charset="0"/>
              </a:rPr>
              <a:t>: </a:t>
            </a:r>
            <a:r>
              <a:rPr lang="en-US" sz="2200" i="1" dirty="0">
                <a:latin typeface="Calibri" charset="0"/>
                <a:ea typeface="ＭＳ Ｐゴシック" charset="0"/>
                <a:sym typeface="Symbol" charset="0"/>
              </a:rPr>
              <a:t>sum</a:t>
            </a:r>
            <a:r>
              <a:rPr lang="en-US" sz="2200" dirty="0">
                <a:latin typeface="Calibri" charset="0"/>
                <a:ea typeface="ＭＳ Ｐゴシック" charset="0"/>
                <a:sym typeface="Symbol" charset="0"/>
              </a:rPr>
              <a:t>(</a:t>
            </a:r>
            <a:r>
              <a:rPr lang="en-US" sz="2200" i="1" dirty="0" err="1">
                <a:latin typeface="Calibri" charset="0"/>
                <a:ea typeface="ＭＳ Ｐゴシック" charset="0"/>
                <a:sym typeface="Symbol" charset="0"/>
              </a:rPr>
              <a:t>S.Price</a:t>
            </a:r>
            <a:r>
              <a:rPr lang="en-US" sz="2200" dirty="0">
                <a:latin typeface="Calibri" charset="0"/>
                <a:ea typeface="ＭＳ Ｐゴシック" charset="0"/>
                <a:sym typeface="Symbol" charset="0"/>
              </a:rPr>
              <a:t>)  </a:t>
            </a:r>
            <a:r>
              <a:rPr lang="en-US" sz="2200" i="1" dirty="0">
                <a:latin typeface="Calibri" charset="0"/>
                <a:ea typeface="ＭＳ Ｐゴシック" charset="0"/>
                <a:sym typeface="Symbol" charset="0"/>
              </a:rPr>
              <a:t>v</a:t>
            </a:r>
            <a:r>
              <a:rPr lang="en-US" sz="2200" dirty="0">
                <a:latin typeface="Calibri" charset="0"/>
                <a:ea typeface="ＭＳ Ｐゴシック" charset="0"/>
                <a:sym typeface="Symbol" charset="0"/>
              </a:rPr>
              <a:t>  is </a:t>
            </a:r>
            <a:r>
              <a:rPr lang="en-US" sz="2200" dirty="0">
                <a:solidFill>
                  <a:srgbClr val="FF0000"/>
                </a:solidFill>
                <a:latin typeface="Calibri" charset="0"/>
                <a:ea typeface="ＭＳ Ｐゴシック" charset="0"/>
                <a:sym typeface="Symbol" charset="0"/>
              </a:rPr>
              <a:t>monotone</a:t>
            </a:r>
          </a:p>
          <a:p>
            <a:pPr eaLnBrk="1" hangingPunct="1">
              <a:spcAft>
                <a:spcPts val="600"/>
              </a:spcAft>
              <a:buFont typeface="Wingdings" charset="0"/>
              <a:buChar char="n"/>
              <a:defRPr/>
            </a:pPr>
            <a:endParaRPr lang="en-US" sz="2200" dirty="0">
              <a:solidFill>
                <a:srgbClr val="FF0000"/>
              </a:solidFill>
              <a:latin typeface="Calibri" charset="0"/>
              <a:ea typeface="ＭＳ Ｐゴシック" charset="0"/>
              <a:sym typeface="Symbol" charset="0"/>
            </a:endParaRPr>
          </a:p>
          <a:p>
            <a:pPr>
              <a:spcAft>
                <a:spcPts val="600"/>
              </a:spcAft>
              <a:buFont typeface="Wingdings" charset="0"/>
              <a:buChar char="n"/>
              <a:defRPr/>
            </a:pPr>
            <a:r>
              <a:rPr lang="en-US" sz="2200" dirty="0">
                <a:latin typeface="Calibri" charset="0"/>
                <a:ea typeface="ＭＳ Ｐゴシック" charset="0"/>
                <a:sym typeface="Wingdings" charset="0"/>
              </a:rPr>
              <a:t>E.g. 2:</a:t>
            </a:r>
            <a:r>
              <a:rPr lang="en-US" sz="2200" i="1" dirty="0">
                <a:latin typeface="Calibri" charset="0"/>
                <a:ea typeface="ＭＳ Ｐゴシック" charset="0"/>
                <a:sym typeface="Wingdings" charset="0"/>
              </a:rPr>
              <a:t> </a:t>
            </a:r>
            <a:r>
              <a:rPr lang="en-US" sz="2200" dirty="0">
                <a:latin typeface="Calibri" charset="0"/>
                <a:ea typeface="ＭＳ Ｐゴシック" charset="0"/>
                <a:sym typeface="Symbol" charset="0"/>
              </a:rPr>
              <a:t>c</a:t>
            </a:r>
            <a:r>
              <a:rPr lang="en-US" sz="2200" baseline="-25000" dirty="0">
                <a:latin typeface="Calibri" charset="0"/>
                <a:ea typeface="ＭＳ Ｐゴシック" charset="0"/>
                <a:sym typeface="Symbol" charset="0"/>
              </a:rPr>
              <a:t>2</a:t>
            </a:r>
            <a:r>
              <a:rPr lang="en-US" sz="2200" dirty="0">
                <a:latin typeface="Calibri" charset="0"/>
                <a:ea typeface="ＭＳ Ｐゴシック" charset="0"/>
                <a:sym typeface="Symbol" charset="0"/>
              </a:rPr>
              <a:t>: </a:t>
            </a:r>
            <a:r>
              <a:rPr lang="en-US" sz="2200" i="1" dirty="0">
                <a:latin typeface="Calibri" charset="0"/>
                <a:ea typeface="ＭＳ Ｐゴシック" charset="0"/>
                <a:sym typeface="Wingdings" charset="0"/>
              </a:rPr>
              <a:t>min</a:t>
            </a:r>
            <a:r>
              <a:rPr lang="en-US" sz="2200" dirty="0">
                <a:latin typeface="Calibri" charset="0"/>
                <a:ea typeface="ＭＳ Ｐゴシック" charset="0"/>
                <a:sym typeface="Wingdings" charset="0"/>
              </a:rPr>
              <a:t>(</a:t>
            </a:r>
            <a:r>
              <a:rPr lang="en-US" sz="2200" i="1" dirty="0" err="1">
                <a:latin typeface="Calibri" charset="0"/>
                <a:ea typeface="ＭＳ Ｐゴシック" charset="0"/>
                <a:sym typeface="Wingdings" charset="0"/>
              </a:rPr>
              <a:t>S.Price</a:t>
            </a:r>
            <a:r>
              <a:rPr lang="en-US" sz="2200" dirty="0">
                <a:latin typeface="Calibri" charset="0"/>
                <a:ea typeface="ＭＳ Ｐゴシック" charset="0"/>
                <a:sym typeface="Wingdings" charset="0"/>
              </a:rPr>
              <a:t>)</a:t>
            </a:r>
            <a:r>
              <a:rPr lang="en-US" sz="2200" i="1" dirty="0">
                <a:latin typeface="Calibri" charset="0"/>
                <a:ea typeface="ＭＳ Ｐゴシック" charset="0"/>
                <a:sym typeface="Wingdings" charset="0"/>
              </a:rPr>
              <a:t> </a:t>
            </a:r>
            <a:r>
              <a:rPr lang="en-US" sz="2200" dirty="0">
                <a:latin typeface="Calibri" charset="0"/>
                <a:ea typeface="ＭＳ Ｐゴシック" charset="0"/>
                <a:sym typeface="Symbol" charset="0"/>
              </a:rPr>
              <a:t></a:t>
            </a:r>
            <a:r>
              <a:rPr lang="en-US" sz="2200" i="1" dirty="0">
                <a:latin typeface="Calibri" charset="0"/>
                <a:ea typeface="ＭＳ Ｐゴシック" charset="0"/>
                <a:sym typeface="Wingdings" charset="0"/>
              </a:rPr>
              <a:t> v  </a:t>
            </a:r>
            <a:r>
              <a:rPr lang="en-US" sz="2200" dirty="0">
                <a:latin typeface="Calibri" charset="0"/>
                <a:ea typeface="ＭＳ Ｐゴシック" charset="0"/>
                <a:sym typeface="Symbol" charset="0"/>
              </a:rPr>
              <a:t>is </a:t>
            </a:r>
            <a:r>
              <a:rPr lang="en-US" sz="2200" dirty="0">
                <a:solidFill>
                  <a:srgbClr val="FF0000"/>
                </a:solidFill>
                <a:latin typeface="Calibri" charset="0"/>
                <a:ea typeface="ＭＳ Ｐゴシック" charset="0"/>
                <a:sym typeface="Symbol" charset="0"/>
              </a:rPr>
              <a:t>monotone</a:t>
            </a:r>
          </a:p>
          <a:p>
            <a:pPr>
              <a:spcAft>
                <a:spcPts val="600"/>
              </a:spcAft>
              <a:buFont typeface="Wingdings" charset="0"/>
              <a:buChar char="n"/>
              <a:defRPr/>
            </a:pPr>
            <a:endParaRPr lang="en-US" sz="2200" dirty="0">
              <a:solidFill>
                <a:srgbClr val="FF0000"/>
              </a:solidFill>
              <a:latin typeface="Calibri" charset="0"/>
              <a:ea typeface="ＭＳ Ｐゴシック" charset="0"/>
              <a:sym typeface="Symbol" charset="0"/>
            </a:endParaRPr>
          </a:p>
          <a:p>
            <a:pPr eaLnBrk="1" hangingPunct="1">
              <a:spcAft>
                <a:spcPts val="600"/>
              </a:spcAft>
              <a:buFont typeface="Wingdings" charset="0"/>
              <a:buChar char="n"/>
              <a:defRPr/>
            </a:pPr>
            <a:r>
              <a:rPr lang="en-US" sz="2200" dirty="0">
                <a:latin typeface="Calibri" charset="0"/>
                <a:ea typeface="ＭＳ Ｐゴシック" charset="0"/>
                <a:sym typeface="Wingdings" charset="0"/>
              </a:rPr>
              <a:t>E.g. 3: </a:t>
            </a:r>
            <a:r>
              <a:rPr lang="en-US" sz="2200" i="1" dirty="0">
                <a:latin typeface="Calibri" charset="0"/>
                <a:ea typeface="ＭＳ Ｐゴシック" charset="0"/>
                <a:sym typeface="Wingdings" charset="0"/>
              </a:rPr>
              <a:t>c</a:t>
            </a:r>
            <a:r>
              <a:rPr lang="en-US" sz="2200" i="1" baseline="-25000" dirty="0">
                <a:latin typeface="Calibri" charset="0"/>
                <a:ea typeface="ＭＳ Ｐゴシック" charset="0"/>
                <a:sym typeface="Wingdings" charset="0"/>
              </a:rPr>
              <a:t>3</a:t>
            </a:r>
            <a:r>
              <a:rPr lang="en-US" sz="2200" dirty="0">
                <a:latin typeface="Calibri" charset="0"/>
                <a:ea typeface="ＭＳ Ｐゴシック" charset="0"/>
                <a:sym typeface="Wingdings" charset="0"/>
              </a:rPr>
              <a:t>: range(</a:t>
            </a:r>
            <a:r>
              <a:rPr lang="en-US" sz="2200" dirty="0" err="1">
                <a:latin typeface="Calibri" charset="0"/>
                <a:ea typeface="ＭＳ Ｐゴシック" charset="0"/>
                <a:sym typeface="Wingdings" charset="0"/>
              </a:rPr>
              <a:t>S.profit</a:t>
            </a:r>
            <a:r>
              <a:rPr lang="en-US" sz="2200" dirty="0">
                <a:latin typeface="Calibri" charset="0"/>
                <a:ea typeface="ＭＳ Ｐゴシック" charset="0"/>
                <a:sym typeface="Wingdings" charset="0"/>
              </a:rPr>
              <a:t>) </a:t>
            </a:r>
            <a:r>
              <a:rPr lang="en-US" sz="2200" dirty="0">
                <a:latin typeface="Calibri" charset="0"/>
                <a:ea typeface="ＭＳ Ｐゴシック" charset="0"/>
                <a:sym typeface="Symbol" charset="0"/>
              </a:rPr>
              <a:t></a:t>
            </a:r>
            <a:r>
              <a:rPr lang="en-US" sz="2200" dirty="0">
                <a:latin typeface="Calibri" charset="0"/>
                <a:ea typeface="ＭＳ Ｐゴシック" charset="0"/>
                <a:sym typeface="Wingdings" charset="0"/>
              </a:rPr>
              <a:t> 15 </a:t>
            </a:r>
            <a:r>
              <a:rPr lang="en-US" sz="2200" dirty="0">
                <a:latin typeface="Calibri" charset="0"/>
                <a:ea typeface="ＭＳ Ｐゴシック" charset="0"/>
                <a:sym typeface="Symbol" charset="0"/>
              </a:rPr>
              <a:t>is </a:t>
            </a:r>
            <a:r>
              <a:rPr lang="en-US" sz="2200" dirty="0">
                <a:solidFill>
                  <a:srgbClr val="FF0000"/>
                </a:solidFill>
                <a:latin typeface="Calibri" charset="0"/>
                <a:ea typeface="ＭＳ Ｐゴシック" charset="0"/>
                <a:sym typeface="Symbol" charset="0"/>
              </a:rPr>
              <a:t>monotone</a:t>
            </a:r>
            <a:endParaRPr lang="en-US" sz="2200" dirty="0">
              <a:solidFill>
                <a:srgbClr val="FF0000"/>
              </a:solidFill>
              <a:latin typeface="Calibri" charset="0"/>
              <a:ea typeface="ＭＳ Ｐゴシック" charset="0"/>
              <a:sym typeface="Wingdings" charset="0"/>
            </a:endParaRPr>
          </a:p>
          <a:p>
            <a:pPr lvl="1" eaLnBrk="1" hangingPunct="1">
              <a:spcAft>
                <a:spcPts val="600"/>
              </a:spcAft>
              <a:buFont typeface="Wingdings" charset="0"/>
              <a:buChar char="n"/>
              <a:defRPr/>
            </a:pPr>
            <a:r>
              <a:rPr lang="en-US" sz="2200" dirty="0" err="1">
                <a:latin typeface="Calibri" charset="0"/>
                <a:ea typeface="ＭＳ Ｐゴシック" charset="0"/>
              </a:rPr>
              <a:t>Itemset</a:t>
            </a:r>
            <a:r>
              <a:rPr lang="en-US" sz="2200" dirty="0">
                <a:latin typeface="Calibri" charset="0"/>
                <a:ea typeface="ＭＳ Ｐゴシック" charset="0"/>
              </a:rPr>
              <a:t> </a:t>
            </a:r>
            <a:r>
              <a:rPr lang="en-US" sz="2200" i="1" dirty="0" err="1">
                <a:latin typeface="Calibri" charset="0"/>
                <a:ea typeface="ＭＳ Ｐゴシック" charset="0"/>
              </a:rPr>
              <a:t>ab</a:t>
            </a:r>
            <a:r>
              <a:rPr lang="en-US" sz="2200" i="1" dirty="0">
                <a:latin typeface="Calibri" charset="0"/>
                <a:ea typeface="ＭＳ Ｐゴシック" charset="0"/>
              </a:rPr>
              <a:t> </a:t>
            </a:r>
            <a:r>
              <a:rPr lang="en-US" sz="2200" dirty="0">
                <a:latin typeface="Calibri" charset="0"/>
                <a:ea typeface="ＭＳ Ｐゴシック" charset="0"/>
              </a:rPr>
              <a:t>satisfies </a:t>
            </a:r>
            <a:r>
              <a:rPr lang="en-US" sz="2200" i="1" dirty="0">
                <a:latin typeface="Calibri" charset="0"/>
                <a:ea typeface="ＭＳ Ｐゴシック" charset="0"/>
                <a:sym typeface="Wingdings" charset="0"/>
              </a:rPr>
              <a:t>c</a:t>
            </a:r>
            <a:r>
              <a:rPr lang="en-US" sz="2200" i="1" baseline="-25000" dirty="0">
                <a:latin typeface="Calibri" charset="0"/>
                <a:ea typeface="ＭＳ Ｐゴシック" charset="0"/>
                <a:sym typeface="Wingdings" charset="0"/>
              </a:rPr>
              <a:t>3</a:t>
            </a:r>
            <a:endParaRPr lang="en-US" sz="2200" i="1" dirty="0">
              <a:latin typeface="Calibri" charset="0"/>
              <a:ea typeface="ＭＳ Ｐゴシック" charset="0"/>
              <a:sym typeface="Wingdings" charset="0"/>
            </a:endParaRPr>
          </a:p>
          <a:p>
            <a:pPr lvl="1" eaLnBrk="1" hangingPunct="1">
              <a:spcAft>
                <a:spcPts val="600"/>
              </a:spcAft>
              <a:buFont typeface="Wingdings" charset="0"/>
              <a:buChar char="n"/>
              <a:defRPr/>
            </a:pPr>
            <a:r>
              <a:rPr lang="en-US" sz="2200" dirty="0">
                <a:latin typeface="Calibri" charset="0"/>
                <a:ea typeface="ＭＳ Ｐゴシック" charset="0"/>
                <a:sym typeface="Wingdings" charset="0"/>
              </a:rPr>
              <a:t>So does every superset of </a:t>
            </a:r>
            <a:r>
              <a:rPr lang="en-US" sz="2200" i="1" dirty="0" err="1">
                <a:latin typeface="Calibri" charset="0"/>
                <a:ea typeface="ＭＳ Ｐゴシック" charset="0"/>
                <a:sym typeface="Wingdings" charset="0"/>
              </a:rPr>
              <a:t>ab</a:t>
            </a:r>
            <a:endParaRPr lang="en-US" sz="2200" i="1" dirty="0">
              <a:latin typeface="Calibri" charset="0"/>
              <a:ea typeface="ＭＳ Ｐゴシック" charset="0"/>
              <a:sym typeface="Wingdings" charset="0"/>
            </a:endParaRPr>
          </a:p>
        </p:txBody>
      </p:sp>
      <p:sp>
        <p:nvSpPr>
          <p:cNvPr id="8" name="Text Box 24">
            <a:extLst>
              <a:ext uri="{FF2B5EF4-FFF2-40B4-BE49-F238E27FC236}">
                <a16:creationId xmlns:a16="http://schemas.microsoft.com/office/drawing/2014/main" id="{7885A8BA-91E8-4FB8-B2FD-6D0563E9FCD6}"/>
              </a:ext>
            </a:extLst>
          </p:cNvPr>
          <p:cNvSpPr txBox="1">
            <a:spLocks noChangeArrowheads="1"/>
          </p:cNvSpPr>
          <p:nvPr/>
        </p:nvSpPr>
        <p:spPr bwMode="auto">
          <a:xfrm>
            <a:off x="506319" y="3096616"/>
            <a:ext cx="1430779" cy="3683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ea typeface="MS PGothic" pitchFamily="34" charset="-128"/>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ea typeface="MS PGothic" pitchFamily="34" charset="-128"/>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ea typeface="MS PGothic" pitchFamily="34" charset="-128"/>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ea typeface="MS PGothic" pitchFamily="34" charset="-128"/>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ea typeface="MS PGothic" pitchFamily="34" charset="-128"/>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prstClr val="black"/>
                </a:solidFill>
                <a:effectLst/>
                <a:uLnTx/>
                <a:uFillTx/>
                <a:latin typeface="Calibri" pitchFamily="34" charset="0"/>
                <a:ea typeface="MS PGothic" pitchFamily="34" charset="-128"/>
                <a:cs typeface="+mn-cs"/>
              </a:rPr>
              <a:t>min_sup</a:t>
            </a:r>
            <a:r>
              <a:rPr kumimoji="0" lang="en-US" alt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 = 2</a:t>
            </a:r>
          </a:p>
        </p:txBody>
      </p:sp>
      <p:graphicFrame>
        <p:nvGraphicFramePr>
          <p:cNvPr id="11" name="Table 10">
            <a:extLst>
              <a:ext uri="{FF2B5EF4-FFF2-40B4-BE49-F238E27FC236}">
                <a16:creationId xmlns:a16="http://schemas.microsoft.com/office/drawing/2014/main" id="{336BD597-92DB-4271-86AF-5535E8743F79}"/>
              </a:ext>
            </a:extLst>
          </p:cNvPr>
          <p:cNvGraphicFramePr>
            <a:graphicFrameLocks noGrp="1"/>
          </p:cNvGraphicFramePr>
          <p:nvPr/>
        </p:nvGraphicFramePr>
        <p:xfrm>
          <a:off x="479969" y="1166650"/>
          <a:ext cx="2209307" cy="1913321"/>
        </p:xfrm>
        <a:graphic>
          <a:graphicData uri="http://schemas.openxmlformats.org/drawingml/2006/table">
            <a:tbl>
              <a:tblPr firstRow="1" bandRow="1">
                <a:tableStyleId>{93296810-A885-4BE3-A3E7-6D5BEEA58F35}</a:tableStyleId>
              </a:tblPr>
              <a:tblGrid>
                <a:gridCol w="594813">
                  <a:extLst>
                    <a:ext uri="{9D8B030D-6E8A-4147-A177-3AD203B41FA5}">
                      <a16:colId xmlns:a16="http://schemas.microsoft.com/office/drawing/2014/main" val="20000"/>
                    </a:ext>
                  </a:extLst>
                </a:gridCol>
                <a:gridCol w="1614494">
                  <a:extLst>
                    <a:ext uri="{9D8B030D-6E8A-4147-A177-3AD203B41FA5}">
                      <a16:colId xmlns:a16="http://schemas.microsoft.com/office/drawing/2014/main" val="20001"/>
                    </a:ext>
                  </a:extLst>
                </a:gridCol>
              </a:tblGrid>
              <a:tr h="389321">
                <a:tc>
                  <a:txBody>
                    <a:bodyPr/>
                    <a:lstStyle/>
                    <a:p>
                      <a:pPr algn="ctr"/>
                      <a:r>
                        <a:rPr lang="en-US" dirty="0">
                          <a:solidFill>
                            <a:schemeClr val="tx1"/>
                          </a:solidFill>
                          <a:latin typeface="Calibri" panose="020F0502020204030204" pitchFamily="34" charset="0"/>
                        </a:rPr>
                        <a:t>TID</a:t>
                      </a:r>
                    </a:p>
                  </a:txBody>
                  <a:tcPr marL="121920" marR="121920"/>
                </a:tc>
                <a:tc>
                  <a:txBody>
                    <a:bodyPr/>
                    <a:lstStyle/>
                    <a:p>
                      <a:pPr algn="ctr"/>
                      <a:r>
                        <a:rPr lang="en-US" dirty="0">
                          <a:solidFill>
                            <a:schemeClr val="tx1"/>
                          </a:solidFill>
                          <a:latin typeface="Calibri" panose="020F0502020204030204" pitchFamily="34" charset="0"/>
                        </a:rPr>
                        <a:t>Transaction</a:t>
                      </a:r>
                    </a:p>
                  </a:txBody>
                  <a:tcPr marL="121920" marR="121920"/>
                </a:tc>
                <a:extLst>
                  <a:ext uri="{0D108BD9-81ED-4DB2-BD59-A6C34878D82A}">
                    <a16:rowId xmlns:a16="http://schemas.microsoft.com/office/drawing/2014/main" val="10000"/>
                  </a:ext>
                </a:extLst>
              </a:tr>
              <a:tr h="350520">
                <a:tc>
                  <a:txBody>
                    <a:bodyPr/>
                    <a:lstStyle/>
                    <a:p>
                      <a:r>
                        <a:rPr lang="en-US" dirty="0">
                          <a:latin typeface="Calibri" panose="020F0502020204030204" pitchFamily="34" charset="0"/>
                        </a:rPr>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b, c, d, f, h</a:t>
                      </a:r>
                    </a:p>
                  </a:txBody>
                  <a:tcPr marL="121920" marR="121920"/>
                </a:tc>
                <a:extLst>
                  <a:ext uri="{0D108BD9-81ED-4DB2-BD59-A6C34878D82A}">
                    <a16:rowId xmlns:a16="http://schemas.microsoft.com/office/drawing/2014/main" val="10001"/>
                  </a:ext>
                </a:extLst>
              </a:tr>
              <a:tr h="350520">
                <a:tc>
                  <a:txBody>
                    <a:bodyPr/>
                    <a:lstStyle/>
                    <a:p>
                      <a:r>
                        <a:rPr lang="en-US" dirty="0">
                          <a:latin typeface="Calibri" panose="020F0502020204030204" pitchFamily="34" charset="0"/>
                        </a:rPr>
                        <a:t>20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b, c, d, f, g, h</a:t>
                      </a:r>
                    </a:p>
                  </a:txBody>
                  <a:tcPr marL="121920" marR="121920"/>
                </a:tc>
                <a:extLst>
                  <a:ext uri="{0D108BD9-81ED-4DB2-BD59-A6C34878D82A}">
                    <a16:rowId xmlns:a16="http://schemas.microsoft.com/office/drawing/2014/main" val="10002"/>
                  </a:ext>
                </a:extLst>
              </a:tr>
              <a:tr h="350520">
                <a:tc>
                  <a:txBody>
                    <a:bodyPr/>
                    <a:lstStyle/>
                    <a:p>
                      <a:r>
                        <a:rPr lang="en-US" dirty="0">
                          <a:latin typeface="Calibri" panose="020F0502020204030204" pitchFamily="34" charset="0"/>
                        </a:rPr>
                        <a:t>30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b, c, d, f, g</a:t>
                      </a:r>
                    </a:p>
                  </a:txBody>
                  <a:tcPr marL="121920" marR="121920"/>
                </a:tc>
                <a:extLst>
                  <a:ext uri="{0D108BD9-81ED-4DB2-BD59-A6C34878D82A}">
                    <a16:rowId xmlns:a16="http://schemas.microsoft.com/office/drawing/2014/main" val="10003"/>
                  </a:ext>
                </a:extLst>
              </a:tr>
              <a:tr h="350520">
                <a:tc>
                  <a:txBody>
                    <a:bodyPr/>
                    <a:lstStyle/>
                    <a:p>
                      <a:r>
                        <a:rPr lang="en-US" dirty="0">
                          <a:latin typeface="Calibri" panose="020F0502020204030204" pitchFamily="34" charset="0"/>
                        </a:rPr>
                        <a:t>40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c, e, f, g</a:t>
                      </a:r>
                    </a:p>
                  </a:txBody>
                  <a:tcPr marL="121920" marR="121920"/>
                </a:tc>
                <a:extLst>
                  <a:ext uri="{0D108BD9-81ED-4DB2-BD59-A6C34878D82A}">
                    <a16:rowId xmlns:a16="http://schemas.microsoft.com/office/drawing/2014/main" val="10004"/>
                  </a:ext>
                </a:extLst>
              </a:tr>
            </a:tbl>
          </a:graphicData>
        </a:graphic>
      </p:graphicFrame>
      <p:graphicFrame>
        <p:nvGraphicFramePr>
          <p:cNvPr id="12" name="Table 11">
            <a:extLst>
              <a:ext uri="{FF2B5EF4-FFF2-40B4-BE49-F238E27FC236}">
                <a16:creationId xmlns:a16="http://schemas.microsoft.com/office/drawing/2014/main" id="{21396D7B-0675-4A8E-933A-51D192689E37}"/>
              </a:ext>
            </a:extLst>
          </p:cNvPr>
          <p:cNvGraphicFramePr>
            <a:graphicFrameLocks noGrp="1"/>
          </p:cNvGraphicFramePr>
          <p:nvPr/>
        </p:nvGraphicFramePr>
        <p:xfrm>
          <a:off x="506319" y="3464916"/>
          <a:ext cx="2209307" cy="3260820"/>
        </p:xfrm>
        <a:graphic>
          <a:graphicData uri="http://schemas.openxmlformats.org/drawingml/2006/table">
            <a:tbl>
              <a:tblPr firstRow="1" bandRow="1">
                <a:tableStyleId>{5C22544A-7EE6-4342-B048-85BDC9FD1C3A}</a:tableStyleId>
              </a:tblPr>
              <a:tblGrid>
                <a:gridCol w="706978">
                  <a:extLst>
                    <a:ext uri="{9D8B030D-6E8A-4147-A177-3AD203B41FA5}">
                      <a16:colId xmlns:a16="http://schemas.microsoft.com/office/drawing/2014/main" val="20000"/>
                    </a:ext>
                  </a:extLst>
                </a:gridCol>
                <a:gridCol w="706978">
                  <a:extLst>
                    <a:ext uri="{9D8B030D-6E8A-4147-A177-3AD203B41FA5}">
                      <a16:colId xmlns:a16="http://schemas.microsoft.com/office/drawing/2014/main" val="70790107"/>
                    </a:ext>
                  </a:extLst>
                </a:gridCol>
                <a:gridCol w="795351">
                  <a:extLst>
                    <a:ext uri="{9D8B030D-6E8A-4147-A177-3AD203B41FA5}">
                      <a16:colId xmlns:a16="http://schemas.microsoft.com/office/drawing/2014/main" val="20001"/>
                    </a:ext>
                  </a:extLst>
                </a:gridCol>
              </a:tblGrid>
              <a:tr h="335211">
                <a:tc>
                  <a:txBody>
                    <a:bodyPr/>
                    <a:lstStyle/>
                    <a:p>
                      <a:r>
                        <a:rPr lang="en-US" sz="1600" dirty="0">
                          <a:solidFill>
                            <a:schemeClr val="tx1"/>
                          </a:solidFill>
                          <a:latin typeface="Calibri" panose="020F0502020204030204" pitchFamily="34" charset="0"/>
                        </a:rPr>
                        <a:t>Item</a:t>
                      </a:r>
                    </a:p>
                  </a:txBody>
                  <a:tcPr marL="121920" marR="121920" marT="45690" marB="45690"/>
                </a:tc>
                <a:tc>
                  <a:txBody>
                    <a:bodyPr/>
                    <a:lstStyle/>
                    <a:p>
                      <a:r>
                        <a:rPr lang="en-US" sz="1600" dirty="0">
                          <a:solidFill>
                            <a:schemeClr val="tx1"/>
                          </a:solidFill>
                          <a:latin typeface="Calibri" panose="020F0502020204030204" pitchFamily="34" charset="0"/>
                        </a:rPr>
                        <a:t>Price</a:t>
                      </a:r>
                    </a:p>
                  </a:txBody>
                  <a:tcPr marL="121920" marR="121920" marT="45690" marB="45690"/>
                </a:tc>
                <a:tc>
                  <a:txBody>
                    <a:bodyPr/>
                    <a:lstStyle/>
                    <a:p>
                      <a:r>
                        <a:rPr lang="en-US" sz="1600" dirty="0">
                          <a:solidFill>
                            <a:schemeClr val="tx1"/>
                          </a:solidFill>
                          <a:latin typeface="Calibri" panose="020F0502020204030204" pitchFamily="34" charset="0"/>
                        </a:rPr>
                        <a:t>Profit</a:t>
                      </a:r>
                    </a:p>
                  </a:txBody>
                  <a:tcPr marL="121920" marR="121920" marT="45690" marB="45690"/>
                </a:tc>
                <a:extLst>
                  <a:ext uri="{0D108BD9-81ED-4DB2-BD59-A6C34878D82A}">
                    <a16:rowId xmlns:a16="http://schemas.microsoft.com/office/drawing/2014/main" val="10000"/>
                  </a:ext>
                </a:extLst>
              </a:tr>
              <a:tr h="365689">
                <a:tc>
                  <a:txBody>
                    <a:bodyPr/>
                    <a:lstStyle/>
                    <a:p>
                      <a:pPr algn="ctr"/>
                      <a:r>
                        <a:rPr lang="en-US" sz="1800" dirty="0">
                          <a:latin typeface="Calibri" panose="020F0502020204030204" pitchFamily="34" charset="0"/>
                        </a:rPr>
                        <a:t>a</a:t>
                      </a:r>
                    </a:p>
                  </a:txBody>
                  <a:tcPr marL="121920" marR="121920" marT="45690" marB="45690"/>
                </a:tc>
                <a:tc>
                  <a:txBody>
                    <a:bodyPr/>
                    <a:lstStyle/>
                    <a:p>
                      <a:pPr algn="ctr"/>
                      <a:r>
                        <a:rPr lang="en-US" sz="1800" dirty="0">
                          <a:latin typeface="Calibri" panose="020F0502020204030204" pitchFamily="34" charset="0"/>
                        </a:rPr>
                        <a:t>100</a:t>
                      </a:r>
                    </a:p>
                  </a:txBody>
                  <a:tcPr marL="121920" marR="121920" marT="45690" marB="45690"/>
                </a:tc>
                <a:tc>
                  <a:txBody>
                    <a:bodyPr/>
                    <a:lstStyle/>
                    <a:p>
                      <a:pPr algn="ctr"/>
                      <a:r>
                        <a:rPr lang="en-US" sz="1800" dirty="0">
                          <a:latin typeface="Calibri" panose="020F0502020204030204" pitchFamily="34" charset="0"/>
                        </a:rPr>
                        <a:t>40</a:t>
                      </a:r>
                    </a:p>
                  </a:txBody>
                  <a:tcPr marL="121920" marR="121920" marT="45690" marB="45690"/>
                </a:tc>
                <a:extLst>
                  <a:ext uri="{0D108BD9-81ED-4DB2-BD59-A6C34878D82A}">
                    <a16:rowId xmlns:a16="http://schemas.microsoft.com/office/drawing/2014/main" val="10001"/>
                  </a:ext>
                </a:extLst>
              </a:tr>
              <a:tr h="365689">
                <a:tc>
                  <a:txBody>
                    <a:bodyPr/>
                    <a:lstStyle/>
                    <a:p>
                      <a:pPr algn="ctr"/>
                      <a:r>
                        <a:rPr lang="en-US" sz="1800" dirty="0">
                          <a:latin typeface="Calibri" panose="020F0502020204030204" pitchFamily="34" charset="0"/>
                        </a:rPr>
                        <a:t>b</a:t>
                      </a:r>
                    </a:p>
                  </a:txBody>
                  <a:tcPr marL="121920" marR="121920" marT="45690" marB="45690"/>
                </a:tc>
                <a:tc>
                  <a:txBody>
                    <a:bodyPr/>
                    <a:lstStyle/>
                    <a:p>
                      <a:pPr algn="ctr"/>
                      <a:r>
                        <a:rPr lang="en-US" sz="1800" dirty="0">
                          <a:latin typeface="Calibri" panose="020F0502020204030204" pitchFamily="34" charset="0"/>
                        </a:rPr>
                        <a:t>40</a:t>
                      </a:r>
                    </a:p>
                  </a:txBody>
                  <a:tcPr marL="121920" marR="121920" marT="45690" marB="45690"/>
                </a:tc>
                <a:tc>
                  <a:txBody>
                    <a:bodyPr/>
                    <a:lstStyle/>
                    <a:p>
                      <a:pPr algn="ctr"/>
                      <a:r>
                        <a:rPr lang="en-US" sz="1800" dirty="0">
                          <a:latin typeface="Calibri" panose="020F0502020204030204" pitchFamily="34" charset="0"/>
                        </a:rPr>
                        <a:t>0</a:t>
                      </a:r>
                    </a:p>
                  </a:txBody>
                  <a:tcPr marL="121920" marR="121920" marT="45690" marB="45690"/>
                </a:tc>
                <a:extLst>
                  <a:ext uri="{0D108BD9-81ED-4DB2-BD59-A6C34878D82A}">
                    <a16:rowId xmlns:a16="http://schemas.microsoft.com/office/drawing/2014/main" val="10002"/>
                  </a:ext>
                </a:extLst>
              </a:tr>
              <a:tr h="365689">
                <a:tc>
                  <a:txBody>
                    <a:bodyPr/>
                    <a:lstStyle/>
                    <a:p>
                      <a:pPr algn="ctr"/>
                      <a:r>
                        <a:rPr lang="en-US" sz="1800" dirty="0">
                          <a:latin typeface="Calibri" panose="020F0502020204030204" pitchFamily="34" charset="0"/>
                        </a:rPr>
                        <a:t>c</a:t>
                      </a:r>
                    </a:p>
                  </a:txBody>
                  <a:tcPr marL="121920" marR="121920" marT="45690" marB="45690"/>
                </a:tc>
                <a:tc>
                  <a:txBody>
                    <a:bodyPr/>
                    <a:lstStyle/>
                    <a:p>
                      <a:pPr algn="ctr"/>
                      <a:r>
                        <a:rPr lang="en-US" sz="1800" dirty="0">
                          <a:latin typeface="Calibri" panose="020F0502020204030204" pitchFamily="34" charset="0"/>
                        </a:rPr>
                        <a:t>150</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20</a:t>
                      </a:r>
                    </a:p>
                  </a:txBody>
                  <a:tcPr marL="121920" marR="121920" marT="45690" marB="45690"/>
                </a:tc>
                <a:extLst>
                  <a:ext uri="{0D108BD9-81ED-4DB2-BD59-A6C34878D82A}">
                    <a16:rowId xmlns:a16="http://schemas.microsoft.com/office/drawing/2014/main" val="10003"/>
                  </a:ext>
                </a:extLst>
              </a:tr>
              <a:tr h="365689">
                <a:tc>
                  <a:txBody>
                    <a:bodyPr/>
                    <a:lstStyle/>
                    <a:p>
                      <a:pPr algn="ctr"/>
                      <a:r>
                        <a:rPr lang="en-US" sz="1800" dirty="0">
                          <a:latin typeface="Calibri" panose="020F0502020204030204" pitchFamily="34" charset="0"/>
                        </a:rPr>
                        <a:t>d</a:t>
                      </a:r>
                    </a:p>
                  </a:txBody>
                  <a:tcPr marL="121920" marR="121920" marT="45690" marB="45690"/>
                </a:tc>
                <a:tc>
                  <a:txBody>
                    <a:bodyPr/>
                    <a:lstStyle/>
                    <a:p>
                      <a:pPr algn="ctr"/>
                      <a:r>
                        <a:rPr lang="en-US" sz="1800" dirty="0">
                          <a:latin typeface="Calibri" panose="020F0502020204030204" pitchFamily="34" charset="0"/>
                        </a:rPr>
                        <a:t>35</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15</a:t>
                      </a:r>
                    </a:p>
                  </a:txBody>
                  <a:tcPr marL="121920" marR="121920" marT="45690" marB="45690"/>
                </a:tc>
                <a:extLst>
                  <a:ext uri="{0D108BD9-81ED-4DB2-BD59-A6C34878D82A}">
                    <a16:rowId xmlns:a16="http://schemas.microsoft.com/office/drawing/2014/main" val="10004"/>
                  </a:ext>
                </a:extLst>
              </a:tr>
              <a:tr h="365689">
                <a:tc>
                  <a:txBody>
                    <a:bodyPr/>
                    <a:lstStyle/>
                    <a:p>
                      <a:pPr algn="ctr"/>
                      <a:r>
                        <a:rPr lang="en-US" sz="1800" dirty="0">
                          <a:latin typeface="Calibri" panose="020F0502020204030204" pitchFamily="34" charset="0"/>
                        </a:rPr>
                        <a:t>e</a:t>
                      </a:r>
                    </a:p>
                  </a:txBody>
                  <a:tcPr marL="121920" marR="121920" marT="45690" marB="45690"/>
                </a:tc>
                <a:tc>
                  <a:txBody>
                    <a:bodyPr/>
                    <a:lstStyle/>
                    <a:p>
                      <a:pPr algn="ctr"/>
                      <a:r>
                        <a:rPr lang="en-US" sz="1800" dirty="0">
                          <a:latin typeface="Calibri" panose="020F0502020204030204" pitchFamily="34" charset="0"/>
                        </a:rPr>
                        <a:t>55</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30</a:t>
                      </a:r>
                    </a:p>
                  </a:txBody>
                  <a:tcPr marL="121920" marR="121920" marT="45690" marB="45690"/>
                </a:tc>
                <a:extLst>
                  <a:ext uri="{0D108BD9-81ED-4DB2-BD59-A6C34878D82A}">
                    <a16:rowId xmlns:a16="http://schemas.microsoft.com/office/drawing/2014/main" val="10005"/>
                  </a:ext>
                </a:extLst>
              </a:tr>
              <a:tr h="365689">
                <a:tc>
                  <a:txBody>
                    <a:bodyPr/>
                    <a:lstStyle/>
                    <a:p>
                      <a:pPr algn="ctr"/>
                      <a:r>
                        <a:rPr lang="en-US" sz="1800" dirty="0">
                          <a:latin typeface="Calibri" panose="020F0502020204030204" pitchFamily="34" charset="0"/>
                        </a:rPr>
                        <a:t>f</a:t>
                      </a:r>
                    </a:p>
                  </a:txBody>
                  <a:tcPr marL="121920" marR="121920" marT="45690" marB="45690"/>
                </a:tc>
                <a:tc>
                  <a:txBody>
                    <a:bodyPr/>
                    <a:lstStyle/>
                    <a:p>
                      <a:pPr algn="ctr"/>
                      <a:r>
                        <a:rPr lang="en-US" sz="1800" dirty="0">
                          <a:latin typeface="Calibri" panose="020F0502020204030204" pitchFamily="34" charset="0"/>
                        </a:rPr>
                        <a:t>45</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10</a:t>
                      </a:r>
                    </a:p>
                  </a:txBody>
                  <a:tcPr marL="121920" marR="121920" marT="45690" marB="45690"/>
                </a:tc>
                <a:extLst>
                  <a:ext uri="{0D108BD9-81ED-4DB2-BD59-A6C34878D82A}">
                    <a16:rowId xmlns:a16="http://schemas.microsoft.com/office/drawing/2014/main" val="10006"/>
                  </a:ext>
                </a:extLst>
              </a:tr>
              <a:tr h="365689">
                <a:tc>
                  <a:txBody>
                    <a:bodyPr/>
                    <a:lstStyle/>
                    <a:p>
                      <a:pPr algn="ctr"/>
                      <a:r>
                        <a:rPr lang="en-US" sz="1800" dirty="0">
                          <a:latin typeface="Calibri" panose="020F0502020204030204" pitchFamily="34" charset="0"/>
                        </a:rPr>
                        <a:t>g</a:t>
                      </a:r>
                    </a:p>
                  </a:txBody>
                  <a:tcPr marL="121920" marR="121920" marT="45690" marB="45690"/>
                </a:tc>
                <a:tc>
                  <a:txBody>
                    <a:bodyPr/>
                    <a:lstStyle/>
                    <a:p>
                      <a:pPr algn="ctr"/>
                      <a:r>
                        <a:rPr lang="en-US" sz="1800" dirty="0">
                          <a:latin typeface="Calibri" panose="020F0502020204030204" pitchFamily="34" charset="0"/>
                        </a:rPr>
                        <a:t>80</a:t>
                      </a:r>
                    </a:p>
                  </a:txBody>
                  <a:tcPr marL="121920" marR="121920" marT="45690" marB="45690"/>
                </a:tc>
                <a:tc>
                  <a:txBody>
                    <a:bodyPr/>
                    <a:lstStyle/>
                    <a:p>
                      <a:pPr algn="ctr"/>
                      <a:r>
                        <a:rPr lang="en-US" sz="1800" dirty="0">
                          <a:latin typeface="Calibri" panose="020F0502020204030204" pitchFamily="34" charset="0"/>
                        </a:rPr>
                        <a:t>20</a:t>
                      </a:r>
                    </a:p>
                  </a:txBody>
                  <a:tcPr marL="121920" marR="121920" marT="45690" marB="45690"/>
                </a:tc>
                <a:extLst>
                  <a:ext uri="{0D108BD9-81ED-4DB2-BD59-A6C34878D82A}">
                    <a16:rowId xmlns:a16="http://schemas.microsoft.com/office/drawing/2014/main" val="10007"/>
                  </a:ext>
                </a:extLst>
              </a:tr>
              <a:tr h="365689">
                <a:tc>
                  <a:txBody>
                    <a:bodyPr/>
                    <a:lstStyle/>
                    <a:p>
                      <a:pPr algn="ctr"/>
                      <a:r>
                        <a:rPr lang="en-US" sz="1800" dirty="0">
                          <a:latin typeface="Calibri" panose="020F0502020204030204" pitchFamily="34" charset="0"/>
                        </a:rPr>
                        <a:t>h</a:t>
                      </a:r>
                    </a:p>
                  </a:txBody>
                  <a:tcPr marL="121920" marR="121920" marT="45690" marB="45690"/>
                </a:tc>
                <a:tc>
                  <a:txBody>
                    <a:bodyPr/>
                    <a:lstStyle/>
                    <a:p>
                      <a:pPr algn="ctr"/>
                      <a:r>
                        <a:rPr lang="en-US" sz="1800" dirty="0">
                          <a:latin typeface="Calibri" panose="020F0502020204030204" pitchFamily="34" charset="0"/>
                        </a:rPr>
                        <a:t>10</a:t>
                      </a:r>
                    </a:p>
                  </a:txBody>
                  <a:tcPr marL="121920" marR="121920" marT="45690" marB="45690"/>
                </a:tc>
                <a:tc>
                  <a:txBody>
                    <a:bodyPr/>
                    <a:lstStyle/>
                    <a:p>
                      <a:pPr algn="ctr"/>
                      <a:r>
                        <a:rPr lang="en-US" sz="1800" dirty="0">
                          <a:latin typeface="Calibri" panose="020F0502020204030204" pitchFamily="34" charset="0"/>
                        </a:rPr>
                        <a:t>5</a:t>
                      </a:r>
                    </a:p>
                  </a:txBody>
                  <a:tcPr marL="121920" marR="121920" marT="45690" marB="4569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5479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0" u="none" strike="noStrike" baseline="0" dirty="0"/>
              <a:t>Mining Various Kinds of Patterns </a:t>
            </a:r>
            <a:endParaRPr lang="en-US" dirty="0"/>
          </a:p>
        </p:txBody>
      </p:sp>
      <p:sp>
        <p:nvSpPr>
          <p:cNvPr id="3" name="Content Placeholder 2"/>
          <p:cNvSpPr>
            <a:spLocks noGrp="1"/>
          </p:cNvSpPr>
          <p:nvPr>
            <p:ph idx="1"/>
          </p:nvPr>
        </p:nvSpPr>
        <p:spPr>
          <a:xfrm>
            <a:off x="697832" y="1423737"/>
            <a:ext cx="11048028" cy="4895273"/>
          </a:xfrm>
        </p:spPr>
        <p:txBody>
          <a:bodyPr/>
          <a:lstStyle/>
          <a:p>
            <a:pPr algn="l">
              <a:lnSpc>
                <a:spcPct val="200000"/>
              </a:lnSpc>
            </a:pPr>
            <a:r>
              <a:rPr lang="en-US" sz="2400" b="0" i="0" u="none" strike="noStrike" baseline="0" dirty="0"/>
              <a:t>Mining Multilevel Associations  </a:t>
            </a:r>
          </a:p>
          <a:p>
            <a:pPr algn="l">
              <a:lnSpc>
                <a:spcPct val="200000"/>
              </a:lnSpc>
            </a:pPr>
            <a:r>
              <a:rPr lang="en-US" sz="2400" b="0" i="0" u="none" strike="noStrike" baseline="0" dirty="0"/>
              <a:t>Mining Multidimensional Associations  </a:t>
            </a:r>
          </a:p>
          <a:p>
            <a:pPr algn="l">
              <a:lnSpc>
                <a:spcPct val="200000"/>
              </a:lnSpc>
            </a:pPr>
            <a:r>
              <a:rPr lang="fr-FR" sz="2400" b="0" i="0" u="none" strike="noStrike" baseline="0" dirty="0"/>
              <a:t>Mining Quantitative Association Rules  </a:t>
            </a:r>
          </a:p>
          <a:p>
            <a:pPr algn="l">
              <a:lnSpc>
                <a:spcPct val="200000"/>
              </a:lnSpc>
            </a:pPr>
            <a:r>
              <a:rPr lang="en-US" sz="2400" b="0" i="0" u="none" strike="noStrike" baseline="0" dirty="0"/>
              <a:t>Mining High-dimensional Data  </a:t>
            </a:r>
          </a:p>
          <a:p>
            <a:pPr algn="l">
              <a:lnSpc>
                <a:spcPct val="200000"/>
              </a:lnSpc>
            </a:pPr>
            <a:r>
              <a:rPr lang="en-US" sz="2400" b="0" i="0" u="none" strike="noStrike" baseline="0" dirty="0"/>
              <a:t>Mining Rare Patterns and Negative Patterns</a:t>
            </a:r>
            <a:endParaRPr lang="en-US" altLang="en-US" sz="3600" dirty="0"/>
          </a:p>
        </p:txBody>
      </p:sp>
    </p:spTree>
    <p:extLst>
      <p:ext uri="{BB962C8B-B14F-4D97-AF65-F5344CB8AC3E}">
        <p14:creationId xmlns:p14="http://schemas.microsoft.com/office/powerpoint/2010/main" val="2658817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0" y="381000"/>
            <a:ext cx="12192000" cy="609600"/>
          </a:xfrm>
        </p:spPr>
        <p:txBody>
          <a:bodyPr>
            <a:normAutofit fontScale="90000"/>
          </a:bodyPr>
          <a:lstStyle/>
          <a:p>
            <a:r>
              <a:rPr lang="en-US" dirty="0" err="1"/>
              <a:t>Apriori</a:t>
            </a:r>
            <a:r>
              <a:rPr lang="en-US" dirty="0"/>
              <a:t> for </a:t>
            </a:r>
            <a:r>
              <a:rPr lang="en-US" dirty="0">
                <a:ea typeface="ＭＳ Ｐゴシック" charset="0"/>
              </a:rPr>
              <a:t>Pattern</a:t>
            </a:r>
            <a:r>
              <a:rPr lang="zh-CN" altLang="en-US" dirty="0"/>
              <a:t> </a:t>
            </a:r>
            <a:r>
              <a:rPr lang="en-US" altLang="zh-CN" dirty="0"/>
              <a:t>Anti-Monotone Constraint</a:t>
            </a:r>
            <a:endParaRPr lang="en-US" dirty="0"/>
          </a:p>
        </p:txBody>
      </p:sp>
      <p:graphicFrame>
        <p:nvGraphicFramePr>
          <p:cNvPr id="30724" name="Object 3"/>
          <p:cNvGraphicFramePr>
            <a:graphicFrameLocks noChangeAspect="1"/>
          </p:cNvGraphicFramePr>
          <p:nvPr>
            <p:extLst>
              <p:ext uri="{D42A27DB-BD31-4B8C-83A1-F6EECF244321}">
                <p14:modId xmlns:p14="http://schemas.microsoft.com/office/powerpoint/2010/main" val="2274776453"/>
              </p:ext>
            </p:extLst>
          </p:nvPr>
        </p:nvGraphicFramePr>
        <p:xfrm>
          <a:off x="1827213" y="1795463"/>
          <a:ext cx="1893887" cy="1641475"/>
        </p:xfrm>
        <a:graphic>
          <a:graphicData uri="http://schemas.openxmlformats.org/presentationml/2006/ole">
            <mc:AlternateContent xmlns:mc="http://schemas.openxmlformats.org/markup-compatibility/2006">
              <mc:Choice xmlns:v="urn:schemas-microsoft-com:vml" Requires="v">
                <p:oleObj name="Worksheet" r:id="rId3" imgW="1739681" imgH="1765316" progId="Excel.Sheet.8">
                  <p:embed/>
                </p:oleObj>
              </mc:Choice>
              <mc:Fallback>
                <p:oleObj name="Worksheet" r:id="rId3" imgW="1739681" imgH="1765316" progId="Excel.Sheet.8">
                  <p:embed/>
                  <p:pic>
                    <p:nvPicPr>
                      <p:cNvPr id="30724" name="Object 3"/>
                      <p:cNvPicPr>
                        <a:picLocks noChangeAspect="1" noChangeArrowheads="1"/>
                      </p:cNvPicPr>
                      <p:nvPr/>
                    </p:nvPicPr>
                    <p:blipFill>
                      <a:blip r:embed="rId4"/>
                      <a:srcRect/>
                      <a:stretch>
                        <a:fillRect/>
                      </a:stretch>
                    </p:blipFill>
                    <p:spPr bwMode="auto">
                      <a:xfrm>
                        <a:off x="1827213" y="1795463"/>
                        <a:ext cx="1893887" cy="164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5" name="Text Box 4"/>
          <p:cNvSpPr txBox="1">
            <a:spLocks noChangeArrowheads="1"/>
          </p:cNvSpPr>
          <p:nvPr/>
        </p:nvSpPr>
        <p:spPr bwMode="auto">
          <a:xfrm>
            <a:off x="1779589" y="1389063"/>
            <a:ext cx="15970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atin typeface="Times New Roman" pitchFamily="18" charset="0"/>
              </a:rPr>
              <a:t>Database D</a:t>
            </a:r>
          </a:p>
        </p:txBody>
      </p:sp>
      <p:graphicFrame>
        <p:nvGraphicFramePr>
          <p:cNvPr id="30726" name="Object 5"/>
          <p:cNvGraphicFramePr>
            <a:graphicFrameLocks noChangeAspect="1"/>
          </p:cNvGraphicFramePr>
          <p:nvPr/>
        </p:nvGraphicFramePr>
        <p:xfrm>
          <a:off x="4786314" y="1468438"/>
          <a:ext cx="1824037" cy="1947862"/>
        </p:xfrm>
        <a:graphic>
          <a:graphicData uri="http://schemas.openxmlformats.org/presentationml/2006/ole">
            <mc:AlternateContent xmlns:mc="http://schemas.openxmlformats.org/markup-compatibility/2006">
              <mc:Choice xmlns:v="urn:schemas-microsoft-com:vml" Requires="v">
                <p:oleObj name="Worksheet" r:id="rId5" imgW="1619701" imgH="2086337" progId="Excel.Sheet.8">
                  <p:embed/>
                </p:oleObj>
              </mc:Choice>
              <mc:Fallback>
                <p:oleObj name="Worksheet" r:id="rId5" imgW="1619701" imgH="2086337" progId="Excel.Sheet.8">
                  <p:embed/>
                  <p:pic>
                    <p:nvPicPr>
                      <p:cNvPr id="3072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14" y="1468438"/>
                        <a:ext cx="1824037" cy="194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7" name="Object 6"/>
          <p:cNvGraphicFramePr>
            <a:graphicFrameLocks noChangeAspect="1"/>
          </p:cNvGraphicFramePr>
          <p:nvPr/>
        </p:nvGraphicFramePr>
        <p:xfrm>
          <a:off x="7308850" y="1560513"/>
          <a:ext cx="2046288" cy="1662112"/>
        </p:xfrm>
        <a:graphic>
          <a:graphicData uri="http://schemas.openxmlformats.org/presentationml/2006/ole">
            <mc:AlternateContent xmlns:mc="http://schemas.openxmlformats.org/markup-compatibility/2006">
              <mc:Choice xmlns:v="urn:schemas-microsoft-com:vml" Requires="v">
                <p:oleObj name="Worksheet" r:id="rId7" imgW="1619701" imgH="1743437" progId="Excel.Sheet.8">
                  <p:embed/>
                </p:oleObj>
              </mc:Choice>
              <mc:Fallback>
                <p:oleObj name="Worksheet" r:id="rId7" imgW="1619701" imgH="1743437" progId="Excel.Sheet.8">
                  <p:embed/>
                  <p:pic>
                    <p:nvPicPr>
                      <p:cNvPr id="3072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850" y="1560513"/>
                        <a:ext cx="2046288" cy="166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8" name="Text Box 7"/>
          <p:cNvSpPr txBox="1">
            <a:spLocks noChangeArrowheads="1"/>
          </p:cNvSpPr>
          <p:nvPr/>
        </p:nvSpPr>
        <p:spPr bwMode="auto">
          <a:xfrm>
            <a:off x="3705225" y="2273300"/>
            <a:ext cx="1073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atin typeface="Times New Roman" pitchFamily="18" charset="0"/>
              </a:rPr>
              <a:t>Scan D</a:t>
            </a:r>
          </a:p>
        </p:txBody>
      </p:sp>
      <p:sp>
        <p:nvSpPr>
          <p:cNvPr id="30729" name="Line 8"/>
          <p:cNvSpPr>
            <a:spLocks noChangeShapeType="1"/>
          </p:cNvSpPr>
          <p:nvPr/>
        </p:nvSpPr>
        <p:spPr bwMode="auto">
          <a:xfrm>
            <a:off x="3821113" y="2719388"/>
            <a:ext cx="8318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0730" name="Text Box 9"/>
          <p:cNvSpPr txBox="1">
            <a:spLocks noChangeArrowheads="1"/>
          </p:cNvSpPr>
          <p:nvPr/>
        </p:nvSpPr>
        <p:spPr bwMode="auto">
          <a:xfrm>
            <a:off x="4283075" y="1720850"/>
            <a:ext cx="488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i="1">
                <a:latin typeface="Times New Roman" pitchFamily="18" charset="0"/>
              </a:rPr>
              <a:t>C</a:t>
            </a:r>
            <a:r>
              <a:rPr lang="en-US" i="1" baseline="-25000">
                <a:latin typeface="Times New Roman" pitchFamily="18" charset="0"/>
              </a:rPr>
              <a:t>1</a:t>
            </a:r>
          </a:p>
        </p:txBody>
      </p:sp>
      <p:sp>
        <p:nvSpPr>
          <p:cNvPr id="30731" name="Text Box 10"/>
          <p:cNvSpPr txBox="1">
            <a:spLocks noChangeArrowheads="1"/>
          </p:cNvSpPr>
          <p:nvPr/>
        </p:nvSpPr>
        <p:spPr bwMode="auto">
          <a:xfrm>
            <a:off x="6861103" y="1561456"/>
            <a:ext cx="47480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i="1" dirty="0">
                <a:latin typeface="Times New Roman" pitchFamily="18" charset="0"/>
              </a:rPr>
              <a:t>F</a:t>
            </a:r>
            <a:r>
              <a:rPr lang="en-US" i="1" baseline="-25000" dirty="0">
                <a:latin typeface="Times New Roman" pitchFamily="18" charset="0"/>
              </a:rPr>
              <a:t>1</a:t>
            </a:r>
          </a:p>
        </p:txBody>
      </p:sp>
      <p:graphicFrame>
        <p:nvGraphicFramePr>
          <p:cNvPr id="30732" name="Object 11"/>
          <p:cNvGraphicFramePr>
            <a:graphicFrameLocks noChangeAspect="1"/>
          </p:cNvGraphicFramePr>
          <p:nvPr/>
        </p:nvGraphicFramePr>
        <p:xfrm>
          <a:off x="8134351" y="3381376"/>
          <a:ext cx="1120775" cy="2333625"/>
        </p:xfrm>
        <a:graphic>
          <a:graphicData uri="http://schemas.openxmlformats.org/presentationml/2006/ole">
            <mc:AlternateContent xmlns:mc="http://schemas.openxmlformats.org/markup-compatibility/2006">
              <mc:Choice xmlns:v="urn:schemas-microsoft-com:vml" Requires="v">
                <p:oleObj name="Worksheet" r:id="rId9" imgW="990735" imgH="2428944" progId="Excel.Sheet.8">
                  <p:embed/>
                </p:oleObj>
              </mc:Choice>
              <mc:Fallback>
                <p:oleObj name="Worksheet" r:id="rId9" imgW="990735" imgH="2428944" progId="Excel.Sheet.8">
                  <p:embed/>
                  <p:pic>
                    <p:nvPicPr>
                      <p:cNvPr id="30732"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34351" y="3381376"/>
                        <a:ext cx="1120775" cy="233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3" name="Object 12"/>
          <p:cNvGraphicFramePr>
            <a:graphicFrameLocks noChangeAspect="1"/>
          </p:cNvGraphicFramePr>
          <p:nvPr/>
        </p:nvGraphicFramePr>
        <p:xfrm>
          <a:off x="4724401" y="3492500"/>
          <a:ext cx="1736725" cy="2247900"/>
        </p:xfrm>
        <a:graphic>
          <a:graphicData uri="http://schemas.openxmlformats.org/presentationml/2006/ole">
            <mc:AlternateContent xmlns:mc="http://schemas.openxmlformats.org/markup-compatibility/2006">
              <mc:Choice xmlns:v="urn:schemas-microsoft-com:vml" Requires="v">
                <p:oleObj name="Worksheet" r:id="rId11" imgW="1581421" imgH="2429237" progId="Excel.Sheet.8">
                  <p:embed/>
                </p:oleObj>
              </mc:Choice>
              <mc:Fallback>
                <p:oleObj name="Worksheet" r:id="rId11" imgW="1581421" imgH="2429237" progId="Excel.Sheet.8">
                  <p:embed/>
                  <p:pic>
                    <p:nvPicPr>
                      <p:cNvPr id="30733"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1" y="3492500"/>
                        <a:ext cx="1736725" cy="224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4" name="Object 13"/>
          <p:cNvGraphicFramePr>
            <a:graphicFrameLocks noChangeAspect="1"/>
          </p:cNvGraphicFramePr>
          <p:nvPr/>
        </p:nvGraphicFramePr>
        <p:xfrm>
          <a:off x="2336801" y="3756026"/>
          <a:ext cx="1717675" cy="1801813"/>
        </p:xfrm>
        <a:graphic>
          <a:graphicData uri="http://schemas.openxmlformats.org/presentationml/2006/ole">
            <mc:AlternateContent xmlns:mc="http://schemas.openxmlformats.org/markup-compatibility/2006">
              <mc:Choice xmlns:v="urn:schemas-microsoft-com:vml" Requires="v">
                <p:oleObj name="Worksheet" r:id="rId13" imgW="1581421" imgH="1743437" progId="Excel.Sheet.8">
                  <p:embed/>
                </p:oleObj>
              </mc:Choice>
              <mc:Fallback>
                <p:oleObj name="Worksheet" r:id="rId13" imgW="1581421" imgH="1743437" progId="Excel.Sheet.8">
                  <p:embed/>
                  <p:pic>
                    <p:nvPicPr>
                      <p:cNvPr id="30734"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6801" y="3756026"/>
                        <a:ext cx="1717675" cy="180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35" name="Text Box 14"/>
          <p:cNvSpPr txBox="1">
            <a:spLocks noChangeArrowheads="1"/>
          </p:cNvSpPr>
          <p:nvPr/>
        </p:nvSpPr>
        <p:spPr bwMode="auto">
          <a:xfrm>
            <a:off x="1816028" y="3726806"/>
            <a:ext cx="47480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i="1" dirty="0">
                <a:latin typeface="Times New Roman" pitchFamily="18" charset="0"/>
              </a:rPr>
              <a:t>F</a:t>
            </a:r>
            <a:r>
              <a:rPr lang="en-US" i="1" baseline="-25000" dirty="0">
                <a:latin typeface="Times New Roman" pitchFamily="18" charset="0"/>
              </a:rPr>
              <a:t>2</a:t>
            </a:r>
          </a:p>
        </p:txBody>
      </p:sp>
      <p:sp>
        <p:nvSpPr>
          <p:cNvPr id="30736" name="Text Box 15"/>
          <p:cNvSpPr txBox="1">
            <a:spLocks noChangeArrowheads="1"/>
          </p:cNvSpPr>
          <p:nvPr/>
        </p:nvSpPr>
        <p:spPr bwMode="auto">
          <a:xfrm>
            <a:off x="4252913" y="3332163"/>
            <a:ext cx="488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i="1">
                <a:latin typeface="Times New Roman" pitchFamily="18" charset="0"/>
              </a:rPr>
              <a:t>C</a:t>
            </a:r>
            <a:r>
              <a:rPr lang="en-US" i="1" baseline="-25000">
                <a:latin typeface="Times New Roman" pitchFamily="18" charset="0"/>
              </a:rPr>
              <a:t>2</a:t>
            </a:r>
          </a:p>
        </p:txBody>
      </p:sp>
      <p:sp>
        <p:nvSpPr>
          <p:cNvPr id="30737" name="Text Box 16"/>
          <p:cNvSpPr txBox="1">
            <a:spLocks noChangeArrowheads="1"/>
          </p:cNvSpPr>
          <p:nvPr/>
        </p:nvSpPr>
        <p:spPr bwMode="auto">
          <a:xfrm>
            <a:off x="7540625" y="3382963"/>
            <a:ext cx="488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i="1">
                <a:latin typeface="Times New Roman" pitchFamily="18" charset="0"/>
              </a:rPr>
              <a:t>C</a:t>
            </a:r>
            <a:r>
              <a:rPr lang="en-US" i="1" baseline="-25000">
                <a:latin typeface="Times New Roman" pitchFamily="18" charset="0"/>
              </a:rPr>
              <a:t>2</a:t>
            </a:r>
          </a:p>
        </p:txBody>
      </p:sp>
      <p:sp>
        <p:nvSpPr>
          <p:cNvPr id="30738" name="Line 17"/>
          <p:cNvSpPr>
            <a:spLocks noChangeShapeType="1"/>
          </p:cNvSpPr>
          <p:nvPr/>
        </p:nvSpPr>
        <p:spPr bwMode="auto">
          <a:xfrm flipH="1">
            <a:off x="6651626" y="4252913"/>
            <a:ext cx="112077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39" name="Text Box 18"/>
          <p:cNvSpPr txBox="1">
            <a:spLocks noChangeArrowheads="1"/>
          </p:cNvSpPr>
          <p:nvPr/>
        </p:nvSpPr>
        <p:spPr bwMode="auto">
          <a:xfrm>
            <a:off x="6672263" y="3751263"/>
            <a:ext cx="1073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atin typeface="Times New Roman" pitchFamily="18" charset="0"/>
              </a:rPr>
              <a:t>Scan D</a:t>
            </a:r>
          </a:p>
        </p:txBody>
      </p:sp>
      <p:sp>
        <p:nvSpPr>
          <p:cNvPr id="30740" name="AutoShape 19"/>
          <p:cNvSpPr>
            <a:spLocks noChangeArrowheads="1"/>
          </p:cNvSpPr>
          <p:nvPr/>
        </p:nvSpPr>
        <p:spPr bwMode="auto">
          <a:xfrm>
            <a:off x="9385301" y="3305697"/>
            <a:ext cx="627063" cy="384721"/>
          </a:xfrm>
          <a:prstGeom prst="curvedLeftArrow">
            <a:avLst>
              <a:gd name="adj1" fmla="val 27291"/>
              <a:gd name="adj2" fmla="val 54582"/>
              <a:gd name="adj3" fmla="val 33333"/>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0741" name="Line 20"/>
          <p:cNvSpPr>
            <a:spLocks noChangeShapeType="1"/>
          </p:cNvSpPr>
          <p:nvPr/>
        </p:nvSpPr>
        <p:spPr bwMode="auto">
          <a:xfrm>
            <a:off x="4059239" y="6299200"/>
            <a:ext cx="169227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42" name="Text Box 21"/>
          <p:cNvSpPr txBox="1">
            <a:spLocks noChangeArrowheads="1"/>
          </p:cNvSpPr>
          <p:nvPr/>
        </p:nvSpPr>
        <p:spPr bwMode="auto">
          <a:xfrm>
            <a:off x="2222500" y="5802313"/>
            <a:ext cx="488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i="1">
                <a:latin typeface="Times New Roman" pitchFamily="18" charset="0"/>
              </a:rPr>
              <a:t>C</a:t>
            </a:r>
            <a:r>
              <a:rPr lang="en-US" i="1" baseline="-25000">
                <a:latin typeface="Times New Roman" pitchFamily="18" charset="0"/>
              </a:rPr>
              <a:t>3</a:t>
            </a:r>
          </a:p>
        </p:txBody>
      </p:sp>
      <p:sp>
        <p:nvSpPr>
          <p:cNvPr id="30743" name="Text Box 22"/>
          <p:cNvSpPr txBox="1">
            <a:spLocks noChangeArrowheads="1"/>
          </p:cNvSpPr>
          <p:nvPr/>
        </p:nvSpPr>
        <p:spPr bwMode="auto">
          <a:xfrm>
            <a:off x="5629203" y="5788968"/>
            <a:ext cx="47480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i="1" dirty="0">
                <a:latin typeface="Times New Roman" pitchFamily="18" charset="0"/>
              </a:rPr>
              <a:t>F</a:t>
            </a:r>
            <a:r>
              <a:rPr lang="en-US" i="1" baseline="-25000" dirty="0">
                <a:latin typeface="Times New Roman" pitchFamily="18" charset="0"/>
              </a:rPr>
              <a:t>3</a:t>
            </a:r>
          </a:p>
        </p:txBody>
      </p:sp>
      <p:graphicFrame>
        <p:nvGraphicFramePr>
          <p:cNvPr id="30744" name="Object 23"/>
          <p:cNvGraphicFramePr>
            <a:graphicFrameLocks noChangeAspect="1"/>
          </p:cNvGraphicFramePr>
          <p:nvPr/>
        </p:nvGraphicFramePr>
        <p:xfrm>
          <a:off x="2690814" y="5845175"/>
          <a:ext cx="1125537" cy="776288"/>
        </p:xfrm>
        <a:graphic>
          <a:graphicData uri="http://schemas.openxmlformats.org/presentationml/2006/ole">
            <mc:AlternateContent xmlns:mc="http://schemas.openxmlformats.org/markup-compatibility/2006">
              <mc:Choice xmlns:v="urn:schemas-microsoft-com:vml" Requires="v">
                <p:oleObj name="Worksheet" r:id="rId15" imgW="990961" imgH="714737" progId="Excel.Sheet.8">
                  <p:embed/>
                </p:oleObj>
              </mc:Choice>
              <mc:Fallback>
                <p:oleObj name="Worksheet" r:id="rId15" imgW="990961" imgH="714737" progId="Excel.Sheet.8">
                  <p:embed/>
                  <p:pic>
                    <p:nvPicPr>
                      <p:cNvPr id="30744"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90814" y="5845175"/>
                        <a:ext cx="1125537"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45" name="Text Box 24"/>
          <p:cNvSpPr txBox="1">
            <a:spLocks noChangeArrowheads="1"/>
          </p:cNvSpPr>
          <p:nvPr/>
        </p:nvSpPr>
        <p:spPr bwMode="auto">
          <a:xfrm>
            <a:off x="4256088" y="5881688"/>
            <a:ext cx="1073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atin typeface="Times New Roman" pitchFamily="18" charset="0"/>
              </a:rPr>
              <a:t>Scan D</a:t>
            </a:r>
          </a:p>
        </p:txBody>
      </p:sp>
      <p:graphicFrame>
        <p:nvGraphicFramePr>
          <p:cNvPr id="30746" name="Object 25"/>
          <p:cNvGraphicFramePr>
            <a:graphicFrameLocks noChangeAspect="1"/>
          </p:cNvGraphicFramePr>
          <p:nvPr/>
        </p:nvGraphicFramePr>
        <p:xfrm>
          <a:off x="6092825" y="5835651"/>
          <a:ext cx="1754188" cy="811213"/>
        </p:xfrm>
        <a:graphic>
          <a:graphicData uri="http://schemas.openxmlformats.org/presentationml/2006/ole">
            <mc:AlternateContent xmlns:mc="http://schemas.openxmlformats.org/markup-compatibility/2006">
              <mc:Choice xmlns:v="urn:schemas-microsoft-com:vml" Requires="v">
                <p:oleObj name="Worksheet" r:id="rId17" imgW="1581421" imgH="705332" progId="Excel.Sheet.8">
                  <p:embed/>
                </p:oleObj>
              </mc:Choice>
              <mc:Fallback>
                <p:oleObj name="Worksheet" r:id="rId17" imgW="1581421" imgH="705332" progId="Excel.Sheet.8">
                  <p:embed/>
                  <p:pic>
                    <p:nvPicPr>
                      <p:cNvPr id="30746"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92825" y="5835651"/>
                        <a:ext cx="1754188"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47" name="AutoShape 26"/>
          <p:cNvSpPr>
            <a:spLocks noChangeArrowheads="1"/>
          </p:cNvSpPr>
          <p:nvPr/>
        </p:nvSpPr>
        <p:spPr bwMode="auto">
          <a:xfrm>
            <a:off x="1725614" y="5278959"/>
            <a:ext cx="184731" cy="384721"/>
          </a:xfrm>
          <a:prstGeom prst="curvedRightArrow">
            <a:avLst>
              <a:gd name="adj1" fmla="val 56619"/>
              <a:gd name="adj2" fmla="val 113237"/>
              <a:gd name="adj3" fmla="val 33333"/>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48" name="Line 27"/>
          <p:cNvSpPr>
            <a:spLocks noChangeShapeType="1"/>
          </p:cNvSpPr>
          <p:nvPr/>
        </p:nvSpPr>
        <p:spPr bwMode="auto">
          <a:xfrm>
            <a:off x="6705600" y="2438400"/>
            <a:ext cx="5270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0749" name="Line 28"/>
          <p:cNvSpPr>
            <a:spLocks noChangeShapeType="1"/>
          </p:cNvSpPr>
          <p:nvPr/>
        </p:nvSpPr>
        <p:spPr bwMode="auto">
          <a:xfrm flipH="1">
            <a:off x="4191000" y="4648200"/>
            <a:ext cx="3810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0750" name="Text Box 29"/>
          <p:cNvSpPr txBox="1">
            <a:spLocks noChangeArrowheads="1"/>
          </p:cNvSpPr>
          <p:nvPr/>
        </p:nvSpPr>
        <p:spPr bwMode="auto">
          <a:xfrm>
            <a:off x="9501186" y="5510123"/>
            <a:ext cx="2438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en-US" sz="1800" b="1" dirty="0" err="1">
                <a:solidFill>
                  <a:schemeClr val="hlink"/>
                </a:solidFill>
              </a:rPr>
              <a:t>Min_sup</a:t>
            </a:r>
            <a:r>
              <a:rPr lang="en-US" sz="1800" b="1" dirty="0">
                <a:solidFill>
                  <a:schemeClr val="hlink"/>
                </a:solidFill>
              </a:rPr>
              <a:t>=2</a:t>
            </a:r>
          </a:p>
          <a:p>
            <a:pPr eaLnBrk="1" hangingPunct="1">
              <a:spcBef>
                <a:spcPct val="50000"/>
              </a:spcBef>
            </a:pPr>
            <a:r>
              <a:rPr lang="en-US" sz="1800" b="1" dirty="0">
                <a:solidFill>
                  <a:schemeClr val="hlink"/>
                </a:solidFill>
              </a:rPr>
              <a:t>Constraint: </a:t>
            </a:r>
          </a:p>
          <a:p>
            <a:pPr eaLnBrk="1" hangingPunct="1">
              <a:spcBef>
                <a:spcPct val="50000"/>
              </a:spcBef>
            </a:pPr>
            <a:r>
              <a:rPr lang="en-US" sz="1800" b="1" dirty="0">
                <a:solidFill>
                  <a:schemeClr val="hlink"/>
                </a:solidFill>
              </a:rPr>
              <a:t>Sum{</a:t>
            </a:r>
            <a:r>
              <a:rPr lang="en-US" sz="1800" b="1" dirty="0" err="1">
                <a:solidFill>
                  <a:schemeClr val="hlink"/>
                </a:solidFill>
              </a:rPr>
              <a:t>S.price</a:t>
            </a:r>
            <a:r>
              <a:rPr lang="en-US" sz="1800" b="1" dirty="0">
                <a:solidFill>
                  <a:schemeClr val="hlink"/>
                </a:solidFill>
              </a:rPr>
              <a:t>} &lt; 5</a:t>
            </a:r>
          </a:p>
        </p:txBody>
      </p:sp>
      <p:grpSp>
        <p:nvGrpSpPr>
          <p:cNvPr id="30751" name="Group 30"/>
          <p:cNvGrpSpPr>
            <a:grpSpLocks/>
          </p:cNvGrpSpPr>
          <p:nvPr/>
        </p:nvGrpSpPr>
        <p:grpSpPr bwMode="auto">
          <a:xfrm>
            <a:off x="7620000" y="2971800"/>
            <a:ext cx="1524000" cy="152400"/>
            <a:chOff x="2160" y="2016"/>
            <a:chExt cx="960" cy="96"/>
          </a:xfrm>
        </p:grpSpPr>
        <p:sp>
          <p:nvSpPr>
            <p:cNvPr id="30788" name="Line 31"/>
            <p:cNvSpPr>
              <a:spLocks noChangeShapeType="1"/>
            </p:cNvSpPr>
            <p:nvPr/>
          </p:nvSpPr>
          <p:spPr bwMode="auto">
            <a:xfrm>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89" name="Line 32"/>
            <p:cNvSpPr>
              <a:spLocks noChangeShapeType="1"/>
            </p:cNvSpPr>
            <p:nvPr/>
          </p:nvSpPr>
          <p:spPr bwMode="auto">
            <a:xfrm flipV="1">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0752" name="Group 33"/>
          <p:cNvGrpSpPr>
            <a:grpSpLocks/>
          </p:cNvGrpSpPr>
          <p:nvPr/>
        </p:nvGrpSpPr>
        <p:grpSpPr bwMode="auto">
          <a:xfrm>
            <a:off x="2438400" y="4572000"/>
            <a:ext cx="1524000" cy="152400"/>
            <a:chOff x="2160" y="2016"/>
            <a:chExt cx="960" cy="96"/>
          </a:xfrm>
        </p:grpSpPr>
        <p:sp>
          <p:nvSpPr>
            <p:cNvPr id="30786" name="Line 34"/>
            <p:cNvSpPr>
              <a:spLocks noChangeShapeType="1"/>
            </p:cNvSpPr>
            <p:nvPr/>
          </p:nvSpPr>
          <p:spPr bwMode="auto">
            <a:xfrm>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87" name="Line 35"/>
            <p:cNvSpPr>
              <a:spLocks noChangeShapeType="1"/>
            </p:cNvSpPr>
            <p:nvPr/>
          </p:nvSpPr>
          <p:spPr bwMode="auto">
            <a:xfrm flipV="1">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0753" name="Group 36"/>
          <p:cNvGrpSpPr>
            <a:grpSpLocks/>
          </p:cNvGrpSpPr>
          <p:nvPr/>
        </p:nvGrpSpPr>
        <p:grpSpPr bwMode="auto">
          <a:xfrm>
            <a:off x="2438400" y="4953000"/>
            <a:ext cx="1524000" cy="152400"/>
            <a:chOff x="2160" y="2016"/>
            <a:chExt cx="960" cy="96"/>
          </a:xfrm>
        </p:grpSpPr>
        <p:sp>
          <p:nvSpPr>
            <p:cNvPr id="30784" name="Line 37"/>
            <p:cNvSpPr>
              <a:spLocks noChangeShapeType="1"/>
            </p:cNvSpPr>
            <p:nvPr/>
          </p:nvSpPr>
          <p:spPr bwMode="auto">
            <a:xfrm>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85" name="Line 38"/>
            <p:cNvSpPr>
              <a:spLocks noChangeShapeType="1"/>
            </p:cNvSpPr>
            <p:nvPr/>
          </p:nvSpPr>
          <p:spPr bwMode="auto">
            <a:xfrm flipV="1">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0754" name="Group 39"/>
          <p:cNvGrpSpPr>
            <a:grpSpLocks/>
          </p:cNvGrpSpPr>
          <p:nvPr/>
        </p:nvGrpSpPr>
        <p:grpSpPr bwMode="auto">
          <a:xfrm>
            <a:off x="2438400" y="5257800"/>
            <a:ext cx="1524000" cy="152400"/>
            <a:chOff x="2160" y="2016"/>
            <a:chExt cx="960" cy="96"/>
          </a:xfrm>
        </p:grpSpPr>
        <p:sp>
          <p:nvSpPr>
            <p:cNvPr id="30782" name="Line 40"/>
            <p:cNvSpPr>
              <a:spLocks noChangeShapeType="1"/>
            </p:cNvSpPr>
            <p:nvPr/>
          </p:nvSpPr>
          <p:spPr bwMode="auto">
            <a:xfrm>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83" name="Line 41"/>
            <p:cNvSpPr>
              <a:spLocks noChangeShapeType="1"/>
            </p:cNvSpPr>
            <p:nvPr/>
          </p:nvSpPr>
          <p:spPr bwMode="auto">
            <a:xfrm flipV="1">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0755" name="Group 42"/>
          <p:cNvGrpSpPr>
            <a:grpSpLocks/>
          </p:cNvGrpSpPr>
          <p:nvPr/>
        </p:nvGrpSpPr>
        <p:grpSpPr bwMode="auto">
          <a:xfrm>
            <a:off x="6172200" y="6400800"/>
            <a:ext cx="1524000" cy="152400"/>
            <a:chOff x="2160" y="2016"/>
            <a:chExt cx="960" cy="96"/>
          </a:xfrm>
        </p:grpSpPr>
        <p:sp>
          <p:nvSpPr>
            <p:cNvPr id="30780" name="Line 43"/>
            <p:cNvSpPr>
              <a:spLocks noChangeShapeType="1"/>
            </p:cNvSpPr>
            <p:nvPr/>
          </p:nvSpPr>
          <p:spPr bwMode="auto">
            <a:xfrm>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81" name="Line 44"/>
            <p:cNvSpPr>
              <a:spLocks noChangeShapeType="1"/>
            </p:cNvSpPr>
            <p:nvPr/>
          </p:nvSpPr>
          <p:spPr bwMode="auto">
            <a:xfrm flipV="1">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0756" name="Group 30"/>
          <p:cNvGrpSpPr>
            <a:grpSpLocks/>
          </p:cNvGrpSpPr>
          <p:nvPr/>
        </p:nvGrpSpPr>
        <p:grpSpPr bwMode="auto">
          <a:xfrm>
            <a:off x="8229600" y="4467226"/>
            <a:ext cx="990600" cy="257175"/>
            <a:chOff x="2160" y="2016"/>
            <a:chExt cx="960" cy="96"/>
          </a:xfrm>
        </p:grpSpPr>
        <p:sp>
          <p:nvSpPr>
            <p:cNvPr id="30778" name="Line 31"/>
            <p:cNvSpPr>
              <a:spLocks noChangeShapeType="1"/>
            </p:cNvSpPr>
            <p:nvPr/>
          </p:nvSpPr>
          <p:spPr bwMode="auto">
            <a:xfrm>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79" name="Line 32"/>
            <p:cNvSpPr>
              <a:spLocks noChangeShapeType="1"/>
            </p:cNvSpPr>
            <p:nvPr/>
          </p:nvSpPr>
          <p:spPr bwMode="auto">
            <a:xfrm flipV="1">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0757" name="Group 30"/>
          <p:cNvGrpSpPr>
            <a:grpSpLocks/>
          </p:cNvGrpSpPr>
          <p:nvPr/>
        </p:nvGrpSpPr>
        <p:grpSpPr bwMode="auto">
          <a:xfrm>
            <a:off x="8181975" y="5105401"/>
            <a:ext cx="990600" cy="257175"/>
            <a:chOff x="2160" y="2016"/>
            <a:chExt cx="960" cy="96"/>
          </a:xfrm>
        </p:grpSpPr>
        <p:sp>
          <p:nvSpPr>
            <p:cNvPr id="30776" name="Line 31"/>
            <p:cNvSpPr>
              <a:spLocks noChangeShapeType="1"/>
            </p:cNvSpPr>
            <p:nvPr/>
          </p:nvSpPr>
          <p:spPr bwMode="auto">
            <a:xfrm>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77" name="Line 32"/>
            <p:cNvSpPr>
              <a:spLocks noChangeShapeType="1"/>
            </p:cNvSpPr>
            <p:nvPr/>
          </p:nvSpPr>
          <p:spPr bwMode="auto">
            <a:xfrm flipV="1">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0758" name="Group 30"/>
          <p:cNvGrpSpPr>
            <a:grpSpLocks/>
          </p:cNvGrpSpPr>
          <p:nvPr/>
        </p:nvGrpSpPr>
        <p:grpSpPr bwMode="auto">
          <a:xfrm>
            <a:off x="8277225" y="5410201"/>
            <a:ext cx="990600" cy="257175"/>
            <a:chOff x="2160" y="2016"/>
            <a:chExt cx="960" cy="96"/>
          </a:xfrm>
        </p:grpSpPr>
        <p:sp>
          <p:nvSpPr>
            <p:cNvPr id="30774" name="Line 31"/>
            <p:cNvSpPr>
              <a:spLocks noChangeShapeType="1"/>
            </p:cNvSpPr>
            <p:nvPr/>
          </p:nvSpPr>
          <p:spPr bwMode="auto">
            <a:xfrm>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75" name="Line 32"/>
            <p:cNvSpPr>
              <a:spLocks noChangeShapeType="1"/>
            </p:cNvSpPr>
            <p:nvPr/>
          </p:nvSpPr>
          <p:spPr bwMode="auto">
            <a:xfrm flipV="1">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0759" name="Group 33"/>
          <p:cNvGrpSpPr>
            <a:grpSpLocks/>
          </p:cNvGrpSpPr>
          <p:nvPr/>
        </p:nvGrpSpPr>
        <p:grpSpPr bwMode="auto">
          <a:xfrm>
            <a:off x="4792663" y="4519613"/>
            <a:ext cx="1524000" cy="152400"/>
            <a:chOff x="2160" y="2016"/>
            <a:chExt cx="960" cy="96"/>
          </a:xfrm>
        </p:grpSpPr>
        <p:sp>
          <p:nvSpPr>
            <p:cNvPr id="30772" name="Line 34"/>
            <p:cNvSpPr>
              <a:spLocks noChangeShapeType="1"/>
            </p:cNvSpPr>
            <p:nvPr/>
          </p:nvSpPr>
          <p:spPr bwMode="auto">
            <a:xfrm>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73" name="Line 35"/>
            <p:cNvSpPr>
              <a:spLocks noChangeShapeType="1"/>
            </p:cNvSpPr>
            <p:nvPr/>
          </p:nvSpPr>
          <p:spPr bwMode="auto">
            <a:xfrm flipV="1">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0760" name="Group 33"/>
          <p:cNvGrpSpPr>
            <a:grpSpLocks/>
          </p:cNvGrpSpPr>
          <p:nvPr/>
        </p:nvGrpSpPr>
        <p:grpSpPr bwMode="auto">
          <a:xfrm>
            <a:off x="4770438" y="5181600"/>
            <a:ext cx="1524000" cy="152400"/>
            <a:chOff x="2160" y="2016"/>
            <a:chExt cx="960" cy="96"/>
          </a:xfrm>
        </p:grpSpPr>
        <p:sp>
          <p:nvSpPr>
            <p:cNvPr id="30770" name="Line 34"/>
            <p:cNvSpPr>
              <a:spLocks noChangeShapeType="1"/>
            </p:cNvSpPr>
            <p:nvPr/>
          </p:nvSpPr>
          <p:spPr bwMode="auto">
            <a:xfrm>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71" name="Line 35"/>
            <p:cNvSpPr>
              <a:spLocks noChangeShapeType="1"/>
            </p:cNvSpPr>
            <p:nvPr/>
          </p:nvSpPr>
          <p:spPr bwMode="auto">
            <a:xfrm flipV="1">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0761" name="Group 33"/>
          <p:cNvGrpSpPr>
            <a:grpSpLocks/>
          </p:cNvGrpSpPr>
          <p:nvPr/>
        </p:nvGrpSpPr>
        <p:grpSpPr bwMode="auto">
          <a:xfrm>
            <a:off x="4895850" y="5494338"/>
            <a:ext cx="1524000" cy="152400"/>
            <a:chOff x="2160" y="2016"/>
            <a:chExt cx="960" cy="96"/>
          </a:xfrm>
        </p:grpSpPr>
        <p:sp>
          <p:nvSpPr>
            <p:cNvPr id="30768" name="Line 34"/>
            <p:cNvSpPr>
              <a:spLocks noChangeShapeType="1"/>
            </p:cNvSpPr>
            <p:nvPr/>
          </p:nvSpPr>
          <p:spPr bwMode="auto">
            <a:xfrm>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69" name="Line 35"/>
            <p:cNvSpPr>
              <a:spLocks noChangeShapeType="1"/>
            </p:cNvSpPr>
            <p:nvPr/>
          </p:nvSpPr>
          <p:spPr bwMode="auto">
            <a:xfrm flipV="1">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0762" name="Group 33"/>
          <p:cNvGrpSpPr>
            <a:grpSpLocks/>
          </p:cNvGrpSpPr>
          <p:nvPr/>
        </p:nvGrpSpPr>
        <p:grpSpPr bwMode="auto">
          <a:xfrm>
            <a:off x="2740025" y="6321426"/>
            <a:ext cx="960438" cy="231775"/>
            <a:chOff x="2160" y="2016"/>
            <a:chExt cx="960" cy="96"/>
          </a:xfrm>
        </p:grpSpPr>
        <p:sp>
          <p:nvSpPr>
            <p:cNvPr id="30766" name="Line 34"/>
            <p:cNvSpPr>
              <a:spLocks noChangeShapeType="1"/>
            </p:cNvSpPr>
            <p:nvPr/>
          </p:nvSpPr>
          <p:spPr bwMode="auto">
            <a:xfrm>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67" name="Line 35"/>
            <p:cNvSpPr>
              <a:spLocks noChangeShapeType="1"/>
            </p:cNvSpPr>
            <p:nvPr/>
          </p:nvSpPr>
          <p:spPr bwMode="auto">
            <a:xfrm flipV="1">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0763" name="Group 33"/>
          <p:cNvGrpSpPr>
            <a:grpSpLocks/>
          </p:cNvGrpSpPr>
          <p:nvPr/>
        </p:nvGrpSpPr>
        <p:grpSpPr bwMode="auto">
          <a:xfrm>
            <a:off x="4800600" y="4876800"/>
            <a:ext cx="1524000" cy="152400"/>
            <a:chOff x="2160" y="2016"/>
            <a:chExt cx="960" cy="96"/>
          </a:xfrm>
        </p:grpSpPr>
        <p:sp>
          <p:nvSpPr>
            <p:cNvPr id="30764" name="Line 34"/>
            <p:cNvSpPr>
              <a:spLocks noChangeShapeType="1"/>
            </p:cNvSpPr>
            <p:nvPr/>
          </p:nvSpPr>
          <p:spPr bwMode="auto">
            <a:xfrm>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65" name="Line 35"/>
            <p:cNvSpPr>
              <a:spLocks noChangeShapeType="1"/>
            </p:cNvSpPr>
            <p:nvPr/>
          </p:nvSpPr>
          <p:spPr bwMode="auto">
            <a:xfrm flipV="1">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aphicFrame>
        <p:nvGraphicFramePr>
          <p:cNvPr id="71" name="Table 70">
            <a:extLst>
              <a:ext uri="{FF2B5EF4-FFF2-40B4-BE49-F238E27FC236}">
                <a16:creationId xmlns:a16="http://schemas.microsoft.com/office/drawing/2014/main" id="{29059600-69F8-44C3-BAD2-F143230153DB}"/>
              </a:ext>
            </a:extLst>
          </p:cNvPr>
          <p:cNvGraphicFramePr>
            <a:graphicFrameLocks noGrp="1"/>
          </p:cNvGraphicFramePr>
          <p:nvPr>
            <p:extLst>
              <p:ext uri="{D42A27DB-BD31-4B8C-83A1-F6EECF244321}">
                <p14:modId xmlns:p14="http://schemas.microsoft.com/office/powerpoint/2010/main" val="2216450749"/>
              </p:ext>
            </p:extLst>
          </p:nvPr>
        </p:nvGraphicFramePr>
        <p:xfrm>
          <a:off x="218788" y="1278827"/>
          <a:ext cx="1413956" cy="2163720"/>
        </p:xfrm>
        <a:graphic>
          <a:graphicData uri="http://schemas.openxmlformats.org/drawingml/2006/table">
            <a:tbl>
              <a:tblPr firstRow="1" bandRow="1">
                <a:tableStyleId>{5C22544A-7EE6-4342-B048-85BDC9FD1C3A}</a:tableStyleId>
              </a:tblPr>
              <a:tblGrid>
                <a:gridCol w="706978">
                  <a:extLst>
                    <a:ext uri="{9D8B030D-6E8A-4147-A177-3AD203B41FA5}">
                      <a16:colId xmlns:a16="http://schemas.microsoft.com/office/drawing/2014/main" val="20000"/>
                    </a:ext>
                  </a:extLst>
                </a:gridCol>
                <a:gridCol w="706978">
                  <a:extLst>
                    <a:ext uri="{9D8B030D-6E8A-4147-A177-3AD203B41FA5}">
                      <a16:colId xmlns:a16="http://schemas.microsoft.com/office/drawing/2014/main" val="70790107"/>
                    </a:ext>
                  </a:extLst>
                </a:gridCol>
              </a:tblGrid>
              <a:tr h="335211">
                <a:tc>
                  <a:txBody>
                    <a:bodyPr/>
                    <a:lstStyle/>
                    <a:p>
                      <a:r>
                        <a:rPr lang="en-US" sz="1600" dirty="0">
                          <a:solidFill>
                            <a:schemeClr val="tx1"/>
                          </a:solidFill>
                          <a:latin typeface="Calibri" panose="020F0502020204030204" pitchFamily="34" charset="0"/>
                        </a:rPr>
                        <a:t>Item</a:t>
                      </a:r>
                    </a:p>
                  </a:txBody>
                  <a:tcPr marL="121920" marR="121920" marT="45690" marB="45690"/>
                </a:tc>
                <a:tc>
                  <a:txBody>
                    <a:bodyPr/>
                    <a:lstStyle/>
                    <a:p>
                      <a:r>
                        <a:rPr lang="en-US" sz="1600" dirty="0">
                          <a:solidFill>
                            <a:schemeClr val="tx1"/>
                          </a:solidFill>
                          <a:latin typeface="Calibri" panose="020F0502020204030204" pitchFamily="34" charset="0"/>
                        </a:rPr>
                        <a:t>Price</a:t>
                      </a:r>
                    </a:p>
                  </a:txBody>
                  <a:tcPr marL="121920" marR="121920" marT="45690" marB="45690"/>
                </a:tc>
                <a:extLst>
                  <a:ext uri="{0D108BD9-81ED-4DB2-BD59-A6C34878D82A}">
                    <a16:rowId xmlns:a16="http://schemas.microsoft.com/office/drawing/2014/main" val="10000"/>
                  </a:ext>
                </a:extLst>
              </a:tr>
              <a:tr h="365689">
                <a:tc>
                  <a:txBody>
                    <a:bodyPr/>
                    <a:lstStyle/>
                    <a:p>
                      <a:pPr algn="ctr"/>
                      <a:r>
                        <a:rPr lang="en-US" sz="1800" dirty="0">
                          <a:latin typeface="Calibri" panose="020F0502020204030204" pitchFamily="34" charset="0"/>
                        </a:rPr>
                        <a:t>1</a:t>
                      </a:r>
                    </a:p>
                  </a:txBody>
                  <a:tcPr marL="121920" marR="121920" marT="45690" marB="45690"/>
                </a:tc>
                <a:tc>
                  <a:txBody>
                    <a:bodyPr/>
                    <a:lstStyle/>
                    <a:p>
                      <a:pPr algn="ctr"/>
                      <a:r>
                        <a:rPr lang="en-US" sz="1800" dirty="0">
                          <a:latin typeface="Calibri" panose="020F0502020204030204" pitchFamily="34" charset="0"/>
                        </a:rPr>
                        <a:t>1</a:t>
                      </a:r>
                    </a:p>
                  </a:txBody>
                  <a:tcPr marL="121920" marR="121920" marT="45690" marB="45690"/>
                </a:tc>
                <a:extLst>
                  <a:ext uri="{0D108BD9-81ED-4DB2-BD59-A6C34878D82A}">
                    <a16:rowId xmlns:a16="http://schemas.microsoft.com/office/drawing/2014/main" val="10001"/>
                  </a:ext>
                </a:extLst>
              </a:tr>
              <a:tr h="365689">
                <a:tc>
                  <a:txBody>
                    <a:bodyPr/>
                    <a:lstStyle/>
                    <a:p>
                      <a:pPr algn="ctr"/>
                      <a:r>
                        <a:rPr lang="en-US" sz="1800" dirty="0">
                          <a:latin typeface="Calibri" panose="020F0502020204030204" pitchFamily="34" charset="0"/>
                        </a:rPr>
                        <a:t>2</a:t>
                      </a:r>
                    </a:p>
                  </a:txBody>
                  <a:tcPr marL="121920" marR="121920" marT="45690" marB="45690"/>
                </a:tc>
                <a:tc>
                  <a:txBody>
                    <a:bodyPr/>
                    <a:lstStyle/>
                    <a:p>
                      <a:pPr algn="ctr"/>
                      <a:r>
                        <a:rPr lang="en-US" sz="1800" dirty="0">
                          <a:latin typeface="Calibri" panose="020F0502020204030204" pitchFamily="34" charset="0"/>
                        </a:rPr>
                        <a:t>2</a:t>
                      </a:r>
                    </a:p>
                  </a:txBody>
                  <a:tcPr marL="121920" marR="121920" marT="45690" marB="45690"/>
                </a:tc>
                <a:extLst>
                  <a:ext uri="{0D108BD9-81ED-4DB2-BD59-A6C34878D82A}">
                    <a16:rowId xmlns:a16="http://schemas.microsoft.com/office/drawing/2014/main" val="10002"/>
                  </a:ext>
                </a:extLst>
              </a:tr>
              <a:tr h="365689">
                <a:tc>
                  <a:txBody>
                    <a:bodyPr/>
                    <a:lstStyle/>
                    <a:p>
                      <a:pPr algn="ctr"/>
                      <a:r>
                        <a:rPr lang="en-US" sz="1800" dirty="0">
                          <a:latin typeface="Calibri" panose="020F0502020204030204" pitchFamily="34" charset="0"/>
                        </a:rPr>
                        <a:t>3</a:t>
                      </a:r>
                    </a:p>
                  </a:txBody>
                  <a:tcPr marL="121920" marR="121920" marT="45690" marB="45690"/>
                </a:tc>
                <a:tc>
                  <a:txBody>
                    <a:bodyPr/>
                    <a:lstStyle/>
                    <a:p>
                      <a:pPr algn="ctr"/>
                      <a:r>
                        <a:rPr lang="en-US" sz="1800" dirty="0">
                          <a:latin typeface="Calibri" panose="020F0502020204030204" pitchFamily="34" charset="0"/>
                        </a:rPr>
                        <a:t>3</a:t>
                      </a:r>
                    </a:p>
                  </a:txBody>
                  <a:tcPr marL="121920" marR="121920" marT="45690" marB="45690"/>
                </a:tc>
                <a:extLst>
                  <a:ext uri="{0D108BD9-81ED-4DB2-BD59-A6C34878D82A}">
                    <a16:rowId xmlns:a16="http://schemas.microsoft.com/office/drawing/2014/main" val="10003"/>
                  </a:ext>
                </a:extLst>
              </a:tr>
              <a:tr h="365689">
                <a:tc>
                  <a:txBody>
                    <a:bodyPr/>
                    <a:lstStyle/>
                    <a:p>
                      <a:pPr algn="ctr"/>
                      <a:r>
                        <a:rPr lang="en-US" sz="1800" dirty="0">
                          <a:latin typeface="Calibri" panose="020F0502020204030204" pitchFamily="34" charset="0"/>
                        </a:rPr>
                        <a:t>4</a:t>
                      </a:r>
                    </a:p>
                  </a:txBody>
                  <a:tcPr marL="121920" marR="121920" marT="45690" marB="45690"/>
                </a:tc>
                <a:tc>
                  <a:txBody>
                    <a:bodyPr/>
                    <a:lstStyle/>
                    <a:p>
                      <a:pPr algn="ctr"/>
                      <a:r>
                        <a:rPr lang="en-US" sz="1800" dirty="0">
                          <a:latin typeface="Calibri" panose="020F0502020204030204" pitchFamily="34" charset="0"/>
                        </a:rPr>
                        <a:t>4</a:t>
                      </a:r>
                    </a:p>
                  </a:txBody>
                  <a:tcPr marL="121920" marR="121920" marT="45690" marB="45690"/>
                </a:tc>
                <a:extLst>
                  <a:ext uri="{0D108BD9-81ED-4DB2-BD59-A6C34878D82A}">
                    <a16:rowId xmlns:a16="http://schemas.microsoft.com/office/drawing/2014/main" val="10004"/>
                  </a:ext>
                </a:extLst>
              </a:tr>
              <a:tr h="365689">
                <a:tc>
                  <a:txBody>
                    <a:bodyPr/>
                    <a:lstStyle/>
                    <a:p>
                      <a:pPr algn="ctr"/>
                      <a:r>
                        <a:rPr lang="en-US" sz="1800" dirty="0">
                          <a:latin typeface="Calibri" panose="020F0502020204030204" pitchFamily="34" charset="0"/>
                        </a:rPr>
                        <a:t>5</a:t>
                      </a:r>
                    </a:p>
                  </a:txBody>
                  <a:tcPr marL="121920" marR="121920" marT="45690" marB="45690"/>
                </a:tc>
                <a:tc>
                  <a:txBody>
                    <a:bodyPr/>
                    <a:lstStyle/>
                    <a:p>
                      <a:pPr algn="ctr"/>
                      <a:r>
                        <a:rPr lang="en-US" sz="1800" dirty="0">
                          <a:latin typeface="Calibri" panose="020F0502020204030204" pitchFamily="34" charset="0"/>
                        </a:rPr>
                        <a:t>5</a:t>
                      </a:r>
                    </a:p>
                  </a:txBody>
                  <a:tcPr marL="121920" marR="121920" marT="45690" marB="45690"/>
                </a:tc>
                <a:extLst>
                  <a:ext uri="{0D108BD9-81ED-4DB2-BD59-A6C34878D82A}">
                    <a16:rowId xmlns:a16="http://schemas.microsoft.com/office/drawing/2014/main" val="10005"/>
                  </a:ext>
                </a:extLst>
              </a:tr>
            </a:tbl>
          </a:graphicData>
        </a:graphic>
      </p:graphicFrame>
      <p:cxnSp>
        <p:nvCxnSpPr>
          <p:cNvPr id="3" name="Straight Arrow Connector 2">
            <a:extLst>
              <a:ext uri="{FF2B5EF4-FFF2-40B4-BE49-F238E27FC236}">
                <a16:creationId xmlns:a16="http://schemas.microsoft.com/office/drawing/2014/main" id="{8DB6D2A2-8544-4FB2-A816-1296B1BF4F70}"/>
              </a:ext>
            </a:extLst>
          </p:cNvPr>
          <p:cNvCxnSpPr>
            <a:cxnSpLocks/>
          </p:cNvCxnSpPr>
          <p:nvPr/>
        </p:nvCxnSpPr>
        <p:spPr>
          <a:xfrm flipH="1">
            <a:off x="9355138" y="2360687"/>
            <a:ext cx="657226" cy="6111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4" name="Text Box 29">
            <a:extLst>
              <a:ext uri="{FF2B5EF4-FFF2-40B4-BE49-F238E27FC236}">
                <a16:creationId xmlns:a16="http://schemas.microsoft.com/office/drawing/2014/main" id="{62F01CB9-D687-41BF-A654-5F113ECD0E38}"/>
              </a:ext>
            </a:extLst>
          </p:cNvPr>
          <p:cNvSpPr txBox="1">
            <a:spLocks noChangeArrowheads="1"/>
          </p:cNvSpPr>
          <p:nvPr/>
        </p:nvSpPr>
        <p:spPr bwMode="auto">
          <a:xfrm>
            <a:off x="9888113" y="1786696"/>
            <a:ext cx="168751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en-US" sz="1800" b="1" dirty="0">
                <a:solidFill>
                  <a:schemeClr val="hlink"/>
                </a:solidFill>
              </a:rPr>
              <a:t>Can be chopped early</a:t>
            </a:r>
          </a:p>
        </p:txBody>
      </p:sp>
    </p:spTree>
    <p:extLst>
      <p:ext uri="{BB962C8B-B14F-4D97-AF65-F5344CB8AC3E}">
        <p14:creationId xmlns:p14="http://schemas.microsoft.com/office/powerpoint/2010/main" val="2282237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06400" y="381000"/>
            <a:ext cx="13004800" cy="533400"/>
          </a:xfrm>
        </p:spPr>
        <p:txBody>
          <a:bodyPr>
            <a:noAutofit/>
          </a:bodyPr>
          <a:lstStyle/>
          <a:p>
            <a:pPr eaLnBrk="1" hangingPunct="1">
              <a:defRPr/>
            </a:pPr>
            <a:r>
              <a:rPr lang="en-US" sz="4000" dirty="0">
                <a:ea typeface="ＭＳ Ｐゴシック" charset="0"/>
              </a:rPr>
              <a:t>Convertible Constraints: Ordering Data in Transactions</a:t>
            </a:r>
          </a:p>
        </p:txBody>
      </p:sp>
      <p:sp>
        <p:nvSpPr>
          <p:cNvPr id="12292" name="Rectangle 3"/>
          <p:cNvSpPr>
            <a:spLocks noGrp="1" noChangeArrowheads="1"/>
          </p:cNvSpPr>
          <p:nvPr>
            <p:ph idx="1"/>
          </p:nvPr>
        </p:nvSpPr>
        <p:spPr>
          <a:xfrm>
            <a:off x="2799710" y="1187037"/>
            <a:ext cx="9171573" cy="5255804"/>
          </a:xfrm>
        </p:spPr>
        <p:txBody>
          <a:bodyPr/>
          <a:lstStyle/>
          <a:p>
            <a:pPr eaLnBrk="1" hangingPunct="1">
              <a:buFont typeface="Wingdings" charset="0"/>
              <a:buChar char="n"/>
              <a:defRPr/>
            </a:pPr>
            <a:r>
              <a:rPr lang="en-US" sz="2400" dirty="0">
                <a:latin typeface="Calibri" charset="0"/>
                <a:ea typeface="ＭＳ Ｐゴシック" charset="0"/>
              </a:rPr>
              <a:t>Convert tough constraints into (anti-)monotone by proper ordering of items in transactions</a:t>
            </a:r>
          </a:p>
          <a:p>
            <a:pPr marL="0" indent="0" eaLnBrk="1" hangingPunct="1">
              <a:buNone/>
              <a:defRPr/>
            </a:pPr>
            <a:endParaRPr lang="en-US" sz="2400" dirty="0">
              <a:latin typeface="Calibri" charset="0"/>
              <a:ea typeface="ＭＳ Ｐゴシック" charset="0"/>
            </a:endParaRPr>
          </a:p>
          <a:p>
            <a:pPr eaLnBrk="1" hangingPunct="1">
              <a:buFont typeface="Wingdings" charset="0"/>
              <a:buChar char="n"/>
              <a:defRPr/>
            </a:pPr>
            <a:r>
              <a:rPr lang="en-US" sz="2400" dirty="0">
                <a:latin typeface="Calibri" charset="0"/>
                <a:ea typeface="ＭＳ Ｐゴシック" charset="0"/>
              </a:rPr>
              <a:t>Examine c</a:t>
            </a:r>
            <a:r>
              <a:rPr lang="en-US" sz="2400" baseline="-25000" dirty="0">
                <a:latin typeface="Calibri" charset="0"/>
                <a:ea typeface="ＭＳ Ｐゴシック" charset="0"/>
              </a:rPr>
              <a:t>1</a:t>
            </a:r>
            <a:r>
              <a:rPr lang="en-US" sz="2400" dirty="0">
                <a:latin typeface="Calibri" charset="0"/>
                <a:ea typeface="ＭＳ Ｐゴシック" charset="0"/>
              </a:rPr>
              <a:t>: </a:t>
            </a:r>
            <a:r>
              <a:rPr lang="en-US" sz="2400" dirty="0" err="1">
                <a:latin typeface="Calibri" charset="0"/>
                <a:ea typeface="ＭＳ Ｐゴシック" charset="0"/>
              </a:rPr>
              <a:t>avg</a:t>
            </a:r>
            <a:r>
              <a:rPr lang="en-US" sz="2400" dirty="0">
                <a:latin typeface="Calibri" charset="0"/>
                <a:ea typeface="ＭＳ Ｐゴシック" charset="0"/>
              </a:rPr>
              <a:t>(</a:t>
            </a:r>
            <a:r>
              <a:rPr lang="en-US" sz="2400" i="1" dirty="0" err="1">
                <a:latin typeface="Calibri" charset="0"/>
                <a:ea typeface="ＭＳ Ｐゴシック" charset="0"/>
              </a:rPr>
              <a:t>S</a:t>
            </a:r>
            <a:r>
              <a:rPr lang="en-US" sz="2400" dirty="0" err="1">
                <a:latin typeface="Calibri" charset="0"/>
                <a:ea typeface="ＭＳ Ｐゴシック" charset="0"/>
              </a:rPr>
              <a:t>.profit</a:t>
            </a:r>
            <a:r>
              <a:rPr lang="en-US" sz="2400" dirty="0">
                <a:latin typeface="Calibri" charset="0"/>
                <a:ea typeface="ＭＳ Ｐゴシック" charset="0"/>
              </a:rPr>
              <a:t>) </a:t>
            </a:r>
            <a:r>
              <a:rPr lang="en-US" sz="2400" b="1" dirty="0">
                <a:latin typeface="Calibri" charset="0"/>
                <a:ea typeface="ＭＳ Ｐゴシック" charset="0"/>
                <a:sym typeface="Symbol" charset="0"/>
              </a:rPr>
              <a:t>&gt;</a:t>
            </a:r>
            <a:r>
              <a:rPr lang="en-US" sz="2400" dirty="0">
                <a:latin typeface="Calibri" charset="0"/>
                <a:ea typeface="ＭＳ Ｐゴシック" charset="0"/>
              </a:rPr>
              <a:t> 20 </a:t>
            </a:r>
          </a:p>
          <a:p>
            <a:pPr lvl="1" eaLnBrk="1" hangingPunct="1">
              <a:buFont typeface="Wingdings" charset="0"/>
              <a:buChar char="n"/>
              <a:defRPr/>
            </a:pPr>
            <a:r>
              <a:rPr lang="en-US" sz="2400" dirty="0">
                <a:latin typeface="Calibri" charset="0"/>
                <a:ea typeface="ＭＳ Ｐゴシック" charset="0"/>
              </a:rPr>
              <a:t>Order items in (profit) value-descending order</a:t>
            </a:r>
          </a:p>
          <a:p>
            <a:pPr lvl="2" eaLnBrk="1" hangingPunct="1">
              <a:buFont typeface="Wingdings" charset="0"/>
              <a:buChar char="n"/>
              <a:defRPr/>
            </a:pPr>
            <a:r>
              <a:rPr lang="en-US" sz="2400" dirty="0">
                <a:latin typeface="Calibri" charset="0"/>
                <a:ea typeface="ＭＳ Ｐゴシック" charset="0"/>
              </a:rPr>
              <a:t>&lt;</a:t>
            </a:r>
            <a:r>
              <a:rPr lang="en-US" sz="2400" i="1" dirty="0">
                <a:latin typeface="Calibri" charset="0"/>
                <a:ea typeface="ＭＳ Ｐゴシック" charset="0"/>
              </a:rPr>
              <a:t>a, g, h, b, f, d, c, e</a:t>
            </a:r>
            <a:r>
              <a:rPr lang="en-US" sz="2400" dirty="0">
                <a:latin typeface="Calibri" charset="0"/>
                <a:ea typeface="ＭＳ Ｐゴシック" charset="0"/>
              </a:rPr>
              <a:t>&gt;</a:t>
            </a:r>
          </a:p>
          <a:p>
            <a:pPr lvl="1" eaLnBrk="1" hangingPunct="1">
              <a:buFont typeface="Wingdings" charset="0"/>
              <a:buChar char="n"/>
              <a:defRPr/>
            </a:pPr>
            <a:r>
              <a:rPr lang="en-US" sz="2400" dirty="0">
                <a:latin typeface="Calibri" charset="0"/>
                <a:ea typeface="ＭＳ Ｐゴシック" charset="0"/>
              </a:rPr>
              <a:t>An </a:t>
            </a:r>
            <a:r>
              <a:rPr lang="en-US" sz="2400" dirty="0" err="1">
                <a:latin typeface="Calibri" charset="0"/>
                <a:ea typeface="ＭＳ Ｐゴシック" charset="0"/>
              </a:rPr>
              <a:t>itemset</a:t>
            </a:r>
            <a:r>
              <a:rPr lang="en-US" sz="2400" dirty="0">
                <a:latin typeface="Calibri" charset="0"/>
                <a:ea typeface="ＭＳ Ｐゴシック" charset="0"/>
              </a:rPr>
              <a:t> </a:t>
            </a:r>
            <a:r>
              <a:rPr lang="en-US" sz="2400" i="1" dirty="0">
                <a:latin typeface="Calibri" charset="0"/>
                <a:ea typeface="ＭＳ Ｐゴシック" charset="0"/>
              </a:rPr>
              <a:t>ab</a:t>
            </a:r>
            <a:r>
              <a:rPr lang="en-US" sz="2400" dirty="0">
                <a:latin typeface="Calibri" charset="0"/>
                <a:ea typeface="ＭＳ Ｐゴシック" charset="0"/>
              </a:rPr>
              <a:t> violates c</a:t>
            </a:r>
            <a:r>
              <a:rPr lang="en-US" sz="2400" baseline="-25000" dirty="0">
                <a:latin typeface="Calibri" charset="0"/>
                <a:ea typeface="ＭＳ Ｐゴシック" charset="0"/>
              </a:rPr>
              <a:t>1</a:t>
            </a:r>
            <a:r>
              <a:rPr lang="en-US" sz="2400" dirty="0">
                <a:latin typeface="Calibri" charset="0"/>
                <a:ea typeface="ＭＳ Ｐゴシック" charset="0"/>
              </a:rPr>
              <a:t> (</a:t>
            </a:r>
            <a:r>
              <a:rPr lang="en-US" sz="2400" dirty="0" err="1">
                <a:latin typeface="Calibri" charset="0"/>
                <a:ea typeface="ＭＳ Ｐゴシック" charset="0"/>
              </a:rPr>
              <a:t>avg</a:t>
            </a:r>
            <a:r>
              <a:rPr lang="en-US" sz="2400" dirty="0">
                <a:latin typeface="Calibri" charset="0"/>
                <a:ea typeface="ＭＳ Ｐゴシック" charset="0"/>
              </a:rPr>
              <a:t>(ab) = 20)</a:t>
            </a:r>
            <a:endParaRPr lang="en-US" sz="2400" dirty="0">
              <a:latin typeface="Calibri" charset="0"/>
              <a:ea typeface="ＭＳ Ｐゴシック" charset="0"/>
              <a:sym typeface="Wingdings" charset="0"/>
            </a:endParaRPr>
          </a:p>
          <a:p>
            <a:pPr lvl="2" eaLnBrk="1" hangingPunct="1">
              <a:buFont typeface="Wingdings" charset="0"/>
              <a:buChar char="n"/>
              <a:defRPr/>
            </a:pPr>
            <a:r>
              <a:rPr lang="en-US" sz="2400" dirty="0">
                <a:latin typeface="Calibri" charset="0"/>
                <a:ea typeface="ＭＳ Ｐゴシック" charset="0"/>
              </a:rPr>
              <a:t>So does </a:t>
            </a:r>
            <a:r>
              <a:rPr lang="en-US" sz="2400" i="1" dirty="0">
                <a:latin typeface="Calibri" charset="0"/>
                <a:ea typeface="ＭＳ Ｐゴシック" charset="0"/>
              </a:rPr>
              <a:t>ab*</a:t>
            </a:r>
            <a:r>
              <a:rPr lang="en-US" sz="2400" dirty="0">
                <a:latin typeface="Calibri" charset="0"/>
                <a:ea typeface="ＭＳ Ｐゴシック" charset="0"/>
              </a:rPr>
              <a:t> (i.e., </a:t>
            </a:r>
            <a:r>
              <a:rPr lang="en-US" sz="2400" i="1" dirty="0">
                <a:latin typeface="Calibri" charset="0"/>
                <a:ea typeface="ＭＳ Ｐゴシック" charset="0"/>
              </a:rPr>
              <a:t>ab-projected DB)</a:t>
            </a:r>
          </a:p>
          <a:p>
            <a:pPr lvl="2" eaLnBrk="1" hangingPunct="1">
              <a:buFont typeface="Wingdings" charset="0"/>
              <a:buChar char="n"/>
              <a:defRPr/>
            </a:pPr>
            <a:r>
              <a:rPr lang="en-US" sz="2400" dirty="0">
                <a:latin typeface="Calibri" charset="0"/>
                <a:ea typeface="ＭＳ Ｐゴシック" charset="0"/>
              </a:rPr>
              <a:t>C</a:t>
            </a:r>
            <a:r>
              <a:rPr lang="en-US" sz="2400" baseline="-25000" dirty="0">
                <a:latin typeface="Calibri" charset="0"/>
                <a:ea typeface="ＭＳ Ｐゴシック" charset="0"/>
              </a:rPr>
              <a:t>1</a:t>
            </a:r>
            <a:r>
              <a:rPr lang="en-US" sz="2400" dirty="0">
                <a:latin typeface="Calibri" charset="0"/>
                <a:ea typeface="ＭＳ Ｐゴシック" charset="0"/>
              </a:rPr>
              <a:t>: </a:t>
            </a:r>
            <a:r>
              <a:rPr lang="en-US" sz="2400" dirty="0">
                <a:solidFill>
                  <a:srgbClr val="FF0000"/>
                </a:solidFill>
                <a:latin typeface="Calibri" charset="0"/>
                <a:ea typeface="ＭＳ Ｐゴシック" charset="0"/>
              </a:rPr>
              <a:t>anti-monotone if patterns grow in the right order!</a:t>
            </a:r>
          </a:p>
        </p:txBody>
      </p:sp>
      <p:sp>
        <p:nvSpPr>
          <p:cNvPr id="8" name="Text Box 24">
            <a:extLst>
              <a:ext uri="{FF2B5EF4-FFF2-40B4-BE49-F238E27FC236}">
                <a16:creationId xmlns:a16="http://schemas.microsoft.com/office/drawing/2014/main" id="{6284A1F0-07F0-46BC-8F7D-2137312179A5}"/>
              </a:ext>
            </a:extLst>
          </p:cNvPr>
          <p:cNvSpPr txBox="1">
            <a:spLocks noChangeArrowheads="1"/>
          </p:cNvSpPr>
          <p:nvPr/>
        </p:nvSpPr>
        <p:spPr bwMode="auto">
          <a:xfrm>
            <a:off x="506319" y="3096616"/>
            <a:ext cx="1430779" cy="3683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ea typeface="MS PGothic" pitchFamily="34" charset="-128"/>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ea typeface="MS PGothic" pitchFamily="34" charset="-128"/>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ea typeface="MS PGothic" pitchFamily="34" charset="-128"/>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ea typeface="MS PGothic" pitchFamily="34" charset="-128"/>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ea typeface="MS PGothic" pitchFamily="34" charset="-128"/>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prstClr val="black"/>
                </a:solidFill>
                <a:effectLst/>
                <a:uLnTx/>
                <a:uFillTx/>
                <a:latin typeface="Calibri" pitchFamily="34" charset="0"/>
                <a:ea typeface="MS PGothic" pitchFamily="34" charset="-128"/>
                <a:cs typeface="+mn-cs"/>
              </a:rPr>
              <a:t>min_sup</a:t>
            </a:r>
            <a:r>
              <a:rPr kumimoji="0" lang="en-US" alt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 = 2</a:t>
            </a:r>
          </a:p>
        </p:txBody>
      </p:sp>
      <p:graphicFrame>
        <p:nvGraphicFramePr>
          <p:cNvPr id="11" name="Table 10">
            <a:extLst>
              <a:ext uri="{FF2B5EF4-FFF2-40B4-BE49-F238E27FC236}">
                <a16:creationId xmlns:a16="http://schemas.microsoft.com/office/drawing/2014/main" id="{EFB037F6-39C6-4F33-887C-96CB0576E911}"/>
              </a:ext>
            </a:extLst>
          </p:cNvPr>
          <p:cNvGraphicFramePr>
            <a:graphicFrameLocks noGrp="1"/>
          </p:cNvGraphicFramePr>
          <p:nvPr/>
        </p:nvGraphicFramePr>
        <p:xfrm>
          <a:off x="479969" y="1166650"/>
          <a:ext cx="2319741" cy="1913321"/>
        </p:xfrm>
        <a:graphic>
          <a:graphicData uri="http://schemas.openxmlformats.org/drawingml/2006/table">
            <a:tbl>
              <a:tblPr firstRow="1" bandRow="1">
                <a:tableStyleId>{93296810-A885-4BE3-A3E7-6D5BEEA58F35}</a:tableStyleId>
              </a:tblPr>
              <a:tblGrid>
                <a:gridCol w="624545">
                  <a:extLst>
                    <a:ext uri="{9D8B030D-6E8A-4147-A177-3AD203B41FA5}">
                      <a16:colId xmlns:a16="http://schemas.microsoft.com/office/drawing/2014/main" val="20000"/>
                    </a:ext>
                  </a:extLst>
                </a:gridCol>
                <a:gridCol w="1695196">
                  <a:extLst>
                    <a:ext uri="{9D8B030D-6E8A-4147-A177-3AD203B41FA5}">
                      <a16:colId xmlns:a16="http://schemas.microsoft.com/office/drawing/2014/main" val="20001"/>
                    </a:ext>
                  </a:extLst>
                </a:gridCol>
              </a:tblGrid>
              <a:tr h="389321">
                <a:tc>
                  <a:txBody>
                    <a:bodyPr/>
                    <a:lstStyle/>
                    <a:p>
                      <a:pPr algn="ctr"/>
                      <a:r>
                        <a:rPr lang="en-US" dirty="0">
                          <a:solidFill>
                            <a:schemeClr val="tx1"/>
                          </a:solidFill>
                          <a:latin typeface="Calibri" panose="020F0502020204030204" pitchFamily="34" charset="0"/>
                        </a:rPr>
                        <a:t>TID</a:t>
                      </a:r>
                    </a:p>
                  </a:txBody>
                  <a:tcPr marL="121920" marR="121920"/>
                </a:tc>
                <a:tc>
                  <a:txBody>
                    <a:bodyPr/>
                    <a:lstStyle/>
                    <a:p>
                      <a:pPr algn="ctr"/>
                      <a:r>
                        <a:rPr lang="en-US" dirty="0">
                          <a:solidFill>
                            <a:schemeClr val="tx1"/>
                          </a:solidFill>
                          <a:latin typeface="Calibri" panose="020F0502020204030204" pitchFamily="34" charset="0"/>
                        </a:rPr>
                        <a:t>Transaction</a:t>
                      </a:r>
                    </a:p>
                  </a:txBody>
                  <a:tcPr marL="121920" marR="121920"/>
                </a:tc>
                <a:extLst>
                  <a:ext uri="{0D108BD9-81ED-4DB2-BD59-A6C34878D82A}">
                    <a16:rowId xmlns:a16="http://schemas.microsoft.com/office/drawing/2014/main" val="10000"/>
                  </a:ext>
                </a:extLst>
              </a:tr>
              <a:tr h="350520">
                <a:tc>
                  <a:txBody>
                    <a:bodyPr/>
                    <a:lstStyle/>
                    <a:p>
                      <a:r>
                        <a:rPr lang="en-US" dirty="0">
                          <a:latin typeface="Calibri" panose="020F0502020204030204" pitchFamily="34" charset="0"/>
                        </a:rPr>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b, c, d, f, h</a:t>
                      </a:r>
                    </a:p>
                  </a:txBody>
                  <a:tcPr marL="121920" marR="121920"/>
                </a:tc>
                <a:extLst>
                  <a:ext uri="{0D108BD9-81ED-4DB2-BD59-A6C34878D82A}">
                    <a16:rowId xmlns:a16="http://schemas.microsoft.com/office/drawing/2014/main" val="10001"/>
                  </a:ext>
                </a:extLst>
              </a:tr>
              <a:tr h="350520">
                <a:tc>
                  <a:txBody>
                    <a:bodyPr/>
                    <a:lstStyle/>
                    <a:p>
                      <a:r>
                        <a:rPr lang="en-US" dirty="0">
                          <a:latin typeface="Calibri" panose="020F0502020204030204" pitchFamily="34" charset="0"/>
                        </a:rPr>
                        <a:t>20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b, c, d, f, g, h</a:t>
                      </a:r>
                    </a:p>
                  </a:txBody>
                  <a:tcPr marL="121920" marR="121920"/>
                </a:tc>
                <a:extLst>
                  <a:ext uri="{0D108BD9-81ED-4DB2-BD59-A6C34878D82A}">
                    <a16:rowId xmlns:a16="http://schemas.microsoft.com/office/drawing/2014/main" val="10002"/>
                  </a:ext>
                </a:extLst>
              </a:tr>
              <a:tr h="350520">
                <a:tc>
                  <a:txBody>
                    <a:bodyPr/>
                    <a:lstStyle/>
                    <a:p>
                      <a:r>
                        <a:rPr lang="en-US" dirty="0">
                          <a:latin typeface="Calibri" panose="020F0502020204030204" pitchFamily="34" charset="0"/>
                        </a:rPr>
                        <a:t>30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b, c, d, f, g</a:t>
                      </a:r>
                    </a:p>
                  </a:txBody>
                  <a:tcPr marL="121920" marR="121920"/>
                </a:tc>
                <a:extLst>
                  <a:ext uri="{0D108BD9-81ED-4DB2-BD59-A6C34878D82A}">
                    <a16:rowId xmlns:a16="http://schemas.microsoft.com/office/drawing/2014/main" val="10003"/>
                  </a:ext>
                </a:extLst>
              </a:tr>
              <a:tr h="350520">
                <a:tc>
                  <a:txBody>
                    <a:bodyPr/>
                    <a:lstStyle/>
                    <a:p>
                      <a:r>
                        <a:rPr lang="en-US" dirty="0">
                          <a:latin typeface="Calibri" panose="020F0502020204030204" pitchFamily="34" charset="0"/>
                        </a:rPr>
                        <a:t>40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c, e, f, g</a:t>
                      </a:r>
                    </a:p>
                  </a:txBody>
                  <a:tcPr marL="121920" marR="121920"/>
                </a:tc>
                <a:extLst>
                  <a:ext uri="{0D108BD9-81ED-4DB2-BD59-A6C34878D82A}">
                    <a16:rowId xmlns:a16="http://schemas.microsoft.com/office/drawing/2014/main" val="10004"/>
                  </a:ext>
                </a:extLst>
              </a:tr>
            </a:tbl>
          </a:graphicData>
        </a:graphic>
      </p:graphicFrame>
      <p:graphicFrame>
        <p:nvGraphicFramePr>
          <p:cNvPr id="12" name="Table 11">
            <a:extLst>
              <a:ext uri="{FF2B5EF4-FFF2-40B4-BE49-F238E27FC236}">
                <a16:creationId xmlns:a16="http://schemas.microsoft.com/office/drawing/2014/main" id="{A33D25CF-02B2-4D43-8B53-3C02105E18EF}"/>
              </a:ext>
            </a:extLst>
          </p:cNvPr>
          <p:cNvGraphicFramePr>
            <a:graphicFrameLocks noGrp="1"/>
          </p:cNvGraphicFramePr>
          <p:nvPr/>
        </p:nvGraphicFramePr>
        <p:xfrm>
          <a:off x="506319" y="3464916"/>
          <a:ext cx="2209307" cy="3260820"/>
        </p:xfrm>
        <a:graphic>
          <a:graphicData uri="http://schemas.openxmlformats.org/drawingml/2006/table">
            <a:tbl>
              <a:tblPr firstRow="1" bandRow="1">
                <a:tableStyleId>{5C22544A-7EE6-4342-B048-85BDC9FD1C3A}</a:tableStyleId>
              </a:tblPr>
              <a:tblGrid>
                <a:gridCol w="706978">
                  <a:extLst>
                    <a:ext uri="{9D8B030D-6E8A-4147-A177-3AD203B41FA5}">
                      <a16:colId xmlns:a16="http://schemas.microsoft.com/office/drawing/2014/main" val="20000"/>
                    </a:ext>
                  </a:extLst>
                </a:gridCol>
                <a:gridCol w="706978">
                  <a:extLst>
                    <a:ext uri="{9D8B030D-6E8A-4147-A177-3AD203B41FA5}">
                      <a16:colId xmlns:a16="http://schemas.microsoft.com/office/drawing/2014/main" val="70790107"/>
                    </a:ext>
                  </a:extLst>
                </a:gridCol>
                <a:gridCol w="795351">
                  <a:extLst>
                    <a:ext uri="{9D8B030D-6E8A-4147-A177-3AD203B41FA5}">
                      <a16:colId xmlns:a16="http://schemas.microsoft.com/office/drawing/2014/main" val="20001"/>
                    </a:ext>
                  </a:extLst>
                </a:gridCol>
              </a:tblGrid>
              <a:tr h="335211">
                <a:tc>
                  <a:txBody>
                    <a:bodyPr/>
                    <a:lstStyle/>
                    <a:p>
                      <a:r>
                        <a:rPr lang="en-US" sz="1600" dirty="0">
                          <a:solidFill>
                            <a:schemeClr val="tx1"/>
                          </a:solidFill>
                          <a:latin typeface="Calibri" panose="020F0502020204030204" pitchFamily="34" charset="0"/>
                        </a:rPr>
                        <a:t>Item</a:t>
                      </a:r>
                    </a:p>
                  </a:txBody>
                  <a:tcPr marL="121920" marR="121920" marT="45690" marB="45690"/>
                </a:tc>
                <a:tc>
                  <a:txBody>
                    <a:bodyPr/>
                    <a:lstStyle/>
                    <a:p>
                      <a:r>
                        <a:rPr lang="en-US" sz="1600" dirty="0">
                          <a:solidFill>
                            <a:schemeClr val="tx1"/>
                          </a:solidFill>
                          <a:latin typeface="Calibri" panose="020F0502020204030204" pitchFamily="34" charset="0"/>
                        </a:rPr>
                        <a:t>Price</a:t>
                      </a:r>
                    </a:p>
                  </a:txBody>
                  <a:tcPr marL="121920" marR="121920" marT="45690" marB="45690"/>
                </a:tc>
                <a:tc>
                  <a:txBody>
                    <a:bodyPr/>
                    <a:lstStyle/>
                    <a:p>
                      <a:r>
                        <a:rPr lang="en-US" sz="1600" dirty="0">
                          <a:solidFill>
                            <a:schemeClr val="tx1"/>
                          </a:solidFill>
                          <a:latin typeface="Calibri" panose="020F0502020204030204" pitchFamily="34" charset="0"/>
                        </a:rPr>
                        <a:t>Profit</a:t>
                      </a:r>
                    </a:p>
                  </a:txBody>
                  <a:tcPr marL="121920" marR="121920" marT="45690" marB="45690"/>
                </a:tc>
                <a:extLst>
                  <a:ext uri="{0D108BD9-81ED-4DB2-BD59-A6C34878D82A}">
                    <a16:rowId xmlns:a16="http://schemas.microsoft.com/office/drawing/2014/main" val="10000"/>
                  </a:ext>
                </a:extLst>
              </a:tr>
              <a:tr h="365689">
                <a:tc>
                  <a:txBody>
                    <a:bodyPr/>
                    <a:lstStyle/>
                    <a:p>
                      <a:pPr algn="ctr"/>
                      <a:r>
                        <a:rPr lang="en-US" sz="1800" dirty="0">
                          <a:latin typeface="Calibri" panose="020F0502020204030204" pitchFamily="34" charset="0"/>
                        </a:rPr>
                        <a:t>a</a:t>
                      </a:r>
                    </a:p>
                  </a:txBody>
                  <a:tcPr marL="121920" marR="121920" marT="45690" marB="45690"/>
                </a:tc>
                <a:tc>
                  <a:txBody>
                    <a:bodyPr/>
                    <a:lstStyle/>
                    <a:p>
                      <a:pPr algn="ctr"/>
                      <a:r>
                        <a:rPr lang="en-US" sz="1800" dirty="0">
                          <a:solidFill>
                            <a:schemeClr val="tx1">
                              <a:lumMod val="50000"/>
                              <a:lumOff val="50000"/>
                            </a:schemeClr>
                          </a:solidFill>
                          <a:latin typeface="Calibri" panose="020F0502020204030204" pitchFamily="34" charset="0"/>
                        </a:rPr>
                        <a:t>100</a:t>
                      </a:r>
                    </a:p>
                  </a:txBody>
                  <a:tcPr marL="121920" marR="121920" marT="45690" marB="45690"/>
                </a:tc>
                <a:tc>
                  <a:txBody>
                    <a:bodyPr/>
                    <a:lstStyle/>
                    <a:p>
                      <a:pPr algn="ctr"/>
                      <a:r>
                        <a:rPr lang="en-US" sz="1800" dirty="0">
                          <a:latin typeface="Calibri" panose="020F0502020204030204" pitchFamily="34" charset="0"/>
                        </a:rPr>
                        <a:t>40</a:t>
                      </a:r>
                    </a:p>
                  </a:txBody>
                  <a:tcPr marL="121920" marR="121920" marT="45690" marB="45690"/>
                </a:tc>
                <a:extLst>
                  <a:ext uri="{0D108BD9-81ED-4DB2-BD59-A6C34878D82A}">
                    <a16:rowId xmlns:a16="http://schemas.microsoft.com/office/drawing/2014/main" val="10001"/>
                  </a:ext>
                </a:extLst>
              </a:tr>
              <a:tr h="365689">
                <a:tc>
                  <a:txBody>
                    <a:bodyPr/>
                    <a:lstStyle/>
                    <a:p>
                      <a:pPr algn="ctr"/>
                      <a:r>
                        <a:rPr lang="en-US" sz="1800" dirty="0">
                          <a:latin typeface="Calibri" panose="020F0502020204030204" pitchFamily="34" charset="0"/>
                        </a:rPr>
                        <a:t>b</a:t>
                      </a:r>
                    </a:p>
                  </a:txBody>
                  <a:tcPr marL="121920" marR="121920" marT="45690" marB="45690"/>
                </a:tc>
                <a:tc>
                  <a:txBody>
                    <a:bodyPr/>
                    <a:lstStyle/>
                    <a:p>
                      <a:pPr algn="ctr"/>
                      <a:r>
                        <a:rPr lang="en-US" sz="1800" dirty="0">
                          <a:solidFill>
                            <a:schemeClr val="tx1">
                              <a:lumMod val="50000"/>
                              <a:lumOff val="50000"/>
                            </a:schemeClr>
                          </a:solidFill>
                          <a:latin typeface="Calibri" panose="020F0502020204030204" pitchFamily="34" charset="0"/>
                        </a:rPr>
                        <a:t>40</a:t>
                      </a:r>
                    </a:p>
                  </a:txBody>
                  <a:tcPr marL="121920" marR="121920" marT="45690" marB="45690"/>
                </a:tc>
                <a:tc>
                  <a:txBody>
                    <a:bodyPr/>
                    <a:lstStyle/>
                    <a:p>
                      <a:pPr algn="ctr"/>
                      <a:r>
                        <a:rPr lang="en-US" sz="1800" dirty="0">
                          <a:latin typeface="Calibri" panose="020F0502020204030204" pitchFamily="34" charset="0"/>
                        </a:rPr>
                        <a:t>0</a:t>
                      </a:r>
                    </a:p>
                  </a:txBody>
                  <a:tcPr marL="121920" marR="121920" marT="45690" marB="45690"/>
                </a:tc>
                <a:extLst>
                  <a:ext uri="{0D108BD9-81ED-4DB2-BD59-A6C34878D82A}">
                    <a16:rowId xmlns:a16="http://schemas.microsoft.com/office/drawing/2014/main" val="10002"/>
                  </a:ext>
                </a:extLst>
              </a:tr>
              <a:tr h="365689">
                <a:tc>
                  <a:txBody>
                    <a:bodyPr/>
                    <a:lstStyle/>
                    <a:p>
                      <a:pPr algn="ctr"/>
                      <a:r>
                        <a:rPr lang="en-US" sz="1800" dirty="0">
                          <a:latin typeface="Calibri" panose="020F0502020204030204" pitchFamily="34" charset="0"/>
                        </a:rPr>
                        <a:t>c</a:t>
                      </a:r>
                    </a:p>
                  </a:txBody>
                  <a:tcPr marL="121920" marR="121920" marT="45690" marB="45690"/>
                </a:tc>
                <a:tc>
                  <a:txBody>
                    <a:bodyPr/>
                    <a:lstStyle/>
                    <a:p>
                      <a:pPr algn="ctr"/>
                      <a:r>
                        <a:rPr lang="en-US" sz="1800" dirty="0">
                          <a:solidFill>
                            <a:schemeClr val="tx1">
                              <a:lumMod val="50000"/>
                              <a:lumOff val="50000"/>
                            </a:schemeClr>
                          </a:solidFill>
                          <a:latin typeface="Calibri" panose="020F0502020204030204" pitchFamily="34" charset="0"/>
                        </a:rPr>
                        <a:t>150</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20</a:t>
                      </a:r>
                    </a:p>
                  </a:txBody>
                  <a:tcPr marL="121920" marR="121920" marT="45690" marB="45690"/>
                </a:tc>
                <a:extLst>
                  <a:ext uri="{0D108BD9-81ED-4DB2-BD59-A6C34878D82A}">
                    <a16:rowId xmlns:a16="http://schemas.microsoft.com/office/drawing/2014/main" val="10003"/>
                  </a:ext>
                </a:extLst>
              </a:tr>
              <a:tr h="365689">
                <a:tc>
                  <a:txBody>
                    <a:bodyPr/>
                    <a:lstStyle/>
                    <a:p>
                      <a:pPr algn="ctr"/>
                      <a:r>
                        <a:rPr lang="en-US" sz="1800" dirty="0">
                          <a:latin typeface="Calibri" panose="020F0502020204030204" pitchFamily="34" charset="0"/>
                        </a:rPr>
                        <a:t>d</a:t>
                      </a:r>
                    </a:p>
                  </a:txBody>
                  <a:tcPr marL="121920" marR="121920" marT="45690" marB="45690"/>
                </a:tc>
                <a:tc>
                  <a:txBody>
                    <a:bodyPr/>
                    <a:lstStyle/>
                    <a:p>
                      <a:pPr algn="ctr"/>
                      <a:r>
                        <a:rPr lang="en-US" sz="1800" dirty="0">
                          <a:solidFill>
                            <a:schemeClr val="tx1">
                              <a:lumMod val="50000"/>
                              <a:lumOff val="50000"/>
                            </a:schemeClr>
                          </a:solidFill>
                          <a:latin typeface="Calibri" panose="020F0502020204030204" pitchFamily="34" charset="0"/>
                        </a:rPr>
                        <a:t>35</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15</a:t>
                      </a:r>
                    </a:p>
                  </a:txBody>
                  <a:tcPr marL="121920" marR="121920" marT="45690" marB="45690"/>
                </a:tc>
                <a:extLst>
                  <a:ext uri="{0D108BD9-81ED-4DB2-BD59-A6C34878D82A}">
                    <a16:rowId xmlns:a16="http://schemas.microsoft.com/office/drawing/2014/main" val="10004"/>
                  </a:ext>
                </a:extLst>
              </a:tr>
              <a:tr h="365689">
                <a:tc>
                  <a:txBody>
                    <a:bodyPr/>
                    <a:lstStyle/>
                    <a:p>
                      <a:pPr algn="ctr"/>
                      <a:r>
                        <a:rPr lang="en-US" sz="1800" dirty="0">
                          <a:latin typeface="Calibri" panose="020F0502020204030204" pitchFamily="34" charset="0"/>
                        </a:rPr>
                        <a:t>e</a:t>
                      </a:r>
                    </a:p>
                  </a:txBody>
                  <a:tcPr marL="121920" marR="121920" marT="45690" marB="45690"/>
                </a:tc>
                <a:tc>
                  <a:txBody>
                    <a:bodyPr/>
                    <a:lstStyle/>
                    <a:p>
                      <a:pPr algn="ctr"/>
                      <a:r>
                        <a:rPr lang="en-US" sz="1800" dirty="0">
                          <a:solidFill>
                            <a:schemeClr val="tx1">
                              <a:lumMod val="50000"/>
                              <a:lumOff val="50000"/>
                            </a:schemeClr>
                          </a:solidFill>
                          <a:latin typeface="Calibri" panose="020F0502020204030204" pitchFamily="34" charset="0"/>
                        </a:rPr>
                        <a:t>55</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30</a:t>
                      </a:r>
                    </a:p>
                  </a:txBody>
                  <a:tcPr marL="121920" marR="121920" marT="45690" marB="45690"/>
                </a:tc>
                <a:extLst>
                  <a:ext uri="{0D108BD9-81ED-4DB2-BD59-A6C34878D82A}">
                    <a16:rowId xmlns:a16="http://schemas.microsoft.com/office/drawing/2014/main" val="10005"/>
                  </a:ext>
                </a:extLst>
              </a:tr>
              <a:tr h="365689">
                <a:tc>
                  <a:txBody>
                    <a:bodyPr/>
                    <a:lstStyle/>
                    <a:p>
                      <a:pPr algn="ctr"/>
                      <a:r>
                        <a:rPr lang="en-US" sz="1800" dirty="0">
                          <a:latin typeface="Calibri" panose="020F0502020204030204" pitchFamily="34" charset="0"/>
                        </a:rPr>
                        <a:t>f</a:t>
                      </a:r>
                    </a:p>
                  </a:txBody>
                  <a:tcPr marL="121920" marR="121920" marT="45690" marB="45690"/>
                </a:tc>
                <a:tc>
                  <a:txBody>
                    <a:bodyPr/>
                    <a:lstStyle/>
                    <a:p>
                      <a:pPr algn="ctr"/>
                      <a:r>
                        <a:rPr lang="en-US" sz="1800" dirty="0">
                          <a:solidFill>
                            <a:schemeClr val="tx1">
                              <a:lumMod val="50000"/>
                              <a:lumOff val="50000"/>
                            </a:schemeClr>
                          </a:solidFill>
                          <a:latin typeface="Calibri" panose="020F0502020204030204" pitchFamily="34" charset="0"/>
                        </a:rPr>
                        <a:t>45</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5</a:t>
                      </a:r>
                    </a:p>
                  </a:txBody>
                  <a:tcPr marL="121920" marR="121920" marT="45690" marB="45690"/>
                </a:tc>
                <a:extLst>
                  <a:ext uri="{0D108BD9-81ED-4DB2-BD59-A6C34878D82A}">
                    <a16:rowId xmlns:a16="http://schemas.microsoft.com/office/drawing/2014/main" val="10006"/>
                  </a:ext>
                </a:extLst>
              </a:tr>
              <a:tr h="365689">
                <a:tc>
                  <a:txBody>
                    <a:bodyPr/>
                    <a:lstStyle/>
                    <a:p>
                      <a:pPr algn="ctr"/>
                      <a:r>
                        <a:rPr lang="en-US" sz="1800" dirty="0">
                          <a:latin typeface="Calibri" panose="020F0502020204030204" pitchFamily="34" charset="0"/>
                        </a:rPr>
                        <a:t>g</a:t>
                      </a:r>
                    </a:p>
                  </a:txBody>
                  <a:tcPr marL="121920" marR="121920" marT="45690" marB="45690"/>
                </a:tc>
                <a:tc>
                  <a:txBody>
                    <a:bodyPr/>
                    <a:lstStyle/>
                    <a:p>
                      <a:pPr algn="ctr"/>
                      <a:r>
                        <a:rPr lang="en-US" sz="1800" dirty="0">
                          <a:solidFill>
                            <a:schemeClr val="tx1">
                              <a:lumMod val="50000"/>
                              <a:lumOff val="50000"/>
                            </a:schemeClr>
                          </a:solidFill>
                          <a:latin typeface="Calibri" panose="020F0502020204030204" pitchFamily="34" charset="0"/>
                        </a:rPr>
                        <a:t>80</a:t>
                      </a:r>
                    </a:p>
                  </a:txBody>
                  <a:tcPr marL="121920" marR="121920" marT="45690" marB="45690"/>
                </a:tc>
                <a:tc>
                  <a:txBody>
                    <a:bodyPr/>
                    <a:lstStyle/>
                    <a:p>
                      <a:pPr algn="ctr"/>
                      <a:r>
                        <a:rPr lang="en-US" sz="1800" dirty="0">
                          <a:latin typeface="Calibri" panose="020F0502020204030204" pitchFamily="34" charset="0"/>
                        </a:rPr>
                        <a:t>30</a:t>
                      </a:r>
                    </a:p>
                  </a:txBody>
                  <a:tcPr marL="121920" marR="121920" marT="45690" marB="45690"/>
                </a:tc>
                <a:extLst>
                  <a:ext uri="{0D108BD9-81ED-4DB2-BD59-A6C34878D82A}">
                    <a16:rowId xmlns:a16="http://schemas.microsoft.com/office/drawing/2014/main" val="10007"/>
                  </a:ext>
                </a:extLst>
              </a:tr>
              <a:tr h="365689">
                <a:tc>
                  <a:txBody>
                    <a:bodyPr/>
                    <a:lstStyle/>
                    <a:p>
                      <a:pPr algn="ctr"/>
                      <a:r>
                        <a:rPr lang="en-US" sz="1800" dirty="0">
                          <a:latin typeface="Calibri" panose="020F0502020204030204" pitchFamily="34" charset="0"/>
                        </a:rPr>
                        <a:t>h</a:t>
                      </a:r>
                    </a:p>
                  </a:txBody>
                  <a:tcPr marL="121920" marR="121920" marT="45690" marB="45690"/>
                </a:tc>
                <a:tc>
                  <a:txBody>
                    <a:bodyPr/>
                    <a:lstStyle/>
                    <a:p>
                      <a:pPr algn="ctr"/>
                      <a:r>
                        <a:rPr lang="en-US" sz="1800" dirty="0">
                          <a:solidFill>
                            <a:schemeClr val="tx1">
                              <a:lumMod val="50000"/>
                              <a:lumOff val="50000"/>
                            </a:schemeClr>
                          </a:solidFill>
                          <a:latin typeface="Calibri" panose="020F0502020204030204" pitchFamily="34" charset="0"/>
                        </a:rPr>
                        <a:t>10</a:t>
                      </a:r>
                    </a:p>
                  </a:txBody>
                  <a:tcPr marL="121920" marR="121920" marT="45690" marB="45690"/>
                </a:tc>
                <a:tc>
                  <a:txBody>
                    <a:bodyPr/>
                    <a:lstStyle/>
                    <a:p>
                      <a:pPr algn="ctr"/>
                      <a:r>
                        <a:rPr lang="en-US" sz="1800" dirty="0">
                          <a:latin typeface="Calibri" panose="020F0502020204030204" pitchFamily="34" charset="0"/>
                        </a:rPr>
                        <a:t>5</a:t>
                      </a:r>
                    </a:p>
                  </a:txBody>
                  <a:tcPr marL="121920" marR="121920" marT="45690" marB="4569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2440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C725-FFEC-4E7D-B726-D1C234CCB55C}"/>
              </a:ext>
            </a:extLst>
          </p:cNvPr>
          <p:cNvSpPr>
            <a:spLocks noGrp="1"/>
          </p:cNvSpPr>
          <p:nvPr>
            <p:ph type="title"/>
          </p:nvPr>
        </p:nvSpPr>
        <p:spPr/>
        <p:txBody>
          <a:bodyPr/>
          <a:lstStyle/>
          <a:p>
            <a:r>
              <a:rPr lang="en-US" dirty="0"/>
              <a:t>Can item-reordering work for </a:t>
            </a:r>
            <a:r>
              <a:rPr lang="en-US" dirty="0" err="1"/>
              <a:t>Apriori</a:t>
            </a:r>
            <a:r>
              <a:rPr lang="en-US" dirty="0"/>
              <a:t>? </a:t>
            </a:r>
          </a:p>
        </p:txBody>
      </p:sp>
      <p:sp>
        <p:nvSpPr>
          <p:cNvPr id="3" name="Content Placeholder 2">
            <a:extLst>
              <a:ext uri="{FF2B5EF4-FFF2-40B4-BE49-F238E27FC236}">
                <a16:creationId xmlns:a16="http://schemas.microsoft.com/office/drawing/2014/main" id="{B75478AF-F25F-4801-A39D-D43BEE066064}"/>
              </a:ext>
            </a:extLst>
          </p:cNvPr>
          <p:cNvSpPr>
            <a:spLocks noGrp="1"/>
          </p:cNvSpPr>
          <p:nvPr>
            <p:ph idx="1"/>
          </p:nvPr>
        </p:nvSpPr>
        <p:spPr>
          <a:xfrm>
            <a:off x="2987039" y="4407544"/>
            <a:ext cx="8770851" cy="2196455"/>
          </a:xfrm>
        </p:spPr>
        <p:txBody>
          <a:bodyPr/>
          <a:lstStyle/>
          <a:p>
            <a:pPr>
              <a:buFont typeface="Wingdings" charset="0"/>
              <a:buChar char="n"/>
              <a:defRPr/>
            </a:pPr>
            <a:r>
              <a:rPr lang="en-US" dirty="0">
                <a:latin typeface="Calibri" charset="0"/>
                <a:ea typeface="ＭＳ Ｐゴシック" charset="0"/>
              </a:rPr>
              <a:t>avg(</a:t>
            </a:r>
            <a:r>
              <a:rPr lang="en-US" i="1" dirty="0">
                <a:latin typeface="Calibri" charset="0"/>
                <a:ea typeface="ＭＳ Ｐゴシック" charset="0"/>
              </a:rPr>
              <a:t>gf</a:t>
            </a:r>
            <a:r>
              <a:rPr lang="en-US" dirty="0">
                <a:latin typeface="Calibri" charset="0"/>
                <a:ea typeface="ＭＳ Ｐゴシック" charset="0"/>
              </a:rPr>
              <a:t>) = 12.5 &lt; 20, avg(</a:t>
            </a:r>
            <a:r>
              <a:rPr lang="en-US" dirty="0" err="1">
                <a:latin typeface="Calibri" charset="0"/>
                <a:ea typeface="ＭＳ Ｐゴシック" charset="0"/>
              </a:rPr>
              <a:t>af</a:t>
            </a:r>
            <a:r>
              <a:rPr lang="en-US" dirty="0">
                <a:latin typeface="Calibri" charset="0"/>
                <a:ea typeface="ＭＳ Ｐゴシック" charset="0"/>
              </a:rPr>
              <a:t>) = 17.5 &lt; 20, avg(ag) = 35 &gt; 20</a:t>
            </a:r>
            <a:endParaRPr lang="en-US" i="1" dirty="0">
              <a:latin typeface="Calibri" charset="0"/>
              <a:ea typeface="ＭＳ Ｐゴシック" charset="0"/>
            </a:endParaRPr>
          </a:p>
          <a:p>
            <a:pPr>
              <a:buFont typeface="Wingdings" charset="0"/>
              <a:buChar char="n"/>
              <a:defRPr/>
            </a:pPr>
            <a:r>
              <a:rPr lang="en-US" dirty="0">
                <a:latin typeface="Calibri" charset="0"/>
                <a:ea typeface="ＭＳ Ｐゴシック" charset="0"/>
              </a:rPr>
              <a:t>But </a:t>
            </a:r>
            <a:r>
              <a:rPr lang="en-US" i="1" dirty="0">
                <a:latin typeface="Calibri" charset="0"/>
                <a:ea typeface="ＭＳ Ｐゴシック" charset="0"/>
              </a:rPr>
              <a:t>avg</a:t>
            </a:r>
            <a:r>
              <a:rPr lang="en-US" dirty="0">
                <a:latin typeface="Calibri" charset="0"/>
                <a:ea typeface="ＭＳ Ｐゴシック" charset="0"/>
              </a:rPr>
              <a:t>(</a:t>
            </a:r>
            <a:r>
              <a:rPr lang="en-US" i="1" dirty="0" err="1">
                <a:latin typeface="Calibri" charset="0"/>
                <a:ea typeface="ＭＳ Ｐゴシック" charset="0"/>
              </a:rPr>
              <a:t>agf</a:t>
            </a:r>
            <a:r>
              <a:rPr lang="en-US" dirty="0">
                <a:latin typeface="Calibri" charset="0"/>
                <a:ea typeface="ＭＳ Ｐゴシック" charset="0"/>
              </a:rPr>
              <a:t>) = 21.7 &gt; 20 </a:t>
            </a:r>
          </a:p>
          <a:p>
            <a:pPr>
              <a:buFont typeface="Wingdings" charset="0"/>
              <a:buChar char="n"/>
              <a:defRPr/>
            </a:pPr>
            <a:r>
              <a:rPr lang="en-US" dirty="0" err="1">
                <a:latin typeface="Calibri" charset="0"/>
                <a:ea typeface="ＭＳ Ｐゴシック" charset="0"/>
              </a:rPr>
              <a:t>Apriori</a:t>
            </a:r>
            <a:r>
              <a:rPr lang="en-US" dirty="0">
                <a:latin typeface="Calibri" charset="0"/>
                <a:ea typeface="ＭＳ Ｐゴシック" charset="0"/>
              </a:rPr>
              <a:t> will not generate “</a:t>
            </a:r>
            <a:r>
              <a:rPr lang="en-US" dirty="0" err="1">
                <a:latin typeface="Calibri" charset="0"/>
                <a:ea typeface="ＭＳ Ｐゴシック" charset="0"/>
              </a:rPr>
              <a:t>agf</a:t>
            </a:r>
            <a:r>
              <a:rPr lang="en-US" dirty="0">
                <a:latin typeface="Calibri" charset="0"/>
                <a:ea typeface="ＭＳ Ｐゴシック" charset="0"/>
              </a:rPr>
              <a:t>” as a candidate</a:t>
            </a:r>
          </a:p>
          <a:p>
            <a:endParaRPr lang="en-US" dirty="0"/>
          </a:p>
        </p:txBody>
      </p:sp>
      <p:sp>
        <p:nvSpPr>
          <p:cNvPr id="4" name="Text Box 24">
            <a:extLst>
              <a:ext uri="{FF2B5EF4-FFF2-40B4-BE49-F238E27FC236}">
                <a16:creationId xmlns:a16="http://schemas.microsoft.com/office/drawing/2014/main" id="{E52F0700-5B49-4121-957D-D3994442BB90}"/>
              </a:ext>
            </a:extLst>
          </p:cNvPr>
          <p:cNvSpPr txBox="1">
            <a:spLocks noChangeArrowheads="1"/>
          </p:cNvSpPr>
          <p:nvPr/>
        </p:nvSpPr>
        <p:spPr bwMode="auto">
          <a:xfrm>
            <a:off x="506319" y="3096616"/>
            <a:ext cx="1430779" cy="3683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ea typeface="MS PGothic" pitchFamily="34" charset="-128"/>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ea typeface="MS PGothic" pitchFamily="34" charset="-128"/>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ea typeface="MS PGothic" pitchFamily="34" charset="-128"/>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ea typeface="MS PGothic" pitchFamily="34" charset="-128"/>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ea typeface="MS PGothic" pitchFamily="34" charset="-128"/>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prstClr val="black"/>
                </a:solidFill>
                <a:effectLst/>
                <a:uLnTx/>
                <a:uFillTx/>
                <a:latin typeface="Calibri" pitchFamily="34" charset="0"/>
                <a:ea typeface="MS PGothic" pitchFamily="34" charset="-128"/>
                <a:cs typeface="+mn-cs"/>
              </a:rPr>
              <a:t>min_sup</a:t>
            </a:r>
            <a:r>
              <a:rPr kumimoji="0" lang="en-US" alt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 = 2</a:t>
            </a:r>
          </a:p>
        </p:txBody>
      </p:sp>
      <p:graphicFrame>
        <p:nvGraphicFramePr>
          <p:cNvPr id="5" name="Table 4">
            <a:extLst>
              <a:ext uri="{FF2B5EF4-FFF2-40B4-BE49-F238E27FC236}">
                <a16:creationId xmlns:a16="http://schemas.microsoft.com/office/drawing/2014/main" id="{65D319FA-05BA-4C64-B4D0-1F53C16A223D}"/>
              </a:ext>
            </a:extLst>
          </p:cNvPr>
          <p:cNvGraphicFramePr>
            <a:graphicFrameLocks noGrp="1"/>
          </p:cNvGraphicFramePr>
          <p:nvPr/>
        </p:nvGraphicFramePr>
        <p:xfrm>
          <a:off x="479969" y="1166650"/>
          <a:ext cx="2319741" cy="1913321"/>
        </p:xfrm>
        <a:graphic>
          <a:graphicData uri="http://schemas.openxmlformats.org/drawingml/2006/table">
            <a:tbl>
              <a:tblPr firstRow="1" bandRow="1">
                <a:tableStyleId>{93296810-A885-4BE3-A3E7-6D5BEEA58F35}</a:tableStyleId>
              </a:tblPr>
              <a:tblGrid>
                <a:gridCol w="624545">
                  <a:extLst>
                    <a:ext uri="{9D8B030D-6E8A-4147-A177-3AD203B41FA5}">
                      <a16:colId xmlns:a16="http://schemas.microsoft.com/office/drawing/2014/main" val="20000"/>
                    </a:ext>
                  </a:extLst>
                </a:gridCol>
                <a:gridCol w="1695196">
                  <a:extLst>
                    <a:ext uri="{9D8B030D-6E8A-4147-A177-3AD203B41FA5}">
                      <a16:colId xmlns:a16="http://schemas.microsoft.com/office/drawing/2014/main" val="20001"/>
                    </a:ext>
                  </a:extLst>
                </a:gridCol>
              </a:tblGrid>
              <a:tr h="389321">
                <a:tc>
                  <a:txBody>
                    <a:bodyPr/>
                    <a:lstStyle/>
                    <a:p>
                      <a:pPr algn="ctr"/>
                      <a:r>
                        <a:rPr lang="en-US" dirty="0">
                          <a:solidFill>
                            <a:schemeClr val="tx1"/>
                          </a:solidFill>
                          <a:latin typeface="Calibri" panose="020F0502020204030204" pitchFamily="34" charset="0"/>
                        </a:rPr>
                        <a:t>TID</a:t>
                      </a:r>
                    </a:p>
                  </a:txBody>
                  <a:tcPr marL="121920" marR="121920"/>
                </a:tc>
                <a:tc>
                  <a:txBody>
                    <a:bodyPr/>
                    <a:lstStyle/>
                    <a:p>
                      <a:pPr algn="ctr"/>
                      <a:r>
                        <a:rPr lang="en-US" dirty="0">
                          <a:solidFill>
                            <a:schemeClr val="tx1"/>
                          </a:solidFill>
                          <a:latin typeface="Calibri" panose="020F0502020204030204" pitchFamily="34" charset="0"/>
                        </a:rPr>
                        <a:t>Transaction</a:t>
                      </a:r>
                    </a:p>
                  </a:txBody>
                  <a:tcPr marL="121920" marR="121920"/>
                </a:tc>
                <a:extLst>
                  <a:ext uri="{0D108BD9-81ED-4DB2-BD59-A6C34878D82A}">
                    <a16:rowId xmlns:a16="http://schemas.microsoft.com/office/drawing/2014/main" val="10000"/>
                  </a:ext>
                </a:extLst>
              </a:tr>
              <a:tr h="350520">
                <a:tc>
                  <a:txBody>
                    <a:bodyPr/>
                    <a:lstStyle/>
                    <a:p>
                      <a:r>
                        <a:rPr lang="en-US" dirty="0">
                          <a:latin typeface="Calibri" panose="020F0502020204030204" pitchFamily="34" charset="0"/>
                        </a:rPr>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b, c, d, f, h</a:t>
                      </a:r>
                    </a:p>
                  </a:txBody>
                  <a:tcPr marL="121920" marR="121920"/>
                </a:tc>
                <a:extLst>
                  <a:ext uri="{0D108BD9-81ED-4DB2-BD59-A6C34878D82A}">
                    <a16:rowId xmlns:a16="http://schemas.microsoft.com/office/drawing/2014/main" val="10001"/>
                  </a:ext>
                </a:extLst>
              </a:tr>
              <a:tr h="350520">
                <a:tc>
                  <a:txBody>
                    <a:bodyPr/>
                    <a:lstStyle/>
                    <a:p>
                      <a:r>
                        <a:rPr lang="en-US" dirty="0">
                          <a:latin typeface="Calibri" panose="020F0502020204030204" pitchFamily="34" charset="0"/>
                        </a:rPr>
                        <a:t>20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b, c, d, f, g, h</a:t>
                      </a:r>
                    </a:p>
                  </a:txBody>
                  <a:tcPr marL="121920" marR="121920"/>
                </a:tc>
                <a:extLst>
                  <a:ext uri="{0D108BD9-81ED-4DB2-BD59-A6C34878D82A}">
                    <a16:rowId xmlns:a16="http://schemas.microsoft.com/office/drawing/2014/main" val="10002"/>
                  </a:ext>
                </a:extLst>
              </a:tr>
              <a:tr h="350520">
                <a:tc>
                  <a:txBody>
                    <a:bodyPr/>
                    <a:lstStyle/>
                    <a:p>
                      <a:r>
                        <a:rPr lang="en-US" dirty="0">
                          <a:latin typeface="Calibri" panose="020F0502020204030204" pitchFamily="34" charset="0"/>
                        </a:rPr>
                        <a:t>30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b, c, d, f, g</a:t>
                      </a:r>
                    </a:p>
                  </a:txBody>
                  <a:tcPr marL="121920" marR="121920"/>
                </a:tc>
                <a:extLst>
                  <a:ext uri="{0D108BD9-81ED-4DB2-BD59-A6C34878D82A}">
                    <a16:rowId xmlns:a16="http://schemas.microsoft.com/office/drawing/2014/main" val="10003"/>
                  </a:ext>
                </a:extLst>
              </a:tr>
              <a:tr h="350520">
                <a:tc>
                  <a:txBody>
                    <a:bodyPr/>
                    <a:lstStyle/>
                    <a:p>
                      <a:r>
                        <a:rPr lang="en-US" dirty="0">
                          <a:latin typeface="Calibri" panose="020F0502020204030204" pitchFamily="34" charset="0"/>
                        </a:rPr>
                        <a:t>40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c, e, f, g</a:t>
                      </a:r>
                    </a:p>
                  </a:txBody>
                  <a:tcPr marL="121920" marR="121920"/>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5C8DA71A-F717-4775-B9F6-72A39DF8F4F0}"/>
              </a:ext>
            </a:extLst>
          </p:cNvPr>
          <p:cNvGraphicFramePr>
            <a:graphicFrameLocks noGrp="1"/>
          </p:cNvGraphicFramePr>
          <p:nvPr/>
        </p:nvGraphicFramePr>
        <p:xfrm>
          <a:off x="506319" y="3464916"/>
          <a:ext cx="2209307" cy="3260820"/>
        </p:xfrm>
        <a:graphic>
          <a:graphicData uri="http://schemas.openxmlformats.org/drawingml/2006/table">
            <a:tbl>
              <a:tblPr firstRow="1" bandRow="1">
                <a:tableStyleId>{5C22544A-7EE6-4342-B048-85BDC9FD1C3A}</a:tableStyleId>
              </a:tblPr>
              <a:tblGrid>
                <a:gridCol w="706978">
                  <a:extLst>
                    <a:ext uri="{9D8B030D-6E8A-4147-A177-3AD203B41FA5}">
                      <a16:colId xmlns:a16="http://schemas.microsoft.com/office/drawing/2014/main" val="20000"/>
                    </a:ext>
                  </a:extLst>
                </a:gridCol>
                <a:gridCol w="706978">
                  <a:extLst>
                    <a:ext uri="{9D8B030D-6E8A-4147-A177-3AD203B41FA5}">
                      <a16:colId xmlns:a16="http://schemas.microsoft.com/office/drawing/2014/main" val="70790107"/>
                    </a:ext>
                  </a:extLst>
                </a:gridCol>
                <a:gridCol w="795351">
                  <a:extLst>
                    <a:ext uri="{9D8B030D-6E8A-4147-A177-3AD203B41FA5}">
                      <a16:colId xmlns:a16="http://schemas.microsoft.com/office/drawing/2014/main" val="20001"/>
                    </a:ext>
                  </a:extLst>
                </a:gridCol>
              </a:tblGrid>
              <a:tr h="335211">
                <a:tc>
                  <a:txBody>
                    <a:bodyPr/>
                    <a:lstStyle/>
                    <a:p>
                      <a:r>
                        <a:rPr lang="en-US" sz="1600" dirty="0">
                          <a:solidFill>
                            <a:schemeClr val="tx1"/>
                          </a:solidFill>
                          <a:latin typeface="Calibri" panose="020F0502020204030204" pitchFamily="34" charset="0"/>
                        </a:rPr>
                        <a:t>Item</a:t>
                      </a:r>
                    </a:p>
                  </a:txBody>
                  <a:tcPr marL="121920" marR="121920" marT="45690" marB="45690"/>
                </a:tc>
                <a:tc>
                  <a:txBody>
                    <a:bodyPr/>
                    <a:lstStyle/>
                    <a:p>
                      <a:r>
                        <a:rPr lang="en-US" sz="1600" dirty="0">
                          <a:solidFill>
                            <a:schemeClr val="tx1"/>
                          </a:solidFill>
                          <a:latin typeface="Calibri" panose="020F0502020204030204" pitchFamily="34" charset="0"/>
                        </a:rPr>
                        <a:t>Price</a:t>
                      </a:r>
                    </a:p>
                  </a:txBody>
                  <a:tcPr marL="121920" marR="121920" marT="45690" marB="45690"/>
                </a:tc>
                <a:tc>
                  <a:txBody>
                    <a:bodyPr/>
                    <a:lstStyle/>
                    <a:p>
                      <a:r>
                        <a:rPr lang="en-US" sz="1600" dirty="0">
                          <a:solidFill>
                            <a:schemeClr val="tx1"/>
                          </a:solidFill>
                          <a:latin typeface="Calibri" panose="020F0502020204030204" pitchFamily="34" charset="0"/>
                        </a:rPr>
                        <a:t>Profit</a:t>
                      </a:r>
                    </a:p>
                  </a:txBody>
                  <a:tcPr marL="121920" marR="121920" marT="45690" marB="45690"/>
                </a:tc>
                <a:extLst>
                  <a:ext uri="{0D108BD9-81ED-4DB2-BD59-A6C34878D82A}">
                    <a16:rowId xmlns:a16="http://schemas.microsoft.com/office/drawing/2014/main" val="10000"/>
                  </a:ext>
                </a:extLst>
              </a:tr>
              <a:tr h="365689">
                <a:tc>
                  <a:txBody>
                    <a:bodyPr/>
                    <a:lstStyle/>
                    <a:p>
                      <a:pPr algn="ctr"/>
                      <a:r>
                        <a:rPr lang="en-US" sz="1800" dirty="0">
                          <a:latin typeface="Calibri" panose="020F0502020204030204" pitchFamily="34" charset="0"/>
                        </a:rPr>
                        <a:t>a</a:t>
                      </a:r>
                    </a:p>
                  </a:txBody>
                  <a:tcPr marL="121920" marR="121920" marT="45690" marB="45690"/>
                </a:tc>
                <a:tc>
                  <a:txBody>
                    <a:bodyPr/>
                    <a:lstStyle/>
                    <a:p>
                      <a:pPr algn="ctr"/>
                      <a:r>
                        <a:rPr lang="en-US" sz="1800" dirty="0">
                          <a:solidFill>
                            <a:schemeClr val="tx1">
                              <a:lumMod val="50000"/>
                              <a:lumOff val="50000"/>
                            </a:schemeClr>
                          </a:solidFill>
                          <a:latin typeface="Calibri" panose="020F0502020204030204" pitchFamily="34" charset="0"/>
                        </a:rPr>
                        <a:t>100</a:t>
                      </a:r>
                    </a:p>
                  </a:txBody>
                  <a:tcPr marL="121920" marR="121920" marT="45690" marB="45690"/>
                </a:tc>
                <a:tc>
                  <a:txBody>
                    <a:bodyPr/>
                    <a:lstStyle/>
                    <a:p>
                      <a:pPr algn="ctr"/>
                      <a:r>
                        <a:rPr lang="en-US" sz="1800" dirty="0">
                          <a:latin typeface="Calibri" panose="020F0502020204030204" pitchFamily="34" charset="0"/>
                        </a:rPr>
                        <a:t>40</a:t>
                      </a:r>
                    </a:p>
                  </a:txBody>
                  <a:tcPr marL="121920" marR="121920" marT="45690" marB="45690"/>
                </a:tc>
                <a:extLst>
                  <a:ext uri="{0D108BD9-81ED-4DB2-BD59-A6C34878D82A}">
                    <a16:rowId xmlns:a16="http://schemas.microsoft.com/office/drawing/2014/main" val="10001"/>
                  </a:ext>
                </a:extLst>
              </a:tr>
              <a:tr h="365689">
                <a:tc>
                  <a:txBody>
                    <a:bodyPr/>
                    <a:lstStyle/>
                    <a:p>
                      <a:pPr algn="ctr"/>
                      <a:r>
                        <a:rPr lang="en-US" sz="1800" dirty="0">
                          <a:latin typeface="Calibri" panose="020F0502020204030204" pitchFamily="34" charset="0"/>
                        </a:rPr>
                        <a:t>b</a:t>
                      </a:r>
                    </a:p>
                  </a:txBody>
                  <a:tcPr marL="121920" marR="121920" marT="45690" marB="45690"/>
                </a:tc>
                <a:tc>
                  <a:txBody>
                    <a:bodyPr/>
                    <a:lstStyle/>
                    <a:p>
                      <a:pPr algn="ctr"/>
                      <a:r>
                        <a:rPr lang="en-US" sz="1800" dirty="0">
                          <a:solidFill>
                            <a:schemeClr val="tx1">
                              <a:lumMod val="50000"/>
                              <a:lumOff val="50000"/>
                            </a:schemeClr>
                          </a:solidFill>
                          <a:latin typeface="Calibri" panose="020F0502020204030204" pitchFamily="34" charset="0"/>
                        </a:rPr>
                        <a:t>40</a:t>
                      </a:r>
                    </a:p>
                  </a:txBody>
                  <a:tcPr marL="121920" marR="121920" marT="45690" marB="45690"/>
                </a:tc>
                <a:tc>
                  <a:txBody>
                    <a:bodyPr/>
                    <a:lstStyle/>
                    <a:p>
                      <a:pPr algn="ctr"/>
                      <a:r>
                        <a:rPr lang="en-US" sz="1800" dirty="0">
                          <a:latin typeface="Calibri" panose="020F0502020204030204" pitchFamily="34" charset="0"/>
                        </a:rPr>
                        <a:t>0</a:t>
                      </a:r>
                    </a:p>
                  </a:txBody>
                  <a:tcPr marL="121920" marR="121920" marT="45690" marB="45690"/>
                </a:tc>
                <a:extLst>
                  <a:ext uri="{0D108BD9-81ED-4DB2-BD59-A6C34878D82A}">
                    <a16:rowId xmlns:a16="http://schemas.microsoft.com/office/drawing/2014/main" val="10002"/>
                  </a:ext>
                </a:extLst>
              </a:tr>
              <a:tr h="365689">
                <a:tc>
                  <a:txBody>
                    <a:bodyPr/>
                    <a:lstStyle/>
                    <a:p>
                      <a:pPr algn="ctr"/>
                      <a:r>
                        <a:rPr lang="en-US" sz="1800" dirty="0">
                          <a:latin typeface="Calibri" panose="020F0502020204030204" pitchFamily="34" charset="0"/>
                        </a:rPr>
                        <a:t>c</a:t>
                      </a:r>
                    </a:p>
                  </a:txBody>
                  <a:tcPr marL="121920" marR="121920" marT="45690" marB="45690"/>
                </a:tc>
                <a:tc>
                  <a:txBody>
                    <a:bodyPr/>
                    <a:lstStyle/>
                    <a:p>
                      <a:pPr algn="ctr"/>
                      <a:r>
                        <a:rPr lang="en-US" sz="1800" dirty="0">
                          <a:solidFill>
                            <a:schemeClr val="tx1">
                              <a:lumMod val="50000"/>
                              <a:lumOff val="50000"/>
                            </a:schemeClr>
                          </a:solidFill>
                          <a:latin typeface="Calibri" panose="020F0502020204030204" pitchFamily="34" charset="0"/>
                        </a:rPr>
                        <a:t>150</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20</a:t>
                      </a:r>
                    </a:p>
                  </a:txBody>
                  <a:tcPr marL="121920" marR="121920" marT="45690" marB="45690"/>
                </a:tc>
                <a:extLst>
                  <a:ext uri="{0D108BD9-81ED-4DB2-BD59-A6C34878D82A}">
                    <a16:rowId xmlns:a16="http://schemas.microsoft.com/office/drawing/2014/main" val="10003"/>
                  </a:ext>
                </a:extLst>
              </a:tr>
              <a:tr h="365689">
                <a:tc>
                  <a:txBody>
                    <a:bodyPr/>
                    <a:lstStyle/>
                    <a:p>
                      <a:pPr algn="ctr"/>
                      <a:r>
                        <a:rPr lang="en-US" sz="1800" dirty="0">
                          <a:latin typeface="Calibri" panose="020F0502020204030204" pitchFamily="34" charset="0"/>
                        </a:rPr>
                        <a:t>d</a:t>
                      </a:r>
                    </a:p>
                  </a:txBody>
                  <a:tcPr marL="121920" marR="121920" marT="45690" marB="45690"/>
                </a:tc>
                <a:tc>
                  <a:txBody>
                    <a:bodyPr/>
                    <a:lstStyle/>
                    <a:p>
                      <a:pPr algn="ctr"/>
                      <a:r>
                        <a:rPr lang="en-US" sz="1800" dirty="0">
                          <a:solidFill>
                            <a:schemeClr val="tx1">
                              <a:lumMod val="50000"/>
                              <a:lumOff val="50000"/>
                            </a:schemeClr>
                          </a:solidFill>
                          <a:latin typeface="Calibri" panose="020F0502020204030204" pitchFamily="34" charset="0"/>
                        </a:rPr>
                        <a:t>35</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15</a:t>
                      </a:r>
                    </a:p>
                  </a:txBody>
                  <a:tcPr marL="121920" marR="121920" marT="45690" marB="45690"/>
                </a:tc>
                <a:extLst>
                  <a:ext uri="{0D108BD9-81ED-4DB2-BD59-A6C34878D82A}">
                    <a16:rowId xmlns:a16="http://schemas.microsoft.com/office/drawing/2014/main" val="10004"/>
                  </a:ext>
                </a:extLst>
              </a:tr>
              <a:tr h="365689">
                <a:tc>
                  <a:txBody>
                    <a:bodyPr/>
                    <a:lstStyle/>
                    <a:p>
                      <a:pPr algn="ctr"/>
                      <a:r>
                        <a:rPr lang="en-US" sz="1800" dirty="0">
                          <a:latin typeface="Calibri" panose="020F0502020204030204" pitchFamily="34" charset="0"/>
                        </a:rPr>
                        <a:t>e</a:t>
                      </a:r>
                    </a:p>
                  </a:txBody>
                  <a:tcPr marL="121920" marR="121920" marT="45690" marB="45690"/>
                </a:tc>
                <a:tc>
                  <a:txBody>
                    <a:bodyPr/>
                    <a:lstStyle/>
                    <a:p>
                      <a:pPr algn="ctr"/>
                      <a:r>
                        <a:rPr lang="en-US" sz="1800" dirty="0">
                          <a:solidFill>
                            <a:schemeClr val="tx1">
                              <a:lumMod val="50000"/>
                              <a:lumOff val="50000"/>
                            </a:schemeClr>
                          </a:solidFill>
                          <a:latin typeface="Calibri" panose="020F0502020204030204" pitchFamily="34" charset="0"/>
                        </a:rPr>
                        <a:t>55</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30</a:t>
                      </a:r>
                    </a:p>
                  </a:txBody>
                  <a:tcPr marL="121920" marR="121920" marT="45690" marB="45690"/>
                </a:tc>
                <a:extLst>
                  <a:ext uri="{0D108BD9-81ED-4DB2-BD59-A6C34878D82A}">
                    <a16:rowId xmlns:a16="http://schemas.microsoft.com/office/drawing/2014/main" val="10005"/>
                  </a:ext>
                </a:extLst>
              </a:tr>
              <a:tr h="365689">
                <a:tc>
                  <a:txBody>
                    <a:bodyPr/>
                    <a:lstStyle/>
                    <a:p>
                      <a:pPr algn="ctr"/>
                      <a:r>
                        <a:rPr lang="en-US" sz="1800" dirty="0">
                          <a:latin typeface="Calibri" panose="020F0502020204030204" pitchFamily="34" charset="0"/>
                        </a:rPr>
                        <a:t>f</a:t>
                      </a:r>
                    </a:p>
                  </a:txBody>
                  <a:tcPr marL="121920" marR="121920" marT="45690" marB="45690"/>
                </a:tc>
                <a:tc>
                  <a:txBody>
                    <a:bodyPr/>
                    <a:lstStyle/>
                    <a:p>
                      <a:pPr algn="ctr"/>
                      <a:r>
                        <a:rPr lang="en-US" sz="1800" dirty="0">
                          <a:solidFill>
                            <a:schemeClr val="tx1">
                              <a:lumMod val="50000"/>
                              <a:lumOff val="50000"/>
                            </a:schemeClr>
                          </a:solidFill>
                          <a:latin typeface="Calibri" panose="020F0502020204030204" pitchFamily="34" charset="0"/>
                        </a:rPr>
                        <a:t>45</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5</a:t>
                      </a:r>
                    </a:p>
                  </a:txBody>
                  <a:tcPr marL="121920" marR="121920" marT="45690" marB="45690"/>
                </a:tc>
                <a:extLst>
                  <a:ext uri="{0D108BD9-81ED-4DB2-BD59-A6C34878D82A}">
                    <a16:rowId xmlns:a16="http://schemas.microsoft.com/office/drawing/2014/main" val="10006"/>
                  </a:ext>
                </a:extLst>
              </a:tr>
              <a:tr h="365689">
                <a:tc>
                  <a:txBody>
                    <a:bodyPr/>
                    <a:lstStyle/>
                    <a:p>
                      <a:pPr algn="ctr"/>
                      <a:r>
                        <a:rPr lang="en-US" sz="1800" dirty="0">
                          <a:latin typeface="Calibri" panose="020F0502020204030204" pitchFamily="34" charset="0"/>
                        </a:rPr>
                        <a:t>g</a:t>
                      </a:r>
                    </a:p>
                  </a:txBody>
                  <a:tcPr marL="121920" marR="121920" marT="45690" marB="45690"/>
                </a:tc>
                <a:tc>
                  <a:txBody>
                    <a:bodyPr/>
                    <a:lstStyle/>
                    <a:p>
                      <a:pPr algn="ctr"/>
                      <a:r>
                        <a:rPr lang="en-US" sz="1800" dirty="0">
                          <a:solidFill>
                            <a:schemeClr val="tx1">
                              <a:lumMod val="50000"/>
                              <a:lumOff val="50000"/>
                            </a:schemeClr>
                          </a:solidFill>
                          <a:latin typeface="Calibri" panose="020F0502020204030204" pitchFamily="34" charset="0"/>
                        </a:rPr>
                        <a:t>80</a:t>
                      </a:r>
                    </a:p>
                  </a:txBody>
                  <a:tcPr marL="121920" marR="121920" marT="45690" marB="45690"/>
                </a:tc>
                <a:tc>
                  <a:txBody>
                    <a:bodyPr/>
                    <a:lstStyle/>
                    <a:p>
                      <a:pPr algn="ctr"/>
                      <a:r>
                        <a:rPr lang="en-US" sz="1800" dirty="0">
                          <a:latin typeface="Calibri" panose="020F0502020204030204" pitchFamily="34" charset="0"/>
                        </a:rPr>
                        <a:t>30</a:t>
                      </a:r>
                    </a:p>
                  </a:txBody>
                  <a:tcPr marL="121920" marR="121920" marT="45690" marB="45690"/>
                </a:tc>
                <a:extLst>
                  <a:ext uri="{0D108BD9-81ED-4DB2-BD59-A6C34878D82A}">
                    <a16:rowId xmlns:a16="http://schemas.microsoft.com/office/drawing/2014/main" val="10007"/>
                  </a:ext>
                </a:extLst>
              </a:tr>
              <a:tr h="365689">
                <a:tc>
                  <a:txBody>
                    <a:bodyPr/>
                    <a:lstStyle/>
                    <a:p>
                      <a:pPr algn="ctr"/>
                      <a:r>
                        <a:rPr lang="en-US" sz="1800" dirty="0">
                          <a:latin typeface="Calibri" panose="020F0502020204030204" pitchFamily="34" charset="0"/>
                        </a:rPr>
                        <a:t>h</a:t>
                      </a:r>
                    </a:p>
                  </a:txBody>
                  <a:tcPr marL="121920" marR="121920" marT="45690" marB="45690"/>
                </a:tc>
                <a:tc>
                  <a:txBody>
                    <a:bodyPr/>
                    <a:lstStyle/>
                    <a:p>
                      <a:pPr algn="ctr"/>
                      <a:r>
                        <a:rPr lang="en-US" sz="1800" dirty="0">
                          <a:solidFill>
                            <a:schemeClr val="tx1">
                              <a:lumMod val="50000"/>
                              <a:lumOff val="50000"/>
                            </a:schemeClr>
                          </a:solidFill>
                          <a:latin typeface="Calibri" panose="020F0502020204030204" pitchFamily="34" charset="0"/>
                        </a:rPr>
                        <a:t>10</a:t>
                      </a:r>
                    </a:p>
                  </a:txBody>
                  <a:tcPr marL="121920" marR="121920" marT="45690" marB="45690"/>
                </a:tc>
                <a:tc>
                  <a:txBody>
                    <a:bodyPr/>
                    <a:lstStyle/>
                    <a:p>
                      <a:pPr algn="ctr"/>
                      <a:r>
                        <a:rPr lang="en-US" sz="1800" dirty="0">
                          <a:latin typeface="Calibri" panose="020F0502020204030204" pitchFamily="34" charset="0"/>
                        </a:rPr>
                        <a:t>5</a:t>
                      </a:r>
                    </a:p>
                  </a:txBody>
                  <a:tcPr marL="121920" marR="121920" marT="45690" marB="45690"/>
                </a:tc>
                <a:extLst>
                  <a:ext uri="{0D108BD9-81ED-4DB2-BD59-A6C34878D82A}">
                    <a16:rowId xmlns:a16="http://schemas.microsoft.com/office/drawing/2014/main" val="10008"/>
                  </a:ext>
                </a:extLst>
              </a:tr>
            </a:tbl>
          </a:graphicData>
        </a:graphic>
      </p:graphicFrame>
      <p:graphicFrame>
        <p:nvGraphicFramePr>
          <p:cNvPr id="9" name="Object 5">
            <a:extLst>
              <a:ext uri="{FF2B5EF4-FFF2-40B4-BE49-F238E27FC236}">
                <a16:creationId xmlns:a16="http://schemas.microsoft.com/office/drawing/2014/main" id="{B799919D-A889-46EB-9C5E-D3612C50422E}"/>
              </a:ext>
            </a:extLst>
          </p:cNvPr>
          <p:cNvGraphicFramePr>
            <a:graphicFrameLocks noChangeAspect="1"/>
          </p:cNvGraphicFramePr>
          <p:nvPr>
            <p:extLst>
              <p:ext uri="{D42A27DB-BD31-4B8C-83A1-F6EECF244321}">
                <p14:modId xmlns:p14="http://schemas.microsoft.com/office/powerpoint/2010/main" val="347128467"/>
              </p:ext>
            </p:extLst>
          </p:nvPr>
        </p:nvGraphicFramePr>
        <p:xfrm>
          <a:off x="4281488" y="1869234"/>
          <a:ext cx="1909762" cy="1963738"/>
        </p:xfrm>
        <a:graphic>
          <a:graphicData uri="http://schemas.openxmlformats.org/presentationml/2006/ole">
            <mc:AlternateContent xmlns:mc="http://schemas.openxmlformats.org/markup-compatibility/2006">
              <mc:Choice xmlns:v="urn:schemas-microsoft-com:vml" Requires="v">
                <p:oleObj name="Worksheet" r:id="rId2" imgW="1695447" imgH="2114660" progId="Excel.Sheet.8">
                  <p:embed/>
                </p:oleObj>
              </mc:Choice>
              <mc:Fallback>
                <p:oleObj name="Worksheet" r:id="rId2" imgW="1695447" imgH="2114660" progId="Excel.Sheet.8">
                  <p:embed/>
                  <p:pic>
                    <p:nvPicPr>
                      <p:cNvPr id="30726" name="Object 5"/>
                      <p:cNvPicPr>
                        <a:picLocks noChangeAspect="1" noChangeArrowheads="1"/>
                      </p:cNvPicPr>
                      <p:nvPr/>
                    </p:nvPicPr>
                    <p:blipFill>
                      <a:blip r:embed="rId3"/>
                      <a:srcRect/>
                      <a:stretch>
                        <a:fillRect/>
                      </a:stretch>
                    </p:blipFill>
                    <p:spPr bwMode="auto">
                      <a:xfrm>
                        <a:off x="4281488" y="1869234"/>
                        <a:ext cx="1909762" cy="1963738"/>
                      </a:xfrm>
                      <a:prstGeom prst="rect">
                        <a:avLst/>
                      </a:prstGeom>
                      <a:noFill/>
                      <a:ln>
                        <a:noFill/>
                      </a:ln>
                      <a:effectLst/>
                    </p:spPr>
                  </p:pic>
                </p:oleObj>
              </mc:Fallback>
            </mc:AlternateContent>
          </a:graphicData>
        </a:graphic>
      </p:graphicFrame>
      <p:grpSp>
        <p:nvGrpSpPr>
          <p:cNvPr id="73" name="Group 72">
            <a:extLst>
              <a:ext uri="{FF2B5EF4-FFF2-40B4-BE49-F238E27FC236}">
                <a16:creationId xmlns:a16="http://schemas.microsoft.com/office/drawing/2014/main" id="{C04EB109-79C8-475A-88A5-EB2A87ECA44B}"/>
              </a:ext>
            </a:extLst>
          </p:cNvPr>
          <p:cNvGrpSpPr/>
          <p:nvPr/>
        </p:nvGrpSpPr>
        <p:grpSpPr>
          <a:xfrm>
            <a:off x="2799710" y="2347171"/>
            <a:ext cx="1073150" cy="457200"/>
            <a:chOff x="4757303" y="3087947"/>
            <a:chExt cx="1073150" cy="457200"/>
          </a:xfrm>
        </p:grpSpPr>
        <p:sp>
          <p:nvSpPr>
            <p:cNvPr id="11" name="Text Box 7">
              <a:extLst>
                <a:ext uri="{FF2B5EF4-FFF2-40B4-BE49-F238E27FC236}">
                  <a16:creationId xmlns:a16="http://schemas.microsoft.com/office/drawing/2014/main" id="{096532EB-EBDF-4B49-84C4-76D9D7B23B74}"/>
                </a:ext>
              </a:extLst>
            </p:cNvPr>
            <p:cNvSpPr txBox="1">
              <a:spLocks noChangeArrowheads="1"/>
            </p:cNvSpPr>
            <p:nvPr/>
          </p:nvSpPr>
          <p:spPr bwMode="auto">
            <a:xfrm>
              <a:off x="4757303" y="3087947"/>
              <a:ext cx="1073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dirty="0">
                  <a:latin typeface="Times New Roman" pitchFamily="18" charset="0"/>
                </a:rPr>
                <a:t>Scan D</a:t>
              </a:r>
            </a:p>
          </p:txBody>
        </p:sp>
        <p:sp>
          <p:nvSpPr>
            <p:cNvPr id="12" name="Line 8">
              <a:extLst>
                <a:ext uri="{FF2B5EF4-FFF2-40B4-BE49-F238E27FC236}">
                  <a16:creationId xmlns:a16="http://schemas.microsoft.com/office/drawing/2014/main" id="{C92CF549-ACCF-442C-84DA-C2790C625044}"/>
                </a:ext>
              </a:extLst>
            </p:cNvPr>
            <p:cNvSpPr>
              <a:spLocks noChangeShapeType="1"/>
            </p:cNvSpPr>
            <p:nvPr/>
          </p:nvSpPr>
          <p:spPr bwMode="auto">
            <a:xfrm>
              <a:off x="4895209" y="3532188"/>
              <a:ext cx="8318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13" name="Text Box 9">
            <a:extLst>
              <a:ext uri="{FF2B5EF4-FFF2-40B4-BE49-F238E27FC236}">
                <a16:creationId xmlns:a16="http://schemas.microsoft.com/office/drawing/2014/main" id="{3BD2A826-3D94-476B-A41D-5558E2F2A4B4}"/>
              </a:ext>
            </a:extLst>
          </p:cNvPr>
          <p:cNvSpPr txBox="1">
            <a:spLocks noChangeArrowheads="1"/>
          </p:cNvSpPr>
          <p:nvPr/>
        </p:nvSpPr>
        <p:spPr bwMode="auto">
          <a:xfrm>
            <a:off x="3804463" y="1772598"/>
            <a:ext cx="47481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zh-CN" i="1" dirty="0">
                <a:latin typeface="Times New Roman" pitchFamily="18" charset="0"/>
              </a:rPr>
              <a:t>F</a:t>
            </a:r>
            <a:r>
              <a:rPr lang="en-US" i="1" baseline="-25000" dirty="0">
                <a:latin typeface="Times New Roman" pitchFamily="18" charset="0"/>
              </a:rPr>
              <a:t>1</a:t>
            </a:r>
          </a:p>
        </p:txBody>
      </p:sp>
      <p:sp>
        <p:nvSpPr>
          <p:cNvPr id="14" name="Text Box 10">
            <a:extLst>
              <a:ext uri="{FF2B5EF4-FFF2-40B4-BE49-F238E27FC236}">
                <a16:creationId xmlns:a16="http://schemas.microsoft.com/office/drawing/2014/main" id="{56E6E172-2D78-4AFC-AA49-85E38E5198FD}"/>
              </a:ext>
            </a:extLst>
          </p:cNvPr>
          <p:cNvSpPr txBox="1">
            <a:spLocks noChangeArrowheads="1"/>
          </p:cNvSpPr>
          <p:nvPr/>
        </p:nvSpPr>
        <p:spPr bwMode="auto">
          <a:xfrm>
            <a:off x="6494541" y="1793987"/>
            <a:ext cx="47481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i="1" dirty="0">
                <a:latin typeface="Times New Roman" pitchFamily="18" charset="0"/>
              </a:rPr>
              <a:t>F</a:t>
            </a:r>
            <a:r>
              <a:rPr lang="en-US" i="1" baseline="-25000" dirty="0">
                <a:latin typeface="Times New Roman" pitchFamily="18" charset="0"/>
              </a:rPr>
              <a:t>2</a:t>
            </a:r>
          </a:p>
        </p:txBody>
      </p:sp>
      <p:sp>
        <p:nvSpPr>
          <p:cNvPr id="31" name="Line 27">
            <a:extLst>
              <a:ext uri="{FF2B5EF4-FFF2-40B4-BE49-F238E27FC236}">
                <a16:creationId xmlns:a16="http://schemas.microsoft.com/office/drawing/2014/main" id="{4D21FFDD-3119-4160-9E22-781B875854DF}"/>
              </a:ext>
            </a:extLst>
          </p:cNvPr>
          <p:cNvSpPr>
            <a:spLocks noChangeShapeType="1"/>
          </p:cNvSpPr>
          <p:nvPr/>
        </p:nvSpPr>
        <p:spPr bwMode="auto">
          <a:xfrm>
            <a:off x="6191250" y="2810939"/>
            <a:ext cx="5270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cxnSp>
        <p:nvCxnSpPr>
          <p:cNvPr id="72" name="Straight Arrow Connector 71">
            <a:extLst>
              <a:ext uri="{FF2B5EF4-FFF2-40B4-BE49-F238E27FC236}">
                <a16:creationId xmlns:a16="http://schemas.microsoft.com/office/drawing/2014/main" id="{706EB2E5-630E-445B-AE4F-567EE9512890}"/>
              </a:ext>
            </a:extLst>
          </p:cNvPr>
          <p:cNvCxnSpPr>
            <a:cxnSpLocks/>
          </p:cNvCxnSpPr>
          <p:nvPr/>
        </p:nvCxnSpPr>
        <p:spPr>
          <a:xfrm flipH="1" flipV="1">
            <a:off x="8912228" y="2677473"/>
            <a:ext cx="712370" cy="277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74" name="Object 5">
            <a:extLst>
              <a:ext uri="{FF2B5EF4-FFF2-40B4-BE49-F238E27FC236}">
                <a16:creationId xmlns:a16="http://schemas.microsoft.com/office/drawing/2014/main" id="{C387B2D1-CE14-4E6A-AD46-2247947BB55A}"/>
              </a:ext>
            </a:extLst>
          </p:cNvPr>
          <p:cNvGraphicFramePr>
            <a:graphicFrameLocks noChangeAspect="1"/>
          </p:cNvGraphicFramePr>
          <p:nvPr>
            <p:extLst>
              <p:ext uri="{D42A27DB-BD31-4B8C-83A1-F6EECF244321}">
                <p14:modId xmlns:p14="http://schemas.microsoft.com/office/powerpoint/2010/main" val="1010755548"/>
              </p:ext>
            </p:extLst>
          </p:nvPr>
        </p:nvGraphicFramePr>
        <p:xfrm>
          <a:off x="6953043" y="1862090"/>
          <a:ext cx="1909762" cy="1963738"/>
        </p:xfrm>
        <a:graphic>
          <a:graphicData uri="http://schemas.openxmlformats.org/presentationml/2006/ole">
            <mc:AlternateContent xmlns:mc="http://schemas.openxmlformats.org/markup-compatibility/2006">
              <mc:Choice xmlns:v="urn:schemas-microsoft-com:vml" Requires="v">
                <p:oleObj name="Worksheet" r:id="rId4" imgW="1695447" imgH="2114660" progId="Excel.Sheet.8">
                  <p:embed/>
                </p:oleObj>
              </mc:Choice>
              <mc:Fallback>
                <p:oleObj name="Worksheet" r:id="rId4" imgW="1695447" imgH="2114660" progId="Excel.Sheet.8">
                  <p:embed/>
                  <p:pic>
                    <p:nvPicPr>
                      <p:cNvPr id="9" name="Object 5">
                        <a:extLst>
                          <a:ext uri="{FF2B5EF4-FFF2-40B4-BE49-F238E27FC236}">
                            <a16:creationId xmlns:a16="http://schemas.microsoft.com/office/drawing/2014/main" id="{B799919D-A889-46EB-9C5E-D3612C50422E}"/>
                          </a:ext>
                        </a:extLst>
                      </p:cNvPr>
                      <p:cNvPicPr>
                        <a:picLocks noChangeAspect="1" noChangeArrowheads="1"/>
                      </p:cNvPicPr>
                      <p:nvPr/>
                    </p:nvPicPr>
                    <p:blipFill>
                      <a:blip r:embed="rId5"/>
                      <a:srcRect/>
                      <a:stretch>
                        <a:fillRect/>
                      </a:stretch>
                    </p:blipFill>
                    <p:spPr bwMode="auto">
                      <a:xfrm>
                        <a:off x="6953043" y="1862090"/>
                        <a:ext cx="1909762" cy="1963738"/>
                      </a:xfrm>
                      <a:prstGeom prst="rect">
                        <a:avLst/>
                      </a:prstGeom>
                      <a:noFill/>
                      <a:ln>
                        <a:noFill/>
                      </a:ln>
                      <a:effectLst/>
                    </p:spPr>
                  </p:pic>
                </p:oleObj>
              </mc:Fallback>
            </mc:AlternateContent>
          </a:graphicData>
        </a:graphic>
      </p:graphicFrame>
      <p:grpSp>
        <p:nvGrpSpPr>
          <p:cNvPr id="33" name="Group 30">
            <a:extLst>
              <a:ext uri="{FF2B5EF4-FFF2-40B4-BE49-F238E27FC236}">
                <a16:creationId xmlns:a16="http://schemas.microsoft.com/office/drawing/2014/main" id="{90353636-74BE-4D30-BA85-514CDC2CB869}"/>
              </a:ext>
            </a:extLst>
          </p:cNvPr>
          <p:cNvGrpSpPr>
            <a:grpSpLocks/>
          </p:cNvGrpSpPr>
          <p:nvPr/>
        </p:nvGrpSpPr>
        <p:grpSpPr bwMode="auto">
          <a:xfrm>
            <a:off x="7241191" y="2622503"/>
            <a:ext cx="1524000" cy="152400"/>
            <a:chOff x="2160" y="2016"/>
            <a:chExt cx="960" cy="96"/>
          </a:xfrm>
        </p:grpSpPr>
        <p:sp>
          <p:nvSpPr>
            <p:cNvPr id="34" name="Line 31">
              <a:extLst>
                <a:ext uri="{FF2B5EF4-FFF2-40B4-BE49-F238E27FC236}">
                  <a16:creationId xmlns:a16="http://schemas.microsoft.com/office/drawing/2014/main" id="{424C771C-1EE2-4070-9587-667A3D1F9023}"/>
                </a:ext>
              </a:extLst>
            </p:cNvPr>
            <p:cNvSpPr>
              <a:spLocks noChangeShapeType="1"/>
            </p:cNvSpPr>
            <p:nvPr/>
          </p:nvSpPr>
          <p:spPr bwMode="auto">
            <a:xfrm>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 name="Line 32">
              <a:extLst>
                <a:ext uri="{FF2B5EF4-FFF2-40B4-BE49-F238E27FC236}">
                  <a16:creationId xmlns:a16="http://schemas.microsoft.com/office/drawing/2014/main" id="{2C2C0827-0BFD-4594-9584-FA57D1905281}"/>
                </a:ext>
              </a:extLst>
            </p:cNvPr>
            <p:cNvSpPr>
              <a:spLocks noChangeShapeType="1"/>
            </p:cNvSpPr>
            <p:nvPr/>
          </p:nvSpPr>
          <p:spPr bwMode="auto">
            <a:xfrm flipV="1">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75" name="Group 30">
            <a:extLst>
              <a:ext uri="{FF2B5EF4-FFF2-40B4-BE49-F238E27FC236}">
                <a16:creationId xmlns:a16="http://schemas.microsoft.com/office/drawing/2014/main" id="{01AE6B22-87AA-48AD-BA86-A77B91D95247}"/>
              </a:ext>
            </a:extLst>
          </p:cNvPr>
          <p:cNvGrpSpPr>
            <a:grpSpLocks/>
          </p:cNvGrpSpPr>
          <p:nvPr/>
        </p:nvGrpSpPr>
        <p:grpSpPr bwMode="auto">
          <a:xfrm>
            <a:off x="7278778" y="2273703"/>
            <a:ext cx="1524000" cy="152400"/>
            <a:chOff x="2160" y="2016"/>
            <a:chExt cx="960" cy="96"/>
          </a:xfrm>
        </p:grpSpPr>
        <p:sp>
          <p:nvSpPr>
            <p:cNvPr id="76" name="Line 31">
              <a:extLst>
                <a:ext uri="{FF2B5EF4-FFF2-40B4-BE49-F238E27FC236}">
                  <a16:creationId xmlns:a16="http://schemas.microsoft.com/office/drawing/2014/main" id="{7B665A27-F641-4827-84B9-0865D7F81CF3}"/>
                </a:ext>
              </a:extLst>
            </p:cNvPr>
            <p:cNvSpPr>
              <a:spLocks noChangeShapeType="1"/>
            </p:cNvSpPr>
            <p:nvPr/>
          </p:nvSpPr>
          <p:spPr bwMode="auto">
            <a:xfrm>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7" name="Line 32">
              <a:extLst>
                <a:ext uri="{FF2B5EF4-FFF2-40B4-BE49-F238E27FC236}">
                  <a16:creationId xmlns:a16="http://schemas.microsoft.com/office/drawing/2014/main" id="{7E887FC3-A0F3-4930-9DDB-C15A2456535B}"/>
                </a:ext>
              </a:extLst>
            </p:cNvPr>
            <p:cNvSpPr>
              <a:spLocks noChangeShapeType="1"/>
            </p:cNvSpPr>
            <p:nvPr/>
          </p:nvSpPr>
          <p:spPr bwMode="auto">
            <a:xfrm flipV="1">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78" name="Group 30">
            <a:extLst>
              <a:ext uri="{FF2B5EF4-FFF2-40B4-BE49-F238E27FC236}">
                <a16:creationId xmlns:a16="http://schemas.microsoft.com/office/drawing/2014/main" id="{74EA436D-1C23-4976-B93B-FFA939EE45F9}"/>
              </a:ext>
            </a:extLst>
          </p:cNvPr>
          <p:cNvGrpSpPr>
            <a:grpSpLocks/>
          </p:cNvGrpSpPr>
          <p:nvPr/>
        </p:nvGrpSpPr>
        <p:grpSpPr bwMode="auto">
          <a:xfrm>
            <a:off x="7241191" y="3284490"/>
            <a:ext cx="1524000" cy="152400"/>
            <a:chOff x="2160" y="2016"/>
            <a:chExt cx="960" cy="96"/>
          </a:xfrm>
        </p:grpSpPr>
        <p:sp>
          <p:nvSpPr>
            <p:cNvPr id="79" name="Line 31">
              <a:extLst>
                <a:ext uri="{FF2B5EF4-FFF2-40B4-BE49-F238E27FC236}">
                  <a16:creationId xmlns:a16="http://schemas.microsoft.com/office/drawing/2014/main" id="{83B4ADAC-B4C7-4AE6-9856-32BC7E5B1B56}"/>
                </a:ext>
              </a:extLst>
            </p:cNvPr>
            <p:cNvSpPr>
              <a:spLocks noChangeShapeType="1"/>
            </p:cNvSpPr>
            <p:nvPr/>
          </p:nvSpPr>
          <p:spPr bwMode="auto">
            <a:xfrm>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 name="Line 32">
              <a:extLst>
                <a:ext uri="{FF2B5EF4-FFF2-40B4-BE49-F238E27FC236}">
                  <a16:creationId xmlns:a16="http://schemas.microsoft.com/office/drawing/2014/main" id="{79425960-D24C-4999-B7E4-D99F7DE82B4A}"/>
                </a:ext>
              </a:extLst>
            </p:cNvPr>
            <p:cNvSpPr>
              <a:spLocks noChangeShapeType="1"/>
            </p:cNvSpPr>
            <p:nvPr/>
          </p:nvSpPr>
          <p:spPr bwMode="auto">
            <a:xfrm flipV="1">
              <a:off x="2160" y="2016"/>
              <a:ext cx="960" cy="96"/>
            </a:xfrm>
            <a:prstGeom prst="line">
              <a:avLst/>
            </a:prstGeom>
            <a:noFill/>
            <a:ln w="254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cxnSp>
        <p:nvCxnSpPr>
          <p:cNvPr id="82" name="Straight Arrow Connector 81">
            <a:extLst>
              <a:ext uri="{FF2B5EF4-FFF2-40B4-BE49-F238E27FC236}">
                <a16:creationId xmlns:a16="http://schemas.microsoft.com/office/drawing/2014/main" id="{AEC05453-68DE-409E-827F-BDACA41AA8F5}"/>
              </a:ext>
            </a:extLst>
          </p:cNvPr>
          <p:cNvCxnSpPr>
            <a:cxnSpLocks/>
          </p:cNvCxnSpPr>
          <p:nvPr/>
        </p:nvCxnSpPr>
        <p:spPr>
          <a:xfrm flipH="1" flipV="1">
            <a:off x="8862806" y="2330245"/>
            <a:ext cx="761792" cy="6246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5" name="Text Box 29">
            <a:extLst>
              <a:ext uri="{FF2B5EF4-FFF2-40B4-BE49-F238E27FC236}">
                <a16:creationId xmlns:a16="http://schemas.microsoft.com/office/drawing/2014/main" id="{0BB0274D-2C7C-49C5-9B77-57DB74D561D0}"/>
              </a:ext>
            </a:extLst>
          </p:cNvPr>
          <p:cNvSpPr txBox="1">
            <a:spLocks noChangeArrowheads="1"/>
          </p:cNvSpPr>
          <p:nvPr/>
        </p:nvSpPr>
        <p:spPr bwMode="auto">
          <a:xfrm>
            <a:off x="9607516" y="2901593"/>
            <a:ext cx="16875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en-US" sz="1800" b="1" dirty="0">
                <a:solidFill>
                  <a:schemeClr val="hlink"/>
                </a:solidFill>
              </a:rPr>
              <a:t>Chopped too early</a:t>
            </a:r>
          </a:p>
        </p:txBody>
      </p:sp>
      <p:sp>
        <p:nvSpPr>
          <p:cNvPr id="86" name="Rectangle 85">
            <a:extLst>
              <a:ext uri="{FF2B5EF4-FFF2-40B4-BE49-F238E27FC236}">
                <a16:creationId xmlns:a16="http://schemas.microsoft.com/office/drawing/2014/main" id="{04CD99F7-ED49-4CCC-BEE4-092835538F2D}"/>
              </a:ext>
            </a:extLst>
          </p:cNvPr>
          <p:cNvSpPr/>
          <p:nvPr/>
        </p:nvSpPr>
        <p:spPr>
          <a:xfrm>
            <a:off x="4542291" y="1287076"/>
            <a:ext cx="3682418" cy="369332"/>
          </a:xfrm>
          <a:prstGeom prst="rect">
            <a:avLst/>
          </a:prstGeom>
        </p:spPr>
        <p:txBody>
          <a:bodyPr wrap="none">
            <a:spAutoFit/>
          </a:bodyPr>
          <a:lstStyle/>
          <a:p>
            <a:pPr>
              <a:spcBef>
                <a:spcPct val="50000"/>
              </a:spcBef>
            </a:pPr>
            <a:r>
              <a:rPr lang="en-US" sz="1800" b="1" dirty="0">
                <a:solidFill>
                  <a:schemeClr val="hlink"/>
                </a:solidFill>
                <a:latin typeface="Tahoma" pitchFamily="34" charset="0"/>
              </a:rPr>
              <a:t>constraint: avg(</a:t>
            </a:r>
            <a:r>
              <a:rPr lang="en-US" sz="1800" b="1" dirty="0" err="1">
                <a:solidFill>
                  <a:schemeClr val="hlink"/>
                </a:solidFill>
                <a:latin typeface="Tahoma" pitchFamily="34" charset="0"/>
              </a:rPr>
              <a:t>S.profit</a:t>
            </a:r>
            <a:r>
              <a:rPr lang="en-US" sz="1800" b="1" dirty="0">
                <a:solidFill>
                  <a:schemeClr val="hlink"/>
                </a:solidFill>
                <a:latin typeface="Tahoma" pitchFamily="34" charset="0"/>
              </a:rPr>
              <a:t>) </a:t>
            </a:r>
            <a:r>
              <a:rPr lang="en-US" sz="1800" b="1" dirty="0">
                <a:solidFill>
                  <a:schemeClr val="hlink"/>
                </a:solidFill>
                <a:latin typeface="Tahoma" pitchFamily="34" charset="0"/>
                <a:sym typeface="Symbol" charset="0"/>
              </a:rPr>
              <a:t>&gt;</a:t>
            </a:r>
            <a:r>
              <a:rPr lang="en-US" sz="1800" b="1" dirty="0">
                <a:solidFill>
                  <a:schemeClr val="hlink"/>
                </a:solidFill>
                <a:latin typeface="Tahoma" pitchFamily="34" charset="0"/>
              </a:rPr>
              <a:t> 20 </a:t>
            </a:r>
          </a:p>
        </p:txBody>
      </p:sp>
    </p:spTree>
    <p:extLst>
      <p:ext uri="{BB962C8B-B14F-4D97-AF65-F5344CB8AC3E}">
        <p14:creationId xmlns:p14="http://schemas.microsoft.com/office/powerpoint/2010/main" val="35605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99089" y="258820"/>
            <a:ext cx="11116441" cy="714375"/>
          </a:xfrm>
        </p:spPr>
        <p:txBody>
          <a:bodyPr>
            <a:normAutofit/>
          </a:bodyPr>
          <a:lstStyle/>
          <a:p>
            <a:pPr eaLnBrk="1" hangingPunct="1">
              <a:defRPr/>
            </a:pPr>
            <a:r>
              <a:rPr lang="en-US" altLang="zh-CN" sz="4000" dirty="0">
                <a:ea typeface="SimSun" charset="0"/>
                <a:cs typeface="SimSun" charset="0"/>
              </a:rPr>
              <a:t>Data Space Pruning with Data Anti-Monotonicity</a:t>
            </a:r>
            <a:endParaRPr lang="en-US" sz="4000" dirty="0">
              <a:ea typeface="SimSun" charset="0"/>
              <a:cs typeface="SimSun" charset="0"/>
            </a:endParaRPr>
          </a:p>
        </p:txBody>
      </p:sp>
      <p:sp>
        <p:nvSpPr>
          <p:cNvPr id="10244" name="Rectangle 3"/>
          <p:cNvSpPr>
            <a:spLocks noGrp="1" noChangeArrowheads="1"/>
          </p:cNvSpPr>
          <p:nvPr>
            <p:ph idx="1"/>
          </p:nvPr>
        </p:nvSpPr>
        <p:spPr>
          <a:xfrm>
            <a:off x="2799710" y="1165668"/>
            <a:ext cx="8593504" cy="5433512"/>
          </a:xfrm>
        </p:spPr>
        <p:txBody>
          <a:bodyPr/>
          <a:lstStyle/>
          <a:p>
            <a:pPr>
              <a:spcAft>
                <a:spcPts val="300"/>
              </a:spcAft>
              <a:defRPr/>
            </a:pPr>
            <a:r>
              <a:rPr lang="en-US" altLang="zh-CN" sz="2400" dirty="0">
                <a:ea typeface="SimSun" pitchFamily="2" charset="-122"/>
              </a:rPr>
              <a:t>A constraint c is </a:t>
            </a:r>
            <a:r>
              <a:rPr lang="en-US" altLang="zh-CN" sz="2400" i="1" dirty="0">
                <a:solidFill>
                  <a:srgbClr val="FF0000"/>
                </a:solidFill>
                <a:ea typeface="SimSun" pitchFamily="2" charset="-122"/>
              </a:rPr>
              <a:t>data anti-monotone</a:t>
            </a:r>
            <a:r>
              <a:rPr lang="en-US" altLang="zh-CN" sz="2400" dirty="0">
                <a:ea typeface="SimSun" pitchFamily="2" charset="-122"/>
              </a:rPr>
              <a:t>: In the mining process, if a data entry </a:t>
            </a:r>
            <a:r>
              <a:rPr lang="en-US" altLang="zh-CN" sz="2400" i="1" dirty="0">
                <a:ea typeface="SimSun" pitchFamily="2" charset="-122"/>
              </a:rPr>
              <a:t>t</a:t>
            </a:r>
            <a:r>
              <a:rPr lang="en-US" altLang="zh-CN" sz="2400" dirty="0">
                <a:ea typeface="SimSun" pitchFamily="2" charset="-122"/>
              </a:rPr>
              <a:t> cannot satisfy a pattern </a:t>
            </a:r>
            <a:r>
              <a:rPr lang="en-US" altLang="zh-CN" sz="2400" i="1" dirty="0">
                <a:ea typeface="SimSun" pitchFamily="2" charset="-122"/>
              </a:rPr>
              <a:t>p</a:t>
            </a:r>
            <a:r>
              <a:rPr lang="en-US" altLang="zh-CN" sz="2400" dirty="0">
                <a:ea typeface="SimSun" pitchFamily="2" charset="-122"/>
              </a:rPr>
              <a:t> under </a:t>
            </a:r>
            <a:r>
              <a:rPr lang="en-US" altLang="zh-CN" sz="2400" i="1" dirty="0">
                <a:ea typeface="SimSun" pitchFamily="2" charset="-122"/>
              </a:rPr>
              <a:t>c</a:t>
            </a:r>
            <a:r>
              <a:rPr lang="en-US" altLang="zh-CN" sz="2400" dirty="0">
                <a:ea typeface="SimSun" pitchFamily="2" charset="-122"/>
              </a:rPr>
              <a:t>, </a:t>
            </a:r>
            <a:r>
              <a:rPr lang="en-US" altLang="zh-CN" sz="2400" i="1" dirty="0">
                <a:ea typeface="SimSun" pitchFamily="2" charset="-122"/>
              </a:rPr>
              <a:t>t</a:t>
            </a:r>
            <a:r>
              <a:rPr lang="en-US" altLang="zh-CN" sz="2400" dirty="0">
                <a:ea typeface="SimSun" pitchFamily="2" charset="-122"/>
              </a:rPr>
              <a:t> cannot satisfy </a:t>
            </a:r>
            <a:r>
              <a:rPr lang="en-US" altLang="zh-CN" sz="2400" i="1" dirty="0">
                <a:ea typeface="SimSun" pitchFamily="2" charset="-122"/>
              </a:rPr>
              <a:t>p</a:t>
            </a:r>
            <a:r>
              <a:rPr lang="en-US" altLang="zh-CN" sz="2400" dirty="0">
                <a:ea typeface="SimSun" pitchFamily="2" charset="-122"/>
              </a:rPr>
              <a:t>’s superset either</a:t>
            </a:r>
          </a:p>
          <a:p>
            <a:pPr lvl="1">
              <a:spcAft>
                <a:spcPts val="300"/>
              </a:spcAft>
              <a:defRPr/>
            </a:pPr>
            <a:r>
              <a:rPr lang="en-US" altLang="zh-CN" sz="2400" dirty="0">
                <a:ea typeface="SimSun" pitchFamily="2" charset="-122"/>
              </a:rPr>
              <a:t>Data space pruning: Data entry </a:t>
            </a:r>
            <a:r>
              <a:rPr lang="en-US" altLang="zh-CN" sz="2400" i="1" dirty="0">
                <a:ea typeface="SimSun" pitchFamily="2" charset="-122"/>
              </a:rPr>
              <a:t>t</a:t>
            </a:r>
            <a:r>
              <a:rPr lang="en-US" altLang="zh-CN" sz="2400" dirty="0">
                <a:ea typeface="SimSun" pitchFamily="2" charset="-122"/>
              </a:rPr>
              <a:t> can be pruned </a:t>
            </a:r>
          </a:p>
          <a:p>
            <a:pPr eaLnBrk="1" hangingPunct="1">
              <a:spcAft>
                <a:spcPts val="300"/>
              </a:spcAft>
              <a:defRPr/>
            </a:pPr>
            <a:r>
              <a:rPr lang="en-US" altLang="en-US" sz="2400" dirty="0"/>
              <a:t>Ex. 1: c</a:t>
            </a:r>
            <a:r>
              <a:rPr lang="en-US" altLang="en-US" sz="2400" baseline="-25000" dirty="0"/>
              <a:t>1</a:t>
            </a:r>
            <a:r>
              <a:rPr lang="en-US" altLang="en-US" sz="2400" dirty="0"/>
              <a:t>: </a:t>
            </a:r>
            <a:r>
              <a:rPr lang="en-US" altLang="en-US" sz="2400" i="1" dirty="0">
                <a:sym typeface="Symbol" pitchFamily="18" charset="2"/>
              </a:rPr>
              <a:t>sum</a:t>
            </a:r>
            <a:r>
              <a:rPr lang="en-US" altLang="en-US" sz="2400" dirty="0">
                <a:sym typeface="Symbol" pitchFamily="18" charset="2"/>
              </a:rPr>
              <a:t>(</a:t>
            </a:r>
            <a:r>
              <a:rPr lang="en-US" altLang="en-US" sz="2400" i="1" dirty="0" err="1">
                <a:sym typeface="Symbol" pitchFamily="18" charset="2"/>
              </a:rPr>
              <a:t>S.Profit</a:t>
            </a:r>
            <a:r>
              <a:rPr lang="en-US" altLang="en-US" sz="2400" dirty="0">
                <a:sym typeface="Symbol" pitchFamily="18" charset="2"/>
              </a:rPr>
              <a:t>)  </a:t>
            </a:r>
            <a:r>
              <a:rPr lang="en-US" altLang="en-US" sz="2400" i="1" dirty="0">
                <a:sym typeface="Symbol" pitchFamily="18" charset="2"/>
              </a:rPr>
              <a:t>v</a:t>
            </a:r>
            <a:r>
              <a:rPr lang="en-US" altLang="en-US" sz="2400" dirty="0">
                <a:sym typeface="Symbol" pitchFamily="18" charset="2"/>
              </a:rPr>
              <a:t>  is </a:t>
            </a:r>
            <a:r>
              <a:rPr lang="en-US" altLang="en-US" sz="2400" dirty="0">
                <a:solidFill>
                  <a:srgbClr val="FF0000"/>
                </a:solidFill>
                <a:sym typeface="Symbol" pitchFamily="18" charset="2"/>
              </a:rPr>
              <a:t>data anti-monotone</a:t>
            </a:r>
          </a:p>
          <a:p>
            <a:pPr lvl="1" defTabSz="914400" fontAlgn="base">
              <a:lnSpc>
                <a:spcPct val="70000"/>
              </a:lnSpc>
              <a:spcAft>
                <a:spcPts val="300"/>
              </a:spcAft>
              <a:defRPr/>
            </a:pPr>
            <a:r>
              <a:rPr lang="en-US" altLang="en-US" sz="2400" dirty="0">
                <a:sym typeface="Symbol" pitchFamily="18" charset="2"/>
              </a:rPr>
              <a:t>Let </a:t>
            </a:r>
            <a:r>
              <a:rPr lang="en-US" altLang="en-US" sz="2400" dirty="0"/>
              <a:t>constraint c</a:t>
            </a:r>
            <a:r>
              <a:rPr lang="en-US" altLang="en-US" sz="2400" baseline="-25000" dirty="0"/>
              <a:t>1</a:t>
            </a:r>
            <a:r>
              <a:rPr lang="en-US" altLang="en-US" sz="2400" dirty="0"/>
              <a:t> be: </a:t>
            </a:r>
            <a:r>
              <a:rPr lang="en-US" altLang="en-US" sz="2400" i="1" dirty="0">
                <a:sym typeface="Symbol" pitchFamily="18" charset="2"/>
              </a:rPr>
              <a:t>sum</a:t>
            </a:r>
            <a:r>
              <a:rPr lang="en-US" altLang="en-US" sz="2400" dirty="0">
                <a:sym typeface="Symbol" pitchFamily="18" charset="2"/>
              </a:rPr>
              <a:t>(</a:t>
            </a:r>
            <a:r>
              <a:rPr lang="en-US" altLang="en-US" sz="2400" i="1" dirty="0" err="1">
                <a:sym typeface="Symbol" pitchFamily="18" charset="2"/>
              </a:rPr>
              <a:t>S.Profit</a:t>
            </a:r>
            <a:r>
              <a:rPr lang="en-US" altLang="en-US" sz="2400" dirty="0">
                <a:sym typeface="Symbol" pitchFamily="18" charset="2"/>
              </a:rPr>
              <a:t>)</a:t>
            </a:r>
            <a:r>
              <a:rPr lang="en-US" altLang="en-US" sz="2400" dirty="0"/>
              <a:t> ≥ 25</a:t>
            </a:r>
          </a:p>
          <a:p>
            <a:pPr lvl="2">
              <a:spcAft>
                <a:spcPts val="300"/>
              </a:spcAft>
              <a:defRPr/>
            </a:pPr>
            <a:r>
              <a:rPr lang="en-US" altLang="en-US" sz="2400" dirty="0">
                <a:sym typeface="Symbol" pitchFamily="18" charset="2"/>
              </a:rPr>
              <a:t>T</a:t>
            </a:r>
            <a:r>
              <a:rPr lang="en-US" altLang="en-US" sz="2400" baseline="-25000" dirty="0">
                <a:sym typeface="Symbol" pitchFamily="18" charset="2"/>
              </a:rPr>
              <a:t>30</a:t>
            </a:r>
            <a:r>
              <a:rPr lang="en-US" altLang="en-US" sz="2400" dirty="0">
                <a:sym typeface="Symbol" pitchFamily="18" charset="2"/>
              </a:rPr>
              <a:t>:</a:t>
            </a:r>
            <a:r>
              <a:rPr lang="en-US" altLang="en-US" sz="2400" baseline="-25000" dirty="0">
                <a:sym typeface="Symbol" pitchFamily="18" charset="2"/>
              </a:rPr>
              <a:t> </a:t>
            </a:r>
            <a:r>
              <a:rPr lang="en-US" altLang="en-US" sz="2400" dirty="0">
                <a:sym typeface="Symbol" pitchFamily="18" charset="2"/>
              </a:rPr>
              <a:t>{</a:t>
            </a:r>
            <a:r>
              <a:rPr lang="en-US" sz="2400" dirty="0">
                <a:latin typeface="Calibri" panose="020F0502020204030204" pitchFamily="34" charset="0"/>
              </a:rPr>
              <a:t>b, c, d, f, g</a:t>
            </a:r>
            <a:r>
              <a:rPr lang="en-US" altLang="en-US" sz="2400" dirty="0">
                <a:sym typeface="Symbol" pitchFamily="18" charset="2"/>
              </a:rPr>
              <a:t>} can be removed since none of their combinations can make an S whose sum of the profit is </a:t>
            </a:r>
            <a:r>
              <a:rPr lang="en-US" altLang="en-US" sz="2400" dirty="0"/>
              <a:t>≥</a:t>
            </a:r>
            <a:r>
              <a:rPr lang="en-US" altLang="en-US" sz="2400" dirty="0">
                <a:sym typeface="Symbol" pitchFamily="18" charset="2"/>
              </a:rPr>
              <a:t> 25</a:t>
            </a:r>
          </a:p>
          <a:p>
            <a:pPr>
              <a:spcAft>
                <a:spcPts val="300"/>
              </a:spcAft>
              <a:defRPr/>
            </a:pPr>
            <a:r>
              <a:rPr lang="en-US" altLang="en-US" sz="2400" dirty="0"/>
              <a:t>Ex. 2: c</a:t>
            </a:r>
            <a:r>
              <a:rPr lang="en-US" altLang="en-US" sz="2400" baseline="-25000" dirty="0"/>
              <a:t>2</a:t>
            </a:r>
            <a:r>
              <a:rPr lang="en-US" altLang="en-US" sz="2400" dirty="0"/>
              <a:t>: </a:t>
            </a:r>
            <a:r>
              <a:rPr lang="en-US" altLang="en-US" sz="2400" i="1" dirty="0">
                <a:sym typeface="Wingdings" pitchFamily="2" charset="2"/>
              </a:rPr>
              <a:t>min</a:t>
            </a:r>
            <a:r>
              <a:rPr lang="en-US" altLang="en-US" sz="2400" dirty="0">
                <a:sym typeface="Wingdings" pitchFamily="2" charset="2"/>
              </a:rPr>
              <a:t>(</a:t>
            </a:r>
            <a:r>
              <a:rPr lang="en-US" altLang="en-US" sz="2400" i="1" dirty="0" err="1">
                <a:sym typeface="Wingdings" pitchFamily="2" charset="2"/>
              </a:rPr>
              <a:t>S.Price</a:t>
            </a:r>
            <a:r>
              <a:rPr lang="en-US" altLang="en-US" sz="2400" dirty="0">
                <a:sym typeface="Wingdings" pitchFamily="2" charset="2"/>
              </a:rPr>
              <a:t>) </a:t>
            </a:r>
            <a:r>
              <a:rPr lang="en-US" altLang="en-US" sz="2400" dirty="0">
                <a:sym typeface="Symbol" pitchFamily="18" charset="2"/>
              </a:rPr>
              <a:t></a:t>
            </a:r>
            <a:r>
              <a:rPr lang="en-US" altLang="en-US" sz="2400" i="1" dirty="0">
                <a:sym typeface="Wingdings" pitchFamily="2" charset="2"/>
              </a:rPr>
              <a:t> v  </a:t>
            </a:r>
            <a:r>
              <a:rPr lang="en-US" altLang="en-US" sz="2400" dirty="0">
                <a:sym typeface="Symbol" pitchFamily="18" charset="2"/>
              </a:rPr>
              <a:t>is </a:t>
            </a:r>
            <a:r>
              <a:rPr lang="en-US" altLang="en-US" sz="2400" dirty="0">
                <a:solidFill>
                  <a:srgbClr val="FF0000"/>
                </a:solidFill>
                <a:sym typeface="Symbol" pitchFamily="18" charset="2"/>
              </a:rPr>
              <a:t>data anti-monotone</a:t>
            </a:r>
          </a:p>
          <a:p>
            <a:pPr lvl="2">
              <a:spcAft>
                <a:spcPts val="300"/>
              </a:spcAft>
              <a:defRPr/>
            </a:pPr>
            <a:r>
              <a:rPr lang="en-US" altLang="en-US" sz="2400" dirty="0">
                <a:sym typeface="Symbol" pitchFamily="18" charset="2"/>
              </a:rPr>
              <a:t>Consider </a:t>
            </a:r>
            <a:r>
              <a:rPr lang="en-US" altLang="en-US" sz="2400" i="1" dirty="0">
                <a:sym typeface="Symbol" pitchFamily="18" charset="2"/>
              </a:rPr>
              <a:t>v </a:t>
            </a:r>
            <a:r>
              <a:rPr lang="en-US" altLang="en-US" sz="2400" dirty="0">
                <a:sym typeface="Symbol" pitchFamily="18" charset="2"/>
              </a:rPr>
              <a:t>= 5 but every item in a transaction, say T</a:t>
            </a:r>
            <a:r>
              <a:rPr lang="en-US" altLang="en-US" sz="2400" i="1" baseline="-25000" dirty="0">
                <a:sym typeface="Symbol" pitchFamily="18" charset="2"/>
              </a:rPr>
              <a:t>50</a:t>
            </a:r>
            <a:r>
              <a:rPr lang="en-US" altLang="en-US" sz="2400" baseline="-25000" dirty="0">
                <a:sym typeface="Symbol" pitchFamily="18" charset="2"/>
              </a:rPr>
              <a:t> </a:t>
            </a:r>
            <a:r>
              <a:rPr lang="en-US" altLang="en-US" sz="2400" dirty="0">
                <a:sym typeface="Symbol" pitchFamily="18" charset="2"/>
              </a:rPr>
              <a:t>, has a price higher than 10</a:t>
            </a:r>
          </a:p>
          <a:p>
            <a:pPr eaLnBrk="1" hangingPunct="1">
              <a:spcAft>
                <a:spcPts val="300"/>
              </a:spcAft>
              <a:defRPr/>
            </a:pPr>
            <a:r>
              <a:rPr lang="en-US" altLang="en-US" sz="2400" dirty="0">
                <a:sym typeface="Wingdings" pitchFamily="2" charset="2"/>
              </a:rPr>
              <a:t>Ex. 3: c</a:t>
            </a:r>
            <a:r>
              <a:rPr lang="en-US" altLang="en-US" sz="2400" baseline="-25000" dirty="0">
                <a:sym typeface="Wingdings" pitchFamily="2" charset="2"/>
              </a:rPr>
              <a:t>3</a:t>
            </a:r>
            <a:r>
              <a:rPr lang="en-US" altLang="en-US" sz="2400" dirty="0">
                <a:sym typeface="Wingdings" pitchFamily="2" charset="2"/>
              </a:rPr>
              <a:t>: </a:t>
            </a:r>
            <a:r>
              <a:rPr lang="en-US" altLang="en-US" sz="2400" i="1" dirty="0">
                <a:sym typeface="Wingdings" pitchFamily="2" charset="2"/>
              </a:rPr>
              <a:t>range</a:t>
            </a:r>
            <a:r>
              <a:rPr lang="en-US" altLang="en-US" sz="2400" dirty="0">
                <a:sym typeface="Wingdings" pitchFamily="2" charset="2"/>
              </a:rPr>
              <a:t>(</a:t>
            </a:r>
            <a:r>
              <a:rPr lang="en-US" altLang="en-US" sz="2400" i="1" dirty="0" err="1">
                <a:sym typeface="Wingdings" pitchFamily="2" charset="2"/>
              </a:rPr>
              <a:t>S.Profit</a:t>
            </a:r>
            <a:r>
              <a:rPr lang="en-US" altLang="en-US" sz="2400" dirty="0">
                <a:sym typeface="Wingdings" pitchFamily="2" charset="2"/>
              </a:rPr>
              <a:t>) </a:t>
            </a:r>
            <a:r>
              <a:rPr lang="en-US" altLang="en-US" sz="2400" dirty="0">
                <a:sym typeface="Symbol" pitchFamily="18" charset="2"/>
              </a:rPr>
              <a:t>&gt;</a:t>
            </a:r>
            <a:r>
              <a:rPr lang="en-US" altLang="en-US" sz="2400" dirty="0">
                <a:sym typeface="Wingdings" pitchFamily="2" charset="2"/>
              </a:rPr>
              <a:t> </a:t>
            </a:r>
            <a:r>
              <a:rPr lang="en-US" altLang="en-US" sz="2400" i="1" dirty="0">
                <a:sym typeface="Wingdings" pitchFamily="2" charset="2"/>
              </a:rPr>
              <a:t>25</a:t>
            </a:r>
            <a:r>
              <a:rPr lang="en-US" altLang="en-US" sz="2400" dirty="0">
                <a:sym typeface="Wingdings" pitchFamily="2" charset="2"/>
              </a:rPr>
              <a:t> is </a:t>
            </a:r>
            <a:r>
              <a:rPr lang="en-US" altLang="en-US" sz="2400" dirty="0">
                <a:solidFill>
                  <a:srgbClr val="FF0000"/>
                </a:solidFill>
                <a:sym typeface="Wingdings" pitchFamily="2" charset="2"/>
              </a:rPr>
              <a:t>data anti-monotone</a:t>
            </a:r>
            <a:r>
              <a:rPr lang="en-US" altLang="en-US" dirty="0">
                <a:sym typeface="Wingdings" pitchFamily="2" charset="2"/>
              </a:rPr>
              <a:t> </a:t>
            </a:r>
          </a:p>
        </p:txBody>
      </p:sp>
      <p:sp>
        <p:nvSpPr>
          <p:cNvPr id="8" name="Text Box 24">
            <a:extLst>
              <a:ext uri="{FF2B5EF4-FFF2-40B4-BE49-F238E27FC236}">
                <a16:creationId xmlns:a16="http://schemas.microsoft.com/office/drawing/2014/main" id="{58ADA6B8-FD75-4CCB-8BE3-F07CF6B35CA0}"/>
              </a:ext>
            </a:extLst>
          </p:cNvPr>
          <p:cNvSpPr txBox="1">
            <a:spLocks noChangeArrowheads="1"/>
          </p:cNvSpPr>
          <p:nvPr/>
        </p:nvSpPr>
        <p:spPr bwMode="auto">
          <a:xfrm>
            <a:off x="506319" y="3096616"/>
            <a:ext cx="1430779" cy="3683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ea typeface="MS PGothic" pitchFamily="34" charset="-128"/>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ea typeface="MS PGothic" pitchFamily="34" charset="-128"/>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ea typeface="MS PGothic" pitchFamily="34" charset="-128"/>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ea typeface="MS PGothic" pitchFamily="34" charset="-128"/>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ea typeface="MS PGothic" pitchFamily="34" charset="-128"/>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9pPr>
          </a:lstStyle>
          <a:p>
            <a:pPr defTabSz="914400" eaLnBrk="1" fontAlgn="base" hangingPunct="1">
              <a:spcBef>
                <a:spcPct val="0"/>
              </a:spcBef>
              <a:spcAft>
                <a:spcPct val="0"/>
              </a:spcAft>
              <a:buClrTx/>
              <a:buSzTx/>
              <a:buFontTx/>
              <a:buNone/>
            </a:pPr>
            <a:r>
              <a:rPr lang="en-US" altLang="en-US" sz="1800" dirty="0" err="1">
                <a:solidFill>
                  <a:prstClr val="black"/>
                </a:solidFill>
              </a:rPr>
              <a:t>min_sup</a:t>
            </a:r>
            <a:r>
              <a:rPr lang="en-US" altLang="en-US" sz="1800" dirty="0">
                <a:solidFill>
                  <a:prstClr val="black"/>
                </a:solidFill>
              </a:rPr>
              <a:t> = 2</a:t>
            </a:r>
          </a:p>
        </p:txBody>
      </p:sp>
      <p:graphicFrame>
        <p:nvGraphicFramePr>
          <p:cNvPr id="9" name="Table 8">
            <a:extLst>
              <a:ext uri="{FF2B5EF4-FFF2-40B4-BE49-F238E27FC236}">
                <a16:creationId xmlns:a16="http://schemas.microsoft.com/office/drawing/2014/main" id="{D41FFF71-BAAE-4B6C-925A-10B344B3A1C6}"/>
              </a:ext>
            </a:extLst>
          </p:cNvPr>
          <p:cNvGraphicFramePr>
            <a:graphicFrameLocks noGrp="1"/>
          </p:cNvGraphicFramePr>
          <p:nvPr/>
        </p:nvGraphicFramePr>
        <p:xfrm>
          <a:off x="479969" y="1166650"/>
          <a:ext cx="2209307" cy="1913321"/>
        </p:xfrm>
        <a:graphic>
          <a:graphicData uri="http://schemas.openxmlformats.org/drawingml/2006/table">
            <a:tbl>
              <a:tblPr firstRow="1" bandRow="1">
                <a:tableStyleId>{93296810-A885-4BE3-A3E7-6D5BEEA58F35}</a:tableStyleId>
              </a:tblPr>
              <a:tblGrid>
                <a:gridCol w="594813">
                  <a:extLst>
                    <a:ext uri="{9D8B030D-6E8A-4147-A177-3AD203B41FA5}">
                      <a16:colId xmlns:a16="http://schemas.microsoft.com/office/drawing/2014/main" val="20000"/>
                    </a:ext>
                  </a:extLst>
                </a:gridCol>
                <a:gridCol w="1614494">
                  <a:extLst>
                    <a:ext uri="{9D8B030D-6E8A-4147-A177-3AD203B41FA5}">
                      <a16:colId xmlns:a16="http://schemas.microsoft.com/office/drawing/2014/main" val="20001"/>
                    </a:ext>
                  </a:extLst>
                </a:gridCol>
              </a:tblGrid>
              <a:tr h="389321">
                <a:tc>
                  <a:txBody>
                    <a:bodyPr/>
                    <a:lstStyle/>
                    <a:p>
                      <a:pPr algn="ctr"/>
                      <a:r>
                        <a:rPr lang="en-US" dirty="0">
                          <a:solidFill>
                            <a:schemeClr val="tx1"/>
                          </a:solidFill>
                          <a:latin typeface="Calibri" panose="020F0502020204030204" pitchFamily="34" charset="0"/>
                        </a:rPr>
                        <a:t>TID</a:t>
                      </a:r>
                    </a:p>
                  </a:txBody>
                  <a:tcPr marL="121920" marR="121920"/>
                </a:tc>
                <a:tc>
                  <a:txBody>
                    <a:bodyPr/>
                    <a:lstStyle/>
                    <a:p>
                      <a:pPr algn="ctr"/>
                      <a:r>
                        <a:rPr lang="en-US" dirty="0">
                          <a:solidFill>
                            <a:schemeClr val="tx1"/>
                          </a:solidFill>
                          <a:latin typeface="Calibri" panose="020F0502020204030204" pitchFamily="34" charset="0"/>
                        </a:rPr>
                        <a:t>Transaction</a:t>
                      </a:r>
                    </a:p>
                  </a:txBody>
                  <a:tcPr marL="121920" marR="121920"/>
                </a:tc>
                <a:extLst>
                  <a:ext uri="{0D108BD9-81ED-4DB2-BD59-A6C34878D82A}">
                    <a16:rowId xmlns:a16="http://schemas.microsoft.com/office/drawing/2014/main" val="10000"/>
                  </a:ext>
                </a:extLst>
              </a:tr>
              <a:tr h="350520">
                <a:tc>
                  <a:txBody>
                    <a:bodyPr/>
                    <a:lstStyle/>
                    <a:p>
                      <a:r>
                        <a:rPr lang="en-US" dirty="0">
                          <a:latin typeface="Calibri" panose="020F0502020204030204" pitchFamily="34" charset="0"/>
                        </a:rPr>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b, c, d, f, h</a:t>
                      </a:r>
                    </a:p>
                  </a:txBody>
                  <a:tcPr marL="121920" marR="121920"/>
                </a:tc>
                <a:extLst>
                  <a:ext uri="{0D108BD9-81ED-4DB2-BD59-A6C34878D82A}">
                    <a16:rowId xmlns:a16="http://schemas.microsoft.com/office/drawing/2014/main" val="10001"/>
                  </a:ext>
                </a:extLst>
              </a:tr>
              <a:tr h="350520">
                <a:tc>
                  <a:txBody>
                    <a:bodyPr/>
                    <a:lstStyle/>
                    <a:p>
                      <a:r>
                        <a:rPr lang="en-US" dirty="0">
                          <a:latin typeface="Calibri" panose="020F0502020204030204" pitchFamily="34" charset="0"/>
                        </a:rPr>
                        <a:t>20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b, c, d, f, g, h</a:t>
                      </a:r>
                    </a:p>
                  </a:txBody>
                  <a:tcPr marL="121920" marR="121920"/>
                </a:tc>
                <a:extLst>
                  <a:ext uri="{0D108BD9-81ED-4DB2-BD59-A6C34878D82A}">
                    <a16:rowId xmlns:a16="http://schemas.microsoft.com/office/drawing/2014/main" val="10002"/>
                  </a:ext>
                </a:extLst>
              </a:tr>
              <a:tr h="350520">
                <a:tc>
                  <a:txBody>
                    <a:bodyPr/>
                    <a:lstStyle/>
                    <a:p>
                      <a:r>
                        <a:rPr lang="en-US" dirty="0">
                          <a:latin typeface="Calibri" panose="020F0502020204030204" pitchFamily="34" charset="0"/>
                        </a:rPr>
                        <a:t>30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b, c, d, f, g</a:t>
                      </a:r>
                    </a:p>
                  </a:txBody>
                  <a:tcPr marL="121920" marR="121920"/>
                </a:tc>
                <a:extLst>
                  <a:ext uri="{0D108BD9-81ED-4DB2-BD59-A6C34878D82A}">
                    <a16:rowId xmlns:a16="http://schemas.microsoft.com/office/drawing/2014/main" val="10003"/>
                  </a:ext>
                </a:extLst>
              </a:tr>
              <a:tr h="350520">
                <a:tc>
                  <a:txBody>
                    <a:bodyPr/>
                    <a:lstStyle/>
                    <a:p>
                      <a:r>
                        <a:rPr lang="en-US" dirty="0">
                          <a:latin typeface="Calibri" panose="020F0502020204030204" pitchFamily="34" charset="0"/>
                        </a:rPr>
                        <a:t>40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c, e, f, g</a:t>
                      </a:r>
                    </a:p>
                  </a:txBody>
                  <a:tcPr marL="121920" marR="121920"/>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A4C51E42-FD6E-40A9-9E8E-29C31D243E1A}"/>
              </a:ext>
            </a:extLst>
          </p:cNvPr>
          <p:cNvGraphicFramePr>
            <a:graphicFrameLocks noGrp="1"/>
          </p:cNvGraphicFramePr>
          <p:nvPr/>
        </p:nvGraphicFramePr>
        <p:xfrm>
          <a:off x="506319" y="3464916"/>
          <a:ext cx="2209307" cy="3260820"/>
        </p:xfrm>
        <a:graphic>
          <a:graphicData uri="http://schemas.openxmlformats.org/drawingml/2006/table">
            <a:tbl>
              <a:tblPr firstRow="1" bandRow="1">
                <a:tableStyleId>{5C22544A-7EE6-4342-B048-85BDC9FD1C3A}</a:tableStyleId>
              </a:tblPr>
              <a:tblGrid>
                <a:gridCol w="706978">
                  <a:extLst>
                    <a:ext uri="{9D8B030D-6E8A-4147-A177-3AD203B41FA5}">
                      <a16:colId xmlns:a16="http://schemas.microsoft.com/office/drawing/2014/main" val="20000"/>
                    </a:ext>
                  </a:extLst>
                </a:gridCol>
                <a:gridCol w="706978">
                  <a:extLst>
                    <a:ext uri="{9D8B030D-6E8A-4147-A177-3AD203B41FA5}">
                      <a16:colId xmlns:a16="http://schemas.microsoft.com/office/drawing/2014/main" val="70790107"/>
                    </a:ext>
                  </a:extLst>
                </a:gridCol>
                <a:gridCol w="795351">
                  <a:extLst>
                    <a:ext uri="{9D8B030D-6E8A-4147-A177-3AD203B41FA5}">
                      <a16:colId xmlns:a16="http://schemas.microsoft.com/office/drawing/2014/main" val="20001"/>
                    </a:ext>
                  </a:extLst>
                </a:gridCol>
              </a:tblGrid>
              <a:tr h="335211">
                <a:tc>
                  <a:txBody>
                    <a:bodyPr/>
                    <a:lstStyle/>
                    <a:p>
                      <a:r>
                        <a:rPr lang="en-US" sz="1600" dirty="0">
                          <a:solidFill>
                            <a:schemeClr val="tx1"/>
                          </a:solidFill>
                          <a:latin typeface="Calibri" panose="020F0502020204030204" pitchFamily="34" charset="0"/>
                        </a:rPr>
                        <a:t>Item</a:t>
                      </a:r>
                    </a:p>
                  </a:txBody>
                  <a:tcPr marL="121920" marR="121920" marT="45690" marB="45690"/>
                </a:tc>
                <a:tc>
                  <a:txBody>
                    <a:bodyPr/>
                    <a:lstStyle/>
                    <a:p>
                      <a:r>
                        <a:rPr lang="en-US" sz="1600" dirty="0">
                          <a:solidFill>
                            <a:schemeClr val="tx1"/>
                          </a:solidFill>
                          <a:latin typeface="Calibri" panose="020F0502020204030204" pitchFamily="34" charset="0"/>
                        </a:rPr>
                        <a:t>Price</a:t>
                      </a:r>
                    </a:p>
                  </a:txBody>
                  <a:tcPr marL="121920" marR="121920" marT="45690" marB="45690"/>
                </a:tc>
                <a:tc>
                  <a:txBody>
                    <a:bodyPr/>
                    <a:lstStyle/>
                    <a:p>
                      <a:r>
                        <a:rPr lang="en-US" sz="1600" dirty="0">
                          <a:solidFill>
                            <a:schemeClr val="tx1"/>
                          </a:solidFill>
                          <a:latin typeface="Calibri" panose="020F0502020204030204" pitchFamily="34" charset="0"/>
                        </a:rPr>
                        <a:t>Profit</a:t>
                      </a:r>
                    </a:p>
                  </a:txBody>
                  <a:tcPr marL="121920" marR="121920" marT="45690" marB="45690"/>
                </a:tc>
                <a:extLst>
                  <a:ext uri="{0D108BD9-81ED-4DB2-BD59-A6C34878D82A}">
                    <a16:rowId xmlns:a16="http://schemas.microsoft.com/office/drawing/2014/main" val="10000"/>
                  </a:ext>
                </a:extLst>
              </a:tr>
              <a:tr h="365689">
                <a:tc>
                  <a:txBody>
                    <a:bodyPr/>
                    <a:lstStyle/>
                    <a:p>
                      <a:pPr algn="ctr"/>
                      <a:r>
                        <a:rPr lang="en-US" sz="1800" dirty="0">
                          <a:latin typeface="Calibri" panose="020F0502020204030204" pitchFamily="34" charset="0"/>
                        </a:rPr>
                        <a:t>a</a:t>
                      </a:r>
                    </a:p>
                  </a:txBody>
                  <a:tcPr marL="121920" marR="121920" marT="45690" marB="45690"/>
                </a:tc>
                <a:tc>
                  <a:txBody>
                    <a:bodyPr/>
                    <a:lstStyle/>
                    <a:p>
                      <a:pPr algn="ctr"/>
                      <a:r>
                        <a:rPr lang="en-US" sz="1800" dirty="0">
                          <a:latin typeface="Calibri" panose="020F0502020204030204" pitchFamily="34" charset="0"/>
                        </a:rPr>
                        <a:t>100</a:t>
                      </a:r>
                    </a:p>
                  </a:txBody>
                  <a:tcPr marL="121920" marR="121920" marT="45690" marB="45690"/>
                </a:tc>
                <a:tc>
                  <a:txBody>
                    <a:bodyPr/>
                    <a:lstStyle/>
                    <a:p>
                      <a:pPr algn="ctr"/>
                      <a:r>
                        <a:rPr lang="en-US" sz="1800" dirty="0">
                          <a:latin typeface="Calibri" panose="020F0502020204030204" pitchFamily="34" charset="0"/>
                        </a:rPr>
                        <a:t>40</a:t>
                      </a:r>
                    </a:p>
                  </a:txBody>
                  <a:tcPr marL="121920" marR="121920" marT="45690" marB="45690"/>
                </a:tc>
                <a:extLst>
                  <a:ext uri="{0D108BD9-81ED-4DB2-BD59-A6C34878D82A}">
                    <a16:rowId xmlns:a16="http://schemas.microsoft.com/office/drawing/2014/main" val="10001"/>
                  </a:ext>
                </a:extLst>
              </a:tr>
              <a:tr h="365689">
                <a:tc>
                  <a:txBody>
                    <a:bodyPr/>
                    <a:lstStyle/>
                    <a:p>
                      <a:pPr algn="ctr"/>
                      <a:r>
                        <a:rPr lang="en-US" sz="1800" dirty="0">
                          <a:latin typeface="Calibri" panose="020F0502020204030204" pitchFamily="34" charset="0"/>
                        </a:rPr>
                        <a:t>b</a:t>
                      </a:r>
                    </a:p>
                  </a:txBody>
                  <a:tcPr marL="121920" marR="121920" marT="45690" marB="45690"/>
                </a:tc>
                <a:tc>
                  <a:txBody>
                    <a:bodyPr/>
                    <a:lstStyle/>
                    <a:p>
                      <a:pPr algn="ctr"/>
                      <a:r>
                        <a:rPr lang="en-US" sz="1800" dirty="0">
                          <a:latin typeface="Calibri" panose="020F0502020204030204" pitchFamily="34" charset="0"/>
                        </a:rPr>
                        <a:t>40</a:t>
                      </a:r>
                    </a:p>
                  </a:txBody>
                  <a:tcPr marL="121920" marR="121920" marT="45690" marB="45690"/>
                </a:tc>
                <a:tc>
                  <a:txBody>
                    <a:bodyPr/>
                    <a:lstStyle/>
                    <a:p>
                      <a:pPr algn="ctr"/>
                      <a:r>
                        <a:rPr lang="en-US" sz="1800" dirty="0">
                          <a:latin typeface="Calibri" panose="020F0502020204030204" pitchFamily="34" charset="0"/>
                        </a:rPr>
                        <a:t>0</a:t>
                      </a:r>
                    </a:p>
                  </a:txBody>
                  <a:tcPr marL="121920" marR="121920" marT="45690" marB="45690"/>
                </a:tc>
                <a:extLst>
                  <a:ext uri="{0D108BD9-81ED-4DB2-BD59-A6C34878D82A}">
                    <a16:rowId xmlns:a16="http://schemas.microsoft.com/office/drawing/2014/main" val="10002"/>
                  </a:ext>
                </a:extLst>
              </a:tr>
              <a:tr h="365689">
                <a:tc>
                  <a:txBody>
                    <a:bodyPr/>
                    <a:lstStyle/>
                    <a:p>
                      <a:pPr algn="ctr"/>
                      <a:r>
                        <a:rPr lang="en-US" sz="1800" dirty="0">
                          <a:latin typeface="Calibri" panose="020F0502020204030204" pitchFamily="34" charset="0"/>
                        </a:rPr>
                        <a:t>c</a:t>
                      </a:r>
                    </a:p>
                  </a:txBody>
                  <a:tcPr marL="121920" marR="121920" marT="45690" marB="45690"/>
                </a:tc>
                <a:tc>
                  <a:txBody>
                    <a:bodyPr/>
                    <a:lstStyle/>
                    <a:p>
                      <a:pPr algn="ctr"/>
                      <a:r>
                        <a:rPr lang="en-US" sz="1800" dirty="0">
                          <a:latin typeface="Calibri" panose="020F0502020204030204" pitchFamily="34" charset="0"/>
                        </a:rPr>
                        <a:t>150</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20</a:t>
                      </a:r>
                    </a:p>
                  </a:txBody>
                  <a:tcPr marL="121920" marR="121920" marT="45690" marB="45690"/>
                </a:tc>
                <a:extLst>
                  <a:ext uri="{0D108BD9-81ED-4DB2-BD59-A6C34878D82A}">
                    <a16:rowId xmlns:a16="http://schemas.microsoft.com/office/drawing/2014/main" val="10003"/>
                  </a:ext>
                </a:extLst>
              </a:tr>
              <a:tr h="365689">
                <a:tc>
                  <a:txBody>
                    <a:bodyPr/>
                    <a:lstStyle/>
                    <a:p>
                      <a:pPr algn="ctr"/>
                      <a:r>
                        <a:rPr lang="en-US" sz="1800" dirty="0">
                          <a:latin typeface="Calibri" panose="020F0502020204030204" pitchFamily="34" charset="0"/>
                        </a:rPr>
                        <a:t>d</a:t>
                      </a:r>
                    </a:p>
                  </a:txBody>
                  <a:tcPr marL="121920" marR="121920" marT="45690" marB="45690"/>
                </a:tc>
                <a:tc>
                  <a:txBody>
                    <a:bodyPr/>
                    <a:lstStyle/>
                    <a:p>
                      <a:pPr algn="ctr"/>
                      <a:r>
                        <a:rPr lang="en-US" sz="1800" dirty="0">
                          <a:latin typeface="Calibri" panose="020F0502020204030204" pitchFamily="34" charset="0"/>
                        </a:rPr>
                        <a:t>35</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15</a:t>
                      </a:r>
                    </a:p>
                  </a:txBody>
                  <a:tcPr marL="121920" marR="121920" marT="45690" marB="45690"/>
                </a:tc>
                <a:extLst>
                  <a:ext uri="{0D108BD9-81ED-4DB2-BD59-A6C34878D82A}">
                    <a16:rowId xmlns:a16="http://schemas.microsoft.com/office/drawing/2014/main" val="10004"/>
                  </a:ext>
                </a:extLst>
              </a:tr>
              <a:tr h="365689">
                <a:tc>
                  <a:txBody>
                    <a:bodyPr/>
                    <a:lstStyle/>
                    <a:p>
                      <a:pPr algn="ctr"/>
                      <a:r>
                        <a:rPr lang="en-US" sz="1800" dirty="0">
                          <a:latin typeface="Calibri" panose="020F0502020204030204" pitchFamily="34" charset="0"/>
                        </a:rPr>
                        <a:t>e</a:t>
                      </a:r>
                    </a:p>
                  </a:txBody>
                  <a:tcPr marL="121920" marR="121920" marT="45690" marB="45690"/>
                </a:tc>
                <a:tc>
                  <a:txBody>
                    <a:bodyPr/>
                    <a:lstStyle/>
                    <a:p>
                      <a:pPr algn="ctr"/>
                      <a:r>
                        <a:rPr lang="en-US" sz="1800" dirty="0">
                          <a:latin typeface="Calibri" panose="020F0502020204030204" pitchFamily="34" charset="0"/>
                        </a:rPr>
                        <a:t>55</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30</a:t>
                      </a:r>
                    </a:p>
                  </a:txBody>
                  <a:tcPr marL="121920" marR="121920" marT="45690" marB="45690"/>
                </a:tc>
                <a:extLst>
                  <a:ext uri="{0D108BD9-81ED-4DB2-BD59-A6C34878D82A}">
                    <a16:rowId xmlns:a16="http://schemas.microsoft.com/office/drawing/2014/main" val="10005"/>
                  </a:ext>
                </a:extLst>
              </a:tr>
              <a:tr h="365689">
                <a:tc>
                  <a:txBody>
                    <a:bodyPr/>
                    <a:lstStyle/>
                    <a:p>
                      <a:pPr algn="ctr"/>
                      <a:r>
                        <a:rPr lang="en-US" sz="1800" dirty="0">
                          <a:latin typeface="Calibri" panose="020F0502020204030204" pitchFamily="34" charset="0"/>
                        </a:rPr>
                        <a:t>f</a:t>
                      </a:r>
                    </a:p>
                  </a:txBody>
                  <a:tcPr marL="121920" marR="121920" marT="45690" marB="45690"/>
                </a:tc>
                <a:tc>
                  <a:txBody>
                    <a:bodyPr/>
                    <a:lstStyle/>
                    <a:p>
                      <a:pPr algn="ctr"/>
                      <a:r>
                        <a:rPr lang="en-US" sz="1800" dirty="0">
                          <a:latin typeface="Calibri" panose="020F0502020204030204" pitchFamily="34" charset="0"/>
                        </a:rPr>
                        <a:t>45</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10</a:t>
                      </a:r>
                    </a:p>
                  </a:txBody>
                  <a:tcPr marL="121920" marR="121920" marT="45690" marB="45690"/>
                </a:tc>
                <a:extLst>
                  <a:ext uri="{0D108BD9-81ED-4DB2-BD59-A6C34878D82A}">
                    <a16:rowId xmlns:a16="http://schemas.microsoft.com/office/drawing/2014/main" val="10006"/>
                  </a:ext>
                </a:extLst>
              </a:tr>
              <a:tr h="365689">
                <a:tc>
                  <a:txBody>
                    <a:bodyPr/>
                    <a:lstStyle/>
                    <a:p>
                      <a:pPr algn="ctr"/>
                      <a:r>
                        <a:rPr lang="en-US" sz="1800" dirty="0">
                          <a:latin typeface="Calibri" panose="020F0502020204030204" pitchFamily="34" charset="0"/>
                        </a:rPr>
                        <a:t>g</a:t>
                      </a:r>
                    </a:p>
                  </a:txBody>
                  <a:tcPr marL="121920" marR="121920" marT="45690" marB="45690"/>
                </a:tc>
                <a:tc>
                  <a:txBody>
                    <a:bodyPr/>
                    <a:lstStyle/>
                    <a:p>
                      <a:pPr algn="ctr"/>
                      <a:r>
                        <a:rPr lang="en-US" sz="1800" dirty="0">
                          <a:latin typeface="Calibri" panose="020F0502020204030204" pitchFamily="34" charset="0"/>
                        </a:rPr>
                        <a:t>80</a:t>
                      </a:r>
                    </a:p>
                  </a:txBody>
                  <a:tcPr marL="121920" marR="121920" marT="45690" marB="45690"/>
                </a:tc>
                <a:tc>
                  <a:txBody>
                    <a:bodyPr/>
                    <a:lstStyle/>
                    <a:p>
                      <a:pPr algn="ctr"/>
                      <a:r>
                        <a:rPr lang="en-US" sz="1800" dirty="0">
                          <a:latin typeface="Calibri" panose="020F0502020204030204" pitchFamily="34" charset="0"/>
                        </a:rPr>
                        <a:t>20</a:t>
                      </a:r>
                    </a:p>
                  </a:txBody>
                  <a:tcPr marL="121920" marR="121920" marT="45690" marB="45690"/>
                </a:tc>
                <a:extLst>
                  <a:ext uri="{0D108BD9-81ED-4DB2-BD59-A6C34878D82A}">
                    <a16:rowId xmlns:a16="http://schemas.microsoft.com/office/drawing/2014/main" val="10007"/>
                  </a:ext>
                </a:extLst>
              </a:tr>
              <a:tr h="365689">
                <a:tc>
                  <a:txBody>
                    <a:bodyPr/>
                    <a:lstStyle/>
                    <a:p>
                      <a:pPr algn="ctr"/>
                      <a:r>
                        <a:rPr lang="en-US" sz="1800" dirty="0">
                          <a:latin typeface="Calibri" panose="020F0502020204030204" pitchFamily="34" charset="0"/>
                        </a:rPr>
                        <a:t>h</a:t>
                      </a:r>
                    </a:p>
                  </a:txBody>
                  <a:tcPr marL="121920" marR="121920" marT="45690" marB="45690"/>
                </a:tc>
                <a:tc>
                  <a:txBody>
                    <a:bodyPr/>
                    <a:lstStyle/>
                    <a:p>
                      <a:pPr algn="ctr"/>
                      <a:r>
                        <a:rPr lang="en-US" sz="1800" dirty="0">
                          <a:latin typeface="Calibri" panose="020F0502020204030204" pitchFamily="34" charset="0"/>
                        </a:rPr>
                        <a:t>10</a:t>
                      </a:r>
                    </a:p>
                  </a:txBody>
                  <a:tcPr marL="121920" marR="121920" marT="45690" marB="45690"/>
                </a:tc>
                <a:tc>
                  <a:txBody>
                    <a:bodyPr/>
                    <a:lstStyle/>
                    <a:p>
                      <a:pPr algn="ctr"/>
                      <a:r>
                        <a:rPr lang="en-US" sz="1800" dirty="0">
                          <a:latin typeface="Calibri" panose="020F0502020204030204" pitchFamily="34" charset="0"/>
                        </a:rPr>
                        <a:t>5</a:t>
                      </a:r>
                    </a:p>
                  </a:txBody>
                  <a:tcPr marL="121920" marR="121920" marT="45690" marB="4569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797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4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01600" y="228599"/>
            <a:ext cx="12395200" cy="714375"/>
          </a:xfrm>
        </p:spPr>
        <p:txBody>
          <a:bodyPr>
            <a:normAutofit/>
          </a:bodyPr>
          <a:lstStyle/>
          <a:p>
            <a:pPr>
              <a:defRPr/>
            </a:pPr>
            <a:r>
              <a:rPr lang="en-US" altLang="zh-CN" sz="4000" dirty="0">
                <a:ea typeface="SimSun" pitchFamily="2" charset="-122"/>
              </a:rPr>
              <a:t>Data Space Pruning Should Be Explored Recursively </a:t>
            </a:r>
            <a:endParaRPr lang="en-US" sz="4000" dirty="0">
              <a:ea typeface="SimSun" charset="0"/>
              <a:cs typeface="SimSun" charset="0"/>
            </a:endParaRPr>
          </a:p>
        </p:txBody>
      </p:sp>
      <p:sp>
        <p:nvSpPr>
          <p:cNvPr id="10244" name="Rectangle 3"/>
          <p:cNvSpPr>
            <a:spLocks noGrp="1" noChangeArrowheads="1"/>
          </p:cNvSpPr>
          <p:nvPr>
            <p:ph idx="1"/>
          </p:nvPr>
        </p:nvSpPr>
        <p:spPr>
          <a:xfrm>
            <a:off x="3965365" y="1277647"/>
            <a:ext cx="7528481" cy="3047256"/>
          </a:xfrm>
        </p:spPr>
        <p:txBody>
          <a:bodyPr/>
          <a:lstStyle/>
          <a:p>
            <a:pPr eaLnBrk="1" hangingPunct="1">
              <a:defRPr/>
            </a:pPr>
            <a:r>
              <a:rPr lang="en-US" altLang="en-US" sz="2400" dirty="0">
                <a:sym typeface="Wingdings" pitchFamily="2" charset="2"/>
              </a:rPr>
              <a:t>Example. c</a:t>
            </a:r>
            <a:r>
              <a:rPr lang="en-US" altLang="en-US" sz="2400" baseline="-25000" dirty="0">
                <a:sym typeface="Wingdings" pitchFamily="2" charset="2"/>
              </a:rPr>
              <a:t>3</a:t>
            </a:r>
            <a:r>
              <a:rPr lang="en-US" altLang="en-US" sz="2400" dirty="0">
                <a:sym typeface="Wingdings" pitchFamily="2" charset="2"/>
              </a:rPr>
              <a:t>: </a:t>
            </a:r>
            <a:r>
              <a:rPr lang="en-US" altLang="en-US" sz="2400" i="1" dirty="0">
                <a:sym typeface="Wingdings" pitchFamily="2" charset="2"/>
              </a:rPr>
              <a:t>range</a:t>
            </a:r>
            <a:r>
              <a:rPr lang="en-US" altLang="en-US" sz="2400" dirty="0">
                <a:sym typeface="Wingdings" pitchFamily="2" charset="2"/>
              </a:rPr>
              <a:t>(</a:t>
            </a:r>
            <a:r>
              <a:rPr lang="en-US" altLang="en-US" sz="2400" i="1" dirty="0" err="1">
                <a:sym typeface="Wingdings" pitchFamily="2" charset="2"/>
              </a:rPr>
              <a:t>S.Profit</a:t>
            </a:r>
            <a:r>
              <a:rPr lang="en-US" altLang="en-US" sz="2400" dirty="0">
                <a:sym typeface="Wingdings" pitchFamily="2" charset="2"/>
              </a:rPr>
              <a:t>)</a:t>
            </a:r>
            <a:r>
              <a:rPr lang="en-US" altLang="en-US" sz="2400" i="1" dirty="0">
                <a:sym typeface="Wingdings" pitchFamily="2" charset="2"/>
              </a:rPr>
              <a:t> </a:t>
            </a:r>
            <a:r>
              <a:rPr lang="en-US" altLang="en-US" sz="2400" dirty="0">
                <a:sym typeface="Symbol" pitchFamily="18" charset="2"/>
              </a:rPr>
              <a:t>&gt;</a:t>
            </a:r>
            <a:r>
              <a:rPr lang="en-US" altLang="en-US" sz="2400" i="1" dirty="0">
                <a:sym typeface="Wingdings" pitchFamily="2" charset="2"/>
              </a:rPr>
              <a:t> 25</a:t>
            </a:r>
            <a:endParaRPr lang="en-US" altLang="en-US" dirty="0">
              <a:sym typeface="Wingdings" pitchFamily="2" charset="2"/>
            </a:endParaRPr>
          </a:p>
          <a:p>
            <a:pPr lvl="1">
              <a:defRPr/>
            </a:pPr>
            <a:r>
              <a:rPr lang="en-US" altLang="en-US" sz="2400" dirty="0">
                <a:solidFill>
                  <a:prstClr val="black"/>
                </a:solidFill>
                <a:sym typeface="Wingdings" pitchFamily="2" charset="2"/>
              </a:rPr>
              <a:t>We check b’s projected database</a:t>
            </a:r>
          </a:p>
          <a:p>
            <a:pPr lvl="2">
              <a:defRPr/>
            </a:pPr>
            <a:r>
              <a:rPr lang="en-US" altLang="en-US" sz="2400" dirty="0">
                <a:solidFill>
                  <a:prstClr val="black"/>
                </a:solidFill>
                <a:sym typeface="Wingdings" pitchFamily="2" charset="2"/>
              </a:rPr>
              <a:t>But item “a” is infrequent (sup = 1)</a:t>
            </a:r>
          </a:p>
          <a:p>
            <a:pPr lvl="2">
              <a:defRPr/>
            </a:pPr>
            <a:endParaRPr lang="en-US" altLang="en-US" sz="2400" dirty="0">
              <a:solidFill>
                <a:prstClr val="black"/>
              </a:solidFill>
              <a:sym typeface="Wingdings" pitchFamily="2" charset="2"/>
            </a:endParaRPr>
          </a:p>
          <a:p>
            <a:pPr lvl="2">
              <a:defRPr/>
            </a:pPr>
            <a:endParaRPr lang="en-US" altLang="en-US" sz="2400" dirty="0">
              <a:solidFill>
                <a:prstClr val="black"/>
              </a:solidFill>
              <a:sym typeface="Wingdings" pitchFamily="2" charset="2"/>
            </a:endParaRPr>
          </a:p>
          <a:p>
            <a:pPr lvl="1">
              <a:defRPr/>
            </a:pPr>
            <a:r>
              <a:rPr lang="en-US" altLang="en-US" sz="2400" dirty="0">
                <a:solidFill>
                  <a:prstClr val="black"/>
                </a:solidFill>
                <a:sym typeface="Wingdings" pitchFamily="2" charset="2"/>
              </a:rPr>
              <a:t>After removing “a (40)” from T</a:t>
            </a:r>
            <a:r>
              <a:rPr lang="en-US" altLang="en-US" sz="2400" baseline="-25000" dirty="0">
                <a:solidFill>
                  <a:prstClr val="black"/>
                </a:solidFill>
                <a:sym typeface="Wingdings" pitchFamily="2" charset="2"/>
              </a:rPr>
              <a:t>10</a:t>
            </a:r>
            <a:r>
              <a:rPr lang="en-US" altLang="en-US" sz="2400" dirty="0">
                <a:solidFill>
                  <a:prstClr val="black"/>
                </a:solidFill>
                <a:sym typeface="Wingdings" pitchFamily="2" charset="2"/>
              </a:rPr>
              <a:t> </a:t>
            </a:r>
          </a:p>
          <a:p>
            <a:pPr lvl="2">
              <a:defRPr/>
            </a:pPr>
            <a:r>
              <a:rPr lang="en-US" altLang="en-US" sz="2400" dirty="0">
                <a:solidFill>
                  <a:prstClr val="black"/>
                </a:solidFill>
                <a:sym typeface="Wingdings" pitchFamily="2" charset="2"/>
              </a:rPr>
              <a:t>T</a:t>
            </a:r>
            <a:r>
              <a:rPr lang="en-US" altLang="en-US" sz="2400" baseline="-25000" dirty="0">
                <a:solidFill>
                  <a:prstClr val="black"/>
                </a:solidFill>
                <a:sym typeface="Wingdings" pitchFamily="2" charset="2"/>
              </a:rPr>
              <a:t>10</a:t>
            </a:r>
            <a:r>
              <a:rPr lang="en-US" altLang="en-US" sz="2400" dirty="0">
                <a:solidFill>
                  <a:prstClr val="black"/>
                </a:solidFill>
                <a:sym typeface="Wingdings" pitchFamily="2" charset="2"/>
              </a:rPr>
              <a:t> cannot satisfy </a:t>
            </a:r>
            <a:r>
              <a:rPr lang="en-US" altLang="en-US" sz="2400" dirty="0">
                <a:sym typeface="Wingdings" pitchFamily="2" charset="2"/>
              </a:rPr>
              <a:t>c</a:t>
            </a:r>
            <a:r>
              <a:rPr lang="en-US" altLang="en-US" sz="2400" baseline="-25000" dirty="0">
                <a:sym typeface="Wingdings" pitchFamily="2" charset="2"/>
              </a:rPr>
              <a:t>3</a:t>
            </a:r>
            <a:r>
              <a:rPr lang="en-US" altLang="en-US" sz="2400" dirty="0">
                <a:solidFill>
                  <a:prstClr val="black"/>
                </a:solidFill>
                <a:sym typeface="Wingdings" pitchFamily="2" charset="2"/>
              </a:rPr>
              <a:t> any more</a:t>
            </a:r>
          </a:p>
          <a:p>
            <a:pPr lvl="3">
              <a:defRPr/>
            </a:pPr>
            <a:r>
              <a:rPr lang="en-US" altLang="en-US" sz="2400" dirty="0">
                <a:solidFill>
                  <a:prstClr val="black"/>
                </a:solidFill>
                <a:sym typeface="Wingdings" pitchFamily="2" charset="2"/>
              </a:rPr>
              <a:t>Since “b (0)” and “c (−20), d (−15), f (−10), h (5)”</a:t>
            </a:r>
          </a:p>
          <a:p>
            <a:pPr lvl="2">
              <a:defRPr/>
            </a:pPr>
            <a:r>
              <a:rPr lang="en-US" altLang="en-US" sz="2400" dirty="0">
                <a:solidFill>
                  <a:prstClr val="black"/>
                </a:solidFill>
                <a:sym typeface="Wingdings" pitchFamily="2" charset="2"/>
              </a:rPr>
              <a:t>By removing T</a:t>
            </a:r>
            <a:r>
              <a:rPr lang="en-US" altLang="en-US" sz="2400" baseline="-25000" dirty="0">
                <a:solidFill>
                  <a:prstClr val="black"/>
                </a:solidFill>
                <a:sym typeface="Wingdings" pitchFamily="2" charset="2"/>
              </a:rPr>
              <a:t>10</a:t>
            </a:r>
            <a:r>
              <a:rPr lang="en-US" altLang="en-US" sz="2400" dirty="0">
                <a:solidFill>
                  <a:prstClr val="black"/>
                </a:solidFill>
                <a:sym typeface="Wingdings" pitchFamily="2" charset="2"/>
              </a:rPr>
              <a:t>, we can also prune “h” in T</a:t>
            </a:r>
            <a:r>
              <a:rPr lang="en-US" altLang="en-US" sz="2400" baseline="-25000" dirty="0">
                <a:solidFill>
                  <a:prstClr val="black"/>
                </a:solidFill>
                <a:sym typeface="Wingdings" pitchFamily="2" charset="2"/>
              </a:rPr>
              <a:t>20</a:t>
            </a:r>
            <a:r>
              <a:rPr lang="en-US" altLang="en-US" sz="2400" dirty="0">
                <a:solidFill>
                  <a:prstClr val="black"/>
                </a:solidFill>
                <a:sym typeface="Wingdings" pitchFamily="2" charset="2"/>
              </a:rPr>
              <a:t> </a:t>
            </a:r>
          </a:p>
        </p:txBody>
      </p:sp>
      <p:sp>
        <p:nvSpPr>
          <p:cNvPr id="10245" name="Text Box 24"/>
          <p:cNvSpPr txBox="1">
            <a:spLocks noChangeArrowheads="1"/>
          </p:cNvSpPr>
          <p:nvPr/>
        </p:nvSpPr>
        <p:spPr bwMode="auto">
          <a:xfrm>
            <a:off x="300082" y="3177119"/>
            <a:ext cx="1828800" cy="40011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ea typeface="MS PGothic" pitchFamily="34" charset="-128"/>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ea typeface="MS PGothic" pitchFamily="34" charset="-128"/>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ea typeface="MS PGothic" pitchFamily="34" charset="-128"/>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ea typeface="MS PGothic" pitchFamily="34" charset="-128"/>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ea typeface="MS PGothic" pitchFamily="34" charset="-128"/>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prstClr val="black"/>
                </a:solidFill>
                <a:effectLst/>
                <a:uLnTx/>
                <a:uFillTx/>
                <a:latin typeface="Calibri" pitchFamily="34" charset="0"/>
                <a:ea typeface="MS PGothic" pitchFamily="34" charset="-128"/>
                <a:cs typeface="+mn-cs"/>
              </a:rPr>
              <a:t>min_sup</a:t>
            </a:r>
            <a:r>
              <a:rPr kumimoji="0" lang="en-US" altLang="en-US" sz="20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 = 2</a:t>
            </a:r>
          </a:p>
        </p:txBody>
      </p:sp>
      <p:graphicFrame>
        <p:nvGraphicFramePr>
          <p:cNvPr id="2" name="Table 1"/>
          <p:cNvGraphicFramePr>
            <a:graphicFrameLocks noGrp="1"/>
          </p:cNvGraphicFramePr>
          <p:nvPr>
            <p:extLst>
              <p:ext uri="{D42A27DB-BD31-4B8C-83A1-F6EECF244321}">
                <p14:modId xmlns:p14="http://schemas.microsoft.com/office/powerpoint/2010/main" val="2138102575"/>
              </p:ext>
            </p:extLst>
          </p:nvPr>
        </p:nvGraphicFramePr>
        <p:xfrm>
          <a:off x="101164" y="1283609"/>
          <a:ext cx="2126589" cy="1905000"/>
        </p:xfrm>
        <a:graphic>
          <a:graphicData uri="http://schemas.openxmlformats.org/drawingml/2006/table">
            <a:tbl>
              <a:tblPr firstRow="1" bandRow="1">
                <a:tableStyleId>{93296810-A885-4BE3-A3E7-6D5BEEA58F35}</a:tableStyleId>
              </a:tblPr>
              <a:tblGrid>
                <a:gridCol w="634120">
                  <a:extLst>
                    <a:ext uri="{9D8B030D-6E8A-4147-A177-3AD203B41FA5}">
                      <a16:colId xmlns:a16="http://schemas.microsoft.com/office/drawing/2014/main" val="20000"/>
                    </a:ext>
                  </a:extLst>
                </a:gridCol>
                <a:gridCol w="1492469">
                  <a:extLst>
                    <a:ext uri="{9D8B030D-6E8A-4147-A177-3AD203B41FA5}">
                      <a16:colId xmlns:a16="http://schemas.microsoft.com/office/drawing/2014/main" val="20001"/>
                    </a:ext>
                  </a:extLst>
                </a:gridCol>
              </a:tblGrid>
              <a:tr h="342599">
                <a:tc>
                  <a:txBody>
                    <a:bodyPr/>
                    <a:lstStyle/>
                    <a:p>
                      <a:pPr algn="ctr"/>
                      <a:r>
                        <a:rPr lang="en-US" dirty="0">
                          <a:solidFill>
                            <a:schemeClr val="tx1"/>
                          </a:solidFill>
                          <a:latin typeface="Calibri" panose="020F0502020204030204" pitchFamily="34" charset="0"/>
                        </a:rPr>
                        <a:t>TID</a:t>
                      </a:r>
                    </a:p>
                  </a:txBody>
                  <a:tcPr marL="121920" marR="121920"/>
                </a:tc>
                <a:tc>
                  <a:txBody>
                    <a:bodyPr/>
                    <a:lstStyle/>
                    <a:p>
                      <a:pPr algn="ctr"/>
                      <a:r>
                        <a:rPr lang="en-US" dirty="0">
                          <a:solidFill>
                            <a:schemeClr val="tx1"/>
                          </a:solidFill>
                          <a:latin typeface="Calibri" panose="020F0502020204030204" pitchFamily="34" charset="0"/>
                        </a:rPr>
                        <a:t>Transaction</a:t>
                      </a:r>
                    </a:p>
                  </a:txBody>
                  <a:tcPr marL="121920" marR="121920"/>
                </a:tc>
                <a:extLst>
                  <a:ext uri="{0D108BD9-81ED-4DB2-BD59-A6C34878D82A}">
                    <a16:rowId xmlns:a16="http://schemas.microsoft.com/office/drawing/2014/main" val="10000"/>
                  </a:ext>
                </a:extLst>
              </a:tr>
              <a:tr h="350520">
                <a:tc>
                  <a:txBody>
                    <a:bodyPr/>
                    <a:lstStyle/>
                    <a:p>
                      <a:r>
                        <a:rPr lang="en-US" dirty="0">
                          <a:latin typeface="Calibri" panose="020F0502020204030204" pitchFamily="34" charset="0"/>
                        </a:rPr>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b, c, d, f, h</a:t>
                      </a:r>
                    </a:p>
                  </a:txBody>
                  <a:tcPr marL="121920" marR="121920"/>
                </a:tc>
                <a:extLst>
                  <a:ext uri="{0D108BD9-81ED-4DB2-BD59-A6C34878D82A}">
                    <a16:rowId xmlns:a16="http://schemas.microsoft.com/office/drawing/2014/main" val="10001"/>
                  </a:ext>
                </a:extLst>
              </a:tr>
              <a:tr h="350520">
                <a:tc>
                  <a:txBody>
                    <a:bodyPr/>
                    <a:lstStyle/>
                    <a:p>
                      <a:r>
                        <a:rPr lang="en-US" dirty="0">
                          <a:latin typeface="Calibri" panose="020F0502020204030204" pitchFamily="34" charset="0"/>
                        </a:rPr>
                        <a:t>20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b, c, d, f, g, h</a:t>
                      </a:r>
                    </a:p>
                  </a:txBody>
                  <a:tcPr marL="121920" marR="121920"/>
                </a:tc>
                <a:extLst>
                  <a:ext uri="{0D108BD9-81ED-4DB2-BD59-A6C34878D82A}">
                    <a16:rowId xmlns:a16="http://schemas.microsoft.com/office/drawing/2014/main" val="10002"/>
                  </a:ext>
                </a:extLst>
              </a:tr>
              <a:tr h="350520">
                <a:tc>
                  <a:txBody>
                    <a:bodyPr/>
                    <a:lstStyle/>
                    <a:p>
                      <a:r>
                        <a:rPr lang="en-US" dirty="0">
                          <a:latin typeface="Calibri" panose="020F0502020204030204" pitchFamily="34" charset="0"/>
                        </a:rPr>
                        <a:t>30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b, c, d, f, g</a:t>
                      </a:r>
                    </a:p>
                  </a:txBody>
                  <a:tcPr marL="121920" marR="121920"/>
                </a:tc>
                <a:extLst>
                  <a:ext uri="{0D108BD9-81ED-4DB2-BD59-A6C34878D82A}">
                    <a16:rowId xmlns:a16="http://schemas.microsoft.com/office/drawing/2014/main" val="10003"/>
                  </a:ext>
                </a:extLst>
              </a:tr>
              <a:tr h="350520">
                <a:tc>
                  <a:txBody>
                    <a:bodyPr/>
                    <a:lstStyle/>
                    <a:p>
                      <a:r>
                        <a:rPr lang="en-US" dirty="0">
                          <a:latin typeface="Calibri" panose="020F0502020204030204" pitchFamily="34" charset="0"/>
                        </a:rPr>
                        <a:t>40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c, e, f, g</a:t>
                      </a:r>
                    </a:p>
                  </a:txBody>
                  <a:tcPr marL="121920" marR="121920"/>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68116084"/>
              </p:ext>
            </p:extLst>
          </p:nvPr>
        </p:nvGraphicFramePr>
        <p:xfrm>
          <a:off x="2176434" y="1292753"/>
          <a:ext cx="1727200" cy="326082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35211">
                <a:tc>
                  <a:txBody>
                    <a:bodyPr/>
                    <a:lstStyle/>
                    <a:p>
                      <a:r>
                        <a:rPr lang="en-US" sz="1600" dirty="0">
                          <a:solidFill>
                            <a:schemeClr val="tx1"/>
                          </a:solidFill>
                          <a:latin typeface="Calibri" panose="020F0502020204030204" pitchFamily="34" charset="0"/>
                        </a:rPr>
                        <a:t>Item</a:t>
                      </a:r>
                    </a:p>
                  </a:txBody>
                  <a:tcPr marL="121920" marR="121920" marT="45690" marB="45690"/>
                </a:tc>
                <a:tc>
                  <a:txBody>
                    <a:bodyPr/>
                    <a:lstStyle/>
                    <a:p>
                      <a:r>
                        <a:rPr lang="en-US" sz="1600" dirty="0">
                          <a:solidFill>
                            <a:schemeClr val="tx1"/>
                          </a:solidFill>
                          <a:latin typeface="Calibri" panose="020F0502020204030204" pitchFamily="34" charset="0"/>
                        </a:rPr>
                        <a:t>Profit</a:t>
                      </a:r>
                    </a:p>
                  </a:txBody>
                  <a:tcPr marL="121920" marR="121920" marT="45690" marB="45690"/>
                </a:tc>
                <a:extLst>
                  <a:ext uri="{0D108BD9-81ED-4DB2-BD59-A6C34878D82A}">
                    <a16:rowId xmlns:a16="http://schemas.microsoft.com/office/drawing/2014/main" val="10000"/>
                  </a:ext>
                </a:extLst>
              </a:tr>
              <a:tr h="365689">
                <a:tc>
                  <a:txBody>
                    <a:bodyPr/>
                    <a:lstStyle/>
                    <a:p>
                      <a:pPr algn="ctr"/>
                      <a:r>
                        <a:rPr lang="en-US" sz="1800" dirty="0">
                          <a:latin typeface="Calibri" panose="020F0502020204030204" pitchFamily="34" charset="0"/>
                        </a:rPr>
                        <a:t>a</a:t>
                      </a:r>
                    </a:p>
                  </a:txBody>
                  <a:tcPr marL="121920" marR="121920" marT="45690" marB="45690"/>
                </a:tc>
                <a:tc>
                  <a:txBody>
                    <a:bodyPr/>
                    <a:lstStyle/>
                    <a:p>
                      <a:pPr algn="ctr"/>
                      <a:r>
                        <a:rPr lang="en-US" sz="1800" dirty="0">
                          <a:latin typeface="Calibri" panose="020F0502020204030204" pitchFamily="34" charset="0"/>
                        </a:rPr>
                        <a:t>40</a:t>
                      </a:r>
                    </a:p>
                  </a:txBody>
                  <a:tcPr marL="121920" marR="121920" marT="45690" marB="45690"/>
                </a:tc>
                <a:extLst>
                  <a:ext uri="{0D108BD9-81ED-4DB2-BD59-A6C34878D82A}">
                    <a16:rowId xmlns:a16="http://schemas.microsoft.com/office/drawing/2014/main" val="10001"/>
                  </a:ext>
                </a:extLst>
              </a:tr>
              <a:tr h="365689">
                <a:tc>
                  <a:txBody>
                    <a:bodyPr/>
                    <a:lstStyle/>
                    <a:p>
                      <a:pPr algn="ctr"/>
                      <a:r>
                        <a:rPr lang="en-US" sz="1800" dirty="0">
                          <a:latin typeface="Calibri" panose="020F0502020204030204" pitchFamily="34" charset="0"/>
                        </a:rPr>
                        <a:t>b</a:t>
                      </a:r>
                    </a:p>
                  </a:txBody>
                  <a:tcPr marL="121920" marR="121920" marT="45690" marB="45690"/>
                </a:tc>
                <a:tc>
                  <a:txBody>
                    <a:bodyPr/>
                    <a:lstStyle/>
                    <a:p>
                      <a:pPr algn="ctr"/>
                      <a:r>
                        <a:rPr lang="en-US" sz="1800" dirty="0">
                          <a:latin typeface="Calibri" panose="020F0502020204030204" pitchFamily="34" charset="0"/>
                        </a:rPr>
                        <a:t>0</a:t>
                      </a:r>
                    </a:p>
                  </a:txBody>
                  <a:tcPr marL="121920" marR="121920" marT="45690" marB="45690"/>
                </a:tc>
                <a:extLst>
                  <a:ext uri="{0D108BD9-81ED-4DB2-BD59-A6C34878D82A}">
                    <a16:rowId xmlns:a16="http://schemas.microsoft.com/office/drawing/2014/main" val="10002"/>
                  </a:ext>
                </a:extLst>
              </a:tr>
              <a:tr h="365689">
                <a:tc>
                  <a:txBody>
                    <a:bodyPr/>
                    <a:lstStyle/>
                    <a:p>
                      <a:pPr algn="ctr"/>
                      <a:r>
                        <a:rPr lang="en-US" sz="1800" dirty="0">
                          <a:latin typeface="Calibri" panose="020F0502020204030204" pitchFamily="34" charset="0"/>
                        </a:rPr>
                        <a:t>c</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20</a:t>
                      </a:r>
                    </a:p>
                  </a:txBody>
                  <a:tcPr marL="121920" marR="121920" marT="45690" marB="45690"/>
                </a:tc>
                <a:extLst>
                  <a:ext uri="{0D108BD9-81ED-4DB2-BD59-A6C34878D82A}">
                    <a16:rowId xmlns:a16="http://schemas.microsoft.com/office/drawing/2014/main" val="10003"/>
                  </a:ext>
                </a:extLst>
              </a:tr>
              <a:tr h="365689">
                <a:tc>
                  <a:txBody>
                    <a:bodyPr/>
                    <a:lstStyle/>
                    <a:p>
                      <a:pPr algn="ctr"/>
                      <a:r>
                        <a:rPr lang="en-US" sz="1800" dirty="0">
                          <a:latin typeface="Calibri" panose="020F0502020204030204" pitchFamily="34" charset="0"/>
                        </a:rPr>
                        <a:t>d</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15</a:t>
                      </a:r>
                    </a:p>
                  </a:txBody>
                  <a:tcPr marL="121920" marR="121920" marT="45690" marB="45690"/>
                </a:tc>
                <a:extLst>
                  <a:ext uri="{0D108BD9-81ED-4DB2-BD59-A6C34878D82A}">
                    <a16:rowId xmlns:a16="http://schemas.microsoft.com/office/drawing/2014/main" val="10004"/>
                  </a:ext>
                </a:extLst>
              </a:tr>
              <a:tr h="365689">
                <a:tc>
                  <a:txBody>
                    <a:bodyPr/>
                    <a:lstStyle/>
                    <a:p>
                      <a:pPr algn="ctr"/>
                      <a:r>
                        <a:rPr lang="en-US" sz="1800" dirty="0">
                          <a:latin typeface="Calibri" panose="020F0502020204030204" pitchFamily="34" charset="0"/>
                        </a:rPr>
                        <a:t>e</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30</a:t>
                      </a:r>
                    </a:p>
                  </a:txBody>
                  <a:tcPr marL="121920" marR="121920" marT="45690" marB="45690"/>
                </a:tc>
                <a:extLst>
                  <a:ext uri="{0D108BD9-81ED-4DB2-BD59-A6C34878D82A}">
                    <a16:rowId xmlns:a16="http://schemas.microsoft.com/office/drawing/2014/main" val="10005"/>
                  </a:ext>
                </a:extLst>
              </a:tr>
              <a:tr h="365689">
                <a:tc>
                  <a:txBody>
                    <a:bodyPr/>
                    <a:lstStyle/>
                    <a:p>
                      <a:pPr algn="ctr"/>
                      <a:r>
                        <a:rPr lang="en-US" sz="1800" dirty="0">
                          <a:latin typeface="Calibri" panose="020F0502020204030204" pitchFamily="34" charset="0"/>
                        </a:rPr>
                        <a:t>f</a:t>
                      </a:r>
                    </a:p>
                  </a:txBody>
                  <a:tcPr marL="121920" marR="121920" marT="45690" marB="45690"/>
                </a:tc>
                <a:tc>
                  <a:txBody>
                    <a:bodyPr/>
                    <a:lstStyle/>
                    <a:p>
                      <a:pPr algn="ctr"/>
                      <a:r>
                        <a:rPr lang="en-US" altLang="en-US" sz="1800" dirty="0">
                          <a:solidFill>
                            <a:prstClr val="black"/>
                          </a:solidFill>
                          <a:sym typeface="Wingdings" pitchFamily="2" charset="2"/>
                        </a:rPr>
                        <a:t>−</a:t>
                      </a:r>
                      <a:r>
                        <a:rPr lang="en-US" sz="1800" dirty="0">
                          <a:latin typeface="Calibri" panose="020F0502020204030204" pitchFamily="34" charset="0"/>
                        </a:rPr>
                        <a:t>10</a:t>
                      </a:r>
                    </a:p>
                  </a:txBody>
                  <a:tcPr marL="121920" marR="121920" marT="45690" marB="45690"/>
                </a:tc>
                <a:extLst>
                  <a:ext uri="{0D108BD9-81ED-4DB2-BD59-A6C34878D82A}">
                    <a16:rowId xmlns:a16="http://schemas.microsoft.com/office/drawing/2014/main" val="10006"/>
                  </a:ext>
                </a:extLst>
              </a:tr>
              <a:tr h="365689">
                <a:tc>
                  <a:txBody>
                    <a:bodyPr/>
                    <a:lstStyle/>
                    <a:p>
                      <a:pPr algn="ctr"/>
                      <a:r>
                        <a:rPr lang="en-US" sz="1800" dirty="0">
                          <a:latin typeface="Calibri" panose="020F0502020204030204" pitchFamily="34" charset="0"/>
                        </a:rPr>
                        <a:t>g</a:t>
                      </a:r>
                    </a:p>
                  </a:txBody>
                  <a:tcPr marL="121920" marR="121920" marT="45690" marB="45690"/>
                </a:tc>
                <a:tc>
                  <a:txBody>
                    <a:bodyPr/>
                    <a:lstStyle/>
                    <a:p>
                      <a:pPr algn="ctr"/>
                      <a:r>
                        <a:rPr lang="en-US" sz="1800" dirty="0">
                          <a:latin typeface="Calibri" panose="020F0502020204030204" pitchFamily="34" charset="0"/>
                        </a:rPr>
                        <a:t>20</a:t>
                      </a:r>
                    </a:p>
                  </a:txBody>
                  <a:tcPr marL="121920" marR="121920" marT="45690" marB="45690"/>
                </a:tc>
                <a:extLst>
                  <a:ext uri="{0D108BD9-81ED-4DB2-BD59-A6C34878D82A}">
                    <a16:rowId xmlns:a16="http://schemas.microsoft.com/office/drawing/2014/main" val="10007"/>
                  </a:ext>
                </a:extLst>
              </a:tr>
              <a:tr h="365689">
                <a:tc>
                  <a:txBody>
                    <a:bodyPr/>
                    <a:lstStyle/>
                    <a:p>
                      <a:pPr algn="ctr"/>
                      <a:r>
                        <a:rPr lang="en-US" sz="1800" dirty="0">
                          <a:latin typeface="Calibri" panose="020F0502020204030204" pitchFamily="34" charset="0"/>
                        </a:rPr>
                        <a:t>h</a:t>
                      </a:r>
                    </a:p>
                  </a:txBody>
                  <a:tcPr marL="121920" marR="121920" marT="45690" marB="45690"/>
                </a:tc>
                <a:tc>
                  <a:txBody>
                    <a:bodyPr/>
                    <a:lstStyle/>
                    <a:p>
                      <a:pPr algn="ctr"/>
                      <a:r>
                        <a:rPr lang="en-US" sz="1800" dirty="0">
                          <a:latin typeface="Calibri" panose="020F0502020204030204" pitchFamily="34" charset="0"/>
                        </a:rPr>
                        <a:t>5</a:t>
                      </a:r>
                    </a:p>
                  </a:txBody>
                  <a:tcPr marL="121920" marR="121920" marT="45690" marB="45690"/>
                </a:tc>
                <a:extLst>
                  <a:ext uri="{0D108BD9-81ED-4DB2-BD59-A6C34878D82A}">
                    <a16:rowId xmlns:a16="http://schemas.microsoft.com/office/drawing/2014/main" val="10008"/>
                  </a:ext>
                </a:extLst>
              </a:tr>
            </a:tbl>
          </a:graphicData>
        </a:graphic>
      </p:graphicFrame>
      <p:sp>
        <p:nvSpPr>
          <p:cNvPr id="10316" name="Text Box 123"/>
          <p:cNvSpPr txBox="1">
            <a:spLocks noChangeArrowheads="1"/>
          </p:cNvSpPr>
          <p:nvPr/>
        </p:nvSpPr>
        <p:spPr bwMode="auto">
          <a:xfrm>
            <a:off x="10215507" y="1092981"/>
            <a:ext cx="1263295"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ea typeface="MS PGothic" pitchFamily="34" charset="-128"/>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ea typeface="MS PGothic" pitchFamily="34" charset="-128"/>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ea typeface="MS PGothic" pitchFamily="34" charset="-128"/>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ea typeface="MS PGothic" pitchFamily="34" charset="-128"/>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ea typeface="MS PGothic" pitchFamily="34" charset="-128"/>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b’s-</a:t>
            </a:r>
            <a:r>
              <a:rPr kumimoji="0" lang="en-US" altLang="en-US" sz="1800" b="0" i="0" u="none" strike="noStrike" kern="1200" cap="none" spc="0" normalizeH="0" baseline="0" noProof="0" dirty="0" err="1">
                <a:ln>
                  <a:noFill/>
                </a:ln>
                <a:solidFill>
                  <a:prstClr val="black"/>
                </a:solidFill>
                <a:effectLst/>
                <a:uLnTx/>
                <a:uFillTx/>
                <a:latin typeface="Calibri" pitchFamily="34" charset="0"/>
                <a:ea typeface="MS PGothic" pitchFamily="34" charset="-128"/>
                <a:cs typeface="+mn-cs"/>
              </a:rPr>
              <a:t>proj</a:t>
            </a:r>
            <a:r>
              <a:rPr kumimoji="0" lang="en-US" alt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 DB</a:t>
            </a:r>
          </a:p>
        </p:txBody>
      </p:sp>
      <p:graphicFrame>
        <p:nvGraphicFramePr>
          <p:cNvPr id="21" name="Table 20"/>
          <p:cNvGraphicFramePr>
            <a:graphicFrameLocks noGrp="1"/>
          </p:cNvGraphicFramePr>
          <p:nvPr>
            <p:extLst>
              <p:ext uri="{D42A27DB-BD31-4B8C-83A1-F6EECF244321}">
                <p14:modId xmlns:p14="http://schemas.microsoft.com/office/powerpoint/2010/main" val="3749642208"/>
              </p:ext>
            </p:extLst>
          </p:nvPr>
        </p:nvGraphicFramePr>
        <p:xfrm>
          <a:off x="9793846" y="1483716"/>
          <a:ext cx="2011000" cy="1489921"/>
        </p:xfrm>
        <a:graphic>
          <a:graphicData uri="http://schemas.openxmlformats.org/drawingml/2006/table">
            <a:tbl>
              <a:tblPr firstRow="1" bandRow="1">
                <a:tableStyleId>{93296810-A885-4BE3-A3E7-6D5BEEA58F35}</a:tableStyleId>
              </a:tblPr>
              <a:tblGrid>
                <a:gridCol w="587552">
                  <a:extLst>
                    <a:ext uri="{9D8B030D-6E8A-4147-A177-3AD203B41FA5}">
                      <a16:colId xmlns:a16="http://schemas.microsoft.com/office/drawing/2014/main" val="20000"/>
                    </a:ext>
                  </a:extLst>
                </a:gridCol>
                <a:gridCol w="1423448">
                  <a:extLst>
                    <a:ext uri="{9D8B030D-6E8A-4147-A177-3AD203B41FA5}">
                      <a16:colId xmlns:a16="http://schemas.microsoft.com/office/drawing/2014/main" val="20001"/>
                    </a:ext>
                  </a:extLst>
                </a:gridCol>
              </a:tblGrid>
              <a:tr h="392164">
                <a:tc>
                  <a:txBody>
                    <a:bodyPr/>
                    <a:lstStyle/>
                    <a:p>
                      <a:pPr algn="ctr"/>
                      <a:r>
                        <a:rPr lang="en-US" sz="1800" dirty="0">
                          <a:solidFill>
                            <a:schemeClr val="tx1"/>
                          </a:solidFill>
                          <a:latin typeface="Calibri" panose="020F0502020204030204" pitchFamily="34" charset="0"/>
                        </a:rPr>
                        <a:t>TID</a:t>
                      </a:r>
                    </a:p>
                  </a:txBody>
                  <a:tcPr marL="121920" marR="121920" marT="45740" marB="45740"/>
                </a:tc>
                <a:tc>
                  <a:txBody>
                    <a:bodyPr/>
                    <a:lstStyle/>
                    <a:p>
                      <a:pPr algn="ctr"/>
                      <a:r>
                        <a:rPr lang="en-US" sz="1800" dirty="0">
                          <a:solidFill>
                            <a:schemeClr val="tx1"/>
                          </a:solidFill>
                          <a:latin typeface="Calibri" panose="020F0502020204030204" pitchFamily="34" charset="0"/>
                        </a:rPr>
                        <a:t>Transaction</a:t>
                      </a:r>
                    </a:p>
                  </a:txBody>
                  <a:tcPr marL="121920" marR="121920" marT="45740" marB="45740"/>
                </a:tc>
                <a:extLst>
                  <a:ext uri="{0D108BD9-81ED-4DB2-BD59-A6C34878D82A}">
                    <a16:rowId xmlns:a16="http://schemas.microsoft.com/office/drawing/2014/main" val="10000"/>
                  </a:ext>
                </a:extLst>
              </a:tr>
              <a:tr h="365919">
                <a:tc>
                  <a:txBody>
                    <a:bodyPr/>
                    <a:lstStyle/>
                    <a:p>
                      <a:r>
                        <a:rPr lang="en-US" sz="1800" dirty="0">
                          <a:latin typeface="Calibri" panose="020F0502020204030204" pitchFamily="34" charset="0"/>
                        </a:rPr>
                        <a:t>10</a:t>
                      </a:r>
                    </a:p>
                  </a:txBody>
                  <a:tcPr marL="121920" marR="121920" marT="45740" marB="457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c, d, f, h</a:t>
                      </a:r>
                    </a:p>
                  </a:txBody>
                  <a:tcPr marL="121920" marR="121920" marT="45740" marB="45740"/>
                </a:tc>
                <a:extLst>
                  <a:ext uri="{0D108BD9-81ED-4DB2-BD59-A6C34878D82A}">
                    <a16:rowId xmlns:a16="http://schemas.microsoft.com/office/drawing/2014/main" val="10001"/>
                  </a:ext>
                </a:extLst>
              </a:tr>
              <a:tr h="365919">
                <a:tc>
                  <a:txBody>
                    <a:bodyPr/>
                    <a:lstStyle/>
                    <a:p>
                      <a:r>
                        <a:rPr lang="en-US" sz="1800" dirty="0">
                          <a:latin typeface="Calibri" panose="020F0502020204030204" pitchFamily="34" charset="0"/>
                        </a:rPr>
                        <a:t>20</a:t>
                      </a:r>
                    </a:p>
                  </a:txBody>
                  <a:tcPr marL="121920" marR="121920" marT="45740" marB="457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c, d, f, g, h</a:t>
                      </a:r>
                    </a:p>
                  </a:txBody>
                  <a:tcPr marL="121920" marR="121920" marT="45740" marB="45740"/>
                </a:tc>
                <a:extLst>
                  <a:ext uri="{0D108BD9-81ED-4DB2-BD59-A6C34878D82A}">
                    <a16:rowId xmlns:a16="http://schemas.microsoft.com/office/drawing/2014/main" val="10002"/>
                  </a:ext>
                </a:extLst>
              </a:tr>
              <a:tr h="365919">
                <a:tc>
                  <a:txBody>
                    <a:bodyPr/>
                    <a:lstStyle/>
                    <a:p>
                      <a:r>
                        <a:rPr lang="en-US" sz="1800" dirty="0">
                          <a:latin typeface="Calibri" panose="020F0502020204030204" pitchFamily="34" charset="0"/>
                        </a:rPr>
                        <a:t>30</a:t>
                      </a:r>
                    </a:p>
                  </a:txBody>
                  <a:tcPr marL="121920" marR="121920" marT="45740" marB="457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c, d, f, g</a:t>
                      </a:r>
                    </a:p>
                  </a:txBody>
                  <a:tcPr marL="121920" marR="121920" marT="45740" marB="45740"/>
                </a:tc>
                <a:extLst>
                  <a:ext uri="{0D108BD9-81ED-4DB2-BD59-A6C34878D82A}">
                    <a16:rowId xmlns:a16="http://schemas.microsoft.com/office/drawing/2014/main" val="10003"/>
                  </a:ext>
                </a:extLst>
              </a:tr>
            </a:tbl>
          </a:graphicData>
        </a:graphic>
      </p:graphicFrame>
      <p:sp>
        <p:nvSpPr>
          <p:cNvPr id="4" name="Right Arrow 3"/>
          <p:cNvSpPr/>
          <p:nvPr/>
        </p:nvSpPr>
        <p:spPr>
          <a:xfrm>
            <a:off x="9407283" y="1707076"/>
            <a:ext cx="362787" cy="32577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p:cNvSpPr/>
          <p:nvPr/>
        </p:nvSpPr>
        <p:spPr>
          <a:xfrm>
            <a:off x="10426100" y="1938452"/>
            <a:ext cx="262497" cy="2797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8" name="Table 10"/>
          <p:cNvGraphicFramePr>
            <a:graphicFrameLocks noGrp="1"/>
          </p:cNvGraphicFramePr>
          <p:nvPr>
            <p:extLst>
              <p:ext uri="{D42A27DB-BD31-4B8C-83A1-F6EECF244321}">
                <p14:modId xmlns:p14="http://schemas.microsoft.com/office/powerpoint/2010/main" val="464555934"/>
              </p:ext>
            </p:extLst>
          </p:nvPr>
        </p:nvGraphicFramePr>
        <p:xfrm>
          <a:off x="9770482" y="5344072"/>
          <a:ext cx="2153343" cy="1463557"/>
        </p:xfrm>
        <a:graphic>
          <a:graphicData uri="http://schemas.openxmlformats.org/drawingml/2006/table">
            <a:tbl>
              <a:tblPr firstRow="1" bandRow="1">
                <a:tableStyleId>{93296810-A885-4BE3-A3E7-6D5BEEA58F35}</a:tableStyleId>
              </a:tblPr>
              <a:tblGrid>
                <a:gridCol w="579746">
                  <a:extLst>
                    <a:ext uri="{9D8B030D-6E8A-4147-A177-3AD203B41FA5}">
                      <a16:colId xmlns:a16="http://schemas.microsoft.com/office/drawing/2014/main" val="20000"/>
                    </a:ext>
                  </a:extLst>
                </a:gridCol>
                <a:gridCol w="1573597">
                  <a:extLst>
                    <a:ext uri="{9D8B030D-6E8A-4147-A177-3AD203B41FA5}">
                      <a16:colId xmlns:a16="http://schemas.microsoft.com/office/drawing/2014/main" val="20001"/>
                    </a:ext>
                  </a:extLst>
                </a:gridCol>
              </a:tblGrid>
              <a:tr h="314857">
                <a:tc>
                  <a:txBody>
                    <a:bodyPr/>
                    <a:lstStyle/>
                    <a:p>
                      <a:pPr algn="ctr"/>
                      <a:r>
                        <a:rPr lang="en-US" sz="1800" dirty="0">
                          <a:solidFill>
                            <a:schemeClr val="tx1"/>
                          </a:solidFill>
                          <a:latin typeface="Calibri" panose="020F0502020204030204" pitchFamily="34" charset="0"/>
                        </a:rPr>
                        <a:t>TID</a:t>
                      </a:r>
                    </a:p>
                  </a:txBody>
                  <a:tcPr marL="121920" marR="121920" marT="45740" marB="45740"/>
                </a:tc>
                <a:tc>
                  <a:txBody>
                    <a:bodyPr/>
                    <a:lstStyle/>
                    <a:p>
                      <a:pPr algn="ctr"/>
                      <a:r>
                        <a:rPr lang="en-US" sz="1800" dirty="0">
                          <a:solidFill>
                            <a:schemeClr val="tx1"/>
                          </a:solidFill>
                          <a:latin typeface="Calibri" panose="020F0502020204030204" pitchFamily="34" charset="0"/>
                        </a:rPr>
                        <a:t>Transaction</a:t>
                      </a:r>
                    </a:p>
                  </a:txBody>
                  <a:tcPr marL="121920" marR="121920" marT="45740" marB="45740"/>
                </a:tc>
                <a:extLst>
                  <a:ext uri="{0D108BD9-81ED-4DB2-BD59-A6C34878D82A}">
                    <a16:rowId xmlns:a16="http://schemas.microsoft.com/office/drawing/2014/main" val="10000"/>
                  </a:ext>
                </a:extLst>
              </a:tr>
              <a:tr h="365919">
                <a:tc>
                  <a:txBody>
                    <a:bodyPr/>
                    <a:lstStyle/>
                    <a:p>
                      <a:r>
                        <a:rPr lang="en-US" sz="1800" dirty="0">
                          <a:latin typeface="Calibri" panose="020F0502020204030204" pitchFamily="34" charset="0"/>
                        </a:rPr>
                        <a:t>10</a:t>
                      </a:r>
                    </a:p>
                  </a:txBody>
                  <a:tcPr marL="121920" marR="121920" marT="45740" marB="457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c, d, f, h</a:t>
                      </a:r>
                    </a:p>
                  </a:txBody>
                  <a:tcPr marL="121920" marR="121920" marT="45740" marB="45740"/>
                </a:tc>
                <a:extLst>
                  <a:ext uri="{0D108BD9-81ED-4DB2-BD59-A6C34878D82A}">
                    <a16:rowId xmlns:a16="http://schemas.microsoft.com/office/drawing/2014/main" val="10001"/>
                  </a:ext>
                </a:extLst>
              </a:tr>
              <a:tr h="365919">
                <a:tc>
                  <a:txBody>
                    <a:bodyPr/>
                    <a:lstStyle/>
                    <a:p>
                      <a:r>
                        <a:rPr lang="en-US" sz="1800" dirty="0">
                          <a:latin typeface="Calibri" panose="020F0502020204030204" pitchFamily="34" charset="0"/>
                        </a:rPr>
                        <a:t>20</a:t>
                      </a:r>
                    </a:p>
                  </a:txBody>
                  <a:tcPr marL="121920" marR="121920" marT="45740" marB="457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c, d, f, g, h</a:t>
                      </a:r>
                    </a:p>
                  </a:txBody>
                  <a:tcPr marL="121920" marR="121920" marT="45740" marB="45740"/>
                </a:tc>
                <a:extLst>
                  <a:ext uri="{0D108BD9-81ED-4DB2-BD59-A6C34878D82A}">
                    <a16:rowId xmlns:a16="http://schemas.microsoft.com/office/drawing/2014/main" val="10002"/>
                  </a:ext>
                </a:extLst>
              </a:tr>
              <a:tr h="365919">
                <a:tc>
                  <a:txBody>
                    <a:bodyPr/>
                    <a:lstStyle/>
                    <a:p>
                      <a:r>
                        <a:rPr lang="en-US" sz="1800" dirty="0">
                          <a:latin typeface="Calibri" panose="020F0502020204030204" pitchFamily="34" charset="0"/>
                        </a:rPr>
                        <a:t>30</a:t>
                      </a:r>
                    </a:p>
                  </a:txBody>
                  <a:tcPr marL="121920" marR="121920" marT="45740" marB="457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c, d, f, g</a:t>
                      </a:r>
                    </a:p>
                  </a:txBody>
                  <a:tcPr marL="121920" marR="121920" marT="45740" marB="45740"/>
                </a:tc>
                <a:extLst>
                  <a:ext uri="{0D108BD9-81ED-4DB2-BD59-A6C34878D82A}">
                    <a16:rowId xmlns:a16="http://schemas.microsoft.com/office/drawing/2014/main" val="10003"/>
                  </a:ext>
                </a:extLst>
              </a:tr>
            </a:tbl>
          </a:graphicData>
        </a:graphic>
      </p:graphicFrame>
      <p:sp>
        <p:nvSpPr>
          <p:cNvPr id="29" name="Line 299"/>
          <p:cNvSpPr>
            <a:spLocks noChangeShapeType="1"/>
          </p:cNvSpPr>
          <p:nvPr/>
        </p:nvSpPr>
        <p:spPr bwMode="auto">
          <a:xfrm>
            <a:off x="9859838" y="5891141"/>
            <a:ext cx="1955214" cy="6708"/>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0" name="Line 310"/>
          <p:cNvSpPr>
            <a:spLocks noChangeShapeType="1"/>
          </p:cNvSpPr>
          <p:nvPr/>
        </p:nvSpPr>
        <p:spPr bwMode="auto">
          <a:xfrm>
            <a:off x="11229900" y="6157251"/>
            <a:ext cx="304800" cy="22860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1" name="Line 310"/>
          <p:cNvSpPr>
            <a:spLocks noChangeShapeType="1"/>
          </p:cNvSpPr>
          <p:nvPr/>
        </p:nvSpPr>
        <p:spPr bwMode="auto">
          <a:xfrm>
            <a:off x="10332271" y="5795096"/>
            <a:ext cx="304800" cy="22860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2" name="Oval 24"/>
          <p:cNvSpPr/>
          <p:nvPr/>
        </p:nvSpPr>
        <p:spPr>
          <a:xfrm>
            <a:off x="10392354" y="5757992"/>
            <a:ext cx="262497" cy="2797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 Box 123"/>
          <p:cNvSpPr txBox="1">
            <a:spLocks noChangeArrowheads="1"/>
          </p:cNvSpPr>
          <p:nvPr/>
        </p:nvSpPr>
        <p:spPr bwMode="auto">
          <a:xfrm>
            <a:off x="10598252" y="4941877"/>
            <a:ext cx="1263295"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ea typeface="MS PGothic" pitchFamily="34" charset="-128"/>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ea typeface="MS PGothic" pitchFamily="34" charset="-128"/>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ea typeface="MS PGothic" pitchFamily="34" charset="-128"/>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ea typeface="MS PGothic" pitchFamily="34" charset="-128"/>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ea typeface="MS PGothic" pitchFamily="34" charset="-128"/>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b’s-</a:t>
            </a:r>
            <a:r>
              <a:rPr kumimoji="0" lang="en-US" altLang="en-US" sz="1800" b="0" i="0" u="none" strike="noStrike" kern="1200" cap="none" spc="0" normalizeH="0" baseline="0" noProof="0" dirty="0" err="1">
                <a:ln>
                  <a:noFill/>
                </a:ln>
                <a:solidFill>
                  <a:prstClr val="black"/>
                </a:solidFill>
                <a:effectLst/>
                <a:uLnTx/>
                <a:uFillTx/>
                <a:latin typeface="Calibri" pitchFamily="34" charset="0"/>
                <a:ea typeface="MS PGothic" pitchFamily="34" charset="-128"/>
                <a:cs typeface="+mn-cs"/>
              </a:rPr>
              <a:t>proj</a:t>
            </a:r>
            <a:r>
              <a:rPr kumimoji="0" lang="en-US" alt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 DB</a:t>
            </a:r>
          </a:p>
        </p:txBody>
      </p:sp>
      <p:sp>
        <p:nvSpPr>
          <p:cNvPr id="34" name="Oval 26"/>
          <p:cNvSpPr/>
          <p:nvPr/>
        </p:nvSpPr>
        <p:spPr>
          <a:xfrm>
            <a:off x="11229900" y="6125974"/>
            <a:ext cx="262497" cy="2797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6576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4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44">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44">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316" grpId="0" animBg="1"/>
      <p:bldP spid="4" grpId="0" animBg="1"/>
      <p:bldP spid="5" grpId="0" animBg="1"/>
      <p:bldP spid="29" grpId="0" animBg="1"/>
      <p:bldP spid="30" grpId="0" animBg="1"/>
      <p:bldP spid="31" grpId="0" animBg="1"/>
      <p:bldP spid="32" grpId="0" animBg="1"/>
      <p:bldP spid="33" grpId="0" animBg="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01600" y="228599"/>
            <a:ext cx="12395200" cy="714375"/>
          </a:xfrm>
        </p:spPr>
        <p:txBody>
          <a:bodyPr>
            <a:normAutofit/>
          </a:bodyPr>
          <a:lstStyle/>
          <a:p>
            <a:pPr>
              <a:defRPr/>
            </a:pPr>
            <a:r>
              <a:rPr lang="en-US" altLang="zh-CN" sz="4000" dirty="0">
                <a:ea typeface="SimSun" pitchFamily="2" charset="-122"/>
              </a:rPr>
              <a:t>Data Space Pruning Explored Recursively (Continued)</a:t>
            </a:r>
            <a:endParaRPr lang="en-US" sz="4000" dirty="0">
              <a:ea typeface="SimSun" charset="0"/>
              <a:cs typeface="SimSun"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290168994"/>
              </p:ext>
            </p:extLst>
          </p:nvPr>
        </p:nvGraphicFramePr>
        <p:xfrm>
          <a:off x="1712686" y="3086124"/>
          <a:ext cx="2153343" cy="1463557"/>
        </p:xfrm>
        <a:graphic>
          <a:graphicData uri="http://schemas.openxmlformats.org/drawingml/2006/table">
            <a:tbl>
              <a:tblPr firstRow="1" bandRow="1">
                <a:tableStyleId>{93296810-A885-4BE3-A3E7-6D5BEEA58F35}</a:tableStyleId>
              </a:tblPr>
              <a:tblGrid>
                <a:gridCol w="579746">
                  <a:extLst>
                    <a:ext uri="{9D8B030D-6E8A-4147-A177-3AD203B41FA5}">
                      <a16:colId xmlns:a16="http://schemas.microsoft.com/office/drawing/2014/main" val="20000"/>
                    </a:ext>
                  </a:extLst>
                </a:gridCol>
                <a:gridCol w="1573597">
                  <a:extLst>
                    <a:ext uri="{9D8B030D-6E8A-4147-A177-3AD203B41FA5}">
                      <a16:colId xmlns:a16="http://schemas.microsoft.com/office/drawing/2014/main" val="20001"/>
                    </a:ext>
                  </a:extLst>
                </a:gridCol>
              </a:tblGrid>
              <a:tr h="314857">
                <a:tc>
                  <a:txBody>
                    <a:bodyPr/>
                    <a:lstStyle/>
                    <a:p>
                      <a:pPr algn="ctr"/>
                      <a:r>
                        <a:rPr lang="en-US" sz="1800" dirty="0">
                          <a:solidFill>
                            <a:schemeClr val="tx1"/>
                          </a:solidFill>
                          <a:latin typeface="Calibri" panose="020F0502020204030204" pitchFamily="34" charset="0"/>
                        </a:rPr>
                        <a:t>TID</a:t>
                      </a:r>
                    </a:p>
                  </a:txBody>
                  <a:tcPr marL="121920" marR="121920" marT="45740" marB="45740"/>
                </a:tc>
                <a:tc>
                  <a:txBody>
                    <a:bodyPr/>
                    <a:lstStyle/>
                    <a:p>
                      <a:pPr algn="ctr"/>
                      <a:r>
                        <a:rPr lang="en-US" sz="1800" dirty="0">
                          <a:solidFill>
                            <a:schemeClr val="tx1"/>
                          </a:solidFill>
                          <a:latin typeface="Calibri" panose="020F0502020204030204" pitchFamily="34" charset="0"/>
                        </a:rPr>
                        <a:t>Transaction</a:t>
                      </a:r>
                    </a:p>
                  </a:txBody>
                  <a:tcPr marL="121920" marR="121920" marT="45740" marB="45740"/>
                </a:tc>
                <a:extLst>
                  <a:ext uri="{0D108BD9-81ED-4DB2-BD59-A6C34878D82A}">
                    <a16:rowId xmlns:a16="http://schemas.microsoft.com/office/drawing/2014/main" val="10000"/>
                  </a:ext>
                </a:extLst>
              </a:tr>
              <a:tr h="365919">
                <a:tc>
                  <a:txBody>
                    <a:bodyPr/>
                    <a:lstStyle/>
                    <a:p>
                      <a:r>
                        <a:rPr lang="en-US" sz="1800" dirty="0">
                          <a:latin typeface="Calibri" panose="020F0502020204030204" pitchFamily="34" charset="0"/>
                        </a:rPr>
                        <a:t>10</a:t>
                      </a:r>
                    </a:p>
                  </a:txBody>
                  <a:tcPr marL="121920" marR="121920" marT="45740" marB="457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a, c, d, f, h</a:t>
                      </a:r>
                    </a:p>
                  </a:txBody>
                  <a:tcPr marL="121920" marR="121920" marT="45740" marB="45740"/>
                </a:tc>
                <a:extLst>
                  <a:ext uri="{0D108BD9-81ED-4DB2-BD59-A6C34878D82A}">
                    <a16:rowId xmlns:a16="http://schemas.microsoft.com/office/drawing/2014/main" val="10001"/>
                  </a:ext>
                </a:extLst>
              </a:tr>
              <a:tr h="365919">
                <a:tc>
                  <a:txBody>
                    <a:bodyPr/>
                    <a:lstStyle/>
                    <a:p>
                      <a:r>
                        <a:rPr lang="en-US" sz="1800" dirty="0">
                          <a:latin typeface="Calibri" panose="020F0502020204030204" pitchFamily="34" charset="0"/>
                        </a:rPr>
                        <a:t>20</a:t>
                      </a:r>
                    </a:p>
                  </a:txBody>
                  <a:tcPr marL="121920" marR="121920" marT="45740" marB="457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c, d, f, g, h</a:t>
                      </a:r>
                    </a:p>
                  </a:txBody>
                  <a:tcPr marL="121920" marR="121920" marT="45740" marB="45740"/>
                </a:tc>
                <a:extLst>
                  <a:ext uri="{0D108BD9-81ED-4DB2-BD59-A6C34878D82A}">
                    <a16:rowId xmlns:a16="http://schemas.microsoft.com/office/drawing/2014/main" val="10002"/>
                  </a:ext>
                </a:extLst>
              </a:tr>
              <a:tr h="365919">
                <a:tc>
                  <a:txBody>
                    <a:bodyPr/>
                    <a:lstStyle/>
                    <a:p>
                      <a:r>
                        <a:rPr lang="en-US" sz="1800" dirty="0">
                          <a:latin typeface="Calibri" panose="020F0502020204030204" pitchFamily="34" charset="0"/>
                        </a:rPr>
                        <a:t>30</a:t>
                      </a:r>
                    </a:p>
                  </a:txBody>
                  <a:tcPr marL="121920" marR="121920" marT="45740" marB="457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c, d, f, g</a:t>
                      </a:r>
                    </a:p>
                  </a:txBody>
                  <a:tcPr marL="121920" marR="121920" marT="45740" marB="45740"/>
                </a:tc>
                <a:extLst>
                  <a:ext uri="{0D108BD9-81ED-4DB2-BD59-A6C34878D82A}">
                    <a16:rowId xmlns:a16="http://schemas.microsoft.com/office/drawing/2014/main" val="10003"/>
                  </a:ext>
                </a:extLst>
              </a:tr>
            </a:tbl>
          </a:graphicData>
        </a:graphic>
      </p:graphicFrame>
      <p:sp>
        <p:nvSpPr>
          <p:cNvPr id="10317" name="Line 299"/>
          <p:cNvSpPr>
            <a:spLocks noChangeShapeType="1"/>
          </p:cNvSpPr>
          <p:nvPr/>
        </p:nvSpPr>
        <p:spPr bwMode="auto">
          <a:xfrm>
            <a:off x="1802042" y="3633193"/>
            <a:ext cx="1955214" cy="6708"/>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0318" name="AutoShape 302"/>
          <p:cNvSpPr>
            <a:spLocks noChangeArrowheads="1"/>
          </p:cNvSpPr>
          <p:nvPr/>
        </p:nvSpPr>
        <p:spPr bwMode="auto">
          <a:xfrm>
            <a:off x="4230494" y="3146217"/>
            <a:ext cx="1359764" cy="973952"/>
          </a:xfrm>
          <a:prstGeom prst="wedgeRoundRectCallout">
            <a:avLst>
              <a:gd name="adj1" fmla="val -75662"/>
              <a:gd name="adj2" fmla="val 19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ＭＳ Ｐゴシック" charset="0"/>
                <a:cs typeface="+mn-cs"/>
              </a:rPr>
              <a:t>Recursive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ＭＳ Ｐゴシック" charset="0"/>
                <a:cs typeface="+mn-cs"/>
              </a:rPr>
              <a:t>Data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ＭＳ Ｐゴシック" charset="0"/>
                <a:cs typeface="+mn-cs"/>
              </a:rPr>
              <a:t>Pruning</a:t>
            </a:r>
          </a:p>
        </p:txBody>
      </p:sp>
      <p:sp>
        <p:nvSpPr>
          <p:cNvPr id="10319" name="Line 310"/>
          <p:cNvSpPr>
            <a:spLocks noChangeShapeType="1"/>
          </p:cNvSpPr>
          <p:nvPr/>
        </p:nvSpPr>
        <p:spPr bwMode="auto">
          <a:xfrm>
            <a:off x="3172104" y="3899303"/>
            <a:ext cx="304800" cy="22860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0320" name="Line 310"/>
          <p:cNvSpPr>
            <a:spLocks noChangeShapeType="1"/>
          </p:cNvSpPr>
          <p:nvPr/>
        </p:nvSpPr>
        <p:spPr bwMode="auto">
          <a:xfrm>
            <a:off x="2274475" y="3537148"/>
            <a:ext cx="304800" cy="22860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0321" name="Curved Left Arrow 16"/>
          <p:cNvSpPr>
            <a:spLocks noChangeArrowheads="1"/>
          </p:cNvSpPr>
          <p:nvPr/>
        </p:nvSpPr>
        <p:spPr bwMode="auto">
          <a:xfrm rot="16200000" flipH="1">
            <a:off x="4611849" y="3052661"/>
            <a:ext cx="411376" cy="2774585"/>
          </a:xfrm>
          <a:prstGeom prst="curvedLeftArrow">
            <a:avLst>
              <a:gd name="adj1" fmla="val 24965"/>
              <a:gd name="adj2" fmla="val 49949"/>
              <a:gd name="adj3" fmla="val 25000"/>
            </a:avLst>
          </a:prstGeom>
          <a:solidFill>
            <a:srgbClr val="92D050"/>
          </a:solidFill>
          <a:ln w="9525">
            <a:solidFill>
              <a:schemeClr val="tx1"/>
            </a:solidFill>
            <a:miter lim="800000"/>
            <a:headEnd/>
            <a:tailEnd/>
          </a:ln>
        </p:spPr>
        <p:txBody>
          <a:bodyPr wrap="none"/>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ea typeface="MS PGothic" pitchFamily="34" charset="-128"/>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ea typeface="MS PGothic" pitchFamily="34" charset="-128"/>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ea typeface="MS PGothic" pitchFamily="34" charset="-128"/>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ea typeface="MS PGothic" pitchFamily="34" charset="-128"/>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ea typeface="MS PGothic" pitchFamily="34" charset="-128"/>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ahoma" pitchFamily="34" charset="0"/>
              <a:ea typeface="MS PGothic" pitchFamily="34" charset="-128"/>
              <a:cs typeface="+mn-cs"/>
            </a:endParaRPr>
          </a:p>
        </p:txBody>
      </p:sp>
      <p:sp>
        <p:nvSpPr>
          <p:cNvPr id="10322" name="Text Box 123"/>
          <p:cNvSpPr txBox="1">
            <a:spLocks noChangeArrowheads="1"/>
          </p:cNvSpPr>
          <p:nvPr/>
        </p:nvSpPr>
        <p:spPr bwMode="auto">
          <a:xfrm>
            <a:off x="6276835" y="3337093"/>
            <a:ext cx="1286121"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ea typeface="MS PGothic" pitchFamily="34" charset="-128"/>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ea typeface="MS PGothic" pitchFamily="34" charset="-128"/>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ea typeface="MS PGothic" pitchFamily="34" charset="-128"/>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ea typeface="MS PGothic" pitchFamily="34" charset="-128"/>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ea typeface="MS PGothic" pitchFamily="34" charset="-128"/>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b’s FP-tree</a:t>
            </a:r>
          </a:p>
        </p:txBody>
      </p:sp>
      <p:sp>
        <p:nvSpPr>
          <p:cNvPr id="19" name="Rectangle 18"/>
          <p:cNvSpPr/>
          <p:nvPr/>
        </p:nvSpPr>
        <p:spPr>
          <a:xfrm>
            <a:off x="5642632" y="3760227"/>
            <a:ext cx="2363694" cy="400050"/>
          </a:xfrm>
          <a:prstGeom prst="rect">
            <a:avLst/>
          </a:prstGeom>
          <a:solidFill>
            <a:schemeClr val="accent6">
              <a:lumMod val="40000"/>
              <a:lumOff val="60000"/>
            </a:schemeClr>
          </a:solid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single branch: </a:t>
            </a:r>
            <a:r>
              <a:rPr kumimoji="0" lang="en-US" altLang="en-US" sz="2000" b="0" i="0" u="none" strike="noStrike" kern="1200" cap="none" spc="0" normalizeH="0" baseline="0" noProof="0" dirty="0" err="1">
                <a:ln>
                  <a:noFill/>
                </a:ln>
                <a:solidFill>
                  <a:prstClr val="black"/>
                </a:solidFill>
                <a:effectLst/>
                <a:uLnTx/>
                <a:uFillTx/>
                <a:latin typeface="Calibri"/>
                <a:ea typeface="MS PGothic" pitchFamily="34" charset="-128"/>
                <a:cs typeface="+mn-cs"/>
              </a:rPr>
              <a:t>cdfg</a:t>
            </a:r>
            <a:r>
              <a:rPr kumimoji="0" lang="en-US" alt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 2 </a:t>
            </a:r>
          </a:p>
        </p:txBody>
      </p:sp>
      <p:sp>
        <p:nvSpPr>
          <p:cNvPr id="20" name="Text Box 56"/>
          <p:cNvSpPr txBox="1">
            <a:spLocks noChangeArrowheads="1"/>
          </p:cNvSpPr>
          <p:nvPr/>
        </p:nvSpPr>
        <p:spPr bwMode="auto">
          <a:xfrm>
            <a:off x="8116690" y="2881114"/>
            <a:ext cx="2204469" cy="707886"/>
          </a:xfrm>
          <a:prstGeom prst="rect">
            <a:avLst/>
          </a:prstGeom>
          <a:solidFill>
            <a:srgbClr val="FFC000"/>
          </a:solidFill>
          <a:ln>
            <a:noFill/>
          </a:ln>
          <a:effectLst/>
        </p:spPr>
        <p:txBody>
          <a:bodyPr wrap="square">
            <a:spAutoFit/>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000" b="0" i="0" u="none" strike="noStrike" kern="1200" cap="none" spc="0" normalizeH="0" baseline="0" noProof="0" dirty="0">
                <a:ln>
                  <a:noFill/>
                </a:ln>
                <a:solidFill>
                  <a:srgbClr val="0000FF"/>
                </a:solidFill>
                <a:effectLst/>
                <a:uLnTx/>
                <a:uFillTx/>
                <a:latin typeface="Calibri" pitchFamily="34" charset="0"/>
                <a:ea typeface="MS PGothic" pitchFamily="34" charset="-128"/>
                <a:cs typeface="+mn-cs"/>
              </a:rPr>
              <a:t>Constraint: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000" b="0" i="0" u="none" strike="noStrike" kern="1200" cap="none" spc="0" normalizeH="0" baseline="0" noProof="0" dirty="0">
                <a:ln>
                  <a:noFill/>
                </a:ln>
                <a:solidFill>
                  <a:srgbClr val="0000FF"/>
                </a:solidFill>
                <a:effectLst/>
                <a:uLnTx/>
                <a:uFillTx/>
                <a:latin typeface="Calibri" pitchFamily="34" charset="0"/>
                <a:ea typeface="MS PGothic" pitchFamily="34" charset="-128"/>
                <a:cs typeface="+mn-cs"/>
              </a:rPr>
              <a:t>range{</a:t>
            </a:r>
            <a:r>
              <a:rPr kumimoji="0" lang="en-US" altLang="en-US" sz="2000" b="0" i="0" u="none" strike="noStrike" kern="1200" cap="none" spc="0" normalizeH="0" baseline="0" noProof="0" dirty="0" err="1">
                <a:ln>
                  <a:noFill/>
                </a:ln>
                <a:solidFill>
                  <a:srgbClr val="0000FF"/>
                </a:solidFill>
                <a:effectLst/>
                <a:uLnTx/>
                <a:uFillTx/>
                <a:latin typeface="Calibri" pitchFamily="34" charset="0"/>
                <a:ea typeface="MS PGothic" pitchFamily="34" charset="-128"/>
                <a:cs typeface="+mn-cs"/>
              </a:rPr>
              <a:t>S.profit</a:t>
            </a:r>
            <a:r>
              <a:rPr kumimoji="0" lang="en-US" altLang="en-US" sz="2000" b="0" i="0" u="none" strike="noStrike" kern="1200" cap="none" spc="0" normalizeH="0" baseline="0" noProof="0" dirty="0">
                <a:ln>
                  <a:noFill/>
                </a:ln>
                <a:solidFill>
                  <a:srgbClr val="0000FF"/>
                </a:solidFill>
                <a:effectLst/>
                <a:uLnTx/>
                <a:uFillTx/>
                <a:latin typeface="Calibri" pitchFamily="34" charset="0"/>
                <a:ea typeface="MS PGothic" pitchFamily="34" charset="-128"/>
                <a:cs typeface="+mn-cs"/>
              </a:rPr>
              <a:t>} &gt; 25</a:t>
            </a:r>
          </a:p>
        </p:txBody>
      </p:sp>
      <p:sp>
        <p:nvSpPr>
          <p:cNvPr id="23" name="Rectangle 22"/>
          <p:cNvSpPr/>
          <p:nvPr/>
        </p:nvSpPr>
        <p:spPr>
          <a:xfrm>
            <a:off x="8015744" y="3923701"/>
            <a:ext cx="3471465" cy="707886"/>
          </a:xfrm>
          <a:prstGeom prst="rect">
            <a:avLst/>
          </a:prstGeom>
          <a:solidFill>
            <a:srgbClr val="F0CDBC"/>
          </a:solid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Only a single branch “</a:t>
            </a:r>
            <a:r>
              <a:rPr kumimoji="0" lang="en-US" altLang="en-US" sz="2000" b="0" i="0" u="none" strike="noStrike" kern="1200" cap="none" spc="0" normalizeH="0" baseline="0" noProof="0" dirty="0" err="1">
                <a:ln>
                  <a:noFill/>
                </a:ln>
                <a:solidFill>
                  <a:prstClr val="black"/>
                </a:solidFill>
                <a:effectLst/>
                <a:uLnTx/>
                <a:uFillTx/>
                <a:latin typeface="Calibri"/>
                <a:ea typeface="MS PGothic" pitchFamily="34" charset="-128"/>
                <a:cs typeface="+mn-cs"/>
              </a:rPr>
              <a:t>cdfg</a:t>
            </a:r>
            <a:r>
              <a:rPr kumimoji="0" lang="en-US" alt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 2” to be mined in b’s projected DB</a:t>
            </a:r>
          </a:p>
        </p:txBody>
      </p:sp>
      <p:sp>
        <p:nvSpPr>
          <p:cNvPr id="24" name="Rectangle 3"/>
          <p:cNvSpPr txBox="1">
            <a:spLocks noChangeArrowheads="1"/>
          </p:cNvSpPr>
          <p:nvPr/>
        </p:nvSpPr>
        <p:spPr>
          <a:xfrm>
            <a:off x="335760" y="5560676"/>
            <a:ext cx="11315208" cy="641303"/>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461963" marR="0" lvl="0" indent="-46196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0000"/>
                </a:solidFill>
                <a:effectLst/>
                <a:uLnTx/>
                <a:uFillTx/>
                <a:latin typeface="Calibri"/>
                <a:ea typeface="+mn-ea"/>
                <a:cs typeface="+mn-cs"/>
                <a:sym typeface="Wingdings" pitchFamily="2" charset="2"/>
              </a:rPr>
              <a:t>Note: c</a:t>
            </a:r>
            <a:r>
              <a:rPr kumimoji="0" lang="en-US" altLang="en-US" sz="2400" b="0" i="0" u="none" strike="noStrike" kern="1200" cap="none" spc="0" normalizeH="0" baseline="-25000" noProof="0" dirty="0">
                <a:ln>
                  <a:noFill/>
                </a:ln>
                <a:solidFill>
                  <a:srgbClr val="000000"/>
                </a:solidFill>
                <a:effectLst/>
                <a:uLnTx/>
                <a:uFillTx/>
                <a:latin typeface="Calibri"/>
                <a:ea typeface="+mn-ea"/>
                <a:cs typeface="+mn-cs"/>
                <a:sym typeface="Wingdings" pitchFamily="2" charset="2"/>
              </a:rPr>
              <a:t>3</a:t>
            </a:r>
            <a:r>
              <a:rPr kumimoji="0" lang="en-US" altLang="en-US" sz="2400" b="0" i="0" u="none" strike="noStrike" kern="1200" cap="none" spc="0" normalizeH="0" baseline="0" noProof="0" dirty="0">
                <a:ln>
                  <a:noFill/>
                </a:ln>
                <a:solidFill>
                  <a:srgbClr val="000000"/>
                </a:solidFill>
                <a:effectLst/>
                <a:uLnTx/>
                <a:uFillTx/>
                <a:latin typeface="Calibri"/>
                <a:ea typeface="+mn-ea"/>
                <a:cs typeface="+mn-cs"/>
                <a:sym typeface="Wingdings" pitchFamily="2" charset="2"/>
              </a:rPr>
              <a:t> </a:t>
            </a:r>
            <a:r>
              <a:rPr kumimoji="0" lang="en-US" altLang="zh-CN" sz="24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prunes T</a:t>
            </a:r>
            <a:r>
              <a:rPr kumimoji="0" lang="en-US" altLang="zh-CN" sz="2400" b="0" i="0" u="none" strike="noStrike" kern="1200" cap="none" spc="0" normalizeH="0" baseline="-25000" noProof="0" dirty="0">
                <a:ln>
                  <a:noFill/>
                </a:ln>
                <a:solidFill>
                  <a:srgbClr val="000000"/>
                </a:solidFill>
                <a:effectLst/>
                <a:uLnTx/>
                <a:uFillTx/>
                <a:latin typeface="Calibri"/>
                <a:ea typeface="宋体" panose="02010600030101010101" pitchFamily="2" charset="-122"/>
                <a:cs typeface="+mn-cs"/>
              </a:rPr>
              <a:t>10</a:t>
            </a:r>
            <a:r>
              <a:rPr kumimoji="0" lang="en-US" altLang="zh-CN" sz="24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 effectively only after “a” is pruned (by min-sup</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Wingdings" pitchFamily="2" charset="2"/>
              </a:rPr>
              <a:t>) </a:t>
            </a:r>
            <a:r>
              <a:rPr kumimoji="0" lang="en-US" altLang="zh-CN" sz="24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in b’s projected DB</a:t>
            </a:r>
            <a:endParaRPr kumimoji="0" lang="en-US" altLang="en-US" sz="2400" b="0" i="0" u="none" strike="noStrike" kern="1200" cap="none" spc="0" normalizeH="0" baseline="0" noProof="0" dirty="0">
              <a:ln>
                <a:noFill/>
              </a:ln>
              <a:solidFill>
                <a:prstClr val="black"/>
              </a:solidFill>
              <a:effectLst/>
              <a:uLnTx/>
              <a:uFillTx/>
              <a:latin typeface="Calibri"/>
              <a:ea typeface="+mn-ea"/>
              <a:cs typeface="+mn-cs"/>
              <a:sym typeface="Wingdings" pitchFamily="2" charset="2"/>
            </a:endParaRPr>
          </a:p>
        </p:txBody>
      </p:sp>
      <p:sp>
        <p:nvSpPr>
          <p:cNvPr id="25" name="Oval 24"/>
          <p:cNvSpPr/>
          <p:nvPr/>
        </p:nvSpPr>
        <p:spPr>
          <a:xfrm>
            <a:off x="2334558" y="3500044"/>
            <a:ext cx="262497" cy="2797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 Box 123"/>
          <p:cNvSpPr txBox="1">
            <a:spLocks noChangeArrowheads="1"/>
          </p:cNvSpPr>
          <p:nvPr/>
        </p:nvSpPr>
        <p:spPr bwMode="auto">
          <a:xfrm>
            <a:off x="538747" y="3070877"/>
            <a:ext cx="1263295"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ea typeface="MS PGothic" pitchFamily="34" charset="-128"/>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ea typeface="MS PGothic" pitchFamily="34" charset="-128"/>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ea typeface="MS PGothic" pitchFamily="34" charset="-128"/>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ea typeface="MS PGothic" pitchFamily="34" charset="-128"/>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ea typeface="MS PGothic" pitchFamily="34" charset="-128"/>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b’s-</a:t>
            </a:r>
            <a:r>
              <a:rPr kumimoji="0" lang="en-US" altLang="en-US" sz="1800" b="0" i="0" u="none" strike="noStrike" kern="1200" cap="none" spc="0" normalizeH="0" baseline="0" noProof="0" dirty="0" err="1">
                <a:ln>
                  <a:noFill/>
                </a:ln>
                <a:solidFill>
                  <a:prstClr val="black"/>
                </a:solidFill>
                <a:effectLst/>
                <a:uLnTx/>
                <a:uFillTx/>
                <a:latin typeface="Calibri" pitchFamily="34" charset="0"/>
                <a:ea typeface="MS PGothic" pitchFamily="34" charset="-128"/>
                <a:cs typeface="+mn-cs"/>
              </a:rPr>
              <a:t>proj</a:t>
            </a:r>
            <a:r>
              <a:rPr kumimoji="0" lang="en-US" alt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 DB</a:t>
            </a:r>
          </a:p>
        </p:txBody>
      </p:sp>
      <p:sp>
        <p:nvSpPr>
          <p:cNvPr id="27" name="Oval 26"/>
          <p:cNvSpPr/>
          <p:nvPr/>
        </p:nvSpPr>
        <p:spPr>
          <a:xfrm>
            <a:off x="3172104" y="3868026"/>
            <a:ext cx="262497" cy="2797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0026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7" grpId="0" animBg="1"/>
      <p:bldP spid="10318" grpId="0" animBg="1"/>
      <p:bldP spid="10319" grpId="0" animBg="1"/>
      <p:bldP spid="10320" grpId="0" animBg="1"/>
      <p:bldP spid="10321" grpId="0" animBg="1"/>
      <p:bldP spid="10322" grpId="0" animBg="1"/>
      <p:bldP spid="19" grpId="0" animBg="1"/>
      <p:bldP spid="20" grpId="0" animBg="1"/>
      <p:bldP spid="23" grpId="0" animBg="1"/>
      <p:bldP spid="24" grpId="0"/>
      <p:bldP spid="25" grpId="0" animBg="1"/>
      <p:bldP spid="2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0" y="332509"/>
            <a:ext cx="12192000" cy="658091"/>
          </a:xfrm>
        </p:spPr>
        <p:txBody>
          <a:bodyPr>
            <a:normAutofit fontScale="90000"/>
          </a:bodyPr>
          <a:lstStyle/>
          <a:p>
            <a:pPr eaLnBrk="1" hangingPunct="1">
              <a:defRPr/>
            </a:pPr>
            <a:r>
              <a:rPr lang="en-US" dirty="0">
                <a:ea typeface="ＭＳ Ｐゴシック" charset="0"/>
              </a:rPr>
              <a:t>Succinctness: Pruning Both Data and Pattern Spaces</a:t>
            </a:r>
          </a:p>
        </p:txBody>
      </p:sp>
      <p:sp>
        <p:nvSpPr>
          <p:cNvPr id="11268" name="Rectangle 3"/>
          <p:cNvSpPr>
            <a:spLocks noGrp="1" noChangeArrowheads="1"/>
          </p:cNvSpPr>
          <p:nvPr>
            <p:ph idx="1"/>
          </p:nvPr>
        </p:nvSpPr>
        <p:spPr>
          <a:xfrm>
            <a:off x="508000" y="1210147"/>
            <a:ext cx="10845046" cy="5453204"/>
          </a:xfrm>
        </p:spPr>
        <p:txBody>
          <a:bodyPr/>
          <a:lstStyle/>
          <a:p>
            <a:pPr eaLnBrk="1" hangingPunct="1">
              <a:lnSpc>
                <a:spcPct val="110000"/>
              </a:lnSpc>
              <a:buFont typeface="Wingdings" charset="0"/>
              <a:buChar char="n"/>
              <a:defRPr/>
            </a:pPr>
            <a:r>
              <a:rPr lang="en-US" sz="2400" dirty="0">
                <a:latin typeface="Calibri" charset="0"/>
                <a:ea typeface="ＭＳ Ｐゴシック" charset="0"/>
              </a:rPr>
              <a:t>Succinctness: If the constraint </a:t>
            </a:r>
            <a:r>
              <a:rPr lang="en-US" sz="2400" i="1" dirty="0">
                <a:latin typeface="Calibri" charset="0"/>
                <a:ea typeface="ＭＳ Ｐゴシック" charset="0"/>
              </a:rPr>
              <a:t>c</a:t>
            </a:r>
            <a:r>
              <a:rPr lang="en-US" sz="2400" dirty="0">
                <a:latin typeface="Calibri" charset="0"/>
                <a:ea typeface="ＭＳ Ｐゴシック" charset="0"/>
              </a:rPr>
              <a:t> can be enforced by directly manipulating the data</a:t>
            </a:r>
          </a:p>
          <a:p>
            <a:pPr eaLnBrk="1" hangingPunct="1">
              <a:lnSpc>
                <a:spcPct val="110000"/>
              </a:lnSpc>
              <a:buFont typeface="Wingdings" charset="0"/>
              <a:buChar char="n"/>
              <a:defRPr/>
            </a:pPr>
            <a:r>
              <a:rPr lang="en-US" sz="2400" dirty="0">
                <a:latin typeface="Calibri" charset="0"/>
                <a:ea typeface="ＭＳ Ｐゴシック" charset="0"/>
              </a:rPr>
              <a:t>E.g. 1: To find those patterns containing item </a:t>
            </a:r>
            <a:r>
              <a:rPr lang="en-US" sz="2400" i="1" dirty="0" err="1">
                <a:latin typeface="Calibri" charset="0"/>
                <a:ea typeface="ＭＳ Ｐゴシック" charset="0"/>
              </a:rPr>
              <a:t>i</a:t>
            </a:r>
            <a:endParaRPr lang="en-US" sz="2400" i="1" dirty="0">
              <a:latin typeface="Calibri" charset="0"/>
              <a:ea typeface="ＭＳ Ｐゴシック" charset="0"/>
            </a:endParaRPr>
          </a:p>
          <a:p>
            <a:pPr lvl="1">
              <a:lnSpc>
                <a:spcPct val="110000"/>
              </a:lnSpc>
              <a:buFont typeface="Wingdings" charset="0"/>
              <a:buChar char="n"/>
              <a:defRPr/>
            </a:pPr>
            <a:r>
              <a:rPr lang="en-US" sz="2400" dirty="0">
                <a:latin typeface="Calibri" charset="0"/>
                <a:ea typeface="ＭＳ Ｐゴシック" charset="0"/>
                <a:sym typeface="Symbol" charset="0"/>
              </a:rPr>
              <a:t>Mine only </a:t>
            </a:r>
            <a:r>
              <a:rPr lang="en-US" sz="2400" i="1" dirty="0" err="1">
                <a:latin typeface="Calibri" charset="0"/>
                <a:ea typeface="ＭＳ Ｐゴシック" charset="0"/>
                <a:sym typeface="Symbol" charset="0"/>
              </a:rPr>
              <a:t>i</a:t>
            </a:r>
            <a:r>
              <a:rPr lang="en-US" sz="2400" i="1" dirty="0">
                <a:latin typeface="Calibri" charset="0"/>
                <a:ea typeface="ＭＳ Ｐゴシック" charset="0"/>
                <a:sym typeface="Symbol" charset="0"/>
              </a:rPr>
              <a:t>-</a:t>
            </a:r>
            <a:r>
              <a:rPr lang="en-US" sz="2400" dirty="0">
                <a:latin typeface="Calibri" charset="0"/>
                <a:ea typeface="ＭＳ Ｐゴシック" charset="0"/>
                <a:sym typeface="Symbol" charset="0"/>
              </a:rPr>
              <a:t>projected DB </a:t>
            </a:r>
            <a:r>
              <a:rPr lang="en-US" sz="2400" dirty="0">
                <a:latin typeface="Calibri" charset="0"/>
                <a:ea typeface="ＭＳ Ｐゴシック" charset="0"/>
              </a:rPr>
              <a:t>(data space pruning)</a:t>
            </a:r>
          </a:p>
          <a:p>
            <a:pPr>
              <a:lnSpc>
                <a:spcPct val="110000"/>
              </a:lnSpc>
              <a:buFont typeface="Wingdings" charset="0"/>
              <a:buChar char="n"/>
              <a:defRPr/>
            </a:pPr>
            <a:r>
              <a:rPr lang="en-US" sz="2400" dirty="0">
                <a:latin typeface="Calibri" charset="0"/>
                <a:ea typeface="ＭＳ Ｐゴシック" charset="0"/>
              </a:rPr>
              <a:t>E.g. 2: To find those patterns without item </a:t>
            </a:r>
            <a:r>
              <a:rPr lang="en-US" sz="2400" i="1" dirty="0" err="1">
                <a:latin typeface="Calibri" charset="0"/>
                <a:ea typeface="ＭＳ Ｐゴシック" charset="0"/>
              </a:rPr>
              <a:t>i</a:t>
            </a:r>
            <a:endParaRPr lang="en-US" sz="2400" i="1" dirty="0">
              <a:latin typeface="Calibri" charset="0"/>
              <a:ea typeface="ＭＳ Ｐゴシック" charset="0"/>
            </a:endParaRPr>
          </a:p>
          <a:p>
            <a:pPr lvl="1">
              <a:lnSpc>
                <a:spcPct val="110000"/>
              </a:lnSpc>
              <a:buFont typeface="Wingdings" charset="0"/>
              <a:buChar char="n"/>
              <a:defRPr/>
            </a:pPr>
            <a:r>
              <a:rPr lang="en-US" sz="2400" dirty="0">
                <a:latin typeface="Calibri" charset="0"/>
                <a:ea typeface="ＭＳ Ｐゴシック" charset="0"/>
              </a:rPr>
              <a:t>Remove </a:t>
            </a:r>
            <a:r>
              <a:rPr lang="en-US" sz="2400" i="1" dirty="0" err="1">
                <a:latin typeface="Calibri" charset="0"/>
                <a:ea typeface="ＭＳ Ｐゴシック" charset="0"/>
              </a:rPr>
              <a:t>i</a:t>
            </a:r>
            <a:r>
              <a:rPr lang="en-US" sz="2400" dirty="0">
                <a:latin typeface="Calibri" charset="0"/>
                <a:ea typeface="ＭＳ Ｐゴシック" charset="0"/>
              </a:rPr>
              <a:t> from DB and then mine (pattern space pruning)</a:t>
            </a:r>
            <a:endParaRPr lang="en-US" sz="2400" dirty="0">
              <a:latin typeface="Calibri" charset="0"/>
              <a:ea typeface="ＭＳ Ｐゴシック" charset="0"/>
              <a:sym typeface="Symbol" charset="0"/>
            </a:endParaRPr>
          </a:p>
          <a:p>
            <a:pPr eaLnBrk="1" hangingPunct="1">
              <a:lnSpc>
                <a:spcPct val="110000"/>
              </a:lnSpc>
              <a:buFont typeface="Wingdings" charset="0"/>
              <a:buChar char="n"/>
              <a:defRPr/>
            </a:pPr>
            <a:r>
              <a:rPr lang="en-US" sz="2400" dirty="0">
                <a:latin typeface="Calibri" charset="0"/>
                <a:ea typeface="ＭＳ Ｐゴシック" charset="0"/>
                <a:sym typeface="Symbol" charset="0"/>
              </a:rPr>
              <a:t>E.g. 3: c</a:t>
            </a:r>
            <a:r>
              <a:rPr lang="en-US" sz="2400" baseline="-25000" dirty="0">
                <a:latin typeface="Calibri" charset="0"/>
                <a:ea typeface="ＭＳ Ｐゴシック" charset="0"/>
                <a:sym typeface="Symbol" charset="0"/>
              </a:rPr>
              <a:t>3</a:t>
            </a:r>
            <a:r>
              <a:rPr lang="en-US" sz="2400" dirty="0">
                <a:latin typeface="Calibri" charset="0"/>
                <a:ea typeface="ＭＳ Ｐゴシック" charset="0"/>
                <a:sym typeface="Symbol" charset="0"/>
              </a:rPr>
              <a:t>: </a:t>
            </a:r>
            <a:r>
              <a:rPr lang="en-US" sz="2400" i="1" dirty="0">
                <a:latin typeface="Calibri" charset="0"/>
                <a:ea typeface="ＭＳ Ｐゴシック" charset="0"/>
                <a:sym typeface="Symbol" charset="0"/>
              </a:rPr>
              <a:t>min</a:t>
            </a:r>
            <a:r>
              <a:rPr lang="en-US" sz="2400" dirty="0">
                <a:latin typeface="Calibri" charset="0"/>
                <a:ea typeface="ＭＳ Ｐゴシック" charset="0"/>
                <a:sym typeface="Symbol" charset="0"/>
              </a:rPr>
              <a:t>(</a:t>
            </a:r>
            <a:r>
              <a:rPr lang="en-US" sz="2400" i="1" dirty="0" err="1">
                <a:latin typeface="Calibri" charset="0"/>
                <a:ea typeface="ＭＳ Ｐゴシック" charset="0"/>
                <a:sym typeface="Symbol" charset="0"/>
              </a:rPr>
              <a:t>S.Price</a:t>
            </a:r>
            <a:r>
              <a:rPr lang="en-US" sz="2400" dirty="0">
                <a:latin typeface="Calibri" charset="0"/>
                <a:ea typeface="ＭＳ Ｐゴシック" charset="0"/>
                <a:sym typeface="Symbol" charset="0"/>
              </a:rPr>
              <a:t>)</a:t>
            </a:r>
            <a:r>
              <a:rPr lang="en-US" sz="2400" i="1" dirty="0">
                <a:latin typeface="Calibri" charset="0"/>
                <a:ea typeface="ＭＳ Ｐゴシック" charset="0"/>
                <a:sym typeface="Symbol" charset="0"/>
              </a:rPr>
              <a:t> </a:t>
            </a:r>
            <a:r>
              <a:rPr lang="en-US" sz="2400" dirty="0">
                <a:latin typeface="Calibri" charset="0"/>
                <a:ea typeface="ＭＳ Ｐゴシック" charset="0"/>
                <a:sym typeface="Symbol" charset="0"/>
              </a:rPr>
              <a:t> </a:t>
            </a:r>
            <a:r>
              <a:rPr lang="en-US" sz="2400" i="1" dirty="0">
                <a:latin typeface="Calibri" charset="0"/>
                <a:ea typeface="ＭＳ Ｐゴシック" charset="0"/>
                <a:sym typeface="Symbol" charset="0"/>
              </a:rPr>
              <a:t>v</a:t>
            </a:r>
            <a:r>
              <a:rPr lang="en-US" sz="2400" dirty="0">
                <a:latin typeface="Calibri" charset="0"/>
                <a:ea typeface="ＭＳ Ｐゴシック" charset="0"/>
                <a:sym typeface="Symbol" charset="0"/>
              </a:rPr>
              <a:t>  is succinct</a:t>
            </a:r>
          </a:p>
          <a:p>
            <a:pPr lvl="1">
              <a:lnSpc>
                <a:spcPct val="110000"/>
              </a:lnSpc>
              <a:buFont typeface="Wingdings" charset="0"/>
              <a:buChar char="n"/>
              <a:defRPr/>
            </a:pPr>
            <a:r>
              <a:rPr lang="en-US" sz="2400" dirty="0">
                <a:latin typeface="Calibri" charset="0"/>
                <a:ea typeface="ＭＳ Ｐゴシック" charset="0"/>
                <a:sym typeface="Symbol" charset="0"/>
              </a:rPr>
              <a:t>Start with only items whose price  v </a:t>
            </a:r>
            <a:r>
              <a:rPr lang="en-US" sz="2400" dirty="0">
                <a:latin typeface="Calibri" charset="0"/>
                <a:ea typeface="ＭＳ Ｐゴシック" charset="0"/>
              </a:rPr>
              <a:t>and remove transactions with high-price items only (pattern + data space pruning)</a:t>
            </a:r>
            <a:endParaRPr lang="en-US" sz="2400" dirty="0">
              <a:latin typeface="Calibri" charset="0"/>
              <a:ea typeface="ＭＳ Ｐゴシック" charset="0"/>
              <a:sym typeface="Symbol" charset="0"/>
            </a:endParaRPr>
          </a:p>
          <a:p>
            <a:pPr>
              <a:lnSpc>
                <a:spcPct val="110000"/>
              </a:lnSpc>
              <a:buFont typeface="Wingdings" charset="0"/>
              <a:buChar char="n"/>
              <a:defRPr/>
            </a:pPr>
            <a:r>
              <a:rPr lang="en-US" sz="2400" dirty="0">
                <a:latin typeface="Calibri" charset="0"/>
                <a:ea typeface="ＭＳ Ｐゴシック" charset="0"/>
                <a:sym typeface="Symbol" charset="0"/>
              </a:rPr>
              <a:t>E.g. 4: c</a:t>
            </a:r>
            <a:r>
              <a:rPr lang="en-US" sz="2400" baseline="-25000" dirty="0">
                <a:latin typeface="Calibri" charset="0"/>
                <a:ea typeface="ＭＳ Ｐゴシック" charset="0"/>
                <a:sym typeface="Symbol" charset="0"/>
              </a:rPr>
              <a:t>4</a:t>
            </a:r>
            <a:r>
              <a:rPr lang="en-US" sz="2400" dirty="0">
                <a:latin typeface="Calibri" charset="0"/>
                <a:ea typeface="ＭＳ Ｐゴシック" charset="0"/>
                <a:sym typeface="Symbol" charset="0"/>
              </a:rPr>
              <a:t>: </a:t>
            </a:r>
            <a:r>
              <a:rPr lang="en-US" sz="2400" i="1" dirty="0">
                <a:latin typeface="Calibri" charset="0"/>
                <a:ea typeface="ＭＳ Ｐゴシック" charset="0"/>
                <a:sym typeface="Symbol" charset="0"/>
              </a:rPr>
              <a:t>sum</a:t>
            </a:r>
            <a:r>
              <a:rPr lang="en-US" sz="2400" dirty="0">
                <a:latin typeface="Calibri" charset="0"/>
                <a:ea typeface="ＭＳ Ｐゴシック" charset="0"/>
                <a:sym typeface="Symbol" charset="0"/>
              </a:rPr>
              <a:t>(</a:t>
            </a:r>
            <a:r>
              <a:rPr lang="en-US" sz="2400" i="1" dirty="0" err="1">
                <a:latin typeface="Calibri" charset="0"/>
                <a:ea typeface="ＭＳ Ｐゴシック" charset="0"/>
                <a:sym typeface="Symbol" charset="0"/>
              </a:rPr>
              <a:t>S.Price</a:t>
            </a:r>
            <a:r>
              <a:rPr lang="en-US" sz="2400" dirty="0">
                <a:latin typeface="Calibri" charset="0"/>
                <a:ea typeface="ＭＳ Ｐゴシック" charset="0"/>
                <a:sym typeface="Symbol" charset="0"/>
              </a:rPr>
              <a:t>)  </a:t>
            </a:r>
            <a:r>
              <a:rPr lang="en-US" sz="2400" i="1" dirty="0">
                <a:latin typeface="Calibri" charset="0"/>
                <a:ea typeface="ＭＳ Ｐゴシック" charset="0"/>
                <a:sym typeface="Symbol" charset="0"/>
              </a:rPr>
              <a:t>v</a:t>
            </a:r>
            <a:r>
              <a:rPr lang="en-US" sz="2400" dirty="0">
                <a:latin typeface="Calibri" charset="0"/>
                <a:ea typeface="ＭＳ Ｐゴシック" charset="0"/>
                <a:sym typeface="Symbol" charset="0"/>
              </a:rPr>
              <a:t>  is not succinct</a:t>
            </a:r>
          </a:p>
          <a:p>
            <a:pPr lvl="1" eaLnBrk="1" hangingPunct="1">
              <a:lnSpc>
                <a:spcPct val="110000"/>
              </a:lnSpc>
              <a:buFont typeface="Wingdings" charset="0"/>
              <a:buChar char="n"/>
              <a:defRPr/>
            </a:pPr>
            <a:r>
              <a:rPr lang="en-US" sz="2400" dirty="0">
                <a:latin typeface="Calibri" charset="0"/>
                <a:ea typeface="ＭＳ Ｐゴシック" charset="0"/>
                <a:sym typeface="Symbol" charset="0"/>
              </a:rPr>
              <a:t>It cannot be determined beforehand since sum of the price of </a:t>
            </a:r>
            <a:r>
              <a:rPr lang="en-US" sz="2400" dirty="0" err="1">
                <a:latin typeface="Calibri" charset="0"/>
                <a:ea typeface="ＭＳ Ｐゴシック" charset="0"/>
                <a:sym typeface="Symbol" charset="0"/>
              </a:rPr>
              <a:t>itemset</a:t>
            </a:r>
            <a:r>
              <a:rPr lang="en-US" sz="2400" dirty="0">
                <a:latin typeface="Calibri" charset="0"/>
                <a:ea typeface="ＭＳ Ｐゴシック" charset="0"/>
                <a:sym typeface="Symbol" charset="0"/>
              </a:rPr>
              <a:t> S keeps increasing</a:t>
            </a:r>
          </a:p>
        </p:txBody>
      </p:sp>
    </p:spTree>
    <p:extLst>
      <p:ext uri="{BB962C8B-B14F-4D97-AF65-F5344CB8AC3E}">
        <p14:creationId xmlns:p14="http://schemas.microsoft.com/office/powerpoint/2010/main" val="225979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8">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 y="152400"/>
            <a:ext cx="12192000" cy="803275"/>
          </a:xfrm>
        </p:spPr>
        <p:txBody>
          <a:bodyPr>
            <a:normAutofit/>
          </a:bodyPr>
          <a:lstStyle/>
          <a:p>
            <a:pPr eaLnBrk="1" hangingPunct="1"/>
            <a:r>
              <a:rPr lang="en-US" sz="3200" dirty="0"/>
              <a:t>Constrained FP-Growth: Push a Succinct Constraint Deep</a:t>
            </a:r>
            <a:r>
              <a:rPr lang="en-US" dirty="0"/>
              <a:t> </a:t>
            </a:r>
          </a:p>
        </p:txBody>
      </p:sp>
      <p:graphicFrame>
        <p:nvGraphicFramePr>
          <p:cNvPr id="32774" name="Object 53"/>
          <p:cNvGraphicFramePr>
            <a:graphicFrameLocks noChangeAspect="1"/>
          </p:cNvGraphicFramePr>
          <p:nvPr>
            <p:extLst>
              <p:ext uri="{D42A27DB-BD31-4B8C-83A1-F6EECF244321}">
                <p14:modId xmlns:p14="http://schemas.microsoft.com/office/powerpoint/2010/main" val="2687948251"/>
              </p:ext>
            </p:extLst>
          </p:nvPr>
        </p:nvGraphicFramePr>
        <p:xfrm>
          <a:off x="4876800" y="1676400"/>
          <a:ext cx="1898650" cy="1911350"/>
        </p:xfrm>
        <a:graphic>
          <a:graphicData uri="http://schemas.openxmlformats.org/presentationml/2006/ole">
            <mc:AlternateContent xmlns:mc="http://schemas.openxmlformats.org/markup-compatibility/2006">
              <mc:Choice xmlns:v="urn:schemas-microsoft-com:vml" Requires="v">
                <p:oleObj name="Worksheet" r:id="rId3" imgW="1739681" imgH="1765316" progId="Excel.Sheet.8">
                  <p:embed/>
                </p:oleObj>
              </mc:Choice>
              <mc:Fallback>
                <p:oleObj name="Worksheet" r:id="rId3" imgW="1739681" imgH="1765316" progId="Excel.Sheet.8">
                  <p:embed/>
                  <p:pic>
                    <p:nvPicPr>
                      <p:cNvPr id="32774" name="Object 53"/>
                      <p:cNvPicPr>
                        <a:picLocks noChangeAspect="1" noChangeArrowheads="1"/>
                      </p:cNvPicPr>
                      <p:nvPr/>
                    </p:nvPicPr>
                    <p:blipFill>
                      <a:blip r:embed="rId4"/>
                      <a:srcRect/>
                      <a:stretch>
                        <a:fillRect/>
                      </a:stretch>
                    </p:blipFill>
                    <p:spPr bwMode="auto">
                      <a:xfrm>
                        <a:off x="4876800" y="1676400"/>
                        <a:ext cx="1898650" cy="191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5" name="Line 54"/>
          <p:cNvSpPr>
            <a:spLocks noChangeShapeType="1"/>
          </p:cNvSpPr>
          <p:nvPr/>
        </p:nvSpPr>
        <p:spPr bwMode="auto">
          <a:xfrm>
            <a:off x="3733800" y="2514600"/>
            <a:ext cx="10668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76" name="Text Box 55"/>
          <p:cNvSpPr txBox="1">
            <a:spLocks noChangeArrowheads="1"/>
          </p:cNvSpPr>
          <p:nvPr/>
        </p:nvSpPr>
        <p:spPr bwMode="auto">
          <a:xfrm>
            <a:off x="3733800" y="2590800"/>
            <a:ext cx="110013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Remove </a:t>
            </a:r>
          </a:p>
          <a:p>
            <a:pPr eaLnBrk="1" hangingPunct="1"/>
            <a:r>
              <a:rPr lang="en-US" sz="1600"/>
              <a:t>infrequent</a:t>
            </a:r>
          </a:p>
          <a:p>
            <a:pPr eaLnBrk="1" hangingPunct="1"/>
            <a:r>
              <a:rPr lang="en-US" sz="1600"/>
              <a:t>length 1</a:t>
            </a:r>
          </a:p>
        </p:txBody>
      </p:sp>
      <p:graphicFrame>
        <p:nvGraphicFramePr>
          <p:cNvPr id="32779" name="Object 61"/>
          <p:cNvGraphicFramePr>
            <a:graphicFrameLocks noChangeAspect="1"/>
          </p:cNvGraphicFramePr>
          <p:nvPr>
            <p:extLst>
              <p:ext uri="{D42A27DB-BD31-4B8C-83A1-F6EECF244321}">
                <p14:modId xmlns:p14="http://schemas.microsoft.com/office/powerpoint/2010/main" val="2870566209"/>
              </p:ext>
            </p:extLst>
          </p:nvPr>
        </p:nvGraphicFramePr>
        <p:xfrm>
          <a:off x="1997075" y="4843463"/>
          <a:ext cx="1879600" cy="1147762"/>
        </p:xfrm>
        <a:graphic>
          <a:graphicData uri="http://schemas.openxmlformats.org/presentationml/2006/ole">
            <mc:AlternateContent xmlns:mc="http://schemas.openxmlformats.org/markup-compatibility/2006">
              <mc:Choice xmlns:v="urn:schemas-microsoft-com:vml" Requires="v">
                <p:oleObj name="Worksheet" r:id="rId5" imgW="1739681" imgH="1060597" progId="Excel.Sheet.8">
                  <p:embed/>
                </p:oleObj>
              </mc:Choice>
              <mc:Fallback>
                <p:oleObj name="Worksheet" r:id="rId5" imgW="1739681" imgH="1060597" progId="Excel.Sheet.8">
                  <p:embed/>
                  <p:pic>
                    <p:nvPicPr>
                      <p:cNvPr id="32779" name="Object 61"/>
                      <p:cNvPicPr>
                        <a:picLocks noChangeAspect="1" noChangeArrowheads="1"/>
                      </p:cNvPicPr>
                      <p:nvPr/>
                    </p:nvPicPr>
                    <p:blipFill>
                      <a:blip r:embed="rId6"/>
                      <a:srcRect/>
                      <a:stretch>
                        <a:fillRect/>
                      </a:stretch>
                    </p:blipFill>
                    <p:spPr bwMode="auto">
                      <a:xfrm>
                        <a:off x="1997075" y="4843463"/>
                        <a:ext cx="1879600" cy="1147762"/>
                      </a:xfrm>
                      <a:prstGeom prst="rect">
                        <a:avLst/>
                      </a:prstGeom>
                      <a:noFill/>
                      <a:ln>
                        <a:solidFill>
                          <a:schemeClr val="tx1"/>
                        </a:solidFill>
                      </a:ln>
                      <a:effectLst/>
                    </p:spPr>
                  </p:pic>
                </p:oleObj>
              </mc:Fallback>
            </mc:AlternateContent>
          </a:graphicData>
        </a:graphic>
      </p:graphicFrame>
      <p:sp>
        <p:nvSpPr>
          <p:cNvPr id="32780" name="Text Box 62"/>
          <p:cNvSpPr txBox="1">
            <a:spLocks noChangeArrowheads="1"/>
          </p:cNvSpPr>
          <p:nvPr/>
        </p:nvSpPr>
        <p:spPr bwMode="auto">
          <a:xfrm>
            <a:off x="1997075" y="4276726"/>
            <a:ext cx="22222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dirty="0"/>
              <a:t>1-Projected DB</a:t>
            </a:r>
          </a:p>
        </p:txBody>
      </p:sp>
      <p:sp>
        <p:nvSpPr>
          <p:cNvPr id="32781" name="Text Box 63"/>
          <p:cNvSpPr txBox="1">
            <a:spLocks noChangeArrowheads="1"/>
          </p:cNvSpPr>
          <p:nvPr/>
        </p:nvSpPr>
        <p:spPr bwMode="auto">
          <a:xfrm>
            <a:off x="7605451" y="2905125"/>
            <a:ext cx="4089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dirty="0"/>
              <a:t>No Need to project on 3 or 5</a:t>
            </a:r>
          </a:p>
        </p:txBody>
      </p:sp>
      <p:sp>
        <p:nvSpPr>
          <p:cNvPr id="32782" name="Freeform 69"/>
          <p:cNvSpPr>
            <a:spLocks/>
          </p:cNvSpPr>
          <p:nvPr/>
        </p:nvSpPr>
        <p:spPr bwMode="auto">
          <a:xfrm>
            <a:off x="3190240" y="3611564"/>
            <a:ext cx="2613505" cy="579436"/>
          </a:xfrm>
          <a:custGeom>
            <a:avLst/>
            <a:gdLst>
              <a:gd name="T0" fmla="*/ 2147483647 w 3744"/>
              <a:gd name="T1" fmla="*/ 0 h 432"/>
              <a:gd name="T2" fmla="*/ 2147483647 w 3744"/>
              <a:gd name="T3" fmla="*/ 2147483647 h 432"/>
              <a:gd name="T4" fmla="*/ 2147483647 w 3744"/>
              <a:gd name="T5" fmla="*/ 2147483647 h 432"/>
              <a:gd name="T6" fmla="*/ 0 w 3744"/>
              <a:gd name="T7" fmla="*/ 2147483647 h 4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4" h="432">
                <a:moveTo>
                  <a:pt x="3744" y="0"/>
                </a:moveTo>
                <a:cubicBezTo>
                  <a:pt x="3316" y="124"/>
                  <a:pt x="2888" y="248"/>
                  <a:pt x="2400" y="288"/>
                </a:cubicBezTo>
                <a:cubicBezTo>
                  <a:pt x="1912" y="328"/>
                  <a:pt x="1216" y="216"/>
                  <a:pt x="816" y="240"/>
                </a:cubicBezTo>
                <a:cubicBezTo>
                  <a:pt x="416" y="264"/>
                  <a:pt x="208" y="348"/>
                  <a:pt x="0" y="432"/>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16" name="Object 3">
            <a:extLst>
              <a:ext uri="{FF2B5EF4-FFF2-40B4-BE49-F238E27FC236}">
                <a16:creationId xmlns:a16="http://schemas.microsoft.com/office/drawing/2014/main" id="{48D689AC-1C9D-437F-9147-0A60F7CF2C60}"/>
              </a:ext>
            </a:extLst>
          </p:cNvPr>
          <p:cNvGraphicFramePr>
            <a:graphicFrameLocks noChangeAspect="1"/>
          </p:cNvGraphicFramePr>
          <p:nvPr>
            <p:extLst>
              <p:ext uri="{D42A27DB-BD31-4B8C-83A1-F6EECF244321}">
                <p14:modId xmlns:p14="http://schemas.microsoft.com/office/powerpoint/2010/main" val="1324851948"/>
              </p:ext>
            </p:extLst>
          </p:nvPr>
        </p:nvGraphicFramePr>
        <p:xfrm>
          <a:off x="1827213" y="1795463"/>
          <a:ext cx="1893887" cy="1641475"/>
        </p:xfrm>
        <a:graphic>
          <a:graphicData uri="http://schemas.openxmlformats.org/presentationml/2006/ole">
            <mc:AlternateContent xmlns:mc="http://schemas.openxmlformats.org/markup-compatibility/2006">
              <mc:Choice xmlns:v="urn:schemas-microsoft-com:vml" Requires="v">
                <p:oleObj name="Worksheet" r:id="rId7" imgW="1739681" imgH="1765316" progId="Excel.Sheet.8">
                  <p:embed/>
                </p:oleObj>
              </mc:Choice>
              <mc:Fallback>
                <p:oleObj name="Worksheet" r:id="rId7" imgW="1739681" imgH="1765316" progId="Excel.Sheet.8">
                  <p:embed/>
                  <p:pic>
                    <p:nvPicPr>
                      <p:cNvPr id="31748" name="Object 3"/>
                      <p:cNvPicPr>
                        <a:picLocks noChangeAspect="1" noChangeArrowheads="1"/>
                      </p:cNvPicPr>
                      <p:nvPr/>
                    </p:nvPicPr>
                    <p:blipFill>
                      <a:blip r:embed="rId8"/>
                      <a:srcRect/>
                      <a:stretch>
                        <a:fillRect/>
                      </a:stretch>
                    </p:blipFill>
                    <p:spPr bwMode="auto">
                      <a:xfrm>
                        <a:off x="1827213" y="1795463"/>
                        <a:ext cx="1893887" cy="164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Table 16">
            <a:extLst>
              <a:ext uri="{FF2B5EF4-FFF2-40B4-BE49-F238E27FC236}">
                <a16:creationId xmlns:a16="http://schemas.microsoft.com/office/drawing/2014/main" id="{AE4680DC-D584-4705-AA0D-E73E8B31CEA9}"/>
              </a:ext>
            </a:extLst>
          </p:cNvPr>
          <p:cNvGraphicFramePr>
            <a:graphicFrameLocks noGrp="1"/>
          </p:cNvGraphicFramePr>
          <p:nvPr>
            <p:extLst>
              <p:ext uri="{D42A27DB-BD31-4B8C-83A1-F6EECF244321}">
                <p14:modId xmlns:p14="http://schemas.microsoft.com/office/powerpoint/2010/main" val="2366271000"/>
              </p:ext>
            </p:extLst>
          </p:nvPr>
        </p:nvGraphicFramePr>
        <p:xfrm>
          <a:off x="218788" y="1278827"/>
          <a:ext cx="1413956" cy="2163720"/>
        </p:xfrm>
        <a:graphic>
          <a:graphicData uri="http://schemas.openxmlformats.org/drawingml/2006/table">
            <a:tbl>
              <a:tblPr firstRow="1" bandRow="1">
                <a:tableStyleId>{5C22544A-7EE6-4342-B048-85BDC9FD1C3A}</a:tableStyleId>
              </a:tblPr>
              <a:tblGrid>
                <a:gridCol w="706978">
                  <a:extLst>
                    <a:ext uri="{9D8B030D-6E8A-4147-A177-3AD203B41FA5}">
                      <a16:colId xmlns:a16="http://schemas.microsoft.com/office/drawing/2014/main" val="20000"/>
                    </a:ext>
                  </a:extLst>
                </a:gridCol>
                <a:gridCol w="706978">
                  <a:extLst>
                    <a:ext uri="{9D8B030D-6E8A-4147-A177-3AD203B41FA5}">
                      <a16:colId xmlns:a16="http://schemas.microsoft.com/office/drawing/2014/main" val="70790107"/>
                    </a:ext>
                  </a:extLst>
                </a:gridCol>
              </a:tblGrid>
              <a:tr h="335211">
                <a:tc>
                  <a:txBody>
                    <a:bodyPr/>
                    <a:lstStyle/>
                    <a:p>
                      <a:r>
                        <a:rPr lang="en-US" sz="1600" dirty="0">
                          <a:solidFill>
                            <a:schemeClr val="tx1"/>
                          </a:solidFill>
                          <a:latin typeface="Calibri" panose="020F0502020204030204" pitchFamily="34" charset="0"/>
                        </a:rPr>
                        <a:t>Item</a:t>
                      </a:r>
                    </a:p>
                  </a:txBody>
                  <a:tcPr marL="121920" marR="121920" marT="45690" marB="45690"/>
                </a:tc>
                <a:tc>
                  <a:txBody>
                    <a:bodyPr/>
                    <a:lstStyle/>
                    <a:p>
                      <a:r>
                        <a:rPr lang="en-US" sz="1600" dirty="0">
                          <a:solidFill>
                            <a:schemeClr val="tx1"/>
                          </a:solidFill>
                          <a:latin typeface="Calibri" panose="020F0502020204030204" pitchFamily="34" charset="0"/>
                        </a:rPr>
                        <a:t>Price</a:t>
                      </a:r>
                    </a:p>
                  </a:txBody>
                  <a:tcPr marL="121920" marR="121920" marT="45690" marB="45690"/>
                </a:tc>
                <a:extLst>
                  <a:ext uri="{0D108BD9-81ED-4DB2-BD59-A6C34878D82A}">
                    <a16:rowId xmlns:a16="http://schemas.microsoft.com/office/drawing/2014/main" val="10000"/>
                  </a:ext>
                </a:extLst>
              </a:tr>
              <a:tr h="365689">
                <a:tc>
                  <a:txBody>
                    <a:bodyPr/>
                    <a:lstStyle/>
                    <a:p>
                      <a:pPr algn="ctr"/>
                      <a:r>
                        <a:rPr lang="en-US" sz="1800" dirty="0">
                          <a:latin typeface="Calibri" panose="020F0502020204030204" pitchFamily="34" charset="0"/>
                        </a:rPr>
                        <a:t>1</a:t>
                      </a:r>
                    </a:p>
                  </a:txBody>
                  <a:tcPr marL="121920" marR="121920" marT="45690" marB="45690"/>
                </a:tc>
                <a:tc>
                  <a:txBody>
                    <a:bodyPr/>
                    <a:lstStyle/>
                    <a:p>
                      <a:pPr algn="ctr"/>
                      <a:r>
                        <a:rPr lang="en-US" sz="1800" dirty="0">
                          <a:latin typeface="Calibri" panose="020F0502020204030204" pitchFamily="34" charset="0"/>
                        </a:rPr>
                        <a:t>1</a:t>
                      </a:r>
                    </a:p>
                  </a:txBody>
                  <a:tcPr marL="121920" marR="121920" marT="45690" marB="45690"/>
                </a:tc>
                <a:extLst>
                  <a:ext uri="{0D108BD9-81ED-4DB2-BD59-A6C34878D82A}">
                    <a16:rowId xmlns:a16="http://schemas.microsoft.com/office/drawing/2014/main" val="10001"/>
                  </a:ext>
                </a:extLst>
              </a:tr>
              <a:tr h="365689">
                <a:tc>
                  <a:txBody>
                    <a:bodyPr/>
                    <a:lstStyle/>
                    <a:p>
                      <a:pPr algn="ctr"/>
                      <a:r>
                        <a:rPr lang="en-US" sz="1800" dirty="0">
                          <a:latin typeface="Calibri" panose="020F0502020204030204" pitchFamily="34" charset="0"/>
                        </a:rPr>
                        <a:t>2</a:t>
                      </a:r>
                    </a:p>
                  </a:txBody>
                  <a:tcPr marL="121920" marR="121920" marT="45690" marB="45690"/>
                </a:tc>
                <a:tc>
                  <a:txBody>
                    <a:bodyPr/>
                    <a:lstStyle/>
                    <a:p>
                      <a:pPr algn="ctr"/>
                      <a:r>
                        <a:rPr lang="en-US" sz="1800" dirty="0">
                          <a:latin typeface="Calibri" panose="020F0502020204030204" pitchFamily="34" charset="0"/>
                        </a:rPr>
                        <a:t>2</a:t>
                      </a:r>
                    </a:p>
                  </a:txBody>
                  <a:tcPr marL="121920" marR="121920" marT="45690" marB="45690"/>
                </a:tc>
                <a:extLst>
                  <a:ext uri="{0D108BD9-81ED-4DB2-BD59-A6C34878D82A}">
                    <a16:rowId xmlns:a16="http://schemas.microsoft.com/office/drawing/2014/main" val="10002"/>
                  </a:ext>
                </a:extLst>
              </a:tr>
              <a:tr h="365689">
                <a:tc>
                  <a:txBody>
                    <a:bodyPr/>
                    <a:lstStyle/>
                    <a:p>
                      <a:pPr algn="ctr"/>
                      <a:r>
                        <a:rPr lang="en-US" sz="1800" dirty="0">
                          <a:latin typeface="Calibri" panose="020F0502020204030204" pitchFamily="34" charset="0"/>
                        </a:rPr>
                        <a:t>3</a:t>
                      </a:r>
                    </a:p>
                  </a:txBody>
                  <a:tcPr marL="121920" marR="121920" marT="45690" marB="45690"/>
                </a:tc>
                <a:tc>
                  <a:txBody>
                    <a:bodyPr/>
                    <a:lstStyle/>
                    <a:p>
                      <a:pPr algn="ctr"/>
                      <a:r>
                        <a:rPr lang="en-US" sz="1800" dirty="0">
                          <a:latin typeface="Calibri" panose="020F0502020204030204" pitchFamily="34" charset="0"/>
                        </a:rPr>
                        <a:t>3</a:t>
                      </a:r>
                    </a:p>
                  </a:txBody>
                  <a:tcPr marL="121920" marR="121920" marT="45690" marB="45690"/>
                </a:tc>
                <a:extLst>
                  <a:ext uri="{0D108BD9-81ED-4DB2-BD59-A6C34878D82A}">
                    <a16:rowId xmlns:a16="http://schemas.microsoft.com/office/drawing/2014/main" val="10003"/>
                  </a:ext>
                </a:extLst>
              </a:tr>
              <a:tr h="365689">
                <a:tc>
                  <a:txBody>
                    <a:bodyPr/>
                    <a:lstStyle/>
                    <a:p>
                      <a:pPr algn="ctr"/>
                      <a:r>
                        <a:rPr lang="en-US" sz="1800" dirty="0">
                          <a:latin typeface="Calibri" panose="020F0502020204030204" pitchFamily="34" charset="0"/>
                        </a:rPr>
                        <a:t>4</a:t>
                      </a:r>
                    </a:p>
                  </a:txBody>
                  <a:tcPr marL="121920" marR="121920" marT="45690" marB="45690"/>
                </a:tc>
                <a:tc>
                  <a:txBody>
                    <a:bodyPr/>
                    <a:lstStyle/>
                    <a:p>
                      <a:pPr algn="ctr"/>
                      <a:r>
                        <a:rPr lang="en-US" sz="1800" dirty="0">
                          <a:latin typeface="Calibri" panose="020F0502020204030204" pitchFamily="34" charset="0"/>
                        </a:rPr>
                        <a:t>4</a:t>
                      </a:r>
                    </a:p>
                  </a:txBody>
                  <a:tcPr marL="121920" marR="121920" marT="45690" marB="45690"/>
                </a:tc>
                <a:extLst>
                  <a:ext uri="{0D108BD9-81ED-4DB2-BD59-A6C34878D82A}">
                    <a16:rowId xmlns:a16="http://schemas.microsoft.com/office/drawing/2014/main" val="10004"/>
                  </a:ext>
                </a:extLst>
              </a:tr>
              <a:tr h="365689">
                <a:tc>
                  <a:txBody>
                    <a:bodyPr/>
                    <a:lstStyle/>
                    <a:p>
                      <a:pPr algn="ctr"/>
                      <a:r>
                        <a:rPr lang="en-US" sz="1800" dirty="0">
                          <a:latin typeface="Calibri" panose="020F0502020204030204" pitchFamily="34" charset="0"/>
                        </a:rPr>
                        <a:t>5</a:t>
                      </a:r>
                    </a:p>
                  </a:txBody>
                  <a:tcPr marL="121920" marR="121920" marT="45690" marB="45690"/>
                </a:tc>
                <a:tc>
                  <a:txBody>
                    <a:bodyPr/>
                    <a:lstStyle/>
                    <a:p>
                      <a:pPr algn="ctr"/>
                      <a:r>
                        <a:rPr lang="en-US" sz="1800" dirty="0">
                          <a:latin typeface="Calibri" panose="020F0502020204030204" pitchFamily="34" charset="0"/>
                        </a:rPr>
                        <a:t>5</a:t>
                      </a:r>
                    </a:p>
                  </a:txBody>
                  <a:tcPr marL="121920" marR="121920" marT="45690" marB="45690"/>
                </a:tc>
                <a:extLst>
                  <a:ext uri="{0D108BD9-81ED-4DB2-BD59-A6C34878D82A}">
                    <a16:rowId xmlns:a16="http://schemas.microsoft.com/office/drawing/2014/main" val="10005"/>
                  </a:ext>
                </a:extLst>
              </a:tr>
            </a:tbl>
          </a:graphicData>
        </a:graphic>
      </p:graphicFrame>
      <p:sp>
        <p:nvSpPr>
          <p:cNvPr id="19" name="Text Box 62">
            <a:extLst>
              <a:ext uri="{FF2B5EF4-FFF2-40B4-BE49-F238E27FC236}">
                <a16:creationId xmlns:a16="http://schemas.microsoft.com/office/drawing/2014/main" id="{B604155D-BFC8-4EEC-B3E9-C4F0ED5A1556}"/>
              </a:ext>
            </a:extLst>
          </p:cNvPr>
          <p:cNvSpPr txBox="1">
            <a:spLocks noChangeArrowheads="1"/>
          </p:cNvSpPr>
          <p:nvPr/>
        </p:nvSpPr>
        <p:spPr bwMode="auto">
          <a:xfrm>
            <a:off x="6172490" y="4276726"/>
            <a:ext cx="22222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dirty="0"/>
              <a:t>2-Projected DB</a:t>
            </a:r>
          </a:p>
        </p:txBody>
      </p:sp>
      <p:sp>
        <p:nvSpPr>
          <p:cNvPr id="20" name="Freeform 69">
            <a:extLst>
              <a:ext uri="{FF2B5EF4-FFF2-40B4-BE49-F238E27FC236}">
                <a16:creationId xmlns:a16="http://schemas.microsoft.com/office/drawing/2014/main" id="{E4E63ADE-2E9E-4153-B26E-C885E34577E2}"/>
              </a:ext>
            </a:extLst>
          </p:cNvPr>
          <p:cNvSpPr>
            <a:spLocks/>
          </p:cNvSpPr>
          <p:nvPr/>
        </p:nvSpPr>
        <p:spPr bwMode="auto">
          <a:xfrm flipH="1">
            <a:off x="5850581" y="3601890"/>
            <a:ext cx="1285167" cy="589109"/>
          </a:xfrm>
          <a:custGeom>
            <a:avLst/>
            <a:gdLst>
              <a:gd name="T0" fmla="*/ 2147483647 w 3744"/>
              <a:gd name="T1" fmla="*/ 0 h 432"/>
              <a:gd name="T2" fmla="*/ 2147483647 w 3744"/>
              <a:gd name="T3" fmla="*/ 2147483647 h 432"/>
              <a:gd name="T4" fmla="*/ 2147483647 w 3744"/>
              <a:gd name="T5" fmla="*/ 2147483647 h 432"/>
              <a:gd name="T6" fmla="*/ 0 w 3744"/>
              <a:gd name="T7" fmla="*/ 2147483647 h 4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4" h="432">
                <a:moveTo>
                  <a:pt x="3744" y="0"/>
                </a:moveTo>
                <a:cubicBezTo>
                  <a:pt x="3316" y="124"/>
                  <a:pt x="2888" y="248"/>
                  <a:pt x="2400" y="288"/>
                </a:cubicBezTo>
                <a:cubicBezTo>
                  <a:pt x="1912" y="328"/>
                  <a:pt x="1216" y="216"/>
                  <a:pt x="816" y="240"/>
                </a:cubicBezTo>
                <a:cubicBezTo>
                  <a:pt x="416" y="264"/>
                  <a:pt x="208" y="348"/>
                  <a:pt x="0" y="432"/>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 name="Text Box 29">
            <a:extLst>
              <a:ext uri="{FF2B5EF4-FFF2-40B4-BE49-F238E27FC236}">
                <a16:creationId xmlns:a16="http://schemas.microsoft.com/office/drawing/2014/main" id="{541586D5-C37D-403F-AF4C-408DE009F459}"/>
              </a:ext>
            </a:extLst>
          </p:cNvPr>
          <p:cNvSpPr txBox="1">
            <a:spLocks noChangeArrowheads="1"/>
          </p:cNvSpPr>
          <p:nvPr/>
        </p:nvSpPr>
        <p:spPr bwMode="auto">
          <a:xfrm>
            <a:off x="8491718" y="1704796"/>
            <a:ext cx="2438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en-US" sz="1800" b="1" dirty="0" err="1">
                <a:solidFill>
                  <a:schemeClr val="hlink"/>
                </a:solidFill>
              </a:rPr>
              <a:t>Min_sup</a:t>
            </a:r>
            <a:r>
              <a:rPr lang="en-US" sz="1800" b="1" dirty="0">
                <a:solidFill>
                  <a:schemeClr val="hlink"/>
                </a:solidFill>
              </a:rPr>
              <a:t>=2</a:t>
            </a:r>
          </a:p>
          <a:p>
            <a:pPr eaLnBrk="1" hangingPunct="1">
              <a:spcBef>
                <a:spcPct val="50000"/>
              </a:spcBef>
            </a:pPr>
            <a:r>
              <a:rPr lang="en-US" sz="1800" b="1" dirty="0">
                <a:solidFill>
                  <a:schemeClr val="hlink"/>
                </a:solidFill>
              </a:rPr>
              <a:t>Constraint: </a:t>
            </a:r>
          </a:p>
          <a:p>
            <a:pPr eaLnBrk="1" hangingPunct="1">
              <a:spcBef>
                <a:spcPct val="50000"/>
              </a:spcBef>
            </a:pPr>
            <a:r>
              <a:rPr lang="en-US" altLang="zh-CN" sz="1800" b="1" dirty="0">
                <a:solidFill>
                  <a:schemeClr val="hlink"/>
                </a:solidFill>
              </a:rPr>
              <a:t>min</a:t>
            </a:r>
            <a:r>
              <a:rPr lang="en-US" sz="1800" b="1" dirty="0">
                <a:solidFill>
                  <a:schemeClr val="hlink"/>
                </a:solidFill>
              </a:rPr>
              <a:t>{</a:t>
            </a:r>
            <a:r>
              <a:rPr lang="en-US" sz="1800" b="1" dirty="0" err="1">
                <a:solidFill>
                  <a:schemeClr val="hlink"/>
                </a:solidFill>
              </a:rPr>
              <a:t>S.price</a:t>
            </a:r>
            <a:r>
              <a:rPr lang="en-US" sz="1800" b="1" dirty="0">
                <a:solidFill>
                  <a:schemeClr val="hlink"/>
                </a:solidFill>
              </a:rPr>
              <a:t>} &lt;= 2</a:t>
            </a:r>
          </a:p>
        </p:txBody>
      </p:sp>
      <p:graphicFrame>
        <p:nvGraphicFramePr>
          <p:cNvPr id="2" name="Table 1"/>
          <p:cNvGraphicFramePr>
            <a:graphicFrameLocks noGrp="1"/>
          </p:cNvGraphicFramePr>
          <p:nvPr>
            <p:extLst>
              <p:ext uri="{D42A27DB-BD31-4B8C-83A1-F6EECF244321}">
                <p14:modId xmlns:p14="http://schemas.microsoft.com/office/powerpoint/2010/main" val="2684792384"/>
              </p:ext>
            </p:extLst>
          </p:nvPr>
        </p:nvGraphicFramePr>
        <p:xfrm>
          <a:off x="6380053" y="4788079"/>
          <a:ext cx="1807083" cy="1828800"/>
        </p:xfrm>
        <a:graphic>
          <a:graphicData uri="http://schemas.openxmlformats.org/drawingml/2006/table">
            <a:tbl>
              <a:tblPr firstRow="1" bandRow="1">
                <a:tableStyleId>{5C22544A-7EE6-4342-B048-85BDC9FD1C3A}</a:tableStyleId>
              </a:tblPr>
              <a:tblGrid>
                <a:gridCol w="607598">
                  <a:extLst>
                    <a:ext uri="{9D8B030D-6E8A-4147-A177-3AD203B41FA5}">
                      <a16:colId xmlns:a16="http://schemas.microsoft.com/office/drawing/2014/main" val="184579788"/>
                    </a:ext>
                  </a:extLst>
                </a:gridCol>
                <a:gridCol w="1199485">
                  <a:extLst>
                    <a:ext uri="{9D8B030D-6E8A-4147-A177-3AD203B41FA5}">
                      <a16:colId xmlns:a16="http://schemas.microsoft.com/office/drawing/2014/main" val="3350718303"/>
                    </a:ext>
                  </a:extLst>
                </a:gridCol>
              </a:tblGrid>
              <a:tr h="365760">
                <a:tc>
                  <a:txBody>
                    <a:bodyPr/>
                    <a:lstStyle/>
                    <a:p>
                      <a:r>
                        <a:rPr lang="en-US" sz="2400" b="0" dirty="0">
                          <a:solidFill>
                            <a:schemeClr val="tx1"/>
                          </a:solidFill>
                        </a:rPr>
                        <a:t>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2400" b="0" dirty="0">
                          <a:solidFill>
                            <a:schemeClr val="tx1"/>
                          </a:solidFill>
                        </a:rPr>
                        <a:t>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362311482"/>
                  </a:ext>
                </a:extLst>
              </a:tr>
              <a:tr h="365760">
                <a:tc>
                  <a:txBody>
                    <a:bodyPr/>
                    <a:lstStyle/>
                    <a:p>
                      <a:r>
                        <a:rPr lang="en-US" sz="24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CC"/>
                    </a:solidFill>
                  </a:tcPr>
                </a:tc>
                <a:tc>
                  <a:txBody>
                    <a:bodyPr/>
                    <a:lstStyle/>
                    <a:p>
                      <a:r>
                        <a:rPr lang="en-US" sz="2400" dirty="0">
                          <a:solidFill>
                            <a:schemeClr val="tx1"/>
                          </a:solidFill>
                        </a:rPr>
                        <a:t>3 5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730150230"/>
                  </a:ext>
                </a:extLst>
              </a:tr>
              <a:tr h="365760">
                <a:tc>
                  <a:txBody>
                    <a:bodyPr/>
                    <a:lstStyle/>
                    <a:p>
                      <a:r>
                        <a:rPr lang="en-US" sz="24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CC"/>
                    </a:solidFill>
                  </a:tcPr>
                </a:tc>
                <a:tc>
                  <a:txBody>
                    <a:bodyPr/>
                    <a:lstStyle/>
                    <a:p>
                      <a:r>
                        <a:rPr lang="en-US" sz="2400" dirty="0">
                          <a:solidFill>
                            <a:schemeClr val="tx1"/>
                          </a:solidFill>
                        </a:rPr>
                        <a:t>1 3 5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3189507333"/>
                  </a:ext>
                </a:extLst>
              </a:tr>
              <a:tr h="365760">
                <a:tc>
                  <a:txBody>
                    <a:bodyPr/>
                    <a:lstStyle/>
                    <a:p>
                      <a:r>
                        <a:rPr lang="en-US" sz="240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r>
                        <a:rPr lang="en-US" sz="2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459948398"/>
                  </a:ext>
                </a:extLst>
              </a:tr>
            </a:tbl>
          </a:graphicData>
        </a:graphic>
      </p:graphicFrame>
    </p:spTree>
    <p:extLst>
      <p:ext uri="{BB962C8B-B14F-4D97-AF65-F5344CB8AC3E}">
        <p14:creationId xmlns:p14="http://schemas.microsoft.com/office/powerpoint/2010/main" val="4145165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08000" y="0"/>
            <a:ext cx="11074400" cy="1143000"/>
          </a:xfrm>
        </p:spPr>
        <p:txBody>
          <a:bodyPr>
            <a:normAutofit fontScale="90000"/>
          </a:bodyPr>
          <a:lstStyle/>
          <a:p>
            <a:pPr eaLnBrk="1" hangingPunct="1">
              <a:defRPr/>
            </a:pPr>
            <a:r>
              <a:rPr lang="en-US" dirty="0">
                <a:ea typeface="ＭＳ Ｐゴシック" charset="0"/>
              </a:rPr>
              <a:t>Different Kinds of Constraints Lead to Different Pruning Strategies</a:t>
            </a:r>
          </a:p>
        </p:txBody>
      </p:sp>
      <p:sp>
        <p:nvSpPr>
          <p:cNvPr id="7172" name="Rectangle 3"/>
          <p:cNvSpPr>
            <a:spLocks noGrp="1" noChangeArrowheads="1"/>
          </p:cNvSpPr>
          <p:nvPr>
            <p:ph idx="1"/>
          </p:nvPr>
        </p:nvSpPr>
        <p:spPr>
          <a:xfrm>
            <a:off x="508000" y="1246434"/>
            <a:ext cx="10863756" cy="5217427"/>
          </a:xfrm>
        </p:spPr>
        <p:txBody>
          <a:bodyPr/>
          <a:lstStyle/>
          <a:p>
            <a:pPr>
              <a:buFont typeface="Wingdings" charset="0"/>
              <a:buChar char="n"/>
              <a:defRPr/>
            </a:pPr>
            <a:r>
              <a:rPr lang="en-US" sz="2400" dirty="0">
                <a:latin typeface="Calibri" charset="0"/>
                <a:ea typeface="ＭＳ Ｐゴシック" charset="0"/>
              </a:rPr>
              <a:t>In summary, constraints can be categorized as </a:t>
            </a:r>
            <a:r>
              <a:rPr lang="en-US" sz="2400" dirty="0">
                <a:solidFill>
                  <a:srgbClr val="FF0000"/>
                </a:solidFill>
                <a:latin typeface="Calibri" charset="0"/>
                <a:ea typeface="ＭＳ Ｐゴシック" charset="0"/>
              </a:rPr>
              <a:t>p</a:t>
            </a:r>
            <a:r>
              <a:rPr lang="en-US" altLang="zh-CN" sz="2400" dirty="0">
                <a:solidFill>
                  <a:srgbClr val="FF0000"/>
                </a:solidFill>
                <a:latin typeface="Calibri" charset="0"/>
                <a:ea typeface="ＭＳ Ｐゴシック" charset="0"/>
              </a:rPr>
              <a:t>attern space pruning </a:t>
            </a:r>
            <a:r>
              <a:rPr lang="en-US" altLang="zh-CN" sz="2400" dirty="0">
                <a:solidFill>
                  <a:srgbClr val="000000"/>
                </a:solidFill>
                <a:latin typeface="Calibri" charset="0"/>
                <a:ea typeface="ＭＳ Ｐゴシック" charset="0"/>
              </a:rPr>
              <a:t>constraints vs. </a:t>
            </a:r>
            <a:r>
              <a:rPr lang="en-US" altLang="zh-CN" sz="2400" dirty="0">
                <a:solidFill>
                  <a:srgbClr val="FF0000"/>
                </a:solidFill>
                <a:latin typeface="Calibri" charset="0"/>
                <a:ea typeface="ＭＳ Ｐゴシック" charset="0"/>
              </a:rPr>
              <a:t>data space pruning </a:t>
            </a:r>
            <a:r>
              <a:rPr lang="en-US" altLang="zh-CN" sz="2400" dirty="0">
                <a:solidFill>
                  <a:srgbClr val="000000"/>
                </a:solidFill>
                <a:latin typeface="Calibri" charset="0"/>
                <a:ea typeface="ＭＳ Ｐゴシック" charset="0"/>
              </a:rPr>
              <a:t>constraints </a:t>
            </a:r>
            <a:endParaRPr lang="en-US" altLang="zh-CN" sz="2400" dirty="0">
              <a:solidFill>
                <a:srgbClr val="FF0000"/>
              </a:solidFill>
              <a:latin typeface="Calibri" charset="0"/>
              <a:ea typeface="ＭＳ Ｐゴシック" charset="0"/>
            </a:endParaRPr>
          </a:p>
          <a:p>
            <a:pPr>
              <a:buFont typeface="Wingdings" charset="0"/>
              <a:buChar char="n"/>
              <a:defRPr/>
            </a:pPr>
            <a:endParaRPr lang="en-US" sz="2400" dirty="0">
              <a:latin typeface="Calibri" charset="0"/>
              <a:ea typeface="ＭＳ Ｐゴシック"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218969125"/>
              </p:ext>
            </p:extLst>
          </p:nvPr>
        </p:nvGraphicFramePr>
        <p:xfrm>
          <a:off x="415249" y="2117805"/>
          <a:ext cx="11469396" cy="4145280"/>
        </p:xfrm>
        <a:graphic>
          <a:graphicData uri="http://schemas.openxmlformats.org/drawingml/2006/table">
            <a:tbl>
              <a:tblPr firstRow="1" bandRow="1">
                <a:tableStyleId>{5C22544A-7EE6-4342-B048-85BDC9FD1C3A}</a:tableStyleId>
              </a:tblPr>
              <a:tblGrid>
                <a:gridCol w="7516324">
                  <a:extLst>
                    <a:ext uri="{9D8B030D-6E8A-4147-A177-3AD203B41FA5}">
                      <a16:colId xmlns:a16="http://schemas.microsoft.com/office/drawing/2014/main" val="20000"/>
                    </a:ext>
                  </a:extLst>
                </a:gridCol>
                <a:gridCol w="3953072">
                  <a:extLst>
                    <a:ext uri="{9D8B030D-6E8A-4147-A177-3AD203B41FA5}">
                      <a16:colId xmlns:a16="http://schemas.microsoft.com/office/drawing/2014/main" val="20001"/>
                    </a:ext>
                  </a:extLst>
                </a:gridCol>
              </a:tblGrid>
              <a:tr h="365303">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altLang="zh-CN" sz="2000" dirty="0">
                          <a:solidFill>
                            <a:schemeClr val="bg1"/>
                          </a:solidFill>
                          <a:latin typeface="Calibri" charset="0"/>
                          <a:ea typeface="ＭＳ Ｐゴシック" charset="0"/>
                        </a:rPr>
                        <a:t>Pattern space pruning constraints</a:t>
                      </a:r>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altLang="zh-CN" sz="2000" dirty="0">
                          <a:solidFill>
                            <a:schemeClr val="bg1"/>
                          </a:solidFill>
                          <a:latin typeface="Calibri" charset="0"/>
                          <a:ea typeface="ＭＳ Ｐゴシック" charset="0"/>
                        </a:rPr>
                        <a:t>Data space pruning </a:t>
                      </a:r>
                      <a:r>
                        <a:rPr lang="en-US" altLang="zh-CN" sz="2000" dirty="0">
                          <a:latin typeface="Calibri" charset="0"/>
                          <a:ea typeface="ＭＳ Ｐゴシック" charset="0"/>
                        </a:rPr>
                        <a:t>constraints</a:t>
                      </a:r>
                    </a:p>
                  </a:txBody>
                  <a:tcPr/>
                </a:tc>
                <a:extLst>
                  <a:ext uri="{0D108BD9-81ED-4DB2-BD59-A6C34878D82A}">
                    <a16:rowId xmlns:a16="http://schemas.microsoft.com/office/drawing/2014/main" val="10000"/>
                  </a:ext>
                </a:extLst>
              </a:tr>
              <a:tr h="3667079">
                <a:tc>
                  <a:txBody>
                    <a:bodyPr/>
                    <a:lstStyle/>
                    <a:p>
                      <a:pPr marL="738170" marR="0" lvl="1" indent="-538149" algn="l" defTabSz="914354" rtl="0" eaLnBrk="1" fontAlgn="auto" latinLnBrk="0" hangingPunct="1">
                        <a:lnSpc>
                          <a:spcPct val="100000"/>
                        </a:lnSpc>
                        <a:spcBef>
                          <a:spcPts val="600"/>
                        </a:spcBef>
                        <a:spcAft>
                          <a:spcPts val="0"/>
                        </a:spcAft>
                        <a:buClr>
                          <a:srgbClr val="BD582C"/>
                        </a:buClr>
                        <a:buSzPct val="80000"/>
                        <a:buFont typeface="Wingdings" charset="0"/>
                        <a:buChar char="n"/>
                        <a:tabLst/>
                        <a:defRPr/>
                      </a:pPr>
                      <a:r>
                        <a:rPr kumimoji="0" lang="en-US" altLang="zh-CN" sz="2400" b="0" i="0" u="none" strike="noStrike" kern="1200" cap="none" spc="0" normalizeH="0" baseline="0" noProof="0" dirty="0">
                          <a:ln>
                            <a:noFill/>
                          </a:ln>
                          <a:solidFill>
                            <a:srgbClr val="FF0000"/>
                          </a:solidFill>
                          <a:effectLst/>
                          <a:uLnTx/>
                          <a:uFillTx/>
                          <a:latin typeface="Calibri" charset="0"/>
                          <a:ea typeface="ＭＳ Ｐゴシック" charset="0"/>
                          <a:cs typeface="+mn-cs"/>
                        </a:rPr>
                        <a:t>Anti-monotonic:</a:t>
                      </a:r>
                      <a:r>
                        <a:rPr kumimoji="0" lang="en-US" altLang="zh-CN" sz="2400" b="0" i="0" u="none" strike="noStrike" kern="1200" cap="none" spc="0" normalizeH="0" baseline="0" noProof="0" dirty="0">
                          <a:ln>
                            <a:noFill/>
                          </a:ln>
                          <a:solidFill>
                            <a:srgbClr val="000000"/>
                          </a:solidFill>
                          <a:effectLst/>
                          <a:uLnTx/>
                          <a:uFillTx/>
                          <a:latin typeface="Calibri" charset="0"/>
                          <a:ea typeface="ＭＳ Ｐゴシック" charset="0"/>
                          <a:cs typeface="+mn-cs"/>
                        </a:rPr>
                        <a:t> If constraint </a:t>
                      </a:r>
                      <a:r>
                        <a:rPr kumimoji="0" lang="en-US" altLang="zh-CN" sz="2400" b="0" i="1" u="none" strike="noStrike" kern="1200" cap="none" spc="0" normalizeH="0" baseline="0" noProof="0" dirty="0">
                          <a:ln>
                            <a:noFill/>
                          </a:ln>
                          <a:solidFill>
                            <a:srgbClr val="000000"/>
                          </a:solidFill>
                          <a:effectLst/>
                          <a:uLnTx/>
                          <a:uFillTx/>
                          <a:latin typeface="Calibri" charset="0"/>
                          <a:ea typeface="ＭＳ Ｐゴシック" charset="0"/>
                          <a:cs typeface="+mn-cs"/>
                        </a:rPr>
                        <a:t>c</a:t>
                      </a:r>
                      <a:r>
                        <a:rPr kumimoji="0" lang="en-US" altLang="zh-CN" sz="2400" b="0" i="0" u="none" strike="noStrike" kern="1200" cap="none" spc="0" normalizeH="0" baseline="0" noProof="0" dirty="0">
                          <a:ln>
                            <a:noFill/>
                          </a:ln>
                          <a:solidFill>
                            <a:srgbClr val="000000"/>
                          </a:solidFill>
                          <a:effectLst/>
                          <a:uLnTx/>
                          <a:uFillTx/>
                          <a:latin typeface="Calibri" charset="0"/>
                          <a:ea typeface="ＭＳ Ｐゴシック" charset="0"/>
                          <a:cs typeface="+mn-cs"/>
                        </a:rPr>
                        <a:t> is violated, its further mining can be terminated</a:t>
                      </a:r>
                    </a:p>
                    <a:p>
                      <a:pPr marL="738170" marR="0" lvl="1" indent="-538149" algn="l" defTabSz="914354" rtl="0" eaLnBrk="1" fontAlgn="auto" latinLnBrk="0" hangingPunct="1">
                        <a:lnSpc>
                          <a:spcPct val="100000"/>
                        </a:lnSpc>
                        <a:spcBef>
                          <a:spcPts val="600"/>
                        </a:spcBef>
                        <a:spcAft>
                          <a:spcPts val="0"/>
                        </a:spcAft>
                        <a:buClr>
                          <a:srgbClr val="BD582C"/>
                        </a:buClr>
                        <a:buSzPct val="80000"/>
                        <a:buFont typeface="Wingdings" charset="0"/>
                        <a:buChar char="n"/>
                        <a:tabLst/>
                        <a:defRPr/>
                      </a:pPr>
                      <a:r>
                        <a:rPr kumimoji="0" lang="en-US" altLang="zh-CN" sz="2400" b="0" i="0" u="none" strike="noStrike" kern="1200" cap="none" spc="0" normalizeH="0" baseline="0" noProof="0" dirty="0">
                          <a:ln>
                            <a:noFill/>
                          </a:ln>
                          <a:solidFill>
                            <a:srgbClr val="FF0000"/>
                          </a:solidFill>
                          <a:effectLst/>
                          <a:uLnTx/>
                          <a:uFillTx/>
                          <a:latin typeface="Calibri" charset="0"/>
                          <a:ea typeface="ＭＳ Ｐゴシック" charset="0"/>
                          <a:cs typeface="+mn-cs"/>
                        </a:rPr>
                        <a:t>Monotonic:</a:t>
                      </a:r>
                      <a:r>
                        <a:rPr kumimoji="0" lang="en-US" altLang="zh-CN" sz="2400" b="0" i="0" u="none" strike="noStrike" kern="1200" cap="none" spc="0" normalizeH="0" baseline="0" noProof="0" dirty="0">
                          <a:ln>
                            <a:noFill/>
                          </a:ln>
                          <a:solidFill>
                            <a:srgbClr val="000000"/>
                          </a:solidFill>
                          <a:effectLst/>
                          <a:uLnTx/>
                          <a:uFillTx/>
                          <a:latin typeface="Calibri" charset="0"/>
                          <a:ea typeface="ＭＳ Ｐゴシック" charset="0"/>
                          <a:cs typeface="+mn-cs"/>
                        </a:rPr>
                        <a:t> If </a:t>
                      </a:r>
                      <a:r>
                        <a:rPr kumimoji="0" lang="en-US" altLang="zh-CN" sz="2400" b="0" i="1" u="none" strike="noStrike" kern="1200" cap="none" spc="0" normalizeH="0" baseline="0" noProof="0" dirty="0">
                          <a:ln>
                            <a:noFill/>
                          </a:ln>
                          <a:solidFill>
                            <a:srgbClr val="000000"/>
                          </a:solidFill>
                          <a:effectLst/>
                          <a:uLnTx/>
                          <a:uFillTx/>
                          <a:latin typeface="Calibri" charset="0"/>
                          <a:ea typeface="ＭＳ Ｐゴシック" charset="0"/>
                          <a:cs typeface="+mn-cs"/>
                        </a:rPr>
                        <a:t>c</a:t>
                      </a:r>
                      <a:r>
                        <a:rPr kumimoji="0" lang="en-US" altLang="zh-CN" sz="2400" b="0" i="0" u="none" strike="noStrike" kern="1200" cap="none" spc="0" normalizeH="0" baseline="0" noProof="0" dirty="0">
                          <a:ln>
                            <a:noFill/>
                          </a:ln>
                          <a:solidFill>
                            <a:srgbClr val="000000"/>
                          </a:solidFill>
                          <a:effectLst/>
                          <a:uLnTx/>
                          <a:uFillTx/>
                          <a:latin typeface="Calibri" charset="0"/>
                          <a:ea typeface="ＭＳ Ｐゴシック" charset="0"/>
                          <a:cs typeface="+mn-cs"/>
                        </a:rPr>
                        <a:t> is satisfied, no need to check </a:t>
                      </a:r>
                      <a:r>
                        <a:rPr kumimoji="0" lang="en-US" altLang="zh-CN" sz="2400" b="0" i="1" u="none" strike="noStrike" kern="1200" cap="none" spc="0" normalizeH="0" baseline="0" noProof="0" dirty="0">
                          <a:ln>
                            <a:noFill/>
                          </a:ln>
                          <a:solidFill>
                            <a:srgbClr val="000000"/>
                          </a:solidFill>
                          <a:effectLst/>
                          <a:uLnTx/>
                          <a:uFillTx/>
                          <a:latin typeface="Calibri" charset="0"/>
                          <a:ea typeface="ＭＳ Ｐゴシック" charset="0"/>
                          <a:cs typeface="+mn-cs"/>
                        </a:rPr>
                        <a:t>c</a:t>
                      </a:r>
                      <a:r>
                        <a:rPr kumimoji="0" lang="en-US" altLang="zh-CN" sz="2400" b="0" i="0" u="none" strike="noStrike" kern="1200" cap="none" spc="0" normalizeH="0" baseline="0" noProof="0" dirty="0">
                          <a:ln>
                            <a:noFill/>
                          </a:ln>
                          <a:solidFill>
                            <a:srgbClr val="000000"/>
                          </a:solidFill>
                          <a:effectLst/>
                          <a:uLnTx/>
                          <a:uFillTx/>
                          <a:latin typeface="Calibri" charset="0"/>
                          <a:ea typeface="ＭＳ Ｐゴシック" charset="0"/>
                          <a:cs typeface="+mn-cs"/>
                        </a:rPr>
                        <a:t> again</a:t>
                      </a:r>
                    </a:p>
                    <a:p>
                      <a:pPr marL="738170" marR="0" lvl="1" indent="-538149" algn="l" defTabSz="914354" rtl="0" eaLnBrk="1" fontAlgn="auto" latinLnBrk="0" hangingPunct="1">
                        <a:lnSpc>
                          <a:spcPct val="100000"/>
                        </a:lnSpc>
                        <a:spcBef>
                          <a:spcPts val="600"/>
                        </a:spcBef>
                        <a:spcAft>
                          <a:spcPts val="0"/>
                        </a:spcAft>
                        <a:buClr>
                          <a:srgbClr val="BD582C"/>
                        </a:buClr>
                        <a:buSzPct val="80000"/>
                        <a:buFont typeface="Wingdings" charset="0"/>
                        <a:buChar char="n"/>
                        <a:tabLst/>
                        <a:defRPr/>
                      </a:pPr>
                      <a:r>
                        <a:rPr kumimoji="0" lang="en-US" altLang="zh-CN" sz="2400" b="0" i="0" u="none" strike="noStrike" kern="1200" cap="none" spc="0" normalizeH="0" baseline="0" noProof="0" dirty="0">
                          <a:ln>
                            <a:noFill/>
                          </a:ln>
                          <a:solidFill>
                            <a:srgbClr val="FF0000"/>
                          </a:solidFill>
                          <a:effectLst/>
                          <a:uLnTx/>
                          <a:uFillTx/>
                          <a:latin typeface="Calibri" charset="0"/>
                          <a:ea typeface="ＭＳ Ｐゴシック" charset="0"/>
                          <a:cs typeface="+mn-cs"/>
                        </a:rPr>
                        <a:t>Convertible:</a:t>
                      </a:r>
                      <a:r>
                        <a:rPr kumimoji="0" lang="en-US" altLang="zh-CN" sz="2400" b="0" i="0" u="none" strike="noStrike" kern="1200" cap="none" spc="0" normalizeH="0" baseline="0" noProof="0" dirty="0">
                          <a:ln>
                            <a:noFill/>
                          </a:ln>
                          <a:solidFill>
                            <a:srgbClr val="000000"/>
                          </a:solidFill>
                          <a:effectLst/>
                          <a:uLnTx/>
                          <a:uFillTx/>
                          <a:latin typeface="Calibri" charset="0"/>
                          <a:ea typeface="ＭＳ Ｐゴシック" charset="0"/>
                          <a:cs typeface="+mn-cs"/>
                        </a:rPr>
                        <a:t> </a:t>
                      </a:r>
                      <a:r>
                        <a:rPr kumimoji="0" lang="en-US" altLang="zh-CN" sz="2400" b="0" i="1" u="none" strike="noStrike" kern="1200" cap="none" spc="0" normalizeH="0" baseline="0" noProof="0" dirty="0">
                          <a:ln>
                            <a:noFill/>
                          </a:ln>
                          <a:solidFill>
                            <a:srgbClr val="000000"/>
                          </a:solidFill>
                          <a:effectLst/>
                          <a:uLnTx/>
                          <a:uFillTx/>
                          <a:latin typeface="Calibri" charset="0"/>
                          <a:ea typeface="ＭＳ Ｐゴシック" charset="0"/>
                          <a:cs typeface="+mn-cs"/>
                        </a:rPr>
                        <a:t>c</a:t>
                      </a:r>
                      <a:r>
                        <a:rPr kumimoji="0" lang="en-US" altLang="zh-CN" sz="2400" b="0" i="0" u="none" strike="noStrike" kern="1200" cap="none" spc="0" normalizeH="0" baseline="0" noProof="0" dirty="0">
                          <a:ln>
                            <a:noFill/>
                          </a:ln>
                          <a:solidFill>
                            <a:srgbClr val="000000"/>
                          </a:solidFill>
                          <a:effectLst/>
                          <a:uLnTx/>
                          <a:uFillTx/>
                          <a:latin typeface="Calibri" charset="0"/>
                          <a:ea typeface="ＭＳ Ｐゴシック" charset="0"/>
                          <a:cs typeface="+mn-cs"/>
                        </a:rPr>
                        <a:t> can be converted to monotonic or anti-monotonic if items can be properly ordered in processing</a:t>
                      </a:r>
                    </a:p>
                    <a:p>
                      <a:pPr marL="738170" marR="0" lvl="1" indent="-538149" algn="l" defTabSz="914354" rtl="0" eaLnBrk="1" fontAlgn="auto" latinLnBrk="0" hangingPunct="1">
                        <a:lnSpc>
                          <a:spcPct val="100000"/>
                        </a:lnSpc>
                        <a:spcBef>
                          <a:spcPts val="600"/>
                        </a:spcBef>
                        <a:spcAft>
                          <a:spcPts val="0"/>
                        </a:spcAft>
                        <a:buClr>
                          <a:srgbClr val="BD582C"/>
                        </a:buClr>
                        <a:buSzPct val="80000"/>
                        <a:buFont typeface="Wingdings" charset="0"/>
                        <a:buChar char="n"/>
                        <a:tabLst/>
                        <a:defRPr/>
                      </a:pPr>
                      <a:r>
                        <a:rPr kumimoji="0" lang="en-US" altLang="zh-CN" sz="2400" b="0" i="0" u="none" strike="noStrike" kern="1200" cap="none" spc="0" normalizeH="0" baseline="0" noProof="0" dirty="0">
                          <a:ln>
                            <a:noFill/>
                          </a:ln>
                          <a:solidFill>
                            <a:srgbClr val="FF0000"/>
                          </a:solidFill>
                          <a:effectLst/>
                          <a:uLnTx/>
                          <a:uFillTx/>
                          <a:latin typeface="Calibri" charset="0"/>
                          <a:ea typeface="ＭＳ Ｐゴシック" charset="0"/>
                          <a:cs typeface="+mn-cs"/>
                        </a:rPr>
                        <a:t>Succinct:</a:t>
                      </a:r>
                      <a:r>
                        <a:rPr kumimoji="0" lang="en-US" altLang="zh-CN" sz="2400" b="0" i="0" u="none" strike="noStrike" kern="1200" cap="none" spc="0" normalizeH="0" baseline="0" noProof="0" dirty="0">
                          <a:ln>
                            <a:noFill/>
                          </a:ln>
                          <a:solidFill>
                            <a:srgbClr val="000000"/>
                          </a:solidFill>
                          <a:effectLst/>
                          <a:uLnTx/>
                          <a:uFillTx/>
                          <a:latin typeface="Calibri" charset="0"/>
                          <a:ea typeface="ＭＳ Ｐゴシック" charset="0"/>
                          <a:cs typeface="+mn-cs"/>
                        </a:rPr>
                        <a:t> If the constraint </a:t>
                      </a:r>
                      <a:r>
                        <a:rPr kumimoji="0" lang="en-US" altLang="zh-CN" sz="2400" b="0" i="1" u="none" strike="noStrike" kern="1200" cap="none" spc="0" normalizeH="0" baseline="0" noProof="0" dirty="0">
                          <a:ln>
                            <a:noFill/>
                          </a:ln>
                          <a:solidFill>
                            <a:srgbClr val="000000"/>
                          </a:solidFill>
                          <a:effectLst/>
                          <a:uLnTx/>
                          <a:uFillTx/>
                          <a:latin typeface="Calibri" charset="0"/>
                          <a:ea typeface="ＭＳ Ｐゴシック" charset="0"/>
                          <a:cs typeface="+mn-cs"/>
                        </a:rPr>
                        <a:t>c</a:t>
                      </a:r>
                      <a:r>
                        <a:rPr kumimoji="0" lang="en-US" altLang="zh-CN" sz="2400" b="0" i="0" u="none" strike="noStrike" kern="1200" cap="none" spc="0" normalizeH="0" baseline="0" noProof="0" dirty="0">
                          <a:ln>
                            <a:noFill/>
                          </a:ln>
                          <a:solidFill>
                            <a:srgbClr val="000000"/>
                          </a:solidFill>
                          <a:effectLst/>
                          <a:uLnTx/>
                          <a:uFillTx/>
                          <a:latin typeface="Calibri" charset="0"/>
                          <a:ea typeface="ＭＳ Ｐゴシック" charset="0"/>
                          <a:cs typeface="+mn-cs"/>
                        </a:rPr>
                        <a:t> can be enforced by directly manipulating the data</a:t>
                      </a:r>
                    </a:p>
                    <a:p>
                      <a:endParaRPr lang="zh-CN" altLang="en-US" dirty="0"/>
                    </a:p>
                  </a:txBody>
                  <a:tcPr/>
                </a:tc>
                <a:tc>
                  <a:txBody>
                    <a:bodyPr/>
                    <a:lstStyle/>
                    <a:p>
                      <a:pPr marL="738170" marR="0" lvl="1" indent="-538149" algn="l" defTabSz="914354" rtl="0" eaLnBrk="1" fontAlgn="auto" latinLnBrk="0" hangingPunct="1">
                        <a:lnSpc>
                          <a:spcPct val="100000"/>
                        </a:lnSpc>
                        <a:spcBef>
                          <a:spcPts val="600"/>
                        </a:spcBef>
                        <a:spcAft>
                          <a:spcPts val="0"/>
                        </a:spcAft>
                        <a:buClr>
                          <a:srgbClr val="BD582C"/>
                        </a:buClr>
                        <a:buSzPct val="80000"/>
                        <a:buFont typeface="Wingdings" charset="0"/>
                        <a:buChar char="n"/>
                        <a:tabLst/>
                        <a:defRPr/>
                      </a:pPr>
                      <a:r>
                        <a:rPr kumimoji="0" lang="en-US" altLang="zh-CN" sz="2400" b="0" i="0" u="none" strike="noStrike" kern="1200" cap="none" spc="0" normalizeH="0" baseline="0" noProof="0" dirty="0">
                          <a:ln>
                            <a:noFill/>
                          </a:ln>
                          <a:solidFill>
                            <a:srgbClr val="FF0000"/>
                          </a:solidFill>
                          <a:effectLst/>
                          <a:uLnTx/>
                          <a:uFillTx/>
                          <a:latin typeface="Calibri" charset="0"/>
                          <a:ea typeface="ＭＳ Ｐゴシック" charset="0"/>
                          <a:cs typeface="+mn-cs"/>
                        </a:rPr>
                        <a:t>Data succinct:</a:t>
                      </a:r>
                      <a:r>
                        <a:rPr kumimoji="0" lang="en-US" altLang="zh-CN" sz="2400" b="0" i="0" u="none" strike="noStrike" kern="1200" cap="none" spc="0" normalizeH="0" baseline="0" noProof="0" dirty="0">
                          <a:ln>
                            <a:noFill/>
                          </a:ln>
                          <a:solidFill>
                            <a:srgbClr val="637052"/>
                          </a:solidFill>
                          <a:effectLst/>
                          <a:uLnTx/>
                          <a:uFillTx/>
                          <a:latin typeface="Calibri" charset="0"/>
                          <a:ea typeface="ＭＳ Ｐゴシック" charset="0"/>
                          <a:cs typeface="+mn-cs"/>
                        </a:rPr>
                        <a:t> </a:t>
                      </a:r>
                      <a:r>
                        <a:rPr kumimoji="0" lang="en-US" altLang="zh-CN" sz="2400" b="0" i="0" u="none" strike="noStrike" kern="1200" cap="none" spc="0" normalizeH="0" baseline="0" noProof="0" dirty="0">
                          <a:ln>
                            <a:noFill/>
                          </a:ln>
                          <a:solidFill>
                            <a:srgbClr val="000000"/>
                          </a:solidFill>
                          <a:effectLst/>
                          <a:uLnTx/>
                          <a:uFillTx/>
                          <a:latin typeface="Calibri" charset="0"/>
                          <a:ea typeface="ＭＳ Ｐゴシック" charset="0"/>
                          <a:cs typeface="+mn-cs"/>
                        </a:rPr>
                        <a:t>Data space can be pruned at the initial pattern mining process</a:t>
                      </a:r>
                    </a:p>
                    <a:p>
                      <a:pPr marL="738170" marR="0" lvl="1" indent="-538149" algn="l" defTabSz="914354" rtl="0" eaLnBrk="1" fontAlgn="auto" latinLnBrk="0" hangingPunct="1">
                        <a:lnSpc>
                          <a:spcPct val="100000"/>
                        </a:lnSpc>
                        <a:spcBef>
                          <a:spcPts val="600"/>
                        </a:spcBef>
                        <a:spcAft>
                          <a:spcPts val="0"/>
                        </a:spcAft>
                        <a:buClr>
                          <a:srgbClr val="BD582C"/>
                        </a:buClr>
                        <a:buSzPct val="80000"/>
                        <a:buFont typeface="Wingdings" charset="0"/>
                        <a:buChar char="n"/>
                        <a:tabLst/>
                        <a:defRPr/>
                      </a:pPr>
                      <a:r>
                        <a:rPr kumimoji="0" lang="en-US" altLang="zh-CN" sz="2400" b="0" i="0" u="none" strike="noStrike" kern="1200" cap="none" spc="0" normalizeH="0" baseline="0" noProof="0" dirty="0">
                          <a:ln>
                            <a:noFill/>
                          </a:ln>
                          <a:solidFill>
                            <a:srgbClr val="FF0000"/>
                          </a:solidFill>
                          <a:effectLst/>
                          <a:uLnTx/>
                          <a:uFillTx/>
                          <a:latin typeface="Calibri" charset="0"/>
                          <a:ea typeface="ＭＳ Ｐゴシック" charset="0"/>
                          <a:cs typeface="+mn-cs"/>
                        </a:rPr>
                        <a:t>Data anti-monotonic: </a:t>
                      </a:r>
                      <a:r>
                        <a:rPr kumimoji="0" lang="en-US" altLang="zh-CN" sz="2400" b="0" i="0" u="none" strike="noStrike" kern="1200" cap="none" spc="0" normalizeH="0" baseline="0" noProof="0" dirty="0">
                          <a:ln>
                            <a:noFill/>
                          </a:ln>
                          <a:solidFill>
                            <a:srgbClr val="000000"/>
                          </a:solidFill>
                          <a:effectLst/>
                          <a:uLnTx/>
                          <a:uFillTx/>
                          <a:latin typeface="Calibri" charset="0"/>
                          <a:ea typeface="ＭＳ Ｐゴシック" charset="0"/>
                          <a:cs typeface="+mn-cs"/>
                        </a:rPr>
                        <a:t>If a transaction </a:t>
                      </a:r>
                      <a:r>
                        <a:rPr kumimoji="0" lang="en-US" altLang="zh-CN" sz="2400" b="0" i="1" u="none" strike="noStrike" kern="1200" cap="none" spc="0" normalizeH="0" baseline="0" noProof="0" dirty="0">
                          <a:ln>
                            <a:noFill/>
                          </a:ln>
                          <a:solidFill>
                            <a:srgbClr val="000000"/>
                          </a:solidFill>
                          <a:effectLst/>
                          <a:uLnTx/>
                          <a:uFillTx/>
                          <a:latin typeface="Calibri" charset="0"/>
                          <a:ea typeface="ＭＳ Ｐゴシック" charset="0"/>
                          <a:cs typeface="+mn-cs"/>
                        </a:rPr>
                        <a:t>t</a:t>
                      </a:r>
                      <a:r>
                        <a:rPr kumimoji="0" lang="en-US" altLang="zh-CN" sz="2400" b="0" i="0" u="none" strike="noStrike" kern="1200" cap="none" spc="0" normalizeH="0" baseline="0" noProof="0" dirty="0">
                          <a:ln>
                            <a:noFill/>
                          </a:ln>
                          <a:solidFill>
                            <a:srgbClr val="000000"/>
                          </a:solidFill>
                          <a:effectLst/>
                          <a:uLnTx/>
                          <a:uFillTx/>
                          <a:latin typeface="Calibri" charset="0"/>
                          <a:ea typeface="ＭＳ Ｐゴシック" charset="0"/>
                          <a:cs typeface="+mn-cs"/>
                        </a:rPr>
                        <a:t> does not satisfy </a:t>
                      </a:r>
                      <a:r>
                        <a:rPr kumimoji="0" lang="en-US" altLang="zh-CN" sz="2400" b="0" i="1" u="none" strike="noStrike" kern="1200" cap="none" spc="0" normalizeH="0" baseline="0" noProof="0" dirty="0">
                          <a:ln>
                            <a:noFill/>
                          </a:ln>
                          <a:solidFill>
                            <a:srgbClr val="000000"/>
                          </a:solidFill>
                          <a:effectLst/>
                          <a:uLnTx/>
                          <a:uFillTx/>
                          <a:latin typeface="Calibri" charset="0"/>
                          <a:ea typeface="ＭＳ Ｐゴシック" charset="0"/>
                          <a:cs typeface="+mn-cs"/>
                        </a:rPr>
                        <a:t>c</a:t>
                      </a:r>
                      <a:r>
                        <a:rPr kumimoji="0" lang="en-US" altLang="zh-CN" sz="2400" b="0" i="0" u="none" strike="noStrike" kern="1200" cap="none" spc="0" normalizeH="0" baseline="0" noProof="0" dirty="0">
                          <a:ln>
                            <a:noFill/>
                          </a:ln>
                          <a:solidFill>
                            <a:srgbClr val="000000"/>
                          </a:solidFill>
                          <a:effectLst/>
                          <a:uLnTx/>
                          <a:uFillTx/>
                          <a:latin typeface="Calibri" charset="0"/>
                          <a:ea typeface="ＭＳ Ｐゴシック" charset="0"/>
                          <a:cs typeface="+mn-cs"/>
                        </a:rPr>
                        <a:t>, then </a:t>
                      </a:r>
                      <a:r>
                        <a:rPr kumimoji="0" lang="en-US" altLang="zh-CN" sz="2400" b="0" i="1" u="none" strike="noStrike" kern="1200" cap="none" spc="0" normalizeH="0" baseline="0" noProof="0" dirty="0">
                          <a:ln>
                            <a:noFill/>
                          </a:ln>
                          <a:solidFill>
                            <a:srgbClr val="000000"/>
                          </a:solidFill>
                          <a:effectLst/>
                          <a:uLnTx/>
                          <a:uFillTx/>
                          <a:latin typeface="Calibri" charset="0"/>
                          <a:ea typeface="ＭＳ Ｐゴシック" charset="0"/>
                          <a:cs typeface="+mn-cs"/>
                        </a:rPr>
                        <a:t>t</a:t>
                      </a:r>
                      <a:r>
                        <a:rPr kumimoji="0" lang="en-US" altLang="zh-CN" sz="2400" b="0" i="0" u="none" strike="noStrike" kern="1200" cap="none" spc="0" normalizeH="0" baseline="0" noProof="0" dirty="0">
                          <a:ln>
                            <a:noFill/>
                          </a:ln>
                          <a:solidFill>
                            <a:srgbClr val="000000"/>
                          </a:solidFill>
                          <a:effectLst/>
                          <a:uLnTx/>
                          <a:uFillTx/>
                          <a:latin typeface="Calibri" charset="0"/>
                          <a:ea typeface="ＭＳ Ｐゴシック" charset="0"/>
                          <a:cs typeface="+mn-cs"/>
                        </a:rPr>
                        <a:t> can be pruned to reduce data processing effort</a:t>
                      </a:r>
                      <a:endParaRPr kumimoji="0" lang="en-US" altLang="zh-CN" sz="2400" b="0" i="1" u="none" strike="noStrike" kern="1200" cap="none" spc="0" normalizeH="0" baseline="0" noProof="0" dirty="0">
                        <a:ln>
                          <a:noFill/>
                        </a:ln>
                        <a:solidFill>
                          <a:srgbClr val="000000"/>
                        </a:solidFill>
                        <a:effectLst/>
                        <a:uLnTx/>
                        <a:uFillTx/>
                        <a:latin typeface="Calibri" charset="0"/>
                        <a:ea typeface="ＭＳ Ｐゴシック" charset="0"/>
                        <a:cs typeface="+mn-cs"/>
                      </a:endParaRPr>
                    </a:p>
                    <a:p>
                      <a:endParaRPr lang="zh-CN" alt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0168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15953" y="381000"/>
            <a:ext cx="10958426" cy="609600"/>
          </a:xfrm>
        </p:spPr>
        <p:txBody>
          <a:bodyPr>
            <a:normAutofit/>
          </a:bodyPr>
          <a:lstStyle/>
          <a:p>
            <a:pPr eaLnBrk="1" hangingPunct="1">
              <a:defRPr/>
            </a:pPr>
            <a:r>
              <a:rPr lang="en-US" sz="4000" dirty="0">
                <a:ea typeface="ＭＳ Ｐゴシック" charset="0"/>
              </a:rPr>
              <a:t>How to Handle Multiple Constraints?</a:t>
            </a:r>
          </a:p>
        </p:txBody>
      </p:sp>
      <p:sp>
        <p:nvSpPr>
          <p:cNvPr id="15364" name="Rectangle 3"/>
          <p:cNvSpPr>
            <a:spLocks noGrp="1" noChangeArrowheads="1"/>
          </p:cNvSpPr>
          <p:nvPr>
            <p:ph idx="1"/>
          </p:nvPr>
        </p:nvSpPr>
        <p:spPr>
          <a:xfrm>
            <a:off x="507999" y="1209101"/>
            <a:ext cx="10117959" cy="5413375"/>
          </a:xfrm>
        </p:spPr>
        <p:txBody>
          <a:bodyPr/>
          <a:lstStyle/>
          <a:p>
            <a:pPr eaLnBrk="1" hangingPunct="1">
              <a:spcAft>
                <a:spcPts val="200"/>
              </a:spcAft>
              <a:buFont typeface="Wingdings" charset="0"/>
              <a:buChar char="n"/>
              <a:defRPr/>
            </a:pPr>
            <a:r>
              <a:rPr lang="en-US" sz="2400" dirty="0">
                <a:latin typeface="Calibri" charset="0"/>
                <a:ea typeface="ＭＳ Ｐゴシック" charset="0"/>
              </a:rPr>
              <a:t>It is beneficial to use multiple constraints in pattern mining </a:t>
            </a:r>
          </a:p>
          <a:p>
            <a:pPr eaLnBrk="1" hangingPunct="1">
              <a:spcAft>
                <a:spcPts val="200"/>
              </a:spcAft>
              <a:buFont typeface="Wingdings" charset="0"/>
              <a:buChar char="n"/>
              <a:defRPr/>
            </a:pPr>
            <a:r>
              <a:rPr lang="en-US" sz="2400" dirty="0">
                <a:latin typeface="Calibri" charset="0"/>
                <a:ea typeface="ＭＳ Ｐゴシック" charset="0"/>
              </a:rPr>
              <a:t>But different constraints may require potentially conflicting item-ordering</a:t>
            </a:r>
          </a:p>
          <a:p>
            <a:pPr lvl="1">
              <a:spcAft>
                <a:spcPts val="200"/>
              </a:spcAft>
              <a:buFont typeface="Wingdings" charset="0"/>
              <a:buChar char="n"/>
              <a:defRPr/>
            </a:pPr>
            <a:r>
              <a:rPr lang="en-US" sz="2400" dirty="0">
                <a:latin typeface="Calibri" charset="0"/>
                <a:ea typeface="ＭＳ Ｐゴシック" charset="0"/>
              </a:rPr>
              <a:t>If there exists conflict ordering between </a:t>
            </a:r>
            <a:r>
              <a:rPr lang="en-US" sz="2400" i="1" dirty="0">
                <a:latin typeface="Calibri" charset="0"/>
                <a:ea typeface="ＭＳ Ｐゴシック" charset="0"/>
              </a:rPr>
              <a:t>c</a:t>
            </a:r>
            <a:r>
              <a:rPr lang="en-US" sz="2400" i="1" baseline="-25000" dirty="0">
                <a:latin typeface="Calibri" charset="0"/>
                <a:ea typeface="ＭＳ Ｐゴシック" charset="0"/>
              </a:rPr>
              <a:t>1</a:t>
            </a:r>
            <a:r>
              <a:rPr lang="en-US" sz="2400" dirty="0">
                <a:latin typeface="Calibri" charset="0"/>
                <a:ea typeface="ＭＳ Ｐゴシック" charset="0"/>
              </a:rPr>
              <a:t> and </a:t>
            </a:r>
            <a:r>
              <a:rPr lang="en-US" sz="2400" i="1" dirty="0">
                <a:latin typeface="Calibri" charset="0"/>
                <a:ea typeface="ＭＳ Ｐゴシック" charset="0"/>
              </a:rPr>
              <a:t>c</a:t>
            </a:r>
            <a:r>
              <a:rPr lang="en-US" sz="2400" i="1" baseline="-25000" dirty="0">
                <a:latin typeface="Calibri" charset="0"/>
                <a:ea typeface="ＭＳ Ｐゴシック" charset="0"/>
              </a:rPr>
              <a:t>2</a:t>
            </a:r>
            <a:r>
              <a:rPr lang="en-US" sz="2400" dirty="0">
                <a:latin typeface="Calibri" charset="0"/>
                <a:ea typeface="ＭＳ Ｐゴシック" charset="0"/>
              </a:rPr>
              <a:t> </a:t>
            </a:r>
          </a:p>
          <a:p>
            <a:pPr lvl="2">
              <a:spcAft>
                <a:spcPts val="200"/>
              </a:spcAft>
              <a:buFont typeface="Wingdings" charset="0"/>
              <a:buChar char="n"/>
              <a:defRPr/>
            </a:pPr>
            <a:r>
              <a:rPr lang="en-US" sz="2400" dirty="0">
                <a:latin typeface="Calibri" charset="0"/>
                <a:ea typeface="ＭＳ Ｐゴシック" charset="0"/>
              </a:rPr>
              <a:t>Try to sort data and enforce </a:t>
            </a:r>
            <a:r>
              <a:rPr lang="en-US" sz="2400" i="1" dirty="0">
                <a:latin typeface="Calibri" charset="0"/>
                <a:ea typeface="ＭＳ Ｐゴシック" charset="0"/>
              </a:rPr>
              <a:t>one constraint</a:t>
            </a:r>
            <a:r>
              <a:rPr lang="en-US" sz="2400" dirty="0">
                <a:latin typeface="Calibri" charset="0"/>
                <a:ea typeface="ＭＳ Ｐゴシック" charset="0"/>
              </a:rPr>
              <a:t> first (which one?) </a:t>
            </a:r>
          </a:p>
          <a:p>
            <a:pPr lvl="2">
              <a:spcAft>
                <a:spcPts val="200"/>
              </a:spcAft>
              <a:buFont typeface="Wingdings" charset="0"/>
              <a:buChar char="n"/>
              <a:defRPr/>
            </a:pPr>
            <a:r>
              <a:rPr lang="en-US" sz="2400" dirty="0">
                <a:latin typeface="Calibri" charset="0"/>
                <a:ea typeface="ＭＳ Ｐゴシック" charset="0"/>
              </a:rPr>
              <a:t>Then enforce the other constraint when mining the projected databases</a:t>
            </a:r>
          </a:p>
          <a:p>
            <a:pPr eaLnBrk="1" hangingPunct="1">
              <a:spcAft>
                <a:spcPts val="200"/>
              </a:spcAft>
              <a:buFont typeface="Wingdings" charset="0"/>
              <a:buChar char="n"/>
              <a:defRPr/>
            </a:pPr>
            <a:r>
              <a:rPr lang="en-US" sz="2400" dirty="0">
                <a:latin typeface="Calibri" charset="0"/>
                <a:ea typeface="ＭＳ Ｐゴシック" charset="0"/>
              </a:rPr>
              <a:t>E.g. c</a:t>
            </a:r>
            <a:r>
              <a:rPr lang="en-US" sz="2400" baseline="-25000" dirty="0">
                <a:latin typeface="Calibri" charset="0"/>
                <a:ea typeface="ＭＳ Ｐゴシック" charset="0"/>
              </a:rPr>
              <a:t>1</a:t>
            </a:r>
            <a:r>
              <a:rPr lang="en-US" sz="2400" dirty="0">
                <a:latin typeface="Calibri" charset="0"/>
                <a:ea typeface="ＭＳ Ｐゴシック" charset="0"/>
              </a:rPr>
              <a:t>: </a:t>
            </a:r>
            <a:r>
              <a:rPr lang="en-US" sz="2400" dirty="0" err="1">
                <a:latin typeface="Calibri" charset="0"/>
                <a:ea typeface="ＭＳ Ｐゴシック" charset="0"/>
              </a:rPr>
              <a:t>avg</a:t>
            </a:r>
            <a:r>
              <a:rPr lang="en-US" sz="2400" dirty="0">
                <a:latin typeface="Calibri" charset="0"/>
                <a:ea typeface="ＭＳ Ｐゴシック" charset="0"/>
              </a:rPr>
              <a:t>(</a:t>
            </a:r>
            <a:r>
              <a:rPr lang="en-US" sz="2400" i="1" dirty="0" err="1">
                <a:latin typeface="Calibri" charset="0"/>
                <a:ea typeface="ＭＳ Ｐゴシック" charset="0"/>
              </a:rPr>
              <a:t>S</a:t>
            </a:r>
            <a:r>
              <a:rPr lang="en-US" sz="2400" dirty="0" err="1">
                <a:latin typeface="Calibri" charset="0"/>
                <a:ea typeface="ＭＳ Ｐゴシック" charset="0"/>
              </a:rPr>
              <a:t>.profit</a:t>
            </a:r>
            <a:r>
              <a:rPr lang="en-US" sz="2400" dirty="0">
                <a:latin typeface="Calibri" charset="0"/>
                <a:ea typeface="ＭＳ Ｐゴシック" charset="0"/>
              </a:rPr>
              <a:t>) </a:t>
            </a:r>
            <a:r>
              <a:rPr lang="en-US" sz="2400" b="1" dirty="0">
                <a:latin typeface="Calibri" charset="0"/>
                <a:ea typeface="ＭＳ Ｐゴシック" charset="0"/>
                <a:sym typeface="Symbol" charset="0"/>
              </a:rPr>
              <a:t>&gt;</a:t>
            </a:r>
            <a:r>
              <a:rPr lang="en-US" sz="2400" dirty="0">
                <a:latin typeface="Calibri" charset="0"/>
                <a:ea typeface="ＭＳ Ｐゴシック" charset="0"/>
              </a:rPr>
              <a:t> 20, and c</a:t>
            </a:r>
            <a:r>
              <a:rPr lang="en-US" sz="2400" baseline="-25000" dirty="0">
                <a:latin typeface="Calibri" charset="0"/>
                <a:ea typeface="ＭＳ Ｐゴシック" charset="0"/>
              </a:rPr>
              <a:t>2</a:t>
            </a:r>
            <a:r>
              <a:rPr lang="en-US" sz="2400" dirty="0">
                <a:latin typeface="Calibri" charset="0"/>
                <a:ea typeface="ＭＳ Ｐゴシック" charset="0"/>
              </a:rPr>
              <a:t>: </a:t>
            </a:r>
            <a:r>
              <a:rPr lang="en-US" sz="2400" dirty="0" err="1">
                <a:latin typeface="Calibri" charset="0"/>
                <a:ea typeface="ＭＳ Ｐゴシック" charset="0"/>
              </a:rPr>
              <a:t>avg</a:t>
            </a:r>
            <a:r>
              <a:rPr lang="en-US" sz="2400" dirty="0">
                <a:latin typeface="Calibri" charset="0"/>
                <a:ea typeface="ＭＳ Ｐゴシック" charset="0"/>
              </a:rPr>
              <a:t>(</a:t>
            </a:r>
            <a:r>
              <a:rPr lang="en-US" sz="2400" dirty="0" err="1">
                <a:latin typeface="Calibri" charset="0"/>
                <a:ea typeface="ＭＳ Ｐゴシック" charset="0"/>
              </a:rPr>
              <a:t>S.price</a:t>
            </a:r>
            <a:r>
              <a:rPr lang="en-US" sz="2400" dirty="0">
                <a:latin typeface="Calibri" charset="0"/>
                <a:ea typeface="ＭＳ Ｐゴシック" charset="0"/>
              </a:rPr>
              <a:t>) &lt; 50</a:t>
            </a:r>
          </a:p>
          <a:p>
            <a:pPr lvl="1" eaLnBrk="1" hangingPunct="1">
              <a:spcAft>
                <a:spcPts val="200"/>
              </a:spcAft>
              <a:buFont typeface="Wingdings" charset="0"/>
              <a:buChar char="n"/>
              <a:defRPr/>
            </a:pPr>
            <a:r>
              <a:rPr lang="en-US" sz="2400" dirty="0" err="1">
                <a:latin typeface="Calibri" charset="0"/>
                <a:ea typeface="ＭＳ Ｐゴシック" charset="0"/>
              </a:rPr>
              <a:t>Assum</a:t>
            </a:r>
            <a:r>
              <a:rPr lang="en-US" sz="2400" dirty="0">
                <a:latin typeface="Calibri" charset="0"/>
                <a:ea typeface="ＭＳ Ｐゴシック" charset="0"/>
              </a:rPr>
              <a:t> c</a:t>
            </a:r>
            <a:r>
              <a:rPr lang="en-US" sz="2400" baseline="-25000" dirty="0">
                <a:latin typeface="Calibri" charset="0"/>
                <a:ea typeface="ＭＳ Ｐゴシック" charset="0"/>
              </a:rPr>
              <a:t>1</a:t>
            </a:r>
            <a:r>
              <a:rPr lang="en-US" sz="2400" dirty="0">
                <a:latin typeface="Calibri" charset="0"/>
                <a:ea typeface="ＭＳ Ｐゴシック" charset="0"/>
              </a:rPr>
              <a:t> has more pruning power</a:t>
            </a:r>
          </a:p>
          <a:p>
            <a:pPr lvl="2">
              <a:spcAft>
                <a:spcPts val="200"/>
              </a:spcAft>
              <a:buFont typeface="Wingdings" charset="0"/>
              <a:buChar char="n"/>
              <a:defRPr/>
            </a:pPr>
            <a:r>
              <a:rPr lang="en-US" sz="2400" dirty="0">
                <a:latin typeface="Calibri" charset="0"/>
                <a:ea typeface="ＭＳ Ｐゴシック" charset="0"/>
              </a:rPr>
              <a:t>Sort in profit descending order and use c</a:t>
            </a:r>
            <a:r>
              <a:rPr lang="en-US" sz="2400" baseline="-25000" dirty="0">
                <a:latin typeface="Calibri" charset="0"/>
                <a:ea typeface="ＭＳ Ｐゴシック" charset="0"/>
              </a:rPr>
              <a:t>1</a:t>
            </a:r>
            <a:r>
              <a:rPr lang="en-US" sz="2400" dirty="0">
                <a:latin typeface="Calibri" charset="0"/>
                <a:ea typeface="ＭＳ Ｐゴシック" charset="0"/>
              </a:rPr>
              <a:t> first</a:t>
            </a:r>
          </a:p>
          <a:p>
            <a:pPr lvl="1" eaLnBrk="1" hangingPunct="1">
              <a:spcAft>
                <a:spcPts val="200"/>
              </a:spcAft>
              <a:buFont typeface="Wingdings" charset="0"/>
              <a:buChar char="n"/>
              <a:defRPr/>
            </a:pPr>
            <a:r>
              <a:rPr lang="en-US" sz="2400" dirty="0">
                <a:latin typeface="Calibri" charset="0"/>
                <a:ea typeface="ＭＳ Ｐゴシック" charset="0"/>
              </a:rPr>
              <a:t>For each project DB, sort trans. in price ascending order and use c</a:t>
            </a:r>
            <a:r>
              <a:rPr lang="en-US" sz="2400" baseline="-25000" dirty="0">
                <a:latin typeface="Calibri" charset="0"/>
                <a:ea typeface="ＭＳ Ｐゴシック" charset="0"/>
              </a:rPr>
              <a:t>2</a:t>
            </a:r>
            <a:r>
              <a:rPr lang="en-US" sz="2400" dirty="0">
                <a:latin typeface="Calibri" charset="0"/>
                <a:ea typeface="ＭＳ Ｐゴシック" charset="0"/>
              </a:rPr>
              <a:t> at mining </a:t>
            </a:r>
          </a:p>
        </p:txBody>
      </p:sp>
    </p:spTree>
    <p:extLst>
      <p:ext uri="{BB962C8B-B14F-4D97-AF65-F5344CB8AC3E}">
        <p14:creationId xmlns:p14="http://schemas.microsoft.com/office/powerpoint/2010/main" val="135057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3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03200" y="381000"/>
            <a:ext cx="11785600" cy="609600"/>
          </a:xfrm>
        </p:spPr>
        <p:txBody>
          <a:bodyPr>
            <a:normAutofit fontScale="90000"/>
          </a:bodyPr>
          <a:lstStyle/>
          <a:p>
            <a:pPr eaLnBrk="1" hangingPunct="1"/>
            <a:r>
              <a:rPr lang="en-US" altLang="en-US" dirty="0"/>
              <a:t>Mining Multiple-Level Frequent Patterns</a:t>
            </a:r>
          </a:p>
        </p:txBody>
      </p:sp>
      <p:sp>
        <p:nvSpPr>
          <p:cNvPr id="4100" name="Rectangle 3"/>
          <p:cNvSpPr>
            <a:spLocks noGrp="1" noChangeArrowheads="1"/>
          </p:cNvSpPr>
          <p:nvPr>
            <p:ph idx="1"/>
          </p:nvPr>
        </p:nvSpPr>
        <p:spPr>
          <a:xfrm>
            <a:off x="561648" y="1239896"/>
            <a:ext cx="4500490" cy="2145448"/>
          </a:xfrm>
        </p:spPr>
        <p:txBody>
          <a:bodyPr/>
          <a:lstStyle/>
          <a:p>
            <a:pPr eaLnBrk="1" hangingPunct="1">
              <a:spcAft>
                <a:spcPts val="600"/>
              </a:spcAft>
            </a:pPr>
            <a:r>
              <a:rPr lang="en-US" altLang="en-US" sz="2400" dirty="0"/>
              <a:t>Items often form hierarchies</a:t>
            </a:r>
          </a:p>
          <a:p>
            <a:pPr lvl="1" eaLnBrk="1" hangingPunct="1">
              <a:spcAft>
                <a:spcPts val="600"/>
              </a:spcAft>
            </a:pPr>
            <a:r>
              <a:rPr lang="en-US" altLang="en-US" sz="2400" dirty="0"/>
              <a:t>Milk: Dairyland 2% milk</a:t>
            </a:r>
          </a:p>
          <a:p>
            <a:pPr lvl="1" eaLnBrk="1" hangingPunct="1">
              <a:spcAft>
                <a:spcPts val="600"/>
              </a:spcAft>
            </a:pPr>
            <a:r>
              <a:rPr lang="en-US" altLang="en-US" sz="2400" dirty="0"/>
              <a:t>Bread: Wonder wheat bread</a:t>
            </a:r>
          </a:p>
          <a:p>
            <a:pPr lvl="1">
              <a:spcAft>
                <a:spcPts val="600"/>
              </a:spcAft>
            </a:pPr>
            <a:endParaRPr lang="en-US" altLang="en-US" sz="2400" dirty="0"/>
          </a:p>
        </p:txBody>
      </p:sp>
      <p:grpSp>
        <p:nvGrpSpPr>
          <p:cNvPr id="5" name="Group 4">
            <a:extLst>
              <a:ext uri="{FF2B5EF4-FFF2-40B4-BE49-F238E27FC236}">
                <a16:creationId xmlns:a16="http://schemas.microsoft.com/office/drawing/2014/main" id="{6CE59EC3-7216-8C8B-7615-66ED50D10534}"/>
              </a:ext>
            </a:extLst>
          </p:cNvPr>
          <p:cNvGrpSpPr/>
          <p:nvPr/>
        </p:nvGrpSpPr>
        <p:grpSpPr>
          <a:xfrm>
            <a:off x="5092132" y="1270512"/>
            <a:ext cx="6722933" cy="1973748"/>
            <a:chOff x="4887543" y="1249700"/>
            <a:chExt cx="6722933" cy="1973748"/>
          </a:xfrm>
        </p:grpSpPr>
        <p:grpSp>
          <p:nvGrpSpPr>
            <p:cNvPr id="3" name="Group 2"/>
            <p:cNvGrpSpPr/>
            <p:nvPr/>
          </p:nvGrpSpPr>
          <p:grpSpPr>
            <a:xfrm>
              <a:off x="4887543" y="1249700"/>
              <a:ext cx="2008049" cy="1973748"/>
              <a:chOff x="1699136" y="4386800"/>
              <a:chExt cx="2008049" cy="1973748"/>
            </a:xfrm>
          </p:grpSpPr>
          <p:sp>
            <p:nvSpPr>
              <p:cNvPr id="4102" name="Rectangle 5"/>
              <p:cNvSpPr>
                <a:spLocks noChangeArrowheads="1"/>
              </p:cNvSpPr>
              <p:nvPr/>
            </p:nvSpPr>
            <p:spPr bwMode="auto">
              <a:xfrm>
                <a:off x="1717518" y="4386800"/>
                <a:ext cx="1989667" cy="42092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ct val="200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ct val="200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342900" marR="0" lvl="0" indent="-342900" algn="l" defTabSz="457189" rtl="0" eaLnBrk="1" fontAlgn="auto" latinLnBrk="0" hangingPunct="1">
                  <a:lnSpc>
                    <a:spcPct val="100000"/>
                  </a:lnSpc>
                  <a:spcBef>
                    <a:spcPct val="20000"/>
                  </a:spcBef>
                  <a:spcAft>
                    <a:spcPts val="0"/>
                  </a:spcAft>
                  <a:buClr>
                    <a:srgbClr val="8C8C8C"/>
                  </a:buClr>
                  <a:buSzPct val="60000"/>
                  <a:buFont typeface="Wingdings" pitchFamily="2" charset="2"/>
                  <a:buNone/>
                  <a:tabLst/>
                  <a:defRPr/>
                </a:pPr>
                <a:r>
                  <a:rPr kumimoji="0" lang="en-US" altLang="en-US" sz="2000" b="1" i="0" u="none" strike="noStrike" kern="1200" cap="none" spc="0" normalizeH="0" baseline="0" noProof="0" dirty="0">
                    <a:ln>
                      <a:noFill/>
                    </a:ln>
                    <a:solidFill>
                      <a:srgbClr val="0000CC"/>
                    </a:solidFill>
                    <a:effectLst/>
                    <a:uLnTx/>
                    <a:uFillTx/>
                    <a:latin typeface="Calibri" pitchFamily="34" charset="0"/>
                    <a:ea typeface="+mn-ea"/>
                    <a:cs typeface="+mn-cs"/>
                  </a:rPr>
                  <a:t>Uniform support</a:t>
                </a:r>
                <a:endParaRPr kumimoji="0" lang="en-US" altLang="en-US" sz="1800" b="1" i="0" u="none" strike="noStrike" kern="1200" cap="none" spc="0" normalizeH="0" baseline="0" noProof="0" dirty="0">
                  <a:ln>
                    <a:noFill/>
                  </a:ln>
                  <a:solidFill>
                    <a:srgbClr val="0000CC"/>
                  </a:solidFill>
                  <a:effectLst/>
                  <a:uLnTx/>
                  <a:uFillTx/>
                  <a:latin typeface="Calibri" pitchFamily="34" charset="0"/>
                  <a:ea typeface="+mn-ea"/>
                  <a:cs typeface="+mn-cs"/>
                </a:endParaRPr>
              </a:p>
            </p:txBody>
          </p:sp>
          <p:sp>
            <p:nvSpPr>
              <p:cNvPr id="4106" name="Text Box 9"/>
              <p:cNvSpPr txBox="1">
                <a:spLocks noChangeArrowheads="1"/>
              </p:cNvSpPr>
              <p:nvPr/>
            </p:nvSpPr>
            <p:spPr bwMode="auto">
              <a:xfrm>
                <a:off x="1699136" y="4838178"/>
                <a:ext cx="1365250" cy="58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ct val="200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ct val="200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0000CC"/>
                    </a:solidFill>
                    <a:effectLst/>
                    <a:uLnTx/>
                    <a:uFillTx/>
                    <a:latin typeface="Calibri" pitchFamily="34" charset="0"/>
                    <a:ea typeface="+mn-ea"/>
                    <a:cs typeface="+mn-cs"/>
                  </a:rPr>
                  <a:t>Level 1</a:t>
                </a:r>
              </a:p>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err="1">
                    <a:ln>
                      <a:noFill/>
                    </a:ln>
                    <a:solidFill>
                      <a:srgbClr val="0000CC"/>
                    </a:solidFill>
                    <a:effectLst/>
                    <a:uLnTx/>
                    <a:uFillTx/>
                    <a:latin typeface="Calibri" pitchFamily="34" charset="0"/>
                    <a:ea typeface="+mn-ea"/>
                    <a:cs typeface="+mn-cs"/>
                  </a:rPr>
                  <a:t>min_sup</a:t>
                </a:r>
                <a:r>
                  <a:rPr kumimoji="0" lang="en-US" altLang="en-US" sz="1600" b="1" i="0" u="none" strike="noStrike" kern="1200" cap="none" spc="0" normalizeH="0" baseline="0" noProof="0" dirty="0">
                    <a:ln>
                      <a:noFill/>
                    </a:ln>
                    <a:solidFill>
                      <a:srgbClr val="0000CC"/>
                    </a:solidFill>
                    <a:effectLst/>
                    <a:uLnTx/>
                    <a:uFillTx/>
                    <a:latin typeface="Calibri" pitchFamily="34" charset="0"/>
                    <a:ea typeface="+mn-ea"/>
                    <a:cs typeface="+mn-cs"/>
                  </a:rPr>
                  <a:t> = 5%</a:t>
                </a:r>
              </a:p>
            </p:txBody>
          </p:sp>
          <p:sp>
            <p:nvSpPr>
              <p:cNvPr id="4107" name="Text Box 10"/>
              <p:cNvSpPr txBox="1">
                <a:spLocks noChangeArrowheads="1"/>
              </p:cNvSpPr>
              <p:nvPr/>
            </p:nvSpPr>
            <p:spPr bwMode="auto">
              <a:xfrm>
                <a:off x="1717518" y="5776057"/>
                <a:ext cx="1365250" cy="58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ct val="200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ct val="200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0000CC"/>
                    </a:solidFill>
                    <a:effectLst/>
                    <a:uLnTx/>
                    <a:uFillTx/>
                    <a:latin typeface="Calibri" pitchFamily="34" charset="0"/>
                    <a:ea typeface="+mn-ea"/>
                    <a:cs typeface="+mn-cs"/>
                  </a:rPr>
                  <a:t>Level 2</a:t>
                </a:r>
              </a:p>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err="1">
                    <a:ln>
                      <a:noFill/>
                    </a:ln>
                    <a:solidFill>
                      <a:srgbClr val="0000CC"/>
                    </a:solidFill>
                    <a:effectLst/>
                    <a:uLnTx/>
                    <a:uFillTx/>
                    <a:latin typeface="Calibri" pitchFamily="34" charset="0"/>
                    <a:ea typeface="+mn-ea"/>
                    <a:cs typeface="+mn-cs"/>
                  </a:rPr>
                  <a:t>min_sup</a:t>
                </a:r>
                <a:r>
                  <a:rPr kumimoji="0" lang="en-US" altLang="en-US" sz="1600" b="1" i="0" u="none" strike="noStrike" kern="1200" cap="none" spc="0" normalizeH="0" baseline="0" noProof="0" dirty="0">
                    <a:ln>
                      <a:noFill/>
                    </a:ln>
                    <a:solidFill>
                      <a:srgbClr val="0000CC"/>
                    </a:solidFill>
                    <a:effectLst/>
                    <a:uLnTx/>
                    <a:uFillTx/>
                    <a:latin typeface="Calibri" pitchFamily="34" charset="0"/>
                    <a:ea typeface="+mn-ea"/>
                    <a:cs typeface="+mn-cs"/>
                  </a:rPr>
                  <a:t> = 5%</a:t>
                </a:r>
              </a:p>
            </p:txBody>
          </p:sp>
        </p:grpSp>
        <p:grpSp>
          <p:nvGrpSpPr>
            <p:cNvPr id="4" name="Group 3"/>
            <p:cNvGrpSpPr/>
            <p:nvPr/>
          </p:nvGrpSpPr>
          <p:grpSpPr>
            <a:xfrm>
              <a:off x="9589171" y="1270512"/>
              <a:ext cx="2021305" cy="1937434"/>
              <a:chOff x="8414279" y="4386800"/>
              <a:chExt cx="2161440" cy="1937434"/>
            </a:xfrm>
          </p:grpSpPr>
          <p:sp>
            <p:nvSpPr>
              <p:cNvPr id="4108" name="Text Box 11"/>
              <p:cNvSpPr txBox="1">
                <a:spLocks noChangeArrowheads="1"/>
              </p:cNvSpPr>
              <p:nvPr/>
            </p:nvSpPr>
            <p:spPr bwMode="auto">
              <a:xfrm>
                <a:off x="8737601" y="4787886"/>
                <a:ext cx="1365250" cy="58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ct val="200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ct val="200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itchFamily="34" charset="0"/>
                    <a:ea typeface="+mn-ea"/>
                    <a:cs typeface="+mn-cs"/>
                  </a:rPr>
                  <a:t>Level 1</a:t>
                </a:r>
              </a:p>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err="1">
                    <a:ln>
                      <a:noFill/>
                    </a:ln>
                    <a:solidFill>
                      <a:srgbClr val="000000"/>
                    </a:solidFill>
                    <a:effectLst/>
                    <a:uLnTx/>
                    <a:uFillTx/>
                    <a:latin typeface="Calibri" pitchFamily="34" charset="0"/>
                    <a:ea typeface="+mn-ea"/>
                    <a:cs typeface="+mn-cs"/>
                  </a:rPr>
                  <a:t>min_sup</a:t>
                </a:r>
                <a:r>
                  <a:rPr kumimoji="0" lang="en-US" altLang="en-US" sz="1600" b="1" i="0" u="none" strike="noStrike" kern="1200" cap="none" spc="0" normalizeH="0" baseline="0" noProof="0" dirty="0">
                    <a:ln>
                      <a:noFill/>
                    </a:ln>
                    <a:solidFill>
                      <a:srgbClr val="000000"/>
                    </a:solidFill>
                    <a:effectLst/>
                    <a:uLnTx/>
                    <a:uFillTx/>
                    <a:latin typeface="Calibri" pitchFamily="34" charset="0"/>
                    <a:ea typeface="+mn-ea"/>
                    <a:cs typeface="+mn-cs"/>
                  </a:rPr>
                  <a:t> = 5%</a:t>
                </a:r>
              </a:p>
            </p:txBody>
          </p:sp>
          <p:sp>
            <p:nvSpPr>
              <p:cNvPr id="4109" name="Text Box 12"/>
              <p:cNvSpPr txBox="1">
                <a:spLocks noChangeArrowheads="1"/>
              </p:cNvSpPr>
              <p:nvPr/>
            </p:nvSpPr>
            <p:spPr bwMode="auto">
              <a:xfrm>
                <a:off x="8754977" y="5739743"/>
                <a:ext cx="1365250" cy="58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ct val="200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ct val="200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itchFamily="34" charset="0"/>
                    <a:ea typeface="+mn-ea"/>
                    <a:cs typeface="+mn-cs"/>
                  </a:rPr>
                  <a:t>Level 2</a:t>
                </a:r>
              </a:p>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err="1">
                    <a:ln>
                      <a:noFill/>
                    </a:ln>
                    <a:solidFill>
                      <a:srgbClr val="000000"/>
                    </a:solidFill>
                    <a:effectLst/>
                    <a:uLnTx/>
                    <a:uFillTx/>
                    <a:latin typeface="Calibri" pitchFamily="34" charset="0"/>
                    <a:ea typeface="+mn-ea"/>
                    <a:cs typeface="+mn-cs"/>
                  </a:rPr>
                  <a:t>min_sup</a:t>
                </a:r>
                <a:r>
                  <a:rPr kumimoji="0" lang="en-US" altLang="en-US" sz="1600" b="1" i="0" u="none" strike="noStrike" kern="1200" cap="none" spc="0" normalizeH="0" baseline="0" noProof="0" dirty="0">
                    <a:ln>
                      <a:noFill/>
                    </a:ln>
                    <a:solidFill>
                      <a:srgbClr val="000000"/>
                    </a:solidFill>
                    <a:effectLst/>
                    <a:uLnTx/>
                    <a:uFillTx/>
                    <a:latin typeface="Calibri" pitchFamily="34" charset="0"/>
                    <a:ea typeface="+mn-ea"/>
                    <a:cs typeface="+mn-cs"/>
                  </a:rPr>
                  <a:t> = 1%</a:t>
                </a:r>
              </a:p>
            </p:txBody>
          </p:sp>
          <p:sp>
            <p:nvSpPr>
              <p:cNvPr id="4110" name="Rectangle 13"/>
              <p:cNvSpPr>
                <a:spLocks noChangeArrowheads="1"/>
              </p:cNvSpPr>
              <p:nvPr/>
            </p:nvSpPr>
            <p:spPr bwMode="auto">
              <a:xfrm>
                <a:off x="8414279" y="4386800"/>
                <a:ext cx="2161440" cy="400110"/>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ct val="200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ct val="200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itchFamily="34" charset="0"/>
                    <a:ea typeface="+mn-ea"/>
                    <a:cs typeface="+mn-cs"/>
                  </a:rPr>
                  <a:t>Reduced support</a:t>
                </a:r>
              </a:p>
            </p:txBody>
          </p:sp>
        </p:grpSp>
        <p:grpSp>
          <p:nvGrpSpPr>
            <p:cNvPr id="2" name="Group 1"/>
            <p:cNvGrpSpPr/>
            <p:nvPr/>
          </p:nvGrpSpPr>
          <p:grpSpPr>
            <a:xfrm>
              <a:off x="6269713" y="1646611"/>
              <a:ext cx="3613524" cy="1515145"/>
              <a:chOff x="3556000" y="5312156"/>
              <a:chExt cx="4978401" cy="1044801"/>
            </a:xfrm>
          </p:grpSpPr>
          <p:sp>
            <p:nvSpPr>
              <p:cNvPr id="4103" name="Text Box 6"/>
              <p:cNvSpPr txBox="1">
                <a:spLocks noChangeArrowheads="1"/>
              </p:cNvSpPr>
              <p:nvPr/>
            </p:nvSpPr>
            <p:spPr bwMode="auto">
              <a:xfrm>
                <a:off x="4844954" y="5312156"/>
                <a:ext cx="2540000" cy="388388"/>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ct val="200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ct val="200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6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itchFamily="34" charset="0"/>
                    <a:ea typeface="+mn-ea"/>
                    <a:cs typeface="+mn-cs"/>
                  </a:rPr>
                  <a:t>Milk</a:t>
                </a:r>
              </a:p>
              <a:p>
                <a:pPr marL="0" marR="0" lvl="0" indent="0" algn="ctr" defTabSz="457189" rtl="0" eaLnBrk="0" fontAlgn="auto" latinLnBrk="0" hangingPunct="0">
                  <a:lnSpc>
                    <a:spcPct val="6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itchFamily="34" charset="0"/>
                    <a:ea typeface="+mn-ea"/>
                    <a:cs typeface="+mn-cs"/>
                  </a:rPr>
                  <a:t>[support = 10%]</a:t>
                </a:r>
              </a:p>
            </p:txBody>
          </p:sp>
          <p:sp>
            <p:nvSpPr>
              <p:cNvPr id="4104" name="Text Box 7"/>
              <p:cNvSpPr txBox="1">
                <a:spLocks noChangeArrowheads="1"/>
              </p:cNvSpPr>
              <p:nvPr/>
            </p:nvSpPr>
            <p:spPr bwMode="auto">
              <a:xfrm>
                <a:off x="3556000" y="5968569"/>
                <a:ext cx="2438400" cy="388388"/>
              </a:xfrm>
              <a:prstGeom prst="rect">
                <a:avLst/>
              </a:prstGeom>
              <a:solidFill>
                <a:srgbClr val="92D05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ct val="200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ct val="200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6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itchFamily="34" charset="0"/>
                    <a:ea typeface="+mn-ea"/>
                    <a:cs typeface="+mn-cs"/>
                  </a:rPr>
                  <a:t>2% Milk </a:t>
                </a:r>
              </a:p>
              <a:p>
                <a:pPr marL="0" marR="0" lvl="0" indent="0" algn="ctr" defTabSz="457189" rtl="0" eaLnBrk="0" fontAlgn="auto" latinLnBrk="0" hangingPunct="0">
                  <a:lnSpc>
                    <a:spcPct val="6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itchFamily="34" charset="0"/>
                    <a:ea typeface="+mn-ea"/>
                    <a:cs typeface="+mn-cs"/>
                  </a:rPr>
                  <a:t>[support = 6%]</a:t>
                </a:r>
              </a:p>
            </p:txBody>
          </p:sp>
          <p:sp>
            <p:nvSpPr>
              <p:cNvPr id="4105" name="Text Box 8"/>
              <p:cNvSpPr txBox="1">
                <a:spLocks noChangeArrowheads="1"/>
              </p:cNvSpPr>
              <p:nvPr/>
            </p:nvSpPr>
            <p:spPr bwMode="auto">
              <a:xfrm>
                <a:off x="6197600" y="5968569"/>
                <a:ext cx="2336801" cy="388388"/>
              </a:xfrm>
              <a:prstGeom prst="rect">
                <a:avLst/>
              </a:prstGeom>
              <a:solidFill>
                <a:srgbClr val="0070C0">
                  <a:alpha val="50195"/>
                </a:srgbClr>
              </a:solidFill>
              <a:ln w="9525">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ct val="200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ct val="200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6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BD582C"/>
                    </a:solidFill>
                    <a:effectLst/>
                    <a:uLnTx/>
                    <a:uFillTx/>
                    <a:latin typeface="Calibri" pitchFamily="34" charset="0"/>
                    <a:ea typeface="+mn-ea"/>
                    <a:cs typeface="+mn-cs"/>
                  </a:rPr>
                  <a:t>Skim Milk </a:t>
                </a:r>
              </a:p>
              <a:p>
                <a:pPr marL="0" marR="0" lvl="0" indent="0" algn="ctr" defTabSz="457189" rtl="0" eaLnBrk="0" fontAlgn="auto" latinLnBrk="0" hangingPunct="0">
                  <a:lnSpc>
                    <a:spcPct val="6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BD582C"/>
                    </a:solidFill>
                    <a:effectLst/>
                    <a:uLnTx/>
                    <a:uFillTx/>
                    <a:latin typeface="Calibri" pitchFamily="34" charset="0"/>
                    <a:ea typeface="+mn-ea"/>
                    <a:cs typeface="+mn-cs"/>
                  </a:rPr>
                  <a:t>[support = 2%]</a:t>
                </a:r>
              </a:p>
            </p:txBody>
          </p:sp>
          <p:cxnSp>
            <p:nvCxnSpPr>
              <p:cNvPr id="4111" name="AutoShape 14"/>
              <p:cNvCxnSpPr>
                <a:cxnSpLocks noChangeShapeType="1"/>
                <a:stCxn id="4103" idx="2"/>
                <a:endCxn id="4104" idx="0"/>
              </p:cNvCxnSpPr>
              <p:nvPr/>
            </p:nvCxnSpPr>
            <p:spPr bwMode="auto">
              <a:xfrm flipH="1">
                <a:off x="4775201" y="5700544"/>
                <a:ext cx="1339753" cy="268025"/>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2" name="AutoShape 15"/>
              <p:cNvCxnSpPr>
                <a:cxnSpLocks noChangeShapeType="1"/>
                <a:stCxn id="4103" idx="2"/>
                <a:endCxn id="4105" idx="0"/>
              </p:cNvCxnSpPr>
              <p:nvPr/>
            </p:nvCxnSpPr>
            <p:spPr bwMode="auto">
              <a:xfrm>
                <a:off x="6114954" y="5700544"/>
                <a:ext cx="1251047" cy="268025"/>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7" name="Rectangle 3"/>
          <p:cNvSpPr txBox="1">
            <a:spLocks noChangeArrowheads="1"/>
          </p:cNvSpPr>
          <p:nvPr/>
        </p:nvSpPr>
        <p:spPr>
          <a:xfrm>
            <a:off x="561648" y="3404399"/>
            <a:ext cx="10172753" cy="2950572"/>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eaLnBrk="1" hangingPunct="1">
              <a:spcAft>
                <a:spcPts val="600"/>
              </a:spcAft>
            </a:pPr>
            <a:endParaRPr kumimoji="0" lang="en-US" alt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Rectangle 3">
            <a:extLst>
              <a:ext uri="{FF2B5EF4-FFF2-40B4-BE49-F238E27FC236}">
                <a16:creationId xmlns:a16="http://schemas.microsoft.com/office/drawing/2014/main" id="{4D173B22-1933-2E25-C86A-940D9A94542F}"/>
              </a:ext>
            </a:extLst>
          </p:cNvPr>
          <p:cNvSpPr txBox="1">
            <a:spLocks noChangeArrowheads="1"/>
          </p:cNvSpPr>
          <p:nvPr/>
        </p:nvSpPr>
        <p:spPr>
          <a:xfrm>
            <a:off x="656407" y="3424861"/>
            <a:ext cx="10077993" cy="3090249"/>
          </a:xfrm>
          <a:prstGeom prst="rect">
            <a:avLst/>
          </a:prstGeom>
        </p:spPr>
        <p:txBody>
          <a:bodyPr vert="horz" lIns="91436" tIns="45718" rIns="91436" bIns="45718" rtlCol="0" anchor="t">
            <a:noAutofit/>
          </a:bodyPr>
          <a:lstStyle>
            <a:lvl1pPr marL="461951" indent="-461951"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70" indent="-538149"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17" indent="-474651"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59" indent="-522275"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28" indent="-507987"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eaLnBrk="1" hangingPunct="1">
              <a:spcAft>
                <a:spcPts val="600"/>
              </a:spcAft>
            </a:pPr>
            <a:r>
              <a:rPr lang="en-US" altLang="en-US" sz="2400" dirty="0"/>
              <a:t>Min-support thresholds for items following concept hierarchies</a:t>
            </a:r>
          </a:p>
          <a:p>
            <a:pPr lvl="1">
              <a:spcAft>
                <a:spcPts val="600"/>
              </a:spcAft>
            </a:pPr>
            <a:r>
              <a:rPr lang="en-US" altLang="en-US" sz="2400" b="1" dirty="0">
                <a:solidFill>
                  <a:srgbClr val="000000"/>
                </a:solidFill>
              </a:rPr>
              <a:t>Uniform</a:t>
            </a:r>
            <a:r>
              <a:rPr lang="en-US" altLang="en-US" sz="2400" dirty="0">
                <a:solidFill>
                  <a:srgbClr val="000000"/>
                </a:solidFill>
              </a:rPr>
              <a:t> min-support across multiple levels (reasonable?)</a:t>
            </a:r>
          </a:p>
          <a:p>
            <a:pPr marL="738188" marR="0" lvl="1" indent="-538163" algn="l" defTabSz="914377" rtl="0" eaLnBrk="1" fontAlgn="auto" latinLnBrk="0" hangingPunct="1">
              <a:lnSpc>
                <a:spcPct val="100000"/>
              </a:lnSpc>
              <a:spcBef>
                <a:spcPts val="600"/>
              </a:spcBef>
              <a:spcAft>
                <a:spcPts val="600"/>
              </a:spcAft>
              <a:buClr>
                <a:srgbClr val="BD582C"/>
              </a:buClr>
              <a:buSzPct val="80000"/>
              <a:buFont typeface="Wingdings" panose="05000000000000000000" pitchFamily="2" charset="2"/>
              <a:buChar char="q"/>
              <a:tabLst/>
              <a:defRPr/>
            </a:pPr>
            <a:r>
              <a:rPr kumimoji="0" lang="en-US" altLang="en-US" sz="2400" b="1" i="0" u="none" strike="noStrike" kern="1200" cap="none" spc="0" normalizeH="0" baseline="0" noProof="0" dirty="0">
                <a:ln>
                  <a:noFill/>
                </a:ln>
                <a:solidFill>
                  <a:srgbClr val="000000"/>
                </a:solidFill>
                <a:effectLst/>
                <a:uLnTx/>
                <a:uFillTx/>
                <a:latin typeface="Calibri"/>
                <a:ea typeface="+mn-ea"/>
                <a:cs typeface="+mn-cs"/>
              </a:rPr>
              <a:t>Level-reduced</a:t>
            </a: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 min-support:</a:t>
            </a:r>
          </a:p>
          <a:p>
            <a:pPr marL="858835" lvl="2" indent="-538163" defTabSz="914377">
              <a:spcAft>
                <a:spcPts val="600"/>
              </a:spcAft>
              <a:buClr>
                <a:srgbClr val="FF0000"/>
              </a:buClr>
              <a:defRPr/>
            </a:pP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Items at the lower level are expected to have lower support</a:t>
            </a:r>
          </a:p>
          <a:p>
            <a:pPr marL="461963" marR="0" lvl="0" indent="-461963" algn="l" defTabSz="914377" rtl="0" eaLnBrk="1" fontAlgn="auto" latinLnBrk="0" hangingPunct="1">
              <a:lnSpc>
                <a:spcPct val="100000"/>
              </a:lnSpc>
              <a:spcBef>
                <a:spcPts val="600"/>
              </a:spcBef>
              <a:spcAft>
                <a:spcPts val="600"/>
              </a:spcAft>
              <a:buClr>
                <a:srgbClr val="0000C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Efficient mining:  </a:t>
            </a:r>
            <a:r>
              <a:rPr kumimoji="0" lang="en-US" altLang="en-US" sz="2400" b="0" i="1" u="none" strike="noStrike" kern="1200" cap="none" spc="0" normalizeH="0" baseline="0" noProof="0" dirty="0">
                <a:ln>
                  <a:noFill/>
                </a:ln>
                <a:solidFill>
                  <a:srgbClr val="FF0000"/>
                </a:solidFill>
                <a:effectLst/>
                <a:uLnTx/>
                <a:uFillTx/>
                <a:latin typeface="Calibri"/>
                <a:ea typeface="+mn-ea"/>
                <a:cs typeface="+mn-cs"/>
              </a:rPr>
              <a:t>Shared</a:t>
            </a: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 multi-level mining</a:t>
            </a:r>
          </a:p>
          <a:p>
            <a:pPr marL="738188" marR="0" lvl="1" indent="-538163" algn="l" defTabSz="914377" rtl="0" eaLnBrk="1" fontAlgn="auto" latinLnBrk="0" hangingPunct="1">
              <a:lnSpc>
                <a:spcPct val="100000"/>
              </a:lnSpc>
              <a:spcBef>
                <a:spcPts val="600"/>
              </a:spcBef>
              <a:spcAft>
                <a:spcPts val="600"/>
              </a:spcAft>
              <a:buClr>
                <a:srgbClr val="BD582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Use the lowest min-support to pass down the set of candidates</a:t>
            </a:r>
          </a:p>
          <a:p>
            <a:pPr marL="737870" lvl="1" indent="-537845">
              <a:spcAft>
                <a:spcPts val="600"/>
              </a:spcAft>
            </a:pPr>
            <a:endParaRPr lang="en-US" altLang="en-US" sz="2400" dirty="0">
              <a:cs typeface="Calibri"/>
            </a:endParaRPr>
          </a:p>
        </p:txBody>
      </p:sp>
    </p:spTree>
    <p:extLst>
      <p:ext uri="{BB962C8B-B14F-4D97-AF65-F5344CB8AC3E}">
        <p14:creationId xmlns:p14="http://schemas.microsoft.com/office/powerpoint/2010/main" val="2954670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1"/>
            <a:ext cx="12192000" cy="1050634"/>
          </a:xfrm>
          <a:noFill/>
        </p:spPr>
        <p:txBody>
          <a:bodyPr vert="horz" lIns="92075" tIns="46038" rIns="92075" bIns="46038" rtlCol="0" anchor="ctr">
            <a:noAutofit/>
          </a:bodyPr>
          <a:lstStyle/>
          <a:p>
            <a:pPr marL="457200" indent="-457200">
              <a:lnSpc>
                <a:spcPct val="200000"/>
              </a:lnSpc>
              <a:buSzTx/>
            </a:pPr>
            <a:r>
              <a:rPr lang="en-US" altLang="en-US" dirty="0"/>
              <a:t>Pattern Mining: Advanced Methods</a:t>
            </a:r>
          </a:p>
        </p:txBody>
      </p:sp>
      <p:sp>
        <p:nvSpPr>
          <p:cNvPr id="5124" name="Rectangle 3"/>
          <p:cNvSpPr>
            <a:spLocks noGrp="1" noChangeArrowheads="1"/>
          </p:cNvSpPr>
          <p:nvPr>
            <p:ph type="body" sz="half" idx="1"/>
          </p:nvPr>
        </p:nvSpPr>
        <p:spPr>
          <a:xfrm>
            <a:off x="629979" y="1131454"/>
            <a:ext cx="10532282" cy="5574146"/>
          </a:xfrm>
          <a:noFill/>
        </p:spPr>
        <p:txBody>
          <a:bodyPr vert="horz" lIns="92075" tIns="46038" rIns="92075" bIns="46038" rtlCol="0" anchor="t">
            <a:noAutofit/>
          </a:bodyPr>
          <a:lstStyle/>
          <a:p>
            <a:pPr marL="457200" indent="-457200">
              <a:lnSpc>
                <a:spcPct val="200000"/>
              </a:lnSpc>
              <a:buSzTx/>
            </a:pPr>
            <a:r>
              <a:rPr lang="en-US" b="1" i="0" u="none" strike="noStrike" baseline="0" dirty="0"/>
              <a:t>Mining Various Kinds of Patterns </a:t>
            </a:r>
          </a:p>
          <a:p>
            <a:pPr marL="457200" indent="-457200">
              <a:lnSpc>
                <a:spcPct val="200000"/>
              </a:lnSpc>
              <a:buSzTx/>
            </a:pPr>
            <a:r>
              <a:rPr lang="en-US" b="1" i="0" u="none" strike="noStrike" baseline="0" dirty="0"/>
              <a:t>Mining Compressed or Approximate Patterns  </a:t>
            </a:r>
          </a:p>
          <a:p>
            <a:pPr marL="457200" indent="-457200">
              <a:lnSpc>
                <a:spcPct val="200000"/>
              </a:lnSpc>
              <a:buSzTx/>
            </a:pPr>
            <a:r>
              <a:rPr lang="en-US" b="1" i="0" u="none" strike="noStrike" baseline="0" dirty="0"/>
              <a:t>Constraint-based Pattern Mining</a:t>
            </a:r>
          </a:p>
          <a:p>
            <a:pPr marL="457200" indent="-457200">
              <a:lnSpc>
                <a:spcPct val="200000"/>
              </a:lnSpc>
              <a:buSzTx/>
            </a:pPr>
            <a:r>
              <a:rPr lang="en-US" b="1" i="0" u="none" strike="noStrike" baseline="0" dirty="0"/>
              <a:t>Mining Sequential Patterns</a:t>
            </a:r>
            <a:endParaRPr lang="en-US" b="1" dirty="0"/>
          </a:p>
          <a:p>
            <a:pPr marL="457200" indent="-457200">
              <a:lnSpc>
                <a:spcPct val="200000"/>
              </a:lnSpc>
              <a:buSzTx/>
            </a:pPr>
            <a:r>
              <a:rPr lang="en-US" b="1" i="0" u="none" strike="noStrike" baseline="0" dirty="0"/>
              <a:t>Mining Subgraph Patterns</a:t>
            </a:r>
          </a:p>
          <a:p>
            <a:pPr marL="457200" indent="-457200">
              <a:lnSpc>
                <a:spcPct val="200000"/>
              </a:lnSpc>
              <a:buSzTx/>
            </a:pPr>
            <a:r>
              <a:rPr lang="en-US" b="1" i="0" u="none" strike="noStrike" baseline="0" dirty="0"/>
              <a:t>Pattern Mining: Application Examples</a:t>
            </a:r>
          </a:p>
          <a:p>
            <a:pPr marL="457200" indent="-457200">
              <a:lnSpc>
                <a:spcPct val="200000"/>
              </a:lnSpc>
              <a:buSzTx/>
            </a:pPr>
            <a:r>
              <a:rPr lang="en-US" altLang="en-US" b="1" dirty="0"/>
              <a:t>Summary</a:t>
            </a:r>
            <a:endParaRPr lang="en-US" altLang="en-US" sz="2800" b="1" dirty="0"/>
          </a:p>
        </p:txBody>
      </p:sp>
      <p:sp>
        <p:nvSpPr>
          <p:cNvPr id="2" name="Striped Right Arrow 1"/>
          <p:cNvSpPr/>
          <p:nvPr/>
        </p:nvSpPr>
        <p:spPr>
          <a:xfrm rot="9075611">
            <a:off x="4953780" y="3600410"/>
            <a:ext cx="502920" cy="457200"/>
          </a:xfrm>
          <a:prstGeom prst="stripedRightArrow">
            <a:avLst/>
          </a:prstGeom>
          <a:solidFill>
            <a:srgbClr val="00808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684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kern="0" dirty="0"/>
              <a:t>Sequential Pattern Mining</a:t>
            </a:r>
          </a:p>
        </p:txBody>
      </p:sp>
      <p:sp>
        <p:nvSpPr>
          <p:cNvPr id="3" name="Content Placeholder 2"/>
          <p:cNvSpPr>
            <a:spLocks noGrp="1"/>
          </p:cNvSpPr>
          <p:nvPr>
            <p:ph idx="1"/>
          </p:nvPr>
        </p:nvSpPr>
        <p:spPr>
          <a:xfrm>
            <a:off x="614709" y="900853"/>
            <a:ext cx="11048028" cy="5398355"/>
          </a:xfrm>
        </p:spPr>
        <p:txBody>
          <a:bodyPr/>
          <a:lstStyle/>
          <a:p>
            <a:pPr>
              <a:lnSpc>
                <a:spcPct val="200000"/>
              </a:lnSpc>
              <a:spcBef>
                <a:spcPts val="400"/>
              </a:spcBef>
              <a:spcAft>
                <a:spcPts val="400"/>
              </a:spcAft>
              <a:buClr>
                <a:srgbClr val="0000FF"/>
              </a:buClr>
              <a:tabLst>
                <a:tab pos="7658100" algn="l"/>
              </a:tabLst>
              <a:defRPr/>
            </a:pPr>
            <a:r>
              <a:rPr lang="en-US" altLang="en-US" dirty="0"/>
              <a:t>Sequential Pattern and Sequential Pattern Mining </a:t>
            </a:r>
          </a:p>
          <a:p>
            <a:pPr>
              <a:lnSpc>
                <a:spcPct val="200000"/>
              </a:lnSpc>
              <a:defRPr/>
            </a:pPr>
            <a:r>
              <a:rPr lang="en-US" altLang="en-US" dirty="0"/>
              <a:t>GSP: </a:t>
            </a:r>
            <a:r>
              <a:rPr lang="en-US" altLang="en-US" dirty="0" err="1"/>
              <a:t>Apriori</a:t>
            </a:r>
            <a:r>
              <a:rPr lang="en-US" altLang="en-US" dirty="0"/>
              <a:t>-Based Sequential Pattern Mining</a:t>
            </a:r>
          </a:p>
          <a:p>
            <a:pPr>
              <a:lnSpc>
                <a:spcPct val="200000"/>
              </a:lnSpc>
              <a:defRPr/>
            </a:pPr>
            <a:r>
              <a:rPr lang="en-US" altLang="en-US" dirty="0"/>
              <a:t>SPADE: Sequential Pattern Mining in Vertical Data Format</a:t>
            </a:r>
          </a:p>
          <a:p>
            <a:pPr>
              <a:lnSpc>
                <a:spcPct val="200000"/>
              </a:lnSpc>
              <a:defRPr/>
            </a:pPr>
            <a:r>
              <a:rPr lang="en-US" altLang="en-US" dirty="0" err="1"/>
              <a:t>PrefixSpan</a:t>
            </a:r>
            <a:r>
              <a:rPr lang="en-US" altLang="en-US" dirty="0"/>
              <a:t>: Sequential Pattern Mining by Pattern-Growth</a:t>
            </a:r>
          </a:p>
          <a:p>
            <a:pPr>
              <a:lnSpc>
                <a:spcPct val="200000"/>
              </a:lnSpc>
              <a:defRPr/>
            </a:pPr>
            <a:r>
              <a:rPr lang="en-US" altLang="en-US" dirty="0" err="1"/>
              <a:t>CloSpan</a:t>
            </a:r>
            <a:r>
              <a:rPr lang="en-US" altLang="en-US" dirty="0"/>
              <a:t>: Mining Closed Sequential Patterns</a:t>
            </a:r>
          </a:p>
          <a:p>
            <a:pPr>
              <a:lnSpc>
                <a:spcPct val="200000"/>
              </a:lnSpc>
              <a:defRPr/>
            </a:pPr>
            <a:r>
              <a:rPr lang="en-US" altLang="en-US" dirty="0">
                <a:solidFill>
                  <a:srgbClr val="000000"/>
                </a:solidFill>
              </a:rPr>
              <a:t>Constraint-Based Sequential-Pattern Mining</a:t>
            </a:r>
          </a:p>
          <a:p>
            <a:pPr>
              <a:lnSpc>
                <a:spcPct val="200000"/>
              </a:lnSpc>
              <a:defRPr/>
            </a:pPr>
            <a:endParaRPr lang="en-US" altLang="en-US" kern="0" dirty="0">
              <a:solidFill>
                <a:prstClr val="black"/>
              </a:solidFill>
            </a:endParaRPr>
          </a:p>
        </p:txBody>
      </p:sp>
    </p:spTree>
    <p:extLst>
      <p:ext uri="{BB962C8B-B14F-4D97-AF65-F5344CB8AC3E}">
        <p14:creationId xmlns:p14="http://schemas.microsoft.com/office/powerpoint/2010/main" val="3560463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304799"/>
            <a:ext cx="12192000" cy="638175"/>
          </a:xfrm>
        </p:spPr>
        <p:txBody>
          <a:bodyPr>
            <a:noAutofit/>
          </a:bodyPr>
          <a:lstStyle/>
          <a:p>
            <a:pPr eaLnBrk="1" hangingPunct="1"/>
            <a:r>
              <a:rPr lang="en-US" altLang="en-US" sz="4000" dirty="0"/>
              <a:t>Sequential Pattern Mining</a:t>
            </a:r>
          </a:p>
        </p:txBody>
      </p:sp>
      <p:sp>
        <p:nvSpPr>
          <p:cNvPr id="4099" name="Rectangle 3"/>
          <p:cNvSpPr>
            <a:spLocks noGrp="1" noChangeArrowheads="1"/>
          </p:cNvSpPr>
          <p:nvPr>
            <p:ph idx="1"/>
          </p:nvPr>
        </p:nvSpPr>
        <p:spPr>
          <a:xfrm>
            <a:off x="572655" y="1203037"/>
            <a:ext cx="10326254" cy="5181600"/>
          </a:xfrm>
        </p:spPr>
        <p:txBody>
          <a:bodyPr/>
          <a:lstStyle/>
          <a:p>
            <a:pPr eaLnBrk="1" hangingPunct="1">
              <a:spcAft>
                <a:spcPts val="100"/>
              </a:spcAft>
            </a:pPr>
            <a:r>
              <a:rPr lang="en-US" altLang="en-US" sz="2400" dirty="0"/>
              <a:t>What kind of patterns are sequential?</a:t>
            </a:r>
          </a:p>
          <a:p>
            <a:pPr eaLnBrk="1" hangingPunct="1">
              <a:spcAft>
                <a:spcPts val="100"/>
              </a:spcAft>
            </a:pPr>
            <a:r>
              <a:rPr lang="en-US" altLang="en-US" sz="2400" dirty="0"/>
              <a:t>Sequential: The order really matters</a:t>
            </a:r>
          </a:p>
          <a:p>
            <a:pPr lvl="1">
              <a:spcAft>
                <a:spcPts val="100"/>
              </a:spcAft>
            </a:pPr>
            <a:r>
              <a:rPr lang="en-US" altLang="en-US" sz="2400" dirty="0"/>
              <a:t>You cannot swap two items in a sequence and have the same sequence</a:t>
            </a:r>
          </a:p>
          <a:p>
            <a:pPr>
              <a:spcAft>
                <a:spcPts val="100"/>
              </a:spcAft>
            </a:pPr>
            <a:r>
              <a:rPr lang="en-US" altLang="en-US" sz="2400" dirty="0"/>
              <a:t>Example: The English language is sequential: Subject → Verb → Object</a:t>
            </a:r>
          </a:p>
          <a:p>
            <a:pPr eaLnBrk="1" hangingPunct="1">
              <a:spcAft>
                <a:spcPts val="100"/>
              </a:spcAft>
            </a:pPr>
            <a:endParaRPr lang="en-US" altLang="en-US" sz="2400" dirty="0"/>
          </a:p>
          <a:p>
            <a:pPr eaLnBrk="1" hangingPunct="1">
              <a:spcAft>
                <a:spcPts val="100"/>
              </a:spcAft>
            </a:pPr>
            <a:r>
              <a:rPr lang="en-US" altLang="en-US" sz="2400" dirty="0"/>
              <a:t>Other points:</a:t>
            </a:r>
          </a:p>
          <a:p>
            <a:pPr lvl="1">
              <a:spcAft>
                <a:spcPts val="100"/>
              </a:spcAft>
            </a:pPr>
            <a:r>
              <a:rPr lang="en-US" altLang="en-US" sz="2400" dirty="0"/>
              <a:t>For Sequential Pattern Mining, the time which the items occur is </a:t>
            </a:r>
            <a:r>
              <a:rPr lang="en-US" altLang="en-US" sz="2400" b="1" dirty="0"/>
              <a:t>not</a:t>
            </a:r>
            <a:r>
              <a:rPr lang="en-US" altLang="en-US" sz="2400" dirty="0"/>
              <a:t> considered</a:t>
            </a:r>
          </a:p>
          <a:p>
            <a:pPr lvl="1">
              <a:spcAft>
                <a:spcPts val="100"/>
              </a:spcAft>
            </a:pPr>
            <a:r>
              <a:rPr lang="en-US" altLang="en-US" sz="2400" dirty="0"/>
              <a:t>Time Series Analysis does take into account the time in which an item occurred</a:t>
            </a:r>
          </a:p>
        </p:txBody>
      </p:sp>
    </p:spTree>
    <p:extLst>
      <p:ext uri="{BB962C8B-B14F-4D97-AF65-F5344CB8AC3E}">
        <p14:creationId xmlns:p14="http://schemas.microsoft.com/office/powerpoint/2010/main" val="164106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304799"/>
            <a:ext cx="12192000" cy="638175"/>
          </a:xfrm>
        </p:spPr>
        <p:txBody>
          <a:bodyPr>
            <a:noAutofit/>
          </a:bodyPr>
          <a:lstStyle/>
          <a:p>
            <a:pPr eaLnBrk="1" hangingPunct="1"/>
            <a:r>
              <a:rPr lang="en-US" altLang="en-US" sz="4000" dirty="0"/>
              <a:t>Sequential Pattern Examples</a:t>
            </a:r>
          </a:p>
        </p:txBody>
      </p:sp>
      <p:sp>
        <p:nvSpPr>
          <p:cNvPr id="4099" name="Rectangle 3"/>
          <p:cNvSpPr>
            <a:spLocks noGrp="1" noChangeArrowheads="1"/>
          </p:cNvSpPr>
          <p:nvPr>
            <p:ph idx="1"/>
          </p:nvPr>
        </p:nvSpPr>
        <p:spPr>
          <a:xfrm>
            <a:off x="508000" y="1203037"/>
            <a:ext cx="10390909" cy="5181600"/>
          </a:xfrm>
        </p:spPr>
        <p:txBody>
          <a:bodyPr/>
          <a:lstStyle/>
          <a:p>
            <a:pPr eaLnBrk="1" hangingPunct="1">
              <a:spcAft>
                <a:spcPts val="100"/>
              </a:spcAft>
            </a:pPr>
            <a:r>
              <a:rPr lang="en-US" altLang="en-US" sz="2400" dirty="0"/>
              <a:t>Application of Sequential pattern Mining</a:t>
            </a:r>
          </a:p>
          <a:p>
            <a:pPr lvl="1" eaLnBrk="1" hangingPunct="1">
              <a:spcAft>
                <a:spcPts val="600"/>
              </a:spcAft>
            </a:pPr>
            <a:r>
              <a:rPr lang="en-US" altLang="en-US" sz="2400" b="1" dirty="0"/>
              <a:t>Customer shopping: </a:t>
            </a:r>
            <a:r>
              <a:rPr lang="en-US" altLang="en-US" sz="2400" dirty="0"/>
              <a:t>Purchase a laptop first, then a digital camera, and then a smartphone</a:t>
            </a:r>
          </a:p>
          <a:p>
            <a:pPr lvl="1" eaLnBrk="1" hangingPunct="1">
              <a:spcAft>
                <a:spcPts val="600"/>
              </a:spcAft>
            </a:pPr>
            <a:r>
              <a:rPr lang="en-US" altLang="en-US" sz="2400" b="1" dirty="0"/>
              <a:t>Medical treatments: </a:t>
            </a:r>
            <a:r>
              <a:rPr lang="en-US" altLang="en-US" sz="2400" dirty="0">
                <a:sym typeface="Wingdings" pitchFamily="2" charset="2"/>
              </a:rPr>
              <a:t>Go to see a doctor, get drugs, doctor monitors progress, doctor reacts accordingly → more/less drugs</a:t>
            </a:r>
            <a:endParaRPr lang="en-US" altLang="en-US" sz="2400" dirty="0"/>
          </a:p>
          <a:p>
            <a:pPr lvl="1" eaLnBrk="1" hangingPunct="1">
              <a:spcAft>
                <a:spcPts val="600"/>
              </a:spcAft>
            </a:pPr>
            <a:r>
              <a:rPr lang="en-US" altLang="en-US" sz="2400" b="1" dirty="0"/>
              <a:t>Natural disasters: </a:t>
            </a:r>
            <a:r>
              <a:rPr lang="en-US" altLang="en-US" sz="2400" dirty="0"/>
              <a:t>Before the disaster, during the disaster, after the disaster</a:t>
            </a:r>
          </a:p>
          <a:p>
            <a:pPr lvl="1" eaLnBrk="1" hangingPunct="1">
              <a:spcAft>
                <a:spcPts val="600"/>
              </a:spcAft>
            </a:pPr>
            <a:r>
              <a:rPr lang="en-US" altLang="en-US" sz="2400" b="1" dirty="0"/>
              <a:t>Scientific Experiments: </a:t>
            </a:r>
            <a:r>
              <a:rPr lang="en-US" altLang="en-US" sz="2400" dirty="0"/>
              <a:t>Step 1, Step 2, Step 3</a:t>
            </a:r>
          </a:p>
          <a:p>
            <a:pPr lvl="1" eaLnBrk="1" hangingPunct="1">
              <a:spcAft>
                <a:spcPts val="600"/>
              </a:spcAft>
            </a:pPr>
            <a:r>
              <a:rPr lang="en-US" altLang="en-US" sz="2400" b="1" dirty="0"/>
              <a:t>Stocks Markets: </a:t>
            </a:r>
            <a:r>
              <a:rPr lang="en-US" altLang="en-US" sz="2400" dirty="0">
                <a:sym typeface="Wingdings" pitchFamily="2" charset="2"/>
              </a:rPr>
              <a:t>A set of stocks go up and down together</a:t>
            </a:r>
            <a:endParaRPr lang="en-US" altLang="en-US" sz="2400" dirty="0"/>
          </a:p>
          <a:p>
            <a:pPr lvl="1" eaLnBrk="1" hangingPunct="1">
              <a:spcAft>
                <a:spcPts val="600"/>
              </a:spcAft>
            </a:pPr>
            <a:r>
              <a:rPr lang="en-US" altLang="en-US" sz="2400" b="1" dirty="0"/>
              <a:t>Biological sequences, DNA /Protein:  </a:t>
            </a:r>
            <a:r>
              <a:rPr lang="en-US" altLang="en-US" sz="2400" dirty="0">
                <a:sym typeface="Wingdings" pitchFamily="2" charset="2"/>
              </a:rPr>
              <a:t>If you change the order of a protein, it likely results in a different gene</a:t>
            </a:r>
            <a:endParaRPr lang="en-US" altLang="en-US" sz="2400" dirty="0"/>
          </a:p>
        </p:txBody>
      </p:sp>
    </p:spTree>
    <p:extLst>
      <p:ext uri="{BB962C8B-B14F-4D97-AF65-F5344CB8AC3E}">
        <p14:creationId xmlns:p14="http://schemas.microsoft.com/office/powerpoint/2010/main" val="22794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41314"/>
            <a:ext cx="12801600" cy="573087"/>
          </a:xfrm>
        </p:spPr>
        <p:txBody>
          <a:bodyPr>
            <a:noAutofit/>
          </a:bodyPr>
          <a:lstStyle/>
          <a:p>
            <a:pPr eaLnBrk="1" hangingPunct="1"/>
            <a:r>
              <a:rPr lang="en-US" altLang="en-US" sz="4000" dirty="0"/>
              <a:t>Sequential Pattern and Sequential Pattern Mining </a:t>
            </a:r>
          </a:p>
        </p:txBody>
      </p:sp>
      <p:sp>
        <p:nvSpPr>
          <p:cNvPr id="5123" name="Rectangle 3"/>
          <p:cNvSpPr>
            <a:spLocks noGrp="1" noChangeArrowheads="1"/>
          </p:cNvSpPr>
          <p:nvPr>
            <p:ph idx="1"/>
          </p:nvPr>
        </p:nvSpPr>
        <p:spPr>
          <a:xfrm>
            <a:off x="508000" y="1295400"/>
            <a:ext cx="11277600" cy="809625"/>
          </a:xfrm>
        </p:spPr>
        <p:txBody>
          <a:bodyPr/>
          <a:lstStyle/>
          <a:p>
            <a:pPr eaLnBrk="1" hangingPunct="1">
              <a:lnSpc>
                <a:spcPct val="90000"/>
              </a:lnSpc>
            </a:pPr>
            <a:r>
              <a:rPr lang="en-US" altLang="en-US" sz="2400" b="1" dirty="0"/>
              <a:t>Sequential pattern mining</a:t>
            </a:r>
            <a:r>
              <a:rPr lang="en-US" altLang="en-US" sz="2400" dirty="0"/>
              <a:t>: Given a set of sequences, find the </a:t>
            </a:r>
            <a:r>
              <a:rPr lang="en-US" altLang="en-US" sz="2400" dirty="0">
                <a:solidFill>
                  <a:srgbClr val="FF0000"/>
                </a:solidFill>
              </a:rPr>
              <a:t>complete set of </a:t>
            </a:r>
            <a:r>
              <a:rPr lang="en-US" altLang="en-US" sz="2400" i="1" dirty="0">
                <a:solidFill>
                  <a:srgbClr val="FF0000"/>
                </a:solidFill>
              </a:rPr>
              <a:t>frequent </a:t>
            </a:r>
            <a:r>
              <a:rPr lang="en-US" altLang="en-US" sz="2400" dirty="0">
                <a:solidFill>
                  <a:srgbClr val="FF0000"/>
                </a:solidFill>
              </a:rPr>
              <a:t>subsequences </a:t>
            </a:r>
            <a:r>
              <a:rPr lang="en-US" altLang="en-US" sz="2400" dirty="0"/>
              <a:t>(i.e., satisfying the </a:t>
            </a:r>
            <a:r>
              <a:rPr lang="en-US" altLang="en-US" sz="2400" dirty="0" err="1"/>
              <a:t>min_sup</a:t>
            </a:r>
            <a:r>
              <a:rPr lang="en-US" altLang="en-US" sz="2400" dirty="0"/>
              <a:t> threshold)</a:t>
            </a:r>
          </a:p>
        </p:txBody>
      </p:sp>
      <p:sp>
        <p:nvSpPr>
          <p:cNvPr id="797700" name="Text Box 4"/>
          <p:cNvSpPr txBox="1">
            <a:spLocks noChangeArrowheads="1"/>
          </p:cNvSpPr>
          <p:nvPr/>
        </p:nvSpPr>
        <p:spPr bwMode="auto">
          <a:xfrm>
            <a:off x="7997824" y="2600854"/>
            <a:ext cx="2950359" cy="461665"/>
          </a:xfrm>
          <a:prstGeom prst="rect">
            <a:avLst/>
          </a:prstGeom>
          <a:noFill/>
          <a:ln w="9525">
            <a:noFill/>
            <a:miter lim="800000"/>
            <a:headEnd/>
            <a:tailEnd/>
          </a:ln>
          <a:effectLst/>
        </p:spPr>
        <p:txBody>
          <a:bodyPr wrap="non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 </a:t>
            </a:r>
            <a:r>
              <a:rPr kumimoji="0" lang="en-US" sz="2400" b="1" strike="noStrike" kern="1200" cap="none" spc="0" normalizeH="0" baseline="0" noProof="0" dirty="0">
                <a:ln>
                  <a:noFill/>
                </a:ln>
                <a:solidFill>
                  <a:srgbClr val="FF0000"/>
                </a:solidFill>
                <a:effectLst/>
                <a:uLnTx/>
                <a:uFillTx/>
                <a:latin typeface="Calibri" panose="020F0502020204030204" pitchFamily="34" charset="0"/>
                <a:ea typeface="+mn-ea"/>
                <a:cs typeface="+mn-cs"/>
              </a:rPr>
              <a:t>sequence database</a:t>
            </a:r>
            <a:r>
              <a:rPr kumimoji="0" lang="en-US" sz="2400" b="1" strike="noStrike" kern="1200" cap="none" spc="0" normalizeH="0" baseline="0" noProof="0" dirty="0">
                <a:ln>
                  <a:noFill/>
                </a:ln>
                <a:solidFill>
                  <a:srgbClr val="FF0000"/>
                </a:solidFill>
                <a:effectLst>
                  <a:outerShdw blurRad="38100" dist="38100" dir="2700000" algn="tl">
                    <a:srgbClr val="C0C0C0"/>
                  </a:outerShdw>
                </a:effectLst>
                <a:uLnTx/>
                <a:uFillTx/>
                <a:latin typeface="Calibri" panose="020F0502020204030204" pitchFamily="34" charset="0"/>
                <a:ea typeface="+mn-ea"/>
                <a:cs typeface="+mn-cs"/>
              </a:rPr>
              <a:t> </a:t>
            </a:r>
          </a:p>
        </p:txBody>
      </p:sp>
      <p:sp>
        <p:nvSpPr>
          <p:cNvPr id="797702" name="Text Box 6"/>
          <p:cNvSpPr txBox="1">
            <a:spLocks noChangeArrowheads="1"/>
          </p:cNvSpPr>
          <p:nvPr/>
        </p:nvSpPr>
        <p:spPr bwMode="auto">
          <a:xfrm>
            <a:off x="508000" y="3423751"/>
            <a:ext cx="7315200" cy="1569660"/>
          </a:xfrm>
          <a:prstGeom prst="rect">
            <a:avLst/>
          </a:prstGeom>
          <a:noFill/>
          <a:ln w="9525">
            <a:noFill/>
            <a:miter lim="800000"/>
            <a:headEnd/>
            <a:tailEnd/>
          </a:ln>
          <a:effectLst/>
        </p:spPr>
        <p:txBody>
          <a:bodyPr>
            <a:spAutoFit/>
          </a:bodyPr>
          <a:lstStyle/>
          <a:p>
            <a:pPr marL="342900" marR="0" lvl="0" indent="-342900" algn="l" defTabSz="457189" rtl="0" eaLnBrk="1" fontAlgn="auto" latinLnBrk="0" hangingPunct="1">
              <a:lnSpc>
                <a:spcPct val="100000"/>
              </a:lnSpc>
              <a:spcBef>
                <a:spcPts val="0"/>
              </a:spcBef>
              <a:spcAft>
                <a:spcPts val="0"/>
              </a:spcAft>
              <a:buClr>
                <a:srgbClr val="170981"/>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 </a:t>
            </a:r>
            <a:r>
              <a:rPr kumimoji="0" lang="en-US" sz="2400" b="0" i="1" u="sng" strike="noStrike" kern="1200" cap="none" spc="0" normalizeH="0" baseline="0" noProof="0" dirty="0">
                <a:ln>
                  <a:noFill/>
                </a:ln>
                <a:effectLst/>
                <a:uLnTx/>
                <a:uFillTx/>
                <a:latin typeface="Calibri" panose="020F0502020204030204" pitchFamily="34" charset="0"/>
                <a:ea typeface="+mn-ea"/>
                <a:cs typeface="+mn-cs"/>
              </a:rPr>
              <a:t>element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may contain a set of </a:t>
            </a:r>
            <a:r>
              <a:rPr kumimoji="0" lang="en-US" sz="2400" b="0" i="1" u="sng" strike="noStrike" kern="1200" cap="none" spc="0" normalizeH="0" baseline="0" noProof="0" dirty="0">
                <a:ln>
                  <a:noFill/>
                </a:ln>
                <a:effectLst/>
                <a:uLnTx/>
                <a:uFillTx/>
                <a:latin typeface="Calibri" panose="020F0502020204030204" pitchFamily="34" charset="0"/>
                <a:ea typeface="+mn-ea"/>
                <a:cs typeface="+mn-cs"/>
              </a:rPr>
              <a:t>items</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(also called </a:t>
            </a:r>
            <a:r>
              <a:rPr kumimoji="0" lang="en-US" sz="2400" b="0" i="1" u="sng" strike="noStrike" kern="1200" cap="none" spc="0" normalizeH="0" baseline="0" noProof="0" dirty="0">
                <a:ln>
                  <a:noFill/>
                </a:ln>
                <a:effectLst/>
                <a:uLnTx/>
                <a:uFillTx/>
                <a:latin typeface="Calibri" panose="020F0502020204030204" pitchFamily="34" charset="0"/>
                <a:ea typeface="+mn-ea"/>
                <a:cs typeface="+mn-cs"/>
              </a:rPr>
              <a:t>events</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R="0" lvl="0" algn="l" defTabSz="457189" rtl="0" eaLnBrk="1" fontAlgn="auto" latinLnBrk="0" hangingPunct="1">
              <a:lnSpc>
                <a:spcPct val="100000"/>
              </a:lnSpc>
              <a:spcBef>
                <a:spcPts val="0"/>
              </a:spcBef>
              <a:spcAft>
                <a:spcPts val="0"/>
              </a:spcAft>
              <a:buClr>
                <a:srgbClr val="170981"/>
              </a:buClr>
              <a:buSzPct val="80000"/>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Items within an element are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unordered</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and we list them alphabetically</a:t>
            </a:r>
            <a:r>
              <a:rPr kumimoji="0" lang="en-US" sz="2400" b="0" i="1" u="sng" strike="noStrike" kern="1200" cap="none" spc="0" normalizeH="0" baseline="0" noProof="0" dirty="0">
                <a:ln>
                  <a:noFill/>
                </a:ln>
                <a:solidFill>
                  <a:srgbClr val="FF0000"/>
                </a:solidFill>
                <a:effectLst>
                  <a:outerShdw blurRad="38100" dist="38100" dir="2700000" algn="tl">
                    <a:srgbClr val="C0C0C0"/>
                  </a:outerShdw>
                </a:effectLst>
                <a:uLnTx/>
                <a:uFillTx/>
                <a:latin typeface="Calibri" panose="020F0502020204030204" pitchFamily="34" charset="0"/>
                <a:ea typeface="+mn-ea"/>
                <a:cs typeface="+mn-cs"/>
              </a:rPr>
              <a:t> </a:t>
            </a:r>
          </a:p>
        </p:txBody>
      </p:sp>
      <p:grpSp>
        <p:nvGrpSpPr>
          <p:cNvPr id="4" name="Group 3">
            <a:extLst>
              <a:ext uri="{FF2B5EF4-FFF2-40B4-BE49-F238E27FC236}">
                <a16:creationId xmlns:a16="http://schemas.microsoft.com/office/drawing/2014/main" id="{8262C6B9-B059-1840-8D23-58845D8EA3CB}"/>
              </a:ext>
            </a:extLst>
          </p:cNvPr>
          <p:cNvGrpSpPr/>
          <p:nvPr/>
        </p:nvGrpSpPr>
        <p:grpSpPr>
          <a:xfrm>
            <a:off x="1113127" y="2600854"/>
            <a:ext cx="5316701" cy="523220"/>
            <a:chOff x="1494646" y="2358258"/>
            <a:chExt cx="5316701" cy="523220"/>
          </a:xfrm>
        </p:grpSpPr>
        <p:sp>
          <p:nvSpPr>
            <p:cNvPr id="5125" name="Text Box 5"/>
            <p:cNvSpPr txBox="1">
              <a:spLocks noChangeArrowheads="1"/>
            </p:cNvSpPr>
            <p:nvPr/>
          </p:nvSpPr>
          <p:spPr bwMode="auto">
            <a:xfrm>
              <a:off x="1494646" y="2358258"/>
              <a:ext cx="5316701" cy="52322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itchFamily="34" charset="0"/>
                  <a:ea typeface="+mn-ea"/>
                  <a:cs typeface="+mn-cs"/>
                </a:rPr>
                <a:t>A </a:t>
              </a:r>
              <a:r>
                <a:rPr kumimoji="0" lang="en-US" altLang="en-US" sz="2800" b="1" strike="noStrike" kern="1200" cap="none" spc="0" normalizeH="0" baseline="0" noProof="0" dirty="0">
                  <a:ln>
                    <a:noFill/>
                  </a:ln>
                  <a:solidFill>
                    <a:srgbClr val="FF0000"/>
                  </a:solidFill>
                  <a:effectLst/>
                  <a:uLnTx/>
                  <a:uFillTx/>
                  <a:latin typeface="Calibri" pitchFamily="34" charset="0"/>
                  <a:ea typeface="+mn-ea"/>
                  <a:cs typeface="+mn-cs"/>
                </a:rPr>
                <a:t>sequence</a:t>
              </a:r>
              <a:r>
                <a:rPr kumimoji="0" lang="en-US" altLang="en-US" sz="2800" b="0" i="0" strike="noStrike" kern="1200" cap="none" spc="0" normalizeH="0" baseline="0" noProof="0" dirty="0">
                  <a:ln>
                    <a:noFill/>
                  </a:ln>
                  <a:effectLst/>
                  <a:uLnTx/>
                  <a:uFillTx/>
                  <a:latin typeface="Calibri" pitchFamily="34" charset="0"/>
                  <a:ea typeface="+mn-ea"/>
                  <a:cs typeface="+mn-cs"/>
                </a:rPr>
                <a:t>: </a:t>
              </a:r>
              <a:r>
                <a:rPr kumimoji="0" lang="en-US" altLang="en-US" sz="2800" b="0" i="0" u="none" strike="noStrike" kern="1200" cap="none" spc="0" normalizeH="0" baseline="0" noProof="0" dirty="0">
                  <a:ln>
                    <a:noFill/>
                  </a:ln>
                  <a:solidFill>
                    <a:srgbClr val="000000"/>
                  </a:solidFill>
                  <a:effectLst/>
                  <a:uLnTx/>
                  <a:uFillTx/>
                  <a:latin typeface="Calibri" pitchFamily="34" charset="0"/>
                  <a:ea typeface="+mn-ea"/>
                  <a:cs typeface="+mn-cs"/>
                </a:rPr>
                <a:t> &lt; (</a:t>
              </a:r>
              <a:r>
                <a:rPr kumimoji="0" lang="en-US" altLang="en-US" sz="2800" b="0" i="0" u="none" strike="noStrike" kern="1200" cap="none" spc="0" normalizeH="0" baseline="0" noProof="0" dirty="0" err="1">
                  <a:ln>
                    <a:noFill/>
                  </a:ln>
                  <a:solidFill>
                    <a:srgbClr val="000000"/>
                  </a:solidFill>
                  <a:effectLst/>
                  <a:uLnTx/>
                  <a:uFillTx/>
                  <a:latin typeface="Calibri" pitchFamily="34" charset="0"/>
                  <a:ea typeface="+mn-ea"/>
                  <a:cs typeface="+mn-cs"/>
                </a:rPr>
                <a:t>ef</a:t>
              </a:r>
              <a:r>
                <a:rPr kumimoji="0" lang="en-US" altLang="en-US" sz="2800" b="0" i="0" u="none" strike="noStrike" kern="1200" cap="none" spc="0" normalizeH="0" baseline="0" noProof="0" dirty="0">
                  <a:ln>
                    <a:noFill/>
                  </a:ln>
                  <a:solidFill>
                    <a:srgbClr val="000000"/>
                  </a:solidFill>
                  <a:effectLst/>
                  <a:uLnTx/>
                  <a:uFillTx/>
                  <a:latin typeface="Calibri" pitchFamily="34" charset="0"/>
                  <a:ea typeface="+mn-ea"/>
                  <a:cs typeface="+mn-cs"/>
                </a:rPr>
                <a:t>) (ab)  (</a:t>
              </a:r>
              <a:r>
                <a:rPr kumimoji="0" lang="en-US" altLang="en-US" sz="2800" b="0" i="0" u="none" strike="noStrike" kern="1200" cap="none" spc="0" normalizeH="0" baseline="0" noProof="0" dirty="0" err="1">
                  <a:ln>
                    <a:noFill/>
                  </a:ln>
                  <a:solidFill>
                    <a:srgbClr val="000000"/>
                  </a:solidFill>
                  <a:effectLst/>
                  <a:uLnTx/>
                  <a:uFillTx/>
                  <a:latin typeface="Calibri" pitchFamily="34" charset="0"/>
                  <a:ea typeface="+mn-ea"/>
                  <a:cs typeface="+mn-cs"/>
                </a:rPr>
                <a:t>df</a:t>
              </a:r>
              <a:r>
                <a:rPr kumimoji="0" lang="en-US" altLang="en-US" sz="2800" b="0" i="0" u="none" strike="noStrike" kern="1200" cap="none" spc="0" normalizeH="0" baseline="0" noProof="0" dirty="0">
                  <a:ln>
                    <a:noFill/>
                  </a:ln>
                  <a:solidFill>
                    <a:srgbClr val="000000"/>
                  </a:solidFill>
                  <a:effectLst/>
                  <a:uLnTx/>
                  <a:uFillTx/>
                  <a:latin typeface="Calibri" pitchFamily="34" charset="0"/>
                  <a:ea typeface="+mn-ea"/>
                  <a:cs typeface="+mn-cs"/>
                </a:rPr>
                <a:t>)  c   b &gt;</a:t>
              </a:r>
            </a:p>
          </p:txBody>
        </p:sp>
        <p:sp>
          <p:nvSpPr>
            <p:cNvPr id="5127" name="Rectangle 7"/>
            <p:cNvSpPr>
              <a:spLocks noChangeArrowheads="1"/>
            </p:cNvSpPr>
            <p:nvPr/>
          </p:nvSpPr>
          <p:spPr bwMode="auto">
            <a:xfrm>
              <a:off x="3735508" y="2434459"/>
              <a:ext cx="545731" cy="3841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5128" name="Rectangle 8"/>
            <p:cNvSpPr>
              <a:spLocks noChangeArrowheads="1"/>
            </p:cNvSpPr>
            <p:nvPr/>
          </p:nvSpPr>
          <p:spPr bwMode="auto">
            <a:xfrm>
              <a:off x="4341565" y="2434458"/>
              <a:ext cx="638173" cy="381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5129" name="Rectangle 9"/>
            <p:cNvSpPr>
              <a:spLocks noChangeArrowheads="1"/>
            </p:cNvSpPr>
            <p:nvPr/>
          </p:nvSpPr>
          <p:spPr bwMode="auto">
            <a:xfrm>
              <a:off x="5084582" y="2443737"/>
              <a:ext cx="556311" cy="381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5130" name="Rectangle 10"/>
            <p:cNvSpPr>
              <a:spLocks noChangeArrowheads="1"/>
            </p:cNvSpPr>
            <p:nvPr/>
          </p:nvSpPr>
          <p:spPr bwMode="auto">
            <a:xfrm>
              <a:off x="5700534" y="2443737"/>
              <a:ext cx="304800" cy="381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5136" name="Rectangle 37"/>
            <p:cNvSpPr>
              <a:spLocks noChangeArrowheads="1"/>
            </p:cNvSpPr>
            <p:nvPr/>
          </p:nvSpPr>
          <p:spPr bwMode="auto">
            <a:xfrm>
              <a:off x="6110177" y="2443737"/>
              <a:ext cx="304800" cy="381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grpSp>
      <p:graphicFrame>
        <p:nvGraphicFramePr>
          <p:cNvPr id="23" name="Table 22">
            <a:extLst>
              <a:ext uri="{FF2B5EF4-FFF2-40B4-BE49-F238E27FC236}">
                <a16:creationId xmlns:a16="http://schemas.microsoft.com/office/drawing/2014/main" id="{93D652AF-57A2-5940-AA85-A6F231FD1165}"/>
              </a:ext>
            </a:extLst>
          </p:cNvPr>
          <p:cNvGraphicFramePr>
            <a:graphicFrameLocks noGrp="1"/>
          </p:cNvGraphicFramePr>
          <p:nvPr>
            <p:extLst>
              <p:ext uri="{D42A27DB-BD31-4B8C-83A1-F6EECF244321}">
                <p14:modId xmlns:p14="http://schemas.microsoft.com/office/powerpoint/2010/main" val="843550337"/>
              </p:ext>
            </p:extLst>
          </p:nvPr>
        </p:nvGraphicFramePr>
        <p:xfrm>
          <a:off x="7639776" y="3165359"/>
          <a:ext cx="3989916" cy="2286000"/>
        </p:xfrm>
        <a:graphic>
          <a:graphicData uri="http://schemas.openxmlformats.org/drawingml/2006/table">
            <a:tbl>
              <a:tblPr firstRow="1" bandRow="1">
                <a:tableStyleId>{7DF18680-E054-41AD-8BC1-D1AEF772440D}</a:tableStyleId>
              </a:tblPr>
              <a:tblGrid>
                <a:gridCol w="840315">
                  <a:extLst>
                    <a:ext uri="{9D8B030D-6E8A-4147-A177-3AD203B41FA5}">
                      <a16:colId xmlns:a16="http://schemas.microsoft.com/office/drawing/2014/main" val="20000"/>
                    </a:ext>
                  </a:extLst>
                </a:gridCol>
                <a:gridCol w="3149601">
                  <a:extLst>
                    <a:ext uri="{9D8B030D-6E8A-4147-A177-3AD203B41FA5}">
                      <a16:colId xmlns:a16="http://schemas.microsoft.com/office/drawing/2014/main" val="20001"/>
                    </a:ext>
                  </a:extLst>
                </a:gridCol>
              </a:tblGrid>
              <a:tr h="355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Calibri" panose="020F0502020204030204" pitchFamily="34" charset="0"/>
                        </a:rPr>
                        <a:t>SID</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Calibri" panose="020F0502020204030204" pitchFamily="34" charset="0"/>
                        </a:rPr>
                        <a:t>Sequence</a:t>
                      </a:r>
                    </a:p>
                  </a:txBody>
                  <a:tcPr marL="121920" marR="121920"/>
                </a:tc>
                <a:extLst>
                  <a:ext uri="{0D108BD9-81ED-4DB2-BD59-A6C34878D82A}">
                    <a16:rowId xmlns:a16="http://schemas.microsoft.com/office/drawing/2014/main" val="10000"/>
                  </a:ext>
                </a:extLst>
              </a:tr>
              <a:tr h="370840">
                <a:tc>
                  <a:txBody>
                    <a:bodyPr/>
                    <a:lstStyle/>
                    <a:p>
                      <a:r>
                        <a:rPr lang="en-US" sz="2400" dirty="0">
                          <a:latin typeface="Calibri" panose="020F0502020204030204" pitchFamily="34" charset="0"/>
                        </a:rPr>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Calibri" panose="020F0502020204030204" pitchFamily="34" charset="0"/>
                        </a:rPr>
                        <a:t>&lt;a(</a:t>
                      </a:r>
                      <a:r>
                        <a:rPr kumimoji="0" lang="en-US" sz="2400" b="0" i="0" u="sng" strike="noStrike" cap="none" normalizeH="0" baseline="0" dirty="0" err="1">
                          <a:ln>
                            <a:noFill/>
                          </a:ln>
                          <a:solidFill>
                            <a:srgbClr val="FF0000"/>
                          </a:solidFill>
                          <a:effectLst/>
                          <a:latin typeface="Calibri" panose="020F0502020204030204" pitchFamily="34" charset="0"/>
                        </a:rPr>
                        <a:t>ab</a:t>
                      </a:r>
                      <a:r>
                        <a:rPr kumimoji="0" lang="en-US" sz="2400" b="0" i="0" u="none" strike="noStrike" cap="none" normalizeH="0" baseline="0" dirty="0" err="1">
                          <a:ln>
                            <a:noFill/>
                          </a:ln>
                          <a:solidFill>
                            <a:schemeClr val="tx1"/>
                          </a:solidFill>
                          <a:effectLst/>
                          <a:latin typeface="Calibri" panose="020F0502020204030204" pitchFamily="34" charset="0"/>
                        </a:rPr>
                        <a:t>c</a:t>
                      </a:r>
                      <a:r>
                        <a:rPr kumimoji="0" lang="en-US" sz="2400" b="0" i="0" u="none" strike="noStrike" cap="none" normalizeH="0" baseline="0" dirty="0">
                          <a:ln>
                            <a:noFill/>
                          </a:ln>
                          <a:solidFill>
                            <a:schemeClr val="tx1"/>
                          </a:solidFill>
                          <a:effectLst/>
                          <a:latin typeface="Calibri" panose="020F0502020204030204" pitchFamily="34" charset="0"/>
                        </a:rPr>
                        <a:t>)(a</a:t>
                      </a:r>
                      <a:r>
                        <a:rPr kumimoji="0" lang="en-US" sz="2400" b="0" i="0" u="sng" strike="noStrike" cap="none" normalizeH="0" baseline="0" dirty="0">
                          <a:ln>
                            <a:noFill/>
                          </a:ln>
                          <a:solidFill>
                            <a:srgbClr val="FF0000"/>
                          </a:solidFill>
                          <a:effectLst/>
                          <a:latin typeface="Calibri" panose="020F0502020204030204" pitchFamily="34" charset="0"/>
                        </a:rPr>
                        <a:t>c</a:t>
                      </a:r>
                      <a:r>
                        <a:rPr kumimoji="0" lang="en-US" sz="2400" b="0" i="0" u="none" strike="noStrike" cap="none" normalizeH="0" baseline="0" dirty="0">
                          <a:ln>
                            <a:noFill/>
                          </a:ln>
                          <a:solidFill>
                            <a:schemeClr val="tx1"/>
                          </a:solidFill>
                          <a:effectLst/>
                          <a:latin typeface="Calibri" panose="020F0502020204030204" pitchFamily="34" charset="0"/>
                        </a:rPr>
                        <a:t>)d(</a:t>
                      </a:r>
                      <a:r>
                        <a:rPr kumimoji="0" lang="en-US" sz="2400" b="0" i="0" u="none" strike="noStrike" cap="none" normalizeH="0" baseline="0" dirty="0" err="1">
                          <a:ln>
                            <a:noFill/>
                          </a:ln>
                          <a:solidFill>
                            <a:schemeClr val="tx1"/>
                          </a:solidFill>
                          <a:effectLst/>
                          <a:latin typeface="Calibri" panose="020F0502020204030204" pitchFamily="34" charset="0"/>
                        </a:rPr>
                        <a:t>cf</a:t>
                      </a:r>
                      <a:r>
                        <a:rPr kumimoji="0" lang="en-US" sz="24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1"/>
                  </a:ext>
                </a:extLst>
              </a:tr>
              <a:tr h="370840">
                <a:tc>
                  <a:txBody>
                    <a:bodyPr/>
                    <a:lstStyle/>
                    <a:p>
                      <a:r>
                        <a:rPr lang="en-US" sz="2400" dirty="0">
                          <a:latin typeface="Calibri" panose="020F0502020204030204" pitchFamily="34" charset="0"/>
                        </a:rPr>
                        <a:t>20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Calibri" panose="020F0502020204030204" pitchFamily="34" charset="0"/>
                        </a:rPr>
                        <a:t>&lt;(ad)c(</a:t>
                      </a:r>
                      <a:r>
                        <a:rPr kumimoji="0" lang="en-US" sz="2400" b="0" i="0" u="none" strike="noStrike" cap="none" normalizeH="0" baseline="0" dirty="0" err="1">
                          <a:ln>
                            <a:noFill/>
                          </a:ln>
                          <a:solidFill>
                            <a:schemeClr val="tx1"/>
                          </a:solidFill>
                          <a:effectLst/>
                          <a:latin typeface="Calibri" panose="020F0502020204030204" pitchFamily="34" charset="0"/>
                        </a:rPr>
                        <a:t>bc</a:t>
                      </a:r>
                      <a:r>
                        <a:rPr kumimoji="0" lang="en-US" sz="2400" b="0" i="0" u="none" strike="noStrike" cap="none" normalizeH="0" baseline="0" dirty="0">
                          <a:ln>
                            <a:noFill/>
                          </a:ln>
                          <a:solidFill>
                            <a:schemeClr val="tx1"/>
                          </a:solidFill>
                          <a:effectLst/>
                          <a:latin typeface="Calibri" panose="020F0502020204030204" pitchFamily="34" charset="0"/>
                        </a:rPr>
                        <a:t>)(ae)&gt;</a:t>
                      </a:r>
                    </a:p>
                  </a:txBody>
                  <a:tcPr marL="121920" marR="121920"/>
                </a:tc>
                <a:extLst>
                  <a:ext uri="{0D108BD9-81ED-4DB2-BD59-A6C34878D82A}">
                    <a16:rowId xmlns:a16="http://schemas.microsoft.com/office/drawing/2014/main" val="10002"/>
                  </a:ext>
                </a:extLst>
              </a:tr>
              <a:tr h="370840">
                <a:tc>
                  <a:txBody>
                    <a:bodyPr/>
                    <a:lstStyle/>
                    <a:p>
                      <a:r>
                        <a:rPr lang="en-US" sz="2400" dirty="0">
                          <a:latin typeface="Calibri" panose="020F0502020204030204" pitchFamily="34" charset="0"/>
                        </a:rPr>
                        <a:t>30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Calibri" panose="020F0502020204030204" pitchFamily="34" charset="0"/>
                        </a:rPr>
                        <a:t>&lt;(</a:t>
                      </a:r>
                      <a:r>
                        <a:rPr kumimoji="0" lang="en-US" sz="2400" b="0" i="0" u="none" strike="noStrike" cap="none" normalizeH="0" baseline="0" dirty="0" err="1">
                          <a:ln>
                            <a:noFill/>
                          </a:ln>
                          <a:solidFill>
                            <a:schemeClr val="tx1"/>
                          </a:solidFill>
                          <a:effectLst/>
                          <a:latin typeface="Calibri" panose="020F0502020204030204" pitchFamily="34" charset="0"/>
                        </a:rPr>
                        <a:t>ef</a:t>
                      </a:r>
                      <a:r>
                        <a:rPr kumimoji="0" lang="en-US" sz="2400" b="0" i="0" u="none" strike="noStrike" cap="none" normalizeH="0" baseline="0" dirty="0">
                          <a:ln>
                            <a:noFill/>
                          </a:ln>
                          <a:solidFill>
                            <a:schemeClr val="tx1"/>
                          </a:solidFill>
                          <a:effectLst/>
                          <a:latin typeface="Calibri" panose="020F0502020204030204" pitchFamily="34" charset="0"/>
                        </a:rPr>
                        <a:t>)(</a:t>
                      </a:r>
                      <a:r>
                        <a:rPr kumimoji="0" lang="en-US" sz="2400" b="0" i="0" u="sng" strike="noStrike" cap="none" normalizeH="0" baseline="0" dirty="0">
                          <a:ln>
                            <a:noFill/>
                          </a:ln>
                          <a:solidFill>
                            <a:srgbClr val="FF0000"/>
                          </a:solidFill>
                          <a:effectLst/>
                          <a:latin typeface="Calibri" panose="020F0502020204030204" pitchFamily="34" charset="0"/>
                        </a:rPr>
                        <a:t>ab</a:t>
                      </a:r>
                      <a:r>
                        <a:rPr kumimoji="0" lang="en-US" sz="2400" b="0" i="0" u="none" strike="noStrike" cap="none" normalizeH="0" baseline="0" dirty="0">
                          <a:ln>
                            <a:noFill/>
                          </a:ln>
                          <a:solidFill>
                            <a:schemeClr val="tx1"/>
                          </a:solidFill>
                          <a:effectLst/>
                          <a:latin typeface="Calibri" panose="020F0502020204030204" pitchFamily="34" charset="0"/>
                        </a:rPr>
                        <a:t>)(</a:t>
                      </a:r>
                      <a:r>
                        <a:rPr kumimoji="0" lang="en-US" sz="2400" b="0" i="0" u="none" strike="noStrike" cap="none" normalizeH="0" baseline="0" dirty="0" err="1">
                          <a:ln>
                            <a:noFill/>
                          </a:ln>
                          <a:solidFill>
                            <a:schemeClr val="tx1"/>
                          </a:solidFill>
                          <a:effectLst/>
                          <a:latin typeface="Calibri" panose="020F0502020204030204" pitchFamily="34" charset="0"/>
                        </a:rPr>
                        <a:t>df</a:t>
                      </a:r>
                      <a:r>
                        <a:rPr kumimoji="0" lang="en-US" sz="2400" b="0" i="0" u="none" strike="noStrike" cap="none" normalizeH="0" baseline="0" dirty="0">
                          <a:ln>
                            <a:noFill/>
                          </a:ln>
                          <a:solidFill>
                            <a:schemeClr val="tx1"/>
                          </a:solidFill>
                          <a:effectLst/>
                          <a:latin typeface="Calibri" panose="020F0502020204030204" pitchFamily="34" charset="0"/>
                        </a:rPr>
                        <a:t>)</a:t>
                      </a:r>
                      <a:r>
                        <a:rPr kumimoji="0" lang="en-US" sz="2400" b="0" i="0" u="sng" strike="noStrike" cap="none" normalizeH="0" baseline="0" dirty="0" err="1">
                          <a:ln>
                            <a:noFill/>
                          </a:ln>
                          <a:solidFill>
                            <a:srgbClr val="FF0000"/>
                          </a:solidFill>
                          <a:effectLst/>
                          <a:latin typeface="Calibri" panose="020F0502020204030204" pitchFamily="34" charset="0"/>
                        </a:rPr>
                        <a:t>c</a:t>
                      </a:r>
                      <a:r>
                        <a:rPr kumimoji="0" lang="en-US" sz="2400" b="0" i="0" u="none" strike="noStrike" cap="none" normalizeH="0" baseline="0" dirty="0" err="1">
                          <a:ln>
                            <a:noFill/>
                          </a:ln>
                          <a:solidFill>
                            <a:schemeClr val="tx1"/>
                          </a:solidFill>
                          <a:effectLst/>
                          <a:latin typeface="Calibri" panose="020F0502020204030204" pitchFamily="34" charset="0"/>
                        </a:rPr>
                        <a:t>b</a:t>
                      </a:r>
                      <a:r>
                        <a:rPr kumimoji="0" lang="en-US" sz="24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3"/>
                  </a:ext>
                </a:extLst>
              </a:tr>
              <a:tr h="370840">
                <a:tc>
                  <a:txBody>
                    <a:bodyPr/>
                    <a:lstStyle/>
                    <a:p>
                      <a:r>
                        <a:rPr lang="en-US" sz="2400" dirty="0">
                          <a:latin typeface="Calibri" panose="020F0502020204030204" pitchFamily="34" charset="0"/>
                        </a:rPr>
                        <a:t>40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Calibri" panose="020F0502020204030204" pitchFamily="34" charset="0"/>
                        </a:rPr>
                        <a:t>&lt;</a:t>
                      </a:r>
                      <a:r>
                        <a:rPr kumimoji="0" lang="en-US" sz="2400" b="0" i="0" u="none" strike="noStrike" cap="none" normalizeH="0" baseline="0" dirty="0" err="1">
                          <a:ln>
                            <a:noFill/>
                          </a:ln>
                          <a:solidFill>
                            <a:schemeClr val="tx1"/>
                          </a:solidFill>
                          <a:effectLst/>
                          <a:latin typeface="Calibri" panose="020F0502020204030204" pitchFamily="34" charset="0"/>
                        </a:rPr>
                        <a:t>eg</a:t>
                      </a:r>
                      <a:r>
                        <a:rPr kumimoji="0" lang="en-US" sz="2400" b="0" i="0" u="none" strike="noStrike" cap="none" normalizeH="0" baseline="0" dirty="0">
                          <a:ln>
                            <a:noFill/>
                          </a:ln>
                          <a:solidFill>
                            <a:schemeClr val="tx1"/>
                          </a:solidFill>
                          <a:effectLst/>
                          <a:latin typeface="Calibri" panose="020F0502020204030204" pitchFamily="34" charset="0"/>
                        </a:rPr>
                        <a:t>(</a:t>
                      </a:r>
                      <a:r>
                        <a:rPr kumimoji="0" lang="en-US" sz="2400" b="0" i="0" u="none" strike="noStrike" cap="none" normalizeH="0" baseline="0" dirty="0" err="1">
                          <a:ln>
                            <a:noFill/>
                          </a:ln>
                          <a:solidFill>
                            <a:schemeClr val="tx1"/>
                          </a:solidFill>
                          <a:effectLst/>
                          <a:latin typeface="Calibri" panose="020F0502020204030204" pitchFamily="34" charset="0"/>
                        </a:rPr>
                        <a:t>af</a:t>
                      </a:r>
                      <a:r>
                        <a:rPr kumimoji="0" lang="en-US" sz="2400" b="0" i="0" u="none" strike="noStrike" cap="none" normalizeH="0" baseline="0" dirty="0">
                          <a:ln>
                            <a:noFill/>
                          </a:ln>
                          <a:solidFill>
                            <a:schemeClr val="tx1"/>
                          </a:solidFill>
                          <a:effectLst/>
                          <a:latin typeface="Calibri" panose="020F0502020204030204" pitchFamily="34" charset="0"/>
                        </a:rPr>
                        <a:t>)</a:t>
                      </a:r>
                      <a:r>
                        <a:rPr kumimoji="0" lang="en-US" sz="2400" b="0" i="0" u="none" strike="noStrike" cap="none" normalizeH="0" baseline="0" dirty="0" err="1">
                          <a:ln>
                            <a:noFill/>
                          </a:ln>
                          <a:solidFill>
                            <a:schemeClr val="tx1"/>
                          </a:solidFill>
                          <a:effectLst/>
                          <a:latin typeface="Calibri" panose="020F0502020204030204" pitchFamily="34" charset="0"/>
                        </a:rPr>
                        <a:t>cbc</a:t>
                      </a:r>
                      <a:r>
                        <a:rPr kumimoji="0" lang="en-US" sz="24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4"/>
                  </a:ext>
                </a:extLst>
              </a:tr>
            </a:tbl>
          </a:graphicData>
        </a:graphic>
      </p:graphicFrame>
      <p:sp>
        <p:nvSpPr>
          <p:cNvPr id="15" name="Line 27">
            <a:extLst>
              <a:ext uri="{FF2B5EF4-FFF2-40B4-BE49-F238E27FC236}">
                <a16:creationId xmlns:a16="http://schemas.microsoft.com/office/drawing/2014/main" id="{3A14658A-4FF7-0E4F-BE4A-F2A6D09D690A}"/>
              </a:ext>
            </a:extLst>
          </p:cNvPr>
          <p:cNvSpPr>
            <a:spLocks noChangeShapeType="1"/>
          </p:cNvSpPr>
          <p:nvPr/>
        </p:nvSpPr>
        <p:spPr bwMode="auto">
          <a:xfrm flipH="1">
            <a:off x="3686078" y="2363416"/>
            <a:ext cx="564703" cy="313637"/>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5DB0D01E-2DB2-5843-969F-D1AA3CFEEE4D}"/>
              </a:ext>
            </a:extLst>
          </p:cNvPr>
          <p:cNvSpPr/>
          <p:nvPr/>
        </p:nvSpPr>
        <p:spPr>
          <a:xfrm>
            <a:off x="3771477" y="1990449"/>
            <a:ext cx="4028988" cy="400110"/>
          </a:xfrm>
          <a:prstGeom prst="rect">
            <a:avLst/>
          </a:prstGeom>
        </p:spPr>
        <p:txBody>
          <a:bodyPr wrap="none">
            <a:spAutoFit/>
          </a:bodyPr>
          <a:lstStyle/>
          <a:p>
            <a:r>
              <a:rPr lang="en-US" sz="2000" i="1" dirty="0">
                <a:latin typeface="Calibri" panose="020F0502020204030204" pitchFamily="34" charset="0"/>
              </a:rPr>
              <a:t>element </a:t>
            </a:r>
            <a:r>
              <a:rPr lang="en-US" sz="2000" dirty="0">
                <a:latin typeface="Calibri" panose="020F0502020204030204" pitchFamily="34" charset="0"/>
              </a:rPr>
              <a:t>       (unordered within “(..)”)</a:t>
            </a:r>
            <a:endParaRPr lang="en-US" dirty="0"/>
          </a:p>
        </p:txBody>
      </p:sp>
      <p:sp>
        <p:nvSpPr>
          <p:cNvPr id="18" name="Line 27">
            <a:extLst>
              <a:ext uri="{FF2B5EF4-FFF2-40B4-BE49-F238E27FC236}">
                <a16:creationId xmlns:a16="http://schemas.microsoft.com/office/drawing/2014/main" id="{C7A5DE9D-AF69-6E47-A003-E0678ACBDB6E}"/>
              </a:ext>
            </a:extLst>
          </p:cNvPr>
          <p:cNvSpPr>
            <a:spLocks noChangeShapeType="1"/>
          </p:cNvSpPr>
          <p:nvPr/>
        </p:nvSpPr>
        <p:spPr bwMode="auto">
          <a:xfrm flipH="1">
            <a:off x="4352948" y="2363417"/>
            <a:ext cx="111475" cy="330601"/>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9" name="Line 27">
            <a:extLst>
              <a:ext uri="{FF2B5EF4-FFF2-40B4-BE49-F238E27FC236}">
                <a16:creationId xmlns:a16="http://schemas.microsoft.com/office/drawing/2014/main" id="{7BBDA7CF-7746-FF45-9B1C-D669BC6017BE}"/>
              </a:ext>
            </a:extLst>
          </p:cNvPr>
          <p:cNvSpPr>
            <a:spLocks noChangeShapeType="1"/>
          </p:cNvSpPr>
          <p:nvPr/>
        </p:nvSpPr>
        <p:spPr bwMode="auto">
          <a:xfrm>
            <a:off x="4598219" y="2363416"/>
            <a:ext cx="392902" cy="330602"/>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20" name="Line 27">
            <a:extLst>
              <a:ext uri="{FF2B5EF4-FFF2-40B4-BE49-F238E27FC236}">
                <a16:creationId xmlns:a16="http://schemas.microsoft.com/office/drawing/2014/main" id="{9AAB6578-6DCE-9F4B-8845-D31CB193F2BF}"/>
              </a:ext>
            </a:extLst>
          </p:cNvPr>
          <p:cNvSpPr>
            <a:spLocks noChangeShapeType="1"/>
          </p:cNvSpPr>
          <p:nvPr/>
        </p:nvSpPr>
        <p:spPr bwMode="auto">
          <a:xfrm>
            <a:off x="4811861" y="2315320"/>
            <a:ext cx="655855" cy="379659"/>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21" name="Line 27">
            <a:extLst>
              <a:ext uri="{FF2B5EF4-FFF2-40B4-BE49-F238E27FC236}">
                <a16:creationId xmlns:a16="http://schemas.microsoft.com/office/drawing/2014/main" id="{9929AC63-77A5-7F49-BD13-78F7D7689990}"/>
              </a:ext>
            </a:extLst>
          </p:cNvPr>
          <p:cNvSpPr>
            <a:spLocks noChangeShapeType="1"/>
          </p:cNvSpPr>
          <p:nvPr/>
        </p:nvSpPr>
        <p:spPr bwMode="auto">
          <a:xfrm>
            <a:off x="4921985" y="2240653"/>
            <a:ext cx="912140" cy="436401"/>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5961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77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77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00" grpId="0"/>
      <p:bldP spid="797702" grpId="0"/>
      <p:bldP spid="15" grpId="0" animBg="1"/>
      <p:bldP spid="18" grpId="0" animBg="1"/>
      <p:bldP spid="19" grpId="0" animBg="1"/>
      <p:bldP spid="20"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41314"/>
            <a:ext cx="12801600" cy="573087"/>
          </a:xfrm>
        </p:spPr>
        <p:txBody>
          <a:bodyPr>
            <a:noAutofit/>
          </a:bodyPr>
          <a:lstStyle/>
          <a:p>
            <a:pPr eaLnBrk="1" hangingPunct="1"/>
            <a:r>
              <a:rPr lang="en-US" altLang="en-US" sz="4000" dirty="0"/>
              <a:t>Sequential Pattern and Sequential Pattern Mining </a:t>
            </a:r>
          </a:p>
        </p:txBody>
      </p:sp>
      <p:sp>
        <p:nvSpPr>
          <p:cNvPr id="5123" name="Rectangle 3"/>
          <p:cNvSpPr>
            <a:spLocks noGrp="1" noChangeArrowheads="1"/>
          </p:cNvSpPr>
          <p:nvPr>
            <p:ph idx="1"/>
          </p:nvPr>
        </p:nvSpPr>
        <p:spPr>
          <a:xfrm>
            <a:off x="508000" y="1295400"/>
            <a:ext cx="11277600" cy="809625"/>
          </a:xfrm>
        </p:spPr>
        <p:txBody>
          <a:bodyPr/>
          <a:lstStyle/>
          <a:p>
            <a:pPr eaLnBrk="1" hangingPunct="1">
              <a:lnSpc>
                <a:spcPct val="90000"/>
              </a:lnSpc>
            </a:pPr>
            <a:r>
              <a:rPr lang="en-US" altLang="en-US" sz="2400" b="1" dirty="0"/>
              <a:t>Sequential pattern mining</a:t>
            </a:r>
            <a:r>
              <a:rPr lang="en-US" altLang="en-US" sz="2400" dirty="0"/>
              <a:t>: Given a set of sequences, find the </a:t>
            </a:r>
            <a:r>
              <a:rPr lang="en-US" altLang="en-US" sz="2400" dirty="0">
                <a:solidFill>
                  <a:srgbClr val="FF0000"/>
                </a:solidFill>
              </a:rPr>
              <a:t>complete set of </a:t>
            </a:r>
            <a:r>
              <a:rPr lang="en-US" altLang="en-US" sz="2400" i="1" dirty="0">
                <a:solidFill>
                  <a:srgbClr val="FF0000"/>
                </a:solidFill>
              </a:rPr>
              <a:t>frequent </a:t>
            </a:r>
            <a:r>
              <a:rPr lang="en-US" altLang="en-US" sz="2400" dirty="0">
                <a:solidFill>
                  <a:srgbClr val="FF0000"/>
                </a:solidFill>
              </a:rPr>
              <a:t>subsequences </a:t>
            </a:r>
            <a:r>
              <a:rPr lang="en-US" altLang="en-US" sz="2400" dirty="0"/>
              <a:t>(i.e., satisfying the </a:t>
            </a:r>
            <a:r>
              <a:rPr lang="en-US" altLang="en-US" sz="2400" dirty="0" err="1"/>
              <a:t>min_sup</a:t>
            </a:r>
            <a:r>
              <a:rPr lang="en-US" altLang="en-US" sz="2400" dirty="0"/>
              <a:t> threshold)</a:t>
            </a:r>
          </a:p>
        </p:txBody>
      </p:sp>
      <p:sp>
        <p:nvSpPr>
          <p:cNvPr id="14" name="Text Box 15">
            <a:extLst>
              <a:ext uri="{FF2B5EF4-FFF2-40B4-BE49-F238E27FC236}">
                <a16:creationId xmlns:a16="http://schemas.microsoft.com/office/drawing/2014/main" id="{C0524C48-A416-0647-98A9-DA06CF0A7930}"/>
              </a:ext>
            </a:extLst>
          </p:cNvPr>
          <p:cNvSpPr txBox="1">
            <a:spLocks noChangeArrowheads="1"/>
          </p:cNvSpPr>
          <p:nvPr/>
        </p:nvSpPr>
        <p:spPr bwMode="auto">
          <a:xfrm>
            <a:off x="508000" y="2672589"/>
            <a:ext cx="6156325" cy="461665"/>
          </a:xfrm>
          <a:prstGeom prst="rect">
            <a:avLst/>
          </a:prstGeom>
          <a:solidFill>
            <a:srgbClr val="F6E6EA"/>
          </a:solidFill>
          <a:ln w="9525">
            <a:noFill/>
            <a:miter lim="800000"/>
            <a:headEnd/>
            <a:tailEnd/>
          </a:ln>
          <a:effectLst/>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&lt;a(</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bc</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)dc&gt; is a </a:t>
            </a:r>
            <a:r>
              <a:rPr kumimoji="0" lang="en-US" sz="2400" b="1" i="1" strike="noStrike" kern="1200" cap="none" spc="0" normalizeH="0" baseline="0" noProof="0" dirty="0">
                <a:ln>
                  <a:noFill/>
                </a:ln>
                <a:solidFill>
                  <a:srgbClr val="FF0000"/>
                </a:solidFill>
                <a:effectLst/>
                <a:uLnTx/>
                <a:uFillTx/>
                <a:latin typeface="Calibri" panose="020F0502020204030204" pitchFamily="34" charset="0"/>
                <a:ea typeface="+mn-ea"/>
                <a:cs typeface="+mn-cs"/>
              </a:rPr>
              <a:t>subsequence</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of </a:t>
            </a:r>
            <a:r>
              <a:rPr kumimoji="0" lang="en-U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mn-cs"/>
              </a:rPr>
              <a:t>&lt;</a:t>
            </a:r>
            <a:r>
              <a:rPr kumimoji="0" lang="en-US" sz="2400" b="0" i="0" u="sng" strike="noStrike" kern="1200" cap="none" spc="0" normalizeH="0" baseline="0" noProof="0" dirty="0">
                <a:ln>
                  <a:noFill/>
                </a:ln>
                <a:solidFill>
                  <a:srgbClr val="FF0000"/>
                </a:solidFill>
                <a:effectLst/>
                <a:uLnTx/>
                <a:uFillTx/>
                <a:latin typeface="Calibri" panose="020F0502020204030204" pitchFamily="34" charset="0"/>
                <a:ea typeface="+mn-ea"/>
                <a:cs typeface="+mn-cs"/>
              </a:rPr>
              <a:t>a</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a:t>
            </a:r>
            <a:r>
              <a:rPr kumimoji="0" lang="en-US" sz="2400" b="0" i="0" u="sng" strike="noStrike" kern="1200" cap="none" spc="0" normalizeH="0" baseline="0" noProof="0" dirty="0" err="1">
                <a:ln>
                  <a:noFill/>
                </a:ln>
                <a:solidFill>
                  <a:srgbClr val="FF0000"/>
                </a:solidFill>
                <a:effectLst/>
                <a:uLnTx/>
                <a:uFillTx/>
                <a:latin typeface="Calibri" panose="020F0502020204030204" pitchFamily="34" charset="0"/>
                <a:ea typeface="+mn-ea"/>
                <a:cs typeface="+mn-cs"/>
              </a:rPr>
              <a:t>bc</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)(ac)</a:t>
            </a:r>
            <a:r>
              <a:rPr kumimoji="0" lang="en-US" sz="2400" b="0" i="0" u="sng" strike="noStrike" kern="1200" cap="none" spc="0" normalizeH="0" baseline="0" noProof="0" dirty="0">
                <a:ln>
                  <a:noFill/>
                </a:ln>
                <a:solidFill>
                  <a:srgbClr val="FF0000"/>
                </a:solidFill>
                <a:effectLst/>
                <a:uLnTx/>
                <a:uFillTx/>
                <a:latin typeface="Calibri" panose="020F0502020204030204" pitchFamily="34" charset="0"/>
                <a:ea typeface="+mn-ea"/>
                <a:cs typeface="+mn-cs"/>
              </a:rPr>
              <a:t>d</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2400" b="0" i="0" u="sng" strike="noStrike" kern="1200" cap="none" spc="0" normalizeH="0" baseline="0" noProof="0" dirty="0" err="1">
                <a:ln>
                  <a:noFill/>
                </a:ln>
                <a:solidFill>
                  <a:srgbClr val="FF0000"/>
                </a:solidFill>
                <a:effectLst/>
                <a:uLnTx/>
                <a:uFillTx/>
                <a:latin typeface="Calibri" panose="020F0502020204030204" pitchFamily="34" charset="0"/>
                <a:ea typeface="+mn-ea"/>
                <a:cs typeface="+mn-cs"/>
              </a:rPr>
              <a:t>c</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)&gt;</a:t>
            </a:r>
          </a:p>
        </p:txBody>
      </p:sp>
      <p:sp>
        <p:nvSpPr>
          <p:cNvPr id="15" name="Rectangle 3">
            <a:extLst>
              <a:ext uri="{FF2B5EF4-FFF2-40B4-BE49-F238E27FC236}">
                <a16:creationId xmlns:a16="http://schemas.microsoft.com/office/drawing/2014/main" id="{3A39EDE3-3A2D-A64C-9A53-2E09BE8D5072}"/>
              </a:ext>
            </a:extLst>
          </p:cNvPr>
          <p:cNvSpPr txBox="1">
            <a:spLocks noChangeArrowheads="1"/>
          </p:cNvSpPr>
          <p:nvPr/>
        </p:nvSpPr>
        <p:spPr>
          <a:xfrm>
            <a:off x="508001" y="3537176"/>
            <a:ext cx="6353110" cy="1432929"/>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461963" marR="0" lvl="0" indent="-46196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endParaRPr kumimoji="0" lang="en-US" sz="2400" b="0" strike="noStrike" kern="1200" cap="none" spc="0" normalizeH="0" baseline="0" noProof="0" dirty="0">
              <a:ln>
                <a:noFill/>
              </a:ln>
              <a:solidFill>
                <a:srgbClr val="000000"/>
              </a:solidFill>
              <a:effectLst/>
              <a:uLnTx/>
              <a:uFillTx/>
              <a:latin typeface="Calibri"/>
              <a:ea typeface="+mn-ea"/>
              <a:cs typeface="+mn-cs"/>
            </a:endParaRPr>
          </a:p>
          <a:p>
            <a:pPr marL="461963" marR="0" lvl="0" indent="-46196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sz="2400" b="0" strike="noStrike" kern="1200" cap="none" spc="0" normalizeH="0" baseline="0" noProof="0" dirty="0">
                <a:ln>
                  <a:noFill/>
                </a:ln>
                <a:solidFill>
                  <a:srgbClr val="000000"/>
                </a:solidFill>
                <a:effectLst/>
                <a:uLnTx/>
                <a:uFillTx/>
                <a:latin typeface="Calibri"/>
                <a:ea typeface="+mn-ea"/>
                <a:cs typeface="+mn-cs"/>
              </a:rPr>
              <a:t>Given </a:t>
            </a:r>
            <a:r>
              <a:rPr kumimoji="0" lang="en-US" sz="2400" b="0" strike="noStrike" kern="1200" cap="none" spc="0" normalizeH="0" baseline="0" noProof="0" dirty="0">
                <a:ln>
                  <a:noFill/>
                </a:ln>
                <a:effectLst/>
                <a:uLnTx/>
                <a:uFillTx/>
                <a:latin typeface="Calibri"/>
                <a:ea typeface="+mn-ea"/>
                <a:cs typeface="+mn-cs"/>
              </a:rPr>
              <a:t>support threshold</a:t>
            </a:r>
            <a:r>
              <a:rPr kumimoji="0" lang="en-US" sz="2400" b="0" strike="noStrike" kern="1200" cap="none" spc="0" normalizeH="0" baseline="0" noProof="0" dirty="0">
                <a:ln>
                  <a:noFill/>
                </a:ln>
                <a:effectLst>
                  <a:outerShdw blurRad="38100" dist="38100" dir="2700000" algn="tl">
                    <a:srgbClr val="C0C0C0"/>
                  </a:outerShdw>
                </a:effectLst>
                <a:uLnTx/>
                <a:uFillTx/>
                <a:latin typeface="Calibri"/>
                <a:ea typeface="+mn-ea"/>
                <a:cs typeface="+mn-cs"/>
              </a:rPr>
              <a:t> </a:t>
            </a:r>
            <a:r>
              <a:rPr kumimoji="0" lang="en-US" sz="2400" b="0" i="1" u="none" strike="noStrike" kern="1200" cap="none" spc="0" normalizeH="0" baseline="0" noProof="0" dirty="0" err="1">
                <a:ln>
                  <a:noFill/>
                </a:ln>
                <a:solidFill>
                  <a:srgbClr val="000000"/>
                </a:solidFill>
                <a:effectLst/>
                <a:uLnTx/>
                <a:uFillTx/>
                <a:latin typeface="Calibri"/>
                <a:ea typeface="+mn-ea"/>
                <a:cs typeface="+mn-cs"/>
              </a:rPr>
              <a:t>min_sup</a:t>
            </a:r>
            <a:r>
              <a:rPr kumimoji="0" lang="en-US" sz="2400" b="0" i="1" u="none" strike="noStrike" kern="1200" cap="none" spc="0" normalizeH="0" baseline="0" noProof="0" dirty="0">
                <a:ln>
                  <a:noFill/>
                </a:ln>
                <a:solidFill>
                  <a:srgbClr val="000000"/>
                </a:solidFill>
                <a:effectLst/>
                <a:uLnTx/>
                <a:uFillTx/>
                <a:latin typeface="Calibri"/>
                <a:ea typeface="+mn-ea"/>
                <a:cs typeface="+mn-cs"/>
              </a:rPr>
              <a:t> </a:t>
            </a:r>
            <a:r>
              <a:rPr kumimoji="0" lang="en-US" sz="2400" b="0" i="0" u="none" strike="noStrike" kern="1200" cap="none" spc="0" normalizeH="0" baseline="0" noProof="0" dirty="0">
                <a:ln>
                  <a:noFill/>
                </a:ln>
                <a:solidFill>
                  <a:srgbClr val="000000"/>
                </a:solidFill>
                <a:effectLst/>
                <a:uLnTx/>
                <a:uFillTx/>
                <a:latin typeface="Calibri"/>
                <a:ea typeface="+mn-ea"/>
                <a:cs typeface="+mn-cs"/>
              </a:rPr>
              <a:t>= 2, &lt;(</a:t>
            </a:r>
            <a:r>
              <a:rPr kumimoji="0" lang="en-US" sz="2400" b="0" i="0" u="none" strike="noStrike" kern="1200" cap="none" spc="0" normalizeH="0" baseline="0" noProof="0" dirty="0">
                <a:ln>
                  <a:noFill/>
                </a:ln>
                <a:solidFill>
                  <a:srgbClr val="FF0000"/>
                </a:solidFill>
                <a:effectLst/>
                <a:uLnTx/>
                <a:uFillTx/>
                <a:latin typeface="Calibri"/>
                <a:ea typeface="+mn-ea"/>
                <a:cs typeface="+mn-cs"/>
              </a:rPr>
              <a:t>ab</a:t>
            </a:r>
            <a:r>
              <a:rPr kumimoji="0" lang="en-US" sz="2400" b="0" i="0" u="none" strike="noStrike" kern="1200" cap="none" spc="0" normalizeH="0" baseline="0" noProof="0" dirty="0">
                <a:ln>
                  <a:noFill/>
                </a:ln>
                <a:solidFill>
                  <a:srgbClr val="000000"/>
                </a:solidFill>
                <a:effectLst/>
                <a:uLnTx/>
                <a:uFillTx/>
                <a:latin typeface="Calibri"/>
                <a:ea typeface="+mn-ea"/>
                <a:cs typeface="+mn-cs"/>
              </a:rPr>
              <a:t>)</a:t>
            </a:r>
            <a:r>
              <a:rPr kumimoji="0" lang="en-US" sz="2400" b="0" i="0" u="none" strike="noStrike" kern="1200" cap="none" spc="0" normalizeH="0" baseline="0" noProof="0" dirty="0">
                <a:ln>
                  <a:noFill/>
                </a:ln>
                <a:solidFill>
                  <a:srgbClr val="FF0000"/>
                </a:solidFill>
                <a:effectLst/>
                <a:uLnTx/>
                <a:uFillTx/>
                <a:latin typeface="Calibri"/>
                <a:ea typeface="+mn-ea"/>
                <a:cs typeface="+mn-cs"/>
              </a:rPr>
              <a:t>c</a:t>
            </a:r>
            <a:r>
              <a:rPr kumimoji="0" lang="en-US" sz="2400" b="0" i="0" u="none" strike="noStrike" kern="1200" cap="none" spc="0" normalizeH="0" baseline="0" noProof="0" dirty="0">
                <a:ln>
                  <a:noFill/>
                </a:ln>
                <a:solidFill>
                  <a:srgbClr val="000000"/>
                </a:solidFill>
                <a:effectLst/>
                <a:uLnTx/>
                <a:uFillTx/>
                <a:latin typeface="Calibri"/>
                <a:ea typeface="+mn-ea"/>
                <a:cs typeface="+mn-cs"/>
              </a:rPr>
              <a:t>&gt; </a:t>
            </a:r>
            <a:r>
              <a:rPr kumimoji="0" lang="en-US" sz="2400" b="0" i="1" u="none" strike="noStrike" kern="1200" cap="none" spc="0" normalizeH="0" baseline="0" noProof="0" dirty="0">
                <a:ln>
                  <a:noFill/>
                </a:ln>
                <a:solidFill>
                  <a:srgbClr val="000000"/>
                </a:solidFill>
                <a:effectLst/>
                <a:uLnTx/>
                <a:uFillTx/>
                <a:latin typeface="Calibri"/>
                <a:ea typeface="+mn-ea"/>
                <a:cs typeface="+mn-cs"/>
              </a:rPr>
              <a:t>is</a:t>
            </a:r>
            <a:r>
              <a:rPr kumimoji="0" lang="en-US" sz="2400" b="0" i="0" u="none" strike="noStrike" kern="1200" cap="none" spc="0" normalizeH="0" baseline="0" noProof="0" dirty="0">
                <a:ln>
                  <a:noFill/>
                </a:ln>
                <a:solidFill>
                  <a:srgbClr val="000000"/>
                </a:solidFill>
                <a:effectLst/>
                <a:uLnTx/>
                <a:uFillTx/>
                <a:latin typeface="Calibri"/>
                <a:ea typeface="+mn-ea"/>
                <a:cs typeface="+mn-cs"/>
              </a:rPr>
              <a:t> a </a:t>
            </a:r>
            <a:r>
              <a:rPr kumimoji="0" lang="en-US" sz="2400" b="0" i="1" u="sng" strike="noStrike" kern="1200" cap="none" spc="0" normalizeH="0" baseline="0" noProof="0" dirty="0">
                <a:ln>
                  <a:noFill/>
                </a:ln>
                <a:solidFill>
                  <a:srgbClr val="FF0000"/>
                </a:solidFill>
                <a:effectLst/>
                <a:uLnTx/>
                <a:uFillTx/>
                <a:latin typeface="Calibri"/>
                <a:ea typeface="+mn-ea"/>
                <a:cs typeface="+mn-cs"/>
              </a:rPr>
              <a:t>sequential pattern</a:t>
            </a:r>
          </a:p>
        </p:txBody>
      </p:sp>
      <p:graphicFrame>
        <p:nvGraphicFramePr>
          <p:cNvPr id="16" name="Table 15">
            <a:extLst>
              <a:ext uri="{FF2B5EF4-FFF2-40B4-BE49-F238E27FC236}">
                <a16:creationId xmlns:a16="http://schemas.microsoft.com/office/drawing/2014/main" id="{374F2802-2FFE-BD40-B7FC-ABFB24A7F417}"/>
              </a:ext>
            </a:extLst>
          </p:cNvPr>
          <p:cNvGraphicFramePr>
            <a:graphicFrameLocks noGrp="1"/>
          </p:cNvGraphicFramePr>
          <p:nvPr>
            <p:extLst>
              <p:ext uri="{D42A27DB-BD31-4B8C-83A1-F6EECF244321}">
                <p14:modId xmlns:p14="http://schemas.microsoft.com/office/powerpoint/2010/main" val="4081778276"/>
              </p:ext>
            </p:extLst>
          </p:nvPr>
        </p:nvGraphicFramePr>
        <p:xfrm>
          <a:off x="7571351" y="3134254"/>
          <a:ext cx="3989916" cy="2286000"/>
        </p:xfrm>
        <a:graphic>
          <a:graphicData uri="http://schemas.openxmlformats.org/drawingml/2006/table">
            <a:tbl>
              <a:tblPr firstRow="1" bandRow="1">
                <a:tableStyleId>{7DF18680-E054-41AD-8BC1-D1AEF772440D}</a:tableStyleId>
              </a:tblPr>
              <a:tblGrid>
                <a:gridCol w="840315">
                  <a:extLst>
                    <a:ext uri="{9D8B030D-6E8A-4147-A177-3AD203B41FA5}">
                      <a16:colId xmlns:a16="http://schemas.microsoft.com/office/drawing/2014/main" val="20000"/>
                    </a:ext>
                  </a:extLst>
                </a:gridCol>
                <a:gridCol w="3149601">
                  <a:extLst>
                    <a:ext uri="{9D8B030D-6E8A-4147-A177-3AD203B41FA5}">
                      <a16:colId xmlns:a16="http://schemas.microsoft.com/office/drawing/2014/main" val="20001"/>
                    </a:ext>
                  </a:extLst>
                </a:gridCol>
              </a:tblGrid>
              <a:tr h="355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Calibri" panose="020F0502020204030204" pitchFamily="34" charset="0"/>
                        </a:rPr>
                        <a:t>SID</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Calibri" panose="020F0502020204030204" pitchFamily="34" charset="0"/>
                        </a:rPr>
                        <a:t>Sequence</a:t>
                      </a:r>
                    </a:p>
                  </a:txBody>
                  <a:tcPr marL="121920" marR="121920"/>
                </a:tc>
                <a:extLst>
                  <a:ext uri="{0D108BD9-81ED-4DB2-BD59-A6C34878D82A}">
                    <a16:rowId xmlns:a16="http://schemas.microsoft.com/office/drawing/2014/main" val="10000"/>
                  </a:ext>
                </a:extLst>
              </a:tr>
              <a:tr h="370840">
                <a:tc>
                  <a:txBody>
                    <a:bodyPr/>
                    <a:lstStyle/>
                    <a:p>
                      <a:r>
                        <a:rPr lang="en-US" sz="2400" dirty="0">
                          <a:latin typeface="Calibri" panose="020F0502020204030204" pitchFamily="34" charset="0"/>
                        </a:rPr>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Calibri" panose="020F0502020204030204" pitchFamily="34" charset="0"/>
                        </a:rPr>
                        <a:t>&lt;a(</a:t>
                      </a:r>
                      <a:r>
                        <a:rPr kumimoji="0" lang="en-US" sz="2400" b="0" i="0" u="sng" strike="noStrike" cap="none" normalizeH="0" baseline="0" dirty="0" err="1">
                          <a:ln>
                            <a:noFill/>
                          </a:ln>
                          <a:solidFill>
                            <a:srgbClr val="FF0000"/>
                          </a:solidFill>
                          <a:effectLst/>
                          <a:latin typeface="Calibri" panose="020F0502020204030204" pitchFamily="34" charset="0"/>
                        </a:rPr>
                        <a:t>ab</a:t>
                      </a:r>
                      <a:r>
                        <a:rPr kumimoji="0" lang="en-US" sz="2400" b="0" i="0" u="none" strike="noStrike" cap="none" normalizeH="0" baseline="0" dirty="0" err="1">
                          <a:ln>
                            <a:noFill/>
                          </a:ln>
                          <a:solidFill>
                            <a:schemeClr val="tx1"/>
                          </a:solidFill>
                          <a:effectLst/>
                          <a:latin typeface="Calibri" panose="020F0502020204030204" pitchFamily="34" charset="0"/>
                        </a:rPr>
                        <a:t>c</a:t>
                      </a:r>
                      <a:r>
                        <a:rPr kumimoji="0" lang="en-US" sz="2400" b="0" i="0" u="none" strike="noStrike" cap="none" normalizeH="0" baseline="0" dirty="0">
                          <a:ln>
                            <a:noFill/>
                          </a:ln>
                          <a:solidFill>
                            <a:schemeClr val="tx1"/>
                          </a:solidFill>
                          <a:effectLst/>
                          <a:latin typeface="Calibri" panose="020F0502020204030204" pitchFamily="34" charset="0"/>
                        </a:rPr>
                        <a:t>)(a</a:t>
                      </a:r>
                      <a:r>
                        <a:rPr kumimoji="0" lang="en-US" sz="2400" b="0" i="0" u="sng" strike="noStrike" cap="none" normalizeH="0" baseline="0" dirty="0">
                          <a:ln>
                            <a:noFill/>
                          </a:ln>
                          <a:solidFill>
                            <a:srgbClr val="FF0000"/>
                          </a:solidFill>
                          <a:effectLst/>
                          <a:latin typeface="Calibri" panose="020F0502020204030204" pitchFamily="34" charset="0"/>
                        </a:rPr>
                        <a:t>c</a:t>
                      </a:r>
                      <a:r>
                        <a:rPr kumimoji="0" lang="en-US" sz="2400" b="0" i="0" u="none" strike="noStrike" cap="none" normalizeH="0" baseline="0" dirty="0">
                          <a:ln>
                            <a:noFill/>
                          </a:ln>
                          <a:solidFill>
                            <a:schemeClr val="tx1"/>
                          </a:solidFill>
                          <a:effectLst/>
                          <a:latin typeface="Calibri" panose="020F0502020204030204" pitchFamily="34" charset="0"/>
                        </a:rPr>
                        <a:t>)d(</a:t>
                      </a:r>
                      <a:r>
                        <a:rPr kumimoji="0" lang="en-US" sz="2400" b="0" i="0" u="none" strike="noStrike" cap="none" normalizeH="0" baseline="0" dirty="0" err="1">
                          <a:ln>
                            <a:noFill/>
                          </a:ln>
                          <a:solidFill>
                            <a:schemeClr val="tx1"/>
                          </a:solidFill>
                          <a:effectLst/>
                          <a:latin typeface="Calibri" panose="020F0502020204030204" pitchFamily="34" charset="0"/>
                        </a:rPr>
                        <a:t>cf</a:t>
                      </a:r>
                      <a:r>
                        <a:rPr kumimoji="0" lang="en-US" sz="24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1"/>
                  </a:ext>
                </a:extLst>
              </a:tr>
              <a:tr h="370840">
                <a:tc>
                  <a:txBody>
                    <a:bodyPr/>
                    <a:lstStyle/>
                    <a:p>
                      <a:r>
                        <a:rPr lang="en-US" sz="2400" dirty="0">
                          <a:latin typeface="Calibri" panose="020F0502020204030204" pitchFamily="34" charset="0"/>
                        </a:rPr>
                        <a:t>20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Calibri" panose="020F0502020204030204" pitchFamily="34" charset="0"/>
                        </a:rPr>
                        <a:t>&lt;(ad)c(</a:t>
                      </a:r>
                      <a:r>
                        <a:rPr kumimoji="0" lang="en-US" sz="2400" b="0" i="0" u="none" strike="noStrike" cap="none" normalizeH="0" baseline="0" dirty="0" err="1">
                          <a:ln>
                            <a:noFill/>
                          </a:ln>
                          <a:solidFill>
                            <a:schemeClr val="tx1"/>
                          </a:solidFill>
                          <a:effectLst/>
                          <a:latin typeface="Calibri" panose="020F0502020204030204" pitchFamily="34" charset="0"/>
                        </a:rPr>
                        <a:t>bc</a:t>
                      </a:r>
                      <a:r>
                        <a:rPr kumimoji="0" lang="en-US" sz="2400" b="0" i="0" u="none" strike="noStrike" cap="none" normalizeH="0" baseline="0" dirty="0">
                          <a:ln>
                            <a:noFill/>
                          </a:ln>
                          <a:solidFill>
                            <a:schemeClr val="tx1"/>
                          </a:solidFill>
                          <a:effectLst/>
                          <a:latin typeface="Calibri" panose="020F0502020204030204" pitchFamily="34" charset="0"/>
                        </a:rPr>
                        <a:t>)(ae)&gt;</a:t>
                      </a:r>
                    </a:p>
                  </a:txBody>
                  <a:tcPr marL="121920" marR="121920"/>
                </a:tc>
                <a:extLst>
                  <a:ext uri="{0D108BD9-81ED-4DB2-BD59-A6C34878D82A}">
                    <a16:rowId xmlns:a16="http://schemas.microsoft.com/office/drawing/2014/main" val="10002"/>
                  </a:ext>
                </a:extLst>
              </a:tr>
              <a:tr h="370840">
                <a:tc>
                  <a:txBody>
                    <a:bodyPr/>
                    <a:lstStyle/>
                    <a:p>
                      <a:r>
                        <a:rPr lang="en-US" sz="2400" dirty="0">
                          <a:latin typeface="Calibri" panose="020F0502020204030204" pitchFamily="34" charset="0"/>
                        </a:rPr>
                        <a:t>30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Calibri" panose="020F0502020204030204" pitchFamily="34" charset="0"/>
                        </a:rPr>
                        <a:t>&lt;(</a:t>
                      </a:r>
                      <a:r>
                        <a:rPr kumimoji="0" lang="en-US" sz="2400" b="0" i="0" u="none" strike="noStrike" cap="none" normalizeH="0" baseline="0" dirty="0" err="1">
                          <a:ln>
                            <a:noFill/>
                          </a:ln>
                          <a:solidFill>
                            <a:schemeClr val="tx1"/>
                          </a:solidFill>
                          <a:effectLst/>
                          <a:latin typeface="Calibri" panose="020F0502020204030204" pitchFamily="34" charset="0"/>
                        </a:rPr>
                        <a:t>ef</a:t>
                      </a:r>
                      <a:r>
                        <a:rPr kumimoji="0" lang="en-US" sz="2400" b="0" i="0" u="none" strike="noStrike" cap="none" normalizeH="0" baseline="0" dirty="0">
                          <a:ln>
                            <a:noFill/>
                          </a:ln>
                          <a:solidFill>
                            <a:schemeClr val="tx1"/>
                          </a:solidFill>
                          <a:effectLst/>
                          <a:latin typeface="Calibri" panose="020F0502020204030204" pitchFamily="34" charset="0"/>
                        </a:rPr>
                        <a:t>)(</a:t>
                      </a:r>
                      <a:r>
                        <a:rPr kumimoji="0" lang="en-US" sz="2400" b="0" i="0" u="sng" strike="noStrike" cap="none" normalizeH="0" baseline="0" dirty="0">
                          <a:ln>
                            <a:noFill/>
                          </a:ln>
                          <a:solidFill>
                            <a:srgbClr val="FF0000"/>
                          </a:solidFill>
                          <a:effectLst/>
                          <a:latin typeface="Calibri" panose="020F0502020204030204" pitchFamily="34" charset="0"/>
                        </a:rPr>
                        <a:t>ab</a:t>
                      </a:r>
                      <a:r>
                        <a:rPr kumimoji="0" lang="en-US" sz="2400" b="0" i="0" u="none" strike="noStrike" cap="none" normalizeH="0" baseline="0" dirty="0">
                          <a:ln>
                            <a:noFill/>
                          </a:ln>
                          <a:solidFill>
                            <a:schemeClr val="tx1"/>
                          </a:solidFill>
                          <a:effectLst/>
                          <a:latin typeface="Calibri" panose="020F0502020204030204" pitchFamily="34" charset="0"/>
                        </a:rPr>
                        <a:t>)(</a:t>
                      </a:r>
                      <a:r>
                        <a:rPr kumimoji="0" lang="en-US" sz="2400" b="0" i="0" u="none" strike="noStrike" cap="none" normalizeH="0" baseline="0" dirty="0" err="1">
                          <a:ln>
                            <a:noFill/>
                          </a:ln>
                          <a:solidFill>
                            <a:schemeClr val="tx1"/>
                          </a:solidFill>
                          <a:effectLst/>
                          <a:latin typeface="Calibri" panose="020F0502020204030204" pitchFamily="34" charset="0"/>
                        </a:rPr>
                        <a:t>df</a:t>
                      </a:r>
                      <a:r>
                        <a:rPr kumimoji="0" lang="en-US" sz="2400" b="0" i="0" u="none" strike="noStrike" cap="none" normalizeH="0" baseline="0" dirty="0">
                          <a:ln>
                            <a:noFill/>
                          </a:ln>
                          <a:solidFill>
                            <a:schemeClr val="tx1"/>
                          </a:solidFill>
                          <a:effectLst/>
                          <a:latin typeface="Calibri" panose="020F0502020204030204" pitchFamily="34" charset="0"/>
                        </a:rPr>
                        <a:t>)</a:t>
                      </a:r>
                      <a:r>
                        <a:rPr kumimoji="0" lang="en-US" sz="2400" b="0" i="0" u="sng" strike="noStrike" cap="none" normalizeH="0" baseline="0" dirty="0" err="1">
                          <a:ln>
                            <a:noFill/>
                          </a:ln>
                          <a:solidFill>
                            <a:srgbClr val="FF0000"/>
                          </a:solidFill>
                          <a:effectLst/>
                          <a:latin typeface="Calibri" panose="020F0502020204030204" pitchFamily="34" charset="0"/>
                        </a:rPr>
                        <a:t>c</a:t>
                      </a:r>
                      <a:r>
                        <a:rPr kumimoji="0" lang="en-US" sz="2400" b="0" i="0" u="none" strike="noStrike" cap="none" normalizeH="0" baseline="0" dirty="0" err="1">
                          <a:ln>
                            <a:noFill/>
                          </a:ln>
                          <a:solidFill>
                            <a:schemeClr val="tx1"/>
                          </a:solidFill>
                          <a:effectLst/>
                          <a:latin typeface="Calibri" panose="020F0502020204030204" pitchFamily="34" charset="0"/>
                        </a:rPr>
                        <a:t>b</a:t>
                      </a:r>
                      <a:r>
                        <a:rPr kumimoji="0" lang="en-US" sz="24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3"/>
                  </a:ext>
                </a:extLst>
              </a:tr>
              <a:tr h="370840">
                <a:tc>
                  <a:txBody>
                    <a:bodyPr/>
                    <a:lstStyle/>
                    <a:p>
                      <a:r>
                        <a:rPr lang="en-US" sz="2400" dirty="0">
                          <a:latin typeface="Calibri" panose="020F0502020204030204" pitchFamily="34" charset="0"/>
                        </a:rPr>
                        <a:t>40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Calibri" panose="020F0502020204030204" pitchFamily="34" charset="0"/>
                        </a:rPr>
                        <a:t>&lt;</a:t>
                      </a:r>
                      <a:r>
                        <a:rPr kumimoji="0" lang="en-US" sz="2400" b="0" i="0" u="none" strike="noStrike" cap="none" normalizeH="0" baseline="0" dirty="0" err="1">
                          <a:ln>
                            <a:noFill/>
                          </a:ln>
                          <a:solidFill>
                            <a:schemeClr val="tx1"/>
                          </a:solidFill>
                          <a:effectLst/>
                          <a:latin typeface="Calibri" panose="020F0502020204030204" pitchFamily="34" charset="0"/>
                        </a:rPr>
                        <a:t>eg</a:t>
                      </a:r>
                      <a:r>
                        <a:rPr kumimoji="0" lang="en-US" sz="2400" b="0" i="0" u="none" strike="noStrike" cap="none" normalizeH="0" baseline="0" dirty="0">
                          <a:ln>
                            <a:noFill/>
                          </a:ln>
                          <a:solidFill>
                            <a:schemeClr val="tx1"/>
                          </a:solidFill>
                          <a:effectLst/>
                          <a:latin typeface="Calibri" panose="020F0502020204030204" pitchFamily="34" charset="0"/>
                        </a:rPr>
                        <a:t>(</a:t>
                      </a:r>
                      <a:r>
                        <a:rPr kumimoji="0" lang="en-US" sz="2400" b="0" i="0" u="none" strike="noStrike" cap="none" normalizeH="0" baseline="0" dirty="0" err="1">
                          <a:ln>
                            <a:noFill/>
                          </a:ln>
                          <a:solidFill>
                            <a:schemeClr val="tx1"/>
                          </a:solidFill>
                          <a:effectLst/>
                          <a:latin typeface="Calibri" panose="020F0502020204030204" pitchFamily="34" charset="0"/>
                        </a:rPr>
                        <a:t>af</a:t>
                      </a:r>
                      <a:r>
                        <a:rPr kumimoji="0" lang="en-US" sz="2400" b="0" i="0" u="none" strike="noStrike" cap="none" normalizeH="0" baseline="0" dirty="0">
                          <a:ln>
                            <a:noFill/>
                          </a:ln>
                          <a:solidFill>
                            <a:schemeClr val="tx1"/>
                          </a:solidFill>
                          <a:effectLst/>
                          <a:latin typeface="Calibri" panose="020F0502020204030204" pitchFamily="34" charset="0"/>
                        </a:rPr>
                        <a:t>)</a:t>
                      </a:r>
                      <a:r>
                        <a:rPr kumimoji="0" lang="en-US" sz="2400" b="0" i="0" u="none" strike="noStrike" cap="none" normalizeH="0" baseline="0" dirty="0" err="1">
                          <a:ln>
                            <a:noFill/>
                          </a:ln>
                          <a:solidFill>
                            <a:schemeClr val="tx1"/>
                          </a:solidFill>
                          <a:effectLst/>
                          <a:latin typeface="Calibri" panose="020F0502020204030204" pitchFamily="34" charset="0"/>
                        </a:rPr>
                        <a:t>cbc</a:t>
                      </a:r>
                      <a:r>
                        <a:rPr kumimoji="0" lang="en-US" sz="24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4"/>
                  </a:ext>
                </a:extLst>
              </a:tr>
            </a:tbl>
          </a:graphicData>
        </a:graphic>
      </p:graphicFrame>
      <p:sp>
        <p:nvSpPr>
          <p:cNvPr id="17" name="Text Box 4">
            <a:extLst>
              <a:ext uri="{FF2B5EF4-FFF2-40B4-BE49-F238E27FC236}">
                <a16:creationId xmlns:a16="http://schemas.microsoft.com/office/drawing/2014/main" id="{C7A89545-4830-B841-8760-ECDFDCEBAA5E}"/>
              </a:ext>
            </a:extLst>
          </p:cNvPr>
          <p:cNvSpPr txBox="1">
            <a:spLocks noChangeArrowheads="1"/>
          </p:cNvSpPr>
          <p:nvPr/>
        </p:nvSpPr>
        <p:spPr bwMode="auto">
          <a:xfrm>
            <a:off x="7997824" y="2600854"/>
            <a:ext cx="2950359" cy="461665"/>
          </a:xfrm>
          <a:prstGeom prst="rect">
            <a:avLst/>
          </a:prstGeom>
          <a:noFill/>
          <a:ln w="9525">
            <a:noFill/>
            <a:miter lim="800000"/>
            <a:headEnd/>
            <a:tailEnd/>
          </a:ln>
          <a:effectLst/>
        </p:spPr>
        <p:txBody>
          <a:bodyPr wrap="non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 </a:t>
            </a:r>
            <a:r>
              <a:rPr kumimoji="0" lang="en-US" sz="2400" b="1" strike="noStrike" kern="1200" cap="none" spc="0" normalizeH="0" baseline="0" noProof="0" dirty="0">
                <a:ln>
                  <a:noFill/>
                </a:ln>
                <a:solidFill>
                  <a:srgbClr val="FF0000"/>
                </a:solidFill>
                <a:effectLst/>
                <a:uLnTx/>
                <a:uFillTx/>
                <a:latin typeface="Calibri" panose="020F0502020204030204" pitchFamily="34" charset="0"/>
                <a:ea typeface="+mn-ea"/>
                <a:cs typeface="+mn-cs"/>
              </a:rPr>
              <a:t>sequence database</a:t>
            </a:r>
            <a:r>
              <a:rPr kumimoji="0" lang="en-US" sz="2400" b="1" strike="noStrike" kern="1200" cap="none" spc="0" normalizeH="0" baseline="0" noProof="0" dirty="0">
                <a:ln>
                  <a:noFill/>
                </a:ln>
                <a:solidFill>
                  <a:srgbClr val="FF0000"/>
                </a:solidFill>
                <a:effectLst>
                  <a:outerShdw blurRad="38100" dist="38100" dir="2700000" algn="tl">
                    <a:srgbClr val="C0C0C0"/>
                  </a:outerShdw>
                </a:effectLst>
                <a:uLnTx/>
                <a:uFillTx/>
                <a:latin typeface="Calibri" panose="020F0502020204030204" pitchFamily="34" charset="0"/>
                <a:ea typeface="+mn-ea"/>
                <a:cs typeface="+mn-cs"/>
              </a:rPr>
              <a:t> </a:t>
            </a:r>
          </a:p>
        </p:txBody>
      </p:sp>
      <p:sp>
        <p:nvSpPr>
          <p:cNvPr id="9" name="Curved Right Arrow 13">
            <a:extLst>
              <a:ext uri="{FF2B5EF4-FFF2-40B4-BE49-F238E27FC236}">
                <a16:creationId xmlns:a16="http://schemas.microsoft.com/office/drawing/2014/main" id="{77D634E1-CA28-1B4C-B9D2-59F14C4FDDB4}"/>
              </a:ext>
            </a:extLst>
          </p:cNvPr>
          <p:cNvSpPr>
            <a:spLocks noChangeArrowheads="1"/>
          </p:cNvSpPr>
          <p:nvPr/>
        </p:nvSpPr>
        <p:spPr bwMode="auto">
          <a:xfrm rot="5400000" flipH="1">
            <a:off x="2501796" y="1292243"/>
            <a:ext cx="350728" cy="3911600"/>
          </a:xfrm>
          <a:prstGeom prst="curvedRightArrow">
            <a:avLst>
              <a:gd name="adj1" fmla="val 25003"/>
              <a:gd name="adj2" fmla="val 50005"/>
              <a:gd name="adj3"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0" name="Curved Right Arrow 13">
            <a:extLst>
              <a:ext uri="{FF2B5EF4-FFF2-40B4-BE49-F238E27FC236}">
                <a16:creationId xmlns:a16="http://schemas.microsoft.com/office/drawing/2014/main" id="{65BAAD9C-67F4-4348-B99C-5874D55025FF}"/>
              </a:ext>
            </a:extLst>
          </p:cNvPr>
          <p:cNvSpPr>
            <a:spLocks noChangeArrowheads="1"/>
          </p:cNvSpPr>
          <p:nvPr/>
        </p:nvSpPr>
        <p:spPr bwMode="auto">
          <a:xfrm rot="5400000">
            <a:off x="2906398" y="598804"/>
            <a:ext cx="323844" cy="4064000"/>
          </a:xfrm>
          <a:prstGeom prst="curvedRightArrow">
            <a:avLst>
              <a:gd name="adj1" fmla="val 25003"/>
              <a:gd name="adj2" fmla="val 50005"/>
              <a:gd name="adj3"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1" name="Curved Right Arrow 13">
            <a:extLst>
              <a:ext uri="{FF2B5EF4-FFF2-40B4-BE49-F238E27FC236}">
                <a16:creationId xmlns:a16="http://schemas.microsoft.com/office/drawing/2014/main" id="{13898A0D-AAB1-CA4C-B167-3756E06AB784}"/>
              </a:ext>
            </a:extLst>
          </p:cNvPr>
          <p:cNvSpPr>
            <a:spLocks noChangeArrowheads="1"/>
          </p:cNvSpPr>
          <p:nvPr/>
        </p:nvSpPr>
        <p:spPr bwMode="auto">
          <a:xfrm rot="5400000">
            <a:off x="3456937" y="353062"/>
            <a:ext cx="334965" cy="4525962"/>
          </a:xfrm>
          <a:prstGeom prst="curvedRightArrow">
            <a:avLst>
              <a:gd name="adj1" fmla="val 25003"/>
              <a:gd name="adj2" fmla="val 50005"/>
              <a:gd name="adj3"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2" name="Curved Right Arrow 13">
            <a:extLst>
              <a:ext uri="{FF2B5EF4-FFF2-40B4-BE49-F238E27FC236}">
                <a16:creationId xmlns:a16="http://schemas.microsoft.com/office/drawing/2014/main" id="{4AB6F82A-65D7-8C47-A76E-1C465DBB068F}"/>
              </a:ext>
            </a:extLst>
          </p:cNvPr>
          <p:cNvSpPr>
            <a:spLocks noChangeArrowheads="1"/>
          </p:cNvSpPr>
          <p:nvPr/>
        </p:nvSpPr>
        <p:spPr bwMode="auto">
          <a:xfrm rot="5400000" flipH="1">
            <a:off x="3554962" y="995047"/>
            <a:ext cx="473565" cy="4608509"/>
          </a:xfrm>
          <a:prstGeom prst="curvedRightArrow">
            <a:avLst>
              <a:gd name="adj1" fmla="val 25003"/>
              <a:gd name="adj2" fmla="val 50005"/>
              <a:gd name="adj3"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113042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P spid="9"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11200" y="381000"/>
            <a:ext cx="10797117" cy="579438"/>
          </a:xfrm>
        </p:spPr>
        <p:txBody>
          <a:bodyPr>
            <a:normAutofit fontScale="90000"/>
          </a:bodyPr>
          <a:lstStyle/>
          <a:p>
            <a:pPr eaLnBrk="1" hangingPunct="1"/>
            <a:r>
              <a:rPr lang="en-US" altLang="en-US"/>
              <a:t>Sequential Pattern Mining Algorithms</a:t>
            </a:r>
            <a:endParaRPr lang="en-US" altLang="en-US" sz="3200"/>
          </a:p>
        </p:txBody>
      </p:sp>
      <p:sp>
        <p:nvSpPr>
          <p:cNvPr id="6147" name="Rectangle 3"/>
          <p:cNvSpPr>
            <a:spLocks noGrp="1" noChangeArrowheads="1"/>
          </p:cNvSpPr>
          <p:nvPr>
            <p:ph idx="1"/>
          </p:nvPr>
        </p:nvSpPr>
        <p:spPr>
          <a:xfrm>
            <a:off x="469775" y="1201093"/>
            <a:ext cx="10530186" cy="5244974"/>
          </a:xfrm>
        </p:spPr>
        <p:txBody>
          <a:bodyPr/>
          <a:lstStyle/>
          <a:p>
            <a:pPr eaLnBrk="1" hangingPunct="1">
              <a:spcAft>
                <a:spcPts val="600"/>
              </a:spcAft>
            </a:pPr>
            <a:r>
              <a:rPr lang="en-US" altLang="en-US" sz="2400" dirty="0"/>
              <a:t>Algorithm requirement: </a:t>
            </a:r>
            <a:r>
              <a:rPr lang="en-US" altLang="en-US" sz="2400" dirty="0">
                <a:solidFill>
                  <a:srgbClr val="FF0000"/>
                </a:solidFill>
              </a:rPr>
              <a:t>Efficient, scalable, finding complete set, incorporating various kinds of user-specific constraints </a:t>
            </a:r>
          </a:p>
          <a:p>
            <a:pPr eaLnBrk="1" hangingPunct="1">
              <a:spcAft>
                <a:spcPts val="600"/>
              </a:spcAft>
            </a:pPr>
            <a:r>
              <a:rPr lang="en-US" altLang="en-US" sz="2400" dirty="0"/>
              <a:t>The </a:t>
            </a:r>
            <a:r>
              <a:rPr lang="en-US" altLang="en-US" sz="2400" dirty="0" err="1"/>
              <a:t>Apriori</a:t>
            </a:r>
            <a:r>
              <a:rPr lang="en-US" altLang="en-US" sz="2400" dirty="0"/>
              <a:t> property still holds:  If a subsequence s</a:t>
            </a:r>
            <a:r>
              <a:rPr lang="en-US" altLang="en-US" sz="2400" baseline="-25000" dirty="0"/>
              <a:t>1</a:t>
            </a:r>
            <a:r>
              <a:rPr lang="en-US" altLang="en-US" sz="2400" dirty="0"/>
              <a:t> is infrequent, </a:t>
            </a:r>
            <a:r>
              <a:rPr lang="en-US" altLang="en-US" sz="2400" dirty="0">
                <a:sym typeface="Wingdings" pitchFamily="2" charset="2"/>
              </a:rPr>
              <a:t>none of s</a:t>
            </a:r>
            <a:r>
              <a:rPr lang="en-US" altLang="en-US" sz="2400" baseline="-25000" dirty="0">
                <a:sym typeface="Wingdings" pitchFamily="2" charset="2"/>
              </a:rPr>
              <a:t>1</a:t>
            </a:r>
            <a:r>
              <a:rPr lang="en-US" altLang="en-US" sz="2400" dirty="0">
                <a:sym typeface="Wingdings" pitchFamily="2" charset="2"/>
              </a:rPr>
              <a:t>’s super-sequences can be frequent</a:t>
            </a:r>
          </a:p>
          <a:p>
            <a:pPr eaLnBrk="1" hangingPunct="1">
              <a:spcAft>
                <a:spcPts val="600"/>
              </a:spcAft>
            </a:pPr>
            <a:r>
              <a:rPr lang="en-US" altLang="en-US" sz="2400" dirty="0"/>
              <a:t>Representative algorithms</a:t>
            </a:r>
          </a:p>
          <a:p>
            <a:pPr lvl="1" eaLnBrk="1" hangingPunct="1">
              <a:spcAft>
                <a:spcPts val="600"/>
              </a:spcAft>
            </a:pPr>
            <a:r>
              <a:rPr lang="en-US" altLang="en-US" sz="2400" dirty="0">
                <a:solidFill>
                  <a:srgbClr val="FF0000"/>
                </a:solidFill>
              </a:rPr>
              <a:t>GSP</a:t>
            </a:r>
            <a:r>
              <a:rPr lang="en-US" altLang="en-US" sz="2400" dirty="0">
                <a:solidFill>
                  <a:schemeClr val="hlink"/>
                </a:solidFill>
              </a:rPr>
              <a:t> </a:t>
            </a:r>
            <a:r>
              <a:rPr lang="en-US" altLang="en-US" sz="2400" dirty="0"/>
              <a:t>(Generalized Sequential Patterns): </a:t>
            </a:r>
            <a:r>
              <a:rPr lang="en-US" altLang="en-US" sz="2400" dirty="0" err="1"/>
              <a:t>Srikant</a:t>
            </a:r>
            <a:r>
              <a:rPr lang="en-US" altLang="en-US" sz="2400" dirty="0"/>
              <a:t> &amp; Agrawal @ EDBT’96)</a:t>
            </a:r>
          </a:p>
          <a:p>
            <a:pPr lvl="1" eaLnBrk="1" hangingPunct="1">
              <a:spcAft>
                <a:spcPts val="600"/>
              </a:spcAft>
            </a:pPr>
            <a:r>
              <a:rPr lang="en-US" altLang="en-US" sz="2400" dirty="0"/>
              <a:t>Vertical format-based mining: </a:t>
            </a:r>
            <a:r>
              <a:rPr lang="en-US" altLang="en-US" sz="2400" dirty="0">
                <a:solidFill>
                  <a:srgbClr val="FF0000"/>
                </a:solidFill>
              </a:rPr>
              <a:t>SPADE</a:t>
            </a:r>
            <a:r>
              <a:rPr lang="en-US" altLang="en-US" sz="2400" dirty="0"/>
              <a:t> (</a:t>
            </a:r>
            <a:r>
              <a:rPr lang="en-US" altLang="en-US" sz="2400" dirty="0" err="1"/>
              <a:t>Zaki@Machine</a:t>
            </a:r>
            <a:r>
              <a:rPr lang="en-US" altLang="en-US" sz="2400" dirty="0"/>
              <a:t> Leanining’00)</a:t>
            </a:r>
          </a:p>
          <a:p>
            <a:pPr lvl="1" eaLnBrk="1" hangingPunct="1">
              <a:spcAft>
                <a:spcPts val="600"/>
              </a:spcAft>
            </a:pPr>
            <a:r>
              <a:rPr lang="en-US" altLang="en-US" sz="2400" dirty="0"/>
              <a:t>Pattern-growth methods: </a:t>
            </a:r>
            <a:r>
              <a:rPr lang="en-US" altLang="en-US" sz="2400" dirty="0" err="1">
                <a:solidFill>
                  <a:srgbClr val="FF0000"/>
                </a:solidFill>
              </a:rPr>
              <a:t>PrefixSpan</a:t>
            </a:r>
            <a:r>
              <a:rPr lang="en-US" altLang="en-US" sz="2400" dirty="0"/>
              <a:t> (Pei, et al. @TKDE’04)</a:t>
            </a:r>
          </a:p>
          <a:p>
            <a:pPr eaLnBrk="1" hangingPunct="1">
              <a:spcAft>
                <a:spcPts val="600"/>
              </a:spcAft>
            </a:pPr>
            <a:r>
              <a:rPr lang="en-US" altLang="en-US" sz="2400" dirty="0"/>
              <a:t>Mining closed sequential patterns: </a:t>
            </a:r>
            <a:r>
              <a:rPr lang="en-US" altLang="en-US" sz="2400" dirty="0" err="1">
                <a:solidFill>
                  <a:srgbClr val="FF0000"/>
                </a:solidFill>
              </a:rPr>
              <a:t>CloSpan</a:t>
            </a:r>
            <a:r>
              <a:rPr lang="en-US" altLang="en-US" sz="2400" dirty="0"/>
              <a:t> (Yan, et al. @SDM’03)</a:t>
            </a:r>
          </a:p>
          <a:p>
            <a:pPr>
              <a:spcAft>
                <a:spcPts val="600"/>
              </a:spcAft>
            </a:pPr>
            <a:r>
              <a:rPr lang="en-US" altLang="en-US" sz="2400" dirty="0"/>
              <a:t>Constraint-based sequential pattern mining</a:t>
            </a:r>
          </a:p>
        </p:txBody>
      </p:sp>
    </p:spTree>
    <p:extLst>
      <p:ext uri="{BB962C8B-B14F-4D97-AF65-F5344CB8AC3E}">
        <p14:creationId xmlns:p14="http://schemas.microsoft.com/office/powerpoint/2010/main" val="128724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381000"/>
            <a:ext cx="12192000" cy="533400"/>
          </a:xfrm>
        </p:spPr>
        <p:txBody>
          <a:bodyPr>
            <a:noAutofit/>
          </a:bodyPr>
          <a:lstStyle/>
          <a:p>
            <a:pPr eaLnBrk="1" hangingPunct="1"/>
            <a:r>
              <a:rPr lang="en-US" altLang="en-US" sz="4000" dirty="0"/>
              <a:t>GSP: </a:t>
            </a:r>
            <a:r>
              <a:rPr lang="en-US" altLang="en-US" sz="4000" dirty="0" err="1"/>
              <a:t>Apriori</a:t>
            </a:r>
            <a:r>
              <a:rPr lang="en-US" altLang="en-US" sz="4000" dirty="0"/>
              <a:t>-Based Sequential Pattern Mining</a:t>
            </a:r>
          </a:p>
        </p:txBody>
      </p:sp>
      <p:sp>
        <p:nvSpPr>
          <p:cNvPr id="7171" name="Rectangle 3"/>
          <p:cNvSpPr>
            <a:spLocks noGrp="1" noChangeArrowheads="1"/>
          </p:cNvSpPr>
          <p:nvPr>
            <p:ph idx="1"/>
          </p:nvPr>
        </p:nvSpPr>
        <p:spPr>
          <a:xfrm>
            <a:off x="304800" y="1163784"/>
            <a:ext cx="7511845" cy="1676400"/>
          </a:xfrm>
        </p:spPr>
        <p:txBody>
          <a:bodyPr/>
          <a:lstStyle/>
          <a:p>
            <a:pPr eaLnBrk="1" hangingPunct="1">
              <a:lnSpc>
                <a:spcPct val="90000"/>
              </a:lnSpc>
            </a:pPr>
            <a:r>
              <a:rPr lang="en-US" altLang="en-US" sz="2400" dirty="0"/>
              <a:t>Initial candidates: All 8-singleton sequences</a:t>
            </a:r>
          </a:p>
          <a:p>
            <a:pPr lvl="1" eaLnBrk="1" hangingPunct="1">
              <a:lnSpc>
                <a:spcPct val="90000"/>
              </a:lnSpc>
            </a:pPr>
            <a:r>
              <a:rPr lang="en-US" altLang="en-US" sz="2400" dirty="0"/>
              <a:t>&lt;a&gt;, &lt;b&gt;, &lt;c&gt;, &lt;d&gt;, &lt;e&gt;, &lt;f&gt;, &lt;g&gt;, &lt;h&gt;</a:t>
            </a:r>
          </a:p>
          <a:p>
            <a:pPr eaLnBrk="1" hangingPunct="1">
              <a:lnSpc>
                <a:spcPct val="90000"/>
              </a:lnSpc>
            </a:pPr>
            <a:r>
              <a:rPr lang="en-US" altLang="en-US" sz="2400" dirty="0"/>
              <a:t>Scan DB once, count support for each candidate</a:t>
            </a:r>
          </a:p>
        </p:txBody>
      </p:sp>
      <p:graphicFrame>
        <p:nvGraphicFramePr>
          <p:cNvPr id="31" name="Table 30"/>
          <p:cNvGraphicFramePr>
            <a:graphicFrameLocks noGrp="1"/>
          </p:cNvGraphicFramePr>
          <p:nvPr>
            <p:extLst>
              <p:ext uri="{D42A27DB-BD31-4B8C-83A1-F6EECF244321}">
                <p14:modId xmlns:p14="http://schemas.microsoft.com/office/powerpoint/2010/main" val="1301034312"/>
              </p:ext>
            </p:extLst>
          </p:nvPr>
        </p:nvGraphicFramePr>
        <p:xfrm>
          <a:off x="501137" y="3133727"/>
          <a:ext cx="3048000" cy="2124073"/>
        </p:xfrm>
        <a:graphic>
          <a:graphicData uri="http://schemas.openxmlformats.org/drawingml/2006/table">
            <a:tbl>
              <a:tblPr firstRow="1" bandRow="1">
                <a:tableStyleId>{7DF18680-E054-41AD-8BC1-D1AEF772440D}</a:tableStyleId>
              </a:tblPr>
              <a:tblGrid>
                <a:gridCol w="711200">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tblGrid>
              <a:tr h="365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SID   </a:t>
                      </a:r>
                    </a:p>
                  </a:txBody>
                  <a:tcPr marL="121920" marR="121920" marT="45734" marB="4573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Sequence</a:t>
                      </a:r>
                    </a:p>
                  </a:txBody>
                  <a:tcPr marL="121920" marR="121920" marT="45734" marB="45734"/>
                </a:tc>
                <a:extLst>
                  <a:ext uri="{0D108BD9-81ED-4DB2-BD59-A6C34878D82A}">
                    <a16:rowId xmlns:a16="http://schemas.microsoft.com/office/drawing/2014/main" val="10000"/>
                  </a:ext>
                </a:extLst>
              </a:tr>
              <a:tr h="355706">
                <a:tc>
                  <a:txBody>
                    <a:bodyPr/>
                    <a:lstStyle/>
                    <a:p>
                      <a:r>
                        <a:rPr lang="en-US" sz="1600" dirty="0">
                          <a:latin typeface="Calibri" panose="020F0502020204030204" pitchFamily="34" charset="0"/>
                        </a:rPr>
                        <a:t>10</a:t>
                      </a:r>
                    </a:p>
                  </a:txBody>
                  <a:tcPr marL="121920" marR="121920" marT="45734" marB="45734"/>
                </a:tc>
                <a:tc>
                  <a:txBody>
                    <a:bodyPr/>
                    <a:lstStyle/>
                    <a:p>
                      <a:pPr algn="ctr" eaLnBrk="1" hangingPunct="1">
                        <a:lnSpc>
                          <a:spcPct val="80000"/>
                        </a:lnSpc>
                        <a:spcBef>
                          <a:spcPct val="20000"/>
                        </a:spcBef>
                        <a:buFont typeface="Wingdings" pitchFamily="2" charset="2"/>
                        <a:buNone/>
                      </a:pPr>
                      <a:r>
                        <a:rPr lang="en-US" altLang="en-US" sz="1800" dirty="0">
                          <a:latin typeface="Calibri" panose="020F0502020204030204" pitchFamily="34" charset="0"/>
                        </a:rPr>
                        <a:t>&lt;(</a:t>
                      </a:r>
                      <a:r>
                        <a:rPr lang="en-US" altLang="en-US" sz="1800" dirty="0" err="1">
                          <a:latin typeface="Calibri" panose="020F0502020204030204" pitchFamily="34" charset="0"/>
                        </a:rPr>
                        <a:t>bd</a:t>
                      </a:r>
                      <a:r>
                        <a:rPr lang="en-US" altLang="en-US" sz="1800" dirty="0">
                          <a:latin typeface="Calibri" panose="020F0502020204030204" pitchFamily="34" charset="0"/>
                        </a:rPr>
                        <a:t>)</a:t>
                      </a:r>
                      <a:r>
                        <a:rPr lang="en-US" altLang="en-US" sz="1800" dirty="0" err="1">
                          <a:latin typeface="Calibri" panose="020F0502020204030204" pitchFamily="34" charset="0"/>
                        </a:rPr>
                        <a:t>cb</a:t>
                      </a:r>
                      <a:r>
                        <a:rPr lang="en-US" altLang="en-US" sz="1800" dirty="0">
                          <a:latin typeface="Calibri" panose="020F0502020204030204" pitchFamily="34" charset="0"/>
                        </a:rPr>
                        <a:t>(ac)&gt;</a:t>
                      </a:r>
                    </a:p>
                  </a:txBody>
                  <a:tcPr marL="121920" marR="121920" marT="45734" marB="45734"/>
                </a:tc>
                <a:extLst>
                  <a:ext uri="{0D108BD9-81ED-4DB2-BD59-A6C34878D82A}">
                    <a16:rowId xmlns:a16="http://schemas.microsoft.com/office/drawing/2014/main" val="10001"/>
                  </a:ext>
                </a:extLst>
              </a:tr>
              <a:tr h="355706">
                <a:tc>
                  <a:txBody>
                    <a:bodyPr/>
                    <a:lstStyle/>
                    <a:p>
                      <a:r>
                        <a:rPr lang="en-US" sz="1600" dirty="0">
                          <a:latin typeface="Calibri" panose="020F0502020204030204" pitchFamily="34" charset="0"/>
                        </a:rPr>
                        <a:t>20</a:t>
                      </a:r>
                    </a:p>
                  </a:txBody>
                  <a:tcPr marL="121920" marR="121920" marT="45734" marB="45734"/>
                </a:tc>
                <a:tc>
                  <a:txBody>
                    <a:bodyPr/>
                    <a:lstStyle/>
                    <a:p>
                      <a:pPr algn="ctr" eaLnBrk="1" hangingPunct="1">
                        <a:lnSpc>
                          <a:spcPct val="80000"/>
                        </a:lnSpc>
                        <a:spcBef>
                          <a:spcPct val="20000"/>
                        </a:spcBef>
                        <a:buFont typeface="Wingdings" pitchFamily="2" charset="2"/>
                        <a:buNone/>
                      </a:pPr>
                      <a:r>
                        <a:rPr lang="en-US" altLang="en-US" sz="1800" dirty="0">
                          <a:latin typeface="Calibri" panose="020F0502020204030204" pitchFamily="34" charset="0"/>
                        </a:rPr>
                        <a:t>&lt;(bf)(</a:t>
                      </a:r>
                      <a:r>
                        <a:rPr lang="en-US" altLang="en-US" sz="1800" dirty="0" err="1">
                          <a:latin typeface="Calibri" panose="020F0502020204030204" pitchFamily="34" charset="0"/>
                        </a:rPr>
                        <a:t>ce</a:t>
                      </a:r>
                      <a:r>
                        <a:rPr lang="en-US" altLang="en-US" sz="1800" dirty="0">
                          <a:latin typeface="Calibri" panose="020F0502020204030204" pitchFamily="34" charset="0"/>
                        </a:rPr>
                        <a:t>)b(</a:t>
                      </a:r>
                      <a:r>
                        <a:rPr lang="en-US" altLang="en-US" sz="1800" dirty="0" err="1">
                          <a:latin typeface="Calibri" panose="020F0502020204030204" pitchFamily="34" charset="0"/>
                        </a:rPr>
                        <a:t>fg</a:t>
                      </a:r>
                      <a:r>
                        <a:rPr lang="en-US" altLang="en-US" sz="1800" dirty="0">
                          <a:latin typeface="Calibri" panose="020F0502020204030204" pitchFamily="34" charset="0"/>
                        </a:rPr>
                        <a:t>)&gt;</a:t>
                      </a:r>
                    </a:p>
                  </a:txBody>
                  <a:tcPr marL="121920" marR="121920" marT="45734" marB="45734"/>
                </a:tc>
                <a:extLst>
                  <a:ext uri="{0D108BD9-81ED-4DB2-BD59-A6C34878D82A}">
                    <a16:rowId xmlns:a16="http://schemas.microsoft.com/office/drawing/2014/main" val="10002"/>
                  </a:ext>
                </a:extLst>
              </a:tr>
              <a:tr h="355706">
                <a:tc>
                  <a:txBody>
                    <a:bodyPr/>
                    <a:lstStyle/>
                    <a:p>
                      <a:r>
                        <a:rPr lang="en-US" sz="1600" dirty="0">
                          <a:latin typeface="Calibri" panose="020F0502020204030204" pitchFamily="34" charset="0"/>
                        </a:rPr>
                        <a:t>30</a:t>
                      </a:r>
                    </a:p>
                  </a:txBody>
                  <a:tcPr marL="121920" marR="121920" marT="45734" marB="45734"/>
                </a:tc>
                <a:tc>
                  <a:txBody>
                    <a:bodyPr/>
                    <a:lstStyle/>
                    <a:p>
                      <a:pPr algn="ctr" eaLnBrk="1" hangingPunct="1">
                        <a:lnSpc>
                          <a:spcPct val="80000"/>
                        </a:lnSpc>
                        <a:spcBef>
                          <a:spcPct val="20000"/>
                        </a:spcBef>
                        <a:buFont typeface="Wingdings" pitchFamily="2" charset="2"/>
                        <a:buNone/>
                      </a:pPr>
                      <a:r>
                        <a:rPr lang="en-US" altLang="en-US" sz="1800" dirty="0">
                          <a:latin typeface="Calibri" panose="020F0502020204030204" pitchFamily="34" charset="0"/>
                        </a:rPr>
                        <a:t>&lt;(ah)(bf)</a:t>
                      </a:r>
                      <a:r>
                        <a:rPr lang="en-US" altLang="en-US" sz="1800" dirty="0" err="1">
                          <a:latin typeface="Calibri" panose="020F0502020204030204" pitchFamily="34" charset="0"/>
                        </a:rPr>
                        <a:t>abf</a:t>
                      </a:r>
                      <a:r>
                        <a:rPr lang="en-US" altLang="en-US" sz="1800" dirty="0">
                          <a:latin typeface="Calibri" panose="020F0502020204030204" pitchFamily="34" charset="0"/>
                        </a:rPr>
                        <a:t>&gt;</a:t>
                      </a:r>
                    </a:p>
                  </a:txBody>
                  <a:tcPr marL="121920" marR="121920" marT="45734" marB="45734"/>
                </a:tc>
                <a:extLst>
                  <a:ext uri="{0D108BD9-81ED-4DB2-BD59-A6C34878D82A}">
                    <a16:rowId xmlns:a16="http://schemas.microsoft.com/office/drawing/2014/main" val="10003"/>
                  </a:ext>
                </a:extLst>
              </a:tr>
              <a:tr h="335380">
                <a:tc>
                  <a:txBody>
                    <a:bodyPr/>
                    <a:lstStyle/>
                    <a:p>
                      <a:r>
                        <a:rPr lang="en-US" sz="1600" dirty="0">
                          <a:latin typeface="Calibri" panose="020F0502020204030204" pitchFamily="34" charset="0"/>
                        </a:rPr>
                        <a:t>40</a:t>
                      </a:r>
                    </a:p>
                  </a:txBody>
                  <a:tcPr marL="121920" marR="121920" marT="45734" marB="45734"/>
                </a:tc>
                <a:tc>
                  <a:txBody>
                    <a:bodyPr/>
                    <a:lstStyle/>
                    <a:p>
                      <a:pPr algn="ctr" eaLnBrk="1" hangingPunct="1">
                        <a:lnSpc>
                          <a:spcPct val="80000"/>
                        </a:lnSpc>
                        <a:spcBef>
                          <a:spcPct val="20000"/>
                        </a:spcBef>
                        <a:buFont typeface="Wingdings" pitchFamily="2" charset="2"/>
                        <a:buNone/>
                      </a:pPr>
                      <a:r>
                        <a:rPr lang="en-US" altLang="en-US" sz="1800" dirty="0">
                          <a:latin typeface="Calibri" panose="020F0502020204030204" pitchFamily="34" charset="0"/>
                        </a:rPr>
                        <a:t>&lt;(be)(</a:t>
                      </a:r>
                      <a:r>
                        <a:rPr lang="en-US" altLang="en-US" sz="1800" dirty="0" err="1">
                          <a:latin typeface="Calibri" panose="020F0502020204030204" pitchFamily="34" charset="0"/>
                        </a:rPr>
                        <a:t>ce</a:t>
                      </a:r>
                      <a:r>
                        <a:rPr lang="en-US" altLang="en-US" sz="1800" dirty="0">
                          <a:latin typeface="Calibri" panose="020F0502020204030204" pitchFamily="34" charset="0"/>
                        </a:rPr>
                        <a:t>)d&gt;</a:t>
                      </a:r>
                    </a:p>
                  </a:txBody>
                  <a:tcPr marL="121920" marR="121920" marT="45734" marB="45734"/>
                </a:tc>
                <a:extLst>
                  <a:ext uri="{0D108BD9-81ED-4DB2-BD59-A6C34878D82A}">
                    <a16:rowId xmlns:a16="http://schemas.microsoft.com/office/drawing/2014/main" val="10004"/>
                  </a:ext>
                </a:extLst>
              </a:tr>
              <a:tr h="355706">
                <a:tc>
                  <a:txBody>
                    <a:bodyPr/>
                    <a:lstStyle/>
                    <a:p>
                      <a:r>
                        <a:rPr lang="en-US" sz="1600" dirty="0">
                          <a:latin typeface="Calibri" panose="020F0502020204030204" pitchFamily="34" charset="0"/>
                        </a:rPr>
                        <a:t>50</a:t>
                      </a:r>
                    </a:p>
                  </a:txBody>
                  <a:tcPr marL="121920" marR="121920" marT="45734" marB="45734"/>
                </a:tc>
                <a:tc>
                  <a:txBody>
                    <a:bodyPr/>
                    <a:lstStyle/>
                    <a:p>
                      <a:pPr marL="0" marR="0" indent="0" algn="ctr" defTabSz="914400" rtl="0" eaLnBrk="1" fontAlgn="auto" latinLnBrk="0" hangingPunct="1">
                        <a:lnSpc>
                          <a:spcPct val="80000"/>
                        </a:lnSpc>
                        <a:spcBef>
                          <a:spcPct val="20000"/>
                        </a:spcBef>
                        <a:spcAft>
                          <a:spcPts val="0"/>
                        </a:spcAft>
                        <a:buClrTx/>
                        <a:buSzTx/>
                        <a:buFont typeface="Wingdings" pitchFamily="2" charset="2"/>
                        <a:buNone/>
                        <a:tabLst/>
                        <a:defRPr/>
                      </a:pPr>
                      <a:r>
                        <a:rPr lang="en-US" altLang="en-US" sz="1800" dirty="0">
                          <a:latin typeface="Calibri" panose="020F0502020204030204" pitchFamily="34" charset="0"/>
                        </a:rPr>
                        <a:t>&lt;a(</a:t>
                      </a:r>
                      <a:r>
                        <a:rPr lang="en-US" altLang="en-US" sz="1800" dirty="0" err="1">
                          <a:latin typeface="Calibri" panose="020F0502020204030204" pitchFamily="34" charset="0"/>
                        </a:rPr>
                        <a:t>bd</a:t>
                      </a:r>
                      <a:r>
                        <a:rPr lang="en-US" altLang="en-US" sz="1800" dirty="0">
                          <a:latin typeface="Calibri" panose="020F0502020204030204" pitchFamily="34" charset="0"/>
                        </a:rPr>
                        <a:t>)</a:t>
                      </a:r>
                      <a:r>
                        <a:rPr lang="en-US" altLang="en-US" sz="1800" dirty="0" err="1">
                          <a:latin typeface="Calibri" panose="020F0502020204030204" pitchFamily="34" charset="0"/>
                        </a:rPr>
                        <a:t>bcb</a:t>
                      </a:r>
                      <a:r>
                        <a:rPr lang="en-US" altLang="en-US" sz="1800" dirty="0">
                          <a:latin typeface="Calibri" panose="020F0502020204030204" pitchFamily="34" charset="0"/>
                        </a:rPr>
                        <a:t>(</a:t>
                      </a:r>
                      <a:r>
                        <a:rPr lang="en-US" altLang="en-US" sz="1800" dirty="0" err="1">
                          <a:latin typeface="Calibri" panose="020F0502020204030204" pitchFamily="34" charset="0"/>
                        </a:rPr>
                        <a:t>ade</a:t>
                      </a:r>
                      <a:r>
                        <a:rPr lang="en-US" altLang="en-US" sz="1800" dirty="0">
                          <a:latin typeface="Calibri" panose="020F0502020204030204" pitchFamily="34" charset="0"/>
                        </a:rPr>
                        <a:t>)&gt;</a:t>
                      </a:r>
                    </a:p>
                  </a:txBody>
                  <a:tcPr marL="121920" marR="121920" marT="45734" marB="45734"/>
                </a:tc>
                <a:extLst>
                  <a:ext uri="{0D108BD9-81ED-4DB2-BD59-A6C34878D82A}">
                    <a16:rowId xmlns:a16="http://schemas.microsoft.com/office/drawing/2014/main" val="10005"/>
                  </a:ext>
                </a:extLst>
              </a:tr>
            </a:tbl>
          </a:graphicData>
        </a:graphic>
      </p:graphicFrame>
      <p:sp>
        <p:nvSpPr>
          <p:cNvPr id="3" name="TextBox 2"/>
          <p:cNvSpPr txBox="1"/>
          <p:nvPr/>
        </p:nvSpPr>
        <p:spPr>
          <a:xfrm>
            <a:off x="5094775" y="2677743"/>
            <a:ext cx="1398871" cy="369332"/>
          </a:xfrm>
          <a:prstGeom prst="rect">
            <a:avLst/>
          </a:prstGeom>
          <a:solidFill>
            <a:schemeClr val="accent1">
              <a:lumMod val="40000"/>
              <a:lumOff val="60000"/>
            </a:schemeClr>
          </a:solid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min_sup</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a:t>
            </a:r>
          </a:p>
        </p:txBody>
      </p:sp>
      <p:graphicFrame>
        <p:nvGraphicFramePr>
          <p:cNvPr id="4" name="Table 3"/>
          <p:cNvGraphicFramePr>
            <a:graphicFrameLocks noGrp="1"/>
          </p:cNvGraphicFramePr>
          <p:nvPr>
            <p:extLst>
              <p:ext uri="{D42A27DB-BD31-4B8C-83A1-F6EECF244321}">
                <p14:modId xmlns:p14="http://schemas.microsoft.com/office/powerpoint/2010/main" val="2619873178"/>
              </p:ext>
            </p:extLst>
          </p:nvPr>
        </p:nvGraphicFramePr>
        <p:xfrm>
          <a:off x="5196128" y="3353384"/>
          <a:ext cx="1297518" cy="2987673"/>
        </p:xfrm>
        <a:graphic>
          <a:graphicData uri="http://schemas.openxmlformats.org/drawingml/2006/table">
            <a:tbl>
              <a:tblPr firstRow="1" bandRow="1">
                <a:tableStyleId>{93296810-A885-4BE3-A3E7-6D5BEEA58F35}</a:tableStyleId>
              </a:tblPr>
              <a:tblGrid>
                <a:gridCol w="688347">
                  <a:extLst>
                    <a:ext uri="{9D8B030D-6E8A-4147-A177-3AD203B41FA5}">
                      <a16:colId xmlns:a16="http://schemas.microsoft.com/office/drawing/2014/main" val="20000"/>
                    </a:ext>
                  </a:extLst>
                </a:gridCol>
                <a:gridCol w="609171">
                  <a:extLst>
                    <a:ext uri="{9D8B030D-6E8A-4147-A177-3AD203B41FA5}">
                      <a16:colId xmlns:a16="http://schemas.microsoft.com/office/drawing/2014/main" val="20001"/>
                    </a:ext>
                  </a:extLst>
                </a:gridCol>
              </a:tblGrid>
              <a:tr h="304865">
                <a:tc>
                  <a:txBody>
                    <a:bodyPr/>
                    <a:lstStyle/>
                    <a:p>
                      <a:pPr algn="ctr"/>
                      <a:r>
                        <a:rPr lang="en-US" sz="1400" b="0" dirty="0" err="1">
                          <a:solidFill>
                            <a:schemeClr val="tx1"/>
                          </a:solidFill>
                          <a:latin typeface="Calibri" panose="020F0502020204030204" pitchFamily="34" charset="0"/>
                        </a:rPr>
                        <a:t>Cand</a:t>
                      </a:r>
                      <a:r>
                        <a:rPr lang="en-US" sz="1400" b="0" dirty="0">
                          <a:solidFill>
                            <a:schemeClr val="tx1"/>
                          </a:solidFill>
                          <a:latin typeface="Calibri" panose="020F0502020204030204" pitchFamily="34" charset="0"/>
                        </a:rPr>
                        <a:t>.</a:t>
                      </a:r>
                    </a:p>
                  </a:txBody>
                  <a:tcPr marL="121835" marR="121835" marT="45730" marB="45730"/>
                </a:tc>
                <a:tc>
                  <a:txBody>
                    <a:bodyPr/>
                    <a:lstStyle/>
                    <a:p>
                      <a:pPr algn="ctr"/>
                      <a:r>
                        <a:rPr lang="en-US" sz="1400" b="0" dirty="0">
                          <a:solidFill>
                            <a:schemeClr val="tx1"/>
                          </a:solidFill>
                          <a:latin typeface="Calibri" panose="020F0502020204030204" pitchFamily="34" charset="0"/>
                        </a:rPr>
                        <a:t>sup</a:t>
                      </a:r>
                    </a:p>
                  </a:txBody>
                  <a:tcPr marL="121835" marR="121835" marT="45730" marB="45730"/>
                </a:tc>
                <a:extLst>
                  <a:ext uri="{0D108BD9-81ED-4DB2-BD59-A6C34878D82A}">
                    <a16:rowId xmlns:a16="http://schemas.microsoft.com/office/drawing/2014/main" val="10000"/>
                  </a:ext>
                </a:extLst>
              </a:tr>
              <a:tr h="335351">
                <a:tc>
                  <a:txBody>
                    <a:bodyPr/>
                    <a:lstStyle/>
                    <a:p>
                      <a:pPr algn="ctr"/>
                      <a:r>
                        <a:rPr lang="en-US" sz="1600" dirty="0">
                          <a:latin typeface="Calibri" panose="020F0502020204030204" pitchFamily="34" charset="0"/>
                        </a:rPr>
                        <a:t>&lt;a&gt;</a:t>
                      </a:r>
                    </a:p>
                  </a:txBody>
                  <a:tcPr marL="121835" marR="121835" marT="45730" marB="45730"/>
                </a:tc>
                <a:tc>
                  <a:txBody>
                    <a:bodyPr/>
                    <a:lstStyle/>
                    <a:p>
                      <a:pPr algn="ctr"/>
                      <a:r>
                        <a:rPr lang="en-US" sz="1600" dirty="0">
                          <a:latin typeface="Calibri" panose="020F0502020204030204" pitchFamily="34" charset="0"/>
                        </a:rPr>
                        <a:t>3</a:t>
                      </a:r>
                    </a:p>
                  </a:txBody>
                  <a:tcPr marL="121835" marR="121835" marT="45730" marB="45730"/>
                </a:tc>
                <a:extLst>
                  <a:ext uri="{0D108BD9-81ED-4DB2-BD59-A6C34878D82A}">
                    <a16:rowId xmlns:a16="http://schemas.microsoft.com/office/drawing/2014/main" val="10001"/>
                  </a:ext>
                </a:extLst>
              </a:tr>
              <a:tr h="335351">
                <a:tc>
                  <a:txBody>
                    <a:bodyPr/>
                    <a:lstStyle/>
                    <a:p>
                      <a:pPr algn="ctr"/>
                      <a:r>
                        <a:rPr lang="en-US" sz="1600" dirty="0">
                          <a:latin typeface="Calibri" panose="020F0502020204030204" pitchFamily="34" charset="0"/>
                        </a:rPr>
                        <a:t>&lt;b&gt;</a:t>
                      </a:r>
                    </a:p>
                  </a:txBody>
                  <a:tcPr marL="121835" marR="121835" marT="45730" marB="45730"/>
                </a:tc>
                <a:tc>
                  <a:txBody>
                    <a:bodyPr/>
                    <a:lstStyle/>
                    <a:p>
                      <a:pPr algn="ctr"/>
                      <a:r>
                        <a:rPr lang="en-US" sz="1600" dirty="0">
                          <a:latin typeface="Calibri" panose="020F0502020204030204" pitchFamily="34" charset="0"/>
                        </a:rPr>
                        <a:t>5</a:t>
                      </a:r>
                    </a:p>
                  </a:txBody>
                  <a:tcPr marL="121835" marR="121835" marT="45730" marB="45730"/>
                </a:tc>
                <a:extLst>
                  <a:ext uri="{0D108BD9-81ED-4DB2-BD59-A6C34878D82A}">
                    <a16:rowId xmlns:a16="http://schemas.microsoft.com/office/drawing/2014/main" val="10002"/>
                  </a:ext>
                </a:extLst>
              </a:tr>
              <a:tr h="335351">
                <a:tc>
                  <a:txBody>
                    <a:bodyPr/>
                    <a:lstStyle/>
                    <a:p>
                      <a:pPr algn="ctr"/>
                      <a:r>
                        <a:rPr lang="en-US" sz="1600" dirty="0">
                          <a:latin typeface="Calibri" panose="020F0502020204030204" pitchFamily="34" charset="0"/>
                        </a:rPr>
                        <a:t>&lt;c&gt;</a:t>
                      </a:r>
                    </a:p>
                  </a:txBody>
                  <a:tcPr marL="121835" marR="121835" marT="45730" marB="45730"/>
                </a:tc>
                <a:tc>
                  <a:txBody>
                    <a:bodyPr/>
                    <a:lstStyle/>
                    <a:p>
                      <a:pPr algn="ctr"/>
                      <a:r>
                        <a:rPr lang="en-US" sz="1600" dirty="0">
                          <a:latin typeface="Calibri" panose="020F0502020204030204" pitchFamily="34" charset="0"/>
                        </a:rPr>
                        <a:t>4</a:t>
                      </a:r>
                    </a:p>
                  </a:txBody>
                  <a:tcPr marL="121835" marR="121835" marT="45730" marB="45730"/>
                </a:tc>
                <a:extLst>
                  <a:ext uri="{0D108BD9-81ED-4DB2-BD59-A6C34878D82A}">
                    <a16:rowId xmlns:a16="http://schemas.microsoft.com/office/drawing/2014/main" val="10003"/>
                  </a:ext>
                </a:extLst>
              </a:tr>
              <a:tr h="335351">
                <a:tc>
                  <a:txBody>
                    <a:bodyPr/>
                    <a:lstStyle/>
                    <a:p>
                      <a:pPr algn="ctr"/>
                      <a:r>
                        <a:rPr lang="en-US" sz="1600" dirty="0">
                          <a:latin typeface="Calibri" panose="020F0502020204030204" pitchFamily="34" charset="0"/>
                        </a:rPr>
                        <a:t>&lt;d&gt;</a:t>
                      </a:r>
                    </a:p>
                  </a:txBody>
                  <a:tcPr marL="121835" marR="121835" marT="45730" marB="45730"/>
                </a:tc>
                <a:tc>
                  <a:txBody>
                    <a:bodyPr/>
                    <a:lstStyle/>
                    <a:p>
                      <a:pPr algn="ctr"/>
                      <a:r>
                        <a:rPr lang="en-US" sz="1600" dirty="0">
                          <a:latin typeface="Calibri" panose="020F0502020204030204" pitchFamily="34" charset="0"/>
                        </a:rPr>
                        <a:t>3</a:t>
                      </a:r>
                    </a:p>
                  </a:txBody>
                  <a:tcPr marL="121835" marR="121835" marT="45730" marB="45730"/>
                </a:tc>
                <a:extLst>
                  <a:ext uri="{0D108BD9-81ED-4DB2-BD59-A6C34878D82A}">
                    <a16:rowId xmlns:a16="http://schemas.microsoft.com/office/drawing/2014/main" val="10004"/>
                  </a:ext>
                </a:extLst>
              </a:tr>
              <a:tr h="335351">
                <a:tc>
                  <a:txBody>
                    <a:bodyPr/>
                    <a:lstStyle/>
                    <a:p>
                      <a:pPr algn="ctr"/>
                      <a:r>
                        <a:rPr lang="en-US" sz="1600" dirty="0">
                          <a:latin typeface="Calibri" panose="020F0502020204030204" pitchFamily="34" charset="0"/>
                        </a:rPr>
                        <a:t>&lt;e&gt;</a:t>
                      </a:r>
                    </a:p>
                  </a:txBody>
                  <a:tcPr marL="121835" marR="121835" marT="45730" marB="45730"/>
                </a:tc>
                <a:tc>
                  <a:txBody>
                    <a:bodyPr/>
                    <a:lstStyle/>
                    <a:p>
                      <a:pPr algn="ctr"/>
                      <a:r>
                        <a:rPr lang="en-US" sz="1600" dirty="0">
                          <a:latin typeface="Calibri" panose="020F0502020204030204" pitchFamily="34" charset="0"/>
                        </a:rPr>
                        <a:t>3</a:t>
                      </a:r>
                    </a:p>
                  </a:txBody>
                  <a:tcPr marL="121835" marR="121835" marT="45730" marB="45730"/>
                </a:tc>
                <a:extLst>
                  <a:ext uri="{0D108BD9-81ED-4DB2-BD59-A6C34878D82A}">
                    <a16:rowId xmlns:a16="http://schemas.microsoft.com/office/drawing/2014/main" val="10005"/>
                  </a:ext>
                </a:extLst>
              </a:tr>
              <a:tr h="335351">
                <a:tc>
                  <a:txBody>
                    <a:bodyPr/>
                    <a:lstStyle/>
                    <a:p>
                      <a:pPr algn="ctr"/>
                      <a:r>
                        <a:rPr lang="en-US" sz="1600" dirty="0">
                          <a:latin typeface="Calibri" panose="020F0502020204030204" pitchFamily="34" charset="0"/>
                        </a:rPr>
                        <a:t>&lt;f&gt;</a:t>
                      </a:r>
                    </a:p>
                  </a:txBody>
                  <a:tcPr marL="121835" marR="121835" marT="45730" marB="45730"/>
                </a:tc>
                <a:tc>
                  <a:txBody>
                    <a:bodyPr/>
                    <a:lstStyle/>
                    <a:p>
                      <a:pPr algn="ctr"/>
                      <a:r>
                        <a:rPr lang="en-US" sz="1600" dirty="0">
                          <a:latin typeface="Calibri" panose="020F0502020204030204" pitchFamily="34" charset="0"/>
                        </a:rPr>
                        <a:t>2</a:t>
                      </a:r>
                    </a:p>
                  </a:txBody>
                  <a:tcPr marL="121835" marR="121835" marT="45730" marB="45730"/>
                </a:tc>
                <a:extLst>
                  <a:ext uri="{0D108BD9-81ED-4DB2-BD59-A6C34878D82A}">
                    <a16:rowId xmlns:a16="http://schemas.microsoft.com/office/drawing/2014/main" val="10006"/>
                  </a:ext>
                </a:extLst>
              </a:tr>
              <a:tr h="335351">
                <a:tc>
                  <a:txBody>
                    <a:bodyPr/>
                    <a:lstStyle/>
                    <a:p>
                      <a:pPr algn="ctr"/>
                      <a:r>
                        <a:rPr lang="en-US" sz="1600" dirty="0">
                          <a:latin typeface="Calibri" panose="020F0502020204030204" pitchFamily="34" charset="0"/>
                        </a:rPr>
                        <a:t>&lt;g&gt;</a:t>
                      </a:r>
                    </a:p>
                  </a:txBody>
                  <a:tcPr marL="121835" marR="121835" marT="45730" marB="45730"/>
                </a:tc>
                <a:tc>
                  <a:txBody>
                    <a:bodyPr/>
                    <a:lstStyle/>
                    <a:p>
                      <a:pPr algn="ctr"/>
                      <a:r>
                        <a:rPr lang="en-US" sz="1600" dirty="0">
                          <a:latin typeface="Calibri" panose="020F0502020204030204" pitchFamily="34" charset="0"/>
                        </a:rPr>
                        <a:t>1</a:t>
                      </a:r>
                    </a:p>
                  </a:txBody>
                  <a:tcPr marL="121835" marR="121835" marT="45730" marB="45730"/>
                </a:tc>
                <a:extLst>
                  <a:ext uri="{0D108BD9-81ED-4DB2-BD59-A6C34878D82A}">
                    <a16:rowId xmlns:a16="http://schemas.microsoft.com/office/drawing/2014/main" val="10007"/>
                  </a:ext>
                </a:extLst>
              </a:tr>
              <a:tr h="335351">
                <a:tc>
                  <a:txBody>
                    <a:bodyPr/>
                    <a:lstStyle/>
                    <a:p>
                      <a:pPr algn="ctr"/>
                      <a:r>
                        <a:rPr lang="en-US" sz="1600" dirty="0">
                          <a:latin typeface="Calibri" panose="020F0502020204030204" pitchFamily="34" charset="0"/>
                        </a:rPr>
                        <a:t>&lt;h&gt;</a:t>
                      </a:r>
                    </a:p>
                  </a:txBody>
                  <a:tcPr marL="121835" marR="121835" marT="45730" marB="45730"/>
                </a:tc>
                <a:tc>
                  <a:txBody>
                    <a:bodyPr/>
                    <a:lstStyle/>
                    <a:p>
                      <a:pPr algn="ctr"/>
                      <a:r>
                        <a:rPr lang="en-US" sz="1600" dirty="0">
                          <a:latin typeface="Calibri" panose="020F0502020204030204" pitchFamily="34" charset="0"/>
                        </a:rPr>
                        <a:t>1</a:t>
                      </a:r>
                    </a:p>
                  </a:txBody>
                  <a:tcPr marL="121835" marR="121835" marT="45730" marB="45730"/>
                </a:tc>
                <a:extLst>
                  <a:ext uri="{0D108BD9-81ED-4DB2-BD59-A6C34878D82A}">
                    <a16:rowId xmlns:a16="http://schemas.microsoft.com/office/drawing/2014/main" val="10008"/>
                  </a:ext>
                </a:extLst>
              </a:tr>
            </a:tbl>
          </a:graphicData>
        </a:graphic>
      </p:graphicFrame>
      <p:cxnSp>
        <p:nvCxnSpPr>
          <p:cNvPr id="7362" name="Straight Connector 5"/>
          <p:cNvCxnSpPr>
            <a:cxnSpLocks noChangeShapeType="1"/>
          </p:cNvCxnSpPr>
          <p:nvPr/>
        </p:nvCxnSpPr>
        <p:spPr bwMode="auto">
          <a:xfrm>
            <a:off x="5196128" y="5687008"/>
            <a:ext cx="711200" cy="304800"/>
          </a:xfrm>
          <a:prstGeom prst="line">
            <a:avLst/>
          </a:prstGeom>
          <a:noFill/>
          <a:ln w="19050" algn="ctr">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63" name="Straight Connector 44"/>
          <p:cNvCxnSpPr>
            <a:cxnSpLocks noChangeShapeType="1"/>
          </p:cNvCxnSpPr>
          <p:nvPr/>
        </p:nvCxnSpPr>
        <p:spPr bwMode="auto">
          <a:xfrm flipV="1">
            <a:off x="5208829" y="5687008"/>
            <a:ext cx="698500" cy="304800"/>
          </a:xfrm>
          <a:prstGeom prst="line">
            <a:avLst/>
          </a:prstGeom>
          <a:noFill/>
          <a:ln w="19050" algn="ctr">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64" name="Straight Connector 48"/>
          <p:cNvCxnSpPr>
            <a:cxnSpLocks noChangeShapeType="1"/>
          </p:cNvCxnSpPr>
          <p:nvPr/>
        </p:nvCxnSpPr>
        <p:spPr bwMode="auto">
          <a:xfrm>
            <a:off x="5196128" y="5991808"/>
            <a:ext cx="711200" cy="304800"/>
          </a:xfrm>
          <a:prstGeom prst="line">
            <a:avLst/>
          </a:prstGeom>
          <a:noFill/>
          <a:ln w="19050" algn="ctr">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65" name="Straight Connector 49"/>
          <p:cNvCxnSpPr>
            <a:cxnSpLocks noChangeShapeType="1"/>
          </p:cNvCxnSpPr>
          <p:nvPr/>
        </p:nvCxnSpPr>
        <p:spPr bwMode="auto">
          <a:xfrm flipV="1">
            <a:off x="5208829" y="5991808"/>
            <a:ext cx="698500" cy="304800"/>
          </a:xfrm>
          <a:prstGeom prst="line">
            <a:avLst/>
          </a:prstGeom>
          <a:noFill/>
          <a:ln w="19050" algn="ctr">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66" name="Curved Right Arrow 13"/>
          <p:cNvSpPr>
            <a:spLocks noChangeArrowheads="1"/>
          </p:cNvSpPr>
          <p:nvPr/>
        </p:nvSpPr>
        <p:spPr bwMode="auto">
          <a:xfrm flipH="1">
            <a:off x="6964101" y="2224348"/>
            <a:ext cx="382089" cy="1438564"/>
          </a:xfrm>
          <a:prstGeom prst="curvedRightArrow">
            <a:avLst>
              <a:gd name="adj1" fmla="val 25003"/>
              <a:gd name="adj2" fmla="val 50005"/>
              <a:gd name="adj3"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itchFamily="34" charset="0"/>
                <a:ea typeface="+mn-ea"/>
                <a:cs typeface="+mn-cs"/>
              </a:rPr>
              <a:t>x</a:t>
            </a:r>
          </a:p>
        </p:txBody>
      </p:sp>
      <p:sp>
        <p:nvSpPr>
          <p:cNvPr id="7367" name="Oval 14"/>
          <p:cNvSpPr>
            <a:spLocks noChangeArrowheads="1"/>
          </p:cNvSpPr>
          <p:nvPr/>
        </p:nvSpPr>
        <p:spPr bwMode="auto">
          <a:xfrm>
            <a:off x="6008928" y="5687008"/>
            <a:ext cx="406400" cy="304800"/>
          </a:xfrm>
          <a:prstGeom prst="ellipse">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7368" name="Oval 52"/>
          <p:cNvSpPr>
            <a:spLocks noChangeArrowheads="1"/>
          </p:cNvSpPr>
          <p:nvPr/>
        </p:nvSpPr>
        <p:spPr bwMode="auto">
          <a:xfrm>
            <a:off x="6008928" y="5991808"/>
            <a:ext cx="406400" cy="304800"/>
          </a:xfrm>
          <a:prstGeom prst="ellipse">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2" name="TextBox 1">
            <a:extLst>
              <a:ext uri="{FF2B5EF4-FFF2-40B4-BE49-F238E27FC236}">
                <a16:creationId xmlns:a16="http://schemas.microsoft.com/office/drawing/2014/main" id="{42D133BD-B4EA-86B6-FD7B-8574FD2009F2}"/>
              </a:ext>
            </a:extLst>
          </p:cNvPr>
          <p:cNvSpPr txBox="1"/>
          <p:nvPr/>
        </p:nvSpPr>
        <p:spPr>
          <a:xfrm>
            <a:off x="7816645" y="5267235"/>
            <a:ext cx="4061501" cy="1200329"/>
          </a:xfrm>
          <a:prstGeom prst="rect">
            <a:avLst/>
          </a:prstGeom>
          <a:solidFill>
            <a:srgbClr val="FFFFCC"/>
          </a:solidFill>
        </p:spPr>
        <p:txBody>
          <a:bodyPr wrap="square" rtlCol="0">
            <a:spAutoFit/>
          </a:bodyPr>
          <a:lstStyle/>
          <a:p>
            <a:pPr marL="0" lvl="1"/>
            <a:r>
              <a:rPr lang="en-US" altLang="en-US" sz="2400" dirty="0">
                <a:solidFill>
                  <a:srgbClr val="FF0000"/>
                </a:solidFill>
              </a:rPr>
              <a:t>GSP</a:t>
            </a:r>
            <a:r>
              <a:rPr lang="en-US" altLang="en-US" sz="2400" dirty="0">
                <a:solidFill>
                  <a:schemeClr val="hlink"/>
                </a:solidFill>
              </a:rPr>
              <a:t> </a:t>
            </a:r>
            <a:r>
              <a:rPr lang="en-US" altLang="en-US" sz="2400" dirty="0"/>
              <a:t>(Generalized Sequential Patterns): </a:t>
            </a:r>
            <a:r>
              <a:rPr lang="en-US" altLang="en-US" sz="2400" dirty="0" err="1"/>
              <a:t>Srikant</a:t>
            </a:r>
            <a:r>
              <a:rPr lang="en-US" altLang="en-US" sz="2400" dirty="0"/>
              <a:t> &amp; Agrawal @ EDBT’96)</a:t>
            </a:r>
          </a:p>
        </p:txBody>
      </p:sp>
    </p:spTree>
    <p:extLst>
      <p:ext uri="{BB962C8B-B14F-4D97-AF65-F5344CB8AC3E}">
        <p14:creationId xmlns:p14="http://schemas.microsoft.com/office/powerpoint/2010/main" val="12978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3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36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6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366" grpId="0" animBg="1"/>
      <p:bldP spid="7367" grpId="0" animBg="1"/>
      <p:bldP spid="7368"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381000"/>
            <a:ext cx="12192000" cy="533400"/>
          </a:xfrm>
        </p:spPr>
        <p:txBody>
          <a:bodyPr>
            <a:noAutofit/>
          </a:bodyPr>
          <a:lstStyle/>
          <a:p>
            <a:pPr eaLnBrk="1" hangingPunct="1"/>
            <a:r>
              <a:rPr lang="en-US" altLang="en-US" sz="4000" dirty="0"/>
              <a:t>GSP: </a:t>
            </a:r>
            <a:r>
              <a:rPr lang="en-US" altLang="en-US" sz="4000" dirty="0" err="1"/>
              <a:t>Apriori</a:t>
            </a:r>
            <a:r>
              <a:rPr lang="en-US" altLang="en-US" sz="4000" dirty="0"/>
              <a:t>-Based Sequential Pattern Mining</a:t>
            </a:r>
          </a:p>
        </p:txBody>
      </p:sp>
      <p:sp>
        <p:nvSpPr>
          <p:cNvPr id="7171" name="Rectangle 3"/>
          <p:cNvSpPr>
            <a:spLocks noGrp="1" noChangeArrowheads="1"/>
          </p:cNvSpPr>
          <p:nvPr>
            <p:ph idx="1"/>
          </p:nvPr>
        </p:nvSpPr>
        <p:spPr>
          <a:xfrm>
            <a:off x="304800" y="1163784"/>
            <a:ext cx="7511845" cy="1676400"/>
          </a:xfrm>
        </p:spPr>
        <p:txBody>
          <a:bodyPr/>
          <a:lstStyle/>
          <a:p>
            <a:pPr eaLnBrk="1" hangingPunct="1">
              <a:lnSpc>
                <a:spcPct val="90000"/>
              </a:lnSpc>
            </a:pPr>
            <a:r>
              <a:rPr lang="en-US" altLang="en-US" sz="2400" dirty="0"/>
              <a:t>Example: Generate </a:t>
            </a:r>
            <a:r>
              <a:rPr lang="en-US" altLang="en-US" sz="2400" u="sng" dirty="0"/>
              <a:t>length-2 </a:t>
            </a:r>
            <a:r>
              <a:rPr lang="en-US" altLang="en-US" sz="2400" dirty="0"/>
              <a:t>candidate sequences</a:t>
            </a:r>
          </a:p>
        </p:txBody>
      </p:sp>
      <p:sp>
        <p:nvSpPr>
          <p:cNvPr id="3" name="TextBox 2"/>
          <p:cNvSpPr txBox="1"/>
          <p:nvPr/>
        </p:nvSpPr>
        <p:spPr>
          <a:xfrm>
            <a:off x="227385" y="2277400"/>
            <a:ext cx="1398871" cy="369332"/>
          </a:xfrm>
          <a:prstGeom prst="rect">
            <a:avLst/>
          </a:prstGeom>
          <a:solidFill>
            <a:schemeClr val="accent1">
              <a:lumMod val="40000"/>
              <a:lumOff val="60000"/>
            </a:schemeClr>
          </a:solid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min_sup</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a:t>
            </a:r>
          </a:p>
        </p:txBody>
      </p:sp>
      <p:graphicFrame>
        <p:nvGraphicFramePr>
          <p:cNvPr id="4" name="Table 3"/>
          <p:cNvGraphicFramePr>
            <a:graphicFrameLocks noGrp="1"/>
          </p:cNvGraphicFramePr>
          <p:nvPr>
            <p:extLst>
              <p:ext uri="{D42A27DB-BD31-4B8C-83A1-F6EECF244321}">
                <p14:modId xmlns:p14="http://schemas.microsoft.com/office/powerpoint/2010/main" val="1058469993"/>
              </p:ext>
            </p:extLst>
          </p:nvPr>
        </p:nvGraphicFramePr>
        <p:xfrm>
          <a:off x="214684" y="2949058"/>
          <a:ext cx="1297518" cy="2987673"/>
        </p:xfrm>
        <a:graphic>
          <a:graphicData uri="http://schemas.openxmlformats.org/drawingml/2006/table">
            <a:tbl>
              <a:tblPr firstRow="1" bandRow="1">
                <a:tableStyleId>{93296810-A885-4BE3-A3E7-6D5BEEA58F35}</a:tableStyleId>
              </a:tblPr>
              <a:tblGrid>
                <a:gridCol w="688347">
                  <a:extLst>
                    <a:ext uri="{9D8B030D-6E8A-4147-A177-3AD203B41FA5}">
                      <a16:colId xmlns:a16="http://schemas.microsoft.com/office/drawing/2014/main" val="20000"/>
                    </a:ext>
                  </a:extLst>
                </a:gridCol>
                <a:gridCol w="609171">
                  <a:extLst>
                    <a:ext uri="{9D8B030D-6E8A-4147-A177-3AD203B41FA5}">
                      <a16:colId xmlns:a16="http://schemas.microsoft.com/office/drawing/2014/main" val="20001"/>
                    </a:ext>
                  </a:extLst>
                </a:gridCol>
              </a:tblGrid>
              <a:tr h="304865">
                <a:tc>
                  <a:txBody>
                    <a:bodyPr/>
                    <a:lstStyle/>
                    <a:p>
                      <a:pPr algn="ctr"/>
                      <a:r>
                        <a:rPr lang="en-US" sz="1400" b="0" dirty="0" err="1">
                          <a:solidFill>
                            <a:schemeClr val="tx1"/>
                          </a:solidFill>
                          <a:latin typeface="Calibri" panose="020F0502020204030204" pitchFamily="34" charset="0"/>
                        </a:rPr>
                        <a:t>Cand</a:t>
                      </a:r>
                      <a:r>
                        <a:rPr lang="en-US" sz="1400" b="0" dirty="0">
                          <a:solidFill>
                            <a:schemeClr val="tx1"/>
                          </a:solidFill>
                          <a:latin typeface="Calibri" panose="020F0502020204030204" pitchFamily="34" charset="0"/>
                        </a:rPr>
                        <a:t>.</a:t>
                      </a:r>
                    </a:p>
                  </a:txBody>
                  <a:tcPr marL="121835" marR="121835" marT="45730" marB="45730"/>
                </a:tc>
                <a:tc>
                  <a:txBody>
                    <a:bodyPr/>
                    <a:lstStyle/>
                    <a:p>
                      <a:pPr algn="ctr"/>
                      <a:r>
                        <a:rPr lang="en-US" sz="1400" b="0" dirty="0">
                          <a:solidFill>
                            <a:schemeClr val="tx1"/>
                          </a:solidFill>
                          <a:latin typeface="Calibri" panose="020F0502020204030204" pitchFamily="34" charset="0"/>
                        </a:rPr>
                        <a:t>sup</a:t>
                      </a:r>
                    </a:p>
                  </a:txBody>
                  <a:tcPr marL="121835" marR="121835" marT="45730" marB="45730"/>
                </a:tc>
                <a:extLst>
                  <a:ext uri="{0D108BD9-81ED-4DB2-BD59-A6C34878D82A}">
                    <a16:rowId xmlns:a16="http://schemas.microsoft.com/office/drawing/2014/main" val="10000"/>
                  </a:ext>
                </a:extLst>
              </a:tr>
              <a:tr h="335351">
                <a:tc>
                  <a:txBody>
                    <a:bodyPr/>
                    <a:lstStyle/>
                    <a:p>
                      <a:pPr algn="ctr"/>
                      <a:r>
                        <a:rPr lang="en-US" sz="1600" dirty="0">
                          <a:latin typeface="Calibri" panose="020F0502020204030204" pitchFamily="34" charset="0"/>
                        </a:rPr>
                        <a:t>&lt;a&gt;</a:t>
                      </a:r>
                    </a:p>
                  </a:txBody>
                  <a:tcPr marL="121835" marR="121835" marT="45730" marB="45730"/>
                </a:tc>
                <a:tc>
                  <a:txBody>
                    <a:bodyPr/>
                    <a:lstStyle/>
                    <a:p>
                      <a:pPr algn="ctr"/>
                      <a:r>
                        <a:rPr lang="en-US" sz="1600" dirty="0">
                          <a:latin typeface="Calibri" panose="020F0502020204030204" pitchFamily="34" charset="0"/>
                        </a:rPr>
                        <a:t>3</a:t>
                      </a:r>
                    </a:p>
                  </a:txBody>
                  <a:tcPr marL="121835" marR="121835" marT="45730" marB="45730"/>
                </a:tc>
                <a:extLst>
                  <a:ext uri="{0D108BD9-81ED-4DB2-BD59-A6C34878D82A}">
                    <a16:rowId xmlns:a16="http://schemas.microsoft.com/office/drawing/2014/main" val="10001"/>
                  </a:ext>
                </a:extLst>
              </a:tr>
              <a:tr h="335351">
                <a:tc>
                  <a:txBody>
                    <a:bodyPr/>
                    <a:lstStyle/>
                    <a:p>
                      <a:pPr algn="ctr"/>
                      <a:r>
                        <a:rPr lang="en-US" sz="1600" dirty="0">
                          <a:latin typeface="Calibri" panose="020F0502020204030204" pitchFamily="34" charset="0"/>
                        </a:rPr>
                        <a:t>&lt;b&gt;</a:t>
                      </a:r>
                    </a:p>
                  </a:txBody>
                  <a:tcPr marL="121835" marR="121835" marT="45730" marB="45730"/>
                </a:tc>
                <a:tc>
                  <a:txBody>
                    <a:bodyPr/>
                    <a:lstStyle/>
                    <a:p>
                      <a:pPr algn="ctr"/>
                      <a:r>
                        <a:rPr lang="en-US" sz="1600" dirty="0">
                          <a:latin typeface="Calibri" panose="020F0502020204030204" pitchFamily="34" charset="0"/>
                        </a:rPr>
                        <a:t>5</a:t>
                      </a:r>
                    </a:p>
                  </a:txBody>
                  <a:tcPr marL="121835" marR="121835" marT="45730" marB="45730"/>
                </a:tc>
                <a:extLst>
                  <a:ext uri="{0D108BD9-81ED-4DB2-BD59-A6C34878D82A}">
                    <a16:rowId xmlns:a16="http://schemas.microsoft.com/office/drawing/2014/main" val="10002"/>
                  </a:ext>
                </a:extLst>
              </a:tr>
              <a:tr h="335351">
                <a:tc>
                  <a:txBody>
                    <a:bodyPr/>
                    <a:lstStyle/>
                    <a:p>
                      <a:pPr algn="ctr"/>
                      <a:r>
                        <a:rPr lang="en-US" sz="1600" dirty="0">
                          <a:latin typeface="Calibri" panose="020F0502020204030204" pitchFamily="34" charset="0"/>
                        </a:rPr>
                        <a:t>&lt;c&gt;</a:t>
                      </a:r>
                    </a:p>
                  </a:txBody>
                  <a:tcPr marL="121835" marR="121835" marT="45730" marB="45730"/>
                </a:tc>
                <a:tc>
                  <a:txBody>
                    <a:bodyPr/>
                    <a:lstStyle/>
                    <a:p>
                      <a:pPr algn="ctr"/>
                      <a:r>
                        <a:rPr lang="en-US" sz="1600" dirty="0">
                          <a:latin typeface="Calibri" panose="020F0502020204030204" pitchFamily="34" charset="0"/>
                        </a:rPr>
                        <a:t>4</a:t>
                      </a:r>
                    </a:p>
                  </a:txBody>
                  <a:tcPr marL="121835" marR="121835" marT="45730" marB="45730"/>
                </a:tc>
                <a:extLst>
                  <a:ext uri="{0D108BD9-81ED-4DB2-BD59-A6C34878D82A}">
                    <a16:rowId xmlns:a16="http://schemas.microsoft.com/office/drawing/2014/main" val="10003"/>
                  </a:ext>
                </a:extLst>
              </a:tr>
              <a:tr h="335351">
                <a:tc>
                  <a:txBody>
                    <a:bodyPr/>
                    <a:lstStyle/>
                    <a:p>
                      <a:pPr algn="ctr"/>
                      <a:r>
                        <a:rPr lang="en-US" sz="1600" dirty="0">
                          <a:latin typeface="Calibri" panose="020F0502020204030204" pitchFamily="34" charset="0"/>
                        </a:rPr>
                        <a:t>&lt;d&gt;</a:t>
                      </a:r>
                    </a:p>
                  </a:txBody>
                  <a:tcPr marL="121835" marR="121835" marT="45730" marB="45730"/>
                </a:tc>
                <a:tc>
                  <a:txBody>
                    <a:bodyPr/>
                    <a:lstStyle/>
                    <a:p>
                      <a:pPr algn="ctr"/>
                      <a:r>
                        <a:rPr lang="en-US" sz="1600" dirty="0">
                          <a:latin typeface="Calibri" panose="020F0502020204030204" pitchFamily="34" charset="0"/>
                        </a:rPr>
                        <a:t>3</a:t>
                      </a:r>
                    </a:p>
                  </a:txBody>
                  <a:tcPr marL="121835" marR="121835" marT="45730" marB="45730"/>
                </a:tc>
                <a:extLst>
                  <a:ext uri="{0D108BD9-81ED-4DB2-BD59-A6C34878D82A}">
                    <a16:rowId xmlns:a16="http://schemas.microsoft.com/office/drawing/2014/main" val="10004"/>
                  </a:ext>
                </a:extLst>
              </a:tr>
              <a:tr h="335351">
                <a:tc>
                  <a:txBody>
                    <a:bodyPr/>
                    <a:lstStyle/>
                    <a:p>
                      <a:pPr algn="ctr"/>
                      <a:r>
                        <a:rPr lang="en-US" sz="1600" dirty="0">
                          <a:latin typeface="Calibri" panose="020F0502020204030204" pitchFamily="34" charset="0"/>
                        </a:rPr>
                        <a:t>&lt;e&gt;</a:t>
                      </a:r>
                    </a:p>
                  </a:txBody>
                  <a:tcPr marL="121835" marR="121835" marT="45730" marB="45730"/>
                </a:tc>
                <a:tc>
                  <a:txBody>
                    <a:bodyPr/>
                    <a:lstStyle/>
                    <a:p>
                      <a:pPr algn="ctr"/>
                      <a:r>
                        <a:rPr lang="en-US" sz="1600" dirty="0">
                          <a:latin typeface="Calibri" panose="020F0502020204030204" pitchFamily="34" charset="0"/>
                        </a:rPr>
                        <a:t>3</a:t>
                      </a:r>
                    </a:p>
                  </a:txBody>
                  <a:tcPr marL="121835" marR="121835" marT="45730" marB="45730"/>
                </a:tc>
                <a:extLst>
                  <a:ext uri="{0D108BD9-81ED-4DB2-BD59-A6C34878D82A}">
                    <a16:rowId xmlns:a16="http://schemas.microsoft.com/office/drawing/2014/main" val="10005"/>
                  </a:ext>
                </a:extLst>
              </a:tr>
              <a:tr h="335351">
                <a:tc>
                  <a:txBody>
                    <a:bodyPr/>
                    <a:lstStyle/>
                    <a:p>
                      <a:pPr algn="ctr"/>
                      <a:r>
                        <a:rPr lang="en-US" sz="1600" dirty="0">
                          <a:latin typeface="Calibri" panose="020F0502020204030204" pitchFamily="34" charset="0"/>
                        </a:rPr>
                        <a:t>&lt;f&gt;</a:t>
                      </a:r>
                    </a:p>
                  </a:txBody>
                  <a:tcPr marL="121835" marR="121835" marT="45730" marB="45730"/>
                </a:tc>
                <a:tc>
                  <a:txBody>
                    <a:bodyPr/>
                    <a:lstStyle/>
                    <a:p>
                      <a:pPr algn="ctr"/>
                      <a:r>
                        <a:rPr lang="en-US" sz="1600" dirty="0">
                          <a:latin typeface="Calibri" panose="020F0502020204030204" pitchFamily="34" charset="0"/>
                        </a:rPr>
                        <a:t>2</a:t>
                      </a:r>
                    </a:p>
                  </a:txBody>
                  <a:tcPr marL="121835" marR="121835" marT="45730" marB="45730"/>
                </a:tc>
                <a:extLst>
                  <a:ext uri="{0D108BD9-81ED-4DB2-BD59-A6C34878D82A}">
                    <a16:rowId xmlns:a16="http://schemas.microsoft.com/office/drawing/2014/main" val="10006"/>
                  </a:ext>
                </a:extLst>
              </a:tr>
              <a:tr h="335351">
                <a:tc>
                  <a:txBody>
                    <a:bodyPr/>
                    <a:lstStyle/>
                    <a:p>
                      <a:pPr algn="ctr"/>
                      <a:r>
                        <a:rPr lang="en-US" sz="1600" dirty="0">
                          <a:latin typeface="Calibri" panose="020F0502020204030204" pitchFamily="34" charset="0"/>
                        </a:rPr>
                        <a:t>&lt;g&gt;</a:t>
                      </a:r>
                    </a:p>
                  </a:txBody>
                  <a:tcPr marL="121835" marR="121835" marT="45730" marB="45730"/>
                </a:tc>
                <a:tc>
                  <a:txBody>
                    <a:bodyPr/>
                    <a:lstStyle/>
                    <a:p>
                      <a:pPr algn="ctr"/>
                      <a:r>
                        <a:rPr lang="en-US" sz="1600" dirty="0">
                          <a:latin typeface="Calibri" panose="020F0502020204030204" pitchFamily="34" charset="0"/>
                        </a:rPr>
                        <a:t>1</a:t>
                      </a:r>
                    </a:p>
                  </a:txBody>
                  <a:tcPr marL="121835" marR="121835" marT="45730" marB="45730"/>
                </a:tc>
                <a:extLst>
                  <a:ext uri="{0D108BD9-81ED-4DB2-BD59-A6C34878D82A}">
                    <a16:rowId xmlns:a16="http://schemas.microsoft.com/office/drawing/2014/main" val="10007"/>
                  </a:ext>
                </a:extLst>
              </a:tr>
              <a:tr h="335351">
                <a:tc>
                  <a:txBody>
                    <a:bodyPr/>
                    <a:lstStyle/>
                    <a:p>
                      <a:pPr algn="ctr"/>
                      <a:r>
                        <a:rPr lang="en-US" sz="1600" dirty="0">
                          <a:latin typeface="Calibri" panose="020F0502020204030204" pitchFamily="34" charset="0"/>
                        </a:rPr>
                        <a:t>&lt;h&gt;</a:t>
                      </a:r>
                    </a:p>
                  </a:txBody>
                  <a:tcPr marL="121835" marR="121835" marT="45730" marB="45730"/>
                </a:tc>
                <a:tc>
                  <a:txBody>
                    <a:bodyPr/>
                    <a:lstStyle/>
                    <a:p>
                      <a:pPr algn="ctr"/>
                      <a:r>
                        <a:rPr lang="en-US" sz="1600" dirty="0">
                          <a:latin typeface="Calibri" panose="020F0502020204030204" pitchFamily="34" charset="0"/>
                        </a:rPr>
                        <a:t>1</a:t>
                      </a:r>
                    </a:p>
                  </a:txBody>
                  <a:tcPr marL="121835" marR="121835" marT="45730" marB="45730"/>
                </a:tc>
                <a:extLst>
                  <a:ext uri="{0D108BD9-81ED-4DB2-BD59-A6C34878D82A}">
                    <a16:rowId xmlns:a16="http://schemas.microsoft.com/office/drawing/2014/main" val="10008"/>
                  </a:ext>
                </a:extLst>
              </a:tr>
            </a:tbl>
          </a:graphicData>
        </a:graphic>
      </p:graphicFrame>
      <p:graphicFrame>
        <p:nvGraphicFramePr>
          <p:cNvPr id="35" name="Group 3"/>
          <p:cNvGraphicFramePr>
            <a:graphicFrameLocks noGrp="1"/>
          </p:cNvGraphicFramePr>
          <p:nvPr>
            <p:extLst>
              <p:ext uri="{D42A27DB-BD31-4B8C-83A1-F6EECF244321}">
                <p14:modId xmlns:p14="http://schemas.microsoft.com/office/powerpoint/2010/main" val="3316507143"/>
              </p:ext>
            </p:extLst>
          </p:nvPr>
        </p:nvGraphicFramePr>
        <p:xfrm>
          <a:off x="2521339" y="2001984"/>
          <a:ext cx="5892800" cy="2039688"/>
        </p:xfrm>
        <a:graphic>
          <a:graphicData uri="http://schemas.openxmlformats.org/drawingml/2006/table">
            <a:tbl>
              <a:tblPr/>
              <a:tblGrid>
                <a:gridCol w="767889">
                  <a:extLst>
                    <a:ext uri="{9D8B030D-6E8A-4147-A177-3AD203B41FA5}">
                      <a16:colId xmlns:a16="http://schemas.microsoft.com/office/drawing/2014/main" val="20000"/>
                    </a:ext>
                  </a:extLst>
                </a:gridCol>
                <a:gridCol w="863204">
                  <a:extLst>
                    <a:ext uri="{9D8B030D-6E8A-4147-A177-3AD203B41FA5}">
                      <a16:colId xmlns:a16="http://schemas.microsoft.com/office/drawing/2014/main" val="20001"/>
                    </a:ext>
                  </a:extLst>
                </a:gridCol>
                <a:gridCol w="863204">
                  <a:extLst>
                    <a:ext uri="{9D8B030D-6E8A-4147-A177-3AD203B41FA5}">
                      <a16:colId xmlns:a16="http://schemas.microsoft.com/office/drawing/2014/main" val="20002"/>
                    </a:ext>
                  </a:extLst>
                </a:gridCol>
                <a:gridCol w="861403">
                  <a:extLst>
                    <a:ext uri="{9D8B030D-6E8A-4147-A177-3AD203B41FA5}">
                      <a16:colId xmlns:a16="http://schemas.microsoft.com/office/drawing/2014/main" val="20003"/>
                    </a:ext>
                  </a:extLst>
                </a:gridCol>
                <a:gridCol w="863204">
                  <a:extLst>
                    <a:ext uri="{9D8B030D-6E8A-4147-A177-3AD203B41FA5}">
                      <a16:colId xmlns:a16="http://schemas.microsoft.com/office/drawing/2014/main" val="20004"/>
                    </a:ext>
                  </a:extLst>
                </a:gridCol>
                <a:gridCol w="865005">
                  <a:extLst>
                    <a:ext uri="{9D8B030D-6E8A-4147-A177-3AD203B41FA5}">
                      <a16:colId xmlns:a16="http://schemas.microsoft.com/office/drawing/2014/main" val="20005"/>
                    </a:ext>
                  </a:extLst>
                </a:gridCol>
                <a:gridCol w="808891">
                  <a:extLst>
                    <a:ext uri="{9D8B030D-6E8A-4147-A177-3AD203B41FA5}">
                      <a16:colId xmlns:a16="http://schemas.microsoft.com/office/drawing/2014/main" val="20006"/>
                    </a:ext>
                  </a:extLst>
                </a:gridCol>
              </a:tblGrid>
              <a:tr h="286657">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rgbClr val="FF0000"/>
                        </a:solidFill>
                        <a:effectLst/>
                        <a:latin typeface="Calibri" panose="020F0502020204030204" pitchFamily="34" charset="0"/>
                      </a:endParaRPr>
                    </a:p>
                  </a:txBody>
                  <a:tcPr marL="121920" marR="121920" marT="45743" marB="45743"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rgbClr val="FF0000"/>
                          </a:solidFill>
                          <a:effectLst/>
                          <a:latin typeface="Calibri" panose="020F0502020204030204" pitchFamily="34" charset="0"/>
                        </a:rPr>
                        <a:t>&lt;a&gt;</a:t>
                      </a:r>
                    </a:p>
                  </a:txBody>
                  <a:tcPr marL="121920" marR="121920" marT="45743" marB="4574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rgbClr val="FF0000"/>
                          </a:solidFill>
                          <a:effectLst/>
                          <a:latin typeface="Calibri" panose="020F0502020204030204" pitchFamily="34" charset="0"/>
                        </a:rPr>
                        <a:t>&lt;b&gt;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rgbClr val="FF0000"/>
                          </a:solidFill>
                          <a:effectLst/>
                          <a:latin typeface="Calibri" panose="020F0502020204030204" pitchFamily="34" charset="0"/>
                        </a:rPr>
                        <a:t>&lt;c&gt;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rgbClr val="FF0000"/>
                          </a:solidFill>
                          <a:effectLst/>
                          <a:latin typeface="Calibri" panose="020F0502020204030204" pitchFamily="34" charset="0"/>
                        </a:rPr>
                        <a:t>&lt;d&gt;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rgbClr val="FF0000"/>
                          </a:solidFill>
                          <a:effectLst/>
                          <a:latin typeface="Calibri" panose="020F0502020204030204" pitchFamily="34" charset="0"/>
                        </a:rPr>
                        <a:t>&lt;e&gt;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rgbClr val="FF0000"/>
                          </a:solidFill>
                          <a:effectLst/>
                          <a:latin typeface="Calibri" panose="020F0502020204030204" pitchFamily="34" charset="0"/>
                        </a:rPr>
                        <a:t>&lt;f&gt;</a:t>
                      </a:r>
                    </a:p>
                  </a:txBody>
                  <a:tcPr marL="121920" marR="121920" marT="45743" marB="4574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86657">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rgbClr val="FF0000"/>
                          </a:solidFill>
                          <a:effectLst/>
                          <a:latin typeface="Calibri" panose="020F0502020204030204" pitchFamily="34" charset="0"/>
                        </a:rPr>
                        <a:t>&lt;a&gt;</a:t>
                      </a:r>
                    </a:p>
                  </a:txBody>
                  <a:tcPr marL="121920" marR="121920" marT="45743" marB="45743"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&lt;aa&gt;</a:t>
                      </a:r>
                    </a:p>
                  </a:txBody>
                  <a:tcPr marL="121920" marR="121920" marT="45743" marB="4574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&lt;ab&gt;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&lt;ac&gt;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&lt;ad&gt;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&lt;ae&gt;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&lt;af&gt;</a:t>
                      </a:r>
                    </a:p>
                  </a:txBody>
                  <a:tcPr marL="121920" marR="121920" marT="45743" marB="4574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86657">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rgbClr val="FF0000"/>
                          </a:solidFill>
                          <a:effectLst/>
                          <a:latin typeface="Calibri" panose="020F0502020204030204" pitchFamily="34" charset="0"/>
                        </a:rPr>
                        <a:t>&lt;b&gt;</a:t>
                      </a:r>
                    </a:p>
                  </a:txBody>
                  <a:tcPr marL="121920" marR="121920" marT="45743" marB="45743"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a:t>
                      </a:r>
                      <a:r>
                        <a:rPr kumimoji="0" lang="en-US" sz="1600" b="0" i="0" u="none" strike="noStrike" cap="none" normalizeH="0" baseline="0" dirty="0" err="1">
                          <a:ln>
                            <a:noFill/>
                          </a:ln>
                          <a:solidFill>
                            <a:schemeClr val="tx1"/>
                          </a:solidFill>
                          <a:effectLst/>
                          <a:latin typeface="Calibri" panose="020F0502020204030204" pitchFamily="34" charset="0"/>
                        </a:rPr>
                        <a:t>ba</a:t>
                      </a:r>
                      <a:r>
                        <a:rPr kumimoji="0" lang="en-US" sz="1600" b="0" i="0" u="none" strike="noStrike" cap="none" normalizeH="0" baseline="0" dirty="0">
                          <a:ln>
                            <a:noFill/>
                          </a:ln>
                          <a:solidFill>
                            <a:schemeClr val="tx1"/>
                          </a:solidFill>
                          <a:effectLst/>
                          <a:latin typeface="Calibri" panose="020F0502020204030204" pitchFamily="34" charset="0"/>
                        </a:rPr>
                        <a:t>&gt;</a:t>
                      </a:r>
                    </a:p>
                  </a:txBody>
                  <a:tcPr marL="121920" marR="121920" marT="45743" marB="4574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&lt;bb&gt;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a:t>
                      </a:r>
                      <a:r>
                        <a:rPr kumimoji="0" lang="en-US" sz="1600" b="0" i="0" u="none" strike="noStrike" cap="none" normalizeH="0" baseline="0" dirty="0" err="1">
                          <a:ln>
                            <a:noFill/>
                          </a:ln>
                          <a:solidFill>
                            <a:schemeClr val="tx1"/>
                          </a:solidFill>
                          <a:effectLst/>
                          <a:latin typeface="Calibri" panose="020F0502020204030204" pitchFamily="34" charset="0"/>
                        </a:rPr>
                        <a:t>bc</a:t>
                      </a:r>
                      <a:r>
                        <a:rPr kumimoji="0" lang="en-US" sz="1600" b="0" i="0" u="none" strike="noStrike" cap="none" normalizeH="0" baseline="0" dirty="0">
                          <a:ln>
                            <a:noFill/>
                          </a:ln>
                          <a:solidFill>
                            <a:schemeClr val="tx1"/>
                          </a:solidFill>
                          <a:effectLst/>
                          <a:latin typeface="Calibri" panose="020F0502020204030204" pitchFamily="34" charset="0"/>
                        </a:rPr>
                        <a:t>&gt;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&lt;bd&gt;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&lt;be&gt;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&lt;bf&gt;</a:t>
                      </a:r>
                    </a:p>
                  </a:txBody>
                  <a:tcPr marL="121920" marR="121920" marT="45743" marB="4574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86657">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rgbClr val="FF0000"/>
                          </a:solidFill>
                          <a:effectLst/>
                          <a:latin typeface="Calibri" panose="020F0502020204030204" pitchFamily="34" charset="0"/>
                        </a:rPr>
                        <a:t>&lt;c&gt;</a:t>
                      </a:r>
                    </a:p>
                  </a:txBody>
                  <a:tcPr marL="121920" marR="121920" marT="45743" marB="45743"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&lt;ca&gt;</a:t>
                      </a:r>
                    </a:p>
                  </a:txBody>
                  <a:tcPr marL="121920" marR="121920" marT="45743" marB="4574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a:t>
                      </a:r>
                      <a:r>
                        <a:rPr kumimoji="0" lang="en-US" sz="1600" b="0" i="0" u="none" strike="noStrike" cap="none" normalizeH="0" baseline="0" dirty="0" err="1">
                          <a:ln>
                            <a:noFill/>
                          </a:ln>
                          <a:solidFill>
                            <a:schemeClr val="tx1"/>
                          </a:solidFill>
                          <a:effectLst/>
                          <a:latin typeface="Calibri" panose="020F0502020204030204" pitchFamily="34" charset="0"/>
                        </a:rPr>
                        <a:t>cb</a:t>
                      </a:r>
                      <a:r>
                        <a:rPr kumimoji="0" lang="en-US" sz="1600" b="0" i="0" u="none" strike="noStrike" cap="none" normalizeH="0" baseline="0" dirty="0">
                          <a:ln>
                            <a:noFill/>
                          </a:ln>
                          <a:solidFill>
                            <a:schemeClr val="tx1"/>
                          </a:solidFill>
                          <a:effectLst/>
                          <a:latin typeface="Calibri" panose="020F0502020204030204" pitchFamily="34" charset="0"/>
                        </a:rPr>
                        <a:t>&gt;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&lt;cc&gt;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&lt;cd&gt;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&lt;ce&gt;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&lt;cf&gt;</a:t>
                      </a:r>
                    </a:p>
                  </a:txBody>
                  <a:tcPr marL="121920" marR="121920" marT="45743" marB="4574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86657">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rgbClr val="FF0000"/>
                          </a:solidFill>
                          <a:effectLst/>
                          <a:latin typeface="Calibri" panose="020F0502020204030204" pitchFamily="34" charset="0"/>
                        </a:rPr>
                        <a:t>&lt;d&gt;</a:t>
                      </a:r>
                    </a:p>
                  </a:txBody>
                  <a:tcPr marL="121920" marR="121920" marT="45743" marB="45743"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&lt;da&gt;</a:t>
                      </a:r>
                    </a:p>
                  </a:txBody>
                  <a:tcPr marL="121920" marR="121920" marT="45743" marB="4574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&lt;db&gt;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&lt;dc&gt;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a:t>
                      </a:r>
                      <a:r>
                        <a:rPr kumimoji="0" lang="en-US" sz="1600" b="0" i="0" u="none" strike="noStrike" cap="none" normalizeH="0" baseline="0" dirty="0" err="1">
                          <a:ln>
                            <a:noFill/>
                          </a:ln>
                          <a:solidFill>
                            <a:schemeClr val="tx1"/>
                          </a:solidFill>
                          <a:effectLst/>
                          <a:latin typeface="Calibri" panose="020F0502020204030204" pitchFamily="34" charset="0"/>
                        </a:rPr>
                        <a:t>dd</a:t>
                      </a:r>
                      <a:r>
                        <a:rPr kumimoji="0" lang="en-US" sz="1600" b="0" i="0" u="none" strike="noStrike" cap="none" normalizeH="0" baseline="0" dirty="0">
                          <a:ln>
                            <a:noFill/>
                          </a:ln>
                          <a:solidFill>
                            <a:schemeClr val="tx1"/>
                          </a:solidFill>
                          <a:effectLst/>
                          <a:latin typeface="Calibri" panose="020F0502020204030204" pitchFamily="34" charset="0"/>
                        </a:rPr>
                        <a:t>&gt;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&lt;de&gt;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&lt;df&gt;</a:t>
                      </a:r>
                    </a:p>
                  </a:txBody>
                  <a:tcPr marL="121920" marR="121920" marT="45743" marB="4574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286657">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rgbClr val="FF0000"/>
                          </a:solidFill>
                          <a:effectLst/>
                          <a:latin typeface="Calibri" panose="020F0502020204030204" pitchFamily="34" charset="0"/>
                        </a:rPr>
                        <a:t>&lt;e&gt;</a:t>
                      </a:r>
                    </a:p>
                  </a:txBody>
                  <a:tcPr marL="121920" marR="121920" marT="45743" marB="45743"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&lt;ea&gt;</a:t>
                      </a:r>
                    </a:p>
                  </a:txBody>
                  <a:tcPr marL="121920" marR="121920" marT="45743" marB="4574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&lt;eb&gt;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a:t>
                      </a:r>
                      <a:r>
                        <a:rPr kumimoji="0" lang="en-US" sz="1600" b="0" i="0" u="none" strike="noStrike" cap="none" normalizeH="0" baseline="0" dirty="0" err="1">
                          <a:ln>
                            <a:noFill/>
                          </a:ln>
                          <a:solidFill>
                            <a:schemeClr val="tx1"/>
                          </a:solidFill>
                          <a:effectLst/>
                          <a:latin typeface="Calibri" panose="020F0502020204030204" pitchFamily="34" charset="0"/>
                        </a:rPr>
                        <a:t>ec</a:t>
                      </a:r>
                      <a:r>
                        <a:rPr kumimoji="0" lang="en-US" sz="1600" b="0" i="0" u="none" strike="noStrike" cap="none" normalizeH="0" baseline="0" dirty="0">
                          <a:ln>
                            <a:noFill/>
                          </a:ln>
                          <a:solidFill>
                            <a:schemeClr val="tx1"/>
                          </a:solidFill>
                          <a:effectLst/>
                          <a:latin typeface="Calibri" panose="020F0502020204030204" pitchFamily="34" charset="0"/>
                        </a:rPr>
                        <a:t>&gt;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a:t>
                      </a:r>
                      <a:r>
                        <a:rPr kumimoji="0" lang="en-US" sz="1600" b="0" i="0" u="none" strike="noStrike" cap="none" normalizeH="0" baseline="0" dirty="0" err="1">
                          <a:ln>
                            <a:noFill/>
                          </a:ln>
                          <a:solidFill>
                            <a:schemeClr val="tx1"/>
                          </a:solidFill>
                          <a:effectLst/>
                          <a:latin typeface="Calibri" panose="020F0502020204030204" pitchFamily="34" charset="0"/>
                        </a:rPr>
                        <a:t>ed</a:t>
                      </a:r>
                      <a:r>
                        <a:rPr kumimoji="0" lang="en-US" sz="1600" b="0" i="0" u="none" strike="noStrike" cap="none" normalizeH="0" baseline="0" dirty="0">
                          <a:ln>
                            <a:noFill/>
                          </a:ln>
                          <a:solidFill>
                            <a:schemeClr val="tx1"/>
                          </a:solidFill>
                          <a:effectLst/>
                          <a:latin typeface="Calibri" panose="020F0502020204030204" pitchFamily="34" charset="0"/>
                        </a:rPr>
                        <a:t>&gt;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a:t>
                      </a:r>
                      <a:r>
                        <a:rPr kumimoji="0" lang="en-US" sz="1600" b="0" i="0" u="none" strike="noStrike" cap="none" normalizeH="0" baseline="0" dirty="0" err="1">
                          <a:ln>
                            <a:noFill/>
                          </a:ln>
                          <a:solidFill>
                            <a:schemeClr val="tx1"/>
                          </a:solidFill>
                          <a:effectLst/>
                          <a:latin typeface="Calibri" panose="020F0502020204030204" pitchFamily="34" charset="0"/>
                        </a:rPr>
                        <a:t>ee</a:t>
                      </a:r>
                      <a:r>
                        <a:rPr kumimoji="0" lang="en-US" sz="1600" b="0" i="0" u="none" strike="noStrike" cap="none" normalizeH="0" baseline="0" dirty="0">
                          <a:ln>
                            <a:noFill/>
                          </a:ln>
                          <a:solidFill>
                            <a:schemeClr val="tx1"/>
                          </a:solidFill>
                          <a:effectLst/>
                          <a:latin typeface="Calibri" panose="020F0502020204030204" pitchFamily="34" charset="0"/>
                        </a:rPr>
                        <a:t>&gt;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&lt;ef&gt;</a:t>
                      </a:r>
                    </a:p>
                  </a:txBody>
                  <a:tcPr marL="121920" marR="121920" marT="45743" marB="4574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86657">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rgbClr val="FF0000"/>
                          </a:solidFill>
                          <a:effectLst/>
                          <a:latin typeface="Calibri" panose="020F0502020204030204" pitchFamily="34" charset="0"/>
                        </a:rPr>
                        <a:t>&lt;f&gt;</a:t>
                      </a:r>
                    </a:p>
                  </a:txBody>
                  <a:tcPr marL="121920" marR="121920" marT="45743" marB="45743"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&lt;fa&gt;</a:t>
                      </a:r>
                    </a:p>
                  </a:txBody>
                  <a:tcPr marL="121920" marR="121920" marT="45743" marB="4574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&lt;fb&gt;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&lt;fc&gt;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a:t>
                      </a:r>
                      <a:r>
                        <a:rPr kumimoji="0" lang="en-US" sz="1600" b="0" i="0" u="none" strike="noStrike" cap="none" normalizeH="0" baseline="0" dirty="0" err="1">
                          <a:ln>
                            <a:noFill/>
                          </a:ln>
                          <a:solidFill>
                            <a:schemeClr val="tx1"/>
                          </a:solidFill>
                          <a:effectLst/>
                          <a:latin typeface="Calibri" panose="020F0502020204030204" pitchFamily="34" charset="0"/>
                        </a:rPr>
                        <a:t>fd</a:t>
                      </a:r>
                      <a:r>
                        <a:rPr kumimoji="0" lang="en-US" sz="1600" b="0" i="0" u="none" strike="noStrike" cap="none" normalizeH="0" baseline="0" dirty="0">
                          <a:ln>
                            <a:noFill/>
                          </a:ln>
                          <a:solidFill>
                            <a:schemeClr val="tx1"/>
                          </a:solidFill>
                          <a:effectLst/>
                          <a:latin typeface="Calibri" panose="020F0502020204030204" pitchFamily="34" charset="0"/>
                        </a:rPr>
                        <a:t>&gt;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a:t>
                      </a:r>
                      <a:r>
                        <a:rPr kumimoji="0" lang="en-US" sz="1600" b="0" i="0" u="none" strike="noStrike" cap="none" normalizeH="0" baseline="0" dirty="0" err="1">
                          <a:ln>
                            <a:noFill/>
                          </a:ln>
                          <a:solidFill>
                            <a:schemeClr val="tx1"/>
                          </a:solidFill>
                          <a:effectLst/>
                          <a:latin typeface="Calibri" panose="020F0502020204030204" pitchFamily="34" charset="0"/>
                        </a:rPr>
                        <a:t>fe</a:t>
                      </a:r>
                      <a:r>
                        <a:rPr kumimoji="0" lang="en-US" sz="1600" b="0" i="0" u="none" strike="noStrike" cap="none" normalizeH="0" baseline="0" dirty="0">
                          <a:ln>
                            <a:noFill/>
                          </a:ln>
                          <a:solidFill>
                            <a:schemeClr val="tx1"/>
                          </a:solidFill>
                          <a:effectLst/>
                          <a:latin typeface="Calibri" panose="020F0502020204030204" pitchFamily="34" charset="0"/>
                        </a:rPr>
                        <a:t>&gt;</a:t>
                      </a:r>
                    </a:p>
                  </a:txBody>
                  <a:tcPr marL="121920" marR="121920" marT="45743" marB="4574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&lt;</a:t>
                      </a:r>
                      <a:r>
                        <a:rPr kumimoji="0" lang="en-US" sz="1600" b="0" i="0" u="none" strike="noStrike" cap="none" normalizeH="0" baseline="0" dirty="0" err="1">
                          <a:ln>
                            <a:noFill/>
                          </a:ln>
                          <a:solidFill>
                            <a:schemeClr val="tx1"/>
                          </a:solidFill>
                          <a:effectLst/>
                          <a:latin typeface="Calibri" panose="020F0502020204030204" pitchFamily="34" charset="0"/>
                        </a:rPr>
                        <a:t>ff</a:t>
                      </a:r>
                      <a:r>
                        <a:rPr kumimoji="0" lang="en-US" sz="1600" b="0" i="0" u="none" strike="noStrike" cap="none" normalizeH="0" baseline="0" dirty="0">
                          <a:ln>
                            <a:noFill/>
                          </a:ln>
                          <a:solidFill>
                            <a:schemeClr val="tx1"/>
                          </a:solidFill>
                          <a:effectLst/>
                          <a:latin typeface="Calibri" panose="020F0502020204030204" pitchFamily="34" charset="0"/>
                        </a:rPr>
                        <a:t>&gt;</a:t>
                      </a:r>
                    </a:p>
                  </a:txBody>
                  <a:tcPr marL="121920" marR="121920" marT="45743" marB="4574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36" name="Group 69"/>
          <p:cNvGraphicFramePr>
            <a:graphicFrameLocks noGrp="1"/>
          </p:cNvGraphicFramePr>
          <p:nvPr>
            <p:extLst>
              <p:ext uri="{D42A27DB-BD31-4B8C-83A1-F6EECF244321}">
                <p14:modId xmlns:p14="http://schemas.microsoft.com/office/powerpoint/2010/main" val="3758795383"/>
              </p:ext>
            </p:extLst>
          </p:nvPr>
        </p:nvGraphicFramePr>
        <p:xfrm>
          <a:off x="2521339" y="4611180"/>
          <a:ext cx="5994400" cy="1952604"/>
        </p:xfrm>
        <a:graphic>
          <a:graphicData uri="http://schemas.openxmlformats.org/drawingml/2006/table">
            <a:tbl>
              <a:tblPr/>
              <a:tblGrid>
                <a:gridCol w="699541">
                  <a:extLst>
                    <a:ext uri="{9D8B030D-6E8A-4147-A177-3AD203B41FA5}">
                      <a16:colId xmlns:a16="http://schemas.microsoft.com/office/drawing/2014/main" val="20000"/>
                    </a:ext>
                  </a:extLst>
                </a:gridCol>
                <a:gridCol w="621259">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tblGrid>
              <a:tr h="279012">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dirty="0">
                        <a:ln>
                          <a:noFill/>
                        </a:ln>
                        <a:solidFill>
                          <a:srgbClr val="FF0000"/>
                        </a:solidFill>
                        <a:effectLst/>
                        <a:latin typeface="Calibri" panose="020F0502020204030204" pitchFamily="34" charset="0"/>
                      </a:endParaRPr>
                    </a:p>
                  </a:txBody>
                  <a:tcPr marL="121920" marR="121920" marT="45740" marB="4574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rgbClr val="FF0000"/>
                          </a:solidFill>
                          <a:effectLst/>
                          <a:latin typeface="Calibri" panose="020F0502020204030204" pitchFamily="34" charset="0"/>
                        </a:rPr>
                        <a:t>&lt;a&gt;</a:t>
                      </a:r>
                    </a:p>
                  </a:txBody>
                  <a:tcPr marL="121920" marR="121920" marT="45740" marB="4574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a:ln>
                            <a:noFill/>
                          </a:ln>
                          <a:solidFill>
                            <a:srgbClr val="FF0000"/>
                          </a:solidFill>
                          <a:effectLst/>
                          <a:latin typeface="Calibri" panose="020F0502020204030204" pitchFamily="34" charset="0"/>
                        </a:rPr>
                        <a:t>&lt;b&gt;</a:t>
                      </a: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rgbClr val="FF0000"/>
                          </a:solidFill>
                          <a:effectLst/>
                          <a:latin typeface="Calibri" panose="020F0502020204030204" pitchFamily="34" charset="0"/>
                        </a:rPr>
                        <a:t>&lt;c&gt;</a:t>
                      </a: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a:ln>
                            <a:noFill/>
                          </a:ln>
                          <a:solidFill>
                            <a:srgbClr val="FF0000"/>
                          </a:solidFill>
                          <a:effectLst/>
                          <a:latin typeface="Calibri" panose="020F0502020204030204" pitchFamily="34" charset="0"/>
                        </a:rPr>
                        <a:t>&lt;d&gt;</a:t>
                      </a: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a:ln>
                            <a:noFill/>
                          </a:ln>
                          <a:solidFill>
                            <a:srgbClr val="FF0000"/>
                          </a:solidFill>
                          <a:effectLst/>
                          <a:latin typeface="Calibri" panose="020F0502020204030204" pitchFamily="34" charset="0"/>
                        </a:rPr>
                        <a:t>&lt;e&gt;</a:t>
                      </a: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a:ln>
                            <a:noFill/>
                          </a:ln>
                          <a:solidFill>
                            <a:srgbClr val="FF0000"/>
                          </a:solidFill>
                          <a:effectLst/>
                          <a:latin typeface="Calibri" panose="020F0502020204030204" pitchFamily="34" charset="0"/>
                        </a:rPr>
                        <a:t>&lt;f&gt;</a:t>
                      </a:r>
                    </a:p>
                  </a:txBody>
                  <a:tcPr marL="121920" marR="121920" marT="45740" marB="4574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74438">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a:ln>
                            <a:noFill/>
                          </a:ln>
                          <a:solidFill>
                            <a:srgbClr val="FF0000"/>
                          </a:solidFill>
                          <a:effectLst/>
                          <a:latin typeface="Calibri" panose="020F0502020204030204" pitchFamily="34" charset="0"/>
                        </a:rPr>
                        <a:t>&lt;a&gt;</a:t>
                      </a:r>
                    </a:p>
                  </a:txBody>
                  <a:tcPr marL="121920" marR="121920" marT="45740" marB="4574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dirty="0">
                        <a:ln>
                          <a:noFill/>
                        </a:ln>
                        <a:solidFill>
                          <a:schemeClr val="folHlink"/>
                        </a:solidFill>
                        <a:effectLst/>
                        <a:latin typeface="Calibri" panose="020F0502020204030204" pitchFamily="34" charset="0"/>
                      </a:endParaRPr>
                    </a:p>
                  </a:txBody>
                  <a:tcPr marL="121920" marR="121920" marT="45740" marB="4574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&lt;(ab)&gt;</a:t>
                      </a: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&lt;(ac)&gt;</a:t>
                      </a: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&lt;(ad)&gt;</a:t>
                      </a: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&lt;(ae)&gt;</a:t>
                      </a: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&lt;(</a:t>
                      </a:r>
                      <a:r>
                        <a:rPr kumimoji="0" lang="en-US" sz="1500" b="0" i="0" u="none" strike="noStrike" cap="none" normalizeH="0" baseline="0" dirty="0" err="1">
                          <a:ln>
                            <a:noFill/>
                          </a:ln>
                          <a:solidFill>
                            <a:schemeClr val="tx1"/>
                          </a:solidFill>
                          <a:effectLst/>
                          <a:latin typeface="Calibri" panose="020F0502020204030204" pitchFamily="34" charset="0"/>
                        </a:rPr>
                        <a:t>af</a:t>
                      </a:r>
                      <a:r>
                        <a:rPr kumimoji="0" lang="en-US" sz="1500" b="0" i="0" u="none" strike="noStrike" cap="none" normalizeH="0" baseline="0" dirty="0">
                          <a:ln>
                            <a:noFill/>
                          </a:ln>
                          <a:solidFill>
                            <a:schemeClr val="tx1"/>
                          </a:solidFill>
                          <a:effectLst/>
                          <a:latin typeface="Calibri" panose="020F0502020204030204" pitchFamily="34" charset="0"/>
                        </a:rPr>
                        <a:t>)&gt;</a:t>
                      </a:r>
                    </a:p>
                  </a:txBody>
                  <a:tcPr marL="121920" marR="121920" marT="45740" marB="4574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74438">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a:ln>
                            <a:noFill/>
                          </a:ln>
                          <a:solidFill>
                            <a:srgbClr val="FF0000"/>
                          </a:solidFill>
                          <a:effectLst/>
                          <a:latin typeface="Calibri" panose="020F0502020204030204" pitchFamily="34" charset="0"/>
                        </a:rPr>
                        <a:t>&lt;b&gt;</a:t>
                      </a:r>
                    </a:p>
                  </a:txBody>
                  <a:tcPr marL="121920" marR="121920" marT="45740" marB="4574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dirty="0">
                        <a:ln>
                          <a:noFill/>
                        </a:ln>
                        <a:solidFill>
                          <a:schemeClr val="folHlink"/>
                        </a:solidFill>
                        <a:effectLst/>
                        <a:latin typeface="Calibri" panose="020F0502020204030204" pitchFamily="34" charset="0"/>
                      </a:endParaRPr>
                    </a:p>
                  </a:txBody>
                  <a:tcPr marL="121920" marR="121920" marT="45740" marB="4574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dirty="0">
                        <a:ln>
                          <a:noFill/>
                        </a:ln>
                        <a:solidFill>
                          <a:schemeClr val="tx1"/>
                        </a:solidFill>
                        <a:effectLst/>
                        <a:latin typeface="Calibri" panose="020F0502020204030204" pitchFamily="34" charset="0"/>
                      </a:endParaRP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&lt;(</a:t>
                      </a:r>
                      <a:r>
                        <a:rPr kumimoji="0" lang="en-US" sz="1500" b="0" i="0" u="none" strike="noStrike" cap="none" normalizeH="0" baseline="0" dirty="0" err="1">
                          <a:ln>
                            <a:noFill/>
                          </a:ln>
                          <a:solidFill>
                            <a:schemeClr val="tx1"/>
                          </a:solidFill>
                          <a:effectLst/>
                          <a:latin typeface="Calibri" panose="020F0502020204030204" pitchFamily="34" charset="0"/>
                        </a:rPr>
                        <a:t>bc</a:t>
                      </a:r>
                      <a:r>
                        <a:rPr kumimoji="0" lang="en-US" sz="1500" b="0" i="0" u="none" strike="noStrike" cap="none" normalizeH="0" baseline="0" dirty="0">
                          <a:ln>
                            <a:noFill/>
                          </a:ln>
                          <a:solidFill>
                            <a:schemeClr val="tx1"/>
                          </a:solidFill>
                          <a:effectLst/>
                          <a:latin typeface="Calibri" panose="020F0502020204030204" pitchFamily="34" charset="0"/>
                        </a:rPr>
                        <a:t>)&gt;</a:t>
                      </a: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&lt;(</a:t>
                      </a:r>
                      <a:r>
                        <a:rPr kumimoji="0" lang="en-US" sz="1500" b="0" i="0" u="none" strike="noStrike" cap="none" normalizeH="0" baseline="0" dirty="0" err="1">
                          <a:ln>
                            <a:noFill/>
                          </a:ln>
                          <a:solidFill>
                            <a:schemeClr val="tx1"/>
                          </a:solidFill>
                          <a:effectLst/>
                          <a:latin typeface="Calibri" panose="020F0502020204030204" pitchFamily="34" charset="0"/>
                        </a:rPr>
                        <a:t>bd</a:t>
                      </a:r>
                      <a:r>
                        <a:rPr kumimoji="0" lang="en-US" sz="1500" b="0" i="0" u="none" strike="noStrike" cap="none" normalizeH="0" baseline="0" dirty="0">
                          <a:ln>
                            <a:noFill/>
                          </a:ln>
                          <a:solidFill>
                            <a:schemeClr val="tx1"/>
                          </a:solidFill>
                          <a:effectLst/>
                          <a:latin typeface="Calibri" panose="020F0502020204030204" pitchFamily="34" charset="0"/>
                        </a:rPr>
                        <a:t>)&gt;</a:t>
                      </a: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&lt;(be)&gt;</a:t>
                      </a: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&lt;(bf)&gt;</a:t>
                      </a:r>
                    </a:p>
                  </a:txBody>
                  <a:tcPr marL="121920" marR="121920" marT="45740" marB="4574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74438">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a:ln>
                            <a:noFill/>
                          </a:ln>
                          <a:solidFill>
                            <a:srgbClr val="FF0000"/>
                          </a:solidFill>
                          <a:effectLst/>
                          <a:latin typeface="Calibri" panose="020F0502020204030204" pitchFamily="34" charset="0"/>
                        </a:rPr>
                        <a:t>&lt;c&gt;</a:t>
                      </a:r>
                    </a:p>
                  </a:txBody>
                  <a:tcPr marL="121920" marR="121920" marT="45740" marB="4574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a:ln>
                          <a:noFill/>
                        </a:ln>
                        <a:solidFill>
                          <a:schemeClr val="folHlink"/>
                        </a:solidFill>
                        <a:effectLst/>
                        <a:latin typeface="Calibri" panose="020F0502020204030204" pitchFamily="34" charset="0"/>
                      </a:endParaRPr>
                    </a:p>
                  </a:txBody>
                  <a:tcPr marL="121920" marR="121920" marT="45740" marB="4574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dirty="0">
                        <a:ln>
                          <a:noFill/>
                        </a:ln>
                        <a:solidFill>
                          <a:schemeClr val="tx1"/>
                        </a:solidFill>
                        <a:effectLst/>
                        <a:latin typeface="Calibri" panose="020F0502020204030204" pitchFamily="34" charset="0"/>
                      </a:endParaRP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dirty="0">
                        <a:ln>
                          <a:noFill/>
                        </a:ln>
                        <a:solidFill>
                          <a:schemeClr val="tx1"/>
                        </a:solidFill>
                        <a:effectLst/>
                        <a:latin typeface="Calibri" panose="020F0502020204030204" pitchFamily="34" charset="0"/>
                      </a:endParaRP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&lt;(cd)&gt;</a:t>
                      </a: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&lt;(</a:t>
                      </a:r>
                      <a:r>
                        <a:rPr kumimoji="0" lang="en-US" sz="1500" b="0" i="0" u="none" strike="noStrike" cap="none" normalizeH="0" baseline="0" dirty="0" err="1">
                          <a:ln>
                            <a:noFill/>
                          </a:ln>
                          <a:solidFill>
                            <a:schemeClr val="tx1"/>
                          </a:solidFill>
                          <a:effectLst/>
                          <a:latin typeface="Calibri" panose="020F0502020204030204" pitchFamily="34" charset="0"/>
                        </a:rPr>
                        <a:t>ce</a:t>
                      </a:r>
                      <a:r>
                        <a:rPr kumimoji="0" lang="en-US" sz="1500" b="0" i="0" u="none" strike="noStrike" cap="none" normalizeH="0" baseline="0" dirty="0">
                          <a:ln>
                            <a:noFill/>
                          </a:ln>
                          <a:solidFill>
                            <a:schemeClr val="tx1"/>
                          </a:solidFill>
                          <a:effectLst/>
                          <a:latin typeface="Calibri" panose="020F0502020204030204" pitchFamily="34" charset="0"/>
                        </a:rPr>
                        <a:t>)&gt;</a:t>
                      </a: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&lt;(</a:t>
                      </a:r>
                      <a:r>
                        <a:rPr kumimoji="0" lang="en-US" sz="1500" b="0" i="0" u="none" strike="noStrike" cap="none" normalizeH="0" baseline="0" dirty="0" err="1">
                          <a:ln>
                            <a:noFill/>
                          </a:ln>
                          <a:solidFill>
                            <a:schemeClr val="tx1"/>
                          </a:solidFill>
                          <a:effectLst/>
                          <a:latin typeface="Calibri" panose="020F0502020204030204" pitchFamily="34" charset="0"/>
                        </a:rPr>
                        <a:t>cf</a:t>
                      </a:r>
                      <a:r>
                        <a:rPr kumimoji="0" lang="en-US" sz="1500" b="0" i="0" u="none" strike="noStrike" cap="none" normalizeH="0" baseline="0" dirty="0">
                          <a:ln>
                            <a:noFill/>
                          </a:ln>
                          <a:solidFill>
                            <a:schemeClr val="tx1"/>
                          </a:solidFill>
                          <a:effectLst/>
                          <a:latin typeface="Calibri" panose="020F0502020204030204" pitchFamily="34" charset="0"/>
                        </a:rPr>
                        <a:t>)&gt;</a:t>
                      </a:r>
                    </a:p>
                  </a:txBody>
                  <a:tcPr marL="121920" marR="121920" marT="45740" marB="4574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74438">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a:ln>
                            <a:noFill/>
                          </a:ln>
                          <a:solidFill>
                            <a:srgbClr val="FF0000"/>
                          </a:solidFill>
                          <a:effectLst/>
                          <a:latin typeface="Calibri" panose="020F0502020204030204" pitchFamily="34" charset="0"/>
                        </a:rPr>
                        <a:t>&lt;d&gt;</a:t>
                      </a:r>
                    </a:p>
                  </a:txBody>
                  <a:tcPr marL="121920" marR="121920" marT="45740" marB="4574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a:ln>
                          <a:noFill/>
                        </a:ln>
                        <a:solidFill>
                          <a:schemeClr val="folHlink"/>
                        </a:solidFill>
                        <a:effectLst/>
                        <a:latin typeface="Calibri" panose="020F0502020204030204" pitchFamily="34" charset="0"/>
                      </a:endParaRPr>
                    </a:p>
                  </a:txBody>
                  <a:tcPr marL="121920" marR="121920" marT="45740" marB="4574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a:ln>
                          <a:noFill/>
                        </a:ln>
                        <a:solidFill>
                          <a:schemeClr val="tx1"/>
                        </a:solidFill>
                        <a:effectLst/>
                        <a:latin typeface="Calibri" panose="020F0502020204030204" pitchFamily="34" charset="0"/>
                      </a:endParaRP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dirty="0">
                        <a:ln>
                          <a:noFill/>
                        </a:ln>
                        <a:solidFill>
                          <a:schemeClr val="tx1"/>
                        </a:solidFill>
                        <a:effectLst/>
                        <a:latin typeface="Calibri" panose="020F0502020204030204" pitchFamily="34" charset="0"/>
                      </a:endParaRP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dirty="0">
                        <a:ln>
                          <a:noFill/>
                        </a:ln>
                        <a:solidFill>
                          <a:schemeClr val="tx1"/>
                        </a:solidFill>
                        <a:effectLst/>
                        <a:latin typeface="Calibri" panose="020F0502020204030204" pitchFamily="34" charset="0"/>
                      </a:endParaRP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&lt;(de)&gt;</a:t>
                      </a: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&lt;(</a:t>
                      </a:r>
                      <a:r>
                        <a:rPr kumimoji="0" lang="en-US" sz="1500" b="0" i="0" u="none" strike="noStrike" cap="none" normalizeH="0" baseline="0" dirty="0" err="1">
                          <a:ln>
                            <a:noFill/>
                          </a:ln>
                          <a:solidFill>
                            <a:schemeClr val="tx1"/>
                          </a:solidFill>
                          <a:effectLst/>
                          <a:latin typeface="Calibri" panose="020F0502020204030204" pitchFamily="34" charset="0"/>
                        </a:rPr>
                        <a:t>df</a:t>
                      </a:r>
                      <a:r>
                        <a:rPr kumimoji="0" lang="en-US" sz="1500" b="0" i="0" u="none" strike="noStrike" cap="none" normalizeH="0" baseline="0" dirty="0">
                          <a:ln>
                            <a:noFill/>
                          </a:ln>
                          <a:solidFill>
                            <a:schemeClr val="tx1"/>
                          </a:solidFill>
                          <a:effectLst/>
                          <a:latin typeface="Calibri" panose="020F0502020204030204" pitchFamily="34" charset="0"/>
                        </a:rPr>
                        <a:t>)&gt;</a:t>
                      </a:r>
                    </a:p>
                  </a:txBody>
                  <a:tcPr marL="121920" marR="121920" marT="45740" marB="4574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274438">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a:ln>
                            <a:noFill/>
                          </a:ln>
                          <a:solidFill>
                            <a:srgbClr val="FF0000"/>
                          </a:solidFill>
                          <a:effectLst/>
                          <a:latin typeface="Calibri" panose="020F0502020204030204" pitchFamily="34" charset="0"/>
                        </a:rPr>
                        <a:t>&lt;e&gt;</a:t>
                      </a:r>
                    </a:p>
                  </a:txBody>
                  <a:tcPr marL="121920" marR="121920" marT="45740" marB="4574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a:ln>
                          <a:noFill/>
                        </a:ln>
                        <a:solidFill>
                          <a:schemeClr val="folHlink"/>
                        </a:solidFill>
                        <a:effectLst/>
                        <a:latin typeface="Calibri" panose="020F0502020204030204" pitchFamily="34" charset="0"/>
                      </a:endParaRPr>
                    </a:p>
                  </a:txBody>
                  <a:tcPr marL="121920" marR="121920" marT="45740" marB="4574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dirty="0">
                        <a:ln>
                          <a:noFill/>
                        </a:ln>
                        <a:solidFill>
                          <a:schemeClr val="tx1"/>
                        </a:solidFill>
                        <a:effectLst/>
                        <a:latin typeface="Calibri" panose="020F0502020204030204" pitchFamily="34" charset="0"/>
                      </a:endParaRP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dirty="0">
                        <a:ln>
                          <a:noFill/>
                        </a:ln>
                        <a:solidFill>
                          <a:schemeClr val="tx1"/>
                        </a:solidFill>
                        <a:effectLst/>
                        <a:latin typeface="Calibri" panose="020F0502020204030204" pitchFamily="34" charset="0"/>
                      </a:endParaRP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dirty="0">
                        <a:ln>
                          <a:noFill/>
                        </a:ln>
                        <a:solidFill>
                          <a:schemeClr val="tx1"/>
                        </a:solidFill>
                        <a:effectLst/>
                        <a:latin typeface="Calibri" panose="020F0502020204030204" pitchFamily="34" charset="0"/>
                      </a:endParaRP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dirty="0">
                        <a:ln>
                          <a:noFill/>
                        </a:ln>
                        <a:solidFill>
                          <a:schemeClr val="tx1"/>
                        </a:solidFill>
                        <a:effectLst/>
                        <a:latin typeface="Calibri" panose="020F0502020204030204" pitchFamily="34" charset="0"/>
                      </a:endParaRP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&lt;(</a:t>
                      </a:r>
                      <a:r>
                        <a:rPr kumimoji="0" lang="en-US" sz="1500" b="0" i="0" u="none" strike="noStrike" cap="none" normalizeH="0" baseline="0" dirty="0" err="1">
                          <a:ln>
                            <a:noFill/>
                          </a:ln>
                          <a:solidFill>
                            <a:schemeClr val="tx1"/>
                          </a:solidFill>
                          <a:effectLst/>
                          <a:latin typeface="Calibri" panose="020F0502020204030204" pitchFamily="34" charset="0"/>
                        </a:rPr>
                        <a:t>ef</a:t>
                      </a:r>
                      <a:r>
                        <a:rPr kumimoji="0" lang="en-US" sz="1500" b="0" i="0" u="none" strike="noStrike" cap="none" normalizeH="0" baseline="0" dirty="0">
                          <a:ln>
                            <a:noFill/>
                          </a:ln>
                          <a:solidFill>
                            <a:schemeClr val="tx1"/>
                          </a:solidFill>
                          <a:effectLst/>
                          <a:latin typeface="Calibri" panose="020F0502020204030204" pitchFamily="34" charset="0"/>
                        </a:rPr>
                        <a:t>)&gt;</a:t>
                      </a:r>
                    </a:p>
                  </a:txBody>
                  <a:tcPr marL="121920" marR="121920" marT="45740" marB="4574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74438">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dirty="0">
                          <a:ln>
                            <a:noFill/>
                          </a:ln>
                          <a:solidFill>
                            <a:srgbClr val="FF0000"/>
                          </a:solidFill>
                          <a:effectLst/>
                          <a:latin typeface="Calibri" panose="020F0502020204030204" pitchFamily="34" charset="0"/>
                        </a:rPr>
                        <a:t>&lt;f&gt;</a:t>
                      </a:r>
                    </a:p>
                  </a:txBody>
                  <a:tcPr marL="121920" marR="121920" marT="45740" marB="4574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a:ln>
                          <a:noFill/>
                        </a:ln>
                        <a:solidFill>
                          <a:schemeClr val="folHlink"/>
                        </a:solidFill>
                        <a:effectLst/>
                        <a:latin typeface="Calibri" panose="020F0502020204030204" pitchFamily="34" charset="0"/>
                      </a:endParaRPr>
                    </a:p>
                  </a:txBody>
                  <a:tcPr marL="121920" marR="121920" marT="45740" marB="4574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dirty="0">
                        <a:ln>
                          <a:noFill/>
                        </a:ln>
                        <a:solidFill>
                          <a:schemeClr val="folHlink"/>
                        </a:solidFill>
                        <a:effectLst/>
                        <a:latin typeface="Calibri" panose="020F0502020204030204" pitchFamily="34" charset="0"/>
                      </a:endParaRP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a:ln>
                          <a:noFill/>
                        </a:ln>
                        <a:solidFill>
                          <a:schemeClr val="folHlink"/>
                        </a:solidFill>
                        <a:effectLst/>
                        <a:latin typeface="Calibri" panose="020F0502020204030204" pitchFamily="34" charset="0"/>
                      </a:endParaRP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dirty="0">
                        <a:ln>
                          <a:noFill/>
                        </a:ln>
                        <a:solidFill>
                          <a:schemeClr val="folHlink"/>
                        </a:solidFill>
                        <a:effectLst/>
                        <a:latin typeface="Calibri" panose="020F0502020204030204" pitchFamily="34" charset="0"/>
                      </a:endParaRP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dirty="0">
                        <a:ln>
                          <a:noFill/>
                        </a:ln>
                        <a:solidFill>
                          <a:schemeClr val="folHlink"/>
                        </a:solidFill>
                        <a:effectLst/>
                        <a:latin typeface="Calibri" panose="020F0502020204030204" pitchFamily="34" charset="0"/>
                      </a:endParaRPr>
                    </a:p>
                  </a:txBody>
                  <a:tcPr marL="121920" marR="121920"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dirty="0">
                        <a:ln>
                          <a:noFill/>
                        </a:ln>
                        <a:solidFill>
                          <a:schemeClr val="folHlink"/>
                        </a:solidFill>
                        <a:effectLst/>
                        <a:latin typeface="Calibri" panose="020F0502020204030204" pitchFamily="34" charset="0"/>
                      </a:endParaRPr>
                    </a:p>
                  </a:txBody>
                  <a:tcPr marL="121920" marR="121920" marT="45740" marB="4574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cxnSp>
        <p:nvCxnSpPr>
          <p:cNvPr id="7362" name="Straight Connector 5"/>
          <p:cNvCxnSpPr>
            <a:cxnSpLocks noChangeShapeType="1"/>
          </p:cNvCxnSpPr>
          <p:nvPr/>
        </p:nvCxnSpPr>
        <p:spPr bwMode="auto">
          <a:xfrm>
            <a:off x="214684" y="5282682"/>
            <a:ext cx="711200" cy="304800"/>
          </a:xfrm>
          <a:prstGeom prst="line">
            <a:avLst/>
          </a:prstGeom>
          <a:noFill/>
          <a:ln w="19050" algn="ctr">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63" name="Straight Connector 44"/>
          <p:cNvCxnSpPr>
            <a:cxnSpLocks noChangeShapeType="1"/>
          </p:cNvCxnSpPr>
          <p:nvPr/>
        </p:nvCxnSpPr>
        <p:spPr bwMode="auto">
          <a:xfrm flipV="1">
            <a:off x="227385" y="5282682"/>
            <a:ext cx="698500" cy="304800"/>
          </a:xfrm>
          <a:prstGeom prst="line">
            <a:avLst/>
          </a:prstGeom>
          <a:noFill/>
          <a:ln w="19050" algn="ctr">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64" name="Straight Connector 48"/>
          <p:cNvCxnSpPr>
            <a:cxnSpLocks noChangeShapeType="1"/>
          </p:cNvCxnSpPr>
          <p:nvPr/>
        </p:nvCxnSpPr>
        <p:spPr bwMode="auto">
          <a:xfrm>
            <a:off x="214684" y="5587482"/>
            <a:ext cx="711200" cy="304800"/>
          </a:xfrm>
          <a:prstGeom prst="line">
            <a:avLst/>
          </a:prstGeom>
          <a:noFill/>
          <a:ln w="19050" algn="ctr">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65" name="Straight Connector 49"/>
          <p:cNvCxnSpPr>
            <a:cxnSpLocks noChangeShapeType="1"/>
          </p:cNvCxnSpPr>
          <p:nvPr/>
        </p:nvCxnSpPr>
        <p:spPr bwMode="auto">
          <a:xfrm flipV="1">
            <a:off x="227385" y="5587482"/>
            <a:ext cx="698500" cy="304800"/>
          </a:xfrm>
          <a:prstGeom prst="line">
            <a:avLst/>
          </a:prstGeom>
          <a:noFill/>
          <a:ln w="19050" algn="ctr">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67" name="Oval 14"/>
          <p:cNvSpPr>
            <a:spLocks noChangeArrowheads="1"/>
          </p:cNvSpPr>
          <p:nvPr/>
        </p:nvSpPr>
        <p:spPr bwMode="auto">
          <a:xfrm>
            <a:off x="1027484" y="5282682"/>
            <a:ext cx="406400" cy="304800"/>
          </a:xfrm>
          <a:prstGeom prst="ellipse">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7368" name="Oval 52"/>
          <p:cNvSpPr>
            <a:spLocks noChangeArrowheads="1"/>
          </p:cNvSpPr>
          <p:nvPr/>
        </p:nvSpPr>
        <p:spPr bwMode="auto">
          <a:xfrm>
            <a:off x="1027484" y="5587482"/>
            <a:ext cx="406400" cy="304800"/>
          </a:xfrm>
          <a:prstGeom prst="ellipse">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18" name="Rectangle 3"/>
          <p:cNvSpPr txBox="1">
            <a:spLocks noChangeArrowheads="1"/>
          </p:cNvSpPr>
          <p:nvPr/>
        </p:nvSpPr>
        <p:spPr>
          <a:xfrm>
            <a:off x="8845421" y="3155142"/>
            <a:ext cx="2985795" cy="2781589"/>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461963" marR="0" lvl="0" indent="-461963" algn="l" defTabSz="914377" rtl="0" eaLnBrk="1" fontAlgn="auto" latinLnBrk="0" hangingPunct="1">
              <a:lnSpc>
                <a:spcPct val="90000"/>
              </a:lnSpc>
              <a:spcBef>
                <a:spcPts val="600"/>
              </a:spcBef>
              <a:spcAft>
                <a:spcPts val="0"/>
              </a:spcAft>
              <a:buClr>
                <a:srgbClr val="0000C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w/o pruning </a:t>
            </a:r>
            <a:r>
              <a:rPr kumimoji="0" lang="en-US" altLang="en-US" sz="2400" b="0" i="1" u="none" strike="noStrike" kern="1200" cap="none" spc="0" normalizeH="0" baseline="0" noProof="0" dirty="0">
                <a:ln>
                  <a:noFill/>
                </a:ln>
                <a:solidFill>
                  <a:srgbClr val="FF0000"/>
                </a:solidFill>
                <a:effectLst/>
                <a:uLnTx/>
                <a:uFillTx/>
                <a:latin typeface="Calibri"/>
                <a:ea typeface="+mn-ea"/>
                <a:cs typeface="+mn-cs"/>
              </a:rPr>
              <a:t>(includes g and h):</a:t>
            </a:r>
          </a:p>
          <a:p>
            <a:pPr marL="200025" marR="0" lvl="1" indent="0" algn="l" defTabSz="914377" rtl="0" eaLnBrk="1" fontAlgn="auto" latinLnBrk="0" hangingPunct="1">
              <a:lnSpc>
                <a:spcPct val="90000"/>
              </a:lnSpc>
              <a:spcBef>
                <a:spcPts val="600"/>
              </a:spcBef>
              <a:spcAft>
                <a:spcPts val="0"/>
              </a:spcAft>
              <a:buClr>
                <a:srgbClr val="BD582C"/>
              </a:buClr>
              <a:buSzPct val="80000"/>
              <a:buFont typeface="Wingdings" panose="05000000000000000000" pitchFamily="2" charset="2"/>
              <a:buNone/>
              <a:tabLst/>
              <a:defRPr/>
            </a:pP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8*8 </a:t>
            </a:r>
            <a:r>
              <a:rPr kumimoji="0" lang="en-US" altLang="en-US" sz="2400" b="0" i="0" u="none" strike="noStrike" kern="1200" cap="none" spc="0" normalizeH="0" baseline="0" noProof="0" dirty="0">
                <a:ln>
                  <a:noFill/>
                </a:ln>
                <a:solidFill>
                  <a:srgbClr val="FF0000"/>
                </a:solidFill>
                <a:effectLst/>
                <a:uLnTx/>
                <a:uFillTx/>
                <a:latin typeface="Calibri"/>
                <a:ea typeface="+mn-ea"/>
                <a:cs typeface="+mn-cs"/>
              </a:rPr>
              <a:t>+</a:t>
            </a: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 8*7/2 = 92 </a:t>
            </a:r>
          </a:p>
          <a:p>
            <a:pPr marL="200025" marR="0" lvl="1" indent="0" algn="l" defTabSz="914377" rtl="0" eaLnBrk="1" fontAlgn="auto" latinLnBrk="0" hangingPunct="1">
              <a:lnSpc>
                <a:spcPct val="90000"/>
              </a:lnSpc>
              <a:spcBef>
                <a:spcPts val="600"/>
              </a:spcBef>
              <a:spcAft>
                <a:spcPts val="0"/>
              </a:spcAft>
              <a:buClr>
                <a:srgbClr val="BD582C"/>
              </a:buClr>
              <a:buSzPct val="80000"/>
              <a:buFont typeface="Wingdings" panose="05000000000000000000" pitchFamily="2" charset="2"/>
              <a:buNone/>
              <a:tabLst/>
              <a:defRPr/>
            </a:pP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length-2 candidates</a:t>
            </a:r>
          </a:p>
          <a:p>
            <a:pPr marL="461963" marR="0" lvl="0" indent="-461963" algn="l" defTabSz="914377" rtl="0" eaLnBrk="1" fontAlgn="auto" latinLnBrk="0" hangingPunct="1">
              <a:lnSpc>
                <a:spcPct val="90000"/>
              </a:lnSpc>
              <a:spcBef>
                <a:spcPts val="600"/>
              </a:spcBef>
              <a:spcAft>
                <a:spcPts val="0"/>
              </a:spcAft>
              <a:buClr>
                <a:srgbClr val="0000C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w/ pruning:</a:t>
            </a:r>
          </a:p>
          <a:p>
            <a:pPr marL="200025" lvl="1" indent="0">
              <a:lnSpc>
                <a:spcPct val="90000"/>
              </a:lnSpc>
              <a:buNone/>
              <a:defRPr/>
            </a:pPr>
            <a:r>
              <a:rPr lang="en-US" altLang="en-US" sz="2400" dirty="0">
                <a:solidFill>
                  <a:srgbClr val="000000"/>
                </a:solidFill>
              </a:rPr>
              <a:t>6*6 </a:t>
            </a:r>
            <a:r>
              <a:rPr lang="en-US" altLang="en-US" sz="2400" dirty="0">
                <a:solidFill>
                  <a:srgbClr val="FF0000"/>
                </a:solidFill>
              </a:rPr>
              <a:t>+</a:t>
            </a:r>
            <a:r>
              <a:rPr lang="en-US" altLang="en-US" sz="2400" dirty="0">
                <a:solidFill>
                  <a:srgbClr val="000000"/>
                </a:solidFill>
              </a:rPr>
              <a:t> 6*5/2 = 51</a:t>
            </a:r>
          </a:p>
          <a:p>
            <a:pPr marL="200025" lvl="1" indent="0">
              <a:lnSpc>
                <a:spcPct val="90000"/>
              </a:lnSpc>
              <a:buNone/>
              <a:defRPr/>
            </a:pPr>
            <a:r>
              <a:rPr lang="en-US" altLang="en-US" sz="2400" dirty="0">
                <a:solidFill>
                  <a:srgbClr val="000000"/>
                </a:solidFill>
              </a:rPr>
              <a:t>length-2 candidates</a:t>
            </a:r>
          </a:p>
        </p:txBody>
      </p:sp>
      <p:sp>
        <p:nvSpPr>
          <p:cNvPr id="5" name="Right Arrow 4">
            <a:extLst>
              <a:ext uri="{FF2B5EF4-FFF2-40B4-BE49-F238E27FC236}">
                <a16:creationId xmlns:a16="http://schemas.microsoft.com/office/drawing/2014/main" id="{754941F8-18F9-9343-8EB6-9156C98D09E0}"/>
              </a:ext>
            </a:extLst>
          </p:cNvPr>
          <p:cNvSpPr/>
          <p:nvPr/>
        </p:nvSpPr>
        <p:spPr>
          <a:xfrm>
            <a:off x="1738159" y="4042120"/>
            <a:ext cx="426543" cy="33704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C989F05-4ABC-E941-AF59-FD03BF772E16}"/>
              </a:ext>
            </a:extLst>
          </p:cNvPr>
          <p:cNvSpPr txBox="1"/>
          <p:nvPr/>
        </p:nvSpPr>
        <p:spPr>
          <a:xfrm>
            <a:off x="3684762" y="1525094"/>
            <a:ext cx="4006358" cy="384721"/>
          </a:xfrm>
          <a:prstGeom prst="rect">
            <a:avLst/>
          </a:prstGeom>
          <a:noFill/>
        </p:spPr>
        <p:txBody>
          <a:bodyPr wrap="square" rtlCol="0">
            <a:spAutoFit/>
          </a:bodyPr>
          <a:lstStyle/>
          <a:p>
            <a:pPr algn="ctr"/>
            <a:r>
              <a:rPr lang="en-US" dirty="0"/>
              <a:t>singleton * singleton – </a:t>
            </a:r>
            <a:r>
              <a:rPr lang="en-US" i="1" dirty="0"/>
              <a:t>Total: </a:t>
            </a:r>
            <a:r>
              <a:rPr lang="en-US" dirty="0"/>
              <a:t>(6 * 6)</a:t>
            </a:r>
          </a:p>
        </p:txBody>
      </p:sp>
      <p:sp>
        <p:nvSpPr>
          <p:cNvPr id="20" name="TextBox 19">
            <a:extLst>
              <a:ext uri="{FF2B5EF4-FFF2-40B4-BE49-F238E27FC236}">
                <a16:creationId xmlns:a16="http://schemas.microsoft.com/office/drawing/2014/main" id="{1C4AB7EA-5412-0A4E-A52D-E09E5AEA8AF7}"/>
              </a:ext>
            </a:extLst>
          </p:cNvPr>
          <p:cNvSpPr txBox="1"/>
          <p:nvPr/>
        </p:nvSpPr>
        <p:spPr>
          <a:xfrm>
            <a:off x="3735562" y="4186806"/>
            <a:ext cx="3579638" cy="384721"/>
          </a:xfrm>
          <a:prstGeom prst="rect">
            <a:avLst/>
          </a:prstGeom>
          <a:noFill/>
        </p:spPr>
        <p:txBody>
          <a:bodyPr wrap="square" rtlCol="0">
            <a:spAutoFit/>
          </a:bodyPr>
          <a:lstStyle/>
          <a:p>
            <a:pPr algn="ctr"/>
            <a:r>
              <a:rPr lang="en-US" dirty="0"/>
              <a:t>Sets (unordered) – </a:t>
            </a:r>
            <a:r>
              <a:rPr lang="en-US" i="1" dirty="0"/>
              <a:t>Total</a:t>
            </a:r>
            <a:r>
              <a:rPr lang="en-US" dirty="0"/>
              <a:t>: (6*5) / 2</a:t>
            </a:r>
          </a:p>
        </p:txBody>
      </p:sp>
      <p:sp>
        <p:nvSpPr>
          <p:cNvPr id="7" name="TextBox 6">
            <a:extLst>
              <a:ext uri="{FF2B5EF4-FFF2-40B4-BE49-F238E27FC236}">
                <a16:creationId xmlns:a16="http://schemas.microsoft.com/office/drawing/2014/main" id="{31EADBD6-6CC7-CE43-BFCC-C3765E8E654F}"/>
              </a:ext>
            </a:extLst>
          </p:cNvPr>
          <p:cNvSpPr txBox="1"/>
          <p:nvPr/>
        </p:nvSpPr>
        <p:spPr>
          <a:xfrm>
            <a:off x="9141272" y="2637331"/>
            <a:ext cx="1943496" cy="384721"/>
          </a:xfrm>
          <a:prstGeom prst="rect">
            <a:avLst/>
          </a:prstGeom>
          <a:solidFill>
            <a:srgbClr val="FFFF00"/>
          </a:solidFill>
        </p:spPr>
        <p:txBody>
          <a:bodyPr wrap="square" rtlCol="0">
            <a:spAutoFit/>
          </a:bodyPr>
          <a:lstStyle/>
          <a:p>
            <a:pPr algn="ctr"/>
            <a:r>
              <a:rPr lang="en-US" dirty="0" err="1"/>
              <a:t>Apriori</a:t>
            </a:r>
            <a:r>
              <a:rPr lang="en-US" dirty="0"/>
              <a:t> Pruning</a:t>
            </a:r>
          </a:p>
        </p:txBody>
      </p:sp>
      <p:sp>
        <p:nvSpPr>
          <p:cNvPr id="2" name="Oval 1">
            <a:extLst>
              <a:ext uri="{FF2B5EF4-FFF2-40B4-BE49-F238E27FC236}">
                <a16:creationId xmlns:a16="http://schemas.microsoft.com/office/drawing/2014/main" id="{20E4BA10-7F18-DA4E-BA61-07687949BDEE}"/>
              </a:ext>
            </a:extLst>
          </p:cNvPr>
          <p:cNvSpPr/>
          <p:nvPr/>
        </p:nvSpPr>
        <p:spPr>
          <a:xfrm>
            <a:off x="5151120" y="2606168"/>
            <a:ext cx="619760" cy="223523"/>
          </a:xfrm>
          <a:prstGeom prst="ellipse">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1A5643B-8197-5644-B06D-5894F4D17D37}"/>
              </a:ext>
            </a:extLst>
          </p:cNvPr>
          <p:cNvSpPr/>
          <p:nvPr/>
        </p:nvSpPr>
        <p:spPr>
          <a:xfrm>
            <a:off x="4287520" y="2915656"/>
            <a:ext cx="619760" cy="223523"/>
          </a:xfrm>
          <a:prstGeom prst="ellipse">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68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367" grpId="0" animBg="1"/>
      <p:bldP spid="7368" grpId="0" animBg="1"/>
      <p:bldP spid="18" grpId="0"/>
      <p:bldP spid="5" grpId="0" animBg="1"/>
      <p:bldP spid="6" grpId="0"/>
      <p:bldP spid="20"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3201" y="381000"/>
            <a:ext cx="11681884" cy="571500"/>
          </a:xfrm>
        </p:spPr>
        <p:txBody>
          <a:bodyPr>
            <a:normAutofit fontScale="90000"/>
          </a:bodyPr>
          <a:lstStyle/>
          <a:p>
            <a:pPr eaLnBrk="1" hangingPunct="1"/>
            <a:r>
              <a:rPr lang="en-US" altLang="en-US" dirty="0"/>
              <a:t>GSP Mining and Pruning</a:t>
            </a:r>
          </a:p>
        </p:txBody>
      </p:sp>
      <p:grpSp>
        <p:nvGrpSpPr>
          <p:cNvPr id="3" name="Group 2">
            <a:extLst>
              <a:ext uri="{FF2B5EF4-FFF2-40B4-BE49-F238E27FC236}">
                <a16:creationId xmlns:a16="http://schemas.microsoft.com/office/drawing/2014/main" id="{7A1191FF-ACAF-6544-B716-753E0A944113}"/>
              </a:ext>
            </a:extLst>
          </p:cNvPr>
          <p:cNvGrpSpPr/>
          <p:nvPr/>
        </p:nvGrpSpPr>
        <p:grpSpPr>
          <a:xfrm>
            <a:off x="626081" y="1232131"/>
            <a:ext cx="10252097" cy="2847976"/>
            <a:chOff x="147109" y="1373626"/>
            <a:chExt cx="10252097" cy="2847976"/>
          </a:xfrm>
        </p:grpSpPr>
        <p:sp>
          <p:nvSpPr>
            <p:cNvPr id="8222" name="Text Box 4"/>
            <p:cNvSpPr txBox="1">
              <a:spLocks noChangeArrowheads="1"/>
            </p:cNvSpPr>
            <p:nvPr/>
          </p:nvSpPr>
          <p:spPr bwMode="auto">
            <a:xfrm>
              <a:off x="4778651" y="3821512"/>
              <a:ext cx="3848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&lt;a&gt; &lt;b&gt; &lt;c&gt; &lt;d&gt; &lt;e&gt; &lt;f&gt; </a:t>
              </a:r>
              <a:r>
                <a:rPr kumimoji="0" lang="en-US" altLang="en-US" sz="1600" b="0" i="0" u="none" strike="sngStrike" kern="1200" cap="none" spc="0" normalizeH="0" noProof="0" dirty="0">
                  <a:ln>
                    <a:noFill/>
                  </a:ln>
                  <a:solidFill>
                    <a:srgbClr val="0000CC"/>
                  </a:solidFill>
                  <a:effectLst/>
                  <a:uLnTx/>
                  <a:uFillTx/>
                  <a:latin typeface="Tahoma" pitchFamily="34" charset="0"/>
                  <a:ea typeface="+mn-ea"/>
                  <a:cs typeface="+mn-cs"/>
                </a:rPr>
                <a:t>&lt;g&gt; &lt;h&gt;</a:t>
              </a:r>
            </a:p>
          </p:txBody>
        </p:sp>
        <p:sp>
          <p:nvSpPr>
            <p:cNvPr id="8223" name="Text Box 5"/>
            <p:cNvSpPr txBox="1">
              <a:spLocks noChangeArrowheads="1"/>
            </p:cNvSpPr>
            <p:nvPr/>
          </p:nvSpPr>
          <p:spPr bwMode="auto">
            <a:xfrm>
              <a:off x="4777339" y="3275024"/>
              <a:ext cx="562186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&lt;aa&gt; &lt;ab&gt; … </a:t>
              </a:r>
              <a:r>
                <a:rPr kumimoji="0" lang="en-US" altLang="en-US" sz="1600" b="0" i="0" u="none" strike="noStrike" kern="1200" cap="none" spc="0" normalizeH="0" baseline="0" noProof="0" dirty="0">
                  <a:ln>
                    <a:noFill/>
                  </a:ln>
                  <a:effectLst/>
                  <a:uLnTx/>
                  <a:uFillTx/>
                  <a:latin typeface="Tahoma" pitchFamily="34" charset="0"/>
                  <a:ea typeface="+mn-ea"/>
                  <a:cs typeface="+mn-cs"/>
                </a:rPr>
                <a:t>&lt;</a:t>
              </a:r>
              <a:r>
                <a:rPr kumimoji="0" lang="en-US" altLang="en-US" sz="1600" b="0" i="0" u="none" strike="noStrike" kern="1200" cap="none" spc="0" normalizeH="0" baseline="0" noProof="0" dirty="0" err="1">
                  <a:ln>
                    <a:noFill/>
                  </a:ln>
                  <a:effectLst/>
                  <a:uLnTx/>
                  <a:uFillTx/>
                  <a:latin typeface="Tahoma" pitchFamily="34" charset="0"/>
                  <a:ea typeface="+mn-ea"/>
                  <a:cs typeface="+mn-cs"/>
                </a:rPr>
                <a:t>af</a:t>
              </a:r>
              <a:r>
                <a:rPr kumimoji="0" lang="en-US" altLang="en-US" sz="1600" b="0" i="0" u="none" strike="noStrike" kern="1200" cap="none" spc="0" normalizeH="0" baseline="0" noProof="0" dirty="0">
                  <a:ln>
                    <a:noFill/>
                  </a:ln>
                  <a:effectLst/>
                  <a:uLnTx/>
                  <a:uFillTx/>
                  <a:latin typeface="Tahoma" pitchFamily="34" charset="0"/>
                  <a:ea typeface="+mn-ea"/>
                  <a:cs typeface="+mn-cs"/>
                </a:rPr>
                <a:t>&gt; </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&lt;</a:t>
              </a:r>
              <a:r>
                <a:rPr kumimoji="0" lang="en-US" altLang="en-US" sz="1600" b="0" i="0" u="none" strike="noStrike" kern="1200" cap="none" spc="0" normalizeH="0" baseline="0" noProof="0" dirty="0" err="1">
                  <a:ln>
                    <a:noFill/>
                  </a:ln>
                  <a:solidFill>
                    <a:srgbClr val="000000"/>
                  </a:solidFill>
                  <a:effectLst/>
                  <a:uLnTx/>
                  <a:uFillTx/>
                  <a:latin typeface="Tahoma" pitchFamily="34" charset="0"/>
                  <a:ea typeface="+mn-ea"/>
                  <a:cs typeface="+mn-cs"/>
                </a:rPr>
                <a:t>ba</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&gt; &lt;bb&gt; … &lt;</a:t>
              </a:r>
              <a:r>
                <a:rPr kumimoji="0" lang="en-US" altLang="en-US" sz="1600" b="0" i="0" u="none" strike="noStrike" kern="1200" cap="none" spc="0" normalizeH="0" baseline="0" noProof="0" dirty="0" err="1">
                  <a:ln>
                    <a:noFill/>
                  </a:ln>
                  <a:solidFill>
                    <a:srgbClr val="000000"/>
                  </a:solidFill>
                  <a:effectLst/>
                  <a:uLnTx/>
                  <a:uFillTx/>
                  <a:latin typeface="Tahoma" pitchFamily="34" charset="0"/>
                  <a:ea typeface="+mn-ea"/>
                  <a:cs typeface="+mn-cs"/>
                </a:rPr>
                <a:t>ff</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&gt; </a:t>
              </a:r>
              <a:r>
                <a:rPr kumimoji="0" lang="en-US" altLang="en-US" sz="1600" b="0" i="0" u="none" strike="noStrike" kern="1200" cap="none" spc="0" normalizeH="0" baseline="0" noProof="0" dirty="0">
                  <a:ln>
                    <a:noFill/>
                  </a:ln>
                  <a:solidFill>
                    <a:srgbClr val="FF0000"/>
                  </a:solidFill>
                  <a:effectLst/>
                  <a:uLnTx/>
                  <a:uFillTx/>
                  <a:latin typeface="Tahoma" pitchFamily="34" charset="0"/>
                  <a:ea typeface="+mn-ea"/>
                  <a:cs typeface="+mn-cs"/>
                </a:rPr>
                <a:t>&lt;(ab)&gt; </a:t>
              </a:r>
              <a:r>
                <a:rPr kumimoji="0" lang="en-US" altLang="en-US" sz="1600" b="0" i="0" u="none" strike="noStrike" kern="1200" cap="none" spc="0" normalizeH="0" baseline="0" noProof="0" dirty="0">
                  <a:ln>
                    <a:noFill/>
                  </a:ln>
                  <a:solidFill>
                    <a:srgbClr val="0000CC"/>
                  </a:solidFill>
                  <a:effectLst/>
                  <a:uLnTx/>
                  <a:uFillTx/>
                  <a:latin typeface="Tahoma" pitchFamily="34" charset="0"/>
                  <a:ea typeface="+mn-ea"/>
                  <a:cs typeface="+mn-cs"/>
                </a:rPr>
                <a:t>… </a:t>
              </a:r>
              <a:r>
                <a:rPr kumimoji="0" lang="en-US" altLang="en-US" sz="1600" b="0" i="0" u="none" strike="noStrike" kern="1200" cap="none" spc="0" normalizeH="0" baseline="0" noProof="0" dirty="0">
                  <a:ln>
                    <a:noFill/>
                  </a:ln>
                  <a:solidFill>
                    <a:srgbClr val="FF0000"/>
                  </a:solidFill>
                  <a:effectLst/>
                  <a:uLnTx/>
                  <a:uFillTx/>
                  <a:latin typeface="Tahoma" pitchFamily="34" charset="0"/>
                  <a:ea typeface="+mn-ea"/>
                  <a:cs typeface="+mn-cs"/>
                </a:rPr>
                <a:t>&lt;(</a:t>
              </a:r>
              <a:r>
                <a:rPr kumimoji="0" lang="en-US" altLang="en-US" sz="1600" b="0" i="0" u="none" strike="noStrike" kern="1200" cap="none" spc="0" normalizeH="0" baseline="0" noProof="0" dirty="0" err="1">
                  <a:ln>
                    <a:noFill/>
                  </a:ln>
                  <a:solidFill>
                    <a:srgbClr val="FF0000"/>
                  </a:solidFill>
                  <a:effectLst/>
                  <a:uLnTx/>
                  <a:uFillTx/>
                  <a:latin typeface="Tahoma" pitchFamily="34" charset="0"/>
                  <a:ea typeface="+mn-ea"/>
                  <a:cs typeface="+mn-cs"/>
                </a:rPr>
                <a:t>ef</a:t>
              </a:r>
              <a:r>
                <a:rPr kumimoji="0" lang="en-US" altLang="en-US" sz="1600" b="0" i="0" u="none" strike="noStrike" kern="1200" cap="none" spc="0" normalizeH="0" baseline="0" noProof="0" dirty="0">
                  <a:ln>
                    <a:noFill/>
                  </a:ln>
                  <a:solidFill>
                    <a:srgbClr val="FF0000"/>
                  </a:solidFill>
                  <a:effectLst/>
                  <a:uLnTx/>
                  <a:uFillTx/>
                  <a:latin typeface="Tahoma" pitchFamily="34" charset="0"/>
                  <a:ea typeface="+mn-ea"/>
                  <a:cs typeface="+mn-cs"/>
                </a:rPr>
                <a:t>)&gt;</a:t>
              </a:r>
            </a:p>
          </p:txBody>
        </p:sp>
        <p:sp>
          <p:nvSpPr>
            <p:cNvPr id="8224" name="Text Box 6"/>
            <p:cNvSpPr txBox="1">
              <a:spLocks noChangeArrowheads="1"/>
            </p:cNvSpPr>
            <p:nvPr/>
          </p:nvSpPr>
          <p:spPr bwMode="auto">
            <a:xfrm>
              <a:off x="4777339" y="2625369"/>
              <a:ext cx="382058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&lt;</a:t>
              </a:r>
              <a:r>
                <a:rPr kumimoji="0" lang="en-US" altLang="en-US" sz="1600" b="0" i="0" u="none" strike="noStrike" kern="1200" cap="none" spc="0" normalizeH="0" baseline="0" noProof="0" dirty="0" err="1">
                  <a:ln>
                    <a:noFill/>
                  </a:ln>
                  <a:solidFill>
                    <a:srgbClr val="000000"/>
                  </a:solidFill>
                  <a:effectLst/>
                  <a:uLnTx/>
                  <a:uFillTx/>
                  <a:latin typeface="Tahoma" pitchFamily="34" charset="0"/>
                  <a:ea typeface="+mn-ea"/>
                  <a:cs typeface="+mn-cs"/>
                </a:rPr>
                <a:t>abb</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&gt; &lt;</a:t>
              </a:r>
              <a:r>
                <a:rPr kumimoji="0" lang="en-US" altLang="en-US" sz="1600" b="0" i="0" u="none" strike="noStrike" kern="1200" cap="none" spc="0" normalizeH="0" baseline="0" noProof="0" dirty="0" err="1">
                  <a:ln>
                    <a:noFill/>
                  </a:ln>
                  <a:solidFill>
                    <a:srgbClr val="000000"/>
                  </a:solidFill>
                  <a:effectLst/>
                  <a:uLnTx/>
                  <a:uFillTx/>
                  <a:latin typeface="Tahoma" pitchFamily="34" charset="0"/>
                  <a:ea typeface="+mn-ea"/>
                  <a:cs typeface="+mn-cs"/>
                </a:rPr>
                <a:t>aab</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&gt; &lt;aba&gt; </a:t>
              </a:r>
              <a:r>
                <a:rPr kumimoji="0" lang="en-US" altLang="en-US" sz="1600" b="0" i="0" u="none" strike="noStrike" kern="1200" cap="none" spc="0" normalizeH="0" baseline="0" noProof="0" dirty="0">
                  <a:ln>
                    <a:noFill/>
                  </a:ln>
                  <a:solidFill>
                    <a:srgbClr val="FF0000"/>
                  </a:solidFill>
                  <a:effectLst/>
                  <a:uLnTx/>
                  <a:uFillTx/>
                  <a:latin typeface="Tahoma" pitchFamily="34" charset="0"/>
                  <a:ea typeface="+mn-ea"/>
                  <a:cs typeface="+mn-cs"/>
                </a:rPr>
                <a:t>&lt;baa&gt; </a:t>
              </a:r>
              <a:r>
                <a:rPr kumimoji="0" lang="en-US" altLang="en-US" sz="1600" b="0" i="0" u="none" strike="noStrike" kern="1200" cap="none" spc="0" normalizeH="0" baseline="0" noProof="0" dirty="0">
                  <a:ln>
                    <a:noFill/>
                  </a:ln>
                  <a:solidFill>
                    <a:srgbClr val="0000CC"/>
                  </a:solidFill>
                  <a:effectLst/>
                  <a:uLnTx/>
                  <a:uFillTx/>
                  <a:latin typeface="Tahoma" pitchFamily="34" charset="0"/>
                  <a:ea typeface="+mn-ea"/>
                  <a:cs typeface="+mn-cs"/>
                </a:rPr>
                <a:t>&lt;</a:t>
              </a:r>
              <a:r>
                <a:rPr kumimoji="0" lang="en-US" altLang="en-US" sz="1600" b="0" i="0" u="none" strike="noStrike" kern="1200" cap="none" spc="0" normalizeH="0" baseline="0" noProof="0" dirty="0" err="1">
                  <a:ln>
                    <a:noFill/>
                  </a:ln>
                  <a:solidFill>
                    <a:srgbClr val="0000CC"/>
                  </a:solidFill>
                  <a:effectLst/>
                  <a:uLnTx/>
                  <a:uFillTx/>
                  <a:latin typeface="Tahoma" pitchFamily="34" charset="0"/>
                  <a:ea typeface="+mn-ea"/>
                  <a:cs typeface="+mn-cs"/>
                </a:rPr>
                <a:t>bab</a:t>
              </a:r>
              <a:r>
                <a:rPr kumimoji="0" lang="en-US" altLang="en-US" sz="1600" b="0" i="0" u="none" strike="noStrike" kern="1200" cap="none" spc="0" normalizeH="0" baseline="0" noProof="0" dirty="0">
                  <a:ln>
                    <a:noFill/>
                  </a:ln>
                  <a:solidFill>
                    <a:srgbClr val="0000CC"/>
                  </a:solidFill>
                  <a:effectLst/>
                  <a:uLnTx/>
                  <a:uFillTx/>
                  <a:latin typeface="Tahoma" pitchFamily="34" charset="0"/>
                  <a:ea typeface="+mn-ea"/>
                  <a:cs typeface="+mn-cs"/>
                </a:rPr>
                <a:t>&gt; </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a:t>
              </a:r>
            </a:p>
          </p:txBody>
        </p:sp>
        <p:sp>
          <p:nvSpPr>
            <p:cNvPr id="8225" name="Text Box 7"/>
            <p:cNvSpPr txBox="1">
              <a:spLocks noChangeArrowheads="1"/>
            </p:cNvSpPr>
            <p:nvPr/>
          </p:nvSpPr>
          <p:spPr bwMode="auto">
            <a:xfrm>
              <a:off x="4777339" y="1944693"/>
              <a:ext cx="21124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0000CC"/>
                  </a:solidFill>
                  <a:effectLst/>
                  <a:uLnTx/>
                  <a:uFillTx/>
                  <a:latin typeface="Tahoma" pitchFamily="34" charset="0"/>
                  <a:ea typeface="+mn-ea"/>
                  <a:cs typeface="+mn-cs"/>
                </a:rPr>
                <a:t>&lt;</a:t>
              </a:r>
              <a:r>
                <a:rPr kumimoji="0" lang="en-US" altLang="en-US" sz="1600" b="0" i="0" u="none" strike="noStrike" kern="1200" cap="none" spc="0" normalizeH="0" baseline="0" noProof="0" dirty="0" err="1">
                  <a:ln>
                    <a:noFill/>
                  </a:ln>
                  <a:solidFill>
                    <a:srgbClr val="0000CC"/>
                  </a:solidFill>
                  <a:effectLst/>
                  <a:uLnTx/>
                  <a:uFillTx/>
                  <a:latin typeface="Tahoma" pitchFamily="34" charset="0"/>
                  <a:ea typeface="+mn-ea"/>
                  <a:cs typeface="+mn-cs"/>
                </a:rPr>
                <a:t>abba</a:t>
              </a:r>
              <a:r>
                <a:rPr kumimoji="0" lang="en-US" altLang="en-US" sz="1600" b="0" i="0" u="none" strike="noStrike" kern="1200" cap="none" spc="0" normalizeH="0" baseline="0" noProof="0" dirty="0">
                  <a:ln>
                    <a:noFill/>
                  </a:ln>
                  <a:solidFill>
                    <a:srgbClr val="0000CC"/>
                  </a:solidFill>
                  <a:effectLst/>
                  <a:uLnTx/>
                  <a:uFillTx/>
                  <a:latin typeface="Tahoma" pitchFamily="34" charset="0"/>
                  <a:ea typeface="+mn-ea"/>
                  <a:cs typeface="+mn-cs"/>
                </a:rPr>
                <a:t>&gt; </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&lt;(</a:t>
              </a:r>
              <a:r>
                <a:rPr kumimoji="0" lang="en-US" altLang="en-US" sz="1600" b="0" i="0" u="none" strike="noStrike" kern="1200" cap="none" spc="0" normalizeH="0" baseline="0" noProof="0" dirty="0" err="1">
                  <a:ln>
                    <a:noFill/>
                  </a:ln>
                  <a:solidFill>
                    <a:srgbClr val="000000"/>
                  </a:solidFill>
                  <a:effectLst/>
                  <a:uLnTx/>
                  <a:uFillTx/>
                  <a:latin typeface="Tahoma" pitchFamily="34" charset="0"/>
                  <a:ea typeface="+mn-ea"/>
                  <a:cs typeface="+mn-cs"/>
                </a:rPr>
                <a:t>bd</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a:t>
              </a:r>
              <a:r>
                <a:rPr kumimoji="0" lang="en-US" altLang="en-US" sz="1600" b="0" i="0" u="none" strike="noStrike" kern="1200" cap="none" spc="0" normalizeH="0" baseline="0" noProof="0" dirty="0" err="1">
                  <a:ln>
                    <a:noFill/>
                  </a:ln>
                  <a:solidFill>
                    <a:srgbClr val="000000"/>
                  </a:solidFill>
                  <a:effectLst/>
                  <a:uLnTx/>
                  <a:uFillTx/>
                  <a:latin typeface="Tahoma" pitchFamily="34" charset="0"/>
                  <a:ea typeface="+mn-ea"/>
                  <a:cs typeface="+mn-cs"/>
                </a:rPr>
                <a:t>bc</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&gt; …</a:t>
              </a:r>
            </a:p>
          </p:txBody>
        </p:sp>
        <p:sp>
          <p:nvSpPr>
            <p:cNvPr id="8226" name="Text Box 8"/>
            <p:cNvSpPr txBox="1">
              <a:spLocks noChangeArrowheads="1"/>
            </p:cNvSpPr>
            <p:nvPr/>
          </p:nvSpPr>
          <p:spPr bwMode="auto">
            <a:xfrm>
              <a:off x="4777339" y="1408552"/>
              <a:ext cx="118321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&lt;(</a:t>
              </a:r>
              <a:r>
                <a:rPr kumimoji="0" lang="en-US" altLang="en-US" sz="1600" b="0" i="0" u="none" strike="noStrike" kern="1200" cap="none" spc="0" normalizeH="0" baseline="0" noProof="0" dirty="0" err="1">
                  <a:ln>
                    <a:noFill/>
                  </a:ln>
                  <a:solidFill>
                    <a:srgbClr val="000000"/>
                  </a:solidFill>
                  <a:effectLst/>
                  <a:uLnTx/>
                  <a:uFillTx/>
                  <a:latin typeface="Tahoma" pitchFamily="34" charset="0"/>
                  <a:ea typeface="+mn-ea"/>
                  <a:cs typeface="+mn-cs"/>
                </a:rPr>
                <a:t>bd</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a:t>
              </a:r>
              <a:r>
                <a:rPr kumimoji="0" lang="en-US" altLang="en-US" sz="1600" b="0" i="0" u="none" strike="noStrike" kern="1200" cap="none" spc="0" normalizeH="0" baseline="0" noProof="0" dirty="0" err="1">
                  <a:ln>
                    <a:noFill/>
                  </a:ln>
                  <a:solidFill>
                    <a:srgbClr val="000000"/>
                  </a:solidFill>
                  <a:effectLst/>
                  <a:uLnTx/>
                  <a:uFillTx/>
                  <a:latin typeface="Tahoma" pitchFamily="34" charset="0"/>
                  <a:ea typeface="+mn-ea"/>
                  <a:cs typeface="+mn-cs"/>
                </a:rPr>
                <a:t>cba</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mn-ea"/>
                  <a:cs typeface="+mn-cs"/>
                </a:rPr>
                <a:t>&gt;</a:t>
              </a:r>
            </a:p>
          </p:txBody>
        </p:sp>
        <p:sp>
          <p:nvSpPr>
            <p:cNvPr id="8227" name="Text Box 9"/>
            <p:cNvSpPr txBox="1">
              <a:spLocks noChangeArrowheads="1"/>
            </p:cNvSpPr>
            <p:nvPr/>
          </p:nvSpPr>
          <p:spPr bwMode="auto">
            <a:xfrm>
              <a:off x="147109" y="3821552"/>
              <a:ext cx="43899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1</a:t>
              </a:r>
              <a:r>
                <a:rPr kumimoji="0" lang="en-US" altLang="en-US" sz="2000" b="0" i="0" u="none" strike="noStrike" kern="1200" cap="none" spc="0" normalizeH="0" baseline="30000" noProof="0" dirty="0">
                  <a:ln>
                    <a:noFill/>
                  </a:ln>
                  <a:solidFill>
                    <a:srgbClr val="000000"/>
                  </a:solidFill>
                  <a:effectLst/>
                  <a:uLnTx/>
                  <a:uFillTx/>
                  <a:latin typeface="Calibri" pitchFamily="34" charset="0"/>
                  <a:ea typeface="+mn-ea"/>
                  <a:cs typeface="+mn-cs"/>
                </a:rPr>
                <a:t>st</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 scan: 8 </a:t>
              </a:r>
              <a:r>
                <a:rPr kumimoji="0" lang="en-US" altLang="en-US" sz="2000" b="0" i="0" u="none" strike="noStrike" kern="1200" cap="none" spc="0" normalizeH="0" baseline="0" noProof="0" dirty="0" err="1">
                  <a:ln>
                    <a:noFill/>
                  </a:ln>
                  <a:solidFill>
                    <a:srgbClr val="000000"/>
                  </a:solidFill>
                  <a:effectLst/>
                  <a:uLnTx/>
                  <a:uFillTx/>
                  <a:latin typeface="Calibri" pitchFamily="34" charset="0"/>
                  <a:ea typeface="+mn-ea"/>
                  <a:cs typeface="+mn-cs"/>
                </a:rPr>
                <a:t>cand</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 6 length-1 seq. pat.</a:t>
              </a:r>
            </a:p>
          </p:txBody>
        </p:sp>
        <p:sp>
          <p:nvSpPr>
            <p:cNvPr id="8228" name="Text Box 10"/>
            <p:cNvSpPr txBox="1">
              <a:spLocks noChangeArrowheads="1"/>
            </p:cNvSpPr>
            <p:nvPr/>
          </p:nvSpPr>
          <p:spPr bwMode="auto">
            <a:xfrm>
              <a:off x="155576" y="3154802"/>
              <a:ext cx="449156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itchFamily="34" charset="0"/>
                  <a:ea typeface="+mn-ea"/>
                  <a:cs typeface="+mn-cs"/>
                </a:rPr>
                <a:t>2</a:t>
              </a:r>
              <a:r>
                <a:rPr kumimoji="0" lang="en-US" altLang="en-US" sz="2000" b="1" i="0" u="none" strike="noStrike" kern="1200" cap="none" spc="0" normalizeH="0" baseline="30000" noProof="0" dirty="0">
                  <a:ln>
                    <a:noFill/>
                  </a:ln>
                  <a:solidFill>
                    <a:srgbClr val="000000"/>
                  </a:solidFill>
                  <a:effectLst/>
                  <a:uLnTx/>
                  <a:uFillTx/>
                  <a:latin typeface="Calibri" pitchFamily="34" charset="0"/>
                  <a:ea typeface="+mn-ea"/>
                  <a:cs typeface="+mn-cs"/>
                </a:rPr>
                <a:t>nd</a:t>
              </a:r>
              <a:r>
                <a:rPr kumimoji="0" lang="en-US" altLang="en-US" sz="2000" b="1" i="0" u="none" strike="noStrike" kern="1200" cap="none" spc="0" normalizeH="0" baseline="0" noProof="0" dirty="0">
                  <a:ln>
                    <a:noFill/>
                  </a:ln>
                  <a:solidFill>
                    <a:srgbClr val="000000"/>
                  </a:solidFill>
                  <a:effectLst/>
                  <a:uLnTx/>
                  <a:uFillTx/>
                  <a:latin typeface="Calibri" pitchFamily="34" charset="0"/>
                  <a:ea typeface="+mn-ea"/>
                  <a:cs typeface="+mn-cs"/>
                </a:rPr>
                <a:t> scan</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altLang="en-US" sz="2000" b="1" i="0" u="sng" strike="noStrike" kern="1200" cap="none" spc="0" normalizeH="0" baseline="0" noProof="0" dirty="0">
                  <a:ln>
                    <a:noFill/>
                  </a:ln>
                  <a:solidFill>
                    <a:srgbClr val="000000"/>
                  </a:solidFill>
                  <a:effectLst/>
                  <a:uLnTx/>
                  <a:uFillTx/>
                  <a:latin typeface="Calibri" pitchFamily="34" charset="0"/>
                  <a:ea typeface="+mn-ea"/>
                  <a:cs typeface="+mn-cs"/>
                </a:rPr>
                <a:t>51</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altLang="en-US" sz="2000" b="0" i="0" u="none" strike="noStrike" kern="1200" cap="none" spc="0" normalizeH="0" baseline="0" noProof="0" dirty="0" err="1">
                  <a:ln>
                    <a:noFill/>
                  </a:ln>
                  <a:solidFill>
                    <a:srgbClr val="000000"/>
                  </a:solidFill>
                  <a:effectLst/>
                  <a:uLnTx/>
                  <a:uFillTx/>
                  <a:latin typeface="Calibri" pitchFamily="34" charset="0"/>
                  <a:ea typeface="+mn-ea"/>
                  <a:cs typeface="+mn-cs"/>
                </a:rPr>
                <a:t>cand</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 19 length-2 seq. pat. 10 </a:t>
              </a:r>
              <a:r>
                <a:rPr kumimoji="0" lang="en-US" altLang="en-US" sz="2000" b="0" i="0" u="none" strike="noStrike" kern="1200" cap="none" spc="0" normalizeH="0" baseline="0" noProof="0" dirty="0" err="1">
                  <a:ln>
                    <a:noFill/>
                  </a:ln>
                  <a:solidFill>
                    <a:srgbClr val="000000"/>
                  </a:solidFill>
                  <a:effectLst/>
                  <a:uLnTx/>
                  <a:uFillTx/>
                  <a:latin typeface="Calibri" pitchFamily="34" charset="0"/>
                  <a:ea typeface="+mn-ea"/>
                  <a:cs typeface="+mn-cs"/>
                </a:rPr>
                <a:t>cand</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 not in DB at all</a:t>
              </a:r>
            </a:p>
          </p:txBody>
        </p:sp>
        <p:sp>
          <p:nvSpPr>
            <p:cNvPr id="8229" name="Text Box 11"/>
            <p:cNvSpPr txBox="1">
              <a:spLocks noChangeArrowheads="1"/>
            </p:cNvSpPr>
            <p:nvPr/>
          </p:nvSpPr>
          <p:spPr bwMode="auto">
            <a:xfrm>
              <a:off x="155576" y="2440426"/>
              <a:ext cx="449156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itchFamily="34" charset="0"/>
                  <a:ea typeface="+mn-ea"/>
                  <a:cs typeface="+mn-cs"/>
                </a:rPr>
                <a:t>3</a:t>
              </a:r>
              <a:r>
                <a:rPr kumimoji="0" lang="en-US" altLang="en-US" sz="2000" b="1" i="0" u="none" strike="noStrike" kern="1200" cap="none" spc="0" normalizeH="0" baseline="30000" noProof="0" dirty="0">
                  <a:ln>
                    <a:noFill/>
                  </a:ln>
                  <a:solidFill>
                    <a:srgbClr val="000000"/>
                  </a:solidFill>
                  <a:effectLst/>
                  <a:uLnTx/>
                  <a:uFillTx/>
                  <a:latin typeface="Calibri" pitchFamily="34" charset="0"/>
                  <a:ea typeface="+mn-ea"/>
                  <a:cs typeface="+mn-cs"/>
                </a:rPr>
                <a:t>rd</a:t>
              </a:r>
              <a:r>
                <a:rPr kumimoji="0" lang="en-US" altLang="en-US" sz="2000" b="1" i="0" u="none" strike="noStrike" kern="1200" cap="none" spc="0" normalizeH="0" baseline="0" noProof="0" dirty="0">
                  <a:ln>
                    <a:noFill/>
                  </a:ln>
                  <a:solidFill>
                    <a:srgbClr val="000000"/>
                  </a:solidFill>
                  <a:effectLst/>
                  <a:uLnTx/>
                  <a:uFillTx/>
                  <a:latin typeface="Calibri" pitchFamily="34" charset="0"/>
                  <a:ea typeface="+mn-ea"/>
                  <a:cs typeface="+mn-cs"/>
                </a:rPr>
                <a:t> scan</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 46 </a:t>
              </a:r>
              <a:r>
                <a:rPr kumimoji="0" lang="en-US" altLang="en-US" sz="2000" b="0" i="0" u="none" strike="noStrike" kern="1200" cap="none" spc="0" normalizeH="0" baseline="0" noProof="0" dirty="0" err="1">
                  <a:ln>
                    <a:noFill/>
                  </a:ln>
                  <a:solidFill>
                    <a:srgbClr val="000000"/>
                  </a:solidFill>
                  <a:effectLst/>
                  <a:uLnTx/>
                  <a:uFillTx/>
                  <a:latin typeface="Calibri" pitchFamily="34" charset="0"/>
                  <a:ea typeface="+mn-ea"/>
                  <a:cs typeface="+mn-cs"/>
                </a:rPr>
                <a:t>cand</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 20 length-3 seq. pat. 20 </a:t>
              </a:r>
              <a:r>
                <a:rPr kumimoji="0" lang="en-US" altLang="en-US" sz="2000" b="0" i="0" u="none" strike="noStrike" kern="1200" cap="none" spc="0" normalizeH="0" baseline="0" noProof="0" dirty="0" err="1">
                  <a:ln>
                    <a:noFill/>
                  </a:ln>
                  <a:solidFill>
                    <a:srgbClr val="000000"/>
                  </a:solidFill>
                  <a:effectLst/>
                  <a:uLnTx/>
                  <a:uFillTx/>
                  <a:latin typeface="Calibri" pitchFamily="34" charset="0"/>
                  <a:ea typeface="+mn-ea"/>
                  <a:cs typeface="+mn-cs"/>
                </a:rPr>
                <a:t>cand</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 not in DB at all</a:t>
              </a:r>
            </a:p>
          </p:txBody>
        </p:sp>
        <p:sp>
          <p:nvSpPr>
            <p:cNvPr id="8230" name="Text Box 12"/>
            <p:cNvSpPr txBox="1">
              <a:spLocks noChangeArrowheads="1"/>
            </p:cNvSpPr>
            <p:nvPr/>
          </p:nvSpPr>
          <p:spPr bwMode="auto">
            <a:xfrm>
              <a:off x="155576" y="1916551"/>
              <a:ext cx="42460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itchFamily="34" charset="0"/>
                  <a:ea typeface="+mn-ea"/>
                  <a:cs typeface="+mn-cs"/>
                </a:rPr>
                <a:t>4</a:t>
              </a:r>
              <a:r>
                <a:rPr kumimoji="0" lang="en-US" altLang="en-US" sz="2000" b="1" i="0" u="none" strike="noStrike" kern="1200" cap="none" spc="0" normalizeH="0" baseline="30000" noProof="0" dirty="0">
                  <a:ln>
                    <a:noFill/>
                  </a:ln>
                  <a:solidFill>
                    <a:srgbClr val="000000"/>
                  </a:solidFill>
                  <a:effectLst/>
                  <a:uLnTx/>
                  <a:uFillTx/>
                  <a:latin typeface="Calibri" pitchFamily="34" charset="0"/>
                  <a:ea typeface="+mn-ea"/>
                  <a:cs typeface="+mn-cs"/>
                </a:rPr>
                <a:t>th</a:t>
              </a:r>
              <a:r>
                <a:rPr kumimoji="0" lang="en-US" altLang="en-US" sz="2000" b="1" i="0" u="none" strike="noStrike" kern="1200" cap="none" spc="0" normalizeH="0" baseline="0" noProof="0" dirty="0">
                  <a:ln>
                    <a:noFill/>
                  </a:ln>
                  <a:solidFill>
                    <a:srgbClr val="000000"/>
                  </a:solidFill>
                  <a:effectLst/>
                  <a:uLnTx/>
                  <a:uFillTx/>
                  <a:latin typeface="Calibri" pitchFamily="34" charset="0"/>
                  <a:ea typeface="+mn-ea"/>
                  <a:cs typeface="+mn-cs"/>
                </a:rPr>
                <a:t> scan</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 8 </a:t>
              </a:r>
              <a:r>
                <a:rPr kumimoji="0" lang="en-US" altLang="en-US" sz="2000" b="0" i="0" u="none" strike="noStrike" kern="1200" cap="none" spc="0" normalizeH="0" baseline="0" noProof="0" dirty="0" err="1">
                  <a:ln>
                    <a:noFill/>
                  </a:ln>
                  <a:solidFill>
                    <a:srgbClr val="000000"/>
                  </a:solidFill>
                  <a:effectLst/>
                  <a:uLnTx/>
                  <a:uFillTx/>
                  <a:latin typeface="Calibri" pitchFamily="34" charset="0"/>
                  <a:ea typeface="+mn-ea"/>
                  <a:cs typeface="+mn-cs"/>
                </a:rPr>
                <a:t>cand</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 7 length-4 seq. pat. </a:t>
              </a:r>
            </a:p>
          </p:txBody>
        </p:sp>
        <p:sp>
          <p:nvSpPr>
            <p:cNvPr id="8231" name="Text Box 13"/>
            <p:cNvSpPr txBox="1">
              <a:spLocks noChangeArrowheads="1"/>
            </p:cNvSpPr>
            <p:nvPr/>
          </p:nvSpPr>
          <p:spPr bwMode="auto">
            <a:xfrm>
              <a:off x="155576" y="1373626"/>
              <a:ext cx="44915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itchFamily="34" charset="0"/>
                  <a:ea typeface="+mn-ea"/>
                  <a:cs typeface="+mn-cs"/>
                </a:rPr>
                <a:t>5</a:t>
              </a:r>
              <a:r>
                <a:rPr kumimoji="0" lang="en-US" altLang="en-US" sz="2000" b="1" i="0" u="none" strike="noStrike" kern="1200" cap="none" spc="0" normalizeH="0" baseline="30000" noProof="0" dirty="0">
                  <a:ln>
                    <a:noFill/>
                  </a:ln>
                  <a:solidFill>
                    <a:srgbClr val="000000"/>
                  </a:solidFill>
                  <a:effectLst/>
                  <a:uLnTx/>
                  <a:uFillTx/>
                  <a:latin typeface="Calibri" pitchFamily="34" charset="0"/>
                  <a:ea typeface="+mn-ea"/>
                  <a:cs typeface="+mn-cs"/>
                </a:rPr>
                <a:t>th</a:t>
              </a:r>
              <a:r>
                <a:rPr kumimoji="0" lang="en-US" altLang="en-US" sz="2000" b="1" i="0" u="none" strike="noStrike" kern="1200" cap="none" spc="0" normalizeH="0" baseline="0" noProof="0" dirty="0">
                  <a:ln>
                    <a:noFill/>
                  </a:ln>
                  <a:solidFill>
                    <a:srgbClr val="000000"/>
                  </a:solidFill>
                  <a:effectLst/>
                  <a:uLnTx/>
                  <a:uFillTx/>
                  <a:latin typeface="Calibri" pitchFamily="34" charset="0"/>
                  <a:ea typeface="+mn-ea"/>
                  <a:cs typeface="+mn-cs"/>
                </a:rPr>
                <a:t> scan</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 1 </a:t>
              </a:r>
              <a:r>
                <a:rPr kumimoji="0" lang="en-US" altLang="en-US" sz="2000" b="0" i="0" u="none" strike="noStrike" kern="1200" cap="none" spc="0" normalizeH="0" baseline="0" noProof="0" dirty="0" err="1">
                  <a:ln>
                    <a:noFill/>
                  </a:ln>
                  <a:solidFill>
                    <a:srgbClr val="000000"/>
                  </a:solidFill>
                  <a:effectLst/>
                  <a:uLnTx/>
                  <a:uFillTx/>
                  <a:latin typeface="Calibri" pitchFamily="34" charset="0"/>
                  <a:ea typeface="+mn-ea"/>
                  <a:cs typeface="+mn-cs"/>
                </a:rPr>
                <a:t>cand</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 1 length-5 seq. pat. </a:t>
              </a:r>
            </a:p>
          </p:txBody>
        </p:sp>
      </p:grpSp>
      <p:graphicFrame>
        <p:nvGraphicFramePr>
          <p:cNvPr id="65" name="Table 64"/>
          <p:cNvGraphicFramePr>
            <a:graphicFrameLocks noGrp="1"/>
          </p:cNvGraphicFramePr>
          <p:nvPr>
            <p:extLst>
              <p:ext uri="{D42A27DB-BD31-4B8C-83A1-F6EECF244321}">
                <p14:modId xmlns:p14="http://schemas.microsoft.com/office/powerpoint/2010/main" val="3089786463"/>
              </p:ext>
            </p:extLst>
          </p:nvPr>
        </p:nvGraphicFramePr>
        <p:xfrm>
          <a:off x="8742893" y="4489023"/>
          <a:ext cx="2603500" cy="2122492"/>
        </p:xfrm>
        <a:graphic>
          <a:graphicData uri="http://schemas.openxmlformats.org/drawingml/2006/table">
            <a:tbl>
              <a:tblPr firstRow="1" bandRow="1">
                <a:tableStyleId>{7DF18680-E054-41AD-8BC1-D1AEF772440D}</a:tableStyleId>
              </a:tblPr>
              <a:tblGrid>
                <a:gridCol w="5842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65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SID   </a:t>
                      </a:r>
                    </a:p>
                  </a:txBody>
                  <a:tcPr marL="121920" marR="121920" marT="45693" marB="4569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Sequence</a:t>
                      </a:r>
                    </a:p>
                  </a:txBody>
                  <a:tcPr marL="121920" marR="121920" marT="45693" marB="45693"/>
                </a:tc>
                <a:extLst>
                  <a:ext uri="{0D108BD9-81ED-4DB2-BD59-A6C34878D82A}">
                    <a16:rowId xmlns:a16="http://schemas.microsoft.com/office/drawing/2014/main" val="10000"/>
                  </a:ext>
                </a:extLst>
              </a:tr>
              <a:tr h="355390">
                <a:tc>
                  <a:txBody>
                    <a:bodyPr/>
                    <a:lstStyle/>
                    <a:p>
                      <a:r>
                        <a:rPr lang="en-US" sz="1600" dirty="0">
                          <a:latin typeface="Calibri" panose="020F0502020204030204" pitchFamily="34" charset="0"/>
                        </a:rPr>
                        <a:t>10</a:t>
                      </a:r>
                    </a:p>
                  </a:txBody>
                  <a:tcPr marL="121920" marR="121920" marT="45693" marB="45693"/>
                </a:tc>
                <a:tc>
                  <a:txBody>
                    <a:bodyPr/>
                    <a:lstStyle/>
                    <a:p>
                      <a:pPr algn="ctr" eaLnBrk="1" hangingPunct="1">
                        <a:lnSpc>
                          <a:spcPct val="80000"/>
                        </a:lnSpc>
                        <a:spcBef>
                          <a:spcPct val="20000"/>
                        </a:spcBef>
                        <a:buFont typeface="Wingdings" pitchFamily="2" charset="2"/>
                        <a:buNone/>
                      </a:pPr>
                      <a:r>
                        <a:rPr lang="en-US" altLang="en-US" sz="1800" dirty="0">
                          <a:latin typeface="Calibri" panose="020F0502020204030204" pitchFamily="34" charset="0"/>
                        </a:rPr>
                        <a:t>&lt;(</a:t>
                      </a:r>
                      <a:r>
                        <a:rPr lang="en-US" altLang="en-US" sz="1800" dirty="0" err="1">
                          <a:latin typeface="Calibri" panose="020F0502020204030204" pitchFamily="34" charset="0"/>
                        </a:rPr>
                        <a:t>bd</a:t>
                      </a:r>
                      <a:r>
                        <a:rPr lang="en-US" altLang="en-US" sz="1800" dirty="0">
                          <a:latin typeface="Calibri" panose="020F0502020204030204" pitchFamily="34" charset="0"/>
                        </a:rPr>
                        <a:t>)</a:t>
                      </a:r>
                      <a:r>
                        <a:rPr lang="en-US" altLang="en-US" sz="1800" dirty="0" err="1">
                          <a:latin typeface="Calibri" panose="020F0502020204030204" pitchFamily="34" charset="0"/>
                        </a:rPr>
                        <a:t>cb</a:t>
                      </a:r>
                      <a:r>
                        <a:rPr lang="en-US" altLang="en-US" sz="1800" dirty="0">
                          <a:latin typeface="Calibri" panose="020F0502020204030204" pitchFamily="34" charset="0"/>
                        </a:rPr>
                        <a:t>(ac)&gt;</a:t>
                      </a:r>
                    </a:p>
                  </a:txBody>
                  <a:tcPr marL="121920" marR="121920" marT="45693" marB="45693"/>
                </a:tc>
                <a:extLst>
                  <a:ext uri="{0D108BD9-81ED-4DB2-BD59-A6C34878D82A}">
                    <a16:rowId xmlns:a16="http://schemas.microsoft.com/office/drawing/2014/main" val="10001"/>
                  </a:ext>
                </a:extLst>
              </a:tr>
              <a:tr h="355390">
                <a:tc>
                  <a:txBody>
                    <a:bodyPr/>
                    <a:lstStyle/>
                    <a:p>
                      <a:r>
                        <a:rPr lang="en-US" sz="1600" dirty="0">
                          <a:latin typeface="Calibri" panose="020F0502020204030204" pitchFamily="34" charset="0"/>
                        </a:rPr>
                        <a:t>20</a:t>
                      </a:r>
                    </a:p>
                  </a:txBody>
                  <a:tcPr marL="121920" marR="121920" marT="45693" marB="45693"/>
                </a:tc>
                <a:tc>
                  <a:txBody>
                    <a:bodyPr/>
                    <a:lstStyle/>
                    <a:p>
                      <a:pPr algn="ctr" eaLnBrk="1" hangingPunct="1">
                        <a:lnSpc>
                          <a:spcPct val="80000"/>
                        </a:lnSpc>
                        <a:spcBef>
                          <a:spcPct val="20000"/>
                        </a:spcBef>
                        <a:buFont typeface="Wingdings" pitchFamily="2" charset="2"/>
                        <a:buNone/>
                      </a:pPr>
                      <a:r>
                        <a:rPr lang="en-US" altLang="en-US" sz="1800" dirty="0">
                          <a:latin typeface="Calibri" panose="020F0502020204030204" pitchFamily="34" charset="0"/>
                        </a:rPr>
                        <a:t>&lt;(bf)(</a:t>
                      </a:r>
                      <a:r>
                        <a:rPr lang="en-US" altLang="en-US" sz="1800" dirty="0" err="1">
                          <a:latin typeface="Calibri" panose="020F0502020204030204" pitchFamily="34" charset="0"/>
                        </a:rPr>
                        <a:t>ce</a:t>
                      </a:r>
                      <a:r>
                        <a:rPr lang="en-US" altLang="en-US" sz="1800" dirty="0">
                          <a:latin typeface="Calibri" panose="020F0502020204030204" pitchFamily="34" charset="0"/>
                        </a:rPr>
                        <a:t>)b(</a:t>
                      </a:r>
                      <a:r>
                        <a:rPr lang="en-US" altLang="en-US" sz="1800" dirty="0" err="1">
                          <a:latin typeface="Calibri" panose="020F0502020204030204" pitchFamily="34" charset="0"/>
                        </a:rPr>
                        <a:t>fg</a:t>
                      </a:r>
                      <a:r>
                        <a:rPr lang="en-US" altLang="en-US" sz="1800" dirty="0">
                          <a:latin typeface="Calibri" panose="020F0502020204030204" pitchFamily="34" charset="0"/>
                        </a:rPr>
                        <a:t>)&gt;</a:t>
                      </a:r>
                    </a:p>
                  </a:txBody>
                  <a:tcPr marL="121920" marR="121920" marT="45693" marB="45693"/>
                </a:tc>
                <a:extLst>
                  <a:ext uri="{0D108BD9-81ED-4DB2-BD59-A6C34878D82A}">
                    <a16:rowId xmlns:a16="http://schemas.microsoft.com/office/drawing/2014/main" val="10002"/>
                  </a:ext>
                </a:extLst>
              </a:tr>
              <a:tr h="355390">
                <a:tc>
                  <a:txBody>
                    <a:bodyPr/>
                    <a:lstStyle/>
                    <a:p>
                      <a:r>
                        <a:rPr lang="en-US" sz="1600" dirty="0">
                          <a:latin typeface="Calibri" panose="020F0502020204030204" pitchFamily="34" charset="0"/>
                        </a:rPr>
                        <a:t>30</a:t>
                      </a:r>
                    </a:p>
                  </a:txBody>
                  <a:tcPr marL="121920" marR="121920" marT="45693" marB="45693"/>
                </a:tc>
                <a:tc>
                  <a:txBody>
                    <a:bodyPr/>
                    <a:lstStyle/>
                    <a:p>
                      <a:pPr algn="ctr" eaLnBrk="1" hangingPunct="1">
                        <a:lnSpc>
                          <a:spcPct val="80000"/>
                        </a:lnSpc>
                        <a:spcBef>
                          <a:spcPct val="20000"/>
                        </a:spcBef>
                        <a:buFont typeface="Wingdings" pitchFamily="2" charset="2"/>
                        <a:buNone/>
                      </a:pPr>
                      <a:r>
                        <a:rPr lang="en-US" altLang="en-US" sz="1800" dirty="0">
                          <a:latin typeface="Calibri" panose="020F0502020204030204" pitchFamily="34" charset="0"/>
                        </a:rPr>
                        <a:t>&lt;(ah)(bf)</a:t>
                      </a:r>
                      <a:r>
                        <a:rPr lang="en-US" altLang="en-US" sz="1800" dirty="0" err="1">
                          <a:latin typeface="Calibri" panose="020F0502020204030204" pitchFamily="34" charset="0"/>
                        </a:rPr>
                        <a:t>abf</a:t>
                      </a:r>
                      <a:r>
                        <a:rPr lang="en-US" altLang="en-US" sz="1800" dirty="0">
                          <a:latin typeface="Calibri" panose="020F0502020204030204" pitchFamily="34" charset="0"/>
                        </a:rPr>
                        <a:t>&gt;</a:t>
                      </a:r>
                    </a:p>
                  </a:txBody>
                  <a:tcPr marL="121920" marR="121920" marT="45693" marB="45693"/>
                </a:tc>
                <a:extLst>
                  <a:ext uri="{0D108BD9-81ED-4DB2-BD59-A6C34878D82A}">
                    <a16:rowId xmlns:a16="http://schemas.microsoft.com/office/drawing/2014/main" val="10003"/>
                  </a:ext>
                </a:extLst>
              </a:tr>
              <a:tr h="335224">
                <a:tc>
                  <a:txBody>
                    <a:bodyPr/>
                    <a:lstStyle/>
                    <a:p>
                      <a:r>
                        <a:rPr lang="en-US" sz="1600" dirty="0">
                          <a:latin typeface="Calibri" panose="020F0502020204030204" pitchFamily="34" charset="0"/>
                        </a:rPr>
                        <a:t>40</a:t>
                      </a:r>
                    </a:p>
                  </a:txBody>
                  <a:tcPr marL="121920" marR="121920" marT="45693" marB="45693"/>
                </a:tc>
                <a:tc>
                  <a:txBody>
                    <a:bodyPr/>
                    <a:lstStyle/>
                    <a:p>
                      <a:pPr algn="ctr" eaLnBrk="1" hangingPunct="1">
                        <a:lnSpc>
                          <a:spcPct val="80000"/>
                        </a:lnSpc>
                        <a:spcBef>
                          <a:spcPct val="20000"/>
                        </a:spcBef>
                        <a:buFont typeface="Wingdings" pitchFamily="2" charset="2"/>
                        <a:buNone/>
                      </a:pPr>
                      <a:r>
                        <a:rPr lang="en-US" altLang="en-US" sz="1800" dirty="0">
                          <a:latin typeface="Calibri" panose="020F0502020204030204" pitchFamily="34" charset="0"/>
                        </a:rPr>
                        <a:t>&lt;(be)(</a:t>
                      </a:r>
                      <a:r>
                        <a:rPr lang="en-US" altLang="en-US" sz="1800" dirty="0" err="1">
                          <a:latin typeface="Calibri" panose="020F0502020204030204" pitchFamily="34" charset="0"/>
                        </a:rPr>
                        <a:t>ce</a:t>
                      </a:r>
                      <a:r>
                        <a:rPr lang="en-US" altLang="en-US" sz="1800" dirty="0">
                          <a:latin typeface="Calibri" panose="020F0502020204030204" pitchFamily="34" charset="0"/>
                        </a:rPr>
                        <a:t>)d&gt;</a:t>
                      </a:r>
                    </a:p>
                  </a:txBody>
                  <a:tcPr marL="121920" marR="121920" marT="45693" marB="45693"/>
                </a:tc>
                <a:extLst>
                  <a:ext uri="{0D108BD9-81ED-4DB2-BD59-A6C34878D82A}">
                    <a16:rowId xmlns:a16="http://schemas.microsoft.com/office/drawing/2014/main" val="10004"/>
                  </a:ext>
                </a:extLst>
              </a:tr>
              <a:tr h="355390">
                <a:tc>
                  <a:txBody>
                    <a:bodyPr/>
                    <a:lstStyle/>
                    <a:p>
                      <a:r>
                        <a:rPr lang="en-US" sz="1600" dirty="0">
                          <a:latin typeface="Calibri" panose="020F0502020204030204" pitchFamily="34" charset="0"/>
                        </a:rPr>
                        <a:t>50</a:t>
                      </a:r>
                    </a:p>
                  </a:txBody>
                  <a:tcPr marL="121920" marR="121920" marT="45693" marB="45693"/>
                </a:tc>
                <a:tc>
                  <a:txBody>
                    <a:bodyPr/>
                    <a:lstStyle/>
                    <a:p>
                      <a:pPr marL="0" marR="0" indent="0" algn="ctr" defTabSz="914400" rtl="0" eaLnBrk="1" fontAlgn="auto" latinLnBrk="0" hangingPunct="1">
                        <a:lnSpc>
                          <a:spcPct val="80000"/>
                        </a:lnSpc>
                        <a:spcBef>
                          <a:spcPct val="20000"/>
                        </a:spcBef>
                        <a:spcAft>
                          <a:spcPts val="0"/>
                        </a:spcAft>
                        <a:buClrTx/>
                        <a:buSzTx/>
                        <a:buFont typeface="Wingdings" pitchFamily="2" charset="2"/>
                        <a:buNone/>
                        <a:tabLst/>
                        <a:defRPr/>
                      </a:pPr>
                      <a:r>
                        <a:rPr lang="en-US" altLang="en-US" sz="1800" dirty="0">
                          <a:latin typeface="Calibri" panose="020F0502020204030204" pitchFamily="34" charset="0"/>
                        </a:rPr>
                        <a:t>&lt;a(</a:t>
                      </a:r>
                      <a:r>
                        <a:rPr lang="en-US" altLang="en-US" sz="1800" dirty="0" err="1">
                          <a:latin typeface="Calibri" panose="020F0502020204030204" pitchFamily="34" charset="0"/>
                        </a:rPr>
                        <a:t>bd</a:t>
                      </a:r>
                      <a:r>
                        <a:rPr lang="en-US" altLang="en-US" sz="1800" dirty="0">
                          <a:latin typeface="Calibri" panose="020F0502020204030204" pitchFamily="34" charset="0"/>
                        </a:rPr>
                        <a:t>)</a:t>
                      </a:r>
                      <a:r>
                        <a:rPr lang="en-US" altLang="en-US" sz="1800" dirty="0" err="1">
                          <a:latin typeface="Calibri" panose="020F0502020204030204" pitchFamily="34" charset="0"/>
                        </a:rPr>
                        <a:t>bcb</a:t>
                      </a:r>
                      <a:r>
                        <a:rPr lang="en-US" altLang="en-US" sz="1800" dirty="0">
                          <a:latin typeface="Calibri" panose="020F0502020204030204" pitchFamily="34" charset="0"/>
                        </a:rPr>
                        <a:t>(</a:t>
                      </a:r>
                      <a:r>
                        <a:rPr lang="en-US" altLang="en-US" sz="1800" dirty="0" err="1">
                          <a:latin typeface="Calibri" panose="020F0502020204030204" pitchFamily="34" charset="0"/>
                        </a:rPr>
                        <a:t>ade</a:t>
                      </a:r>
                      <a:r>
                        <a:rPr lang="en-US" altLang="en-US" sz="1800" dirty="0">
                          <a:latin typeface="Calibri" panose="020F0502020204030204" pitchFamily="34" charset="0"/>
                        </a:rPr>
                        <a:t>)&gt;</a:t>
                      </a:r>
                    </a:p>
                  </a:txBody>
                  <a:tcPr marL="121920" marR="121920" marT="45693" marB="45693"/>
                </a:tc>
                <a:extLst>
                  <a:ext uri="{0D108BD9-81ED-4DB2-BD59-A6C34878D82A}">
                    <a16:rowId xmlns:a16="http://schemas.microsoft.com/office/drawing/2014/main" val="10005"/>
                  </a:ext>
                </a:extLst>
              </a:tr>
            </a:tbl>
          </a:graphicData>
        </a:graphic>
      </p:graphicFrame>
      <p:sp>
        <p:nvSpPr>
          <p:cNvPr id="66" name="TextBox 65"/>
          <p:cNvSpPr txBox="1"/>
          <p:nvPr/>
        </p:nvSpPr>
        <p:spPr>
          <a:xfrm>
            <a:off x="9340947" y="4083062"/>
            <a:ext cx="1445491" cy="400050"/>
          </a:xfrm>
          <a:prstGeom prst="rect">
            <a:avLst/>
          </a:prstGeom>
          <a:solidFill>
            <a:schemeClr val="accent1">
              <a:lumMod val="40000"/>
              <a:lumOff val="60000"/>
            </a:schemeClr>
          </a:solidFill>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min_sup</a:t>
            </a: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a:t>
            </a:r>
          </a:p>
        </p:txBody>
      </p:sp>
      <p:sp>
        <p:nvSpPr>
          <p:cNvPr id="45" name="Rectangle 3">
            <a:extLst>
              <a:ext uri="{FF2B5EF4-FFF2-40B4-BE49-F238E27FC236}">
                <a16:creationId xmlns:a16="http://schemas.microsoft.com/office/drawing/2014/main" id="{0FBFA8EE-E743-C54F-AB0A-4C82C127ECA2}"/>
              </a:ext>
            </a:extLst>
          </p:cNvPr>
          <p:cNvSpPr txBox="1">
            <a:spLocks noChangeArrowheads="1"/>
          </p:cNvSpPr>
          <p:nvPr/>
        </p:nvSpPr>
        <p:spPr>
          <a:xfrm>
            <a:off x="7181673" y="1184032"/>
            <a:ext cx="3322419" cy="571500"/>
          </a:xfrm>
          <a:prstGeom prst="rect">
            <a:avLst/>
          </a:prstGeom>
          <a:solidFill>
            <a:srgbClr val="CCFFCC"/>
          </a:solidFill>
        </p:spPr>
        <p:txBody>
          <a:bodyPr/>
          <a:lst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lnSpc>
                <a:spcPct val="90000"/>
              </a:lnSpc>
            </a:pPr>
            <a:r>
              <a:rPr lang="en-US" altLang="en-US" sz="1800" dirty="0"/>
              <a:t>Remove </a:t>
            </a:r>
            <a:r>
              <a:rPr lang="en-US" altLang="en-US" sz="1800" dirty="0">
                <a:solidFill>
                  <a:srgbClr val="FF0000"/>
                </a:solidFill>
              </a:rPr>
              <a:t>Candidates not in DB or </a:t>
            </a:r>
            <a:r>
              <a:rPr lang="en-US" altLang="en-US" sz="1800" dirty="0">
                <a:solidFill>
                  <a:srgbClr val="0033CC"/>
                </a:solidFill>
              </a:rPr>
              <a:t>Candidates &lt; </a:t>
            </a:r>
            <a:r>
              <a:rPr lang="en-US" altLang="en-US" sz="1800" dirty="0" err="1">
                <a:solidFill>
                  <a:srgbClr val="0033CC"/>
                </a:solidFill>
              </a:rPr>
              <a:t>min_sup</a:t>
            </a:r>
            <a:endParaRPr lang="en-US" altLang="en-US" sz="1800" dirty="0">
              <a:solidFill>
                <a:srgbClr val="0033CC"/>
              </a:solidFill>
            </a:endParaRPr>
          </a:p>
        </p:txBody>
      </p:sp>
      <p:cxnSp>
        <p:nvCxnSpPr>
          <p:cNvPr id="5" name="Straight Arrow Connector 4">
            <a:extLst>
              <a:ext uri="{FF2B5EF4-FFF2-40B4-BE49-F238E27FC236}">
                <a16:creationId xmlns:a16="http://schemas.microsoft.com/office/drawing/2014/main" id="{63C011F3-5091-D346-8BB3-9DC8A40B7B88}"/>
              </a:ext>
            </a:extLst>
          </p:cNvPr>
          <p:cNvCxnSpPr/>
          <p:nvPr/>
        </p:nvCxnSpPr>
        <p:spPr>
          <a:xfrm flipV="1">
            <a:off x="348343" y="1432156"/>
            <a:ext cx="0" cy="24169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Line 27">
            <a:extLst>
              <a:ext uri="{FF2B5EF4-FFF2-40B4-BE49-F238E27FC236}">
                <a16:creationId xmlns:a16="http://schemas.microsoft.com/office/drawing/2014/main" id="{BDD294B5-B10F-3145-ABD6-2F529E40B714}"/>
              </a:ext>
            </a:extLst>
          </p:cNvPr>
          <p:cNvSpPr>
            <a:spLocks noChangeShapeType="1"/>
          </p:cNvSpPr>
          <p:nvPr/>
        </p:nvSpPr>
        <p:spPr bwMode="auto">
          <a:xfrm flipV="1">
            <a:off x="5498297" y="3471668"/>
            <a:ext cx="130344" cy="209940"/>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9" name="Line 27">
            <a:extLst>
              <a:ext uri="{FF2B5EF4-FFF2-40B4-BE49-F238E27FC236}">
                <a16:creationId xmlns:a16="http://schemas.microsoft.com/office/drawing/2014/main" id="{83A49E0C-4C48-2848-A6DA-EB107EAB5D33}"/>
              </a:ext>
            </a:extLst>
          </p:cNvPr>
          <p:cNvSpPr>
            <a:spLocks noChangeShapeType="1"/>
          </p:cNvSpPr>
          <p:nvPr/>
        </p:nvSpPr>
        <p:spPr bwMode="auto">
          <a:xfrm flipV="1">
            <a:off x="5511200" y="3471668"/>
            <a:ext cx="655920" cy="199944"/>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20" name="Line 27">
            <a:extLst>
              <a:ext uri="{FF2B5EF4-FFF2-40B4-BE49-F238E27FC236}">
                <a16:creationId xmlns:a16="http://schemas.microsoft.com/office/drawing/2014/main" id="{7DD42F49-57D9-A544-A74F-9EC205E84191}"/>
              </a:ext>
            </a:extLst>
          </p:cNvPr>
          <p:cNvSpPr>
            <a:spLocks noChangeShapeType="1"/>
          </p:cNvSpPr>
          <p:nvPr/>
        </p:nvSpPr>
        <p:spPr bwMode="auto">
          <a:xfrm flipV="1">
            <a:off x="5498296" y="3463263"/>
            <a:ext cx="1451144" cy="216753"/>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21" name="Line 27">
            <a:extLst>
              <a:ext uri="{FF2B5EF4-FFF2-40B4-BE49-F238E27FC236}">
                <a16:creationId xmlns:a16="http://schemas.microsoft.com/office/drawing/2014/main" id="{E44BB54D-1C4A-2340-95BC-C0B48C9F167F}"/>
              </a:ext>
            </a:extLst>
          </p:cNvPr>
          <p:cNvSpPr>
            <a:spLocks noChangeShapeType="1"/>
          </p:cNvSpPr>
          <p:nvPr/>
        </p:nvSpPr>
        <p:spPr bwMode="auto">
          <a:xfrm flipV="1">
            <a:off x="6000823" y="3463259"/>
            <a:ext cx="1487097" cy="258072"/>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22" name="Line 27">
            <a:extLst>
              <a:ext uri="{FF2B5EF4-FFF2-40B4-BE49-F238E27FC236}">
                <a16:creationId xmlns:a16="http://schemas.microsoft.com/office/drawing/2014/main" id="{7E17236A-509C-1346-84C5-443EAC01AB92}"/>
              </a:ext>
            </a:extLst>
          </p:cNvPr>
          <p:cNvSpPr>
            <a:spLocks noChangeShapeType="1"/>
          </p:cNvSpPr>
          <p:nvPr/>
        </p:nvSpPr>
        <p:spPr bwMode="auto">
          <a:xfrm flipV="1">
            <a:off x="6078936" y="3463259"/>
            <a:ext cx="1988104" cy="256792"/>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23" name="Line 27">
            <a:extLst>
              <a:ext uri="{FF2B5EF4-FFF2-40B4-BE49-F238E27FC236}">
                <a16:creationId xmlns:a16="http://schemas.microsoft.com/office/drawing/2014/main" id="{9479ECE9-8551-F641-A9DD-E26CF76886D9}"/>
              </a:ext>
            </a:extLst>
          </p:cNvPr>
          <p:cNvSpPr>
            <a:spLocks noChangeShapeType="1"/>
          </p:cNvSpPr>
          <p:nvPr/>
        </p:nvSpPr>
        <p:spPr bwMode="auto">
          <a:xfrm flipH="1">
            <a:off x="1662064" y="3365500"/>
            <a:ext cx="137693" cy="827815"/>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653A52F-5B42-AA42-97AE-4346EAC2F286}"/>
              </a:ext>
            </a:extLst>
          </p:cNvPr>
          <p:cNvSpPr/>
          <p:nvPr/>
        </p:nvSpPr>
        <p:spPr>
          <a:xfrm>
            <a:off x="579144" y="4134159"/>
            <a:ext cx="2484976" cy="424732"/>
          </a:xfrm>
          <a:prstGeom prst="rect">
            <a:avLst/>
          </a:prstGeom>
        </p:spPr>
        <p:txBody>
          <a:bodyPr wrap="none">
            <a:spAutoFit/>
          </a:bodyPr>
          <a:lstStyle/>
          <a:p>
            <a:pPr marL="200025" lvl="1" indent="0">
              <a:lnSpc>
                <a:spcPct val="90000"/>
              </a:lnSpc>
              <a:buNone/>
              <a:defRPr/>
            </a:pPr>
            <a:r>
              <a:rPr lang="en-US" altLang="en-US" sz="2400" dirty="0">
                <a:solidFill>
                  <a:srgbClr val="000000"/>
                </a:solidFill>
              </a:rPr>
              <a:t>6*6 </a:t>
            </a:r>
            <a:r>
              <a:rPr lang="en-US" altLang="en-US" sz="2400" dirty="0">
                <a:solidFill>
                  <a:srgbClr val="FF0000"/>
                </a:solidFill>
              </a:rPr>
              <a:t>+</a:t>
            </a:r>
            <a:r>
              <a:rPr lang="en-US" altLang="en-US" sz="2400" dirty="0">
                <a:solidFill>
                  <a:srgbClr val="000000"/>
                </a:solidFill>
              </a:rPr>
              <a:t> 6*5/2 = 51</a:t>
            </a:r>
          </a:p>
        </p:txBody>
      </p:sp>
      <p:sp>
        <p:nvSpPr>
          <p:cNvPr id="25" name="Text Box 13">
            <a:extLst>
              <a:ext uri="{FF2B5EF4-FFF2-40B4-BE49-F238E27FC236}">
                <a16:creationId xmlns:a16="http://schemas.microsoft.com/office/drawing/2014/main" id="{D58908E5-038D-3640-B3C4-377398F9CAAB}"/>
              </a:ext>
            </a:extLst>
          </p:cNvPr>
          <p:cNvSpPr txBox="1">
            <a:spLocks noChangeArrowheads="1"/>
          </p:cNvSpPr>
          <p:nvPr/>
        </p:nvSpPr>
        <p:spPr bwMode="auto">
          <a:xfrm>
            <a:off x="10741029" y="1031033"/>
            <a:ext cx="8747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US" altLang="en-US" sz="2000" b="1" u="sng" dirty="0">
                <a:solidFill>
                  <a:srgbClr val="000000"/>
                </a:solidFill>
              </a:rPr>
              <a:t>length</a:t>
            </a:r>
            <a:endParaRPr kumimoji="0" lang="en-US" altLang="en-US" sz="2000" b="0" i="0" u="sng"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26" name="Text Box 13">
            <a:extLst>
              <a:ext uri="{FF2B5EF4-FFF2-40B4-BE49-F238E27FC236}">
                <a16:creationId xmlns:a16="http://schemas.microsoft.com/office/drawing/2014/main" id="{331FD139-5D1B-B34A-8E12-169BA766028B}"/>
              </a:ext>
            </a:extLst>
          </p:cNvPr>
          <p:cNvSpPr txBox="1">
            <a:spLocks noChangeArrowheads="1"/>
          </p:cNvSpPr>
          <p:nvPr/>
        </p:nvSpPr>
        <p:spPr bwMode="auto">
          <a:xfrm>
            <a:off x="11010375" y="1259677"/>
            <a:ext cx="33601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i="0" u="none" strike="noStrike" kern="1200" cap="none" spc="0" normalizeH="0" baseline="0" noProof="0" dirty="0">
                <a:ln>
                  <a:noFill/>
                </a:ln>
                <a:solidFill>
                  <a:srgbClr val="000000"/>
                </a:solidFill>
                <a:effectLst/>
                <a:uLnTx/>
                <a:uFillTx/>
                <a:latin typeface="Calibri" pitchFamily="34" charset="0"/>
                <a:ea typeface="+mn-ea"/>
                <a:cs typeface="+mn-cs"/>
              </a:rPr>
              <a:t>5</a:t>
            </a:r>
          </a:p>
          <a:p>
            <a:pPr marL="0" marR="0" lvl="0" indent="0" algn="l" defTabSz="457189" rtl="0" eaLnBrk="1" fontAlgn="auto" latinLnBrk="0" hangingPunct="1">
              <a:lnSpc>
                <a:spcPct val="100000"/>
              </a:lnSpc>
              <a:spcBef>
                <a:spcPct val="0"/>
              </a:spcBef>
              <a:spcAft>
                <a:spcPts val="0"/>
              </a:spcAft>
              <a:buClrTx/>
              <a:buSzTx/>
              <a:buFontTx/>
              <a:buNone/>
              <a:tabLst/>
              <a:defRPr/>
            </a:pPr>
            <a:endParaRPr lang="en-US" altLang="en-US" sz="2000" dirty="0">
              <a:solidFill>
                <a:srgbClr val="000000"/>
              </a:solidFill>
            </a:endParaRP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i="0" u="none" strike="noStrike" kern="1200" cap="none" spc="0" normalizeH="0" baseline="0" noProof="0" dirty="0">
                <a:ln>
                  <a:noFill/>
                </a:ln>
                <a:solidFill>
                  <a:srgbClr val="000000"/>
                </a:solidFill>
                <a:effectLst/>
                <a:uLnTx/>
                <a:uFillTx/>
                <a:latin typeface="Calibri" pitchFamily="34" charset="0"/>
                <a:ea typeface="+mn-ea"/>
                <a:cs typeface="+mn-cs"/>
              </a:rPr>
              <a:t>4</a:t>
            </a:r>
          </a:p>
          <a:p>
            <a:pPr marL="0" marR="0" lvl="0" indent="0" algn="l" defTabSz="457189" rtl="0" eaLnBrk="1" fontAlgn="auto" latinLnBrk="0" hangingPunct="1">
              <a:lnSpc>
                <a:spcPct val="100000"/>
              </a:lnSpc>
              <a:spcBef>
                <a:spcPct val="0"/>
              </a:spcBef>
              <a:spcAft>
                <a:spcPts val="0"/>
              </a:spcAft>
              <a:buClrTx/>
              <a:buSzTx/>
              <a:buFontTx/>
              <a:buNone/>
              <a:tabLst/>
              <a:defRPr/>
            </a:pPr>
            <a:endParaRPr lang="en-US" altLang="en-US" sz="2000" dirty="0">
              <a:solidFill>
                <a:srgbClr val="000000"/>
              </a:solidFill>
            </a:endParaRP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i="0" u="none" strike="noStrike" kern="1200" cap="none" spc="0" normalizeH="0" baseline="0" noProof="0" dirty="0">
                <a:ln>
                  <a:noFill/>
                </a:ln>
                <a:solidFill>
                  <a:srgbClr val="000000"/>
                </a:solidFill>
                <a:effectLst/>
                <a:uLnTx/>
                <a:uFillTx/>
                <a:latin typeface="Calibri" pitchFamily="34" charset="0"/>
                <a:ea typeface="+mn-ea"/>
                <a:cs typeface="+mn-cs"/>
              </a:rPr>
              <a:t>3</a:t>
            </a:r>
          </a:p>
          <a:p>
            <a:pPr marL="0" marR="0" lvl="0" indent="0" algn="l" defTabSz="457189" rtl="0" eaLnBrk="1" fontAlgn="auto" latinLnBrk="0" hangingPunct="1">
              <a:lnSpc>
                <a:spcPct val="100000"/>
              </a:lnSpc>
              <a:spcBef>
                <a:spcPct val="0"/>
              </a:spcBef>
              <a:spcAft>
                <a:spcPts val="0"/>
              </a:spcAft>
              <a:buClrTx/>
              <a:buSzTx/>
              <a:buFontTx/>
              <a:buNone/>
              <a:tabLst/>
              <a:defRPr/>
            </a:pPr>
            <a:endParaRPr lang="en-US" altLang="en-US" sz="2000" dirty="0">
              <a:solidFill>
                <a:srgbClr val="000000"/>
              </a:solidFill>
            </a:endParaRP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i="0" u="none" strike="noStrike" kern="1200" cap="none" spc="0" normalizeH="0" baseline="0" noProof="0" dirty="0">
                <a:ln>
                  <a:noFill/>
                </a:ln>
                <a:solidFill>
                  <a:srgbClr val="000000"/>
                </a:solidFill>
                <a:effectLst/>
                <a:uLnTx/>
                <a:uFillTx/>
                <a:latin typeface="Calibri" pitchFamily="34" charset="0"/>
                <a:ea typeface="+mn-ea"/>
                <a:cs typeface="+mn-cs"/>
              </a:rPr>
              <a:t>2</a:t>
            </a:r>
          </a:p>
          <a:p>
            <a:pPr marL="0" marR="0" lvl="0" indent="0" algn="l" defTabSz="457189" rtl="0" eaLnBrk="1" fontAlgn="auto" latinLnBrk="0" hangingPunct="1">
              <a:lnSpc>
                <a:spcPct val="100000"/>
              </a:lnSpc>
              <a:spcBef>
                <a:spcPct val="0"/>
              </a:spcBef>
              <a:spcAft>
                <a:spcPts val="0"/>
              </a:spcAft>
              <a:buClrTx/>
              <a:buSzTx/>
              <a:buFontTx/>
              <a:buNone/>
              <a:tabLst/>
              <a:defRPr/>
            </a:pPr>
            <a:endParaRPr lang="en-US" altLang="en-US" sz="2000" dirty="0">
              <a:solidFill>
                <a:srgbClr val="000000"/>
              </a:solidFill>
            </a:endParaRP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i="0" u="none" strike="noStrike" kern="1200" cap="none" spc="0" normalizeH="0" baseline="0" noProof="0" dirty="0">
                <a:ln>
                  <a:noFill/>
                </a:ln>
                <a:solidFill>
                  <a:srgbClr val="000000"/>
                </a:solidFill>
                <a:effectLst/>
                <a:uLnTx/>
                <a:uFillTx/>
                <a:latin typeface="Calibri" pitchFamily="34" charset="0"/>
                <a:ea typeface="+mn-ea"/>
                <a:cs typeface="+mn-cs"/>
              </a:rPr>
              <a:t>1</a:t>
            </a:r>
          </a:p>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27" name="Oval 26">
            <a:extLst>
              <a:ext uri="{FF2B5EF4-FFF2-40B4-BE49-F238E27FC236}">
                <a16:creationId xmlns:a16="http://schemas.microsoft.com/office/drawing/2014/main" id="{891F666B-DB3C-3941-81E5-79E1BCE43EE8}"/>
              </a:ext>
            </a:extLst>
          </p:cNvPr>
          <p:cNvSpPr/>
          <p:nvPr/>
        </p:nvSpPr>
        <p:spPr>
          <a:xfrm>
            <a:off x="1662065" y="3079075"/>
            <a:ext cx="319135" cy="242207"/>
          </a:xfrm>
          <a:prstGeom prst="ellipse">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41D654-6B44-9DBF-45D7-670C8A703D5E}"/>
              </a:ext>
            </a:extLst>
          </p:cNvPr>
          <p:cNvSpPr txBox="1">
            <a:spLocks noChangeArrowheads="1"/>
          </p:cNvSpPr>
          <p:nvPr/>
        </p:nvSpPr>
        <p:spPr>
          <a:xfrm>
            <a:off x="626081" y="4716665"/>
            <a:ext cx="7840617" cy="2092762"/>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461963" marR="0" lvl="0" indent="-461963" algn="l" defTabSz="914377" rtl="0" eaLnBrk="1" fontAlgn="auto" latinLnBrk="0" hangingPunct="1">
              <a:lnSpc>
                <a:spcPct val="100000"/>
              </a:lnSpc>
              <a:spcBef>
                <a:spcPts val="300"/>
              </a:spcBef>
              <a:spcAft>
                <a:spcPts val="0"/>
              </a:spcAft>
              <a:buClr>
                <a:srgbClr val="0000CC"/>
              </a:buClr>
              <a:buSzPct val="80000"/>
              <a:buFont typeface="Wingdings" panose="05000000000000000000" pitchFamily="2" charset="2"/>
              <a:buChar char="q"/>
              <a:tabLst/>
              <a:defRPr/>
            </a:pPr>
            <a:r>
              <a:rPr kumimoji="0" lang="en-US" altLang="en-US" sz="2000" b="0" i="0" u="none" strike="noStrike" kern="1200" cap="none" spc="0" normalizeH="0" baseline="0" noProof="0" dirty="0">
                <a:ln>
                  <a:noFill/>
                </a:ln>
                <a:solidFill>
                  <a:srgbClr val="000000"/>
                </a:solidFill>
                <a:effectLst/>
                <a:uLnTx/>
                <a:uFillTx/>
                <a:latin typeface="Calibri"/>
              </a:rPr>
              <a:t>Repeat,</a:t>
            </a:r>
            <a:r>
              <a:rPr kumimoji="0" lang="en-US" altLang="en-US" sz="2000" b="0" i="0" u="none" strike="noStrike" kern="1200" cap="none" spc="0" normalizeH="0" noProof="0" dirty="0">
                <a:ln>
                  <a:noFill/>
                </a:ln>
                <a:solidFill>
                  <a:srgbClr val="000000"/>
                </a:solidFill>
                <a:effectLst/>
                <a:uLnTx/>
                <a:uFillTx/>
                <a:latin typeface="Calibri"/>
              </a:rPr>
              <a:t> </a:t>
            </a:r>
            <a:r>
              <a:rPr kumimoji="0" lang="en-US" altLang="en-US" sz="2000" b="0" i="0" u="none" strike="noStrike" kern="1200" cap="none" spc="0" normalizeH="0" baseline="0" noProof="0" dirty="0">
                <a:ln>
                  <a:noFill/>
                </a:ln>
                <a:solidFill>
                  <a:srgbClr val="000000"/>
                </a:solidFill>
                <a:effectLst/>
                <a:uLnTx/>
                <a:uFillTx/>
                <a:latin typeface="Calibri"/>
              </a:rPr>
              <a:t>starting at k = 1 </a:t>
            </a:r>
            <a:r>
              <a:rPr lang="en-US" altLang="en-US" sz="2000" dirty="0">
                <a:solidFill>
                  <a:srgbClr val="000000"/>
                </a:solidFill>
                <a:latin typeface="Calibri"/>
              </a:rPr>
              <a:t>until</a:t>
            </a:r>
            <a:r>
              <a:rPr kumimoji="0" lang="en-US" altLang="en-US" sz="2000" b="0" i="0" u="none" strike="noStrike" kern="1200" cap="none" spc="0" normalizeH="0" baseline="0" noProof="0" dirty="0">
                <a:ln>
                  <a:noFill/>
                </a:ln>
                <a:solidFill>
                  <a:srgbClr val="000000"/>
                </a:solidFill>
                <a:effectLst/>
                <a:uLnTx/>
                <a:uFillTx/>
                <a:latin typeface="Calibri"/>
              </a:rPr>
              <a:t> k &lt;= length</a:t>
            </a:r>
          </a:p>
          <a:p>
            <a:pPr marL="738188" marR="0" lvl="1" indent="-538163" algn="l" defTabSz="914377" rtl="0" eaLnBrk="1" fontAlgn="auto" latinLnBrk="0" hangingPunct="1">
              <a:lnSpc>
                <a:spcPct val="100000"/>
              </a:lnSpc>
              <a:spcBef>
                <a:spcPts val="300"/>
              </a:spcBef>
              <a:spcAft>
                <a:spcPts val="0"/>
              </a:spcAft>
              <a:buClr>
                <a:srgbClr val="BD582C"/>
              </a:buClr>
              <a:buSzPct val="80000"/>
              <a:buFont typeface="Wingdings" panose="05000000000000000000" pitchFamily="2" charset="2"/>
              <a:buChar char="q"/>
              <a:tabLst/>
              <a:defRPr/>
            </a:pPr>
            <a:r>
              <a:rPr kumimoji="0" lang="en-US" altLang="en-US" sz="2000" b="0" i="0" u="none" strike="noStrike" kern="1200" cap="none" spc="0" normalizeH="0" baseline="0" noProof="0" dirty="0">
                <a:ln>
                  <a:noFill/>
                </a:ln>
                <a:solidFill>
                  <a:srgbClr val="000000"/>
                </a:solidFill>
                <a:effectLst/>
                <a:uLnTx/>
                <a:uFillTx/>
                <a:latin typeface="Calibri"/>
              </a:rPr>
              <a:t>Scan DB to find “length-k” frequent sequences</a:t>
            </a:r>
          </a:p>
          <a:p>
            <a:pPr marL="738188" marR="0" lvl="1" indent="-538163" algn="l" defTabSz="914377" rtl="0" eaLnBrk="1" fontAlgn="auto" latinLnBrk="0" hangingPunct="1">
              <a:lnSpc>
                <a:spcPct val="100000"/>
              </a:lnSpc>
              <a:spcBef>
                <a:spcPts val="300"/>
              </a:spcBef>
              <a:spcAft>
                <a:spcPts val="0"/>
              </a:spcAft>
              <a:buClr>
                <a:srgbClr val="BD582C"/>
              </a:buClr>
              <a:buSzPct val="80000"/>
              <a:buFont typeface="Wingdings" panose="05000000000000000000" pitchFamily="2" charset="2"/>
              <a:buChar char="q"/>
              <a:tabLst/>
              <a:defRPr/>
            </a:pPr>
            <a:r>
              <a:rPr kumimoji="0" lang="en-US" altLang="en-US" sz="2000" b="0" i="0" u="none" strike="noStrike" kern="1200" cap="none" spc="0" normalizeH="0" baseline="0" noProof="0" dirty="0">
                <a:ln>
                  <a:noFill/>
                </a:ln>
                <a:solidFill>
                  <a:srgbClr val="000000"/>
                </a:solidFill>
                <a:effectLst/>
                <a:uLnTx/>
                <a:uFillTx/>
                <a:latin typeface="Calibri"/>
              </a:rPr>
              <a:t>Generate “length-(k+1)” candidate sequences from “length-k” frequent sequences using </a:t>
            </a:r>
            <a:r>
              <a:rPr kumimoji="0" lang="en-US" altLang="en-US" sz="2000" b="1" i="0" u="none" strike="noStrike" kern="1200" cap="none" spc="0" normalizeH="0" baseline="0" noProof="0" dirty="0" err="1">
                <a:ln>
                  <a:noFill/>
                </a:ln>
                <a:solidFill>
                  <a:srgbClr val="000000"/>
                </a:solidFill>
                <a:effectLst/>
                <a:uLnTx/>
                <a:uFillTx/>
                <a:latin typeface="Calibri"/>
              </a:rPr>
              <a:t>Apriori</a:t>
            </a:r>
            <a:r>
              <a:rPr kumimoji="0" lang="en-US" altLang="en-US" sz="2000" b="0" i="0" u="none" strike="noStrike" kern="1200" cap="none" spc="0" normalizeH="0" baseline="0" noProof="0" dirty="0">
                <a:ln>
                  <a:noFill/>
                </a:ln>
                <a:solidFill>
                  <a:srgbClr val="000000"/>
                </a:solidFill>
                <a:effectLst/>
                <a:uLnTx/>
                <a:uFillTx/>
                <a:latin typeface="Calibri"/>
              </a:rPr>
              <a:t> </a:t>
            </a:r>
          </a:p>
          <a:p>
            <a:pPr marL="738188" marR="0" lvl="1" indent="-538163" algn="l" defTabSz="914377" rtl="0" eaLnBrk="1" fontAlgn="auto" latinLnBrk="0" hangingPunct="1">
              <a:lnSpc>
                <a:spcPct val="100000"/>
              </a:lnSpc>
              <a:spcBef>
                <a:spcPts val="300"/>
              </a:spcBef>
              <a:spcAft>
                <a:spcPts val="0"/>
              </a:spcAft>
              <a:buClr>
                <a:srgbClr val="BD582C"/>
              </a:buClr>
              <a:buSzPct val="80000"/>
              <a:buFont typeface="Wingdings" panose="05000000000000000000" pitchFamily="2" charset="2"/>
              <a:buChar char="q"/>
              <a:tabLst/>
              <a:defRPr/>
            </a:pPr>
            <a:r>
              <a:rPr kumimoji="0" lang="en-US" altLang="en-US" sz="2000" b="0" i="0" u="none" strike="noStrike" kern="1200" cap="none" spc="0" normalizeH="0" baseline="0" noProof="0" dirty="0">
                <a:ln>
                  <a:noFill/>
                </a:ln>
                <a:solidFill>
                  <a:srgbClr val="000000"/>
                </a:solidFill>
                <a:effectLst/>
                <a:uLnTx/>
                <a:uFillTx/>
                <a:latin typeface="Calibri"/>
              </a:rPr>
              <a:t>set k = k+1</a:t>
            </a:r>
          </a:p>
          <a:p>
            <a:pPr marL="461963" marR="0" lvl="0" indent="-461963" algn="l" defTabSz="914377" rtl="0" eaLnBrk="1" fontAlgn="auto" latinLnBrk="0" hangingPunct="1">
              <a:lnSpc>
                <a:spcPct val="100000"/>
              </a:lnSpc>
              <a:spcBef>
                <a:spcPts val="300"/>
              </a:spcBef>
              <a:spcAft>
                <a:spcPts val="0"/>
              </a:spcAft>
              <a:buClr>
                <a:srgbClr val="0000CC"/>
              </a:buClr>
              <a:buSzPct val="80000"/>
              <a:buFont typeface="Wingdings" panose="05000000000000000000" pitchFamily="2" charset="2"/>
              <a:buChar char="q"/>
              <a:tabLst/>
              <a:defRPr/>
            </a:pPr>
            <a:r>
              <a:rPr kumimoji="0" lang="en-US" altLang="en-US" sz="2000" b="0" i="0" u="none" strike="noStrike" kern="1200" cap="none" spc="0" normalizeH="0" baseline="0" noProof="0" dirty="0">
                <a:ln>
                  <a:noFill/>
                </a:ln>
                <a:solidFill>
                  <a:srgbClr val="000000"/>
                </a:solidFill>
                <a:effectLst/>
                <a:uLnTx/>
                <a:uFillTx/>
                <a:latin typeface="Calibri"/>
              </a:rPr>
              <a:t>Until no frequent sequence or no candidate can be found</a:t>
            </a:r>
          </a:p>
        </p:txBody>
      </p:sp>
      <p:sp>
        <p:nvSpPr>
          <p:cNvPr id="6" name="TextBox 5">
            <a:extLst>
              <a:ext uri="{FF2B5EF4-FFF2-40B4-BE49-F238E27FC236}">
                <a16:creationId xmlns:a16="http://schemas.microsoft.com/office/drawing/2014/main" id="{B72AA4E9-10E4-5E2C-5FD6-F9DF5C717ABB}"/>
              </a:ext>
            </a:extLst>
          </p:cNvPr>
          <p:cNvSpPr txBox="1"/>
          <p:nvPr/>
        </p:nvSpPr>
        <p:spPr>
          <a:xfrm>
            <a:off x="3471465" y="4274639"/>
            <a:ext cx="2157176" cy="384721"/>
          </a:xfrm>
          <a:prstGeom prst="rect">
            <a:avLst/>
          </a:prstGeom>
          <a:solidFill>
            <a:srgbClr val="FFFFCC"/>
          </a:solidFill>
        </p:spPr>
        <p:txBody>
          <a:bodyPr wrap="square" rtlCol="0">
            <a:spAutoFit/>
          </a:bodyPr>
          <a:lstStyle/>
          <a:p>
            <a:r>
              <a:rPr lang="en-US" dirty="0"/>
              <a:t>The GPS algorithm</a:t>
            </a:r>
          </a:p>
        </p:txBody>
      </p:sp>
    </p:spTree>
    <p:extLst>
      <p:ext uri="{BB962C8B-B14F-4D97-AF65-F5344CB8AC3E}">
        <p14:creationId xmlns:p14="http://schemas.microsoft.com/office/powerpoint/2010/main" val="211702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76200"/>
            <a:ext cx="12192000" cy="1066800"/>
          </a:xfrm>
        </p:spPr>
        <p:txBody>
          <a:bodyPr>
            <a:normAutofit fontScale="90000"/>
          </a:bodyPr>
          <a:lstStyle/>
          <a:p>
            <a:pPr eaLnBrk="1" hangingPunct="1"/>
            <a:r>
              <a:rPr lang="en-US" altLang="en-US" dirty="0"/>
              <a:t>Redundancy Filtering at Mining Multi-Level Associations </a:t>
            </a:r>
          </a:p>
        </p:txBody>
      </p:sp>
      <p:sp>
        <p:nvSpPr>
          <p:cNvPr id="5124" name="Rectangle 3"/>
          <p:cNvSpPr>
            <a:spLocks noGrp="1" noChangeArrowheads="1"/>
          </p:cNvSpPr>
          <p:nvPr>
            <p:ph idx="1"/>
          </p:nvPr>
        </p:nvSpPr>
        <p:spPr>
          <a:xfrm>
            <a:off x="635174" y="1385375"/>
            <a:ext cx="10660899" cy="4664443"/>
          </a:xfrm>
        </p:spPr>
        <p:txBody>
          <a:bodyPr vert="horz" lIns="91436" tIns="45718" rIns="91436" bIns="45718" rtlCol="0" anchor="t">
            <a:noAutofit/>
          </a:bodyPr>
          <a:lstStyle/>
          <a:p>
            <a:pPr eaLnBrk="1" hangingPunct="1">
              <a:spcBef>
                <a:spcPts val="600"/>
              </a:spcBef>
              <a:spcAft>
                <a:spcPts val="600"/>
              </a:spcAft>
            </a:pPr>
            <a:r>
              <a:rPr lang="en-US" altLang="en-US" sz="2400" dirty="0"/>
              <a:t>Redundancy filtering:  redundant due to “ancestor” relationships </a:t>
            </a:r>
          </a:p>
          <a:p>
            <a:pPr lvl="1">
              <a:spcAft>
                <a:spcPts val="600"/>
              </a:spcAft>
            </a:pPr>
            <a:r>
              <a:rPr lang="en-US" altLang="en-US" sz="2400" dirty="0">
                <a:solidFill>
                  <a:srgbClr val="0000CC"/>
                </a:solidFill>
              </a:rPr>
              <a:t>milk </a:t>
            </a:r>
            <a:r>
              <a:rPr lang="en-US" altLang="en-US" sz="2400" dirty="0">
                <a:solidFill>
                  <a:srgbClr val="0000CC"/>
                </a:solidFill>
                <a:sym typeface="Symbol" pitchFamily="18" charset="2"/>
              </a:rPr>
              <a:t> wheat bread  [support = 8%, confidence = 70%]   (1)</a:t>
            </a:r>
          </a:p>
          <a:p>
            <a:pPr lvl="1" eaLnBrk="1" hangingPunct="1">
              <a:spcBef>
                <a:spcPts val="600"/>
              </a:spcBef>
              <a:spcAft>
                <a:spcPts val="600"/>
              </a:spcAft>
            </a:pPr>
            <a:r>
              <a:rPr lang="en-US" altLang="en-US" sz="2400" dirty="0">
                <a:solidFill>
                  <a:srgbClr val="0000CC"/>
                </a:solidFill>
                <a:sym typeface="Symbol" pitchFamily="18" charset="2"/>
              </a:rPr>
              <a:t>2% milk  wheat bread [support = 2%, confidence = 72%] (2)</a:t>
            </a:r>
          </a:p>
          <a:p>
            <a:pPr lvl="2">
              <a:spcAft>
                <a:spcPts val="600"/>
              </a:spcAft>
            </a:pPr>
            <a:r>
              <a:rPr lang="en-US" altLang="en-US" sz="2400" dirty="0"/>
              <a:t>Suppose the 2% milk sold is about ¼ of milk sold in gallons</a:t>
            </a:r>
          </a:p>
          <a:p>
            <a:pPr lvl="3">
              <a:spcAft>
                <a:spcPts val="600"/>
              </a:spcAft>
            </a:pPr>
            <a:r>
              <a:rPr lang="en-US" altLang="en-US" sz="2400" dirty="0"/>
              <a:t>(2) should be able to be “derived” from (1)</a:t>
            </a:r>
          </a:p>
          <a:p>
            <a:pPr lvl="3">
              <a:spcAft>
                <a:spcPts val="600"/>
              </a:spcAft>
            </a:pPr>
            <a:endParaRPr lang="en-US" altLang="en-US" sz="2400" dirty="0">
              <a:solidFill>
                <a:srgbClr val="0000CC"/>
              </a:solidFill>
              <a:sym typeface="Symbol" pitchFamily="18" charset="2"/>
            </a:endParaRPr>
          </a:p>
          <a:p>
            <a:pPr>
              <a:spcAft>
                <a:spcPts val="600"/>
              </a:spcAft>
            </a:pPr>
            <a:r>
              <a:rPr lang="en-US" altLang="en-US" sz="2400" dirty="0">
                <a:solidFill>
                  <a:srgbClr val="0000CC"/>
                </a:solidFill>
                <a:sym typeface="Symbol" pitchFamily="18" charset="2"/>
              </a:rPr>
              <a:t>In general: </a:t>
            </a:r>
            <a:r>
              <a:rPr lang="en-US" sz="2400" dirty="0">
                <a:cs typeface="Calibri"/>
              </a:rPr>
              <a:t>A rule is </a:t>
            </a:r>
            <a:r>
              <a:rPr lang="en-US" sz="2400" i="1" dirty="0">
                <a:cs typeface="Calibri"/>
              </a:rPr>
              <a:t>redundant</a:t>
            </a:r>
            <a:r>
              <a:rPr lang="en-US" sz="2400" dirty="0">
                <a:cs typeface="Calibri"/>
              </a:rPr>
              <a:t> if its support is close to the “expected” value, according to its “ancestor” rule, and it has a similar confidence as its “ancestor”</a:t>
            </a:r>
            <a:endParaRPr lang="en-US" altLang="en-US" sz="2400" dirty="0">
              <a:solidFill>
                <a:srgbClr val="0000CC"/>
              </a:solidFill>
              <a:sym typeface="Symbol" pitchFamily="18" charset="2"/>
            </a:endParaRPr>
          </a:p>
        </p:txBody>
      </p:sp>
      <p:sp>
        <p:nvSpPr>
          <p:cNvPr id="2" name="TextBox 1">
            <a:extLst>
              <a:ext uri="{FF2B5EF4-FFF2-40B4-BE49-F238E27FC236}">
                <a16:creationId xmlns:a16="http://schemas.microsoft.com/office/drawing/2014/main" id="{E8F32809-1315-343F-A62F-5C7414A17A85}"/>
              </a:ext>
            </a:extLst>
          </p:cNvPr>
          <p:cNvSpPr txBox="1"/>
          <p:nvPr/>
        </p:nvSpPr>
        <p:spPr>
          <a:xfrm>
            <a:off x="1625599" y="5892083"/>
            <a:ext cx="6576291" cy="400110"/>
          </a:xfrm>
          <a:prstGeom prst="rect">
            <a:avLst/>
          </a:prstGeom>
          <a:solidFill>
            <a:srgbClr val="FFFFCC"/>
          </a:solidFill>
        </p:spPr>
        <p:txBody>
          <a:bodyPr wrap="square" rtlCol="0">
            <a:spAutoFit/>
          </a:bodyPr>
          <a:lstStyle/>
          <a:p>
            <a:pPr>
              <a:spcBef>
                <a:spcPts val="600"/>
              </a:spcBef>
              <a:spcAft>
                <a:spcPts val="600"/>
              </a:spcAft>
            </a:pPr>
            <a:r>
              <a:rPr lang="en-US" altLang="en-US" sz="2000" dirty="0">
                <a:sym typeface="Symbol" pitchFamily="18" charset="2"/>
              </a:rPr>
              <a:t>Q: If rule (1) is an ancestor of rule (2), which one to prune?</a:t>
            </a:r>
          </a:p>
        </p:txBody>
      </p:sp>
    </p:spTree>
    <p:extLst>
      <p:ext uri="{BB962C8B-B14F-4D97-AF65-F5344CB8AC3E}">
        <p14:creationId xmlns:p14="http://schemas.microsoft.com/office/powerpoint/2010/main" val="2302952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508000" y="76200"/>
            <a:ext cx="11176000" cy="1143000"/>
          </a:xfrm>
        </p:spPr>
        <p:txBody>
          <a:bodyPr>
            <a:normAutofit fontScale="90000"/>
          </a:bodyPr>
          <a:lstStyle/>
          <a:p>
            <a:pPr eaLnBrk="1" hangingPunct="1"/>
            <a:r>
              <a:rPr lang="en-US" altLang="en-US" dirty="0"/>
              <a:t>Sequential Pattern Mining in Vertical Data Format: The SPADE Algorithm</a:t>
            </a:r>
          </a:p>
        </p:txBody>
      </p:sp>
      <p:sp>
        <p:nvSpPr>
          <p:cNvPr id="6" name="Rectangle 3"/>
          <p:cNvSpPr txBox="1">
            <a:spLocks noChangeArrowheads="1"/>
          </p:cNvSpPr>
          <p:nvPr/>
        </p:nvSpPr>
        <p:spPr bwMode="auto">
          <a:xfrm>
            <a:off x="406400" y="1219200"/>
            <a:ext cx="11277600" cy="82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ts val="600"/>
              </a:spcBef>
              <a:spcAft>
                <a:spcPct val="0"/>
              </a:spcAft>
              <a:buClr>
                <a:schemeClr val="folHlink"/>
              </a:buClr>
              <a:buSzPct val="60000"/>
              <a:buFont typeface="Wingdings" pitchFamily="2" charset="2"/>
              <a:buChar char="n"/>
              <a:defRPr sz="2400">
                <a:solidFill>
                  <a:schemeClr val="tx1"/>
                </a:solidFill>
                <a:latin typeface="Calibri" panose="020F0502020204030204" pitchFamily="34" charset="0"/>
                <a:ea typeface="+mn-ea"/>
                <a:cs typeface="+mn-cs"/>
              </a:defRPr>
            </a:lvl1pPr>
            <a:lvl2pPr marL="742950" indent="-285750" algn="l" rtl="0" eaLnBrk="0" fontAlgn="base" hangingPunct="0">
              <a:spcBef>
                <a:spcPts val="600"/>
              </a:spcBef>
              <a:spcAft>
                <a:spcPct val="0"/>
              </a:spcAft>
              <a:buClr>
                <a:schemeClr val="hlink"/>
              </a:buClr>
              <a:buSzPct val="55000"/>
              <a:buFont typeface="Wingdings" pitchFamily="2" charset="2"/>
              <a:buChar char="n"/>
              <a:defRPr sz="2400">
                <a:solidFill>
                  <a:schemeClr val="tx1"/>
                </a:solidFill>
                <a:latin typeface="Calibri" panose="020F0502020204030204" pitchFamily="34" charset="0"/>
              </a:defRPr>
            </a:lvl2pPr>
            <a:lvl3pPr marL="1143000" indent="-228600" algn="l" rtl="0" eaLnBrk="0" fontAlgn="base" hangingPunct="0">
              <a:spcBef>
                <a:spcPts val="600"/>
              </a:spcBef>
              <a:spcAft>
                <a:spcPct val="0"/>
              </a:spcAft>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lgn="l" rtl="0" eaLnBrk="0" fontAlgn="base" hangingPunct="0">
              <a:spcBef>
                <a:spcPts val="600"/>
              </a:spcBef>
              <a:spcAft>
                <a:spcPct val="0"/>
              </a:spcAft>
              <a:buClr>
                <a:schemeClr val="accent2"/>
              </a:buClr>
              <a:buSzPct val="55000"/>
              <a:buFont typeface="Wingdings" pitchFamily="2" charset="2"/>
              <a:buChar char="n"/>
              <a:defRPr sz="2400">
                <a:solidFill>
                  <a:schemeClr val="tx1"/>
                </a:solidFill>
                <a:latin typeface="Calibri" panose="020F0502020204030204" pitchFamily="34" charset="0"/>
              </a:defRPr>
            </a:lvl4pPr>
            <a:lvl5pPr marL="2057400" indent="-228600" algn="l" rtl="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anose="020F0502020204030204" pitchFamily="34"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42900" marR="0" lvl="1" indent="-342900" algn="l" defTabSz="457189" rtl="0" eaLnBrk="1" fontAlgn="base" latinLnBrk="0" hangingPunct="1">
              <a:lnSpc>
                <a:spcPct val="100000"/>
              </a:lnSpc>
              <a:spcBef>
                <a:spcPts val="0"/>
              </a:spcBef>
              <a:spcAft>
                <a:spcPct val="0"/>
              </a:spcAft>
              <a:buClr>
                <a:srgbClr val="8C8C8C"/>
              </a:buClr>
              <a:buSzPct val="60000"/>
              <a:buFont typeface="Wingdings" pitchFamily="2" charset="2"/>
              <a:buChar char="n"/>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graphicFrame>
        <p:nvGraphicFramePr>
          <p:cNvPr id="7" name="Table 6"/>
          <p:cNvGraphicFramePr>
            <a:graphicFrameLocks noGrp="1"/>
          </p:cNvGraphicFramePr>
          <p:nvPr/>
        </p:nvGraphicFramePr>
        <p:xfrm>
          <a:off x="591494" y="2091663"/>
          <a:ext cx="2178867" cy="1676400"/>
        </p:xfrm>
        <a:graphic>
          <a:graphicData uri="http://schemas.openxmlformats.org/drawingml/2006/table">
            <a:tbl>
              <a:tblPr firstRow="1" bandRow="1">
                <a:tableStyleId>{7DF18680-E054-41AD-8BC1-D1AEF772440D}</a:tableStyleId>
              </a:tblPr>
              <a:tblGrid>
                <a:gridCol w="503975">
                  <a:extLst>
                    <a:ext uri="{9D8B030D-6E8A-4147-A177-3AD203B41FA5}">
                      <a16:colId xmlns:a16="http://schemas.microsoft.com/office/drawing/2014/main" val="20000"/>
                    </a:ext>
                  </a:extLst>
                </a:gridCol>
                <a:gridCol w="1674892">
                  <a:extLst>
                    <a:ext uri="{9D8B030D-6E8A-4147-A177-3AD203B41FA5}">
                      <a16:colId xmlns:a16="http://schemas.microsoft.com/office/drawing/2014/main" val="20001"/>
                    </a:ext>
                  </a:extLst>
                </a:gridCol>
              </a:tblGrid>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Calibri" panose="020F0502020204030204" pitchFamily="34" charset="0"/>
                        </a:rPr>
                        <a:t>SID</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rPr>
                        <a:t>Sequence</a:t>
                      </a:r>
                    </a:p>
                  </a:txBody>
                  <a:tcPr marL="121920" marR="121920"/>
                </a:tc>
                <a:extLst>
                  <a:ext uri="{0D108BD9-81ED-4DB2-BD59-A6C34878D82A}">
                    <a16:rowId xmlns:a16="http://schemas.microsoft.com/office/drawing/2014/main" val="10000"/>
                  </a:ext>
                </a:extLst>
              </a:tr>
              <a:tr h="320040">
                <a:tc>
                  <a:txBody>
                    <a:bodyPr/>
                    <a:lstStyle/>
                    <a:p>
                      <a:r>
                        <a:rPr lang="en-US" sz="1600" dirty="0">
                          <a:latin typeface="Calibri" panose="020F0502020204030204" pitchFamily="34" charset="0"/>
                        </a:rPr>
                        <a:t>1</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rPr>
                        <a:t>&lt;a(</a:t>
                      </a:r>
                      <a:r>
                        <a:rPr kumimoji="0" lang="en-US" sz="1600" b="0" i="0" u="sng" strike="noStrike" cap="none" normalizeH="0" baseline="0" dirty="0" err="1">
                          <a:ln>
                            <a:noFill/>
                          </a:ln>
                          <a:solidFill>
                            <a:schemeClr val="tx1"/>
                          </a:solidFill>
                          <a:effectLst/>
                          <a:latin typeface="Calibri" panose="020F0502020204030204" pitchFamily="34" charset="0"/>
                        </a:rPr>
                        <a:t>ab</a:t>
                      </a:r>
                      <a:r>
                        <a:rPr kumimoji="0" lang="en-US" sz="1600" b="0" i="0" u="none" strike="noStrike" cap="none" normalizeH="0" baseline="0" dirty="0" err="1">
                          <a:ln>
                            <a:noFill/>
                          </a:ln>
                          <a:solidFill>
                            <a:schemeClr val="tx1"/>
                          </a:solidFill>
                          <a:effectLst/>
                          <a:latin typeface="Calibri" panose="020F0502020204030204" pitchFamily="34" charset="0"/>
                        </a:rPr>
                        <a:t>c</a:t>
                      </a:r>
                      <a:r>
                        <a:rPr kumimoji="0" lang="en-US" sz="1600" b="0" i="0" u="none" strike="noStrike" cap="none" normalizeH="0" baseline="0" dirty="0">
                          <a:ln>
                            <a:noFill/>
                          </a:ln>
                          <a:solidFill>
                            <a:schemeClr val="tx1"/>
                          </a:solidFill>
                          <a:effectLst/>
                          <a:latin typeface="Calibri" panose="020F0502020204030204" pitchFamily="34" charset="0"/>
                        </a:rPr>
                        <a:t>)(a</a:t>
                      </a:r>
                      <a:r>
                        <a:rPr kumimoji="0" lang="en-US" sz="1600" b="0" i="0" u="sng" strike="noStrike" cap="none" normalizeH="0" baseline="0" dirty="0">
                          <a:ln>
                            <a:noFill/>
                          </a:ln>
                          <a:solidFill>
                            <a:schemeClr val="tx1"/>
                          </a:solidFill>
                          <a:effectLst/>
                          <a:latin typeface="Calibri" panose="020F0502020204030204" pitchFamily="34" charset="0"/>
                        </a:rPr>
                        <a:t>c</a:t>
                      </a:r>
                      <a:r>
                        <a:rPr kumimoji="0" lang="en-US" sz="1600" b="0" i="0" u="none" strike="noStrike" cap="none" normalizeH="0" baseline="0" dirty="0">
                          <a:ln>
                            <a:noFill/>
                          </a:ln>
                          <a:solidFill>
                            <a:schemeClr val="tx1"/>
                          </a:solidFill>
                          <a:effectLst/>
                          <a:latin typeface="Calibri" panose="020F0502020204030204" pitchFamily="34" charset="0"/>
                        </a:rPr>
                        <a:t>)d(</a:t>
                      </a:r>
                      <a:r>
                        <a:rPr kumimoji="0" lang="en-US" sz="1600" b="0" i="0" u="none" strike="noStrike" cap="none" normalizeH="0" baseline="0" dirty="0" err="1">
                          <a:ln>
                            <a:noFill/>
                          </a:ln>
                          <a:solidFill>
                            <a:schemeClr val="tx1"/>
                          </a:solidFill>
                          <a:effectLst/>
                          <a:latin typeface="Calibri" panose="020F0502020204030204" pitchFamily="34" charset="0"/>
                        </a:rPr>
                        <a:t>cf</a:t>
                      </a:r>
                      <a:r>
                        <a:rPr kumimoji="0" lang="en-US" sz="16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1"/>
                  </a:ext>
                </a:extLst>
              </a:tr>
              <a:tr h="320040">
                <a:tc>
                  <a:txBody>
                    <a:bodyPr/>
                    <a:lstStyle/>
                    <a:p>
                      <a:r>
                        <a:rPr lang="en-US" sz="1600" dirty="0">
                          <a:latin typeface="Calibri" panose="020F0502020204030204" pitchFamily="34" charset="0"/>
                        </a:rPr>
                        <a:t>2</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rPr>
                        <a:t>&lt;(ad)c(</a:t>
                      </a:r>
                      <a:r>
                        <a:rPr kumimoji="0" lang="en-US" sz="1600" b="0" i="0" u="none" strike="noStrike" cap="none" normalizeH="0" baseline="0" dirty="0" err="1">
                          <a:ln>
                            <a:noFill/>
                          </a:ln>
                          <a:solidFill>
                            <a:schemeClr val="tx1"/>
                          </a:solidFill>
                          <a:effectLst/>
                          <a:latin typeface="Calibri" panose="020F0502020204030204" pitchFamily="34" charset="0"/>
                        </a:rPr>
                        <a:t>bc</a:t>
                      </a:r>
                      <a:r>
                        <a:rPr kumimoji="0" lang="en-US" sz="1600" b="0" i="0" u="none" strike="noStrike" cap="none" normalizeH="0" baseline="0" dirty="0">
                          <a:ln>
                            <a:noFill/>
                          </a:ln>
                          <a:solidFill>
                            <a:schemeClr val="tx1"/>
                          </a:solidFill>
                          <a:effectLst/>
                          <a:latin typeface="Calibri" panose="020F0502020204030204" pitchFamily="34" charset="0"/>
                        </a:rPr>
                        <a:t>)(ae)&gt;</a:t>
                      </a:r>
                    </a:p>
                  </a:txBody>
                  <a:tcPr marL="121920" marR="121920"/>
                </a:tc>
                <a:extLst>
                  <a:ext uri="{0D108BD9-81ED-4DB2-BD59-A6C34878D82A}">
                    <a16:rowId xmlns:a16="http://schemas.microsoft.com/office/drawing/2014/main" val="10002"/>
                  </a:ext>
                </a:extLst>
              </a:tr>
              <a:tr h="320040">
                <a:tc>
                  <a:txBody>
                    <a:bodyPr/>
                    <a:lstStyle/>
                    <a:p>
                      <a:r>
                        <a:rPr lang="en-US" sz="1600" dirty="0">
                          <a:latin typeface="Calibri" panose="020F0502020204030204" pitchFamily="34" charset="0"/>
                        </a:rPr>
                        <a:t>3</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rPr>
                        <a:t>&lt;(</a:t>
                      </a:r>
                      <a:r>
                        <a:rPr kumimoji="0" lang="en-US" sz="1600" b="0" i="0" u="none" strike="noStrike" cap="none" normalizeH="0" baseline="0" dirty="0" err="1">
                          <a:ln>
                            <a:noFill/>
                          </a:ln>
                          <a:solidFill>
                            <a:schemeClr val="tx1"/>
                          </a:solidFill>
                          <a:effectLst/>
                          <a:latin typeface="Calibri" panose="020F0502020204030204" pitchFamily="34" charset="0"/>
                        </a:rPr>
                        <a:t>ef</a:t>
                      </a:r>
                      <a:r>
                        <a:rPr kumimoji="0" lang="en-US" sz="1600" b="0" i="0" u="none" strike="noStrike" cap="none" normalizeH="0" baseline="0" dirty="0">
                          <a:ln>
                            <a:noFill/>
                          </a:ln>
                          <a:solidFill>
                            <a:schemeClr val="tx1"/>
                          </a:solidFill>
                          <a:effectLst/>
                          <a:latin typeface="Calibri" panose="020F0502020204030204" pitchFamily="34" charset="0"/>
                        </a:rPr>
                        <a:t>)(</a:t>
                      </a:r>
                      <a:r>
                        <a:rPr kumimoji="0" lang="en-US" sz="1600" b="0" i="0" u="sng" strike="noStrike" cap="none" normalizeH="0" baseline="0" dirty="0">
                          <a:ln>
                            <a:noFill/>
                          </a:ln>
                          <a:solidFill>
                            <a:schemeClr val="tx1"/>
                          </a:solidFill>
                          <a:effectLst/>
                          <a:latin typeface="Calibri" panose="020F0502020204030204" pitchFamily="34" charset="0"/>
                        </a:rPr>
                        <a:t>ab</a:t>
                      </a:r>
                      <a:r>
                        <a:rPr kumimoji="0" lang="en-US" sz="1600" b="0" i="0" u="none" strike="noStrike" cap="none" normalizeH="0" baseline="0" dirty="0">
                          <a:ln>
                            <a:noFill/>
                          </a:ln>
                          <a:solidFill>
                            <a:schemeClr val="tx1"/>
                          </a:solidFill>
                          <a:effectLst/>
                          <a:latin typeface="Calibri" panose="020F0502020204030204" pitchFamily="34" charset="0"/>
                        </a:rPr>
                        <a:t>)(</a:t>
                      </a:r>
                      <a:r>
                        <a:rPr kumimoji="0" lang="en-US" sz="1600" b="0" i="0" u="none" strike="noStrike" cap="none" normalizeH="0" baseline="0" dirty="0" err="1">
                          <a:ln>
                            <a:noFill/>
                          </a:ln>
                          <a:solidFill>
                            <a:schemeClr val="tx1"/>
                          </a:solidFill>
                          <a:effectLst/>
                          <a:latin typeface="Calibri" panose="020F0502020204030204" pitchFamily="34" charset="0"/>
                        </a:rPr>
                        <a:t>df</a:t>
                      </a:r>
                      <a:r>
                        <a:rPr kumimoji="0" lang="en-US" sz="1600" b="0" i="0" u="none" strike="noStrike" cap="none" normalizeH="0" baseline="0" dirty="0">
                          <a:ln>
                            <a:noFill/>
                          </a:ln>
                          <a:solidFill>
                            <a:schemeClr val="tx1"/>
                          </a:solidFill>
                          <a:effectLst/>
                          <a:latin typeface="Calibri" panose="020F0502020204030204" pitchFamily="34" charset="0"/>
                        </a:rPr>
                        <a:t>)</a:t>
                      </a:r>
                      <a:r>
                        <a:rPr kumimoji="0" lang="en-US" sz="1600" b="0" i="0" u="sng" strike="noStrike" cap="none" normalizeH="0" baseline="0" dirty="0" err="1">
                          <a:ln>
                            <a:noFill/>
                          </a:ln>
                          <a:solidFill>
                            <a:schemeClr val="tx1"/>
                          </a:solidFill>
                          <a:effectLst/>
                          <a:latin typeface="Calibri" panose="020F0502020204030204" pitchFamily="34" charset="0"/>
                        </a:rPr>
                        <a:t>c</a:t>
                      </a:r>
                      <a:r>
                        <a:rPr kumimoji="0" lang="en-US" sz="1600" b="0" i="0" u="none" strike="noStrike" cap="none" normalizeH="0" baseline="0" dirty="0" err="1">
                          <a:ln>
                            <a:noFill/>
                          </a:ln>
                          <a:solidFill>
                            <a:schemeClr val="tx1"/>
                          </a:solidFill>
                          <a:effectLst/>
                          <a:latin typeface="Calibri" panose="020F0502020204030204" pitchFamily="34" charset="0"/>
                        </a:rPr>
                        <a:t>b</a:t>
                      </a:r>
                      <a:r>
                        <a:rPr kumimoji="0" lang="en-US" sz="16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3"/>
                  </a:ext>
                </a:extLst>
              </a:tr>
              <a:tr h="320040">
                <a:tc>
                  <a:txBody>
                    <a:bodyPr/>
                    <a:lstStyle/>
                    <a:p>
                      <a:r>
                        <a:rPr lang="en-US" sz="1600" dirty="0">
                          <a:latin typeface="Calibri" panose="020F0502020204030204" pitchFamily="34" charset="0"/>
                        </a:rPr>
                        <a:t>4</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rPr>
                        <a:t>&lt;</a:t>
                      </a:r>
                      <a:r>
                        <a:rPr kumimoji="0" lang="en-US" sz="1600" b="0" i="0" u="none" strike="noStrike" cap="none" normalizeH="0" baseline="0" dirty="0" err="1">
                          <a:ln>
                            <a:noFill/>
                          </a:ln>
                          <a:solidFill>
                            <a:schemeClr val="tx1"/>
                          </a:solidFill>
                          <a:effectLst/>
                          <a:latin typeface="Calibri" panose="020F0502020204030204" pitchFamily="34" charset="0"/>
                        </a:rPr>
                        <a:t>eg</a:t>
                      </a:r>
                      <a:r>
                        <a:rPr kumimoji="0" lang="en-US" sz="1600" b="0" i="0" u="none" strike="noStrike" cap="none" normalizeH="0" baseline="0" dirty="0">
                          <a:ln>
                            <a:noFill/>
                          </a:ln>
                          <a:solidFill>
                            <a:schemeClr val="tx1"/>
                          </a:solidFill>
                          <a:effectLst/>
                          <a:latin typeface="Calibri" panose="020F0502020204030204" pitchFamily="34" charset="0"/>
                        </a:rPr>
                        <a:t>(</a:t>
                      </a:r>
                      <a:r>
                        <a:rPr kumimoji="0" lang="en-US" sz="1600" b="0" i="0" u="none" strike="noStrike" cap="none" normalizeH="0" baseline="0" dirty="0" err="1">
                          <a:ln>
                            <a:noFill/>
                          </a:ln>
                          <a:solidFill>
                            <a:schemeClr val="tx1"/>
                          </a:solidFill>
                          <a:effectLst/>
                          <a:latin typeface="Calibri" panose="020F0502020204030204" pitchFamily="34" charset="0"/>
                        </a:rPr>
                        <a:t>af</a:t>
                      </a:r>
                      <a:r>
                        <a:rPr kumimoji="0" lang="en-US" sz="1600" b="0" i="0" u="none" strike="noStrike" cap="none" normalizeH="0" baseline="0" dirty="0">
                          <a:ln>
                            <a:noFill/>
                          </a:ln>
                          <a:solidFill>
                            <a:schemeClr val="tx1"/>
                          </a:solidFill>
                          <a:effectLst/>
                          <a:latin typeface="Calibri" panose="020F0502020204030204" pitchFamily="34" charset="0"/>
                        </a:rPr>
                        <a:t>)</a:t>
                      </a:r>
                      <a:r>
                        <a:rPr kumimoji="0" lang="en-US" sz="1600" b="0" i="0" u="none" strike="noStrike" cap="none" normalizeH="0" baseline="0" dirty="0" err="1">
                          <a:ln>
                            <a:noFill/>
                          </a:ln>
                          <a:solidFill>
                            <a:schemeClr val="tx1"/>
                          </a:solidFill>
                          <a:effectLst/>
                          <a:latin typeface="Calibri" panose="020F0502020204030204" pitchFamily="34" charset="0"/>
                        </a:rPr>
                        <a:t>cbc</a:t>
                      </a:r>
                      <a:r>
                        <a:rPr kumimoji="0" lang="en-US" sz="16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4"/>
                  </a:ext>
                </a:extLst>
              </a:tr>
            </a:tbl>
          </a:graphicData>
        </a:graphic>
      </p:graphicFrame>
      <p:sp>
        <p:nvSpPr>
          <p:cNvPr id="9242" name="TextBox 1"/>
          <p:cNvSpPr txBox="1">
            <a:spLocks noChangeArrowheads="1"/>
          </p:cNvSpPr>
          <p:nvPr/>
        </p:nvSpPr>
        <p:spPr bwMode="auto">
          <a:xfrm>
            <a:off x="423400" y="4539304"/>
            <a:ext cx="2607399" cy="1660455"/>
          </a:xfrm>
          <a:prstGeom prst="rect">
            <a:avLst/>
          </a:prstGeom>
          <a:solidFill>
            <a:srgbClr val="FFFFCC"/>
          </a:solidFill>
          <a:ln>
            <a:noFill/>
          </a:ln>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3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Ref: SPADE (</a:t>
            </a:r>
            <a:r>
              <a:rPr kumimoji="0" lang="en-US" altLang="en-US" sz="2000" b="0" i="0" u="sng" strike="noStrike" kern="1200" cap="none" spc="0" normalizeH="0" baseline="0" noProof="0" dirty="0">
                <a:ln>
                  <a:noFill/>
                </a:ln>
                <a:solidFill>
                  <a:srgbClr val="000000"/>
                </a:solidFill>
                <a:effectLst/>
                <a:uLnTx/>
                <a:uFillTx/>
                <a:latin typeface="Calibri" pitchFamily="34" charset="0"/>
                <a:ea typeface="+mn-ea"/>
                <a:cs typeface="+mn-cs"/>
              </a:rPr>
              <a:t>S</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equential </a:t>
            </a:r>
            <a:r>
              <a:rPr kumimoji="0" lang="en-US" altLang="en-US" sz="2000" b="0" i="0" u="sng" strike="noStrike" kern="1200" cap="none" spc="0" normalizeH="0" baseline="0" noProof="0" dirty="0" err="1">
                <a:ln>
                  <a:noFill/>
                </a:ln>
                <a:solidFill>
                  <a:srgbClr val="000000"/>
                </a:solidFill>
                <a:effectLst/>
                <a:uLnTx/>
                <a:uFillTx/>
                <a:latin typeface="Calibri" pitchFamily="34" charset="0"/>
                <a:ea typeface="+mn-ea"/>
                <a:cs typeface="+mn-cs"/>
              </a:rPr>
              <a:t>PA</a:t>
            </a:r>
            <a:r>
              <a:rPr kumimoji="0" lang="en-US" altLang="en-US" sz="2000" b="0" i="0" u="none" strike="noStrike" kern="1200" cap="none" spc="0" normalizeH="0" baseline="0" noProof="0" dirty="0" err="1">
                <a:ln>
                  <a:noFill/>
                </a:ln>
                <a:solidFill>
                  <a:srgbClr val="000000"/>
                </a:solidFill>
                <a:effectLst/>
                <a:uLnTx/>
                <a:uFillTx/>
                <a:latin typeface="Calibri" pitchFamily="34" charset="0"/>
                <a:ea typeface="+mn-ea"/>
                <a:cs typeface="+mn-cs"/>
              </a:rPr>
              <a:t>ttern</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altLang="en-US" sz="2000" b="0" i="0" u="sng" strike="noStrike" kern="1200" cap="none" spc="0" normalizeH="0" baseline="0" noProof="0" dirty="0">
                <a:ln>
                  <a:noFill/>
                </a:ln>
                <a:solidFill>
                  <a:srgbClr val="000000"/>
                </a:solidFill>
                <a:effectLst/>
                <a:uLnTx/>
                <a:uFillTx/>
                <a:latin typeface="Calibri" pitchFamily="34" charset="0"/>
                <a:ea typeface="+mn-ea"/>
                <a:cs typeface="+mn-cs"/>
              </a:rPr>
              <a:t>D</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iscovery using </a:t>
            </a:r>
            <a:r>
              <a:rPr kumimoji="0" lang="en-US" altLang="en-US" sz="2000" b="0" i="0" u="sng" strike="noStrike" kern="1200" cap="none" spc="0" normalizeH="0" baseline="0" noProof="0" dirty="0">
                <a:ln>
                  <a:noFill/>
                </a:ln>
                <a:solidFill>
                  <a:srgbClr val="000000"/>
                </a:solidFill>
                <a:effectLst/>
                <a:uLnTx/>
                <a:uFillTx/>
                <a:latin typeface="Calibri" pitchFamily="34" charset="0"/>
                <a:ea typeface="+mn-ea"/>
                <a:cs typeface="+mn-cs"/>
              </a:rPr>
              <a:t>E</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quivalent Class) [M. </a:t>
            </a:r>
            <a:r>
              <a:rPr kumimoji="0" lang="en-US" altLang="en-US" sz="2000" b="0" i="0" u="none" strike="noStrike" kern="1200" cap="none" spc="0" normalizeH="0" baseline="0" noProof="0" dirty="0" err="1">
                <a:ln>
                  <a:noFill/>
                </a:ln>
                <a:solidFill>
                  <a:srgbClr val="000000"/>
                </a:solidFill>
                <a:effectLst/>
                <a:uLnTx/>
                <a:uFillTx/>
                <a:latin typeface="Calibri" pitchFamily="34" charset="0"/>
                <a:ea typeface="+mn-ea"/>
                <a:cs typeface="+mn-cs"/>
              </a:rPr>
              <a:t>Zaki</a:t>
            </a:r>
            <a:r>
              <a:rPr kumimoji="0" lang="en-US" altLang="en-US" sz="2000" b="0" i="0" u="none" strike="noStrike" kern="1200" cap="none" spc="0" normalizeH="0" baseline="0" noProof="0" dirty="0">
                <a:ln>
                  <a:noFill/>
                </a:ln>
                <a:solidFill>
                  <a:srgbClr val="000000"/>
                </a:solidFill>
                <a:effectLst/>
                <a:uLnTx/>
                <a:uFillTx/>
                <a:latin typeface="Calibri" pitchFamily="34" charset="0"/>
                <a:ea typeface="+mn-ea"/>
                <a:cs typeface="+mn-cs"/>
              </a:rPr>
              <a:t> 2001]</a:t>
            </a:r>
          </a:p>
        </p:txBody>
      </p:sp>
      <p:sp>
        <p:nvSpPr>
          <p:cNvPr id="9" name="TextBox 8"/>
          <p:cNvSpPr txBox="1"/>
          <p:nvPr/>
        </p:nvSpPr>
        <p:spPr>
          <a:xfrm>
            <a:off x="722311" y="3764226"/>
            <a:ext cx="1828800" cy="369887"/>
          </a:xfrm>
          <a:prstGeom prst="rect">
            <a:avLst/>
          </a:prstGeom>
          <a:solidFill>
            <a:schemeClr val="accent1">
              <a:lumMod val="40000"/>
              <a:lumOff val="60000"/>
            </a:schemeClr>
          </a:solidFill>
        </p:spPr>
        <p:txBody>
          <a:bodyPr>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min_sup</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a:t>
            </a:r>
          </a:p>
        </p:txBody>
      </p:sp>
      <p:sp>
        <p:nvSpPr>
          <p:cNvPr id="10" name="Rectangle 3"/>
          <p:cNvSpPr txBox="1">
            <a:spLocks noChangeArrowheads="1"/>
          </p:cNvSpPr>
          <p:nvPr/>
        </p:nvSpPr>
        <p:spPr>
          <a:xfrm>
            <a:off x="406399" y="1182256"/>
            <a:ext cx="11277601" cy="877455"/>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461963" marR="0" lvl="1" indent="-461963" algn="l" defTabSz="914377" rtl="0" eaLnBrk="1" fontAlgn="auto" latinLnBrk="0" hangingPunct="1">
              <a:lnSpc>
                <a:spcPct val="100000"/>
              </a:lnSpc>
              <a:spcBef>
                <a:spcPts val="0"/>
              </a:spcBef>
              <a:spcAft>
                <a:spcPts val="0"/>
              </a:spcAft>
              <a:buClr>
                <a:srgbClr val="0000C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A sequence database is mapped to: &lt;SID, EID&gt;</a:t>
            </a:r>
          </a:p>
          <a:p>
            <a:pPr marL="461963" marR="0" lvl="1" indent="-461963" algn="l" defTabSz="914377" rtl="0" eaLnBrk="1" fontAlgn="auto" latinLnBrk="0" hangingPunct="1">
              <a:lnSpc>
                <a:spcPct val="100000"/>
              </a:lnSpc>
              <a:spcBef>
                <a:spcPts val="0"/>
              </a:spcBef>
              <a:spcAft>
                <a:spcPts val="0"/>
              </a:spcAft>
              <a:buClr>
                <a:srgbClr val="0000C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Grow the subsequences (patterns) one item at a time by </a:t>
            </a:r>
            <a:r>
              <a:rPr kumimoji="0" lang="en-US" altLang="en-US" sz="2400" b="0" i="0" u="none" strike="noStrike" kern="0" cap="none" spc="0" normalizeH="0" baseline="0" noProof="0" dirty="0" err="1">
                <a:ln>
                  <a:noFill/>
                </a:ln>
                <a:solidFill>
                  <a:srgbClr val="000000"/>
                </a:solidFill>
                <a:effectLst/>
                <a:uLnTx/>
                <a:uFillTx/>
                <a:latin typeface="Calibri"/>
                <a:ea typeface="+mn-ea"/>
                <a:cs typeface="+mn-cs"/>
              </a:rPr>
              <a:t>Apriori</a:t>
            </a: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 candidate generation</a:t>
            </a:r>
          </a:p>
        </p:txBody>
      </p:sp>
      <p:pic>
        <p:nvPicPr>
          <p:cNvPr id="2" name="Picture 1"/>
          <p:cNvPicPr>
            <a:picLocks noChangeAspect="1"/>
          </p:cNvPicPr>
          <p:nvPr/>
        </p:nvPicPr>
        <p:blipFill>
          <a:blip r:embed="rId3"/>
          <a:stretch>
            <a:fillRect/>
          </a:stretch>
        </p:blipFill>
        <p:spPr>
          <a:xfrm>
            <a:off x="3489649" y="2039748"/>
            <a:ext cx="2091343" cy="4482665"/>
          </a:xfrm>
          <a:prstGeom prst="rect">
            <a:avLst/>
          </a:prstGeom>
        </p:spPr>
      </p:pic>
      <p:pic>
        <p:nvPicPr>
          <p:cNvPr id="3" name="Picture 2"/>
          <p:cNvPicPr>
            <a:picLocks noChangeAspect="1"/>
          </p:cNvPicPr>
          <p:nvPr/>
        </p:nvPicPr>
        <p:blipFill>
          <a:blip r:embed="rId4"/>
          <a:stretch>
            <a:fillRect/>
          </a:stretch>
        </p:blipFill>
        <p:spPr>
          <a:xfrm>
            <a:off x="6243420" y="2039748"/>
            <a:ext cx="3341453" cy="1932904"/>
          </a:xfrm>
          <a:prstGeom prst="rect">
            <a:avLst/>
          </a:prstGeom>
        </p:spPr>
      </p:pic>
      <p:pic>
        <p:nvPicPr>
          <p:cNvPr id="4" name="Picture 3"/>
          <p:cNvPicPr>
            <a:picLocks noChangeAspect="1"/>
          </p:cNvPicPr>
          <p:nvPr/>
        </p:nvPicPr>
        <p:blipFill>
          <a:blip r:embed="rId5"/>
          <a:stretch>
            <a:fillRect/>
          </a:stretch>
        </p:blipFill>
        <p:spPr>
          <a:xfrm>
            <a:off x="6243420" y="4016549"/>
            <a:ext cx="5414829" cy="1352983"/>
          </a:xfrm>
          <a:prstGeom prst="rect">
            <a:avLst/>
          </a:prstGeom>
        </p:spPr>
      </p:pic>
      <p:pic>
        <p:nvPicPr>
          <p:cNvPr id="5" name="Picture 4"/>
          <p:cNvPicPr>
            <a:picLocks noChangeAspect="1"/>
          </p:cNvPicPr>
          <p:nvPr/>
        </p:nvPicPr>
        <p:blipFill>
          <a:blip r:embed="rId6"/>
          <a:stretch>
            <a:fillRect/>
          </a:stretch>
        </p:blipFill>
        <p:spPr>
          <a:xfrm>
            <a:off x="6243420" y="5475355"/>
            <a:ext cx="4680168" cy="1058563"/>
          </a:xfrm>
          <a:prstGeom prst="rect">
            <a:avLst/>
          </a:prstGeom>
        </p:spPr>
      </p:pic>
      <p:sp>
        <p:nvSpPr>
          <p:cNvPr id="12" name="Line 27">
            <a:extLst>
              <a:ext uri="{FF2B5EF4-FFF2-40B4-BE49-F238E27FC236}">
                <a16:creationId xmlns:a16="http://schemas.microsoft.com/office/drawing/2014/main" id="{09EDD1F0-6778-4240-BFFB-96715E4BA1C9}"/>
              </a:ext>
            </a:extLst>
          </p:cNvPr>
          <p:cNvSpPr>
            <a:spLocks noChangeShapeType="1"/>
          </p:cNvSpPr>
          <p:nvPr/>
        </p:nvSpPr>
        <p:spPr bwMode="auto">
          <a:xfrm flipH="1">
            <a:off x="9916160" y="3837196"/>
            <a:ext cx="439938" cy="724345"/>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3" name="Line 27">
            <a:extLst>
              <a:ext uri="{FF2B5EF4-FFF2-40B4-BE49-F238E27FC236}">
                <a16:creationId xmlns:a16="http://schemas.microsoft.com/office/drawing/2014/main" id="{07522E10-C397-614C-853A-6117DFC1CE0D}"/>
              </a:ext>
            </a:extLst>
          </p:cNvPr>
          <p:cNvSpPr>
            <a:spLocks noChangeShapeType="1"/>
          </p:cNvSpPr>
          <p:nvPr/>
        </p:nvSpPr>
        <p:spPr bwMode="auto">
          <a:xfrm>
            <a:off x="10309314" y="3837196"/>
            <a:ext cx="331287" cy="724345"/>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4" name="Text Box 8">
            <a:extLst>
              <a:ext uri="{FF2B5EF4-FFF2-40B4-BE49-F238E27FC236}">
                <a16:creationId xmlns:a16="http://schemas.microsoft.com/office/drawing/2014/main" id="{A437B8B9-39C1-B34B-932E-37A9D94EB89A}"/>
              </a:ext>
            </a:extLst>
          </p:cNvPr>
          <p:cNvSpPr txBox="1">
            <a:spLocks noChangeArrowheads="1"/>
          </p:cNvSpPr>
          <p:nvPr/>
        </p:nvSpPr>
        <p:spPr bwMode="auto">
          <a:xfrm>
            <a:off x="9703733" y="3006200"/>
            <a:ext cx="18614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US" altLang="en-US" sz="1600" dirty="0">
                <a:solidFill>
                  <a:srgbClr val="000000"/>
                </a:solidFill>
                <a:latin typeface="Tahoma" pitchFamily="34" charset="0"/>
              </a:rPr>
              <a:t>EID (b) &lt; EID (a):</a:t>
            </a:r>
          </a:p>
          <a:p>
            <a:pPr marL="0" marR="0" lvl="0" indent="0" algn="l" defTabSz="457189" rtl="0" eaLnBrk="1" fontAlgn="auto" latinLnBrk="0" hangingPunct="1">
              <a:lnSpc>
                <a:spcPct val="100000"/>
              </a:lnSpc>
              <a:spcBef>
                <a:spcPct val="0"/>
              </a:spcBef>
              <a:spcAft>
                <a:spcPts val="0"/>
              </a:spcAft>
              <a:buClrTx/>
              <a:buSzTx/>
              <a:buFontTx/>
              <a:buNone/>
              <a:tabLst/>
              <a:defRPr/>
            </a:pPr>
            <a:r>
              <a:rPr lang="en-US" altLang="en-US" sz="1600" dirty="0">
                <a:solidFill>
                  <a:srgbClr val="000000"/>
                </a:solidFill>
                <a:latin typeface="Tahoma" pitchFamily="34" charset="0"/>
              </a:rPr>
              <a:t>Corresponds </a:t>
            </a:r>
            <a:r>
              <a:rPr lang="en-US" altLang="en-US" sz="1600" dirty="0">
                <a:solidFill>
                  <a:srgbClr val="FF0000"/>
                </a:solidFill>
                <a:latin typeface="Tahoma" pitchFamily="34" charset="0"/>
              </a:rPr>
              <a:t>to</a:t>
            </a:r>
            <a:r>
              <a:rPr lang="en-US" altLang="en-US" sz="1600" dirty="0">
                <a:solidFill>
                  <a:srgbClr val="000000"/>
                </a:solidFill>
                <a:latin typeface="Tahoma" pitchFamily="34" charset="0"/>
              </a:rPr>
              <a:t>:</a:t>
            </a:r>
          </a:p>
          <a:p>
            <a:pPr defTabSz="457189" eaLnBrk="1" hangingPunct="1">
              <a:spcBef>
                <a:spcPct val="0"/>
              </a:spcBef>
              <a:buClrTx/>
              <a:buSzTx/>
              <a:buNone/>
              <a:defRPr/>
            </a:pPr>
            <a:r>
              <a:rPr lang="en-US" sz="1600" dirty="0"/>
              <a:t>&lt;a(</a:t>
            </a:r>
            <a:r>
              <a:rPr lang="en-US" sz="1600" u="sng" dirty="0" err="1"/>
              <a:t>a</a:t>
            </a:r>
            <a:r>
              <a:rPr lang="en-US" sz="1600" u="sng" dirty="0" err="1">
                <a:solidFill>
                  <a:srgbClr val="FF0000"/>
                </a:solidFill>
              </a:rPr>
              <a:t>b</a:t>
            </a:r>
            <a:r>
              <a:rPr lang="en-US" sz="1600" dirty="0" err="1"/>
              <a:t>c</a:t>
            </a:r>
            <a:r>
              <a:rPr lang="en-US" sz="1600" dirty="0"/>
              <a:t>)(</a:t>
            </a:r>
            <a:r>
              <a:rPr lang="en-US" sz="1600" dirty="0">
                <a:solidFill>
                  <a:srgbClr val="FF0000"/>
                </a:solidFill>
              </a:rPr>
              <a:t>a</a:t>
            </a:r>
            <a:r>
              <a:rPr lang="en-US" sz="1600" u="sng" dirty="0"/>
              <a:t>c</a:t>
            </a:r>
            <a:r>
              <a:rPr lang="en-US" sz="1600" dirty="0"/>
              <a:t>)d(</a:t>
            </a:r>
            <a:r>
              <a:rPr lang="en-US" sz="1600" dirty="0" err="1"/>
              <a:t>cf</a:t>
            </a:r>
            <a:r>
              <a:rPr lang="en-US" sz="1600" dirty="0"/>
              <a:t>)&gt;</a:t>
            </a:r>
          </a:p>
        </p:txBody>
      </p:sp>
    </p:spTree>
    <p:extLst>
      <p:ext uri="{BB962C8B-B14F-4D97-AF65-F5344CB8AC3E}">
        <p14:creationId xmlns:p14="http://schemas.microsoft.com/office/powerpoint/2010/main" val="312529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2" grpId="0" animBg="1"/>
      <p:bldP spid="9"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3200" y="157018"/>
            <a:ext cx="11785600" cy="757382"/>
          </a:xfrm>
        </p:spPr>
        <p:txBody>
          <a:bodyPr>
            <a:normAutofit/>
          </a:bodyPr>
          <a:lstStyle/>
          <a:p>
            <a:pPr eaLnBrk="1" hangingPunct="1"/>
            <a:r>
              <a:rPr lang="en-US" altLang="en-US" sz="4000" dirty="0" err="1"/>
              <a:t>PrefixSpan</a:t>
            </a:r>
            <a:r>
              <a:rPr lang="en-US" altLang="en-US" sz="4000" dirty="0"/>
              <a:t>: A Pattern-Growth Approach</a:t>
            </a:r>
          </a:p>
        </p:txBody>
      </p:sp>
      <p:sp>
        <p:nvSpPr>
          <p:cNvPr id="10243" name="Rectangle 3"/>
          <p:cNvSpPr>
            <a:spLocks noGrp="1" noChangeArrowheads="1"/>
          </p:cNvSpPr>
          <p:nvPr>
            <p:ph idx="1"/>
          </p:nvPr>
        </p:nvSpPr>
        <p:spPr>
          <a:xfrm>
            <a:off x="406400" y="3200400"/>
            <a:ext cx="8432800" cy="3352800"/>
          </a:xfrm>
        </p:spPr>
        <p:txBody>
          <a:bodyPr/>
          <a:lstStyle/>
          <a:p>
            <a:pPr eaLnBrk="1" hangingPunct="1">
              <a:spcBef>
                <a:spcPts val="300"/>
              </a:spcBef>
            </a:pPr>
            <a:r>
              <a:rPr lang="en-US" altLang="en-US" sz="2400" dirty="0" err="1"/>
              <a:t>PrefixSpan</a:t>
            </a:r>
            <a:r>
              <a:rPr lang="en-US" altLang="en-US" sz="2400" dirty="0"/>
              <a:t> Mining: Prefix Projections</a:t>
            </a:r>
          </a:p>
          <a:p>
            <a:pPr lvl="1" eaLnBrk="1" hangingPunct="1">
              <a:spcBef>
                <a:spcPts val="300"/>
              </a:spcBef>
            </a:pPr>
            <a:r>
              <a:rPr lang="en-US" altLang="en-US" sz="2400" dirty="0"/>
              <a:t>Step 1: Find length-1 sequential patterns</a:t>
            </a:r>
          </a:p>
          <a:p>
            <a:pPr lvl="2" eaLnBrk="1" hangingPunct="1">
              <a:spcBef>
                <a:spcPts val="300"/>
              </a:spcBef>
            </a:pPr>
            <a:r>
              <a:rPr lang="en-US" altLang="en-US" sz="2400" dirty="0"/>
              <a:t>&lt;a&gt;, &lt;b&gt;, &lt;c&gt;, &lt;d&gt;, &lt;e&gt;, &lt;f&gt;</a:t>
            </a:r>
          </a:p>
          <a:p>
            <a:pPr lvl="1" eaLnBrk="1" hangingPunct="1">
              <a:spcBef>
                <a:spcPts val="300"/>
              </a:spcBef>
            </a:pPr>
            <a:r>
              <a:rPr lang="en-US" altLang="en-US" sz="2400" dirty="0"/>
              <a:t>Step 2: Divide search space and mine each projected DB</a:t>
            </a:r>
          </a:p>
          <a:p>
            <a:pPr lvl="2" eaLnBrk="1" hangingPunct="1">
              <a:spcBef>
                <a:spcPts val="300"/>
              </a:spcBef>
            </a:pPr>
            <a:r>
              <a:rPr lang="en-US" altLang="en-US" sz="2400" dirty="0"/>
              <a:t>&lt;a&gt;-projected DB,</a:t>
            </a:r>
          </a:p>
          <a:p>
            <a:pPr lvl="2" eaLnBrk="1" hangingPunct="1">
              <a:spcBef>
                <a:spcPts val="300"/>
              </a:spcBef>
            </a:pPr>
            <a:r>
              <a:rPr lang="en-US" altLang="en-US" sz="2400" dirty="0"/>
              <a:t>&lt;b&gt;-projected DB,</a:t>
            </a:r>
          </a:p>
          <a:p>
            <a:pPr lvl="2" eaLnBrk="1" hangingPunct="1">
              <a:spcBef>
                <a:spcPts val="300"/>
              </a:spcBef>
            </a:pPr>
            <a:r>
              <a:rPr lang="en-US" altLang="en-US" sz="2400" dirty="0"/>
              <a:t>…</a:t>
            </a:r>
          </a:p>
          <a:p>
            <a:pPr lvl="2" eaLnBrk="1" hangingPunct="1">
              <a:spcBef>
                <a:spcPts val="300"/>
              </a:spcBef>
            </a:pPr>
            <a:r>
              <a:rPr lang="en-US" altLang="en-US" sz="2400" dirty="0"/>
              <a:t>&lt;f&gt;-projected DB, …</a:t>
            </a:r>
          </a:p>
        </p:txBody>
      </p:sp>
      <p:sp>
        <p:nvSpPr>
          <p:cNvPr id="7" name="Rectangle 3"/>
          <p:cNvSpPr txBox="1">
            <a:spLocks noChangeArrowheads="1"/>
          </p:cNvSpPr>
          <p:nvPr/>
        </p:nvSpPr>
        <p:spPr bwMode="auto">
          <a:xfrm>
            <a:off x="7438991" y="1297191"/>
            <a:ext cx="4470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42900" marR="0" lvl="0" indent="-342900" algn="l" defTabSz="457189" rtl="0" eaLnBrk="1" fontAlgn="base" latinLnBrk="0" hangingPunct="1">
              <a:lnSpc>
                <a:spcPct val="100000"/>
              </a:lnSpc>
              <a:spcBef>
                <a:spcPct val="20000"/>
              </a:spcBef>
              <a:spcAft>
                <a:spcPct val="0"/>
              </a:spcAft>
              <a:buClr>
                <a:srgbClr val="8C8C8C"/>
              </a:buClr>
              <a:buSzPct val="60000"/>
              <a:buFont typeface="Wingdings" pitchFamily="2" charset="2"/>
              <a:buChar char="n"/>
              <a:tabLst/>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graphicFrame>
        <p:nvGraphicFramePr>
          <p:cNvPr id="9" name="Table 8"/>
          <p:cNvGraphicFramePr>
            <a:graphicFrameLocks noGrp="1"/>
          </p:cNvGraphicFramePr>
          <p:nvPr/>
        </p:nvGraphicFramePr>
        <p:xfrm>
          <a:off x="508000" y="1295400"/>
          <a:ext cx="3048000" cy="1828800"/>
        </p:xfrm>
        <a:graphic>
          <a:graphicData uri="http://schemas.openxmlformats.org/drawingml/2006/table">
            <a:tbl>
              <a:tblPr firstRow="1" bandRow="1">
                <a:tableStyleId>{7DF18680-E054-41AD-8BC1-D1AEF772440D}</a:tableStyleId>
              </a:tblPr>
              <a:tblGrid>
                <a:gridCol w="646545">
                  <a:extLst>
                    <a:ext uri="{9D8B030D-6E8A-4147-A177-3AD203B41FA5}">
                      <a16:colId xmlns:a16="http://schemas.microsoft.com/office/drawing/2014/main" val="20000"/>
                    </a:ext>
                  </a:extLst>
                </a:gridCol>
                <a:gridCol w="2401455">
                  <a:extLst>
                    <a:ext uri="{9D8B030D-6E8A-4147-A177-3AD203B41FA5}">
                      <a16:colId xmlns:a16="http://schemas.microsoft.com/office/drawing/2014/main" val="20001"/>
                    </a:ext>
                  </a:extLst>
                </a:gridCol>
              </a:tblGrid>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tx1"/>
                          </a:solidFill>
                          <a:effectLst/>
                          <a:latin typeface="Calibri" panose="020F0502020204030204" pitchFamily="34" charset="0"/>
                        </a:rPr>
                        <a:t>SID</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Sequence</a:t>
                      </a:r>
                    </a:p>
                  </a:txBody>
                  <a:tcPr marL="121920" marR="121920"/>
                </a:tc>
                <a:extLst>
                  <a:ext uri="{0D108BD9-81ED-4DB2-BD59-A6C34878D82A}">
                    <a16:rowId xmlns:a16="http://schemas.microsoft.com/office/drawing/2014/main" val="10000"/>
                  </a:ext>
                </a:extLst>
              </a:tr>
              <a:tr h="320040">
                <a:tc>
                  <a:txBody>
                    <a:bodyPr/>
                    <a:lstStyle/>
                    <a:p>
                      <a:r>
                        <a:rPr lang="en-US" sz="1800" dirty="0">
                          <a:latin typeface="Calibri" panose="020F0502020204030204" pitchFamily="34" charset="0"/>
                        </a:rPr>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a:t>
                      </a:r>
                      <a:r>
                        <a:rPr kumimoji="0" lang="en-US" sz="1800" b="0" i="0" u="sng" strike="noStrike" cap="none" normalizeH="0" baseline="0" dirty="0" err="1">
                          <a:ln>
                            <a:noFill/>
                          </a:ln>
                          <a:solidFill>
                            <a:schemeClr val="tx1"/>
                          </a:solidFill>
                          <a:effectLst/>
                          <a:latin typeface="Calibri" panose="020F0502020204030204" pitchFamily="34" charset="0"/>
                        </a:rPr>
                        <a:t>ab</a:t>
                      </a:r>
                      <a:r>
                        <a:rPr kumimoji="0" lang="en-US" sz="1800" b="0" i="0" u="none" strike="noStrike" cap="none" normalizeH="0" baseline="0" dirty="0" err="1">
                          <a:ln>
                            <a:noFill/>
                          </a:ln>
                          <a:solidFill>
                            <a:schemeClr val="tx1"/>
                          </a:solidFill>
                          <a:effectLst/>
                          <a:latin typeface="Calibri" panose="020F0502020204030204" pitchFamily="34" charset="0"/>
                        </a:rPr>
                        <a:t>c</a:t>
                      </a:r>
                      <a:r>
                        <a:rPr kumimoji="0" lang="en-US" sz="1800" b="0" i="0" u="none" strike="noStrike" cap="none" normalizeH="0" baseline="0" dirty="0">
                          <a:ln>
                            <a:noFill/>
                          </a:ln>
                          <a:solidFill>
                            <a:schemeClr val="tx1"/>
                          </a:solidFill>
                          <a:effectLst/>
                          <a:latin typeface="Calibri" panose="020F0502020204030204" pitchFamily="34" charset="0"/>
                        </a:rPr>
                        <a:t>)(a</a:t>
                      </a:r>
                      <a:r>
                        <a:rPr kumimoji="0" lang="en-US" sz="1800" b="0" i="0" u="sng" strike="noStrike" cap="none" normalizeH="0" baseline="0" dirty="0">
                          <a:ln>
                            <a:noFill/>
                          </a:ln>
                          <a:solidFill>
                            <a:schemeClr val="tx1"/>
                          </a:solidFill>
                          <a:effectLst/>
                          <a:latin typeface="Calibri" panose="020F0502020204030204" pitchFamily="34" charset="0"/>
                        </a:rPr>
                        <a:t>c</a:t>
                      </a:r>
                      <a:r>
                        <a:rPr kumimoji="0" lang="en-US" sz="1800" b="0" i="0" u="none" strike="noStrike" cap="none" normalizeH="0" baseline="0" dirty="0">
                          <a:ln>
                            <a:noFill/>
                          </a:ln>
                          <a:solidFill>
                            <a:schemeClr val="tx1"/>
                          </a:solidFill>
                          <a:effectLst/>
                          <a:latin typeface="Calibri" panose="020F0502020204030204" pitchFamily="34" charset="0"/>
                        </a:rPr>
                        <a:t>)d(</a:t>
                      </a:r>
                      <a:r>
                        <a:rPr kumimoji="0" lang="en-US" sz="1800" b="0" i="0" u="none" strike="noStrike" cap="none" normalizeH="0" baseline="0" dirty="0" err="1">
                          <a:ln>
                            <a:noFill/>
                          </a:ln>
                          <a:solidFill>
                            <a:schemeClr val="tx1"/>
                          </a:solidFill>
                          <a:effectLst/>
                          <a:latin typeface="Calibri" panose="020F0502020204030204" pitchFamily="34" charset="0"/>
                        </a:rPr>
                        <a:t>cf</a:t>
                      </a:r>
                      <a:r>
                        <a:rPr kumimoji="0" lang="en-US" sz="18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1"/>
                  </a:ext>
                </a:extLst>
              </a:tr>
              <a:tr h="320040">
                <a:tc>
                  <a:txBody>
                    <a:bodyPr/>
                    <a:lstStyle/>
                    <a:p>
                      <a:r>
                        <a:rPr lang="en-US" sz="1800" dirty="0">
                          <a:latin typeface="Calibri" panose="020F0502020204030204" pitchFamily="34" charset="0"/>
                        </a:rPr>
                        <a:t>20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&lt;(ad)c(</a:t>
                      </a:r>
                      <a:r>
                        <a:rPr kumimoji="0" lang="en-US" sz="1800" b="0" i="0" u="none" strike="noStrike" cap="none" normalizeH="0" baseline="0" dirty="0" err="1">
                          <a:ln>
                            <a:noFill/>
                          </a:ln>
                          <a:solidFill>
                            <a:schemeClr val="tx1"/>
                          </a:solidFill>
                          <a:effectLst/>
                          <a:latin typeface="Calibri" panose="020F0502020204030204" pitchFamily="34" charset="0"/>
                        </a:rPr>
                        <a:t>bc</a:t>
                      </a:r>
                      <a:r>
                        <a:rPr kumimoji="0" lang="en-US" sz="1800" b="0" i="0" u="none" strike="noStrike" cap="none" normalizeH="0" baseline="0" dirty="0">
                          <a:ln>
                            <a:noFill/>
                          </a:ln>
                          <a:solidFill>
                            <a:schemeClr val="tx1"/>
                          </a:solidFill>
                          <a:effectLst/>
                          <a:latin typeface="Calibri" panose="020F0502020204030204" pitchFamily="34" charset="0"/>
                        </a:rPr>
                        <a:t>)(ae)&gt;</a:t>
                      </a:r>
                    </a:p>
                  </a:txBody>
                  <a:tcPr marL="121920" marR="121920"/>
                </a:tc>
                <a:extLst>
                  <a:ext uri="{0D108BD9-81ED-4DB2-BD59-A6C34878D82A}">
                    <a16:rowId xmlns:a16="http://schemas.microsoft.com/office/drawing/2014/main" val="10002"/>
                  </a:ext>
                </a:extLst>
              </a:tr>
              <a:tr h="320040">
                <a:tc>
                  <a:txBody>
                    <a:bodyPr/>
                    <a:lstStyle/>
                    <a:p>
                      <a:r>
                        <a:rPr lang="en-US" sz="1800" dirty="0">
                          <a:latin typeface="Calibri" panose="020F0502020204030204" pitchFamily="34" charset="0"/>
                        </a:rPr>
                        <a:t>30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ef</a:t>
                      </a:r>
                      <a:r>
                        <a:rPr kumimoji="0" lang="en-US" sz="1800" b="0" i="0" u="none" strike="noStrike" cap="none" normalizeH="0" baseline="0" dirty="0">
                          <a:ln>
                            <a:noFill/>
                          </a:ln>
                          <a:solidFill>
                            <a:schemeClr val="tx1"/>
                          </a:solidFill>
                          <a:effectLst/>
                          <a:latin typeface="Calibri" panose="020F0502020204030204" pitchFamily="34" charset="0"/>
                        </a:rPr>
                        <a:t>)(</a:t>
                      </a:r>
                      <a:r>
                        <a:rPr kumimoji="0" lang="en-US" sz="1800" b="0" i="0" u="sng" strike="noStrike" cap="none" normalizeH="0" baseline="0" dirty="0">
                          <a:ln>
                            <a:noFill/>
                          </a:ln>
                          <a:solidFill>
                            <a:schemeClr val="tx1"/>
                          </a:solidFill>
                          <a:effectLst/>
                          <a:latin typeface="Calibri" panose="020F0502020204030204" pitchFamily="34" charset="0"/>
                        </a:rPr>
                        <a:t>ab</a:t>
                      </a:r>
                      <a:r>
                        <a:rPr kumimoji="0" lang="en-US" sz="1800" b="0" i="0" u="none" strike="noStrike" cap="none" normalizeH="0" baseline="0" dirty="0">
                          <a:ln>
                            <a:noFill/>
                          </a:ln>
                          <a:solidFill>
                            <a:schemeClr val="tx1"/>
                          </a:solidFill>
                          <a:effectLst/>
                          <a:latin typeface="Calibri" panose="020F0502020204030204" pitchFamily="34" charset="0"/>
                        </a:rPr>
                        <a:t>)(</a:t>
                      </a:r>
                      <a:r>
                        <a:rPr kumimoji="0" lang="en-US" sz="1800" b="0" i="0" u="none" strike="noStrike" cap="none" normalizeH="0" baseline="0" dirty="0" err="1">
                          <a:ln>
                            <a:noFill/>
                          </a:ln>
                          <a:solidFill>
                            <a:schemeClr val="tx1"/>
                          </a:solidFill>
                          <a:effectLst/>
                          <a:latin typeface="Calibri" panose="020F0502020204030204" pitchFamily="34" charset="0"/>
                        </a:rPr>
                        <a:t>df</a:t>
                      </a:r>
                      <a:r>
                        <a:rPr kumimoji="0" lang="en-US" sz="1800" b="0" i="0" u="none" strike="noStrike" cap="none" normalizeH="0" baseline="0" dirty="0">
                          <a:ln>
                            <a:noFill/>
                          </a:ln>
                          <a:solidFill>
                            <a:schemeClr val="tx1"/>
                          </a:solidFill>
                          <a:effectLst/>
                          <a:latin typeface="Calibri" panose="020F0502020204030204" pitchFamily="34" charset="0"/>
                        </a:rPr>
                        <a:t>)</a:t>
                      </a:r>
                      <a:r>
                        <a:rPr kumimoji="0" lang="en-US" sz="1800" b="0" i="0" u="sng" strike="noStrike" cap="none" normalizeH="0" baseline="0" dirty="0" err="1">
                          <a:ln>
                            <a:noFill/>
                          </a:ln>
                          <a:solidFill>
                            <a:schemeClr val="tx1"/>
                          </a:solidFill>
                          <a:effectLst/>
                          <a:latin typeface="Calibri" panose="020F0502020204030204" pitchFamily="34" charset="0"/>
                        </a:rPr>
                        <a:t>c</a:t>
                      </a:r>
                      <a:r>
                        <a:rPr kumimoji="0" lang="en-US" sz="1800" b="0" i="0" u="none" strike="noStrike" cap="none" normalizeH="0" baseline="0" dirty="0" err="1">
                          <a:ln>
                            <a:noFill/>
                          </a:ln>
                          <a:solidFill>
                            <a:schemeClr val="tx1"/>
                          </a:solidFill>
                          <a:effectLst/>
                          <a:latin typeface="Calibri" panose="020F0502020204030204" pitchFamily="34" charset="0"/>
                        </a:rPr>
                        <a:t>b</a:t>
                      </a:r>
                      <a:r>
                        <a:rPr kumimoji="0" lang="en-US" sz="18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3"/>
                  </a:ext>
                </a:extLst>
              </a:tr>
              <a:tr h="320040">
                <a:tc>
                  <a:txBody>
                    <a:bodyPr/>
                    <a:lstStyle/>
                    <a:p>
                      <a:r>
                        <a:rPr lang="en-US" sz="1800" dirty="0">
                          <a:latin typeface="Calibri" panose="020F0502020204030204" pitchFamily="34" charset="0"/>
                        </a:rPr>
                        <a:t>40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eg</a:t>
                      </a:r>
                      <a:r>
                        <a:rPr kumimoji="0" lang="en-US" sz="1800" b="0" i="0" u="none" strike="noStrike" cap="none" normalizeH="0" baseline="0" dirty="0">
                          <a:ln>
                            <a:noFill/>
                          </a:ln>
                          <a:solidFill>
                            <a:schemeClr val="tx1"/>
                          </a:solidFill>
                          <a:effectLst/>
                          <a:latin typeface="Calibri" panose="020F0502020204030204" pitchFamily="34" charset="0"/>
                        </a:rPr>
                        <a:t>(</a:t>
                      </a:r>
                      <a:r>
                        <a:rPr kumimoji="0" lang="en-US" sz="1800" b="0" i="0" u="none" strike="noStrike" cap="none" normalizeH="0" baseline="0" dirty="0" err="1">
                          <a:ln>
                            <a:noFill/>
                          </a:ln>
                          <a:solidFill>
                            <a:schemeClr val="tx1"/>
                          </a:solidFill>
                          <a:effectLst/>
                          <a:latin typeface="Calibri" panose="020F0502020204030204" pitchFamily="34" charset="0"/>
                        </a:rPr>
                        <a:t>af</a:t>
                      </a:r>
                      <a:r>
                        <a:rPr kumimoji="0" lang="en-US" sz="1800" b="0" i="0" u="none" strike="noStrike" cap="none" normalizeH="0" baseline="0" dirty="0">
                          <a:ln>
                            <a:noFill/>
                          </a:ln>
                          <a:solidFill>
                            <a:schemeClr val="tx1"/>
                          </a:solidFill>
                          <a:effectLst/>
                          <a:latin typeface="Calibri" panose="020F0502020204030204" pitchFamily="34" charset="0"/>
                        </a:rPr>
                        <a:t>)</a:t>
                      </a:r>
                      <a:r>
                        <a:rPr kumimoji="0" lang="en-US" sz="1800" b="0" i="0" u="none" strike="noStrike" cap="none" normalizeH="0" baseline="0" dirty="0" err="1">
                          <a:ln>
                            <a:noFill/>
                          </a:ln>
                          <a:solidFill>
                            <a:schemeClr val="tx1"/>
                          </a:solidFill>
                          <a:effectLst/>
                          <a:latin typeface="Calibri" panose="020F0502020204030204" pitchFamily="34" charset="0"/>
                        </a:rPr>
                        <a:t>cbc</a:t>
                      </a:r>
                      <a:r>
                        <a:rPr kumimoji="0" lang="en-US" sz="18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064072748"/>
              </p:ext>
            </p:extLst>
          </p:nvPr>
        </p:nvGraphicFramePr>
        <p:xfrm>
          <a:off x="3759200" y="1549281"/>
          <a:ext cx="3657600" cy="1477763"/>
        </p:xfrm>
        <a:graphic>
          <a:graphicData uri="http://schemas.openxmlformats.org/drawingml/2006/table">
            <a:tbl>
              <a:tblPr firstRow="1" bandRow="1">
                <a:tableStyleId>{93296810-A885-4BE3-A3E7-6D5BEEA58F35}</a:tableStyleId>
              </a:tblPr>
              <a:tblGrid>
                <a:gridCol w="10160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solidFill>
                            <a:schemeClr val="tx1"/>
                          </a:solidFill>
                          <a:effectLst/>
                        </a:rPr>
                        <a:t>Prefix</a:t>
                      </a:r>
                      <a:endParaRPr kumimoji="0" lang="en-US" sz="1800" b="0" i="0" u="none" strike="noStrike" cap="none" normalizeH="0" baseline="0" dirty="0">
                        <a:ln>
                          <a:noFill/>
                        </a:ln>
                        <a:solidFill>
                          <a:schemeClr val="tx1"/>
                        </a:solidFill>
                        <a:effectLst/>
                        <a:latin typeface="Calibri" panose="020F0502020204030204" pitchFamily="34" charset="0"/>
                      </a:endParaRPr>
                    </a:p>
                  </a:txBody>
                  <a:tcPr marL="121920" marR="121920" marT="45700" marB="457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sng" strike="noStrike" cap="none" normalizeH="0" baseline="0" dirty="0">
                          <a:ln>
                            <a:noFill/>
                          </a:ln>
                          <a:solidFill>
                            <a:schemeClr val="tx1"/>
                          </a:solidFill>
                          <a:effectLst/>
                        </a:rPr>
                        <a:t>Suffix</a:t>
                      </a:r>
                      <a:r>
                        <a:rPr kumimoji="0" lang="en-US" sz="1800" u="none" strike="noStrike" cap="none" normalizeH="0" baseline="0" dirty="0">
                          <a:ln>
                            <a:noFill/>
                          </a:ln>
                          <a:solidFill>
                            <a:schemeClr val="tx1"/>
                          </a:solidFill>
                          <a:effectLst/>
                        </a:rPr>
                        <a:t> (</a:t>
                      </a:r>
                      <a:r>
                        <a:rPr kumimoji="0" lang="en-US" sz="1800" u="sng" strike="noStrike" cap="none" normalizeH="0" baseline="0" dirty="0">
                          <a:ln>
                            <a:noFill/>
                          </a:ln>
                          <a:solidFill>
                            <a:schemeClr val="tx1"/>
                          </a:solidFill>
                          <a:effectLst/>
                        </a:rPr>
                        <a:t>Projection)</a:t>
                      </a:r>
                      <a:endParaRPr kumimoji="0" lang="en-US" sz="1800" b="0" i="0" u="sng" strike="noStrike" cap="none" normalizeH="0" baseline="0" dirty="0">
                        <a:ln>
                          <a:noFill/>
                        </a:ln>
                        <a:solidFill>
                          <a:schemeClr val="tx1"/>
                        </a:solidFill>
                        <a:effectLst/>
                        <a:latin typeface="Calibri" panose="020F0502020204030204" pitchFamily="34" charset="0"/>
                      </a:endParaRPr>
                    </a:p>
                  </a:txBody>
                  <a:tcPr marL="121920" marR="121920" marT="45700" marB="45700"/>
                </a:tc>
                <a:extLst>
                  <a:ext uri="{0D108BD9-81ED-4DB2-BD59-A6C34878D82A}">
                    <a16:rowId xmlns:a16="http://schemas.microsoft.com/office/drawing/2014/main" val="10000"/>
                  </a:ext>
                </a:extLst>
              </a:tr>
              <a:tr h="370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&lt;a&gt;</a:t>
                      </a:r>
                      <a:endParaRPr kumimoji="0" lang="en-US" sz="1800" b="0" i="0" u="none" strike="noStrike" cap="none" normalizeH="0" baseline="0" dirty="0">
                        <a:ln>
                          <a:noFill/>
                        </a:ln>
                        <a:solidFill>
                          <a:schemeClr val="tx1"/>
                        </a:solidFill>
                        <a:effectLst/>
                        <a:latin typeface="Calibri" panose="020F0502020204030204" pitchFamily="34" charset="0"/>
                      </a:endParaRPr>
                    </a:p>
                  </a:txBody>
                  <a:tcPr marL="121920" marR="121920" marT="45700" marB="457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&lt;(</a:t>
                      </a:r>
                      <a:r>
                        <a:rPr kumimoji="0" lang="en-US" sz="1800" u="none" strike="noStrike" cap="none" normalizeH="0" baseline="0" dirty="0" err="1">
                          <a:ln>
                            <a:noFill/>
                          </a:ln>
                          <a:effectLst/>
                        </a:rPr>
                        <a:t>abc</a:t>
                      </a:r>
                      <a:r>
                        <a:rPr kumimoji="0" lang="en-US" sz="1800" u="none" strike="noStrike" cap="none" normalizeH="0" baseline="0" dirty="0">
                          <a:ln>
                            <a:noFill/>
                          </a:ln>
                          <a:effectLst/>
                        </a:rPr>
                        <a:t>)(ac)d(</a:t>
                      </a:r>
                      <a:r>
                        <a:rPr kumimoji="0" lang="en-US" sz="1800" u="none" strike="noStrike" cap="none" normalizeH="0" baseline="0" dirty="0" err="1">
                          <a:ln>
                            <a:noFill/>
                          </a:ln>
                          <a:effectLst/>
                        </a:rPr>
                        <a:t>cf</a:t>
                      </a:r>
                      <a:r>
                        <a:rPr kumimoji="0" lang="en-US" sz="1800" u="none" strike="noStrike" cap="none" normalizeH="0" baseline="0" dirty="0">
                          <a:ln>
                            <a:noFill/>
                          </a:ln>
                          <a:effectLst/>
                        </a:rPr>
                        <a:t>)&gt;</a:t>
                      </a:r>
                      <a:endParaRPr kumimoji="0" lang="en-US" sz="1800" b="0" i="0" u="none" strike="noStrike" cap="none" normalizeH="0" baseline="0" dirty="0">
                        <a:ln>
                          <a:noFill/>
                        </a:ln>
                        <a:solidFill>
                          <a:schemeClr val="tx1"/>
                        </a:solidFill>
                        <a:effectLst/>
                        <a:latin typeface="Calibri" panose="020F0502020204030204" pitchFamily="34" charset="0"/>
                      </a:endParaRPr>
                    </a:p>
                  </a:txBody>
                  <a:tcPr marL="121920" marR="121920" marT="45700" marB="45700"/>
                </a:tc>
                <a:extLst>
                  <a:ext uri="{0D108BD9-81ED-4DB2-BD59-A6C34878D82A}">
                    <a16:rowId xmlns:a16="http://schemas.microsoft.com/office/drawing/2014/main" val="10001"/>
                  </a:ext>
                </a:extLst>
              </a:tr>
              <a:tr h="370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&lt;aa&gt;</a:t>
                      </a:r>
                      <a:endParaRPr kumimoji="0" lang="en-US" sz="1800" b="0" i="0" u="none" strike="noStrike" cap="none" normalizeH="0" baseline="0" dirty="0">
                        <a:ln>
                          <a:noFill/>
                        </a:ln>
                        <a:solidFill>
                          <a:schemeClr val="tx1"/>
                        </a:solidFill>
                        <a:effectLst/>
                        <a:latin typeface="Calibri" panose="020F0502020204030204" pitchFamily="34" charset="0"/>
                      </a:endParaRPr>
                    </a:p>
                  </a:txBody>
                  <a:tcPr marL="121920" marR="121920" marT="45700" marB="457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&lt;(_</a:t>
                      </a:r>
                      <a:r>
                        <a:rPr kumimoji="0" lang="en-US" sz="1800" u="none" strike="noStrike" cap="none" normalizeH="0" baseline="0" dirty="0" err="1">
                          <a:ln>
                            <a:noFill/>
                          </a:ln>
                          <a:effectLst/>
                        </a:rPr>
                        <a:t>bc</a:t>
                      </a:r>
                      <a:r>
                        <a:rPr kumimoji="0" lang="en-US" sz="1800" u="none" strike="noStrike" cap="none" normalizeH="0" baseline="0" dirty="0">
                          <a:ln>
                            <a:noFill/>
                          </a:ln>
                          <a:effectLst/>
                        </a:rPr>
                        <a:t>)(ac)d(</a:t>
                      </a:r>
                      <a:r>
                        <a:rPr kumimoji="0" lang="en-US" sz="1800" u="none" strike="noStrike" cap="none" normalizeH="0" baseline="0" dirty="0" err="1">
                          <a:ln>
                            <a:noFill/>
                          </a:ln>
                          <a:effectLst/>
                        </a:rPr>
                        <a:t>cf</a:t>
                      </a:r>
                      <a:r>
                        <a:rPr kumimoji="0" lang="en-US" sz="1800" u="none" strike="noStrike" cap="none" normalizeH="0" baseline="0" dirty="0">
                          <a:ln>
                            <a:noFill/>
                          </a:ln>
                          <a:effectLst/>
                        </a:rPr>
                        <a:t>)&gt;</a:t>
                      </a:r>
                      <a:endParaRPr kumimoji="0" lang="en-US" sz="1800" b="0" i="0" u="none" strike="noStrike" cap="none" normalizeH="0" baseline="0" dirty="0">
                        <a:ln>
                          <a:noFill/>
                        </a:ln>
                        <a:solidFill>
                          <a:schemeClr val="tx1"/>
                        </a:solidFill>
                        <a:effectLst/>
                        <a:latin typeface="Calibri" panose="020F0502020204030204" pitchFamily="34" charset="0"/>
                      </a:endParaRPr>
                    </a:p>
                  </a:txBody>
                  <a:tcPr marL="121920" marR="121920" marT="45700" marB="45700"/>
                </a:tc>
                <a:extLst>
                  <a:ext uri="{0D108BD9-81ED-4DB2-BD59-A6C34878D82A}">
                    <a16:rowId xmlns:a16="http://schemas.microsoft.com/office/drawing/2014/main" val="10002"/>
                  </a:ext>
                </a:extLst>
              </a:tr>
              <a:tr h="370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&lt;ab&gt;</a:t>
                      </a:r>
                      <a:endParaRPr kumimoji="0" lang="en-US" sz="1800" b="0" i="0" u="none" strike="noStrike" cap="none" normalizeH="0" baseline="0" dirty="0">
                        <a:ln>
                          <a:noFill/>
                        </a:ln>
                        <a:solidFill>
                          <a:schemeClr val="tx1"/>
                        </a:solidFill>
                        <a:effectLst/>
                        <a:latin typeface="Calibri" panose="020F0502020204030204" pitchFamily="34" charset="0"/>
                      </a:endParaRPr>
                    </a:p>
                  </a:txBody>
                  <a:tcPr marL="121920" marR="121920" marT="45700" marB="457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&lt;(_c)(ac)d(</a:t>
                      </a:r>
                      <a:r>
                        <a:rPr kumimoji="0" lang="en-US" sz="1800" u="none" strike="noStrike" cap="none" normalizeH="0" baseline="0" dirty="0" err="1">
                          <a:ln>
                            <a:noFill/>
                          </a:ln>
                          <a:effectLst/>
                        </a:rPr>
                        <a:t>cf</a:t>
                      </a:r>
                      <a:r>
                        <a:rPr kumimoji="0" lang="en-US" sz="1800" u="none" strike="noStrike" cap="none" normalizeH="0" baseline="0" dirty="0">
                          <a:ln>
                            <a:noFill/>
                          </a:ln>
                          <a:effectLst/>
                        </a:rPr>
                        <a:t>)&gt;</a:t>
                      </a:r>
                      <a:endParaRPr kumimoji="0" lang="en-US" sz="1800" b="0" i="0" u="none" strike="noStrike" cap="none" normalizeH="0" baseline="0" dirty="0">
                        <a:ln>
                          <a:noFill/>
                        </a:ln>
                        <a:solidFill>
                          <a:schemeClr val="tx1"/>
                        </a:solidFill>
                        <a:effectLst/>
                        <a:latin typeface="Calibri" panose="020F0502020204030204" pitchFamily="34" charset="0"/>
                      </a:endParaRPr>
                    </a:p>
                  </a:txBody>
                  <a:tcPr marL="121920" marR="121920" marT="45700" marB="45700"/>
                </a:tc>
                <a:extLst>
                  <a:ext uri="{0D108BD9-81ED-4DB2-BD59-A6C34878D82A}">
                    <a16:rowId xmlns:a16="http://schemas.microsoft.com/office/drawing/2014/main" val="10003"/>
                  </a:ext>
                </a:extLst>
              </a:tr>
            </a:tbl>
          </a:graphicData>
        </a:graphic>
      </p:graphicFrame>
      <p:sp>
        <p:nvSpPr>
          <p:cNvPr id="8" name="Rectangle 3"/>
          <p:cNvSpPr txBox="1">
            <a:spLocks noChangeArrowheads="1"/>
          </p:cNvSpPr>
          <p:nvPr/>
        </p:nvSpPr>
        <p:spPr>
          <a:xfrm>
            <a:off x="7438991" y="1269762"/>
            <a:ext cx="4152646" cy="2523640"/>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461963" marR="0" lvl="0" indent="-46196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Prefix and suffix</a:t>
            </a:r>
          </a:p>
          <a:p>
            <a:pPr marL="738188" marR="0" lvl="1" indent="-538163" algn="l" defTabSz="914377" rtl="0" eaLnBrk="1" fontAlgn="auto" latinLnBrk="0" hangingPunct="1">
              <a:lnSpc>
                <a:spcPct val="100000"/>
              </a:lnSpc>
              <a:spcBef>
                <a:spcPts val="600"/>
              </a:spcBef>
              <a:spcAft>
                <a:spcPts val="0"/>
              </a:spcAft>
              <a:buClr>
                <a:srgbClr val="BD582C"/>
              </a:buClr>
              <a:buSzPct val="80000"/>
              <a:buFont typeface="Wingdings" panose="05000000000000000000" pitchFamily="2" charset="2"/>
              <a:buChar char="q"/>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Given &lt;a(</a:t>
            </a:r>
            <a:r>
              <a:rPr kumimoji="0" lang="en-US" sz="24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abc</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)(ac)d(</a:t>
            </a:r>
            <a:r>
              <a:rPr kumimoji="0" lang="en-US" sz="24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cf</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)&gt;</a:t>
            </a:r>
          </a:p>
          <a:p>
            <a:pPr marL="738188" marR="0" lvl="1" indent="-538163" algn="l" defTabSz="914377" rtl="0" eaLnBrk="1" fontAlgn="auto" latinLnBrk="0" hangingPunct="1">
              <a:lnSpc>
                <a:spcPct val="100000"/>
              </a:lnSpc>
              <a:spcBef>
                <a:spcPts val="600"/>
              </a:spcBef>
              <a:spcAft>
                <a:spcPts val="0"/>
              </a:spcAft>
              <a:buClr>
                <a:srgbClr val="BD582C"/>
              </a:buClr>
              <a:buSzPct val="80000"/>
              <a:buFont typeface="Wingdings" panose="05000000000000000000" pitchFamily="2" charset="2"/>
              <a:buChar char="q"/>
              <a:tabLst/>
              <a:defRPr/>
            </a:pPr>
            <a:r>
              <a:rPr kumimoji="0" lang="en-US" sz="2400" b="0" i="0" u="sng" strike="noStrike" kern="0" cap="none" spc="0" normalizeH="0" baseline="0" noProof="0" dirty="0">
                <a:ln>
                  <a:noFill/>
                </a:ln>
                <a:solidFill>
                  <a:srgbClr val="FF0000"/>
                </a:solidFill>
                <a:effectLst/>
                <a:uLnTx/>
                <a:uFillTx/>
                <a:latin typeface="Calibri" panose="020F0502020204030204" pitchFamily="34" charset="0"/>
                <a:ea typeface="+mn-ea"/>
                <a:cs typeface="+mn-cs"/>
              </a:rPr>
              <a:t>Prefixes</a:t>
            </a:r>
            <a:r>
              <a:rPr kumimoji="0" lang="en-US" sz="240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&lt;a&gt;, &lt;aa&gt;, &lt;a(ab)&gt;, &lt;a(</a:t>
            </a:r>
            <a:r>
              <a:rPr kumimoji="0" lang="en-US" sz="24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abc</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)&gt;, …</a:t>
            </a:r>
          </a:p>
          <a:p>
            <a:pPr marL="738188" marR="0" lvl="1" indent="-538163" algn="l" defTabSz="914377" rtl="0" eaLnBrk="1" fontAlgn="auto" latinLnBrk="0" hangingPunct="1">
              <a:lnSpc>
                <a:spcPct val="100000"/>
              </a:lnSpc>
              <a:spcBef>
                <a:spcPts val="600"/>
              </a:spcBef>
              <a:spcAft>
                <a:spcPts val="0"/>
              </a:spcAft>
              <a:buClr>
                <a:srgbClr val="BD582C"/>
              </a:buClr>
              <a:buSzPct val="80000"/>
              <a:buFont typeface="Wingdings" panose="05000000000000000000" pitchFamily="2" charset="2"/>
              <a:buChar char="q"/>
              <a:tabLst/>
              <a:defRPr/>
            </a:pPr>
            <a:r>
              <a:rPr kumimoji="0" lang="en-US" sz="240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Suffix: Prefixes-based projection</a:t>
            </a:r>
          </a:p>
        </p:txBody>
      </p:sp>
      <p:sp>
        <p:nvSpPr>
          <p:cNvPr id="3" name="TextBox 2"/>
          <p:cNvSpPr txBox="1"/>
          <p:nvPr/>
        </p:nvSpPr>
        <p:spPr>
          <a:xfrm>
            <a:off x="7852556" y="5222789"/>
            <a:ext cx="3739081" cy="1200329"/>
          </a:xfrm>
          <a:prstGeom prst="rect">
            <a:avLst/>
          </a:prstGeom>
          <a:solidFill>
            <a:srgbClr val="FFFFCC"/>
          </a:solidFill>
        </p:spPr>
        <p:txBody>
          <a:bodyPr wrap="square" rtlCol="0">
            <a:spAutoFit/>
          </a:bodyPr>
          <a:lstStyle/>
          <a:p>
            <a:pPr marL="0" marR="0" lvl="0" indent="0" algn="l" defTabSz="457189" rtl="0" eaLnBrk="1" fontAlgn="auto" latinLnBrk="0" hangingPunct="1">
              <a:lnSpc>
                <a:spcPct val="100000"/>
              </a:lnSpc>
              <a:spcBef>
                <a:spcPts val="0"/>
              </a:spcBef>
              <a:spcAft>
                <a:spcPts val="60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Calibri"/>
                <a:ea typeface="+mn-ea"/>
                <a:cs typeface="+mn-cs"/>
              </a:rPr>
              <a:t>PrefixSpan</a:t>
            </a: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 (</a:t>
            </a:r>
            <a:r>
              <a:rPr kumimoji="0" lang="en-US" sz="2400" b="0" i="0" u="none" strike="noStrike" kern="1200" cap="none" spc="0" normalizeH="0" baseline="0" noProof="0" dirty="0">
                <a:ln>
                  <a:noFill/>
                </a:ln>
                <a:solidFill>
                  <a:srgbClr val="000000"/>
                </a:solidFill>
                <a:effectLst/>
                <a:uLnTx/>
                <a:uFillTx/>
                <a:latin typeface="Calibri"/>
                <a:ea typeface="+mn-ea"/>
                <a:cs typeface="+mn-cs"/>
              </a:rPr>
              <a:t>Prefix-projected Sequential pattern mining) </a:t>
            </a: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Pei, et al. @TKDE’04</a:t>
            </a:r>
          </a:p>
        </p:txBody>
      </p:sp>
      <p:sp>
        <p:nvSpPr>
          <p:cNvPr id="10" name="Right Arrow 9"/>
          <p:cNvSpPr/>
          <p:nvPr/>
        </p:nvSpPr>
        <p:spPr>
          <a:xfrm rot="1450729">
            <a:off x="3393829" y="1782764"/>
            <a:ext cx="374563" cy="25224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3759200" y="1187915"/>
            <a:ext cx="1342421" cy="369887"/>
          </a:xfrm>
          <a:prstGeom prst="rect">
            <a:avLst/>
          </a:prstGeom>
          <a:solidFill>
            <a:schemeClr val="accent1">
              <a:lumMod val="40000"/>
              <a:lumOff val="60000"/>
            </a:schemeClr>
          </a:solid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min_sup</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a:t>
            </a:r>
          </a:p>
        </p:txBody>
      </p:sp>
      <p:sp>
        <p:nvSpPr>
          <p:cNvPr id="12" name="Line 27">
            <a:extLst>
              <a:ext uri="{FF2B5EF4-FFF2-40B4-BE49-F238E27FC236}">
                <a16:creationId xmlns:a16="http://schemas.microsoft.com/office/drawing/2014/main" id="{C6B6C32C-D73A-0849-BB4F-2958162E7C02}"/>
              </a:ext>
            </a:extLst>
          </p:cNvPr>
          <p:cNvSpPr>
            <a:spLocks noChangeShapeType="1"/>
          </p:cNvSpPr>
          <p:nvPr/>
        </p:nvSpPr>
        <p:spPr bwMode="auto">
          <a:xfrm>
            <a:off x="5101621" y="3027044"/>
            <a:ext cx="2813019" cy="1038628"/>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3" name="Text Box 8">
            <a:extLst>
              <a:ext uri="{FF2B5EF4-FFF2-40B4-BE49-F238E27FC236}">
                <a16:creationId xmlns:a16="http://schemas.microsoft.com/office/drawing/2014/main" id="{C715A3A9-BC20-994A-979E-4D380612C063}"/>
              </a:ext>
            </a:extLst>
          </p:cNvPr>
          <p:cNvSpPr txBox="1">
            <a:spLocks noChangeArrowheads="1"/>
          </p:cNvSpPr>
          <p:nvPr/>
        </p:nvSpPr>
        <p:spPr bwMode="auto">
          <a:xfrm>
            <a:off x="7931271" y="3896395"/>
            <a:ext cx="26486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US" altLang="en-US" sz="1600" dirty="0">
                <a:solidFill>
                  <a:srgbClr val="000000"/>
                </a:solidFill>
                <a:latin typeface="Tahoma" pitchFamily="34" charset="0"/>
              </a:rPr>
              <a:t>“_” is placeholder for prefix</a:t>
            </a:r>
            <a:endParaRPr lang="en-US" sz="1600" dirty="0"/>
          </a:p>
        </p:txBody>
      </p:sp>
    </p:spTree>
    <p:extLst>
      <p:ext uri="{BB962C8B-B14F-4D97-AF65-F5344CB8AC3E}">
        <p14:creationId xmlns:p14="http://schemas.microsoft.com/office/powerpoint/2010/main" val="39141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43">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3">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43">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43">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43">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8"/>
          <p:cNvSpPr txBox="1">
            <a:spLocks noChangeArrowheads="1"/>
          </p:cNvSpPr>
          <p:nvPr/>
        </p:nvSpPr>
        <p:spPr bwMode="auto">
          <a:xfrm>
            <a:off x="1009651" y="3135314"/>
            <a:ext cx="1114151" cy="369332"/>
          </a:xfrm>
          <a:prstGeom prst="rect">
            <a:avLst/>
          </a:prstGeom>
          <a:noFill/>
          <a:ln>
            <a:noFill/>
          </a:ln>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itchFamily="34" charset="0"/>
                <a:ea typeface="+mn-ea"/>
                <a:cs typeface="+mn-cs"/>
              </a:rPr>
              <a:t>prefix &lt;a&gt;</a:t>
            </a:r>
          </a:p>
        </p:txBody>
      </p:sp>
      <p:sp>
        <p:nvSpPr>
          <p:cNvPr id="11267" name="Rectangle 2"/>
          <p:cNvSpPr>
            <a:spLocks noGrp="1" noChangeArrowheads="1"/>
          </p:cNvSpPr>
          <p:nvPr>
            <p:ph type="title"/>
          </p:nvPr>
        </p:nvSpPr>
        <p:spPr>
          <a:xfrm>
            <a:off x="0" y="228600"/>
            <a:ext cx="12192000" cy="762000"/>
          </a:xfrm>
        </p:spPr>
        <p:txBody>
          <a:bodyPr/>
          <a:lstStyle/>
          <a:p>
            <a:pPr eaLnBrk="1" hangingPunct="1"/>
            <a:r>
              <a:rPr lang="en-US" altLang="en-US"/>
              <a:t>PrefixSpan: Mining Prefix-Projected DBs</a:t>
            </a:r>
          </a:p>
        </p:txBody>
      </p:sp>
      <p:sp>
        <p:nvSpPr>
          <p:cNvPr id="11268" name="Text Box 24"/>
          <p:cNvSpPr txBox="1">
            <a:spLocks noChangeArrowheads="1"/>
          </p:cNvSpPr>
          <p:nvPr/>
        </p:nvSpPr>
        <p:spPr bwMode="auto">
          <a:xfrm>
            <a:off x="7518401" y="1784351"/>
            <a:ext cx="3180038" cy="707886"/>
          </a:xfrm>
          <a:prstGeom prst="rect">
            <a:avLst/>
          </a:prstGeom>
          <a:solidFill>
            <a:srgbClr val="FAE2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itchFamily="34" charset="0"/>
                <a:ea typeface="+mn-ea"/>
                <a:cs typeface="+mn-cs"/>
              </a:rPr>
              <a:t>Length-1 sequential patterns</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itchFamily="34" charset="0"/>
                <a:ea typeface="+mn-ea"/>
                <a:cs typeface="+mn-cs"/>
              </a:rPr>
              <a:t>&lt;a&gt;, &lt;b&gt;, &lt;c&gt;, &lt;d&gt;, &lt;e&gt;, &lt;f&gt;</a:t>
            </a:r>
          </a:p>
        </p:txBody>
      </p:sp>
      <p:sp>
        <p:nvSpPr>
          <p:cNvPr id="11270" name="Line 27"/>
          <p:cNvSpPr>
            <a:spLocks noChangeShapeType="1"/>
          </p:cNvSpPr>
          <p:nvPr/>
        </p:nvSpPr>
        <p:spPr bwMode="auto">
          <a:xfrm flipH="1">
            <a:off x="2133600" y="2830286"/>
            <a:ext cx="1828800" cy="638402"/>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1271" name="Text Box 29"/>
          <p:cNvSpPr txBox="1">
            <a:spLocks noChangeArrowheads="1"/>
          </p:cNvSpPr>
          <p:nvPr/>
        </p:nvSpPr>
        <p:spPr bwMode="auto">
          <a:xfrm>
            <a:off x="323851" y="5410200"/>
            <a:ext cx="1708149" cy="369888"/>
          </a:xfrm>
          <a:prstGeom prst="rect">
            <a:avLst/>
          </a:prstGeom>
          <a:noFill/>
          <a:ln>
            <a:noFill/>
          </a:ln>
        </p:spPr>
        <p:txBody>
          <a:bodyPr>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itchFamily="34" charset="0"/>
                <a:ea typeface="+mn-ea"/>
                <a:cs typeface="+mn-cs"/>
              </a:rPr>
              <a:t>prefix &lt;aa&gt;</a:t>
            </a:r>
          </a:p>
        </p:txBody>
      </p:sp>
      <p:sp>
        <p:nvSpPr>
          <p:cNvPr id="11272" name="Text Box 32"/>
          <p:cNvSpPr txBox="1">
            <a:spLocks noChangeArrowheads="1"/>
          </p:cNvSpPr>
          <p:nvPr/>
        </p:nvSpPr>
        <p:spPr bwMode="auto">
          <a:xfrm>
            <a:off x="2571752" y="5791200"/>
            <a:ext cx="436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rPr>
              <a:t>…</a:t>
            </a:r>
          </a:p>
        </p:txBody>
      </p:sp>
      <p:sp>
        <p:nvSpPr>
          <p:cNvPr id="11273" name="Text Box 35"/>
          <p:cNvSpPr txBox="1">
            <a:spLocks noChangeArrowheads="1"/>
          </p:cNvSpPr>
          <p:nvPr/>
        </p:nvSpPr>
        <p:spPr bwMode="auto">
          <a:xfrm>
            <a:off x="3751731" y="5402851"/>
            <a:ext cx="1183337" cy="369332"/>
          </a:xfrm>
          <a:prstGeom prst="rect">
            <a:avLst/>
          </a:prstGeom>
          <a:noFill/>
          <a:ln>
            <a:noFill/>
          </a:ln>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prefix &lt;</a:t>
            </a:r>
            <a:r>
              <a:rPr kumimoji="0" lang="en-US" altLang="en-US" sz="1800" b="0" i="0" u="none" strike="noStrike" kern="1200" cap="none" spc="0" normalizeH="0" baseline="0" noProof="0" dirty="0" err="1">
                <a:ln>
                  <a:noFill/>
                </a:ln>
                <a:solidFill>
                  <a:srgbClr val="000000"/>
                </a:solidFill>
                <a:effectLst/>
                <a:uLnTx/>
                <a:uFillTx/>
                <a:latin typeface="Calibri" pitchFamily="34" charset="0"/>
                <a:ea typeface="+mn-ea"/>
                <a:cs typeface="+mn-cs"/>
              </a:rPr>
              <a:t>af</a:t>
            </a: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&gt;</a:t>
            </a:r>
          </a:p>
        </p:txBody>
      </p:sp>
      <p:sp>
        <p:nvSpPr>
          <p:cNvPr id="11274" name="Text Box 37"/>
          <p:cNvSpPr txBox="1">
            <a:spLocks noChangeArrowheads="1"/>
          </p:cNvSpPr>
          <p:nvPr/>
        </p:nvSpPr>
        <p:spPr bwMode="auto">
          <a:xfrm>
            <a:off x="10049781" y="3656173"/>
            <a:ext cx="436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itchFamily="34" charset="0"/>
                <a:ea typeface="+mn-ea"/>
                <a:cs typeface="+mn-cs"/>
              </a:rPr>
              <a:t>…</a:t>
            </a:r>
          </a:p>
        </p:txBody>
      </p:sp>
      <p:sp>
        <p:nvSpPr>
          <p:cNvPr id="11275" name="Text Box 40"/>
          <p:cNvSpPr txBox="1">
            <a:spLocks noChangeArrowheads="1"/>
          </p:cNvSpPr>
          <p:nvPr/>
        </p:nvSpPr>
        <p:spPr bwMode="auto">
          <a:xfrm>
            <a:off x="5348897" y="3101897"/>
            <a:ext cx="1524000" cy="369888"/>
          </a:xfrm>
          <a:prstGeom prst="rect">
            <a:avLst/>
          </a:prstGeom>
          <a:noFill/>
          <a:ln>
            <a:noFill/>
          </a:ln>
        </p:spPr>
        <p:txBody>
          <a:bodyPr>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prefix &lt;b&gt;</a:t>
            </a:r>
          </a:p>
        </p:txBody>
      </p:sp>
      <p:sp>
        <p:nvSpPr>
          <p:cNvPr id="11276" name="Text Box 41"/>
          <p:cNvSpPr txBox="1">
            <a:spLocks noChangeArrowheads="1"/>
          </p:cNvSpPr>
          <p:nvPr/>
        </p:nvSpPr>
        <p:spPr bwMode="auto">
          <a:xfrm>
            <a:off x="9220374" y="3286841"/>
            <a:ext cx="1782604" cy="369332"/>
          </a:xfrm>
          <a:prstGeom prst="rect">
            <a:avLst/>
          </a:prstGeom>
          <a:noFill/>
          <a:ln>
            <a:noFill/>
          </a:ln>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prefix &lt;c&gt;, …, &lt;f&gt;</a:t>
            </a:r>
          </a:p>
        </p:txBody>
      </p:sp>
      <p:sp>
        <p:nvSpPr>
          <p:cNvPr id="11279" name="Text Box 44"/>
          <p:cNvSpPr txBox="1">
            <a:spLocks noChangeArrowheads="1"/>
          </p:cNvSpPr>
          <p:nvPr/>
        </p:nvSpPr>
        <p:spPr bwMode="auto">
          <a:xfrm>
            <a:off x="7143751" y="4343400"/>
            <a:ext cx="784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rPr>
              <a:t>… …</a:t>
            </a:r>
          </a:p>
        </p:txBody>
      </p:sp>
      <p:graphicFrame>
        <p:nvGraphicFramePr>
          <p:cNvPr id="28" name="Table 27"/>
          <p:cNvGraphicFramePr>
            <a:graphicFrameLocks noGrp="1"/>
          </p:cNvGraphicFramePr>
          <p:nvPr/>
        </p:nvGraphicFramePr>
        <p:xfrm>
          <a:off x="4064000" y="1295400"/>
          <a:ext cx="3048000" cy="1828800"/>
        </p:xfrm>
        <a:graphic>
          <a:graphicData uri="http://schemas.openxmlformats.org/drawingml/2006/table">
            <a:tbl>
              <a:tblPr firstRow="1" bandRow="1">
                <a:tableStyleId>{7DF18680-E054-41AD-8BC1-D1AEF772440D}</a:tableStyleId>
              </a:tblPr>
              <a:tblGrid>
                <a:gridCol w="646545">
                  <a:extLst>
                    <a:ext uri="{9D8B030D-6E8A-4147-A177-3AD203B41FA5}">
                      <a16:colId xmlns:a16="http://schemas.microsoft.com/office/drawing/2014/main" val="20000"/>
                    </a:ext>
                  </a:extLst>
                </a:gridCol>
                <a:gridCol w="2401455">
                  <a:extLst>
                    <a:ext uri="{9D8B030D-6E8A-4147-A177-3AD203B41FA5}">
                      <a16:colId xmlns:a16="http://schemas.microsoft.com/office/drawing/2014/main" val="20001"/>
                    </a:ext>
                  </a:extLst>
                </a:gridCol>
              </a:tblGrid>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tx1"/>
                          </a:solidFill>
                          <a:effectLst/>
                          <a:latin typeface="Calibri" panose="020F0502020204030204" pitchFamily="34" charset="0"/>
                        </a:rPr>
                        <a:t>SID</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Sequence</a:t>
                      </a:r>
                    </a:p>
                  </a:txBody>
                  <a:tcPr marL="121920" marR="121920"/>
                </a:tc>
                <a:extLst>
                  <a:ext uri="{0D108BD9-81ED-4DB2-BD59-A6C34878D82A}">
                    <a16:rowId xmlns:a16="http://schemas.microsoft.com/office/drawing/2014/main" val="10000"/>
                  </a:ext>
                </a:extLst>
              </a:tr>
              <a:tr h="320040">
                <a:tc>
                  <a:txBody>
                    <a:bodyPr/>
                    <a:lstStyle/>
                    <a:p>
                      <a:r>
                        <a:rPr lang="en-US" sz="1800" dirty="0">
                          <a:latin typeface="Calibri" panose="020F0502020204030204" pitchFamily="34" charset="0"/>
                        </a:rPr>
                        <a:t>10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a:t>
                      </a:r>
                      <a:r>
                        <a:rPr kumimoji="0" lang="en-US" sz="1800" b="0" i="0" u="sng" strike="noStrike" cap="none" normalizeH="0" baseline="0" dirty="0" err="1">
                          <a:ln>
                            <a:noFill/>
                          </a:ln>
                          <a:solidFill>
                            <a:schemeClr val="tx1"/>
                          </a:solidFill>
                          <a:effectLst/>
                          <a:latin typeface="Calibri" panose="020F0502020204030204" pitchFamily="34" charset="0"/>
                        </a:rPr>
                        <a:t>ab</a:t>
                      </a:r>
                      <a:r>
                        <a:rPr kumimoji="0" lang="en-US" sz="1800" b="0" i="0" u="none" strike="noStrike" cap="none" normalizeH="0" baseline="0" dirty="0" err="1">
                          <a:ln>
                            <a:noFill/>
                          </a:ln>
                          <a:solidFill>
                            <a:schemeClr val="tx1"/>
                          </a:solidFill>
                          <a:effectLst/>
                          <a:latin typeface="Calibri" panose="020F0502020204030204" pitchFamily="34" charset="0"/>
                        </a:rPr>
                        <a:t>c</a:t>
                      </a:r>
                      <a:r>
                        <a:rPr kumimoji="0" lang="en-US" sz="1800" b="0" i="0" u="none" strike="noStrike" cap="none" normalizeH="0" baseline="0" dirty="0">
                          <a:ln>
                            <a:noFill/>
                          </a:ln>
                          <a:solidFill>
                            <a:schemeClr val="tx1"/>
                          </a:solidFill>
                          <a:effectLst/>
                          <a:latin typeface="Calibri" panose="020F0502020204030204" pitchFamily="34" charset="0"/>
                        </a:rPr>
                        <a:t>)(a</a:t>
                      </a:r>
                      <a:r>
                        <a:rPr kumimoji="0" lang="en-US" sz="1800" b="0" i="0" u="sng" strike="noStrike" cap="none" normalizeH="0" baseline="0" dirty="0">
                          <a:ln>
                            <a:noFill/>
                          </a:ln>
                          <a:solidFill>
                            <a:schemeClr val="tx1"/>
                          </a:solidFill>
                          <a:effectLst/>
                          <a:latin typeface="Calibri" panose="020F0502020204030204" pitchFamily="34" charset="0"/>
                        </a:rPr>
                        <a:t>c</a:t>
                      </a:r>
                      <a:r>
                        <a:rPr kumimoji="0" lang="en-US" sz="1800" b="0" i="0" u="none" strike="noStrike" cap="none" normalizeH="0" baseline="0" dirty="0">
                          <a:ln>
                            <a:noFill/>
                          </a:ln>
                          <a:solidFill>
                            <a:schemeClr val="tx1"/>
                          </a:solidFill>
                          <a:effectLst/>
                          <a:latin typeface="Calibri" panose="020F0502020204030204" pitchFamily="34" charset="0"/>
                        </a:rPr>
                        <a:t>)d(</a:t>
                      </a:r>
                      <a:r>
                        <a:rPr kumimoji="0" lang="en-US" sz="1800" b="0" i="0" u="none" strike="noStrike" cap="none" normalizeH="0" baseline="0" dirty="0" err="1">
                          <a:ln>
                            <a:noFill/>
                          </a:ln>
                          <a:solidFill>
                            <a:schemeClr val="tx1"/>
                          </a:solidFill>
                          <a:effectLst/>
                          <a:latin typeface="Calibri" panose="020F0502020204030204" pitchFamily="34" charset="0"/>
                        </a:rPr>
                        <a:t>cf</a:t>
                      </a:r>
                      <a:r>
                        <a:rPr kumimoji="0" lang="en-US" sz="18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1"/>
                  </a:ext>
                </a:extLst>
              </a:tr>
              <a:tr h="320040">
                <a:tc>
                  <a:txBody>
                    <a:bodyPr/>
                    <a:lstStyle/>
                    <a:p>
                      <a:r>
                        <a:rPr lang="en-US" sz="1800" dirty="0">
                          <a:latin typeface="Calibri" panose="020F0502020204030204" pitchFamily="34" charset="0"/>
                        </a:rPr>
                        <a:t>20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&lt;(ad)c(</a:t>
                      </a:r>
                      <a:r>
                        <a:rPr kumimoji="0" lang="en-US" sz="1800" b="0" i="0" u="none" strike="noStrike" cap="none" normalizeH="0" baseline="0" dirty="0" err="1">
                          <a:ln>
                            <a:noFill/>
                          </a:ln>
                          <a:solidFill>
                            <a:schemeClr val="tx1"/>
                          </a:solidFill>
                          <a:effectLst/>
                          <a:latin typeface="Calibri" panose="020F0502020204030204" pitchFamily="34" charset="0"/>
                        </a:rPr>
                        <a:t>bc</a:t>
                      </a:r>
                      <a:r>
                        <a:rPr kumimoji="0" lang="en-US" sz="1800" b="0" i="0" u="none" strike="noStrike" cap="none" normalizeH="0" baseline="0" dirty="0">
                          <a:ln>
                            <a:noFill/>
                          </a:ln>
                          <a:solidFill>
                            <a:schemeClr val="tx1"/>
                          </a:solidFill>
                          <a:effectLst/>
                          <a:latin typeface="Calibri" panose="020F0502020204030204" pitchFamily="34" charset="0"/>
                        </a:rPr>
                        <a:t>)(ae)&gt;</a:t>
                      </a:r>
                    </a:p>
                  </a:txBody>
                  <a:tcPr marL="121920" marR="121920"/>
                </a:tc>
                <a:extLst>
                  <a:ext uri="{0D108BD9-81ED-4DB2-BD59-A6C34878D82A}">
                    <a16:rowId xmlns:a16="http://schemas.microsoft.com/office/drawing/2014/main" val="10002"/>
                  </a:ext>
                </a:extLst>
              </a:tr>
              <a:tr h="320040">
                <a:tc>
                  <a:txBody>
                    <a:bodyPr/>
                    <a:lstStyle/>
                    <a:p>
                      <a:r>
                        <a:rPr lang="en-US" sz="1800" dirty="0">
                          <a:latin typeface="Calibri" panose="020F0502020204030204" pitchFamily="34" charset="0"/>
                        </a:rPr>
                        <a:t>30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ef</a:t>
                      </a:r>
                      <a:r>
                        <a:rPr kumimoji="0" lang="en-US" sz="1800" b="0" i="0" u="none" strike="noStrike" cap="none" normalizeH="0" baseline="0" dirty="0">
                          <a:ln>
                            <a:noFill/>
                          </a:ln>
                          <a:solidFill>
                            <a:schemeClr val="tx1"/>
                          </a:solidFill>
                          <a:effectLst/>
                          <a:latin typeface="Calibri" panose="020F0502020204030204" pitchFamily="34" charset="0"/>
                        </a:rPr>
                        <a:t>)(</a:t>
                      </a:r>
                      <a:r>
                        <a:rPr kumimoji="0" lang="en-US" sz="1800" b="0" i="0" u="sng" strike="noStrike" cap="none" normalizeH="0" baseline="0" dirty="0">
                          <a:ln>
                            <a:noFill/>
                          </a:ln>
                          <a:solidFill>
                            <a:schemeClr val="tx1"/>
                          </a:solidFill>
                          <a:effectLst/>
                          <a:latin typeface="Calibri" panose="020F0502020204030204" pitchFamily="34" charset="0"/>
                        </a:rPr>
                        <a:t>ab</a:t>
                      </a:r>
                      <a:r>
                        <a:rPr kumimoji="0" lang="en-US" sz="1800" b="0" i="0" u="none" strike="noStrike" cap="none" normalizeH="0" baseline="0" dirty="0">
                          <a:ln>
                            <a:noFill/>
                          </a:ln>
                          <a:solidFill>
                            <a:schemeClr val="tx1"/>
                          </a:solidFill>
                          <a:effectLst/>
                          <a:latin typeface="Calibri" panose="020F0502020204030204" pitchFamily="34" charset="0"/>
                        </a:rPr>
                        <a:t>)(</a:t>
                      </a:r>
                      <a:r>
                        <a:rPr kumimoji="0" lang="en-US" sz="1800" b="0" i="0" u="none" strike="noStrike" cap="none" normalizeH="0" baseline="0" dirty="0" err="1">
                          <a:ln>
                            <a:noFill/>
                          </a:ln>
                          <a:solidFill>
                            <a:schemeClr val="tx1"/>
                          </a:solidFill>
                          <a:effectLst/>
                          <a:latin typeface="Calibri" panose="020F0502020204030204" pitchFamily="34" charset="0"/>
                        </a:rPr>
                        <a:t>df</a:t>
                      </a:r>
                      <a:r>
                        <a:rPr kumimoji="0" lang="en-US" sz="1800" b="0" i="0" u="none" strike="noStrike" cap="none" normalizeH="0" baseline="0" dirty="0">
                          <a:ln>
                            <a:noFill/>
                          </a:ln>
                          <a:solidFill>
                            <a:schemeClr val="tx1"/>
                          </a:solidFill>
                          <a:effectLst/>
                          <a:latin typeface="Calibri" panose="020F0502020204030204" pitchFamily="34" charset="0"/>
                        </a:rPr>
                        <a:t>)</a:t>
                      </a:r>
                      <a:r>
                        <a:rPr kumimoji="0" lang="en-US" sz="1800" b="0" i="0" u="sng" strike="noStrike" cap="none" normalizeH="0" baseline="0" dirty="0" err="1">
                          <a:ln>
                            <a:noFill/>
                          </a:ln>
                          <a:solidFill>
                            <a:schemeClr val="tx1"/>
                          </a:solidFill>
                          <a:effectLst/>
                          <a:latin typeface="Calibri" panose="020F0502020204030204" pitchFamily="34" charset="0"/>
                        </a:rPr>
                        <a:t>c</a:t>
                      </a:r>
                      <a:r>
                        <a:rPr kumimoji="0" lang="en-US" sz="1800" b="0" i="0" u="none" strike="noStrike" cap="none" normalizeH="0" baseline="0" dirty="0" err="1">
                          <a:ln>
                            <a:noFill/>
                          </a:ln>
                          <a:solidFill>
                            <a:schemeClr val="tx1"/>
                          </a:solidFill>
                          <a:effectLst/>
                          <a:latin typeface="Calibri" panose="020F0502020204030204" pitchFamily="34" charset="0"/>
                        </a:rPr>
                        <a:t>b</a:t>
                      </a:r>
                      <a:r>
                        <a:rPr kumimoji="0" lang="en-US" sz="18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3"/>
                  </a:ext>
                </a:extLst>
              </a:tr>
              <a:tr h="320040">
                <a:tc>
                  <a:txBody>
                    <a:bodyPr/>
                    <a:lstStyle/>
                    <a:p>
                      <a:r>
                        <a:rPr lang="en-US" sz="1800" dirty="0">
                          <a:latin typeface="Calibri" panose="020F0502020204030204" pitchFamily="34" charset="0"/>
                        </a:rPr>
                        <a:t>40</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eg</a:t>
                      </a:r>
                      <a:r>
                        <a:rPr kumimoji="0" lang="en-US" sz="1800" b="0" i="0" u="none" strike="noStrike" cap="none" normalizeH="0" baseline="0" dirty="0">
                          <a:ln>
                            <a:noFill/>
                          </a:ln>
                          <a:solidFill>
                            <a:schemeClr val="tx1"/>
                          </a:solidFill>
                          <a:effectLst/>
                          <a:latin typeface="Calibri" panose="020F0502020204030204" pitchFamily="34" charset="0"/>
                        </a:rPr>
                        <a:t>(</a:t>
                      </a:r>
                      <a:r>
                        <a:rPr kumimoji="0" lang="en-US" sz="1800" b="0" i="0" u="none" strike="noStrike" cap="none" normalizeH="0" baseline="0" dirty="0" err="1">
                          <a:ln>
                            <a:noFill/>
                          </a:ln>
                          <a:solidFill>
                            <a:schemeClr val="tx1"/>
                          </a:solidFill>
                          <a:effectLst/>
                          <a:latin typeface="Calibri" panose="020F0502020204030204" pitchFamily="34" charset="0"/>
                        </a:rPr>
                        <a:t>af</a:t>
                      </a:r>
                      <a:r>
                        <a:rPr kumimoji="0" lang="en-US" sz="1800" b="0" i="0" u="none" strike="noStrike" cap="none" normalizeH="0" baseline="0" dirty="0">
                          <a:ln>
                            <a:noFill/>
                          </a:ln>
                          <a:solidFill>
                            <a:schemeClr val="tx1"/>
                          </a:solidFill>
                          <a:effectLst/>
                          <a:latin typeface="Calibri" panose="020F0502020204030204" pitchFamily="34" charset="0"/>
                        </a:rPr>
                        <a:t>)</a:t>
                      </a:r>
                      <a:r>
                        <a:rPr kumimoji="0" lang="en-US" sz="1800" b="0" i="0" u="none" strike="noStrike" cap="none" normalizeH="0" baseline="0" dirty="0" err="1">
                          <a:ln>
                            <a:noFill/>
                          </a:ln>
                          <a:solidFill>
                            <a:schemeClr val="tx1"/>
                          </a:solidFill>
                          <a:effectLst/>
                          <a:latin typeface="Calibri" panose="020F0502020204030204" pitchFamily="34" charset="0"/>
                        </a:rPr>
                        <a:t>cbc</a:t>
                      </a:r>
                      <a:r>
                        <a:rPr kumimoji="0" lang="en-US" sz="18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40818423"/>
              </p:ext>
            </p:extLst>
          </p:nvPr>
        </p:nvGraphicFramePr>
        <p:xfrm>
          <a:off x="495300" y="3505200"/>
          <a:ext cx="2590800" cy="1828800"/>
        </p:xfrm>
        <a:graphic>
          <a:graphicData uri="http://schemas.openxmlformats.org/drawingml/2006/table">
            <a:tbl>
              <a:tblPr firstRow="1" bandRow="1">
                <a:tableStyleId>{93296810-A885-4BE3-A3E7-6D5BEEA58F35}</a:tableStyleId>
              </a:tblPr>
              <a:tblGrid>
                <a:gridCol w="2590800">
                  <a:extLst>
                    <a:ext uri="{9D8B030D-6E8A-4147-A177-3AD203B41FA5}">
                      <a16:colId xmlns:a16="http://schemas.microsoft.com/office/drawing/2014/main" val="20000"/>
                    </a:ext>
                  </a:extLst>
                </a:gridCol>
              </a:tblGrid>
              <a:tr h="344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u="sng" dirty="0">
                          <a:solidFill>
                            <a:schemeClr val="tx1"/>
                          </a:solidFill>
                        </a:rPr>
                        <a:t>&lt;a&gt;-projected DB</a:t>
                      </a:r>
                      <a:endParaRPr lang="en-US" altLang="en-US" sz="1800" b="0" u="sng" dirty="0">
                        <a:solidFill>
                          <a:schemeClr val="tx1"/>
                        </a:solidFill>
                        <a:latin typeface="Calibri" panose="020F0502020204030204" pitchFamily="34" charset="0"/>
                      </a:endParaRPr>
                    </a:p>
                  </a:txBody>
                  <a:tcPr marL="121920" marR="121920"/>
                </a:tc>
                <a:extLst>
                  <a:ext uri="{0D108BD9-81ED-4DB2-BD59-A6C34878D82A}">
                    <a16:rowId xmlns:a16="http://schemas.microsoft.com/office/drawing/2014/main" val="10000"/>
                  </a:ext>
                </a:extLst>
              </a:tr>
              <a:tr h="344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&lt;(</a:t>
                      </a:r>
                      <a:r>
                        <a:rPr lang="en-US" altLang="en-US" sz="1800" dirty="0" err="1"/>
                        <a:t>abc</a:t>
                      </a:r>
                      <a:r>
                        <a:rPr lang="en-US" altLang="en-US" sz="1800" dirty="0"/>
                        <a:t>)(ac)d(</a:t>
                      </a:r>
                      <a:r>
                        <a:rPr lang="en-US" altLang="en-US" sz="1800" dirty="0" err="1"/>
                        <a:t>cf</a:t>
                      </a:r>
                      <a:r>
                        <a:rPr lang="en-US" altLang="en-US" sz="1800" dirty="0"/>
                        <a:t>)&gt;</a:t>
                      </a:r>
                      <a:endParaRPr lang="en-US" altLang="en-US" sz="1800" dirty="0">
                        <a:latin typeface="Calibri" panose="020F0502020204030204" pitchFamily="34" charset="0"/>
                      </a:endParaRPr>
                    </a:p>
                  </a:txBody>
                  <a:tcPr marL="121920" marR="121920"/>
                </a:tc>
                <a:extLst>
                  <a:ext uri="{0D108BD9-81ED-4DB2-BD59-A6C34878D82A}">
                    <a16:rowId xmlns:a16="http://schemas.microsoft.com/office/drawing/2014/main" val="10001"/>
                  </a:ext>
                </a:extLst>
              </a:tr>
              <a:tr h="344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&lt;(_d)c(</a:t>
                      </a:r>
                      <a:r>
                        <a:rPr lang="en-US" altLang="en-US" sz="1800" dirty="0" err="1"/>
                        <a:t>bc</a:t>
                      </a:r>
                      <a:r>
                        <a:rPr lang="en-US" altLang="en-US" sz="1800" dirty="0"/>
                        <a:t>)(ae)&gt;</a:t>
                      </a:r>
                      <a:endParaRPr lang="en-US" altLang="en-US" sz="1800" dirty="0">
                        <a:latin typeface="Calibri" panose="020F0502020204030204" pitchFamily="34" charset="0"/>
                      </a:endParaRPr>
                    </a:p>
                  </a:txBody>
                  <a:tcPr marL="121920" marR="121920"/>
                </a:tc>
                <a:extLst>
                  <a:ext uri="{0D108BD9-81ED-4DB2-BD59-A6C34878D82A}">
                    <a16:rowId xmlns:a16="http://schemas.microsoft.com/office/drawing/2014/main" val="10002"/>
                  </a:ext>
                </a:extLst>
              </a:tr>
              <a:tr h="344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&lt;(_b)(</a:t>
                      </a:r>
                      <a:r>
                        <a:rPr lang="en-US" altLang="en-US" sz="1800" dirty="0" err="1"/>
                        <a:t>df</a:t>
                      </a:r>
                      <a:r>
                        <a:rPr lang="en-US" altLang="en-US" sz="1800" dirty="0"/>
                        <a:t>)</a:t>
                      </a:r>
                      <a:r>
                        <a:rPr lang="en-US" altLang="en-US" sz="1800" dirty="0" err="1"/>
                        <a:t>cb</a:t>
                      </a:r>
                      <a:r>
                        <a:rPr lang="en-US" altLang="en-US" sz="1800" dirty="0"/>
                        <a:t>&gt;</a:t>
                      </a:r>
                      <a:endParaRPr lang="en-US" altLang="en-US" sz="1800" dirty="0">
                        <a:latin typeface="Calibri" panose="020F0502020204030204" pitchFamily="34" charset="0"/>
                      </a:endParaRPr>
                    </a:p>
                  </a:txBody>
                  <a:tcPr marL="121920" marR="121920"/>
                </a:tc>
                <a:extLst>
                  <a:ext uri="{0D108BD9-81ED-4DB2-BD59-A6C34878D82A}">
                    <a16:rowId xmlns:a16="http://schemas.microsoft.com/office/drawing/2014/main" val="10003"/>
                  </a:ext>
                </a:extLst>
              </a:tr>
              <a:tr h="344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&lt;(_f)</a:t>
                      </a:r>
                      <a:r>
                        <a:rPr lang="en-US" altLang="en-US" sz="1800" dirty="0" err="1"/>
                        <a:t>cbc</a:t>
                      </a:r>
                      <a:r>
                        <a:rPr lang="en-US" altLang="en-US" sz="1800" dirty="0"/>
                        <a:t>&gt;</a:t>
                      </a:r>
                      <a:endParaRPr lang="en-US" altLang="en-US" sz="1800" dirty="0">
                        <a:latin typeface="Calibri" panose="020F0502020204030204" pitchFamily="34" charset="0"/>
                      </a:endParaRPr>
                    </a:p>
                  </a:txBody>
                  <a:tcPr marL="121920" marR="121920"/>
                </a:tc>
                <a:extLst>
                  <a:ext uri="{0D108BD9-81ED-4DB2-BD59-A6C34878D82A}">
                    <a16:rowId xmlns:a16="http://schemas.microsoft.com/office/drawing/2014/main" val="10004"/>
                  </a:ext>
                </a:extLst>
              </a:tr>
            </a:tbl>
          </a:graphicData>
        </a:graphic>
      </p:graphicFrame>
      <p:sp>
        <p:nvSpPr>
          <p:cNvPr id="11321" name="Line 27"/>
          <p:cNvSpPr>
            <a:spLocks noChangeShapeType="1"/>
          </p:cNvSpPr>
          <p:nvPr/>
        </p:nvSpPr>
        <p:spPr bwMode="auto">
          <a:xfrm>
            <a:off x="5072485" y="3045207"/>
            <a:ext cx="349623" cy="282437"/>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1322" name="Line 27"/>
          <p:cNvSpPr>
            <a:spLocks noChangeShapeType="1"/>
          </p:cNvSpPr>
          <p:nvPr/>
        </p:nvSpPr>
        <p:spPr bwMode="auto">
          <a:xfrm>
            <a:off x="7448550" y="2895600"/>
            <a:ext cx="2180642" cy="282437"/>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graphicFrame>
        <p:nvGraphicFramePr>
          <p:cNvPr id="33" name="Table 32"/>
          <p:cNvGraphicFramePr>
            <a:graphicFrameLocks noGrp="1"/>
          </p:cNvGraphicFramePr>
          <p:nvPr>
            <p:extLst>
              <p:ext uri="{D42A27DB-BD31-4B8C-83A1-F6EECF244321}">
                <p14:modId xmlns:p14="http://schemas.microsoft.com/office/powerpoint/2010/main" val="343470104"/>
              </p:ext>
            </p:extLst>
          </p:nvPr>
        </p:nvGraphicFramePr>
        <p:xfrm>
          <a:off x="137584" y="5894388"/>
          <a:ext cx="2590800" cy="365326"/>
        </p:xfrm>
        <a:graphic>
          <a:graphicData uri="http://schemas.openxmlformats.org/drawingml/2006/table">
            <a:tbl>
              <a:tblPr firstRow="1" bandRow="1">
                <a:tableStyleId>{93296810-A885-4BE3-A3E7-6D5BEEA58F35}</a:tableStyleId>
              </a:tblPr>
              <a:tblGrid>
                <a:gridCol w="2590800">
                  <a:extLst>
                    <a:ext uri="{9D8B030D-6E8A-4147-A177-3AD203B41FA5}">
                      <a16:colId xmlns:a16="http://schemas.microsoft.com/office/drawing/2014/main" val="20000"/>
                    </a:ext>
                  </a:extLst>
                </a:gridCol>
              </a:tblGrid>
              <a:tr h="3651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u="sng" dirty="0">
                          <a:solidFill>
                            <a:schemeClr val="tx1"/>
                          </a:solidFill>
                        </a:rPr>
                        <a:t>&lt;aa&gt;-projected DB</a:t>
                      </a:r>
                      <a:endParaRPr lang="en-US" altLang="en-US" sz="1800" b="0" u="sng" dirty="0">
                        <a:solidFill>
                          <a:schemeClr val="tx1"/>
                        </a:solidFill>
                        <a:latin typeface="Calibri" panose="020F0502020204030204" pitchFamily="34" charset="0"/>
                      </a:endParaRPr>
                    </a:p>
                  </a:txBody>
                  <a:tcPr marL="121920" marR="121920" marT="45503" marB="45503"/>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2022068791"/>
              </p:ext>
            </p:extLst>
          </p:nvPr>
        </p:nvGraphicFramePr>
        <p:xfrm>
          <a:off x="3048000" y="5897563"/>
          <a:ext cx="2590800" cy="365326"/>
        </p:xfrm>
        <a:graphic>
          <a:graphicData uri="http://schemas.openxmlformats.org/drawingml/2006/table">
            <a:tbl>
              <a:tblPr firstRow="1" bandRow="1">
                <a:tableStyleId>{93296810-A885-4BE3-A3E7-6D5BEEA58F35}</a:tableStyleId>
              </a:tblPr>
              <a:tblGrid>
                <a:gridCol w="2590800">
                  <a:extLst>
                    <a:ext uri="{9D8B030D-6E8A-4147-A177-3AD203B41FA5}">
                      <a16:colId xmlns:a16="http://schemas.microsoft.com/office/drawing/2014/main" val="20000"/>
                    </a:ext>
                  </a:extLst>
                </a:gridCol>
              </a:tblGrid>
              <a:tr h="3651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u="sng" dirty="0">
                          <a:solidFill>
                            <a:schemeClr val="tx1"/>
                          </a:solidFill>
                        </a:rPr>
                        <a:t>&lt;</a:t>
                      </a:r>
                      <a:r>
                        <a:rPr lang="en-US" altLang="en-US" sz="1800" u="sng" dirty="0" err="1">
                          <a:solidFill>
                            <a:schemeClr val="tx1"/>
                          </a:solidFill>
                        </a:rPr>
                        <a:t>af</a:t>
                      </a:r>
                      <a:r>
                        <a:rPr lang="en-US" altLang="en-US" sz="1800" u="sng" dirty="0">
                          <a:solidFill>
                            <a:schemeClr val="tx1"/>
                          </a:solidFill>
                        </a:rPr>
                        <a:t>&gt;-projected DB</a:t>
                      </a:r>
                      <a:endParaRPr lang="en-US" altLang="en-US" sz="1800" b="0" u="sng" dirty="0">
                        <a:solidFill>
                          <a:schemeClr val="tx1"/>
                        </a:solidFill>
                        <a:latin typeface="Calibri" panose="020F0502020204030204" pitchFamily="34" charset="0"/>
                      </a:endParaRPr>
                    </a:p>
                  </a:txBody>
                  <a:tcPr marL="121920" marR="121920" marT="45503" marB="45503"/>
                </a:tc>
                <a:extLst>
                  <a:ext uri="{0D108BD9-81ED-4DB2-BD59-A6C34878D82A}">
                    <a16:rowId xmlns:a16="http://schemas.microsoft.com/office/drawing/2014/main" val="10000"/>
                  </a:ext>
                </a:extLst>
              </a:tr>
            </a:tbl>
          </a:graphicData>
        </a:graphic>
      </p:graphicFrame>
      <p:sp>
        <p:nvSpPr>
          <p:cNvPr id="11335" name="Line 27"/>
          <p:cNvSpPr>
            <a:spLocks noChangeShapeType="1"/>
          </p:cNvSpPr>
          <p:nvPr/>
        </p:nvSpPr>
        <p:spPr bwMode="auto">
          <a:xfrm flipH="1">
            <a:off x="1524000" y="5286375"/>
            <a:ext cx="304800" cy="611188"/>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1336" name="Line 27"/>
          <p:cNvSpPr>
            <a:spLocks noChangeShapeType="1"/>
          </p:cNvSpPr>
          <p:nvPr/>
        </p:nvSpPr>
        <p:spPr bwMode="auto">
          <a:xfrm>
            <a:off x="2184400" y="5286375"/>
            <a:ext cx="2237317" cy="611188"/>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37" name="Rectangle 3"/>
          <p:cNvSpPr txBox="1">
            <a:spLocks noChangeArrowheads="1"/>
          </p:cNvSpPr>
          <p:nvPr/>
        </p:nvSpPr>
        <p:spPr bwMode="auto">
          <a:xfrm>
            <a:off x="7206131" y="5319589"/>
            <a:ext cx="4610472" cy="1228725"/>
          </a:xfrm>
          <a:prstGeom prst="rect">
            <a:avLst/>
          </a:prstGeom>
          <a:solidFill>
            <a:srgbClr val="CCFFCC"/>
          </a:solidFill>
          <a:ln>
            <a:noFill/>
          </a:ln>
          <a:effectLst/>
        </p:spPr>
        <p:txBody>
          <a:bodyPr/>
          <a:lstStyle>
            <a:lvl1pPr marL="342900" indent="-342900" algn="l" rtl="0" eaLnBrk="0" fontAlgn="base" hangingPunct="0">
              <a:spcBef>
                <a:spcPts val="600"/>
              </a:spcBef>
              <a:spcAft>
                <a:spcPct val="0"/>
              </a:spcAft>
              <a:buClr>
                <a:schemeClr val="folHlink"/>
              </a:buClr>
              <a:buSzPct val="60000"/>
              <a:buFont typeface="Wingdings" pitchFamily="2" charset="2"/>
              <a:buChar char="n"/>
              <a:defRPr sz="2400">
                <a:solidFill>
                  <a:schemeClr val="tx1"/>
                </a:solidFill>
                <a:latin typeface="Calibri" panose="020F0502020204030204" pitchFamily="34" charset="0"/>
                <a:ea typeface="+mn-ea"/>
                <a:cs typeface="+mn-cs"/>
              </a:defRPr>
            </a:lvl1pPr>
            <a:lvl2pPr marL="742950" indent="-285750" algn="l" rtl="0" eaLnBrk="0" fontAlgn="base" hangingPunct="0">
              <a:spcBef>
                <a:spcPts val="600"/>
              </a:spcBef>
              <a:spcAft>
                <a:spcPct val="0"/>
              </a:spcAft>
              <a:buClr>
                <a:schemeClr val="hlink"/>
              </a:buClr>
              <a:buSzPct val="55000"/>
              <a:buFont typeface="Wingdings" pitchFamily="2" charset="2"/>
              <a:buChar char="n"/>
              <a:defRPr sz="2400">
                <a:solidFill>
                  <a:schemeClr val="tx1"/>
                </a:solidFill>
                <a:latin typeface="Calibri" panose="020F0502020204030204" pitchFamily="34" charset="0"/>
              </a:defRPr>
            </a:lvl2pPr>
            <a:lvl3pPr marL="1143000" indent="-228600" algn="l" rtl="0" eaLnBrk="0" fontAlgn="base" hangingPunct="0">
              <a:spcBef>
                <a:spcPts val="600"/>
              </a:spcBef>
              <a:spcAft>
                <a:spcPct val="0"/>
              </a:spcAft>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lgn="l" rtl="0" eaLnBrk="0" fontAlgn="base" hangingPunct="0">
              <a:spcBef>
                <a:spcPts val="600"/>
              </a:spcBef>
              <a:spcAft>
                <a:spcPct val="0"/>
              </a:spcAft>
              <a:buClr>
                <a:schemeClr val="accent2"/>
              </a:buClr>
              <a:buSzPct val="55000"/>
              <a:buFont typeface="Wingdings" pitchFamily="2" charset="2"/>
              <a:buChar char="n"/>
              <a:defRPr sz="2400">
                <a:solidFill>
                  <a:schemeClr val="tx1"/>
                </a:solidFill>
                <a:latin typeface="Calibri" panose="020F0502020204030204" pitchFamily="34" charset="0"/>
              </a:defRPr>
            </a:lvl4pPr>
            <a:lvl5pPr marL="2057400" indent="-228600" algn="l" rtl="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anose="020F0502020204030204" pitchFamily="34"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marR="0" lvl="0" indent="0" algn="l" defTabSz="457189" rtl="0" eaLnBrk="1" fontAlgn="base" latinLnBrk="0" hangingPunct="1">
              <a:lnSpc>
                <a:spcPct val="100000"/>
              </a:lnSpc>
              <a:spcBef>
                <a:spcPts val="600"/>
              </a:spcBef>
              <a:spcAft>
                <a:spcPct val="0"/>
              </a:spcAft>
              <a:buClr>
                <a:srgbClr val="8C8C8C"/>
              </a:buClr>
              <a:buSzPct val="60000"/>
              <a:buFont typeface="Wingdings" pitchFamily="2" charset="2"/>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Major s</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trength of </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PrefixSpan</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342900" marR="0" lvl="0" indent="-342900" algn="l" defTabSz="457189" rtl="0" eaLnBrk="1" fontAlgn="base" latinLnBrk="0" hangingPunct="1">
              <a:lnSpc>
                <a:spcPct val="100000"/>
              </a:lnSpc>
              <a:spcBef>
                <a:spcPts val="600"/>
              </a:spcBef>
              <a:spcAft>
                <a:spcPct val="0"/>
              </a:spcAft>
              <a:buClr>
                <a:srgbClr val="8C8C8C"/>
              </a:buClr>
              <a:buSzPct val="60000"/>
              <a:buFont typeface="Wingdings" pitchFamily="2" charset="2"/>
              <a:buChar char="n"/>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 candidate </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subseqs</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to be generated</a:t>
            </a:r>
          </a:p>
          <a:p>
            <a:pPr marL="342900" marR="0" lvl="0" indent="-342900" algn="l" defTabSz="457189" rtl="0" eaLnBrk="1" fontAlgn="base" latinLnBrk="0" hangingPunct="1">
              <a:lnSpc>
                <a:spcPct val="100000"/>
              </a:lnSpc>
              <a:spcBef>
                <a:spcPts val="600"/>
              </a:spcBef>
              <a:spcAft>
                <a:spcPct val="0"/>
              </a:spcAft>
              <a:buClr>
                <a:srgbClr val="8C8C8C"/>
              </a:buClr>
              <a:buSzPct val="60000"/>
              <a:buFont typeface="Wingdings" pitchFamily="2" charset="2"/>
              <a:buChar char="n"/>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Projected DBs keep shrinking</a:t>
            </a:r>
          </a:p>
        </p:txBody>
      </p:sp>
      <p:sp>
        <p:nvSpPr>
          <p:cNvPr id="26" name="TextBox 25"/>
          <p:cNvSpPr txBox="1"/>
          <p:nvPr/>
        </p:nvSpPr>
        <p:spPr>
          <a:xfrm>
            <a:off x="7518400" y="1337710"/>
            <a:ext cx="1342421" cy="369887"/>
          </a:xfrm>
          <a:prstGeom prst="rect">
            <a:avLst/>
          </a:prstGeom>
          <a:solidFill>
            <a:schemeClr val="accent1">
              <a:lumMod val="40000"/>
              <a:lumOff val="60000"/>
            </a:schemeClr>
          </a:solid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min_sup</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a:t>
            </a:r>
          </a:p>
        </p:txBody>
      </p:sp>
      <p:graphicFrame>
        <p:nvGraphicFramePr>
          <p:cNvPr id="27" name="Table 26"/>
          <p:cNvGraphicFramePr>
            <a:graphicFrameLocks noGrp="1"/>
          </p:cNvGraphicFramePr>
          <p:nvPr>
            <p:extLst>
              <p:ext uri="{D42A27DB-BD31-4B8C-83A1-F6EECF244321}">
                <p14:modId xmlns:p14="http://schemas.microsoft.com/office/powerpoint/2010/main" val="1571944885"/>
              </p:ext>
            </p:extLst>
          </p:nvPr>
        </p:nvGraphicFramePr>
        <p:xfrm>
          <a:off x="4940933" y="3480629"/>
          <a:ext cx="2177924" cy="1828800"/>
        </p:xfrm>
        <a:graphic>
          <a:graphicData uri="http://schemas.openxmlformats.org/drawingml/2006/table">
            <a:tbl>
              <a:tblPr firstRow="1" bandRow="1">
                <a:tableStyleId>{93296810-A885-4BE3-A3E7-6D5BEEA58F35}</a:tableStyleId>
              </a:tblPr>
              <a:tblGrid>
                <a:gridCol w="2177924">
                  <a:extLst>
                    <a:ext uri="{9D8B030D-6E8A-4147-A177-3AD203B41FA5}">
                      <a16:colId xmlns:a16="http://schemas.microsoft.com/office/drawing/2014/main" val="20000"/>
                    </a:ext>
                  </a:extLst>
                </a:gridCol>
              </a:tblGrid>
              <a:tr h="3593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u="sng" dirty="0">
                          <a:solidFill>
                            <a:schemeClr val="tx1"/>
                          </a:solidFill>
                        </a:rPr>
                        <a:t>&lt;b&gt;-projected DB</a:t>
                      </a:r>
                      <a:endParaRPr lang="en-US" altLang="en-US" sz="1800" b="0" u="sng" dirty="0">
                        <a:solidFill>
                          <a:schemeClr val="tx1"/>
                        </a:solidFill>
                        <a:latin typeface="Calibri" panose="020F0502020204030204" pitchFamily="34" charset="0"/>
                      </a:endParaRPr>
                    </a:p>
                  </a:txBody>
                  <a:tcPr marL="121920" marR="121920"/>
                </a:tc>
                <a:extLst>
                  <a:ext uri="{0D108BD9-81ED-4DB2-BD59-A6C34878D82A}">
                    <a16:rowId xmlns:a16="http://schemas.microsoft.com/office/drawing/2014/main" val="10000"/>
                  </a:ext>
                </a:extLst>
              </a:tr>
              <a:tr h="344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&lt;(_c)(ac)d(</a:t>
                      </a:r>
                      <a:r>
                        <a:rPr lang="en-US" altLang="en-US" sz="1800" dirty="0" err="1"/>
                        <a:t>cf</a:t>
                      </a:r>
                      <a:r>
                        <a:rPr lang="en-US" altLang="en-US" sz="1800" dirty="0"/>
                        <a:t>)&gt;</a:t>
                      </a:r>
                      <a:endParaRPr lang="en-US" altLang="en-US" sz="1800" dirty="0">
                        <a:latin typeface="Calibri" panose="020F0502020204030204" pitchFamily="34" charset="0"/>
                      </a:endParaRPr>
                    </a:p>
                  </a:txBody>
                  <a:tcPr marL="121920" marR="121920"/>
                </a:tc>
                <a:extLst>
                  <a:ext uri="{0D108BD9-81ED-4DB2-BD59-A6C34878D82A}">
                    <a16:rowId xmlns:a16="http://schemas.microsoft.com/office/drawing/2014/main" val="10001"/>
                  </a:ext>
                </a:extLst>
              </a:tr>
              <a:tr h="344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&lt;(_c)(ae)&gt;</a:t>
                      </a:r>
                      <a:endParaRPr lang="en-US" altLang="en-US" sz="1800" dirty="0">
                        <a:latin typeface="Calibri" panose="020F0502020204030204" pitchFamily="34" charset="0"/>
                      </a:endParaRPr>
                    </a:p>
                  </a:txBody>
                  <a:tcPr marL="121920" marR="121920"/>
                </a:tc>
                <a:extLst>
                  <a:ext uri="{0D108BD9-81ED-4DB2-BD59-A6C34878D82A}">
                    <a16:rowId xmlns:a16="http://schemas.microsoft.com/office/drawing/2014/main" val="10002"/>
                  </a:ext>
                </a:extLst>
              </a:tr>
              <a:tr h="344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&lt;(</a:t>
                      </a:r>
                      <a:r>
                        <a:rPr lang="en-US" altLang="en-US" sz="1800" dirty="0" err="1"/>
                        <a:t>df</a:t>
                      </a:r>
                      <a:r>
                        <a:rPr lang="en-US" altLang="en-US" sz="1800" dirty="0"/>
                        <a:t>)</a:t>
                      </a:r>
                      <a:r>
                        <a:rPr lang="en-US" altLang="en-US" sz="1800" dirty="0" err="1"/>
                        <a:t>cb</a:t>
                      </a:r>
                      <a:r>
                        <a:rPr lang="en-US" altLang="en-US" sz="1800" dirty="0"/>
                        <a:t>&gt;</a:t>
                      </a:r>
                      <a:endParaRPr lang="en-US" altLang="en-US" sz="1800" dirty="0">
                        <a:latin typeface="Calibri" panose="020F0502020204030204" pitchFamily="34" charset="0"/>
                      </a:endParaRPr>
                    </a:p>
                  </a:txBody>
                  <a:tcPr marL="121920" marR="121920"/>
                </a:tc>
                <a:extLst>
                  <a:ext uri="{0D108BD9-81ED-4DB2-BD59-A6C34878D82A}">
                    <a16:rowId xmlns:a16="http://schemas.microsoft.com/office/drawing/2014/main" val="10003"/>
                  </a:ext>
                </a:extLst>
              </a:tr>
              <a:tr h="344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&lt;c&gt;</a:t>
                      </a:r>
                      <a:endParaRPr lang="en-US" altLang="en-US" sz="1800" dirty="0">
                        <a:latin typeface="Calibri" panose="020F0502020204030204" pitchFamily="34" charset="0"/>
                      </a:endParaRPr>
                    </a:p>
                  </a:txBody>
                  <a:tcPr marL="121920" marR="121920"/>
                </a:tc>
                <a:extLst>
                  <a:ext uri="{0D108BD9-81ED-4DB2-BD59-A6C34878D82A}">
                    <a16:rowId xmlns:a16="http://schemas.microsoft.com/office/drawing/2014/main" val="10004"/>
                  </a:ext>
                </a:extLst>
              </a:tr>
            </a:tbl>
          </a:graphicData>
        </a:graphic>
      </p:graphicFrame>
      <p:sp>
        <p:nvSpPr>
          <p:cNvPr id="2" name="Text Box 26">
            <a:extLst>
              <a:ext uri="{FF2B5EF4-FFF2-40B4-BE49-F238E27FC236}">
                <a16:creationId xmlns:a16="http://schemas.microsoft.com/office/drawing/2014/main" id="{E2381604-6A78-6868-56A3-36878B148812}"/>
              </a:ext>
            </a:extLst>
          </p:cNvPr>
          <p:cNvSpPr txBox="1">
            <a:spLocks noChangeArrowheads="1"/>
          </p:cNvSpPr>
          <p:nvPr/>
        </p:nvSpPr>
        <p:spPr bwMode="auto">
          <a:xfrm>
            <a:off x="2469201" y="4144241"/>
            <a:ext cx="2049122" cy="1200329"/>
          </a:xfrm>
          <a:prstGeom prst="rect">
            <a:avLst/>
          </a:prstGeom>
          <a:solidFill>
            <a:srgbClr val="FAE2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r>
              <a:rPr lang="en-US" altLang="en-US" sz="1800" dirty="0"/>
              <a:t>Length-2 sequential</a:t>
            </a:r>
          </a:p>
          <a:p>
            <a:pPr eaLnBrk="1" hangingPunct="1">
              <a:spcBef>
                <a:spcPct val="0"/>
              </a:spcBef>
              <a:buClrTx/>
              <a:buSzTx/>
              <a:buFontTx/>
              <a:buNone/>
            </a:pPr>
            <a:r>
              <a:rPr lang="en-US" altLang="en-US" sz="1800" dirty="0"/>
              <a:t>patterns</a:t>
            </a:r>
          </a:p>
          <a:p>
            <a:pPr eaLnBrk="1" hangingPunct="1">
              <a:spcBef>
                <a:spcPct val="0"/>
              </a:spcBef>
              <a:buClrTx/>
              <a:buSzTx/>
              <a:buFontTx/>
              <a:buNone/>
            </a:pPr>
            <a:r>
              <a:rPr lang="en-US" altLang="en-US" sz="1800" dirty="0"/>
              <a:t>&lt;aa&gt;, &lt;ab&gt;, &lt;(ab)&gt;,</a:t>
            </a:r>
          </a:p>
          <a:p>
            <a:pPr eaLnBrk="1" hangingPunct="1">
              <a:spcBef>
                <a:spcPct val="0"/>
              </a:spcBef>
              <a:buClrTx/>
              <a:buSzTx/>
              <a:buFontTx/>
              <a:buNone/>
            </a:pPr>
            <a:r>
              <a:rPr lang="en-US" altLang="en-US" sz="1800" dirty="0"/>
              <a:t>&lt;ac&gt;, &lt;ad&gt;, &lt;</a:t>
            </a:r>
            <a:r>
              <a:rPr lang="en-US" altLang="en-US" sz="1800" dirty="0" err="1"/>
              <a:t>af</a:t>
            </a:r>
            <a:r>
              <a:rPr lang="en-US" altLang="en-US" sz="1800" dirty="0"/>
              <a:t>&gt;</a:t>
            </a:r>
          </a:p>
        </p:txBody>
      </p:sp>
    </p:spTree>
    <p:extLst>
      <p:ext uri="{BB962C8B-B14F-4D97-AF65-F5344CB8AC3E}">
        <p14:creationId xmlns:p14="http://schemas.microsoft.com/office/powerpoint/2010/main" val="41536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3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3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2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3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3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8" grpId="0" animBg="1"/>
      <p:bldP spid="11270" grpId="0" animBg="1"/>
      <p:bldP spid="11271" grpId="0"/>
      <p:bldP spid="11272" grpId="0"/>
      <p:bldP spid="11273" grpId="0"/>
      <p:bldP spid="11274" grpId="0"/>
      <p:bldP spid="11275" grpId="0"/>
      <p:bldP spid="11276" grpId="0"/>
      <p:bldP spid="11279" grpId="0"/>
      <p:bldP spid="11321" grpId="0" animBg="1"/>
      <p:bldP spid="11322" grpId="0" animBg="1"/>
      <p:bldP spid="11335" grpId="0" animBg="1"/>
      <p:bldP spid="11336" grpId="0" animBg="1"/>
      <p:bldP spid="37" grpId="0" animBg="1"/>
      <p:bldP spid="26"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12192000" cy="990600"/>
          </a:xfrm>
        </p:spPr>
        <p:txBody>
          <a:bodyPr>
            <a:normAutofit fontScale="90000"/>
          </a:bodyPr>
          <a:lstStyle/>
          <a:p>
            <a:pPr eaLnBrk="1" hangingPunct="1"/>
            <a:r>
              <a:rPr lang="en-US" altLang="en-US"/>
              <a:t>Implementation Consideration: Pseudo-Projection vs. Physical Projection</a:t>
            </a:r>
          </a:p>
        </p:txBody>
      </p:sp>
      <p:sp>
        <p:nvSpPr>
          <p:cNvPr id="12291" name="Rectangle 3"/>
          <p:cNvSpPr>
            <a:spLocks noGrp="1" noChangeArrowheads="1"/>
          </p:cNvSpPr>
          <p:nvPr>
            <p:ph idx="1"/>
          </p:nvPr>
        </p:nvSpPr>
        <p:spPr>
          <a:xfrm>
            <a:off x="406400" y="1151016"/>
            <a:ext cx="11379200" cy="1447800"/>
          </a:xfrm>
        </p:spPr>
        <p:txBody>
          <a:bodyPr/>
          <a:lstStyle/>
          <a:p>
            <a:pPr eaLnBrk="1" hangingPunct="1">
              <a:spcAft>
                <a:spcPts val="600"/>
              </a:spcAft>
            </a:pPr>
            <a:r>
              <a:rPr lang="en-US" altLang="en-US" sz="2400" dirty="0"/>
              <a:t>Major cost of </a:t>
            </a:r>
            <a:r>
              <a:rPr lang="en-US" altLang="en-US" sz="2400" dirty="0" err="1"/>
              <a:t>PrefixSpan</a:t>
            </a:r>
            <a:r>
              <a:rPr lang="en-US" altLang="en-US" sz="2400" dirty="0"/>
              <a:t>: Constructing projected DBs</a:t>
            </a:r>
          </a:p>
          <a:p>
            <a:pPr lvl="1" eaLnBrk="1" hangingPunct="1">
              <a:spcAft>
                <a:spcPts val="600"/>
              </a:spcAft>
            </a:pPr>
            <a:r>
              <a:rPr lang="en-US" altLang="en-US" sz="2400" dirty="0"/>
              <a:t>Suffixes largely repeating in recursive projected DBs </a:t>
            </a:r>
          </a:p>
          <a:p>
            <a:pPr eaLnBrk="1" hangingPunct="1">
              <a:spcAft>
                <a:spcPts val="600"/>
              </a:spcAft>
            </a:pPr>
            <a:r>
              <a:rPr lang="en-US" altLang="en-US" sz="2400" dirty="0"/>
              <a:t>When DB can be held in main memory, use pseudo projection </a:t>
            </a:r>
          </a:p>
        </p:txBody>
      </p:sp>
      <p:grpSp>
        <p:nvGrpSpPr>
          <p:cNvPr id="2" name="Group 1"/>
          <p:cNvGrpSpPr/>
          <p:nvPr/>
        </p:nvGrpSpPr>
        <p:grpSpPr>
          <a:xfrm>
            <a:off x="5990675" y="2484999"/>
            <a:ext cx="5251056" cy="2662943"/>
            <a:chOff x="4038600" y="3634921"/>
            <a:chExt cx="3938292" cy="2700688"/>
          </a:xfrm>
          <a:solidFill>
            <a:schemeClr val="accent2">
              <a:lumMod val="20000"/>
              <a:lumOff val="80000"/>
            </a:schemeClr>
          </a:solidFill>
        </p:grpSpPr>
        <p:grpSp>
          <p:nvGrpSpPr>
            <p:cNvPr id="17412" name="Group 1"/>
            <p:cNvGrpSpPr>
              <a:grpSpLocks/>
            </p:cNvGrpSpPr>
            <p:nvPr/>
          </p:nvGrpSpPr>
          <p:grpSpPr bwMode="auto">
            <a:xfrm>
              <a:off x="4038600" y="3962400"/>
              <a:ext cx="3938292" cy="2373209"/>
              <a:chOff x="4038600" y="3962400"/>
              <a:chExt cx="3938292" cy="2373209"/>
            </a:xfrm>
            <a:grpFill/>
          </p:grpSpPr>
          <p:sp>
            <p:nvSpPr>
              <p:cNvPr id="17413" name="Text Box 4"/>
              <p:cNvSpPr txBox="1">
                <a:spLocks noChangeArrowheads="1"/>
              </p:cNvSpPr>
              <p:nvPr/>
            </p:nvSpPr>
            <p:spPr bwMode="auto">
              <a:xfrm>
                <a:off x="5791200" y="3962400"/>
                <a:ext cx="2037817" cy="468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s = &lt;a(</a:t>
                </a:r>
                <a:r>
                  <a:rPr kumimoji="0" lang="en-US" altLang="en-US" sz="2400" b="0" i="0" u="none" strike="noStrike" kern="1200" cap="none" spc="0" normalizeH="0" baseline="0" noProof="0" dirty="0" err="1">
                    <a:ln>
                      <a:noFill/>
                    </a:ln>
                    <a:solidFill>
                      <a:srgbClr val="000000"/>
                    </a:solidFill>
                    <a:effectLst/>
                    <a:uLnTx/>
                    <a:uFillTx/>
                    <a:latin typeface="Calibri" pitchFamily="34" charset="0"/>
                    <a:ea typeface="+mn-ea"/>
                    <a:cs typeface="+mn-cs"/>
                  </a:rPr>
                  <a:t>abc</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)(ac)d(</a:t>
                </a:r>
                <a:r>
                  <a:rPr kumimoji="0" lang="en-US" altLang="en-US" sz="2400" b="0" i="0" u="none" strike="noStrike" kern="1200" cap="none" spc="0" normalizeH="0" baseline="0" noProof="0" dirty="0" err="1">
                    <a:ln>
                      <a:noFill/>
                    </a:ln>
                    <a:solidFill>
                      <a:srgbClr val="000000"/>
                    </a:solidFill>
                    <a:effectLst/>
                    <a:uLnTx/>
                    <a:uFillTx/>
                    <a:latin typeface="Calibri" pitchFamily="34" charset="0"/>
                    <a:ea typeface="+mn-ea"/>
                    <a:cs typeface="+mn-cs"/>
                  </a:rPr>
                  <a:t>cf</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)&gt;</a:t>
                </a:r>
              </a:p>
            </p:txBody>
          </p:sp>
          <p:sp>
            <p:nvSpPr>
              <p:cNvPr id="17414" name="Text Box 5"/>
              <p:cNvSpPr txBox="1">
                <a:spLocks noChangeArrowheads="1"/>
              </p:cNvSpPr>
              <p:nvPr/>
            </p:nvSpPr>
            <p:spPr bwMode="auto">
              <a:xfrm>
                <a:off x="6096000" y="4876800"/>
                <a:ext cx="1618232" cy="468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&lt;(</a:t>
                </a:r>
                <a:r>
                  <a:rPr kumimoji="0" lang="en-US" altLang="en-US" sz="2400" b="0" i="0" u="none" strike="noStrike" kern="1200" cap="none" spc="0" normalizeH="0" baseline="0" noProof="0" dirty="0" err="1">
                    <a:ln>
                      <a:noFill/>
                    </a:ln>
                    <a:solidFill>
                      <a:srgbClr val="000000"/>
                    </a:solidFill>
                    <a:effectLst/>
                    <a:uLnTx/>
                    <a:uFillTx/>
                    <a:latin typeface="Calibri" pitchFamily="34" charset="0"/>
                    <a:ea typeface="+mn-ea"/>
                    <a:cs typeface="+mn-cs"/>
                  </a:rPr>
                  <a:t>abc</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)(ac)d(</a:t>
                </a:r>
                <a:r>
                  <a:rPr kumimoji="0" lang="en-US" altLang="en-US" sz="2400" b="0" i="0" u="none" strike="noStrike" kern="1200" cap="none" spc="0" normalizeH="0" baseline="0" noProof="0" dirty="0" err="1">
                    <a:ln>
                      <a:noFill/>
                    </a:ln>
                    <a:solidFill>
                      <a:srgbClr val="000000"/>
                    </a:solidFill>
                    <a:effectLst/>
                    <a:uLnTx/>
                    <a:uFillTx/>
                    <a:latin typeface="Calibri" pitchFamily="34" charset="0"/>
                    <a:ea typeface="+mn-ea"/>
                    <a:cs typeface="+mn-cs"/>
                  </a:rPr>
                  <a:t>cf</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)&gt;</a:t>
                </a:r>
              </a:p>
            </p:txBody>
          </p:sp>
          <p:sp>
            <p:nvSpPr>
              <p:cNvPr id="17415" name="Text Box 6"/>
              <p:cNvSpPr txBox="1">
                <a:spLocks noChangeArrowheads="1"/>
              </p:cNvSpPr>
              <p:nvPr/>
            </p:nvSpPr>
            <p:spPr bwMode="auto">
              <a:xfrm>
                <a:off x="6172200" y="5867400"/>
                <a:ext cx="1501613" cy="468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&lt;(_c)(ac)d(</a:t>
                </a:r>
                <a:r>
                  <a:rPr kumimoji="0" lang="en-US" altLang="en-US" sz="2400" b="0" i="0" u="none" strike="noStrike" kern="1200" cap="none" spc="0" normalizeH="0" baseline="0" noProof="0" dirty="0" err="1">
                    <a:ln>
                      <a:noFill/>
                    </a:ln>
                    <a:solidFill>
                      <a:srgbClr val="000000"/>
                    </a:solidFill>
                    <a:effectLst/>
                    <a:uLnTx/>
                    <a:uFillTx/>
                    <a:latin typeface="Calibri" pitchFamily="34" charset="0"/>
                    <a:ea typeface="+mn-ea"/>
                    <a:cs typeface="+mn-cs"/>
                  </a:rPr>
                  <a:t>cf</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)&gt;</a:t>
                </a:r>
              </a:p>
            </p:txBody>
          </p:sp>
          <p:sp>
            <p:nvSpPr>
              <p:cNvPr id="17416" name="Line 7"/>
              <p:cNvSpPr>
                <a:spLocks noChangeShapeType="1"/>
              </p:cNvSpPr>
              <p:nvPr/>
            </p:nvSpPr>
            <p:spPr bwMode="auto">
              <a:xfrm>
                <a:off x="7315200" y="4495800"/>
                <a:ext cx="0" cy="381000"/>
              </a:xfrm>
              <a:prstGeom prst="line">
                <a:avLst/>
              </a:prstGeom>
              <a:grpFill/>
              <a:ln w="9525">
                <a:solidFill>
                  <a:schemeClr val="tx1"/>
                </a:solidFill>
                <a:miter lim="800000"/>
                <a:headEnd/>
                <a:tailEnd type="triangle" w="med" len="med"/>
              </a:ln>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7417" name="Line 8"/>
              <p:cNvSpPr>
                <a:spLocks noChangeShapeType="1"/>
              </p:cNvSpPr>
              <p:nvPr/>
            </p:nvSpPr>
            <p:spPr bwMode="auto">
              <a:xfrm>
                <a:off x="7315200" y="5486400"/>
                <a:ext cx="0" cy="381000"/>
              </a:xfrm>
              <a:prstGeom prst="line">
                <a:avLst/>
              </a:prstGeom>
              <a:grpFill/>
              <a:ln w="9525">
                <a:solidFill>
                  <a:schemeClr val="tx1"/>
                </a:solidFill>
                <a:miter lim="800000"/>
                <a:headEnd/>
                <a:tailEnd type="triangle" w="med" len="med"/>
              </a:ln>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7418" name="Text Box 9"/>
              <p:cNvSpPr txBox="1">
                <a:spLocks noChangeArrowheads="1"/>
              </p:cNvSpPr>
              <p:nvPr/>
            </p:nvSpPr>
            <p:spPr bwMode="auto">
              <a:xfrm>
                <a:off x="7385050" y="4376738"/>
                <a:ext cx="479939" cy="468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&lt;a&gt;</a:t>
                </a:r>
              </a:p>
            </p:txBody>
          </p:sp>
          <p:sp>
            <p:nvSpPr>
              <p:cNvPr id="17419" name="Text Box 10"/>
              <p:cNvSpPr txBox="1">
                <a:spLocks noChangeArrowheads="1"/>
              </p:cNvSpPr>
              <p:nvPr/>
            </p:nvSpPr>
            <p:spPr bwMode="auto">
              <a:xfrm>
                <a:off x="7375525" y="5367338"/>
                <a:ext cx="601367" cy="468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alibri" pitchFamily="34" charset="0"/>
                    <a:ea typeface="+mn-ea"/>
                    <a:cs typeface="+mn-cs"/>
                  </a:rPr>
                  <a:t>&lt;ab&gt;</a:t>
                </a:r>
              </a:p>
            </p:txBody>
          </p:sp>
          <p:sp>
            <p:nvSpPr>
              <p:cNvPr id="17420" name="Text Box 11"/>
              <p:cNvSpPr txBox="1">
                <a:spLocks noChangeArrowheads="1"/>
              </p:cNvSpPr>
              <p:nvPr/>
            </p:nvSpPr>
            <p:spPr bwMode="auto">
              <a:xfrm>
                <a:off x="4191000" y="4876800"/>
                <a:ext cx="1206100" cy="468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s|&lt;a&gt;: ( , 2)</a:t>
                </a:r>
              </a:p>
            </p:txBody>
          </p:sp>
          <p:sp>
            <p:nvSpPr>
              <p:cNvPr id="17421" name="Line 12"/>
              <p:cNvSpPr>
                <a:spLocks noChangeShapeType="1"/>
              </p:cNvSpPr>
              <p:nvPr/>
            </p:nvSpPr>
            <p:spPr bwMode="auto">
              <a:xfrm flipV="1">
                <a:off x="5486400" y="4376738"/>
                <a:ext cx="457200" cy="728662"/>
              </a:xfrm>
              <a:prstGeom prst="line">
                <a:avLst/>
              </a:prstGeom>
              <a:grpFill/>
              <a:ln w="9525">
                <a:solidFill>
                  <a:schemeClr val="hlink"/>
                </a:solidFill>
                <a:miter lim="800000"/>
                <a:headEnd/>
                <a:tailEnd type="triangle" w="med" len="med"/>
              </a:ln>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7422" name="Text Box 13"/>
              <p:cNvSpPr txBox="1">
                <a:spLocks noChangeArrowheads="1"/>
              </p:cNvSpPr>
              <p:nvPr/>
            </p:nvSpPr>
            <p:spPr bwMode="auto">
              <a:xfrm>
                <a:off x="4038600" y="5867400"/>
                <a:ext cx="1327527" cy="468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s|&lt;ab&gt;: ( , 5)</a:t>
                </a:r>
              </a:p>
            </p:txBody>
          </p:sp>
          <p:sp>
            <p:nvSpPr>
              <p:cNvPr id="17423" name="Line 14"/>
              <p:cNvSpPr>
                <a:spLocks noChangeShapeType="1"/>
              </p:cNvSpPr>
              <p:nvPr/>
            </p:nvSpPr>
            <p:spPr bwMode="auto">
              <a:xfrm flipV="1">
                <a:off x="5486400" y="4376738"/>
                <a:ext cx="457200" cy="1795462"/>
              </a:xfrm>
              <a:prstGeom prst="line">
                <a:avLst/>
              </a:prstGeom>
              <a:grpFill/>
              <a:ln w="9525">
                <a:solidFill>
                  <a:srgbClr val="00B050"/>
                </a:solidFill>
                <a:miter lim="800000"/>
                <a:headEnd/>
                <a:tailEnd type="triangle" w="med" len="med"/>
              </a:ln>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7" name="Line 12"/>
            <p:cNvSpPr>
              <a:spLocks noChangeShapeType="1"/>
            </p:cNvSpPr>
            <p:nvPr/>
          </p:nvSpPr>
          <p:spPr bwMode="auto">
            <a:xfrm>
              <a:off x="6434965" y="3634921"/>
              <a:ext cx="0" cy="414338"/>
            </a:xfrm>
            <a:prstGeom prst="line">
              <a:avLst/>
            </a:prstGeom>
            <a:grpFill/>
            <a:ln w="9525">
              <a:solidFill>
                <a:schemeClr val="hlink"/>
              </a:solidFill>
              <a:miter lim="800000"/>
              <a:headEnd/>
              <a:tailEnd type="triangle" w="med" len="med"/>
            </a:ln>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 name="Line 12"/>
            <p:cNvSpPr>
              <a:spLocks noChangeShapeType="1"/>
            </p:cNvSpPr>
            <p:nvPr/>
          </p:nvSpPr>
          <p:spPr bwMode="auto">
            <a:xfrm>
              <a:off x="6747644" y="3666898"/>
              <a:ext cx="0" cy="414338"/>
            </a:xfrm>
            <a:prstGeom prst="line">
              <a:avLst/>
            </a:prstGeom>
            <a:grpFill/>
            <a:ln w="9525">
              <a:solidFill>
                <a:srgbClr val="00B050"/>
              </a:solidFill>
              <a:miter lim="800000"/>
              <a:headEnd/>
              <a:tailEnd type="triangle" w="med" len="med"/>
            </a:ln>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22" name="Rectangle 3"/>
          <p:cNvSpPr txBox="1">
            <a:spLocks noChangeArrowheads="1"/>
          </p:cNvSpPr>
          <p:nvPr/>
        </p:nvSpPr>
        <p:spPr>
          <a:xfrm>
            <a:off x="469976" y="2621540"/>
            <a:ext cx="8652277" cy="3895361"/>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738188" marR="0" lvl="1" indent="-538163" algn="l" defTabSz="914377" rtl="0" eaLnBrk="1" fontAlgn="auto" latinLnBrk="0" hangingPunct="1">
              <a:lnSpc>
                <a:spcPct val="100000"/>
              </a:lnSpc>
              <a:spcBef>
                <a:spcPts val="600"/>
              </a:spcBef>
              <a:spcAft>
                <a:spcPts val="300"/>
              </a:spcAft>
              <a:buClr>
                <a:srgbClr val="BD582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No physically copying suffixes</a:t>
            </a:r>
          </a:p>
          <a:p>
            <a:pPr marL="738188" marR="0" lvl="1" indent="-538163" algn="l" defTabSz="914377" rtl="0" eaLnBrk="1" fontAlgn="auto" latinLnBrk="0" hangingPunct="1">
              <a:lnSpc>
                <a:spcPct val="100000"/>
              </a:lnSpc>
              <a:spcBef>
                <a:spcPts val="600"/>
              </a:spcBef>
              <a:spcAft>
                <a:spcPts val="300"/>
              </a:spcAft>
              <a:buClr>
                <a:srgbClr val="BD582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FF0000"/>
                </a:solidFill>
                <a:effectLst/>
                <a:uLnTx/>
                <a:uFillTx/>
                <a:latin typeface="Calibri"/>
                <a:ea typeface="+mn-ea"/>
                <a:cs typeface="+mn-cs"/>
              </a:rPr>
              <a:t>Pointer to the sequence</a:t>
            </a:r>
          </a:p>
          <a:p>
            <a:pPr marL="738188" marR="0" lvl="1" indent="-538163" algn="l" defTabSz="914377" rtl="0" eaLnBrk="1" fontAlgn="auto" latinLnBrk="0" hangingPunct="1">
              <a:lnSpc>
                <a:spcPct val="100000"/>
              </a:lnSpc>
              <a:spcBef>
                <a:spcPts val="600"/>
              </a:spcBef>
              <a:spcAft>
                <a:spcPts val="300"/>
              </a:spcAft>
              <a:buClr>
                <a:srgbClr val="BD582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FF0000"/>
                </a:solidFill>
                <a:effectLst/>
                <a:uLnTx/>
                <a:uFillTx/>
                <a:latin typeface="Calibri"/>
                <a:ea typeface="+mn-ea"/>
                <a:cs typeface="+mn-cs"/>
              </a:rPr>
              <a:t>Offset of the suffix</a:t>
            </a:r>
          </a:p>
          <a:p>
            <a:pPr marL="461963" marR="0" lvl="0" indent="-461963" algn="l" defTabSz="914377" rtl="0" eaLnBrk="1" fontAlgn="auto" latinLnBrk="0" hangingPunct="1">
              <a:lnSpc>
                <a:spcPct val="100000"/>
              </a:lnSpc>
              <a:spcBef>
                <a:spcPts val="600"/>
              </a:spcBef>
              <a:spcAft>
                <a:spcPts val="300"/>
              </a:spcAft>
              <a:buClr>
                <a:srgbClr val="0000C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But if it does not fit in memory</a:t>
            </a:r>
            <a:endParaRPr kumimoji="0" lang="en-US" altLang="en-US" sz="2400" b="0" i="0" u="none" strike="noStrike" kern="0" cap="none" spc="0" normalizeH="0" baseline="0" noProof="0" dirty="0">
              <a:ln>
                <a:noFill/>
              </a:ln>
              <a:solidFill>
                <a:srgbClr val="FF0000"/>
              </a:solidFill>
              <a:effectLst/>
              <a:uLnTx/>
              <a:uFillTx/>
              <a:latin typeface="Calibri"/>
              <a:ea typeface="+mn-ea"/>
              <a:cs typeface="+mn-cs"/>
            </a:endParaRPr>
          </a:p>
          <a:p>
            <a:pPr marL="738188" marR="0" lvl="1" indent="-538163" algn="l" defTabSz="914377" rtl="0" eaLnBrk="1" fontAlgn="auto" latinLnBrk="0" hangingPunct="1">
              <a:lnSpc>
                <a:spcPct val="100000"/>
              </a:lnSpc>
              <a:spcBef>
                <a:spcPts val="600"/>
              </a:spcBef>
              <a:spcAft>
                <a:spcPts val="300"/>
              </a:spcAft>
              <a:buClr>
                <a:srgbClr val="BD582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Physical projection</a:t>
            </a:r>
          </a:p>
          <a:p>
            <a:pPr marL="461963" marR="0" lvl="0" indent="-461963" algn="l" defTabSz="914377" rtl="0" eaLnBrk="1" fontAlgn="auto" latinLnBrk="0" hangingPunct="1">
              <a:lnSpc>
                <a:spcPct val="100000"/>
              </a:lnSpc>
              <a:spcBef>
                <a:spcPts val="600"/>
              </a:spcBef>
              <a:spcAft>
                <a:spcPts val="300"/>
              </a:spcAft>
              <a:buClr>
                <a:srgbClr val="0000C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Suggested approach:</a:t>
            </a:r>
          </a:p>
          <a:p>
            <a:pPr marL="738188" marR="0" lvl="1" indent="-538163" algn="l" defTabSz="914377" rtl="0" eaLnBrk="1" fontAlgn="auto" latinLnBrk="0" hangingPunct="1">
              <a:lnSpc>
                <a:spcPct val="100000"/>
              </a:lnSpc>
              <a:spcBef>
                <a:spcPts val="600"/>
              </a:spcBef>
              <a:spcAft>
                <a:spcPts val="300"/>
              </a:spcAft>
              <a:buClr>
                <a:srgbClr val="BD582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Integration of physical and pseudo-projection</a:t>
            </a:r>
          </a:p>
          <a:p>
            <a:pPr marL="738188" marR="0" lvl="1" indent="-538163" algn="l" defTabSz="914377" rtl="0" eaLnBrk="1" fontAlgn="auto" latinLnBrk="0" hangingPunct="1">
              <a:lnSpc>
                <a:spcPct val="100000"/>
              </a:lnSpc>
              <a:spcBef>
                <a:spcPts val="600"/>
              </a:spcBef>
              <a:spcAft>
                <a:spcPts val="300"/>
              </a:spcAft>
              <a:buClr>
                <a:srgbClr val="BD582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Swapping to pseudo-projection when the data fits in memory</a:t>
            </a:r>
          </a:p>
        </p:txBody>
      </p:sp>
      <p:sp>
        <p:nvSpPr>
          <p:cNvPr id="21" name="Text Box 41">
            <a:extLst>
              <a:ext uri="{FF2B5EF4-FFF2-40B4-BE49-F238E27FC236}">
                <a16:creationId xmlns:a16="http://schemas.microsoft.com/office/drawing/2014/main" id="{7B39C8D6-31D5-F844-90B7-286307A7775B}"/>
              </a:ext>
            </a:extLst>
          </p:cNvPr>
          <p:cNvSpPr txBox="1">
            <a:spLocks noChangeArrowheads="1"/>
          </p:cNvSpPr>
          <p:nvPr/>
        </p:nvSpPr>
        <p:spPr bwMode="auto">
          <a:xfrm>
            <a:off x="9032240" y="2179197"/>
            <a:ext cx="853439" cy="369332"/>
          </a:xfrm>
          <a:prstGeom prst="rect">
            <a:avLst/>
          </a:prstGeom>
          <a:noFill/>
          <a:ln>
            <a:noFill/>
          </a:ln>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rPr>
              <a:t>2      5</a:t>
            </a:r>
          </a:p>
        </p:txBody>
      </p:sp>
      <p:sp>
        <p:nvSpPr>
          <p:cNvPr id="23" name="Text Box 8">
            <a:extLst>
              <a:ext uri="{FF2B5EF4-FFF2-40B4-BE49-F238E27FC236}">
                <a16:creationId xmlns:a16="http://schemas.microsoft.com/office/drawing/2014/main" id="{52F9301B-39E4-CD46-A87B-2AD30E37D1E7}"/>
              </a:ext>
            </a:extLst>
          </p:cNvPr>
          <p:cNvSpPr txBox="1">
            <a:spLocks noChangeArrowheads="1"/>
          </p:cNvSpPr>
          <p:nvPr/>
        </p:nvSpPr>
        <p:spPr bwMode="auto">
          <a:xfrm>
            <a:off x="8968549" y="1940212"/>
            <a:ext cx="27818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US" altLang="en-US" sz="1600" dirty="0">
                <a:solidFill>
                  <a:srgbClr val="000000"/>
                </a:solidFill>
                <a:latin typeface="Tahoma" pitchFamily="34" charset="0"/>
              </a:rPr>
              <a:t>Pointers save memory usage</a:t>
            </a:r>
            <a:endParaRPr lang="en-US" sz="1600" dirty="0"/>
          </a:p>
        </p:txBody>
      </p:sp>
    </p:spTree>
    <p:extLst>
      <p:ext uri="{BB962C8B-B14F-4D97-AF65-F5344CB8AC3E}">
        <p14:creationId xmlns:p14="http://schemas.microsoft.com/office/powerpoint/2010/main" val="237038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5"/>
          <p:cNvGraphicFramePr>
            <a:graphicFrameLocks noGrp="1" noChangeAspect="1"/>
          </p:cNvGraphicFramePr>
          <p:nvPr>
            <p:ph sz="quarter" idx="3"/>
          </p:nvPr>
        </p:nvGraphicFramePr>
        <p:xfrm>
          <a:off x="7518400" y="4576764"/>
          <a:ext cx="4470400" cy="1976437"/>
        </p:xfrm>
        <a:graphic>
          <a:graphicData uri="http://schemas.openxmlformats.org/presentationml/2006/ole">
            <mc:AlternateContent xmlns:mc="http://schemas.openxmlformats.org/markup-compatibility/2006">
              <mc:Choice xmlns:v="urn:schemas-microsoft-com:vml" Requires="v">
                <p:oleObj name="Photo Editor Photo" r:id="rId3" imgW="11000000" imgH="5458587" progId="MSPhotoEd.3">
                  <p:embed/>
                </p:oleObj>
              </mc:Choice>
              <mc:Fallback>
                <p:oleObj name="Photo Editor Photo" r:id="rId3" imgW="11000000" imgH="5458587" progId="MSPhotoEd.3">
                  <p:embed/>
                  <p:pic>
                    <p:nvPicPr>
                      <p:cNvPr id="1331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8400" y="4576764"/>
                        <a:ext cx="4470400" cy="197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315" name="Object 4"/>
          <p:cNvGraphicFramePr>
            <a:graphicFrameLocks noGrp="1" noChangeAspect="1"/>
          </p:cNvGraphicFramePr>
          <p:nvPr>
            <p:ph sz="quarter" idx="2"/>
          </p:nvPr>
        </p:nvGraphicFramePr>
        <p:xfrm>
          <a:off x="7414685" y="2590800"/>
          <a:ext cx="4777316" cy="1828800"/>
        </p:xfrm>
        <a:graphic>
          <a:graphicData uri="http://schemas.openxmlformats.org/presentationml/2006/ole">
            <mc:AlternateContent xmlns:mc="http://schemas.openxmlformats.org/markup-compatibility/2006">
              <mc:Choice xmlns:v="urn:schemas-microsoft-com:vml" Requires="v">
                <p:oleObj name="Photo Editor Photo" r:id="rId5" imgW="10488489" imgH="5401429" progId="MSPhotoEd.3">
                  <p:embed/>
                </p:oleObj>
              </mc:Choice>
              <mc:Fallback>
                <p:oleObj name="Photo Editor Photo" r:id="rId5" imgW="10488489" imgH="5401429" progId="MSPhotoEd.3">
                  <p:embed/>
                  <p:pic>
                    <p:nvPicPr>
                      <p:cNvPr id="1331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4685" y="2590800"/>
                        <a:ext cx="477731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316" name="Rectangle 2"/>
          <p:cNvSpPr>
            <a:spLocks noGrp="1" noChangeArrowheads="1"/>
          </p:cNvSpPr>
          <p:nvPr>
            <p:ph type="title"/>
          </p:nvPr>
        </p:nvSpPr>
        <p:spPr>
          <a:xfrm>
            <a:off x="0" y="304800"/>
            <a:ext cx="12192000" cy="609600"/>
          </a:xfrm>
          <a:noFill/>
        </p:spPr>
        <p:txBody>
          <a:bodyPr lIns="92075" tIns="46038" rIns="92075" bIns="46038" anchor="ctr">
            <a:normAutofit fontScale="90000"/>
          </a:bodyPr>
          <a:lstStyle/>
          <a:p>
            <a:pPr eaLnBrk="1" hangingPunct="1"/>
            <a:r>
              <a:rPr lang="en-US" altLang="en-US" dirty="0" err="1"/>
              <a:t>CloSpan</a:t>
            </a:r>
            <a:r>
              <a:rPr lang="en-US" altLang="en-US" dirty="0"/>
              <a:t>: Mining Closed Sequential Patterns</a:t>
            </a:r>
          </a:p>
        </p:txBody>
      </p:sp>
      <p:sp>
        <p:nvSpPr>
          <p:cNvPr id="13317" name="Rectangle 3"/>
          <p:cNvSpPr>
            <a:spLocks noGrp="1" noChangeArrowheads="1"/>
          </p:cNvSpPr>
          <p:nvPr>
            <p:ph type="body" sz="half" idx="1"/>
          </p:nvPr>
        </p:nvSpPr>
        <p:spPr>
          <a:xfrm>
            <a:off x="406400" y="1171072"/>
            <a:ext cx="11277600" cy="1447800"/>
          </a:xfrm>
        </p:spPr>
        <p:txBody>
          <a:bodyPr/>
          <a:lstStyle/>
          <a:p>
            <a:pPr eaLnBrk="1" hangingPunct="1">
              <a:lnSpc>
                <a:spcPct val="110000"/>
              </a:lnSpc>
            </a:pPr>
            <a:r>
              <a:rPr lang="en-US" altLang="en-US" dirty="0"/>
              <a:t>A </a:t>
            </a:r>
            <a:r>
              <a:rPr lang="en-US" altLang="en-US" dirty="0">
                <a:solidFill>
                  <a:srgbClr val="FF0000"/>
                </a:solidFill>
              </a:rPr>
              <a:t>closed sequential pattern </a:t>
            </a:r>
            <a:r>
              <a:rPr lang="en-US" altLang="en-US" i="1" dirty="0"/>
              <a:t>s</a:t>
            </a:r>
            <a:r>
              <a:rPr lang="en-US" altLang="en-US" dirty="0"/>
              <a:t>:  There exists no </a:t>
            </a:r>
            <a:r>
              <a:rPr lang="en-US" altLang="en-US" dirty="0" err="1"/>
              <a:t>superpattern</a:t>
            </a:r>
            <a:r>
              <a:rPr lang="en-US" altLang="en-US" dirty="0"/>
              <a:t> </a:t>
            </a:r>
            <a:r>
              <a:rPr lang="en-US" altLang="en-US" i="1" dirty="0"/>
              <a:t>s’</a:t>
            </a:r>
            <a:r>
              <a:rPr lang="en-US" altLang="en-US" dirty="0"/>
              <a:t> such that </a:t>
            </a:r>
            <a:r>
              <a:rPr lang="en-US" altLang="en-US" i="1" dirty="0"/>
              <a:t>s’ </a:t>
            </a:r>
            <a:r>
              <a:rPr lang="he-IL" altLang="en-US" dirty="0"/>
              <a:t>כ</a:t>
            </a:r>
            <a:r>
              <a:rPr lang="en-US" altLang="en-US" i="1" dirty="0"/>
              <a:t> s</a:t>
            </a:r>
            <a:r>
              <a:rPr lang="en-US" altLang="en-US" dirty="0"/>
              <a:t>, and </a:t>
            </a:r>
            <a:r>
              <a:rPr lang="en-US" altLang="en-US" i="1" dirty="0"/>
              <a:t>s’</a:t>
            </a:r>
            <a:r>
              <a:rPr lang="en-US" altLang="en-US" dirty="0"/>
              <a:t> and </a:t>
            </a:r>
            <a:r>
              <a:rPr lang="en-US" altLang="en-US" i="1" dirty="0"/>
              <a:t>s</a:t>
            </a:r>
            <a:r>
              <a:rPr lang="en-US" altLang="en-US" dirty="0"/>
              <a:t> have the same support </a:t>
            </a:r>
          </a:p>
          <a:p>
            <a:pPr eaLnBrk="1" hangingPunct="1">
              <a:lnSpc>
                <a:spcPct val="110000"/>
              </a:lnSpc>
            </a:pPr>
            <a:r>
              <a:rPr lang="en-US" altLang="en-US" dirty="0"/>
              <a:t>Which ones are closed?  &lt;</a:t>
            </a:r>
            <a:r>
              <a:rPr lang="en-US" altLang="en-US" dirty="0" err="1"/>
              <a:t>abc</a:t>
            </a:r>
            <a:r>
              <a:rPr lang="en-US" altLang="en-US" dirty="0"/>
              <a:t>&gt;: 20, &lt;</a:t>
            </a:r>
            <a:r>
              <a:rPr lang="en-US" altLang="en-US" dirty="0" err="1"/>
              <a:t>abcd</a:t>
            </a:r>
            <a:r>
              <a:rPr lang="en-US" altLang="en-US" dirty="0"/>
              <a:t>&gt;:20, &lt;</a:t>
            </a:r>
            <a:r>
              <a:rPr lang="en-US" altLang="en-US" dirty="0" err="1"/>
              <a:t>abcde</a:t>
            </a:r>
            <a:r>
              <a:rPr lang="en-US" altLang="en-US" dirty="0"/>
              <a:t>&gt;: 15 </a:t>
            </a:r>
          </a:p>
        </p:txBody>
      </p:sp>
      <p:sp>
        <p:nvSpPr>
          <p:cNvPr id="8" name="Rectangle 3"/>
          <p:cNvSpPr txBox="1">
            <a:spLocks noChangeArrowheads="1"/>
          </p:cNvSpPr>
          <p:nvPr/>
        </p:nvSpPr>
        <p:spPr>
          <a:xfrm>
            <a:off x="390351" y="2610895"/>
            <a:ext cx="7640465" cy="4041695"/>
          </a:xfrm>
          <a:prstGeom prst="rect">
            <a:avLst/>
          </a:prstGeom>
        </p:spPr>
        <p:txBody>
          <a:bodyPr vert="horz" lIns="91438" tIns="45719" rIns="91438" bIns="45719"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defRPr/>
            </a:pPr>
            <a:r>
              <a:rPr lang="en-US" altLang="en-US" kern="0" dirty="0"/>
              <a:t>Why directly mine closed sequential patterns?</a:t>
            </a:r>
          </a:p>
          <a:p>
            <a:pPr lvl="1">
              <a:defRPr/>
            </a:pPr>
            <a:r>
              <a:rPr lang="en-US" altLang="en-US" kern="0" dirty="0"/>
              <a:t>Reduce # of (redundant) patterns</a:t>
            </a:r>
          </a:p>
          <a:p>
            <a:pPr lvl="1">
              <a:defRPr/>
            </a:pPr>
            <a:r>
              <a:rPr lang="en-US" altLang="en-US" kern="0" dirty="0"/>
              <a:t>Attain the same expressive power</a:t>
            </a:r>
          </a:p>
          <a:p>
            <a:pPr>
              <a:defRPr/>
            </a:pPr>
            <a:r>
              <a:rPr lang="en-US" altLang="en-US" kern="0" dirty="0"/>
              <a:t>Property P:</a:t>
            </a:r>
            <a:r>
              <a:rPr lang="en-US" altLang="en-US" kern="0" dirty="0">
                <a:solidFill>
                  <a:srgbClr val="FF0000"/>
                </a:solidFill>
              </a:rPr>
              <a:t> </a:t>
            </a:r>
            <a:r>
              <a:rPr lang="en-US" dirty="0"/>
              <a:t>Given two sequences s and s’, if s is a subsequence of s’, then the projected database of s = the projected database of s’ </a:t>
            </a:r>
            <a:r>
              <a:rPr lang="en-US" dirty="0" err="1"/>
              <a:t>iff</a:t>
            </a:r>
            <a:r>
              <a:rPr lang="en-US" dirty="0"/>
              <a:t> the size of the two projected databases are the same.</a:t>
            </a:r>
            <a:endParaRPr lang="en-US" altLang="en-US" kern="0" dirty="0">
              <a:solidFill>
                <a:srgbClr val="FF0000"/>
              </a:solidFill>
            </a:endParaRPr>
          </a:p>
          <a:p>
            <a:pPr>
              <a:defRPr/>
            </a:pPr>
            <a:r>
              <a:rPr lang="en-US" altLang="en-US" kern="0" dirty="0"/>
              <a:t>Explore </a:t>
            </a:r>
            <a:r>
              <a:rPr lang="en-US" altLang="en-US" i="1" kern="0" dirty="0">
                <a:solidFill>
                  <a:srgbClr val="FF0000"/>
                </a:solidFill>
              </a:rPr>
              <a:t>Backward </a:t>
            </a:r>
            <a:r>
              <a:rPr lang="en-US" altLang="en-US" i="1" kern="0" dirty="0" err="1">
                <a:solidFill>
                  <a:srgbClr val="FF0000"/>
                </a:solidFill>
              </a:rPr>
              <a:t>Subpattern</a:t>
            </a:r>
            <a:r>
              <a:rPr lang="en-US" altLang="en-US" i="1" kern="0" dirty="0">
                <a:solidFill>
                  <a:srgbClr val="FF0000"/>
                </a:solidFill>
              </a:rPr>
              <a:t> </a:t>
            </a:r>
            <a:r>
              <a:rPr lang="en-US" altLang="en-US" kern="0" dirty="0"/>
              <a:t>and </a:t>
            </a:r>
            <a:r>
              <a:rPr lang="en-US" altLang="en-US" i="1" kern="0" dirty="0">
                <a:solidFill>
                  <a:srgbClr val="FF0000"/>
                </a:solidFill>
              </a:rPr>
              <a:t>Backward </a:t>
            </a:r>
            <a:r>
              <a:rPr lang="en-US" altLang="en-US" i="1" kern="0" dirty="0" err="1">
                <a:solidFill>
                  <a:srgbClr val="FF0000"/>
                </a:solidFill>
              </a:rPr>
              <a:t>Superpattern</a:t>
            </a:r>
            <a:r>
              <a:rPr lang="en-US" altLang="en-US" i="1" kern="0" dirty="0">
                <a:solidFill>
                  <a:srgbClr val="FF0000"/>
                </a:solidFill>
              </a:rPr>
              <a:t> </a:t>
            </a:r>
            <a:r>
              <a:rPr lang="en-US" altLang="en-US" kern="0" dirty="0"/>
              <a:t>pruning to prune redundant search space</a:t>
            </a:r>
          </a:p>
          <a:p>
            <a:pPr>
              <a:defRPr/>
            </a:pPr>
            <a:r>
              <a:rPr lang="en-US" altLang="en-US" kern="0" dirty="0"/>
              <a:t>Greatly enhances efficiency </a:t>
            </a:r>
            <a:r>
              <a:rPr lang="en-US" altLang="en-US" dirty="0"/>
              <a:t>(Yan, et al., SDM’03)</a:t>
            </a:r>
          </a:p>
        </p:txBody>
      </p:sp>
    </p:spTree>
    <p:extLst>
      <p:ext uri="{BB962C8B-B14F-4D97-AF65-F5344CB8AC3E}">
        <p14:creationId xmlns:p14="http://schemas.microsoft.com/office/powerpoint/2010/main" val="93050735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441379" y="3119691"/>
          <a:ext cx="1324618" cy="1097280"/>
        </p:xfrm>
        <a:graphic>
          <a:graphicData uri="http://schemas.openxmlformats.org/drawingml/2006/table">
            <a:tbl>
              <a:tblPr firstRow="1" bandRow="1">
                <a:tableStyleId>{5C22544A-7EE6-4342-B048-85BDC9FD1C3A}</a:tableStyleId>
              </a:tblPr>
              <a:tblGrid>
                <a:gridCol w="1324618">
                  <a:extLst>
                    <a:ext uri="{9D8B030D-6E8A-4147-A177-3AD203B41FA5}">
                      <a16:colId xmlns:a16="http://schemas.microsoft.com/office/drawing/2014/main" val="20000"/>
                    </a:ext>
                  </a:extLst>
                </a:gridCol>
              </a:tblGrid>
              <a:tr h="242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efbcg</a:t>
                      </a:r>
                      <a:r>
                        <a:rPr kumimoji="0" lang="en-US" sz="1800" b="0" i="0" u="none" strike="noStrike" cap="none" normalizeH="0" baseline="0" dirty="0">
                          <a:ln>
                            <a:noFill/>
                          </a:ln>
                          <a:solidFill>
                            <a:schemeClr val="tx1"/>
                          </a:solidFill>
                          <a:effectLst/>
                          <a:latin typeface="Calibri" panose="020F0502020204030204" pitchFamily="34" charset="0"/>
                        </a:rPr>
                        <a:t>&gt;</a:t>
                      </a:r>
                    </a:p>
                  </a:txBody>
                  <a:tcPr marL="121920" marR="121920">
                    <a:solidFill>
                      <a:srgbClr val="CCFF66"/>
                    </a:solidFill>
                  </a:tcPr>
                </a:tc>
                <a:extLst>
                  <a:ext uri="{0D108BD9-81ED-4DB2-BD59-A6C34878D82A}">
                    <a16:rowId xmlns:a16="http://schemas.microsoft.com/office/drawing/2014/main" val="10000"/>
                  </a:ext>
                </a:extLst>
              </a:tr>
              <a:tr h="327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fegb</a:t>
                      </a:r>
                      <a:r>
                        <a:rPr kumimoji="0" lang="en-US" sz="1800" b="0" i="0" u="none" strike="noStrike" cap="none" normalizeH="0" baseline="0" dirty="0">
                          <a:ln>
                            <a:noFill/>
                          </a:ln>
                          <a:solidFill>
                            <a:schemeClr val="tx1"/>
                          </a:solidFill>
                          <a:effectLst/>
                          <a:latin typeface="Calibri" panose="020F0502020204030204" pitchFamily="34" charset="0"/>
                        </a:rPr>
                        <a:t>(ac)&gt;</a:t>
                      </a:r>
                    </a:p>
                  </a:txBody>
                  <a:tcPr marL="121920" marR="121920">
                    <a:solidFill>
                      <a:srgbClr val="CCFF66"/>
                    </a:solidFill>
                  </a:tcPr>
                </a:tc>
                <a:extLst>
                  <a:ext uri="{0D108BD9-81ED-4DB2-BD59-A6C34878D82A}">
                    <a16:rowId xmlns:a16="http://schemas.microsoft.com/office/drawing/2014/main" val="10001"/>
                  </a:ext>
                </a:extLst>
              </a:tr>
              <a:tr h="255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fea</a:t>
                      </a:r>
                      <a:r>
                        <a:rPr kumimoji="0" lang="en-US" sz="1800" b="0" i="0" u="none" strike="noStrike" cap="none" normalizeH="0" baseline="0" dirty="0">
                          <a:ln>
                            <a:noFill/>
                          </a:ln>
                          <a:solidFill>
                            <a:schemeClr val="tx1"/>
                          </a:solidFill>
                          <a:effectLst/>
                          <a:latin typeface="Calibri" panose="020F0502020204030204" pitchFamily="34" charset="0"/>
                        </a:rPr>
                        <a:t>&gt;</a:t>
                      </a:r>
                    </a:p>
                  </a:txBody>
                  <a:tcPr marL="121920" marR="121920">
                    <a:solidFill>
                      <a:srgbClr val="CCFF66"/>
                    </a:solidFill>
                  </a:tcPr>
                </a:tc>
                <a:extLst>
                  <a:ext uri="{0D108BD9-81ED-4DB2-BD59-A6C34878D82A}">
                    <a16:rowId xmlns:a16="http://schemas.microsoft.com/office/drawing/2014/main" val="10002"/>
                  </a:ext>
                </a:extLst>
              </a:tr>
            </a:tbl>
          </a:graphicData>
        </a:graphic>
      </p:graphicFrame>
      <p:graphicFrame>
        <p:nvGraphicFramePr>
          <p:cNvPr id="7" name="Object 6"/>
          <p:cNvGraphicFramePr>
            <a:graphicFrameLocks noGrp="1" noChangeAspect="1"/>
          </p:cNvGraphicFramePr>
          <p:nvPr/>
        </p:nvGraphicFramePr>
        <p:xfrm>
          <a:off x="681527" y="4875334"/>
          <a:ext cx="4060854" cy="1976437"/>
        </p:xfrm>
        <a:graphic>
          <a:graphicData uri="http://schemas.openxmlformats.org/presentationml/2006/ole">
            <mc:AlternateContent xmlns:mc="http://schemas.openxmlformats.org/markup-compatibility/2006">
              <mc:Choice xmlns:v="urn:schemas-microsoft-com:vml" Requires="v">
                <p:oleObj name="Photo Editor Photo" r:id="rId3" imgW="11000000" imgH="5458587" progId="MSPhotoEd.3">
                  <p:embed/>
                </p:oleObj>
              </mc:Choice>
              <mc:Fallback>
                <p:oleObj name="Photo Editor Photo" r:id="rId3" imgW="11000000" imgH="5458587" progId="MSPhotoEd.3">
                  <p:embed/>
                  <p:pic>
                    <p:nvPicPr>
                      <p:cNvPr id="7"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27" y="4875334"/>
                        <a:ext cx="4060854" cy="1976437"/>
                      </a:xfrm>
                      <a:prstGeom prst="rect">
                        <a:avLst/>
                      </a:prstGeom>
                      <a:noFill/>
                      <a:ln>
                        <a:noFill/>
                      </a:ln>
                    </p:spPr>
                  </p:pic>
                </p:oleObj>
              </mc:Fallback>
            </mc:AlternateContent>
          </a:graphicData>
        </a:graphic>
      </p:graphicFrame>
      <p:sp>
        <p:nvSpPr>
          <p:cNvPr id="35" name="Text Box 40"/>
          <p:cNvSpPr txBox="1">
            <a:spLocks noChangeArrowheads="1"/>
          </p:cNvSpPr>
          <p:nvPr/>
        </p:nvSpPr>
        <p:spPr bwMode="auto">
          <a:xfrm>
            <a:off x="9213798" y="2777459"/>
            <a:ext cx="560914" cy="36933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algn="ctr" eaLnBrk="1" hangingPunct="1">
              <a:spcBef>
                <a:spcPct val="0"/>
              </a:spcBef>
              <a:buClrTx/>
              <a:buSzTx/>
              <a:buFontTx/>
              <a:buNone/>
            </a:pPr>
            <a:r>
              <a:rPr lang="en-US" altLang="en-US" sz="1800" dirty="0">
                <a:solidFill>
                  <a:srgbClr val="000000"/>
                </a:solidFill>
              </a:rPr>
              <a:t>&lt;e&gt;</a:t>
            </a:r>
          </a:p>
        </p:txBody>
      </p:sp>
      <p:sp>
        <p:nvSpPr>
          <p:cNvPr id="11266" name="Text Box 28"/>
          <p:cNvSpPr txBox="1">
            <a:spLocks noChangeArrowheads="1"/>
          </p:cNvSpPr>
          <p:nvPr/>
        </p:nvSpPr>
        <p:spPr bwMode="auto">
          <a:xfrm>
            <a:off x="7419646" y="2789829"/>
            <a:ext cx="526106" cy="36933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r>
              <a:rPr lang="en-US" altLang="en-US" sz="1800" dirty="0">
                <a:solidFill>
                  <a:srgbClr val="000000"/>
                </a:solidFill>
              </a:rPr>
              <a:t>&lt;a&gt;</a:t>
            </a:r>
          </a:p>
        </p:txBody>
      </p:sp>
      <p:sp>
        <p:nvSpPr>
          <p:cNvPr id="11267" name="Rectangle 2"/>
          <p:cNvSpPr>
            <a:spLocks noGrp="1" noChangeArrowheads="1"/>
          </p:cNvSpPr>
          <p:nvPr>
            <p:ph type="title"/>
          </p:nvPr>
        </p:nvSpPr>
        <p:spPr>
          <a:xfrm>
            <a:off x="-6402" y="206191"/>
            <a:ext cx="12192000" cy="762000"/>
          </a:xfrm>
        </p:spPr>
        <p:txBody>
          <a:bodyPr>
            <a:normAutofit fontScale="90000"/>
          </a:bodyPr>
          <a:lstStyle/>
          <a:p>
            <a:r>
              <a:rPr lang="en-US" altLang="en-US" dirty="0" err="1"/>
              <a:t>CloSpan</a:t>
            </a:r>
            <a:r>
              <a:rPr lang="en-US" altLang="en-US" dirty="0"/>
              <a:t>: When </a:t>
            </a:r>
            <a:r>
              <a:rPr lang="en-US" altLang="en-US" kern="0" dirty="0"/>
              <a:t>Two Projected DBs Have the Same Size</a:t>
            </a:r>
            <a:r>
              <a:rPr lang="en-US" altLang="en-US" dirty="0"/>
              <a:t> </a:t>
            </a:r>
          </a:p>
        </p:txBody>
      </p:sp>
      <p:sp>
        <p:nvSpPr>
          <p:cNvPr id="11270" name="Line 27"/>
          <p:cNvSpPr>
            <a:spLocks noChangeShapeType="1"/>
          </p:cNvSpPr>
          <p:nvPr/>
        </p:nvSpPr>
        <p:spPr bwMode="auto">
          <a:xfrm flipH="1">
            <a:off x="7765997" y="2650543"/>
            <a:ext cx="918027" cy="458818"/>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11271" name="Text Box 29"/>
          <p:cNvSpPr txBox="1">
            <a:spLocks noChangeArrowheads="1"/>
          </p:cNvSpPr>
          <p:nvPr/>
        </p:nvSpPr>
        <p:spPr bwMode="auto">
          <a:xfrm>
            <a:off x="5436456" y="3919145"/>
            <a:ext cx="653142" cy="36933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r>
              <a:rPr lang="en-US" altLang="en-US" sz="1800" dirty="0">
                <a:solidFill>
                  <a:srgbClr val="000000"/>
                </a:solidFill>
              </a:rPr>
              <a:t>&lt;f&gt;</a:t>
            </a:r>
          </a:p>
        </p:txBody>
      </p:sp>
      <p:sp>
        <p:nvSpPr>
          <p:cNvPr id="11275" name="Text Box 40"/>
          <p:cNvSpPr txBox="1">
            <a:spLocks noChangeArrowheads="1"/>
          </p:cNvSpPr>
          <p:nvPr/>
        </p:nvSpPr>
        <p:spPr bwMode="auto">
          <a:xfrm>
            <a:off x="8498212" y="2782374"/>
            <a:ext cx="620486" cy="36933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algn="ctr" eaLnBrk="1" hangingPunct="1">
              <a:spcBef>
                <a:spcPct val="0"/>
              </a:spcBef>
              <a:buClrTx/>
              <a:buSzTx/>
              <a:buFontTx/>
              <a:buNone/>
            </a:pPr>
            <a:r>
              <a:rPr lang="en-US" altLang="en-US" sz="1800" dirty="0">
                <a:solidFill>
                  <a:srgbClr val="000000"/>
                </a:solidFill>
              </a:rPr>
              <a:t>&lt;b&gt;</a:t>
            </a:r>
          </a:p>
        </p:txBody>
      </p:sp>
      <p:graphicFrame>
        <p:nvGraphicFramePr>
          <p:cNvPr id="28" name="Table 27"/>
          <p:cNvGraphicFramePr>
            <a:graphicFrameLocks noGrp="1"/>
          </p:cNvGraphicFramePr>
          <p:nvPr/>
        </p:nvGraphicFramePr>
        <p:xfrm>
          <a:off x="8228486" y="1168173"/>
          <a:ext cx="1840442" cy="1463040"/>
        </p:xfrm>
        <a:graphic>
          <a:graphicData uri="http://schemas.openxmlformats.org/drawingml/2006/table">
            <a:tbl>
              <a:tblPr firstRow="1" bandRow="1">
                <a:tableStyleId>{7DF18680-E054-41AD-8BC1-D1AEF772440D}</a:tableStyleId>
              </a:tblPr>
              <a:tblGrid>
                <a:gridCol w="436275">
                  <a:extLst>
                    <a:ext uri="{9D8B030D-6E8A-4147-A177-3AD203B41FA5}">
                      <a16:colId xmlns:a16="http://schemas.microsoft.com/office/drawing/2014/main" val="20000"/>
                    </a:ext>
                  </a:extLst>
                </a:gridCol>
                <a:gridCol w="1404167">
                  <a:extLst>
                    <a:ext uri="{9D8B030D-6E8A-4147-A177-3AD203B41FA5}">
                      <a16:colId xmlns:a16="http://schemas.microsoft.com/office/drawing/2014/main" val="20001"/>
                    </a:ext>
                  </a:extLst>
                </a:gridCol>
              </a:tblGrid>
              <a:tr h="338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Calibri" panose="020F0502020204030204" pitchFamily="34" charset="0"/>
                        </a:rPr>
                        <a:t>ID</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Sequence</a:t>
                      </a:r>
                    </a:p>
                  </a:txBody>
                  <a:tcPr marL="121920" marR="121920"/>
                </a:tc>
                <a:extLst>
                  <a:ext uri="{0D108BD9-81ED-4DB2-BD59-A6C34878D82A}">
                    <a16:rowId xmlns:a16="http://schemas.microsoft.com/office/drawing/2014/main" val="10000"/>
                  </a:ext>
                </a:extLst>
              </a:tr>
              <a:tr h="338385">
                <a:tc>
                  <a:txBody>
                    <a:bodyPr/>
                    <a:lstStyle/>
                    <a:p>
                      <a:r>
                        <a:rPr lang="en-US" sz="1800" dirty="0">
                          <a:latin typeface="Calibri" panose="020F0502020204030204" pitchFamily="34" charset="0"/>
                        </a:rPr>
                        <a:t>1</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aefbcg</a:t>
                      </a:r>
                      <a:r>
                        <a:rPr kumimoji="0" lang="en-US" sz="18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1"/>
                  </a:ext>
                </a:extLst>
              </a:tr>
              <a:tr h="338385">
                <a:tc>
                  <a:txBody>
                    <a:bodyPr/>
                    <a:lstStyle/>
                    <a:p>
                      <a:r>
                        <a:rPr lang="en-US" sz="1800" dirty="0">
                          <a:latin typeface="Calibri" panose="020F0502020204030204" pitchFamily="34" charset="0"/>
                        </a:rPr>
                        <a:t>2</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afegb</a:t>
                      </a:r>
                      <a:r>
                        <a:rPr kumimoji="0" lang="en-US" sz="1800" b="0" i="0" u="none" strike="noStrike" cap="none" normalizeH="0" baseline="0" dirty="0">
                          <a:ln>
                            <a:noFill/>
                          </a:ln>
                          <a:solidFill>
                            <a:schemeClr val="tx1"/>
                          </a:solidFill>
                          <a:effectLst/>
                          <a:latin typeface="Calibri" panose="020F0502020204030204" pitchFamily="34" charset="0"/>
                        </a:rPr>
                        <a:t>(ac)&gt;</a:t>
                      </a:r>
                    </a:p>
                  </a:txBody>
                  <a:tcPr marL="121920" marR="121920"/>
                </a:tc>
                <a:extLst>
                  <a:ext uri="{0D108BD9-81ED-4DB2-BD59-A6C34878D82A}">
                    <a16:rowId xmlns:a16="http://schemas.microsoft.com/office/drawing/2014/main" val="10002"/>
                  </a:ext>
                </a:extLst>
              </a:tr>
              <a:tr h="338385">
                <a:tc>
                  <a:txBody>
                    <a:bodyPr/>
                    <a:lstStyle/>
                    <a:p>
                      <a:r>
                        <a:rPr lang="en-US" sz="1800" dirty="0">
                          <a:latin typeface="Calibri" panose="020F0502020204030204" pitchFamily="34" charset="0"/>
                        </a:rPr>
                        <a:t>3</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afea</a:t>
                      </a:r>
                      <a:r>
                        <a:rPr kumimoji="0" lang="en-US" sz="1800" b="0" i="0" u="none" strike="noStrike" cap="none" normalizeH="0" baseline="0" dirty="0">
                          <a:ln>
                            <a:noFill/>
                          </a:ln>
                          <a:solidFill>
                            <a:schemeClr val="tx1"/>
                          </a:solidFill>
                          <a:effectLst/>
                          <a:latin typeface="Calibri" panose="020F0502020204030204" pitchFamily="34" charset="0"/>
                        </a:rPr>
                        <a:t>&gt;</a:t>
                      </a:r>
                    </a:p>
                  </a:txBody>
                  <a:tcPr marL="121920" marR="121920"/>
                </a:tc>
                <a:extLst>
                  <a:ext uri="{0D108BD9-81ED-4DB2-BD59-A6C34878D82A}">
                    <a16:rowId xmlns:a16="http://schemas.microsoft.com/office/drawing/2014/main" val="10003"/>
                  </a:ext>
                </a:extLst>
              </a:tr>
            </a:tbl>
          </a:graphicData>
        </a:graphic>
      </p:graphicFrame>
      <p:sp>
        <p:nvSpPr>
          <p:cNvPr id="11321" name="Line 27"/>
          <p:cNvSpPr>
            <a:spLocks noChangeShapeType="1"/>
          </p:cNvSpPr>
          <p:nvPr/>
        </p:nvSpPr>
        <p:spPr bwMode="auto">
          <a:xfrm>
            <a:off x="8808455" y="2699806"/>
            <a:ext cx="0" cy="540992"/>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11335" name="Line 27"/>
          <p:cNvSpPr>
            <a:spLocks noChangeShapeType="1"/>
          </p:cNvSpPr>
          <p:nvPr/>
        </p:nvSpPr>
        <p:spPr bwMode="auto">
          <a:xfrm flipH="1">
            <a:off x="5889076" y="3823854"/>
            <a:ext cx="676816" cy="483771"/>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graphicFrame>
        <p:nvGraphicFramePr>
          <p:cNvPr id="29" name="Table 28"/>
          <p:cNvGraphicFramePr>
            <a:graphicFrameLocks noGrp="1"/>
          </p:cNvGraphicFramePr>
          <p:nvPr/>
        </p:nvGraphicFramePr>
        <p:xfrm>
          <a:off x="5226766" y="4318845"/>
          <a:ext cx="1189403" cy="1097280"/>
        </p:xfrm>
        <a:graphic>
          <a:graphicData uri="http://schemas.openxmlformats.org/drawingml/2006/table">
            <a:tbl>
              <a:tblPr firstRow="1" bandRow="1">
                <a:tableStyleId>{5C22544A-7EE6-4342-B048-85BDC9FD1C3A}</a:tableStyleId>
              </a:tblPr>
              <a:tblGrid>
                <a:gridCol w="1189403">
                  <a:extLst>
                    <a:ext uri="{9D8B030D-6E8A-4147-A177-3AD203B41FA5}">
                      <a16:colId xmlns:a16="http://schemas.microsoft.com/office/drawing/2014/main" val="20000"/>
                    </a:ext>
                  </a:extLst>
                </a:gridCol>
              </a:tblGrid>
              <a:tr h="364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bcg</a:t>
                      </a:r>
                      <a:r>
                        <a:rPr kumimoji="0" lang="en-US" sz="1800" b="0" i="0" u="none" strike="noStrike" cap="none" normalizeH="0" baseline="0" dirty="0">
                          <a:ln>
                            <a:noFill/>
                          </a:ln>
                          <a:solidFill>
                            <a:schemeClr val="tx1"/>
                          </a:solidFill>
                          <a:effectLst/>
                          <a:latin typeface="Calibri" panose="020F0502020204030204" pitchFamily="34" charset="0"/>
                        </a:rPr>
                        <a:t>&gt;</a:t>
                      </a:r>
                    </a:p>
                  </a:txBody>
                  <a:tcPr marL="121920" marR="121920">
                    <a:solidFill>
                      <a:srgbClr val="FFC000"/>
                    </a:solidFill>
                  </a:tcPr>
                </a:tc>
                <a:extLst>
                  <a:ext uri="{0D108BD9-81ED-4DB2-BD59-A6C34878D82A}">
                    <a16:rowId xmlns:a16="http://schemas.microsoft.com/office/drawing/2014/main" val="10000"/>
                  </a:ext>
                </a:extLst>
              </a:tr>
              <a:tr h="364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egb</a:t>
                      </a:r>
                      <a:r>
                        <a:rPr kumimoji="0" lang="en-US" sz="1800" b="0" i="0" u="none" strike="noStrike" cap="none" normalizeH="0" baseline="0" dirty="0">
                          <a:ln>
                            <a:noFill/>
                          </a:ln>
                          <a:solidFill>
                            <a:schemeClr val="tx1"/>
                          </a:solidFill>
                          <a:effectLst/>
                          <a:latin typeface="Calibri" panose="020F0502020204030204" pitchFamily="34" charset="0"/>
                        </a:rPr>
                        <a:t>(ac)&gt;</a:t>
                      </a:r>
                    </a:p>
                  </a:txBody>
                  <a:tcPr marL="121920" marR="121920">
                    <a:solidFill>
                      <a:srgbClr val="FFC000"/>
                    </a:solidFill>
                  </a:tcPr>
                </a:tc>
                <a:extLst>
                  <a:ext uri="{0D108BD9-81ED-4DB2-BD59-A6C34878D82A}">
                    <a16:rowId xmlns:a16="http://schemas.microsoft.com/office/drawing/2014/main" val="10001"/>
                  </a:ext>
                </a:extLst>
              </a:tr>
              <a:tr h="364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ea</a:t>
                      </a:r>
                      <a:r>
                        <a:rPr kumimoji="0" lang="en-US" sz="1800" b="0" i="0" u="none" strike="noStrike" cap="none" normalizeH="0" baseline="0" dirty="0">
                          <a:ln>
                            <a:noFill/>
                          </a:ln>
                          <a:solidFill>
                            <a:schemeClr val="tx1"/>
                          </a:solidFill>
                          <a:effectLst/>
                          <a:latin typeface="Calibri" panose="020F0502020204030204" pitchFamily="34" charset="0"/>
                        </a:rPr>
                        <a:t>&gt;</a:t>
                      </a:r>
                    </a:p>
                  </a:txBody>
                  <a:tcPr marL="121920" marR="121920">
                    <a:solidFill>
                      <a:srgbClr val="FFC000"/>
                    </a:solidFill>
                  </a:tcPr>
                </a:tc>
                <a:extLst>
                  <a:ext uri="{0D108BD9-81ED-4DB2-BD59-A6C34878D82A}">
                    <a16:rowId xmlns:a16="http://schemas.microsoft.com/office/drawing/2014/main" val="10002"/>
                  </a:ext>
                </a:extLst>
              </a:tr>
            </a:tbl>
          </a:graphicData>
        </a:graphic>
      </p:graphicFrame>
      <p:graphicFrame>
        <p:nvGraphicFramePr>
          <p:cNvPr id="31" name="Table 30"/>
          <p:cNvGraphicFramePr>
            <a:graphicFrameLocks noGrp="1"/>
          </p:cNvGraphicFramePr>
          <p:nvPr/>
        </p:nvGraphicFramePr>
        <p:xfrm>
          <a:off x="8207854" y="3240798"/>
          <a:ext cx="910844" cy="731520"/>
        </p:xfrm>
        <a:graphic>
          <a:graphicData uri="http://schemas.openxmlformats.org/drawingml/2006/table">
            <a:tbl>
              <a:tblPr firstRow="1" bandRow="1">
                <a:tableStyleId>{5C22544A-7EE6-4342-B048-85BDC9FD1C3A}</a:tableStyleId>
              </a:tblPr>
              <a:tblGrid>
                <a:gridCol w="910844">
                  <a:extLst>
                    <a:ext uri="{9D8B030D-6E8A-4147-A177-3AD203B41FA5}">
                      <a16:colId xmlns:a16="http://schemas.microsoft.com/office/drawing/2014/main" val="20000"/>
                    </a:ext>
                  </a:extLst>
                </a:gridCol>
              </a:tblGrid>
              <a:tr h="287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&lt;cg&gt;</a:t>
                      </a:r>
                    </a:p>
                  </a:txBody>
                  <a:tcPr marL="121920" marR="121920">
                    <a:solidFill>
                      <a:srgbClr val="FFFF00"/>
                    </a:solidFill>
                  </a:tcPr>
                </a:tc>
                <a:extLst>
                  <a:ext uri="{0D108BD9-81ED-4DB2-BD59-A6C34878D82A}">
                    <a16:rowId xmlns:a16="http://schemas.microsoft.com/office/drawing/2014/main" val="10000"/>
                  </a:ext>
                </a:extLst>
              </a:tr>
              <a:tr h="287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&lt;(ac)&gt;</a:t>
                      </a:r>
                    </a:p>
                  </a:txBody>
                  <a:tcPr marL="121920" marR="121920">
                    <a:solidFill>
                      <a:srgbClr val="FFFF00"/>
                    </a:solidFill>
                  </a:tcPr>
                </a:tc>
                <a:extLst>
                  <a:ext uri="{0D108BD9-81ED-4DB2-BD59-A6C34878D82A}">
                    <a16:rowId xmlns:a16="http://schemas.microsoft.com/office/drawing/2014/main" val="10001"/>
                  </a:ext>
                </a:extLst>
              </a:tr>
            </a:tbl>
          </a:graphicData>
        </a:graphic>
      </p:graphicFrame>
      <p:sp>
        <p:nvSpPr>
          <p:cNvPr id="32" name="Line 27"/>
          <p:cNvSpPr>
            <a:spLocks noChangeShapeType="1"/>
          </p:cNvSpPr>
          <p:nvPr/>
        </p:nvSpPr>
        <p:spPr bwMode="auto">
          <a:xfrm>
            <a:off x="9118698" y="2707261"/>
            <a:ext cx="468086" cy="451900"/>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graphicFrame>
        <p:nvGraphicFramePr>
          <p:cNvPr id="36" name="Table 35"/>
          <p:cNvGraphicFramePr>
            <a:graphicFrameLocks noGrp="1"/>
          </p:cNvGraphicFramePr>
          <p:nvPr/>
        </p:nvGraphicFramePr>
        <p:xfrm>
          <a:off x="9259153" y="3191197"/>
          <a:ext cx="1138159" cy="1097280"/>
        </p:xfrm>
        <a:graphic>
          <a:graphicData uri="http://schemas.openxmlformats.org/drawingml/2006/table">
            <a:tbl>
              <a:tblPr firstRow="1" bandRow="1">
                <a:tableStyleId>{5C22544A-7EE6-4342-B048-85BDC9FD1C3A}</a:tableStyleId>
              </a:tblPr>
              <a:tblGrid>
                <a:gridCol w="1138159">
                  <a:extLst>
                    <a:ext uri="{9D8B030D-6E8A-4147-A177-3AD203B41FA5}">
                      <a16:colId xmlns:a16="http://schemas.microsoft.com/office/drawing/2014/main" val="20000"/>
                    </a:ext>
                  </a:extLst>
                </a:gridCol>
              </a:tblGrid>
              <a:tr h="327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fbcg</a:t>
                      </a:r>
                      <a:r>
                        <a:rPr kumimoji="0" lang="en-US" sz="1800" b="0" i="0" u="none" strike="noStrike" cap="none" normalizeH="0" baseline="0" dirty="0">
                          <a:ln>
                            <a:noFill/>
                          </a:ln>
                          <a:solidFill>
                            <a:schemeClr val="tx1"/>
                          </a:solidFill>
                          <a:effectLst/>
                          <a:latin typeface="Calibri" panose="020F0502020204030204" pitchFamily="34" charset="0"/>
                        </a:rPr>
                        <a:t>&gt;</a:t>
                      </a:r>
                    </a:p>
                  </a:txBody>
                  <a:tcPr marL="121920" marR="121920">
                    <a:solidFill>
                      <a:srgbClr val="F0CDBC"/>
                    </a:solidFill>
                  </a:tcPr>
                </a:tc>
                <a:extLst>
                  <a:ext uri="{0D108BD9-81ED-4DB2-BD59-A6C34878D82A}">
                    <a16:rowId xmlns:a16="http://schemas.microsoft.com/office/drawing/2014/main" val="10000"/>
                  </a:ext>
                </a:extLst>
              </a:tr>
              <a:tr h="327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gb</a:t>
                      </a:r>
                      <a:r>
                        <a:rPr kumimoji="0" lang="en-US" sz="1800" b="0" i="0" u="none" strike="noStrike" cap="none" normalizeH="0" baseline="0" dirty="0">
                          <a:ln>
                            <a:noFill/>
                          </a:ln>
                          <a:solidFill>
                            <a:schemeClr val="tx1"/>
                          </a:solidFill>
                          <a:effectLst/>
                          <a:latin typeface="Calibri" panose="020F0502020204030204" pitchFamily="34" charset="0"/>
                        </a:rPr>
                        <a:t>(ac)&gt;</a:t>
                      </a:r>
                    </a:p>
                  </a:txBody>
                  <a:tcPr marL="121920" marR="121920">
                    <a:solidFill>
                      <a:srgbClr val="F0CDBC"/>
                    </a:solidFill>
                  </a:tcPr>
                </a:tc>
                <a:extLst>
                  <a:ext uri="{0D108BD9-81ED-4DB2-BD59-A6C34878D82A}">
                    <a16:rowId xmlns:a16="http://schemas.microsoft.com/office/drawing/2014/main" val="10001"/>
                  </a:ext>
                </a:extLst>
              </a:tr>
              <a:tr h="255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&lt;a&gt;</a:t>
                      </a:r>
                    </a:p>
                  </a:txBody>
                  <a:tcPr marL="121920" marR="121920">
                    <a:solidFill>
                      <a:srgbClr val="F0CDBC"/>
                    </a:solidFill>
                  </a:tcPr>
                </a:tc>
                <a:extLst>
                  <a:ext uri="{0D108BD9-81ED-4DB2-BD59-A6C34878D82A}">
                    <a16:rowId xmlns:a16="http://schemas.microsoft.com/office/drawing/2014/main" val="10002"/>
                  </a:ext>
                </a:extLst>
              </a:tr>
            </a:tbl>
          </a:graphicData>
        </a:graphic>
      </p:graphicFrame>
      <p:sp>
        <p:nvSpPr>
          <p:cNvPr id="38" name="Text Box 40"/>
          <p:cNvSpPr txBox="1">
            <a:spLocks noChangeArrowheads="1"/>
          </p:cNvSpPr>
          <p:nvPr/>
        </p:nvSpPr>
        <p:spPr bwMode="auto">
          <a:xfrm>
            <a:off x="10174270" y="4307625"/>
            <a:ext cx="560914" cy="36933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algn="ctr" eaLnBrk="1" hangingPunct="1">
              <a:spcBef>
                <a:spcPct val="0"/>
              </a:spcBef>
              <a:buClrTx/>
              <a:buSzTx/>
              <a:buFontTx/>
              <a:buNone/>
            </a:pPr>
            <a:r>
              <a:rPr lang="en-US" altLang="en-US" sz="1800" dirty="0">
                <a:solidFill>
                  <a:srgbClr val="000000"/>
                </a:solidFill>
              </a:rPr>
              <a:t>&lt;b&gt;</a:t>
            </a:r>
          </a:p>
        </p:txBody>
      </p:sp>
      <p:sp>
        <p:nvSpPr>
          <p:cNvPr id="39" name="Line 27"/>
          <p:cNvSpPr>
            <a:spLocks noChangeShapeType="1"/>
          </p:cNvSpPr>
          <p:nvPr/>
        </p:nvSpPr>
        <p:spPr bwMode="auto">
          <a:xfrm>
            <a:off x="10068928" y="4232423"/>
            <a:ext cx="468086" cy="451900"/>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graphicFrame>
        <p:nvGraphicFramePr>
          <p:cNvPr id="40" name="Table 39"/>
          <p:cNvGraphicFramePr>
            <a:graphicFrameLocks noGrp="1"/>
          </p:cNvGraphicFramePr>
          <p:nvPr/>
        </p:nvGraphicFramePr>
        <p:xfrm>
          <a:off x="10044585" y="4709003"/>
          <a:ext cx="910844" cy="731520"/>
        </p:xfrm>
        <a:graphic>
          <a:graphicData uri="http://schemas.openxmlformats.org/drawingml/2006/table">
            <a:tbl>
              <a:tblPr firstRow="1" bandRow="1">
                <a:tableStyleId>{5C22544A-7EE6-4342-B048-85BDC9FD1C3A}</a:tableStyleId>
              </a:tblPr>
              <a:tblGrid>
                <a:gridCol w="910844">
                  <a:extLst>
                    <a:ext uri="{9D8B030D-6E8A-4147-A177-3AD203B41FA5}">
                      <a16:colId xmlns:a16="http://schemas.microsoft.com/office/drawing/2014/main" val="20000"/>
                    </a:ext>
                  </a:extLst>
                </a:gridCol>
              </a:tblGrid>
              <a:tr h="253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&lt;cg&gt;</a:t>
                      </a:r>
                    </a:p>
                  </a:txBody>
                  <a:tcPr marL="121920" marR="121920">
                    <a:solidFill>
                      <a:srgbClr val="FFFF00"/>
                    </a:solidFill>
                  </a:tcPr>
                </a:tc>
                <a:extLst>
                  <a:ext uri="{0D108BD9-81ED-4DB2-BD59-A6C34878D82A}">
                    <a16:rowId xmlns:a16="http://schemas.microsoft.com/office/drawing/2014/main" val="10000"/>
                  </a:ext>
                </a:extLst>
              </a:tr>
              <a:tr h="355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&lt;(ac)&gt;</a:t>
                      </a:r>
                    </a:p>
                  </a:txBody>
                  <a:tcPr marL="121920" marR="121920">
                    <a:solidFill>
                      <a:srgbClr val="FFFF00"/>
                    </a:solidFill>
                  </a:tcPr>
                </a:tc>
                <a:extLst>
                  <a:ext uri="{0D108BD9-81ED-4DB2-BD59-A6C34878D82A}">
                    <a16:rowId xmlns:a16="http://schemas.microsoft.com/office/drawing/2014/main" val="10001"/>
                  </a:ext>
                </a:extLst>
              </a:tr>
            </a:tbl>
          </a:graphicData>
        </a:graphic>
      </p:graphicFrame>
      <p:sp>
        <p:nvSpPr>
          <p:cNvPr id="41" name="Line 27"/>
          <p:cNvSpPr>
            <a:spLocks noChangeShapeType="1"/>
          </p:cNvSpPr>
          <p:nvPr/>
        </p:nvSpPr>
        <p:spPr bwMode="auto">
          <a:xfrm>
            <a:off x="9398856" y="2707260"/>
            <a:ext cx="1698170" cy="439531"/>
          </a:xfrm>
          <a:prstGeom prst="line">
            <a:avLst/>
          </a:prstGeom>
          <a:noFill/>
          <a:ln w="190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42" name="Text Box 40"/>
          <p:cNvSpPr txBox="1">
            <a:spLocks noChangeArrowheads="1"/>
          </p:cNvSpPr>
          <p:nvPr/>
        </p:nvSpPr>
        <p:spPr bwMode="auto">
          <a:xfrm>
            <a:off x="10174270" y="2748545"/>
            <a:ext cx="560914" cy="36933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algn="ctr" eaLnBrk="1" hangingPunct="1">
              <a:spcBef>
                <a:spcPct val="0"/>
              </a:spcBef>
              <a:buClrTx/>
              <a:buSzTx/>
              <a:buFontTx/>
              <a:buNone/>
            </a:pPr>
            <a:r>
              <a:rPr lang="en-US" altLang="en-US" sz="1800" dirty="0">
                <a:solidFill>
                  <a:srgbClr val="000000"/>
                </a:solidFill>
              </a:rPr>
              <a:t>&lt;f&gt;</a:t>
            </a:r>
          </a:p>
        </p:txBody>
      </p:sp>
      <p:graphicFrame>
        <p:nvGraphicFramePr>
          <p:cNvPr id="43" name="Table 42"/>
          <p:cNvGraphicFramePr>
            <a:graphicFrameLocks noGrp="1"/>
          </p:cNvGraphicFramePr>
          <p:nvPr/>
        </p:nvGraphicFramePr>
        <p:xfrm>
          <a:off x="10583428" y="3155272"/>
          <a:ext cx="1189403" cy="1097280"/>
        </p:xfrm>
        <a:graphic>
          <a:graphicData uri="http://schemas.openxmlformats.org/drawingml/2006/table">
            <a:tbl>
              <a:tblPr firstRow="1" bandRow="1">
                <a:tableStyleId>{5C22544A-7EE6-4342-B048-85BDC9FD1C3A}</a:tableStyleId>
              </a:tblPr>
              <a:tblGrid>
                <a:gridCol w="1189403">
                  <a:extLst>
                    <a:ext uri="{9D8B030D-6E8A-4147-A177-3AD203B41FA5}">
                      <a16:colId xmlns:a16="http://schemas.microsoft.com/office/drawing/2014/main" val="20000"/>
                    </a:ext>
                  </a:extLst>
                </a:gridCol>
              </a:tblGrid>
              <a:tr h="364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bcg</a:t>
                      </a:r>
                      <a:r>
                        <a:rPr kumimoji="0" lang="en-US" sz="1800" b="0" i="0" u="none" strike="noStrike" cap="none" normalizeH="0" baseline="0" dirty="0">
                          <a:ln>
                            <a:noFill/>
                          </a:ln>
                          <a:solidFill>
                            <a:schemeClr val="tx1"/>
                          </a:solidFill>
                          <a:effectLst/>
                          <a:latin typeface="Calibri" panose="020F0502020204030204" pitchFamily="34" charset="0"/>
                        </a:rPr>
                        <a:t>&gt;</a:t>
                      </a:r>
                    </a:p>
                  </a:txBody>
                  <a:tcPr marL="121920" marR="121920">
                    <a:solidFill>
                      <a:srgbClr val="FFC000"/>
                    </a:solidFill>
                  </a:tcPr>
                </a:tc>
                <a:extLst>
                  <a:ext uri="{0D108BD9-81ED-4DB2-BD59-A6C34878D82A}">
                    <a16:rowId xmlns:a16="http://schemas.microsoft.com/office/drawing/2014/main" val="10000"/>
                  </a:ext>
                </a:extLst>
              </a:tr>
              <a:tr h="364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egb</a:t>
                      </a:r>
                      <a:r>
                        <a:rPr kumimoji="0" lang="en-US" sz="1800" b="0" i="0" u="none" strike="noStrike" cap="none" normalizeH="0" baseline="0" dirty="0">
                          <a:ln>
                            <a:noFill/>
                          </a:ln>
                          <a:solidFill>
                            <a:schemeClr val="tx1"/>
                          </a:solidFill>
                          <a:effectLst/>
                          <a:latin typeface="Calibri" panose="020F0502020204030204" pitchFamily="34" charset="0"/>
                        </a:rPr>
                        <a:t>(ac)&gt;</a:t>
                      </a:r>
                    </a:p>
                  </a:txBody>
                  <a:tcPr marL="121920" marR="121920">
                    <a:solidFill>
                      <a:srgbClr val="FFC000"/>
                    </a:solidFill>
                  </a:tcPr>
                </a:tc>
                <a:extLst>
                  <a:ext uri="{0D108BD9-81ED-4DB2-BD59-A6C34878D82A}">
                    <a16:rowId xmlns:a16="http://schemas.microsoft.com/office/drawing/2014/main" val="10001"/>
                  </a:ext>
                </a:extLst>
              </a:tr>
              <a:tr h="364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Calibri" panose="020F0502020204030204" pitchFamily="34" charset="0"/>
                        </a:rPr>
                        <a:t>&lt;</a:t>
                      </a:r>
                      <a:r>
                        <a:rPr kumimoji="0" lang="en-US" sz="1800" b="0" i="0" u="none" strike="noStrike" cap="none" normalizeH="0" baseline="0" dirty="0" err="1">
                          <a:ln>
                            <a:noFill/>
                          </a:ln>
                          <a:solidFill>
                            <a:schemeClr val="tx1"/>
                          </a:solidFill>
                          <a:effectLst/>
                          <a:latin typeface="Calibri" panose="020F0502020204030204" pitchFamily="34" charset="0"/>
                        </a:rPr>
                        <a:t>ea</a:t>
                      </a:r>
                      <a:r>
                        <a:rPr kumimoji="0" lang="en-US" sz="1800" b="0" i="0" u="none" strike="noStrike" cap="none" normalizeH="0" baseline="0" dirty="0">
                          <a:ln>
                            <a:noFill/>
                          </a:ln>
                          <a:solidFill>
                            <a:schemeClr val="tx1"/>
                          </a:solidFill>
                          <a:effectLst/>
                          <a:latin typeface="Calibri" panose="020F0502020204030204" pitchFamily="34" charset="0"/>
                        </a:rPr>
                        <a:t>&gt;</a:t>
                      </a:r>
                    </a:p>
                  </a:txBody>
                  <a:tcPr marL="121920" marR="121920">
                    <a:solidFill>
                      <a:srgbClr val="FFC000"/>
                    </a:solidFill>
                  </a:tcPr>
                </a:tc>
                <a:extLst>
                  <a:ext uri="{0D108BD9-81ED-4DB2-BD59-A6C34878D82A}">
                    <a16:rowId xmlns:a16="http://schemas.microsoft.com/office/drawing/2014/main" val="10002"/>
                  </a:ext>
                </a:extLst>
              </a:tr>
            </a:tbl>
          </a:graphicData>
        </a:graphic>
      </p:graphicFrame>
      <p:graphicFrame>
        <p:nvGraphicFramePr>
          <p:cNvPr id="6" name="Object 5"/>
          <p:cNvGraphicFramePr>
            <a:graphicFrameLocks noGrp="1" noChangeAspect="1"/>
          </p:cNvGraphicFramePr>
          <p:nvPr/>
        </p:nvGraphicFramePr>
        <p:xfrm>
          <a:off x="179621" y="2997419"/>
          <a:ext cx="4485030" cy="1828800"/>
        </p:xfrm>
        <a:graphic>
          <a:graphicData uri="http://schemas.openxmlformats.org/presentationml/2006/ole">
            <mc:AlternateContent xmlns:mc="http://schemas.openxmlformats.org/markup-compatibility/2006">
              <mc:Choice xmlns:v="urn:schemas-microsoft-com:vml" Requires="v">
                <p:oleObj name="Photo Editor Photo" r:id="rId5" imgW="10488489" imgH="5401429" progId="MSPhotoEd.3">
                  <p:embed/>
                </p:oleObj>
              </mc:Choice>
              <mc:Fallback>
                <p:oleObj name="Photo Editor Photo" r:id="rId5" imgW="10488489" imgH="5401429" progId="MSPhotoEd.3">
                  <p:embed/>
                  <p:pic>
                    <p:nvPicPr>
                      <p:cNvPr id="6"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621" y="2997419"/>
                        <a:ext cx="4485030" cy="1828800"/>
                      </a:xfrm>
                      <a:prstGeom prst="rect">
                        <a:avLst/>
                      </a:prstGeom>
                      <a:noFill/>
                      <a:ln>
                        <a:noFill/>
                      </a:ln>
                    </p:spPr>
                  </p:pic>
                </p:oleObj>
              </mc:Fallback>
            </mc:AlternateContent>
          </a:graphicData>
        </a:graphic>
      </p:graphicFrame>
      <p:sp>
        <p:nvSpPr>
          <p:cNvPr id="44" name="Rectangle 3"/>
          <p:cNvSpPr txBox="1">
            <a:spLocks noChangeArrowheads="1"/>
          </p:cNvSpPr>
          <p:nvPr/>
        </p:nvSpPr>
        <p:spPr>
          <a:xfrm>
            <a:off x="541780" y="1194565"/>
            <a:ext cx="7698908" cy="1367364"/>
          </a:xfrm>
          <a:prstGeom prst="rect">
            <a:avLst/>
          </a:prstGeom>
        </p:spPr>
        <p:txBody>
          <a:bodyPr vert="horz" lIns="91438" tIns="45719" rIns="91438" bIns="45719"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defRPr/>
            </a:pPr>
            <a:r>
              <a:rPr lang="en-US" altLang="en-US" kern="0" dirty="0">
                <a:solidFill>
                  <a:srgbClr val="000000"/>
                </a:solidFill>
              </a:rPr>
              <a:t>Exploring Property P for closed pattern mining</a:t>
            </a:r>
          </a:p>
          <a:p>
            <a:pPr>
              <a:defRPr/>
            </a:pPr>
            <a:r>
              <a:rPr lang="en-US" altLang="en-US" kern="0" dirty="0">
                <a:solidFill>
                  <a:srgbClr val="000000"/>
                </a:solidFill>
              </a:rPr>
              <a:t>When two projected sequence DBs have the same size?</a:t>
            </a:r>
          </a:p>
          <a:p>
            <a:pPr lvl="2">
              <a:defRPr/>
            </a:pPr>
            <a:r>
              <a:rPr lang="en-US" altLang="en-US" kern="0" dirty="0">
                <a:solidFill>
                  <a:srgbClr val="000000"/>
                </a:solidFill>
              </a:rPr>
              <a:t>Here is one example: </a:t>
            </a:r>
          </a:p>
        </p:txBody>
      </p:sp>
      <p:sp>
        <p:nvSpPr>
          <p:cNvPr id="45" name="Rectangle 3"/>
          <p:cNvSpPr txBox="1">
            <a:spLocks noChangeArrowheads="1"/>
          </p:cNvSpPr>
          <p:nvPr/>
        </p:nvSpPr>
        <p:spPr>
          <a:xfrm>
            <a:off x="1320101" y="328619"/>
            <a:ext cx="2952612" cy="871301"/>
          </a:xfrm>
          <a:prstGeom prst="rect">
            <a:avLst/>
          </a:prstGeom>
        </p:spPr>
        <p:txBody>
          <a:bodyPr vert="horz" lIns="91438" tIns="45719" rIns="91438" bIns="45719"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defRPr/>
            </a:pPr>
            <a:endParaRPr lang="en-US" altLang="en-US" kern="0" dirty="0">
              <a:solidFill>
                <a:srgbClr val="000000"/>
              </a:solidFill>
            </a:endParaRPr>
          </a:p>
        </p:txBody>
      </p:sp>
      <p:sp>
        <p:nvSpPr>
          <p:cNvPr id="2" name="TextBox 1"/>
          <p:cNvSpPr txBox="1"/>
          <p:nvPr/>
        </p:nvSpPr>
        <p:spPr>
          <a:xfrm>
            <a:off x="6416169" y="4492985"/>
            <a:ext cx="1978971" cy="923330"/>
          </a:xfrm>
          <a:prstGeom prst="rect">
            <a:avLst/>
          </a:prstGeom>
          <a:solidFill>
            <a:srgbClr val="FFC000"/>
          </a:solidFill>
        </p:spPr>
        <p:txBody>
          <a:bodyPr wrap="square" rtlCol="0">
            <a:spAutoFit/>
          </a:bodyPr>
          <a:lstStyle/>
          <a:p>
            <a:pPr defTabSz="457178"/>
            <a:r>
              <a:rPr lang="en-US" sz="1800" dirty="0">
                <a:solidFill>
                  <a:srgbClr val="000000"/>
                </a:solidFill>
              </a:rPr>
              <a:t>Only need to keep size = 12 (including parentheses)</a:t>
            </a:r>
          </a:p>
        </p:txBody>
      </p:sp>
      <p:sp>
        <p:nvSpPr>
          <p:cNvPr id="27" name="TextBox 26"/>
          <p:cNvSpPr txBox="1"/>
          <p:nvPr/>
        </p:nvSpPr>
        <p:spPr>
          <a:xfrm>
            <a:off x="8200525" y="4030973"/>
            <a:ext cx="989485" cy="369332"/>
          </a:xfrm>
          <a:prstGeom prst="rect">
            <a:avLst/>
          </a:prstGeom>
          <a:solidFill>
            <a:srgbClr val="FFFF00"/>
          </a:solidFill>
        </p:spPr>
        <p:txBody>
          <a:bodyPr wrap="square" rtlCol="0">
            <a:spAutoFit/>
          </a:bodyPr>
          <a:lstStyle/>
          <a:p>
            <a:pPr defTabSz="457178"/>
            <a:r>
              <a:rPr lang="en-US" sz="1800" dirty="0">
                <a:solidFill>
                  <a:srgbClr val="000000"/>
                </a:solidFill>
              </a:rPr>
              <a:t>size = 6</a:t>
            </a:r>
          </a:p>
        </p:txBody>
      </p:sp>
      <p:sp>
        <p:nvSpPr>
          <p:cNvPr id="3" name="TextBox 2"/>
          <p:cNvSpPr txBox="1"/>
          <p:nvPr/>
        </p:nvSpPr>
        <p:spPr>
          <a:xfrm>
            <a:off x="1061428" y="4441498"/>
            <a:ext cx="3211285" cy="384721"/>
          </a:xfrm>
          <a:prstGeom prst="rect">
            <a:avLst/>
          </a:prstGeom>
          <a:solidFill>
            <a:srgbClr val="FFFF00"/>
          </a:solidFill>
        </p:spPr>
        <p:txBody>
          <a:bodyPr wrap="square" rtlCol="0">
            <a:spAutoFit/>
          </a:bodyPr>
          <a:lstStyle/>
          <a:p>
            <a:pPr algn="ctr" defTabSz="457178">
              <a:defRPr/>
            </a:pPr>
            <a:r>
              <a:rPr lang="en-US" altLang="en-US" i="1" kern="0" dirty="0">
                <a:solidFill>
                  <a:srgbClr val="000000"/>
                </a:solidFill>
              </a:rPr>
              <a:t>Backward </a:t>
            </a:r>
            <a:r>
              <a:rPr lang="en-US" altLang="en-US" i="1" kern="0" dirty="0" err="1">
                <a:solidFill>
                  <a:srgbClr val="000000"/>
                </a:solidFill>
              </a:rPr>
              <a:t>subpattern</a:t>
            </a:r>
            <a:r>
              <a:rPr lang="en-US" altLang="en-US" i="1" kern="0" dirty="0">
                <a:solidFill>
                  <a:srgbClr val="000000"/>
                </a:solidFill>
              </a:rPr>
              <a:t> </a:t>
            </a:r>
            <a:r>
              <a:rPr lang="en-US" altLang="en-US" kern="0" dirty="0">
                <a:solidFill>
                  <a:srgbClr val="000000"/>
                </a:solidFill>
              </a:rPr>
              <a:t>pruning</a:t>
            </a:r>
          </a:p>
        </p:txBody>
      </p:sp>
      <p:sp>
        <p:nvSpPr>
          <p:cNvPr id="30" name="TextBox 29"/>
          <p:cNvSpPr txBox="1"/>
          <p:nvPr/>
        </p:nvSpPr>
        <p:spPr>
          <a:xfrm>
            <a:off x="3221088" y="6244612"/>
            <a:ext cx="3526972" cy="384721"/>
          </a:xfrm>
          <a:prstGeom prst="rect">
            <a:avLst/>
          </a:prstGeom>
          <a:solidFill>
            <a:srgbClr val="FFFF00"/>
          </a:solidFill>
        </p:spPr>
        <p:txBody>
          <a:bodyPr wrap="square" rtlCol="0">
            <a:spAutoFit/>
          </a:bodyPr>
          <a:lstStyle/>
          <a:p>
            <a:pPr algn="ctr" defTabSz="457178">
              <a:defRPr/>
            </a:pPr>
            <a:r>
              <a:rPr lang="en-US" altLang="en-US" i="1" kern="0" dirty="0">
                <a:solidFill>
                  <a:srgbClr val="000000"/>
                </a:solidFill>
              </a:rPr>
              <a:t>Backward </a:t>
            </a:r>
            <a:r>
              <a:rPr lang="en-US" altLang="en-US" i="1" kern="0" dirty="0" err="1">
                <a:solidFill>
                  <a:srgbClr val="000000"/>
                </a:solidFill>
              </a:rPr>
              <a:t>superpattern</a:t>
            </a:r>
            <a:r>
              <a:rPr lang="en-US" altLang="en-US" i="1" kern="0" dirty="0">
                <a:solidFill>
                  <a:srgbClr val="000000"/>
                </a:solidFill>
              </a:rPr>
              <a:t> </a:t>
            </a:r>
            <a:r>
              <a:rPr lang="en-US" altLang="en-US" kern="0" dirty="0">
                <a:solidFill>
                  <a:srgbClr val="000000"/>
                </a:solidFill>
              </a:rPr>
              <a:t>pruning</a:t>
            </a:r>
          </a:p>
        </p:txBody>
      </p:sp>
      <p:sp>
        <p:nvSpPr>
          <p:cNvPr id="4" name="Right Arrow 3"/>
          <p:cNvSpPr/>
          <p:nvPr/>
        </p:nvSpPr>
        <p:spPr>
          <a:xfrm rot="2027556">
            <a:off x="4850398" y="2515879"/>
            <a:ext cx="607073" cy="34925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64419" y="4216971"/>
            <a:ext cx="1430746" cy="13692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435710" y="3004457"/>
            <a:ext cx="1430746" cy="13692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152101" y="1224103"/>
            <a:ext cx="1342421" cy="369887"/>
          </a:xfrm>
          <a:prstGeom prst="rect">
            <a:avLst/>
          </a:prstGeom>
          <a:solidFill>
            <a:schemeClr val="accent1">
              <a:lumMod val="40000"/>
              <a:lumOff val="60000"/>
            </a:schemeClr>
          </a:solidFill>
        </p:spPr>
        <p:txBody>
          <a:bodyPr wrap="square">
            <a:spAutoFit/>
          </a:bodyPr>
          <a:lstStyle/>
          <a:p>
            <a:pPr algn="ctr">
              <a:defRPr/>
            </a:pPr>
            <a:r>
              <a:rPr lang="en-US" sz="1800" i="1" dirty="0" err="1">
                <a:latin typeface="Calibri" panose="020F0502020204030204" pitchFamily="34" charset="0"/>
              </a:rPr>
              <a:t>min_sup</a:t>
            </a:r>
            <a:r>
              <a:rPr lang="en-US" sz="1800" i="1" dirty="0">
                <a:latin typeface="Calibri" panose="020F0502020204030204" pitchFamily="34" charset="0"/>
              </a:rPr>
              <a:t> </a:t>
            </a:r>
            <a:r>
              <a:rPr lang="en-US" sz="1800" dirty="0">
                <a:latin typeface="Calibri" panose="020F0502020204030204" pitchFamily="34" charset="0"/>
              </a:rPr>
              <a:t>= 2</a:t>
            </a:r>
          </a:p>
        </p:txBody>
      </p:sp>
    </p:spTree>
    <p:extLst>
      <p:ext uri="{BB962C8B-B14F-4D97-AF65-F5344CB8AC3E}">
        <p14:creationId xmlns:p14="http://schemas.microsoft.com/office/powerpoint/2010/main" val="78927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2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3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3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1266" grpId="0" animBg="1"/>
      <p:bldP spid="11270" grpId="0" animBg="1"/>
      <p:bldP spid="11271" grpId="0" animBg="1"/>
      <p:bldP spid="11275" grpId="0" animBg="1"/>
      <p:bldP spid="11321" grpId="0" animBg="1"/>
      <p:bldP spid="11335" grpId="0" animBg="1"/>
      <p:bldP spid="32" grpId="0" animBg="1"/>
      <p:bldP spid="38" grpId="0" animBg="1"/>
      <p:bldP spid="39" grpId="0" animBg="1"/>
      <p:bldP spid="41" grpId="0" animBg="1"/>
      <p:bldP spid="42" grpId="0" animBg="1"/>
      <p:bldP spid="2" grpId="0" animBg="1"/>
      <p:bldP spid="27" grpId="0" animBg="1"/>
      <p:bldP spid="3" grpId="0" animBg="1"/>
      <p:bldP spid="30" grpId="0" animBg="1"/>
      <p:bldP spid="4" grpId="0" animBg="1"/>
      <p:bldP spid="34" grpId="0" animBg="1"/>
      <p:bldP spid="37" grpId="0" animBg="1"/>
      <p:bldP spid="3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28600"/>
            <a:ext cx="12192000" cy="838200"/>
          </a:xfrm>
          <a:noFill/>
        </p:spPr>
        <p:txBody>
          <a:bodyPr lIns="92075" tIns="46038" rIns="92075" bIns="46038" anchor="ctr">
            <a:normAutofit/>
          </a:bodyPr>
          <a:lstStyle/>
          <a:p>
            <a:pPr eaLnBrk="1" hangingPunct="1"/>
            <a:r>
              <a:rPr lang="en-US" altLang="en-US" sz="4000" dirty="0"/>
              <a:t>Constraint-Based Sequential-Pattern Mining</a:t>
            </a:r>
          </a:p>
        </p:txBody>
      </p:sp>
      <p:sp>
        <p:nvSpPr>
          <p:cNvPr id="14339" name="Rectangle 3"/>
          <p:cNvSpPr>
            <a:spLocks noGrp="1" noChangeArrowheads="1"/>
          </p:cNvSpPr>
          <p:nvPr>
            <p:ph idx="1"/>
          </p:nvPr>
        </p:nvSpPr>
        <p:spPr>
          <a:xfrm>
            <a:off x="581891" y="1160995"/>
            <a:ext cx="9329364" cy="5257800"/>
          </a:xfrm>
          <a:noFill/>
        </p:spPr>
        <p:txBody>
          <a:bodyPr lIns="92075" tIns="46038" rIns="92075" bIns="46038"/>
          <a:lstStyle/>
          <a:p>
            <a:pPr eaLnBrk="1" hangingPunct="1">
              <a:spcBef>
                <a:spcPts val="300"/>
              </a:spcBef>
            </a:pPr>
            <a:r>
              <a:rPr lang="en-US" altLang="en-US" sz="2400" dirty="0"/>
              <a:t>Share many similarities with constraint-based </a:t>
            </a:r>
            <a:r>
              <a:rPr lang="en-US" altLang="en-US" sz="2400" dirty="0" err="1"/>
              <a:t>itemset</a:t>
            </a:r>
            <a:r>
              <a:rPr lang="en-US" altLang="en-US" sz="2400" dirty="0"/>
              <a:t> mining</a:t>
            </a:r>
          </a:p>
          <a:p>
            <a:pPr eaLnBrk="1" hangingPunct="1">
              <a:spcBef>
                <a:spcPts val="300"/>
              </a:spcBef>
            </a:pPr>
            <a:r>
              <a:rPr lang="en-US" altLang="en-US" sz="2400" dirty="0">
                <a:solidFill>
                  <a:srgbClr val="FF0000"/>
                </a:solidFill>
              </a:rPr>
              <a:t>Anti-monotonic:  </a:t>
            </a:r>
            <a:r>
              <a:rPr lang="en-US" altLang="en-US" sz="2400" dirty="0"/>
              <a:t>If S violates </a:t>
            </a:r>
            <a:r>
              <a:rPr lang="en-US" altLang="en-US" sz="2400" i="1" dirty="0"/>
              <a:t>c</a:t>
            </a:r>
            <a:r>
              <a:rPr lang="en-US" altLang="en-US" sz="2400" dirty="0"/>
              <a:t>, the super-sequences of S also violate </a:t>
            </a:r>
            <a:r>
              <a:rPr lang="en-US" altLang="en-US" sz="2400" i="1" dirty="0"/>
              <a:t>c</a:t>
            </a:r>
            <a:r>
              <a:rPr lang="en-US" altLang="en-US" sz="2400" dirty="0"/>
              <a:t>  </a:t>
            </a:r>
          </a:p>
          <a:p>
            <a:pPr lvl="1" eaLnBrk="1" hangingPunct="1">
              <a:spcBef>
                <a:spcPts val="300"/>
              </a:spcBef>
            </a:pPr>
            <a:r>
              <a:rPr lang="en-US" altLang="en-US" sz="2400" dirty="0"/>
              <a:t>sum(</a:t>
            </a:r>
            <a:r>
              <a:rPr lang="en-US" altLang="en-US" sz="2400" dirty="0" err="1"/>
              <a:t>S.price</a:t>
            </a:r>
            <a:r>
              <a:rPr lang="en-US" altLang="en-US" sz="2400" dirty="0"/>
              <a:t>) &lt; 150; min(</a:t>
            </a:r>
            <a:r>
              <a:rPr lang="en-US" altLang="en-US" sz="2400" dirty="0" err="1"/>
              <a:t>S.value</a:t>
            </a:r>
            <a:r>
              <a:rPr lang="en-US" altLang="en-US" sz="2400" dirty="0"/>
              <a:t>) &gt; 10 </a:t>
            </a:r>
          </a:p>
          <a:p>
            <a:pPr eaLnBrk="1" hangingPunct="1">
              <a:spcBef>
                <a:spcPts val="300"/>
              </a:spcBef>
            </a:pPr>
            <a:r>
              <a:rPr lang="en-US" altLang="en-US" sz="2400" dirty="0">
                <a:solidFill>
                  <a:srgbClr val="FF0000"/>
                </a:solidFill>
              </a:rPr>
              <a:t>Monotonic:</a:t>
            </a:r>
            <a:r>
              <a:rPr lang="en-US" altLang="en-US" sz="2400" dirty="0"/>
              <a:t> If S satisfies </a:t>
            </a:r>
            <a:r>
              <a:rPr lang="en-US" altLang="en-US" sz="2400" i="1" dirty="0"/>
              <a:t>c</a:t>
            </a:r>
            <a:r>
              <a:rPr lang="en-US" altLang="en-US" sz="2400" dirty="0"/>
              <a:t>, the super-sequences of S also do so</a:t>
            </a:r>
          </a:p>
          <a:p>
            <a:pPr lvl="1" eaLnBrk="1" hangingPunct="1">
              <a:spcBef>
                <a:spcPts val="300"/>
              </a:spcBef>
            </a:pPr>
            <a:r>
              <a:rPr lang="en-US" altLang="en-US" sz="2400" dirty="0" err="1"/>
              <a:t>element_count</a:t>
            </a:r>
            <a:r>
              <a:rPr lang="en-US" altLang="en-US" sz="2400" dirty="0"/>
              <a:t> (S) &gt; 5; S</a:t>
            </a:r>
            <a:r>
              <a:rPr lang="en-US" altLang="en-US" sz="2400" dirty="0">
                <a:sym typeface="Symbol" pitchFamily="18" charset="2"/>
              </a:rPr>
              <a:t>  {PC, </a:t>
            </a:r>
            <a:r>
              <a:rPr lang="en-US" altLang="en-US" sz="2400" dirty="0" err="1">
                <a:sym typeface="Symbol" pitchFamily="18" charset="2"/>
              </a:rPr>
              <a:t>digital_camera</a:t>
            </a:r>
            <a:r>
              <a:rPr lang="en-US" altLang="en-US" sz="2400" dirty="0">
                <a:sym typeface="Symbol" pitchFamily="18" charset="2"/>
              </a:rPr>
              <a:t>}</a:t>
            </a:r>
          </a:p>
          <a:p>
            <a:pPr eaLnBrk="1" hangingPunct="1">
              <a:spcBef>
                <a:spcPts val="300"/>
              </a:spcBef>
            </a:pPr>
            <a:r>
              <a:rPr lang="en-US" altLang="en-US" sz="2400" dirty="0">
                <a:solidFill>
                  <a:srgbClr val="FF0000"/>
                </a:solidFill>
                <a:sym typeface="Symbol" pitchFamily="18" charset="2"/>
              </a:rPr>
              <a:t>Data anti-monotonic: </a:t>
            </a:r>
            <a:r>
              <a:rPr lang="en-US" altLang="en-US" sz="2400" dirty="0"/>
              <a:t>If a sequence s</a:t>
            </a:r>
            <a:r>
              <a:rPr lang="en-US" altLang="en-US" sz="2400" baseline="-25000" dirty="0"/>
              <a:t>1</a:t>
            </a:r>
            <a:r>
              <a:rPr lang="en-US" altLang="en-US" sz="2400" dirty="0"/>
              <a:t> with respect to S violates </a:t>
            </a:r>
            <a:r>
              <a:rPr lang="en-US" altLang="en-US" sz="2400" i="1" dirty="0"/>
              <a:t>c</a:t>
            </a:r>
            <a:r>
              <a:rPr lang="en-US" altLang="en-US" sz="2400" i="1" baseline="-25000" dirty="0"/>
              <a:t>3</a:t>
            </a:r>
            <a:r>
              <a:rPr lang="en-US" altLang="en-US" sz="2400" dirty="0"/>
              <a:t>,  s</a:t>
            </a:r>
            <a:r>
              <a:rPr lang="en-US" altLang="en-US" sz="2400" baseline="-25000" dirty="0"/>
              <a:t>1</a:t>
            </a:r>
            <a:r>
              <a:rPr lang="en-US" altLang="en-US" sz="2400" dirty="0"/>
              <a:t> can be removed  </a:t>
            </a:r>
          </a:p>
          <a:p>
            <a:pPr lvl="1" eaLnBrk="1" hangingPunct="1">
              <a:spcBef>
                <a:spcPts val="300"/>
              </a:spcBef>
            </a:pPr>
            <a:r>
              <a:rPr lang="en-US" altLang="en-US" sz="2400" dirty="0"/>
              <a:t>c</a:t>
            </a:r>
            <a:r>
              <a:rPr lang="en-US" altLang="en-US" sz="2400" baseline="-25000" dirty="0"/>
              <a:t>3</a:t>
            </a:r>
            <a:r>
              <a:rPr lang="en-US" altLang="en-US" sz="2400" dirty="0"/>
              <a:t>: sum(</a:t>
            </a:r>
            <a:r>
              <a:rPr lang="en-US" altLang="en-US" sz="2400" dirty="0" err="1"/>
              <a:t>S.price</a:t>
            </a:r>
            <a:r>
              <a:rPr lang="en-US" altLang="en-US" sz="2400" dirty="0"/>
              <a:t>) ≥ v</a:t>
            </a:r>
          </a:p>
          <a:p>
            <a:pPr eaLnBrk="1" hangingPunct="1">
              <a:spcBef>
                <a:spcPts val="300"/>
              </a:spcBef>
            </a:pPr>
            <a:r>
              <a:rPr lang="en-US" altLang="en-US" sz="2400" dirty="0">
                <a:solidFill>
                  <a:srgbClr val="FF0000"/>
                </a:solidFill>
              </a:rPr>
              <a:t>Succinct:  </a:t>
            </a:r>
            <a:r>
              <a:rPr lang="en-US" altLang="en-US" sz="2400" dirty="0"/>
              <a:t>Enforce constraint c by explicitly manipulating data</a:t>
            </a:r>
          </a:p>
          <a:p>
            <a:pPr lvl="1">
              <a:spcBef>
                <a:spcPts val="300"/>
              </a:spcBef>
            </a:pPr>
            <a:r>
              <a:rPr lang="en-US" altLang="en-US" sz="2400" dirty="0">
                <a:sym typeface="Symbol" pitchFamily="18" charset="2"/>
              </a:rPr>
              <a:t>S   {</a:t>
            </a:r>
            <a:r>
              <a:rPr lang="en-US" altLang="en-US" sz="2400" dirty="0" err="1">
                <a:sym typeface="Symbol" pitchFamily="18" charset="2"/>
              </a:rPr>
              <a:t>i</a:t>
            </a:r>
            <a:r>
              <a:rPr lang="en-US" altLang="en-US" sz="2400" dirty="0">
                <a:sym typeface="Symbol" pitchFamily="18" charset="2"/>
              </a:rPr>
              <a:t>-phone, </a:t>
            </a:r>
            <a:r>
              <a:rPr lang="en-US" altLang="en-US" sz="2400" dirty="0" err="1">
                <a:sym typeface="Symbol" pitchFamily="18" charset="2"/>
              </a:rPr>
              <a:t>MacAir</a:t>
            </a:r>
            <a:r>
              <a:rPr lang="en-US" altLang="en-US" sz="2400" dirty="0">
                <a:sym typeface="Symbol" pitchFamily="18" charset="2"/>
              </a:rPr>
              <a:t>} </a:t>
            </a:r>
            <a:endParaRPr lang="en-US" altLang="en-US" sz="2400" dirty="0"/>
          </a:p>
          <a:p>
            <a:pPr eaLnBrk="1" hangingPunct="1">
              <a:spcBef>
                <a:spcPts val="300"/>
              </a:spcBef>
            </a:pPr>
            <a:r>
              <a:rPr lang="en-US" altLang="en-US" sz="2400" dirty="0">
                <a:solidFill>
                  <a:srgbClr val="FF0000"/>
                </a:solidFill>
              </a:rPr>
              <a:t>Convertible:  </a:t>
            </a:r>
            <a:r>
              <a:rPr lang="en-US" altLang="en-US" sz="2400" dirty="0"/>
              <a:t>Projection based on the sorted value not sequence order</a:t>
            </a:r>
          </a:p>
          <a:p>
            <a:pPr lvl="1" eaLnBrk="1" hangingPunct="1">
              <a:spcBef>
                <a:spcPts val="300"/>
              </a:spcBef>
            </a:pPr>
            <a:r>
              <a:rPr lang="en-US" altLang="en-US" sz="2400" dirty="0" err="1"/>
              <a:t>value_avg</a:t>
            </a:r>
            <a:r>
              <a:rPr lang="en-US" altLang="en-US" sz="2400" dirty="0"/>
              <a:t>(S) &lt; 25; </a:t>
            </a:r>
            <a:r>
              <a:rPr lang="en-US" altLang="en-US" sz="2400" dirty="0" err="1"/>
              <a:t>profit_sum</a:t>
            </a:r>
            <a:r>
              <a:rPr lang="en-US" altLang="en-US" sz="2400" dirty="0"/>
              <a:t> (S) &gt; 160</a:t>
            </a:r>
          </a:p>
          <a:p>
            <a:pPr lvl="1" eaLnBrk="1" hangingPunct="1">
              <a:spcBef>
                <a:spcPts val="300"/>
              </a:spcBef>
            </a:pPr>
            <a:r>
              <a:rPr lang="en-US" altLang="en-US" sz="2400" dirty="0"/>
              <a:t>max(S)/</a:t>
            </a:r>
            <a:r>
              <a:rPr lang="en-US" altLang="en-US" sz="2400" dirty="0" err="1"/>
              <a:t>avg</a:t>
            </a:r>
            <a:r>
              <a:rPr lang="en-US" altLang="en-US" sz="2400" dirty="0"/>
              <a:t>(S) &lt; 2; median(S) – min(S) &gt; 5</a:t>
            </a:r>
          </a:p>
        </p:txBody>
      </p:sp>
    </p:spTree>
    <p:extLst>
      <p:ext uri="{BB962C8B-B14F-4D97-AF65-F5344CB8AC3E}">
        <p14:creationId xmlns:p14="http://schemas.microsoft.com/office/powerpoint/2010/main" val="208569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33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39">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339">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3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28600"/>
            <a:ext cx="12192000" cy="838200"/>
          </a:xfrm>
          <a:noFill/>
        </p:spPr>
        <p:txBody>
          <a:bodyPr lIns="92075" tIns="46038" rIns="92075" bIns="46038" anchor="ctr">
            <a:normAutofit/>
          </a:bodyPr>
          <a:lstStyle/>
          <a:p>
            <a:pPr eaLnBrk="1" hangingPunct="1"/>
            <a:r>
              <a:rPr lang="en-US" altLang="en-US" sz="4000" dirty="0"/>
              <a:t>Timing-Based Constraints in Seq.-Pattern Mining</a:t>
            </a:r>
          </a:p>
        </p:txBody>
      </p:sp>
      <p:sp>
        <p:nvSpPr>
          <p:cNvPr id="15363" name="Rectangle 3"/>
          <p:cNvSpPr>
            <a:spLocks noGrp="1" noChangeArrowheads="1"/>
          </p:cNvSpPr>
          <p:nvPr>
            <p:ph idx="1"/>
          </p:nvPr>
        </p:nvSpPr>
        <p:spPr>
          <a:xfrm>
            <a:off x="498764" y="1203037"/>
            <a:ext cx="9402618" cy="5257800"/>
          </a:xfrm>
          <a:noFill/>
        </p:spPr>
        <p:txBody>
          <a:bodyPr lIns="92075" tIns="46038" rIns="92075" bIns="46038"/>
          <a:lstStyle/>
          <a:p>
            <a:pPr eaLnBrk="1" hangingPunct="1">
              <a:spcBef>
                <a:spcPts val="300"/>
              </a:spcBef>
            </a:pPr>
            <a:r>
              <a:rPr lang="en-US" altLang="en-US" sz="2400" dirty="0">
                <a:solidFill>
                  <a:srgbClr val="FF0000"/>
                </a:solidFill>
              </a:rPr>
              <a:t>Order constraint</a:t>
            </a:r>
            <a:r>
              <a:rPr lang="en-US" altLang="en-US" sz="2400" dirty="0"/>
              <a:t>: Some items must happen before the other</a:t>
            </a:r>
          </a:p>
          <a:p>
            <a:pPr lvl="1" eaLnBrk="1" hangingPunct="1">
              <a:spcBef>
                <a:spcPts val="300"/>
              </a:spcBef>
            </a:pPr>
            <a:r>
              <a:rPr lang="en-US" altLang="en-US" sz="2400" dirty="0"/>
              <a:t>{algebra, geometry} </a:t>
            </a:r>
            <a:r>
              <a:rPr lang="en-US" altLang="en-US" sz="2400" dirty="0">
                <a:sym typeface="Symbol" pitchFamily="18" charset="2"/>
              </a:rPr>
              <a:t>→ {calculus} (where “→” indicates ordering)</a:t>
            </a:r>
          </a:p>
          <a:p>
            <a:pPr lvl="1" eaLnBrk="1" hangingPunct="1">
              <a:spcBef>
                <a:spcPts val="300"/>
              </a:spcBef>
            </a:pPr>
            <a:r>
              <a:rPr lang="en-US" altLang="en-US" sz="2400" dirty="0">
                <a:sym typeface="Symbol" pitchFamily="18" charset="2"/>
              </a:rPr>
              <a:t>Anti-monotonic: Constraint-violating sub-patterns pruned</a:t>
            </a:r>
          </a:p>
          <a:p>
            <a:pPr eaLnBrk="1" hangingPunct="1">
              <a:spcBef>
                <a:spcPts val="300"/>
              </a:spcBef>
            </a:pPr>
            <a:r>
              <a:rPr lang="en-US" altLang="en-US" sz="2400" dirty="0">
                <a:solidFill>
                  <a:srgbClr val="FF0000"/>
                </a:solidFill>
              </a:rPr>
              <a:t>Min-gap/max-gap constraint: </a:t>
            </a:r>
            <a:r>
              <a:rPr lang="en-US" altLang="en-US" sz="2400" dirty="0"/>
              <a:t>Confines two elements in a pattern</a:t>
            </a:r>
          </a:p>
          <a:p>
            <a:pPr lvl="1" eaLnBrk="1" hangingPunct="1">
              <a:spcBef>
                <a:spcPts val="300"/>
              </a:spcBef>
            </a:pPr>
            <a:r>
              <a:rPr lang="en-US" altLang="en-US" sz="2400" dirty="0"/>
              <a:t>E.g., </a:t>
            </a:r>
            <a:r>
              <a:rPr lang="en-US" altLang="en-US" sz="2400" dirty="0" err="1"/>
              <a:t>mingap</a:t>
            </a:r>
            <a:r>
              <a:rPr lang="en-US" altLang="en-US" sz="2400" dirty="0"/>
              <a:t> = 1, </a:t>
            </a:r>
            <a:r>
              <a:rPr lang="en-US" altLang="en-US" sz="2400" dirty="0" err="1"/>
              <a:t>maxgap</a:t>
            </a:r>
            <a:r>
              <a:rPr lang="en-US" altLang="en-US" sz="2400" dirty="0"/>
              <a:t> = 4</a:t>
            </a:r>
          </a:p>
          <a:p>
            <a:pPr lvl="1" eaLnBrk="1" hangingPunct="1">
              <a:spcBef>
                <a:spcPts val="300"/>
              </a:spcBef>
            </a:pPr>
            <a:r>
              <a:rPr lang="en-US" altLang="en-US" sz="2400" dirty="0"/>
              <a:t>Succinct: Enforced directly during pattern growth</a:t>
            </a:r>
          </a:p>
          <a:p>
            <a:pPr eaLnBrk="1" hangingPunct="1">
              <a:spcBef>
                <a:spcPts val="300"/>
              </a:spcBef>
            </a:pPr>
            <a:r>
              <a:rPr lang="en-US" altLang="en-US" sz="2400" dirty="0">
                <a:solidFill>
                  <a:srgbClr val="FF0000"/>
                </a:solidFill>
              </a:rPr>
              <a:t>Max-span constraint: </a:t>
            </a:r>
            <a:r>
              <a:rPr lang="en-US" altLang="en-US" sz="2400" dirty="0"/>
              <a:t> Maximum allowed time difference between the 1</a:t>
            </a:r>
            <a:r>
              <a:rPr lang="en-US" altLang="en-US" sz="2400" baseline="30000" dirty="0"/>
              <a:t>st</a:t>
            </a:r>
            <a:r>
              <a:rPr lang="en-US" altLang="en-US" sz="2400" dirty="0"/>
              <a:t> and the last elements in the pattern</a:t>
            </a:r>
          </a:p>
          <a:p>
            <a:pPr lvl="1" eaLnBrk="1" hangingPunct="1">
              <a:spcBef>
                <a:spcPts val="300"/>
              </a:spcBef>
            </a:pPr>
            <a:r>
              <a:rPr lang="en-US" altLang="en-US" sz="2400" dirty="0"/>
              <a:t>E.g., </a:t>
            </a:r>
            <a:r>
              <a:rPr lang="en-US" altLang="en-US" sz="2400" dirty="0" err="1"/>
              <a:t>maxspan</a:t>
            </a:r>
            <a:r>
              <a:rPr lang="en-US" altLang="en-US" sz="2400" dirty="0"/>
              <a:t> (S) = 60 (days)</a:t>
            </a:r>
          </a:p>
          <a:p>
            <a:pPr lvl="1" eaLnBrk="1" hangingPunct="1">
              <a:spcBef>
                <a:spcPts val="300"/>
              </a:spcBef>
            </a:pPr>
            <a:r>
              <a:rPr lang="en-US" altLang="en-US" sz="2400" dirty="0"/>
              <a:t>Succinct: Enforced directly when the 1</a:t>
            </a:r>
            <a:r>
              <a:rPr lang="en-US" altLang="en-US" sz="2400" baseline="30000" dirty="0"/>
              <a:t>st</a:t>
            </a:r>
            <a:r>
              <a:rPr lang="en-US" altLang="en-US" sz="2400" dirty="0"/>
              <a:t> element is determined</a:t>
            </a:r>
            <a:endParaRPr lang="en-US" altLang="en-US" sz="2400" dirty="0">
              <a:sym typeface="Symbol" pitchFamily="18" charset="2"/>
            </a:endParaRPr>
          </a:p>
          <a:p>
            <a:pPr eaLnBrk="1" hangingPunct="1">
              <a:spcBef>
                <a:spcPts val="300"/>
              </a:spcBef>
            </a:pPr>
            <a:r>
              <a:rPr lang="en-US" altLang="en-US" sz="2400" dirty="0">
                <a:solidFill>
                  <a:srgbClr val="FF0000"/>
                </a:solidFill>
                <a:sym typeface="Symbol" pitchFamily="18" charset="2"/>
              </a:rPr>
              <a:t>Window size constraint: </a:t>
            </a:r>
            <a:r>
              <a:rPr lang="en-US" altLang="en-US" sz="2400" dirty="0">
                <a:sym typeface="Symbol" pitchFamily="18" charset="2"/>
              </a:rPr>
              <a:t>Events in an element do not have to occur at the same time: Enforce max allowed time difference</a:t>
            </a:r>
          </a:p>
          <a:p>
            <a:pPr lvl="1" eaLnBrk="1" hangingPunct="1">
              <a:spcBef>
                <a:spcPts val="300"/>
              </a:spcBef>
            </a:pPr>
            <a:r>
              <a:rPr lang="en-US" altLang="en-US" sz="2400" dirty="0"/>
              <a:t>E.g., window-size = 2: Various ways to merge events into elements</a:t>
            </a:r>
          </a:p>
        </p:txBody>
      </p:sp>
    </p:spTree>
    <p:extLst>
      <p:ext uri="{BB962C8B-B14F-4D97-AF65-F5344CB8AC3E}">
        <p14:creationId xmlns:p14="http://schemas.microsoft.com/office/powerpoint/2010/main" val="199025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6400" y="381000"/>
            <a:ext cx="11074400" cy="609600"/>
          </a:xfrm>
        </p:spPr>
        <p:txBody>
          <a:bodyPr>
            <a:normAutofit fontScale="90000"/>
          </a:bodyPr>
          <a:lstStyle/>
          <a:p>
            <a:pPr eaLnBrk="1" hangingPunct="1"/>
            <a:r>
              <a:rPr lang="en-US" altLang="en-US" dirty="0"/>
              <a:t>Episodes and Episode Pattern Mining</a:t>
            </a:r>
          </a:p>
        </p:txBody>
      </p:sp>
      <p:sp>
        <p:nvSpPr>
          <p:cNvPr id="16387" name="Rectangle 3"/>
          <p:cNvSpPr>
            <a:spLocks noGrp="1" noChangeArrowheads="1"/>
          </p:cNvSpPr>
          <p:nvPr>
            <p:ph idx="1"/>
          </p:nvPr>
        </p:nvSpPr>
        <p:spPr>
          <a:xfrm>
            <a:off x="508000" y="1200807"/>
            <a:ext cx="9771781" cy="4747606"/>
          </a:xfrm>
        </p:spPr>
        <p:txBody>
          <a:bodyPr/>
          <a:lstStyle/>
          <a:p>
            <a:pPr eaLnBrk="1" hangingPunct="1">
              <a:lnSpc>
                <a:spcPct val="120000"/>
              </a:lnSpc>
            </a:pPr>
            <a:r>
              <a:rPr lang="en-US" altLang="en-US" sz="2400" dirty="0"/>
              <a:t>Episodes and regular expressions: Alternative to seq. patterns </a:t>
            </a:r>
          </a:p>
          <a:p>
            <a:pPr lvl="1" eaLnBrk="1" hangingPunct="1">
              <a:lnSpc>
                <a:spcPct val="120000"/>
              </a:lnSpc>
            </a:pPr>
            <a:r>
              <a:rPr lang="en-US" altLang="en-US" sz="2400" dirty="0"/>
              <a:t>Serial episodes:  </a:t>
            </a:r>
            <a:r>
              <a:rPr lang="en-US" altLang="en-US" sz="2400" dirty="0">
                <a:sym typeface="Symbol" pitchFamily="18" charset="2"/>
              </a:rPr>
              <a:t>AB</a:t>
            </a:r>
          </a:p>
          <a:p>
            <a:pPr lvl="1" eaLnBrk="1" hangingPunct="1">
              <a:lnSpc>
                <a:spcPct val="120000"/>
              </a:lnSpc>
            </a:pPr>
            <a:r>
              <a:rPr lang="en-US" altLang="en-US" sz="2400" dirty="0">
                <a:sym typeface="Symbol" pitchFamily="18" charset="2"/>
              </a:rPr>
              <a:t>Parallel episodes: A|B</a:t>
            </a:r>
          </a:p>
          <a:p>
            <a:pPr lvl="1" eaLnBrk="1" hangingPunct="1">
              <a:lnSpc>
                <a:spcPct val="120000"/>
              </a:lnSpc>
            </a:pPr>
            <a:r>
              <a:rPr lang="en-US" altLang="en-US" sz="2400" dirty="0">
                <a:sym typeface="Symbol" pitchFamily="18" charset="2"/>
              </a:rPr>
              <a:t>Regular expressions: (A|B)C*(DE)</a:t>
            </a:r>
          </a:p>
          <a:p>
            <a:pPr eaLnBrk="1" hangingPunct="1">
              <a:lnSpc>
                <a:spcPct val="120000"/>
              </a:lnSpc>
            </a:pPr>
            <a:r>
              <a:rPr lang="en-US" altLang="en-US" sz="2400" dirty="0">
                <a:sym typeface="Symbol" pitchFamily="18" charset="2"/>
              </a:rPr>
              <a:t>E.g.   Given a large shopping sequence database, one may like to find</a:t>
            </a:r>
          </a:p>
          <a:p>
            <a:pPr lvl="2">
              <a:lnSpc>
                <a:spcPct val="120000"/>
              </a:lnSpc>
            </a:pPr>
            <a:r>
              <a:rPr lang="en-US" altLang="en-US" sz="2400" dirty="0">
                <a:sym typeface="Symbol" pitchFamily="18" charset="2"/>
              </a:rPr>
              <a:t>Suppose the pattern order follows the template (A|B)C*(D E), and</a:t>
            </a:r>
          </a:p>
          <a:p>
            <a:pPr lvl="2">
              <a:lnSpc>
                <a:spcPct val="120000"/>
              </a:lnSpc>
            </a:pPr>
            <a:r>
              <a:rPr lang="en-US" altLang="en-US" sz="2400" dirty="0">
                <a:sym typeface="Symbol" pitchFamily="18" charset="2"/>
              </a:rPr>
              <a:t>Sum of the prices of A, B, C*, D, and E is greater than $100, where C* means C appears *-times</a:t>
            </a:r>
          </a:p>
          <a:p>
            <a:pPr lvl="1">
              <a:lnSpc>
                <a:spcPct val="120000"/>
              </a:lnSpc>
            </a:pPr>
            <a:r>
              <a:rPr lang="en-US" altLang="en-US" sz="2400" dirty="0">
                <a:sym typeface="Symbol" pitchFamily="18" charset="2"/>
              </a:rPr>
              <a:t>How to efficiently mine such episode patterns?</a:t>
            </a:r>
          </a:p>
        </p:txBody>
      </p:sp>
      <p:sp>
        <p:nvSpPr>
          <p:cNvPr id="16389" name="TextBox 1"/>
          <p:cNvSpPr txBox="1">
            <a:spLocks noChangeArrowheads="1"/>
          </p:cNvSpPr>
          <p:nvPr/>
        </p:nvSpPr>
        <p:spPr bwMode="auto">
          <a:xfrm>
            <a:off x="4958418" y="2239893"/>
            <a:ext cx="7062872" cy="461665"/>
          </a:xfrm>
          <a:prstGeom prst="rect">
            <a:avLst/>
          </a:prstGeom>
          <a:solidFill>
            <a:srgbClr val="FAE2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a partial order relationship: A and B can be in any order</a:t>
            </a:r>
          </a:p>
        </p:txBody>
      </p:sp>
      <p:sp>
        <p:nvSpPr>
          <p:cNvPr id="6" name="TextBox 1"/>
          <p:cNvSpPr txBox="1">
            <a:spLocks noChangeArrowheads="1"/>
          </p:cNvSpPr>
          <p:nvPr/>
        </p:nvSpPr>
        <p:spPr bwMode="auto">
          <a:xfrm>
            <a:off x="5193322" y="1709145"/>
            <a:ext cx="5177123" cy="461665"/>
          </a:xfrm>
          <a:prstGeom prst="rect">
            <a:avLst/>
          </a:prstGeom>
          <a:solidFill>
            <a:srgbClr val="FAE2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a total order relationship:</a:t>
            </a:r>
            <a:r>
              <a:rPr kumimoji="0" lang="en-US" altLang="en-US" sz="2400" b="0" i="0" u="none" strike="noStrike" kern="1200" cap="none" spc="0" normalizeH="0" noProof="0" dirty="0">
                <a:ln>
                  <a:noFill/>
                </a:ln>
                <a:solidFill>
                  <a:srgbClr val="000000"/>
                </a:solidFill>
                <a:effectLst/>
                <a:uLnTx/>
                <a:uFillTx/>
                <a:latin typeface="Calibri" pitchFamily="34" charset="0"/>
                <a:ea typeface="+mn-ea"/>
                <a:cs typeface="+mn-cs"/>
              </a:rPr>
              <a:t> first A then B</a:t>
            </a:r>
            <a:endPar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2" name="Right Arrow 1"/>
          <p:cNvSpPr/>
          <p:nvPr/>
        </p:nvSpPr>
        <p:spPr>
          <a:xfrm rot="10800000">
            <a:off x="4723511" y="1874030"/>
            <a:ext cx="469811" cy="131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4488606" y="2405805"/>
            <a:ext cx="469811" cy="131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
          <p:cNvSpPr txBox="1">
            <a:spLocks noChangeArrowheads="1"/>
          </p:cNvSpPr>
          <p:nvPr/>
        </p:nvSpPr>
        <p:spPr bwMode="auto">
          <a:xfrm>
            <a:off x="5943600" y="2777369"/>
            <a:ext cx="6401240" cy="461665"/>
          </a:xfrm>
          <a:prstGeom prst="rect">
            <a:avLst/>
          </a:prstGeom>
          <a:solidFill>
            <a:srgbClr val="FAE2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(DE) means D, E happen in the same time window</a:t>
            </a:r>
          </a:p>
        </p:txBody>
      </p:sp>
      <p:sp>
        <p:nvSpPr>
          <p:cNvPr id="10" name="Right Arrow 9"/>
          <p:cNvSpPr/>
          <p:nvPr/>
        </p:nvSpPr>
        <p:spPr>
          <a:xfrm rot="10800000">
            <a:off x="5629373" y="2935524"/>
            <a:ext cx="314227" cy="13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59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6"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1"/>
            <a:ext cx="12192000" cy="1050634"/>
          </a:xfrm>
          <a:noFill/>
        </p:spPr>
        <p:txBody>
          <a:bodyPr vert="horz" lIns="92075" tIns="46038" rIns="92075" bIns="46038" rtlCol="0" anchor="ctr">
            <a:noAutofit/>
          </a:bodyPr>
          <a:lstStyle/>
          <a:p>
            <a:pPr marL="457200" indent="-457200">
              <a:lnSpc>
                <a:spcPct val="200000"/>
              </a:lnSpc>
              <a:buSzTx/>
            </a:pPr>
            <a:r>
              <a:rPr lang="en-US" altLang="en-US" dirty="0"/>
              <a:t>Pattern Mining: Advanced Methods</a:t>
            </a:r>
          </a:p>
        </p:txBody>
      </p:sp>
      <p:sp>
        <p:nvSpPr>
          <p:cNvPr id="5124" name="Rectangle 3"/>
          <p:cNvSpPr>
            <a:spLocks noGrp="1" noChangeArrowheads="1"/>
          </p:cNvSpPr>
          <p:nvPr>
            <p:ph type="body" sz="half" idx="1"/>
          </p:nvPr>
        </p:nvSpPr>
        <p:spPr>
          <a:xfrm>
            <a:off x="629979" y="1131454"/>
            <a:ext cx="10532282" cy="5574146"/>
          </a:xfrm>
          <a:noFill/>
        </p:spPr>
        <p:txBody>
          <a:bodyPr vert="horz" lIns="92075" tIns="46038" rIns="92075" bIns="46038" rtlCol="0" anchor="t">
            <a:noAutofit/>
          </a:bodyPr>
          <a:lstStyle/>
          <a:p>
            <a:pPr marL="457200" indent="-457200">
              <a:lnSpc>
                <a:spcPct val="200000"/>
              </a:lnSpc>
              <a:buSzTx/>
            </a:pPr>
            <a:r>
              <a:rPr lang="en-US" b="1" i="0" u="none" strike="noStrike" baseline="0" dirty="0"/>
              <a:t>Mining Various Kinds of Patterns </a:t>
            </a:r>
          </a:p>
          <a:p>
            <a:pPr marL="457200" indent="-457200">
              <a:lnSpc>
                <a:spcPct val="200000"/>
              </a:lnSpc>
              <a:buSzTx/>
            </a:pPr>
            <a:r>
              <a:rPr lang="en-US" b="1" i="0" u="none" strike="noStrike" baseline="0" dirty="0"/>
              <a:t>Mining Compressed or Approximate Patterns  </a:t>
            </a:r>
          </a:p>
          <a:p>
            <a:pPr marL="457200" indent="-457200">
              <a:lnSpc>
                <a:spcPct val="200000"/>
              </a:lnSpc>
              <a:buSzTx/>
            </a:pPr>
            <a:r>
              <a:rPr lang="en-US" b="1" i="0" u="none" strike="noStrike" baseline="0" dirty="0"/>
              <a:t>Constraint-based Pattern Mining</a:t>
            </a:r>
          </a:p>
          <a:p>
            <a:pPr marL="457200" indent="-457200">
              <a:lnSpc>
                <a:spcPct val="200000"/>
              </a:lnSpc>
              <a:buSzTx/>
            </a:pPr>
            <a:r>
              <a:rPr lang="en-US" b="1" i="0" u="none" strike="noStrike" baseline="0" dirty="0"/>
              <a:t>Mining Sequential Patterns</a:t>
            </a:r>
            <a:endParaRPr lang="en-US" b="1" dirty="0"/>
          </a:p>
          <a:p>
            <a:pPr marL="457200" indent="-457200">
              <a:lnSpc>
                <a:spcPct val="200000"/>
              </a:lnSpc>
              <a:buSzTx/>
            </a:pPr>
            <a:r>
              <a:rPr lang="en-US" b="1" i="0" u="none" strike="noStrike" baseline="0" dirty="0"/>
              <a:t>Mining Subgraph Patterns</a:t>
            </a:r>
          </a:p>
          <a:p>
            <a:pPr marL="457200" indent="-457200">
              <a:lnSpc>
                <a:spcPct val="200000"/>
              </a:lnSpc>
              <a:buSzTx/>
            </a:pPr>
            <a:r>
              <a:rPr lang="en-US" b="1" i="0" u="none" strike="noStrike" baseline="0" dirty="0"/>
              <a:t>Pattern Mining: Application Examples</a:t>
            </a:r>
          </a:p>
          <a:p>
            <a:pPr marL="457200" indent="-457200">
              <a:lnSpc>
                <a:spcPct val="200000"/>
              </a:lnSpc>
              <a:buSzTx/>
            </a:pPr>
            <a:r>
              <a:rPr lang="en-US" altLang="en-US" b="1" dirty="0"/>
              <a:t>Summary</a:t>
            </a:r>
            <a:endParaRPr lang="en-US" altLang="en-US" sz="2800" b="1" dirty="0"/>
          </a:p>
        </p:txBody>
      </p:sp>
      <p:sp>
        <p:nvSpPr>
          <p:cNvPr id="2" name="Striped Right Arrow 1"/>
          <p:cNvSpPr/>
          <p:nvPr/>
        </p:nvSpPr>
        <p:spPr>
          <a:xfrm rot="9075611">
            <a:off x="4902980" y="4403050"/>
            <a:ext cx="502920" cy="457200"/>
          </a:xfrm>
          <a:prstGeom prst="stripedRightArrow">
            <a:avLst/>
          </a:prstGeom>
          <a:solidFill>
            <a:srgbClr val="00808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373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12192000" cy="1066800"/>
          </a:xfrm>
        </p:spPr>
        <p:txBody>
          <a:bodyPr>
            <a:normAutofit fontScale="90000"/>
          </a:bodyPr>
          <a:lstStyle/>
          <a:p>
            <a:pPr>
              <a:spcBef>
                <a:spcPts val="600"/>
              </a:spcBef>
              <a:spcAft>
                <a:spcPts val="600"/>
              </a:spcAft>
            </a:pPr>
            <a:r>
              <a:rPr lang="en-US" altLang="en-US" dirty="0"/>
              <a:t>Customized Min-Supports for Different Kinds of Items</a:t>
            </a:r>
          </a:p>
        </p:txBody>
      </p:sp>
      <p:sp>
        <p:nvSpPr>
          <p:cNvPr id="5124" name="Rectangle 3"/>
          <p:cNvSpPr>
            <a:spLocks noGrp="1" noChangeArrowheads="1"/>
          </p:cNvSpPr>
          <p:nvPr>
            <p:ph type="body" idx="1"/>
          </p:nvPr>
        </p:nvSpPr>
        <p:spPr>
          <a:xfrm>
            <a:off x="511503" y="1240220"/>
            <a:ext cx="10987769" cy="5002925"/>
          </a:xfrm>
        </p:spPr>
        <p:txBody>
          <a:bodyPr/>
          <a:lstStyle/>
          <a:p>
            <a:pPr>
              <a:spcAft>
                <a:spcPts val="600"/>
              </a:spcAft>
            </a:pPr>
            <a:r>
              <a:rPr lang="en-US" altLang="en-US" sz="2400" dirty="0"/>
              <a:t>We have used the same min-support threshold for all the items or item sets to be mined in each association mining</a:t>
            </a:r>
          </a:p>
          <a:p>
            <a:pPr>
              <a:spcAft>
                <a:spcPts val="600"/>
              </a:spcAft>
            </a:pPr>
            <a:r>
              <a:rPr lang="en-US" altLang="en-US" sz="2400" dirty="0"/>
              <a:t>In reality, some items (e.g., diamond, watch, …) are valuable but less frequent</a:t>
            </a:r>
          </a:p>
          <a:p>
            <a:pPr>
              <a:spcAft>
                <a:spcPts val="600"/>
              </a:spcAft>
            </a:pPr>
            <a:r>
              <a:rPr lang="en-US" altLang="en-US" sz="2400" dirty="0"/>
              <a:t>It is necessary to have customized min-support settings for different kinds of items </a:t>
            </a:r>
          </a:p>
          <a:p>
            <a:pPr>
              <a:spcAft>
                <a:spcPts val="600"/>
              </a:spcAft>
            </a:pPr>
            <a:r>
              <a:rPr lang="en-US" altLang="en-US" sz="2400" dirty="0"/>
              <a:t>One Method: Use </a:t>
            </a:r>
            <a:r>
              <a:rPr lang="en-US" altLang="en-US" sz="2400" dirty="0">
                <a:solidFill>
                  <a:srgbClr val="FF0000"/>
                </a:solidFill>
              </a:rPr>
              <a:t>group-based “individualized” min-support</a:t>
            </a:r>
          </a:p>
          <a:p>
            <a:pPr lvl="1">
              <a:spcAft>
                <a:spcPts val="600"/>
              </a:spcAft>
            </a:pPr>
            <a:r>
              <a:rPr lang="en-US" altLang="en-US" sz="2400" dirty="0"/>
              <a:t>E.g., {diamond, watch}: 0.05%;  {bread, milk}: 5%; …</a:t>
            </a:r>
          </a:p>
          <a:p>
            <a:pPr lvl="1">
              <a:spcAft>
                <a:spcPts val="600"/>
              </a:spcAft>
            </a:pPr>
            <a:r>
              <a:rPr lang="en-US" altLang="en-US" sz="2400" dirty="0"/>
              <a:t>How to mine such rules efficiently?</a:t>
            </a:r>
          </a:p>
          <a:p>
            <a:pPr lvl="2">
              <a:spcAft>
                <a:spcPts val="600"/>
              </a:spcAft>
            </a:pPr>
            <a:r>
              <a:rPr lang="en-US" altLang="en-US" sz="2400" dirty="0"/>
              <a:t>Existing scalable mining algorithms can be easily extended to cover such cases</a:t>
            </a:r>
          </a:p>
        </p:txBody>
      </p:sp>
    </p:spTree>
    <p:extLst>
      <p:ext uri="{BB962C8B-B14F-4D97-AF65-F5344CB8AC3E}">
        <p14:creationId xmlns:p14="http://schemas.microsoft.com/office/powerpoint/2010/main" val="250050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FA3370-017D-4A44-AFA8-2780332823E8}"/>
              </a:ext>
            </a:extLst>
          </p:cNvPr>
          <p:cNvPicPr>
            <a:picLocks noChangeAspect="1"/>
          </p:cNvPicPr>
          <p:nvPr/>
        </p:nvPicPr>
        <p:blipFill>
          <a:blip r:embed="rId3"/>
          <a:stretch>
            <a:fillRect/>
          </a:stretch>
        </p:blipFill>
        <p:spPr>
          <a:xfrm>
            <a:off x="4321368" y="5527453"/>
            <a:ext cx="3625961" cy="872641"/>
          </a:xfrm>
          <a:prstGeom prst="rect">
            <a:avLst/>
          </a:prstGeom>
        </p:spPr>
      </p:pic>
      <p:pic>
        <p:nvPicPr>
          <p:cNvPr id="10" name="Picture 9">
            <a:extLst>
              <a:ext uri="{FF2B5EF4-FFF2-40B4-BE49-F238E27FC236}">
                <a16:creationId xmlns:a16="http://schemas.microsoft.com/office/drawing/2014/main" id="{F361D354-8950-4D43-A847-B14BA9BE67C2}"/>
              </a:ext>
            </a:extLst>
          </p:cNvPr>
          <p:cNvPicPr>
            <a:picLocks noChangeAspect="1"/>
          </p:cNvPicPr>
          <p:nvPr/>
        </p:nvPicPr>
        <p:blipFill>
          <a:blip r:embed="rId4"/>
          <a:stretch>
            <a:fillRect/>
          </a:stretch>
        </p:blipFill>
        <p:spPr>
          <a:xfrm>
            <a:off x="7485767" y="4174723"/>
            <a:ext cx="4706233" cy="2045059"/>
          </a:xfrm>
          <a:prstGeom prst="rect">
            <a:avLst/>
          </a:prstGeom>
        </p:spPr>
      </p:pic>
      <p:sp>
        <p:nvSpPr>
          <p:cNvPr id="4098" name="Rectangle 2"/>
          <p:cNvSpPr>
            <a:spLocks noGrp="1" noChangeArrowheads="1"/>
          </p:cNvSpPr>
          <p:nvPr>
            <p:ph type="title"/>
          </p:nvPr>
        </p:nvSpPr>
        <p:spPr>
          <a:xfrm>
            <a:off x="203200" y="381000"/>
            <a:ext cx="11684000" cy="508000"/>
          </a:xfrm>
        </p:spPr>
        <p:txBody>
          <a:bodyPr>
            <a:normAutofit fontScale="90000"/>
          </a:bodyPr>
          <a:lstStyle/>
          <a:p>
            <a:pPr eaLnBrk="1" hangingPunct="1"/>
            <a:r>
              <a:rPr lang="en-US" altLang="en-US" dirty="0"/>
              <a:t>What Is Graph Pattern Mining?</a:t>
            </a:r>
          </a:p>
        </p:txBody>
      </p:sp>
      <p:sp>
        <p:nvSpPr>
          <p:cNvPr id="4099" name="Rectangle 3"/>
          <p:cNvSpPr>
            <a:spLocks noGrp="1" noChangeArrowheads="1"/>
          </p:cNvSpPr>
          <p:nvPr>
            <p:ph idx="1"/>
          </p:nvPr>
        </p:nvSpPr>
        <p:spPr>
          <a:xfrm>
            <a:off x="535709" y="1219200"/>
            <a:ext cx="7147136" cy="5257800"/>
          </a:xfrm>
        </p:spPr>
        <p:txBody>
          <a:bodyPr/>
          <a:lstStyle/>
          <a:p>
            <a:pPr>
              <a:spcAft>
                <a:spcPts val="600"/>
              </a:spcAft>
            </a:pPr>
            <a:r>
              <a:rPr lang="en-US" altLang="en-US" sz="2400" dirty="0" err="1"/>
              <a:t>Chem</a:t>
            </a:r>
            <a:r>
              <a:rPr lang="en-US" altLang="en-US" sz="2400" dirty="0"/>
              <a:t>-informatics: </a:t>
            </a:r>
          </a:p>
          <a:p>
            <a:pPr lvl="1">
              <a:spcAft>
                <a:spcPts val="600"/>
              </a:spcAft>
            </a:pPr>
            <a:r>
              <a:rPr lang="en-US" altLang="en-US" sz="2400" dirty="0"/>
              <a:t>Mining frequent chemical compound structures</a:t>
            </a:r>
          </a:p>
          <a:p>
            <a:pPr eaLnBrk="1" hangingPunct="1">
              <a:spcAft>
                <a:spcPts val="600"/>
              </a:spcAft>
            </a:pPr>
            <a:endParaRPr lang="en-US" altLang="en-US" sz="2400" dirty="0"/>
          </a:p>
          <a:p>
            <a:pPr eaLnBrk="1" hangingPunct="1">
              <a:spcAft>
                <a:spcPts val="600"/>
              </a:spcAft>
            </a:pPr>
            <a:endParaRPr lang="en-US" altLang="en-US" sz="2400" dirty="0"/>
          </a:p>
          <a:p>
            <a:pPr eaLnBrk="1" hangingPunct="1">
              <a:spcAft>
                <a:spcPts val="600"/>
              </a:spcAft>
            </a:pPr>
            <a:endParaRPr lang="en-US" altLang="en-US" sz="2400" dirty="0"/>
          </a:p>
          <a:p>
            <a:pPr eaLnBrk="1" hangingPunct="1">
              <a:spcAft>
                <a:spcPts val="600"/>
              </a:spcAft>
            </a:pPr>
            <a:endParaRPr lang="en-US" altLang="en-US" sz="2400" dirty="0"/>
          </a:p>
          <a:p>
            <a:pPr eaLnBrk="1" hangingPunct="1">
              <a:spcAft>
                <a:spcPts val="600"/>
              </a:spcAft>
            </a:pPr>
            <a:r>
              <a:rPr lang="en-US" altLang="en-US" sz="2400" dirty="0"/>
              <a:t>Social networks, web communities, tweets, …</a:t>
            </a:r>
          </a:p>
          <a:p>
            <a:pPr lvl="1">
              <a:spcAft>
                <a:spcPts val="600"/>
              </a:spcAft>
            </a:pPr>
            <a:r>
              <a:rPr lang="en-US" altLang="en-US" sz="2400" dirty="0"/>
              <a:t>Finding frequent research collaboration subgraphs</a:t>
            </a:r>
          </a:p>
        </p:txBody>
      </p:sp>
      <p:pic>
        <p:nvPicPr>
          <p:cNvPr id="4" name="Picture 2" descr="caffeine">
            <a:extLst>
              <a:ext uri="{FF2B5EF4-FFF2-40B4-BE49-F238E27FC236}">
                <a16:creationId xmlns:a16="http://schemas.microsoft.com/office/drawing/2014/main" id="{708590BF-D89D-439A-A027-8C558535AB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253" y="2333189"/>
            <a:ext cx="1605765" cy="152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diurobromine">
            <a:extLst>
              <a:ext uri="{FF2B5EF4-FFF2-40B4-BE49-F238E27FC236}">
                <a16:creationId xmlns:a16="http://schemas.microsoft.com/office/drawing/2014/main" id="{B7B3AEEE-A7A7-4CFC-ACDF-776A59D963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5628" y="2299677"/>
            <a:ext cx="16383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viagra">
            <a:extLst>
              <a:ext uri="{FF2B5EF4-FFF2-40B4-BE49-F238E27FC236}">
                <a16:creationId xmlns:a16="http://schemas.microsoft.com/office/drawing/2014/main" id="{25824698-CFB9-434D-9CD4-A292CFA2BA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3846" y="1509276"/>
            <a:ext cx="30480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query">
            <a:extLst>
              <a:ext uri="{FF2B5EF4-FFF2-40B4-BE49-F238E27FC236}">
                <a16:creationId xmlns:a16="http://schemas.microsoft.com/office/drawing/2014/main" id="{60781AF7-ECEF-4EE7-964C-67A2B6E6A2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1353878" y="2613065"/>
            <a:ext cx="1611596" cy="1125192"/>
          </a:xfrm>
          <a:prstGeom prst="rect">
            <a:avLst/>
          </a:prstGeom>
          <a:noFill/>
        </p:spPr>
      </p:pic>
      <p:pic>
        <p:nvPicPr>
          <p:cNvPr id="8" name="Picture 7">
            <a:extLst>
              <a:ext uri="{FF2B5EF4-FFF2-40B4-BE49-F238E27FC236}">
                <a16:creationId xmlns:a16="http://schemas.microsoft.com/office/drawing/2014/main" id="{4CAC0510-BA83-4D1D-AF76-7D3035609585}"/>
              </a:ext>
            </a:extLst>
          </p:cNvPr>
          <p:cNvPicPr>
            <a:picLocks noChangeAspect="1"/>
          </p:cNvPicPr>
          <p:nvPr/>
        </p:nvPicPr>
        <p:blipFill>
          <a:blip r:embed="rId9"/>
          <a:stretch>
            <a:fillRect/>
          </a:stretch>
        </p:blipFill>
        <p:spPr>
          <a:xfrm>
            <a:off x="367308" y="5527453"/>
            <a:ext cx="3584736" cy="902591"/>
          </a:xfrm>
          <a:prstGeom prst="rect">
            <a:avLst/>
          </a:prstGeom>
        </p:spPr>
      </p:pic>
    </p:spTree>
    <p:extLst>
      <p:ext uri="{BB962C8B-B14F-4D97-AF65-F5344CB8AC3E}">
        <p14:creationId xmlns:p14="http://schemas.microsoft.com/office/powerpoint/2010/main" val="72416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16000" y="381000"/>
            <a:ext cx="10289117" cy="508000"/>
          </a:xfrm>
        </p:spPr>
        <p:txBody>
          <a:bodyPr>
            <a:normAutofit fontScale="90000"/>
          </a:bodyPr>
          <a:lstStyle/>
          <a:p>
            <a:pPr eaLnBrk="1" hangingPunct="1"/>
            <a:r>
              <a:rPr lang="en-US" altLang="en-US"/>
              <a:t>Frequent (Sub)Graph Patterns</a:t>
            </a:r>
          </a:p>
        </p:txBody>
      </p:sp>
      <p:sp>
        <p:nvSpPr>
          <p:cNvPr id="5123" name="Rectangle 3"/>
          <p:cNvSpPr>
            <a:spLocks noGrp="1" noChangeArrowheads="1"/>
          </p:cNvSpPr>
          <p:nvPr>
            <p:ph idx="1"/>
          </p:nvPr>
        </p:nvSpPr>
        <p:spPr>
          <a:xfrm>
            <a:off x="514352" y="1156860"/>
            <a:ext cx="11474449" cy="2514600"/>
          </a:xfrm>
        </p:spPr>
        <p:txBody>
          <a:bodyPr/>
          <a:lstStyle/>
          <a:p>
            <a:pPr eaLnBrk="1" hangingPunct="1">
              <a:spcAft>
                <a:spcPts val="600"/>
              </a:spcAft>
            </a:pPr>
            <a:r>
              <a:rPr lang="en-US" altLang="en-US" sz="2400" dirty="0"/>
              <a:t>Given a labeled graph dataset D = {G</a:t>
            </a:r>
            <a:r>
              <a:rPr lang="en-US" altLang="en-US" sz="2400" baseline="-25000" dirty="0"/>
              <a:t>1</a:t>
            </a:r>
            <a:r>
              <a:rPr lang="en-US" altLang="en-US" sz="2400" dirty="0"/>
              <a:t>, G</a:t>
            </a:r>
            <a:r>
              <a:rPr lang="en-US" altLang="en-US" sz="2400" baseline="-25000" dirty="0"/>
              <a:t>2</a:t>
            </a:r>
            <a:r>
              <a:rPr lang="en-US" altLang="en-US" sz="2400" dirty="0"/>
              <a:t>, …, </a:t>
            </a:r>
            <a:r>
              <a:rPr lang="en-US" altLang="en-US" sz="2400" dirty="0" err="1"/>
              <a:t>G</a:t>
            </a:r>
            <a:r>
              <a:rPr lang="en-US" altLang="en-US" sz="2400" baseline="-25000" dirty="0" err="1"/>
              <a:t>n</a:t>
            </a:r>
            <a:r>
              <a:rPr lang="en-US" altLang="en-US" sz="2400" dirty="0"/>
              <a:t>), the supporting graph set of a subgraph </a:t>
            </a:r>
            <a:r>
              <a:rPr lang="en-US" altLang="en-US" sz="2400" i="1" dirty="0"/>
              <a:t>g</a:t>
            </a:r>
            <a:r>
              <a:rPr lang="en-US" altLang="en-US" sz="2400" dirty="0"/>
              <a:t> is D</a:t>
            </a:r>
            <a:r>
              <a:rPr lang="en-US" altLang="en-US" sz="2400" i="1" baseline="-25000" dirty="0"/>
              <a:t>g</a:t>
            </a:r>
            <a:r>
              <a:rPr lang="en-US" altLang="en-US" sz="2400" dirty="0"/>
              <a:t> = {</a:t>
            </a:r>
            <a:r>
              <a:rPr lang="en-US" altLang="en-US" sz="2400" dirty="0" err="1"/>
              <a:t>G</a:t>
            </a:r>
            <a:r>
              <a:rPr lang="en-US" altLang="en-US" sz="2400" i="1" baseline="-25000" dirty="0" err="1"/>
              <a:t>i</a:t>
            </a:r>
            <a:r>
              <a:rPr lang="en-US" altLang="en-US" sz="2400" dirty="0"/>
              <a:t> | </a:t>
            </a:r>
            <a:r>
              <a:rPr lang="en-US" altLang="en-US" sz="2400" i="1" dirty="0"/>
              <a:t>g</a:t>
            </a:r>
            <a:r>
              <a:rPr lang="en-US" altLang="en-US" sz="2400" dirty="0"/>
              <a:t> </a:t>
            </a:r>
            <a:r>
              <a:rPr lang="en-US" altLang="en-US" sz="2400" dirty="0">
                <a:sym typeface="Symbol" pitchFamily="18" charset="2"/>
              </a:rPr>
              <a:t> </a:t>
            </a:r>
            <a:r>
              <a:rPr lang="en-US" altLang="en-US" sz="2400" dirty="0" err="1"/>
              <a:t>G</a:t>
            </a:r>
            <a:r>
              <a:rPr lang="en-US" altLang="en-US" sz="2400" i="1" baseline="-25000" dirty="0" err="1"/>
              <a:t>i</a:t>
            </a:r>
            <a:r>
              <a:rPr lang="en-US" altLang="en-US" sz="2400" dirty="0"/>
              <a:t>, </a:t>
            </a:r>
            <a:r>
              <a:rPr lang="en-US" altLang="en-US" sz="2400" dirty="0" err="1"/>
              <a:t>G</a:t>
            </a:r>
            <a:r>
              <a:rPr lang="en-US" altLang="en-US" sz="2400" i="1" baseline="-25000" dirty="0" err="1"/>
              <a:t>i</a:t>
            </a:r>
            <a:r>
              <a:rPr lang="en-US" altLang="en-US" sz="2400" dirty="0"/>
              <a:t> </a:t>
            </a:r>
            <a:r>
              <a:rPr lang="en-US" altLang="en-US" sz="2400" dirty="0">
                <a:sym typeface="Symbol" pitchFamily="18" charset="2"/>
              </a:rPr>
              <a:t></a:t>
            </a:r>
            <a:r>
              <a:rPr lang="en-US" altLang="en-US" sz="2400" dirty="0"/>
              <a:t>D}</a:t>
            </a:r>
          </a:p>
          <a:p>
            <a:pPr lvl="1" eaLnBrk="1" hangingPunct="1">
              <a:spcAft>
                <a:spcPts val="600"/>
              </a:spcAft>
            </a:pPr>
            <a:r>
              <a:rPr lang="en-US" altLang="en-US" sz="2400" dirty="0"/>
              <a:t>support(</a:t>
            </a:r>
            <a:r>
              <a:rPr lang="en-US" altLang="en-US" sz="2400" i="1" dirty="0"/>
              <a:t>g</a:t>
            </a:r>
            <a:r>
              <a:rPr lang="en-US" altLang="en-US" sz="2400" dirty="0"/>
              <a:t>) = |D</a:t>
            </a:r>
            <a:r>
              <a:rPr lang="en-US" altLang="en-US" sz="2400" baseline="-25000" dirty="0"/>
              <a:t>g</a:t>
            </a:r>
            <a:r>
              <a:rPr lang="en-US" altLang="en-US" sz="2400" dirty="0"/>
              <a:t>|/ |D|</a:t>
            </a:r>
          </a:p>
          <a:p>
            <a:pPr eaLnBrk="1" hangingPunct="1">
              <a:spcAft>
                <a:spcPts val="600"/>
              </a:spcAft>
            </a:pPr>
            <a:r>
              <a:rPr lang="en-US" altLang="en-US" sz="2400" dirty="0"/>
              <a:t>A (sub)graph </a:t>
            </a:r>
            <a:r>
              <a:rPr lang="en-US" altLang="en-US" sz="2400" i="1" dirty="0"/>
              <a:t>g</a:t>
            </a:r>
            <a:r>
              <a:rPr lang="en-US" altLang="en-US" sz="2400" dirty="0"/>
              <a:t> is </a:t>
            </a:r>
            <a:r>
              <a:rPr lang="en-US" altLang="en-US" sz="2400" b="1" i="1" dirty="0"/>
              <a:t>frequent</a:t>
            </a:r>
            <a:r>
              <a:rPr lang="en-US" altLang="en-US" sz="2400" dirty="0"/>
              <a:t> if </a:t>
            </a:r>
            <a:r>
              <a:rPr lang="en-US" altLang="en-US" sz="2400" i="1" dirty="0"/>
              <a:t>support</a:t>
            </a:r>
            <a:r>
              <a:rPr lang="en-US" altLang="en-US" sz="2400" dirty="0"/>
              <a:t>(</a:t>
            </a:r>
            <a:r>
              <a:rPr lang="en-US" altLang="en-US" sz="2400" i="1" dirty="0"/>
              <a:t>g</a:t>
            </a:r>
            <a:r>
              <a:rPr lang="en-US" altLang="en-US" sz="2400" dirty="0"/>
              <a:t>)</a:t>
            </a:r>
            <a:r>
              <a:rPr lang="en-US" altLang="en-US" sz="2400" i="1" dirty="0"/>
              <a:t> </a:t>
            </a:r>
            <a:r>
              <a:rPr lang="en-US" altLang="en-US" sz="2400" dirty="0"/>
              <a:t>≥ </a:t>
            </a:r>
            <a:r>
              <a:rPr lang="en-US" altLang="en-US" sz="2400" i="1" dirty="0" err="1"/>
              <a:t>min_sup</a:t>
            </a:r>
            <a:endParaRPr lang="en-US" altLang="en-US" sz="2400" dirty="0"/>
          </a:p>
          <a:p>
            <a:pPr eaLnBrk="1" hangingPunct="1">
              <a:spcAft>
                <a:spcPts val="600"/>
              </a:spcAft>
            </a:pPr>
            <a:r>
              <a:rPr lang="en-US" altLang="en-US" sz="2400" dirty="0"/>
              <a:t>Ex.: Chemical structures</a:t>
            </a:r>
          </a:p>
        </p:txBody>
      </p:sp>
      <p:grpSp>
        <p:nvGrpSpPr>
          <p:cNvPr id="5124" name="Group 3"/>
          <p:cNvGrpSpPr>
            <a:grpSpLocks/>
          </p:cNvGrpSpPr>
          <p:nvPr/>
        </p:nvGrpSpPr>
        <p:grpSpPr bwMode="auto">
          <a:xfrm>
            <a:off x="5144901" y="2789120"/>
            <a:ext cx="6428666" cy="3503730"/>
            <a:chOff x="685800" y="1469790"/>
            <a:chExt cx="7945274" cy="4635023"/>
          </a:xfrm>
        </p:grpSpPr>
        <p:sp>
          <p:nvSpPr>
            <p:cNvPr id="5" name="Text Box 10"/>
            <p:cNvSpPr txBox="1">
              <a:spLocks noChangeArrowheads="1"/>
            </p:cNvSpPr>
            <p:nvPr/>
          </p:nvSpPr>
          <p:spPr bwMode="auto">
            <a:xfrm>
              <a:off x="6494464" y="1469790"/>
              <a:ext cx="2136610" cy="529299"/>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itchFamily="34" charset="0"/>
                  <a:ea typeface="+mn-ea"/>
                  <a:cs typeface="Arial" charset="0"/>
                </a:rPr>
                <a:t>Graph Dataset</a:t>
              </a:r>
            </a:p>
          </p:txBody>
        </p:sp>
        <p:sp>
          <p:nvSpPr>
            <p:cNvPr id="6" name="Text Box 11"/>
            <p:cNvSpPr txBox="1">
              <a:spLocks noChangeArrowheads="1"/>
            </p:cNvSpPr>
            <p:nvPr/>
          </p:nvSpPr>
          <p:spPr bwMode="auto">
            <a:xfrm>
              <a:off x="4253820" y="4040666"/>
              <a:ext cx="3444646" cy="529299"/>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itchFamily="34" charset="0"/>
                  <a:ea typeface="+mn-ea"/>
                  <a:cs typeface="Arial" charset="0"/>
                </a:rPr>
                <a:t>Frequent Graph Patterns</a:t>
              </a:r>
            </a:p>
          </p:txBody>
        </p:sp>
        <p:pic>
          <p:nvPicPr>
            <p:cNvPr id="5133" name="Picture 21" descr="m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69948"/>
              <a:ext cx="2137820" cy="130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2" descr="mo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900099"/>
              <a:ext cx="29146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3" descr="mol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399" y="1941374"/>
              <a:ext cx="2743201"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Text Box 24"/>
            <p:cNvSpPr txBox="1">
              <a:spLocks noChangeArrowheads="1"/>
            </p:cNvSpPr>
            <p:nvPr/>
          </p:nvSpPr>
          <p:spPr bwMode="auto">
            <a:xfrm>
              <a:off x="1143000" y="3200400"/>
              <a:ext cx="523008" cy="56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itchFamily="34" charset="0"/>
                  <a:ea typeface="+mn-ea"/>
                  <a:cs typeface="Arial" charset="0"/>
                </a:rPr>
                <a:t>(A)</a:t>
              </a:r>
            </a:p>
          </p:txBody>
        </p:sp>
        <p:sp>
          <p:nvSpPr>
            <p:cNvPr id="5137" name="Text Box 25"/>
            <p:cNvSpPr txBox="1">
              <a:spLocks noChangeArrowheads="1"/>
            </p:cNvSpPr>
            <p:nvPr/>
          </p:nvSpPr>
          <p:spPr bwMode="auto">
            <a:xfrm>
              <a:off x="3866849" y="3200400"/>
              <a:ext cx="512759" cy="56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itchFamily="34" charset="0"/>
                  <a:ea typeface="+mn-ea"/>
                  <a:cs typeface="Arial" charset="0"/>
                </a:rPr>
                <a:t>(B)</a:t>
              </a:r>
            </a:p>
          </p:txBody>
        </p:sp>
        <p:sp>
          <p:nvSpPr>
            <p:cNvPr id="5138" name="Text Box 26"/>
            <p:cNvSpPr txBox="1">
              <a:spLocks noChangeArrowheads="1"/>
            </p:cNvSpPr>
            <p:nvPr/>
          </p:nvSpPr>
          <p:spPr bwMode="auto">
            <a:xfrm>
              <a:off x="6823939" y="3200400"/>
              <a:ext cx="509343" cy="56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itchFamily="34" charset="0"/>
                  <a:ea typeface="+mn-ea"/>
                  <a:cs typeface="Arial" charset="0"/>
                </a:rPr>
                <a:t>(C)</a:t>
              </a:r>
            </a:p>
          </p:txBody>
        </p:sp>
        <p:pic>
          <p:nvPicPr>
            <p:cNvPr id="5139" name="Picture 28" descr="freq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6711" y="5167365"/>
              <a:ext cx="171026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29" descr="freq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512" y="4692649"/>
              <a:ext cx="1105715" cy="141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1" name="Text Box 30"/>
            <p:cNvSpPr txBox="1">
              <a:spLocks noChangeArrowheads="1"/>
            </p:cNvSpPr>
            <p:nvPr/>
          </p:nvSpPr>
          <p:spPr bwMode="auto">
            <a:xfrm>
              <a:off x="2338387" y="4921250"/>
              <a:ext cx="502511" cy="56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itchFamily="34" charset="0"/>
                  <a:ea typeface="+mn-ea"/>
                  <a:cs typeface="Arial" charset="0"/>
                </a:rPr>
                <a:t>(1)</a:t>
              </a:r>
            </a:p>
          </p:txBody>
        </p:sp>
        <p:sp>
          <p:nvSpPr>
            <p:cNvPr id="5142" name="Text Box 31"/>
            <p:cNvSpPr txBox="1">
              <a:spLocks noChangeArrowheads="1"/>
            </p:cNvSpPr>
            <p:nvPr/>
          </p:nvSpPr>
          <p:spPr bwMode="auto">
            <a:xfrm>
              <a:off x="5614987" y="4921250"/>
              <a:ext cx="502511" cy="56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itchFamily="34" charset="0"/>
                  <a:ea typeface="+mn-ea"/>
                  <a:cs typeface="Arial" charset="0"/>
                </a:rPr>
                <a:t>(2)</a:t>
              </a:r>
            </a:p>
          </p:txBody>
        </p:sp>
      </p:grpSp>
      <p:sp>
        <p:nvSpPr>
          <p:cNvPr id="3" name="TextBox 2"/>
          <p:cNvSpPr txBox="1"/>
          <p:nvPr/>
        </p:nvSpPr>
        <p:spPr>
          <a:xfrm>
            <a:off x="5486400" y="4857750"/>
            <a:ext cx="2065867" cy="400050"/>
          </a:xfrm>
          <a:prstGeom prst="rect">
            <a:avLst/>
          </a:prstGeom>
          <a:solidFill>
            <a:schemeClr val="accent2">
              <a:lumMod val="40000"/>
              <a:lumOff val="60000"/>
            </a:schemeClr>
          </a:solidFill>
        </p:spPr>
        <p:txBody>
          <a:bodyPr>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min_sup</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 2</a:t>
            </a:r>
          </a:p>
        </p:txBody>
      </p:sp>
      <p:sp>
        <p:nvSpPr>
          <p:cNvPr id="23" name="TextBox 22"/>
          <p:cNvSpPr txBox="1"/>
          <p:nvPr/>
        </p:nvSpPr>
        <p:spPr>
          <a:xfrm>
            <a:off x="6540501" y="6165850"/>
            <a:ext cx="2088353" cy="400050"/>
          </a:xfrm>
          <a:prstGeom prst="rect">
            <a:avLst/>
          </a:prstGeom>
          <a:solidFill>
            <a:schemeClr val="accent2">
              <a:lumMod val="40000"/>
              <a:lumOff val="60000"/>
            </a:schemeClr>
          </a:solid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support = 67%</a:t>
            </a:r>
          </a:p>
        </p:txBody>
      </p:sp>
      <p:sp>
        <p:nvSpPr>
          <p:cNvPr id="5129" name="Curved Up Arrow 1"/>
          <p:cNvSpPr>
            <a:spLocks noChangeArrowheads="1"/>
          </p:cNvSpPr>
          <p:nvPr/>
        </p:nvSpPr>
        <p:spPr bwMode="auto">
          <a:xfrm rot="-754235">
            <a:off x="8839201" y="6202363"/>
            <a:ext cx="971551" cy="303212"/>
          </a:xfrm>
          <a:prstGeom prst="curvedUpArrow">
            <a:avLst>
              <a:gd name="adj1" fmla="val 24866"/>
              <a:gd name="adj2" fmla="val 65297"/>
              <a:gd name="adj3"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5130" name="Curved Up Arrow 23"/>
          <p:cNvSpPr>
            <a:spLocks noChangeArrowheads="1"/>
          </p:cNvSpPr>
          <p:nvPr/>
        </p:nvSpPr>
        <p:spPr bwMode="auto">
          <a:xfrm rot="17543092" flipV="1">
            <a:off x="5983817" y="5852055"/>
            <a:ext cx="482600" cy="452967"/>
          </a:xfrm>
          <a:prstGeom prst="curvedUpArrow">
            <a:avLst>
              <a:gd name="adj1" fmla="val 25110"/>
              <a:gd name="adj2" fmla="val 50206"/>
              <a:gd name="adj3"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24" name="Rectangle 3"/>
          <p:cNvSpPr txBox="1">
            <a:spLocks noChangeArrowheads="1"/>
          </p:cNvSpPr>
          <p:nvPr/>
        </p:nvSpPr>
        <p:spPr>
          <a:xfrm>
            <a:off x="509825" y="3803233"/>
            <a:ext cx="4427350" cy="1858555"/>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461963" marR="0" lvl="0" indent="-461963" algn="l" defTabSz="914377" rtl="0" eaLnBrk="1" fontAlgn="auto" latinLnBrk="0" hangingPunct="1">
              <a:lnSpc>
                <a:spcPct val="100000"/>
              </a:lnSpc>
              <a:spcBef>
                <a:spcPts val="600"/>
              </a:spcBef>
              <a:spcAft>
                <a:spcPts val="600"/>
              </a:spcAft>
              <a:buClr>
                <a:srgbClr val="0000C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Alternative:</a:t>
            </a:r>
          </a:p>
          <a:p>
            <a:pPr marL="738188" marR="0" lvl="1" indent="-538163" algn="l" defTabSz="914377" rtl="0" eaLnBrk="1" fontAlgn="auto" latinLnBrk="0" hangingPunct="1">
              <a:lnSpc>
                <a:spcPct val="100000"/>
              </a:lnSpc>
              <a:spcBef>
                <a:spcPts val="600"/>
              </a:spcBef>
              <a:spcAft>
                <a:spcPts val="600"/>
              </a:spcAft>
              <a:buClr>
                <a:srgbClr val="BD582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Mining frequent subgraph patterns from a single large graph or network</a:t>
            </a:r>
          </a:p>
        </p:txBody>
      </p:sp>
    </p:spTree>
    <p:extLst>
      <p:ext uri="{BB962C8B-B14F-4D97-AF65-F5344CB8AC3E}">
        <p14:creationId xmlns:p14="http://schemas.microsoft.com/office/powerpoint/2010/main" val="49539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5129" grpId="0" animBg="1"/>
      <p:bldP spid="5130" grpId="0" animBg="1"/>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03200" y="381000"/>
            <a:ext cx="11684000" cy="508000"/>
          </a:xfrm>
        </p:spPr>
        <p:txBody>
          <a:bodyPr>
            <a:normAutofit fontScale="90000"/>
          </a:bodyPr>
          <a:lstStyle/>
          <a:p>
            <a:pPr eaLnBrk="1" hangingPunct="1"/>
            <a:r>
              <a:rPr lang="en-US" altLang="en-US"/>
              <a:t>Applications of Graph Pattern Mining</a:t>
            </a:r>
          </a:p>
        </p:txBody>
      </p:sp>
      <p:sp>
        <p:nvSpPr>
          <p:cNvPr id="4099" name="Rectangle 3"/>
          <p:cNvSpPr>
            <a:spLocks noGrp="1" noChangeArrowheads="1"/>
          </p:cNvSpPr>
          <p:nvPr>
            <p:ph idx="1"/>
          </p:nvPr>
        </p:nvSpPr>
        <p:spPr>
          <a:xfrm>
            <a:off x="535709" y="1219200"/>
            <a:ext cx="10386291" cy="5257800"/>
          </a:xfrm>
        </p:spPr>
        <p:txBody>
          <a:bodyPr/>
          <a:lstStyle/>
          <a:p>
            <a:pPr eaLnBrk="1" hangingPunct="1">
              <a:spcAft>
                <a:spcPts val="600"/>
              </a:spcAft>
            </a:pPr>
            <a:r>
              <a:rPr lang="en-US" altLang="en-US" sz="2400" dirty="0"/>
              <a:t>Bioinformatics</a:t>
            </a:r>
          </a:p>
          <a:p>
            <a:pPr lvl="1" eaLnBrk="1" hangingPunct="1">
              <a:spcAft>
                <a:spcPts val="600"/>
              </a:spcAft>
            </a:pPr>
            <a:r>
              <a:rPr lang="en-US" altLang="en-US" sz="2400" dirty="0"/>
              <a:t>Gene networks, protein interactions, metabolic pathways</a:t>
            </a:r>
          </a:p>
          <a:p>
            <a:pPr eaLnBrk="1" hangingPunct="1">
              <a:spcAft>
                <a:spcPts val="600"/>
              </a:spcAft>
            </a:pPr>
            <a:r>
              <a:rPr lang="en-US" altLang="en-US" sz="2400" dirty="0" err="1"/>
              <a:t>Chem</a:t>
            </a:r>
            <a:r>
              <a:rPr lang="en-US" altLang="en-US" sz="2400" dirty="0"/>
              <a:t>-informatics: Mining chemical compound structures</a:t>
            </a:r>
          </a:p>
          <a:p>
            <a:pPr eaLnBrk="1" hangingPunct="1">
              <a:spcAft>
                <a:spcPts val="600"/>
              </a:spcAft>
            </a:pPr>
            <a:r>
              <a:rPr lang="en-US" altLang="en-US" sz="2400" dirty="0"/>
              <a:t>Social networks, web communities, tweets, …</a:t>
            </a:r>
          </a:p>
          <a:p>
            <a:pPr eaLnBrk="1" hangingPunct="1">
              <a:spcAft>
                <a:spcPts val="600"/>
              </a:spcAft>
            </a:pPr>
            <a:r>
              <a:rPr lang="en-US" altLang="en-US" sz="2400" dirty="0"/>
              <a:t>Cell phone networks, computer networks, …</a:t>
            </a:r>
          </a:p>
          <a:p>
            <a:pPr eaLnBrk="1" hangingPunct="1">
              <a:spcAft>
                <a:spcPts val="600"/>
              </a:spcAft>
            </a:pPr>
            <a:r>
              <a:rPr lang="en-US" altLang="en-US" sz="2400" dirty="0"/>
              <a:t>Web graphs, XML structures, Semantic Web, information networks </a:t>
            </a:r>
          </a:p>
          <a:p>
            <a:pPr eaLnBrk="1" hangingPunct="1">
              <a:spcAft>
                <a:spcPts val="600"/>
              </a:spcAft>
            </a:pPr>
            <a:r>
              <a:rPr lang="en-US" altLang="en-US" sz="2400" dirty="0"/>
              <a:t>Software engineering: Program execution flow analysis</a:t>
            </a:r>
          </a:p>
          <a:p>
            <a:pPr eaLnBrk="1" hangingPunct="1">
              <a:spcAft>
                <a:spcPts val="600"/>
              </a:spcAft>
            </a:pPr>
            <a:r>
              <a:rPr lang="en-US" altLang="en-US" sz="2400" dirty="0"/>
              <a:t>Building blocks for graph classification, clustering, compression, comparison, and correlation analysis</a:t>
            </a:r>
          </a:p>
          <a:p>
            <a:pPr eaLnBrk="1" hangingPunct="1">
              <a:spcAft>
                <a:spcPts val="600"/>
              </a:spcAft>
            </a:pPr>
            <a:r>
              <a:rPr lang="en-US" altLang="en-US" sz="2400" dirty="0"/>
              <a:t>Graph indexing and graph similarity search</a:t>
            </a:r>
          </a:p>
        </p:txBody>
      </p:sp>
    </p:spTree>
    <p:extLst>
      <p:ext uri="{BB962C8B-B14F-4D97-AF65-F5344CB8AC3E}">
        <p14:creationId xmlns:p14="http://schemas.microsoft.com/office/powerpoint/2010/main" val="401735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1600" y="113144"/>
            <a:ext cx="11887200" cy="1032164"/>
          </a:xfrm>
        </p:spPr>
        <p:txBody>
          <a:bodyPr>
            <a:normAutofit fontScale="90000"/>
          </a:bodyPr>
          <a:lstStyle/>
          <a:p>
            <a:pPr eaLnBrk="1" hangingPunct="1"/>
            <a:r>
              <a:rPr lang="en-US" altLang="en-US" dirty="0"/>
              <a:t>Graph Pattern Mining Algorithms: Different Methodologies</a:t>
            </a:r>
          </a:p>
        </p:txBody>
      </p:sp>
      <p:sp>
        <p:nvSpPr>
          <p:cNvPr id="6147" name="Rectangle 3"/>
          <p:cNvSpPr>
            <a:spLocks noGrp="1" noChangeArrowheads="1"/>
          </p:cNvSpPr>
          <p:nvPr>
            <p:ph idx="1"/>
          </p:nvPr>
        </p:nvSpPr>
        <p:spPr>
          <a:xfrm>
            <a:off x="512426" y="1219203"/>
            <a:ext cx="10266410" cy="4724400"/>
          </a:xfrm>
        </p:spPr>
        <p:txBody>
          <a:bodyPr/>
          <a:lstStyle/>
          <a:p>
            <a:pPr eaLnBrk="1" hangingPunct="1"/>
            <a:r>
              <a:rPr lang="en-US" altLang="en-US" sz="2400" dirty="0"/>
              <a:t>Generation of candidate subgraphs</a:t>
            </a:r>
          </a:p>
          <a:p>
            <a:pPr lvl="1" eaLnBrk="1" hangingPunct="1"/>
            <a:r>
              <a:rPr lang="en-US" altLang="en-US" sz="2400" dirty="0"/>
              <a:t>Apriori vs. pattern growth (e.g., FSG vs. </a:t>
            </a:r>
            <a:r>
              <a:rPr lang="en-US" altLang="en-US" sz="2400" dirty="0" err="1"/>
              <a:t>gSpan</a:t>
            </a:r>
            <a:r>
              <a:rPr lang="en-US" altLang="en-US" sz="2400" dirty="0"/>
              <a:t>)</a:t>
            </a:r>
          </a:p>
          <a:p>
            <a:pPr eaLnBrk="1" hangingPunct="1"/>
            <a:r>
              <a:rPr lang="en-US" altLang="en-US" sz="2400" dirty="0"/>
              <a:t>Search order</a:t>
            </a:r>
          </a:p>
          <a:p>
            <a:pPr lvl="1" eaLnBrk="1" hangingPunct="1"/>
            <a:r>
              <a:rPr lang="en-US" altLang="en-US" sz="2400" dirty="0"/>
              <a:t>Breadth vs. depth</a:t>
            </a:r>
          </a:p>
          <a:p>
            <a:pPr eaLnBrk="1" hangingPunct="1"/>
            <a:r>
              <a:rPr lang="en-US" altLang="en-US" sz="2400" dirty="0"/>
              <a:t>Elimination of duplicate subgraphs</a:t>
            </a:r>
          </a:p>
          <a:p>
            <a:pPr lvl="1" eaLnBrk="1" hangingPunct="1"/>
            <a:r>
              <a:rPr lang="en-US" altLang="en-US" sz="2400" dirty="0"/>
              <a:t>Passive vs. active (e.g., </a:t>
            </a:r>
            <a:r>
              <a:rPr lang="en-US" altLang="en-US" sz="2400" dirty="0" err="1"/>
              <a:t>gSpan</a:t>
            </a:r>
            <a:r>
              <a:rPr lang="en-US" altLang="en-US" sz="2400" dirty="0"/>
              <a:t> [Yan &amp; Han, 2002])</a:t>
            </a:r>
          </a:p>
          <a:p>
            <a:pPr eaLnBrk="1" hangingPunct="1"/>
            <a:r>
              <a:rPr lang="en-US" altLang="en-US" sz="2400" dirty="0"/>
              <a:t>Support calculation</a:t>
            </a:r>
          </a:p>
          <a:p>
            <a:pPr lvl="1" eaLnBrk="1" hangingPunct="1"/>
            <a:r>
              <a:rPr lang="en-US" altLang="en-US" sz="2400" dirty="0"/>
              <a:t>Store </a:t>
            </a:r>
            <a:r>
              <a:rPr lang="en-US" altLang="en-US" sz="2400" dirty="0" err="1"/>
              <a:t>embeddings</a:t>
            </a:r>
            <a:r>
              <a:rPr lang="en-US" altLang="en-US" sz="2400" dirty="0"/>
              <a:t> (e.g., GASTON [</a:t>
            </a:r>
            <a:r>
              <a:rPr lang="en-US" altLang="en-US" sz="2400" dirty="0" err="1"/>
              <a:t>Nijssen</a:t>
            </a:r>
            <a:r>
              <a:rPr lang="en-US" altLang="en-US" sz="2400" dirty="0"/>
              <a:t> &amp; </a:t>
            </a:r>
            <a:r>
              <a:rPr lang="en-US" altLang="en-US" sz="2400" dirty="0" err="1"/>
              <a:t>Kok</a:t>
            </a:r>
            <a:r>
              <a:rPr lang="en-US" altLang="en-US" sz="2400" dirty="0"/>
              <a:t>, 2004], FFSM [Huan, Wang, &amp; </a:t>
            </a:r>
            <a:r>
              <a:rPr lang="en-US" altLang="en-US" sz="2400" dirty="0" err="1"/>
              <a:t>Prins</a:t>
            </a:r>
            <a:r>
              <a:rPr lang="en-US" altLang="en-US" sz="2400" dirty="0"/>
              <a:t>, 2003], </a:t>
            </a:r>
            <a:r>
              <a:rPr lang="en-US" altLang="en-US" sz="2400" dirty="0" err="1"/>
              <a:t>MoFa</a:t>
            </a:r>
            <a:r>
              <a:rPr lang="en-US" altLang="en-US" sz="2400" dirty="0"/>
              <a:t> [</a:t>
            </a:r>
            <a:r>
              <a:rPr lang="en-US" altLang="en-US" sz="2400" dirty="0" err="1"/>
              <a:t>Borgelt</a:t>
            </a:r>
            <a:r>
              <a:rPr lang="en-US" altLang="en-US" sz="2400" dirty="0"/>
              <a:t> &amp; Berthold, ICDM’02])</a:t>
            </a:r>
          </a:p>
          <a:p>
            <a:pPr eaLnBrk="1" hangingPunct="1"/>
            <a:r>
              <a:rPr lang="en-US" altLang="en-US" sz="2400" dirty="0"/>
              <a:t>Order of pattern discovery</a:t>
            </a:r>
          </a:p>
          <a:p>
            <a:pPr lvl="1" eaLnBrk="1" hangingPunct="1"/>
            <a:r>
              <a:rPr lang="en-US" altLang="en-US" sz="2400" dirty="0"/>
              <a:t>Path </a:t>
            </a:r>
            <a:r>
              <a:rPr lang="en-US" altLang="en-US" sz="2400" dirty="0">
                <a:sym typeface="Wingdings" pitchFamily="2" charset="2"/>
              </a:rPr>
              <a:t></a:t>
            </a:r>
            <a:r>
              <a:rPr lang="en-US" altLang="en-US" sz="2400" dirty="0"/>
              <a:t> tree </a:t>
            </a:r>
            <a:r>
              <a:rPr lang="en-US" altLang="en-US" sz="2400" dirty="0">
                <a:sym typeface="Wingdings" pitchFamily="2" charset="2"/>
              </a:rPr>
              <a:t></a:t>
            </a:r>
            <a:r>
              <a:rPr lang="en-US" altLang="en-US" sz="2400" dirty="0"/>
              <a:t> graph (e.g., GASTON [</a:t>
            </a:r>
            <a:r>
              <a:rPr lang="en-US" altLang="en-US" sz="2400" dirty="0" err="1"/>
              <a:t>Nijssen</a:t>
            </a:r>
            <a:r>
              <a:rPr lang="en-US" altLang="en-US" sz="2400" dirty="0"/>
              <a:t> &amp; </a:t>
            </a:r>
            <a:r>
              <a:rPr lang="en-US" altLang="en-US" sz="2400" dirty="0" err="1"/>
              <a:t>Kok</a:t>
            </a:r>
            <a:r>
              <a:rPr lang="en-US" altLang="en-US" sz="2400" dirty="0"/>
              <a:t>, 2004]) </a:t>
            </a:r>
          </a:p>
        </p:txBody>
      </p:sp>
    </p:spTree>
    <p:extLst>
      <p:ext uri="{BB962C8B-B14F-4D97-AF65-F5344CB8AC3E}">
        <p14:creationId xmlns:p14="http://schemas.microsoft.com/office/powerpoint/2010/main" val="32558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4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11200" y="381000"/>
            <a:ext cx="13919200" cy="609600"/>
          </a:xfrm>
        </p:spPr>
        <p:txBody>
          <a:bodyPr>
            <a:normAutofit fontScale="90000"/>
          </a:bodyPr>
          <a:lstStyle/>
          <a:p>
            <a:pPr eaLnBrk="1" hangingPunct="1"/>
            <a:r>
              <a:rPr lang="en-US" altLang="en-US" dirty="0"/>
              <a:t>Apriori-Based Approach</a:t>
            </a:r>
          </a:p>
        </p:txBody>
      </p:sp>
      <p:grpSp>
        <p:nvGrpSpPr>
          <p:cNvPr id="7171" name="Group 2"/>
          <p:cNvGrpSpPr>
            <a:grpSpLocks/>
          </p:cNvGrpSpPr>
          <p:nvPr/>
        </p:nvGrpSpPr>
        <p:grpSpPr bwMode="auto">
          <a:xfrm>
            <a:off x="7781925" y="1209675"/>
            <a:ext cx="3372853" cy="4191000"/>
            <a:chOff x="5539510" y="2057400"/>
            <a:chExt cx="2836458" cy="4191000"/>
          </a:xfrm>
        </p:grpSpPr>
        <p:grpSp>
          <p:nvGrpSpPr>
            <p:cNvPr id="7174" name="Group 1"/>
            <p:cNvGrpSpPr>
              <a:grpSpLocks/>
            </p:cNvGrpSpPr>
            <p:nvPr/>
          </p:nvGrpSpPr>
          <p:grpSpPr bwMode="auto">
            <a:xfrm>
              <a:off x="5539510" y="2057400"/>
              <a:ext cx="2836458" cy="3962400"/>
              <a:chOff x="2428875" y="1295400"/>
              <a:chExt cx="2836458" cy="3962400"/>
            </a:xfrm>
          </p:grpSpPr>
          <p:sp>
            <p:nvSpPr>
              <p:cNvPr id="7176" name="Text Box 3"/>
              <p:cNvSpPr txBox="1">
                <a:spLocks noChangeArrowheads="1"/>
              </p:cNvSpPr>
              <p:nvPr/>
            </p:nvSpPr>
            <p:spPr bwMode="auto">
              <a:xfrm>
                <a:off x="4562475" y="3886200"/>
                <a:ext cx="358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ahoma" pitchFamily="34" charset="0"/>
                    <a:ea typeface="+mn-ea"/>
                    <a:cs typeface="Arial" charset="0"/>
                  </a:rPr>
                  <a:t>…</a:t>
                </a:r>
              </a:p>
            </p:txBody>
          </p:sp>
          <p:sp>
            <p:nvSpPr>
              <p:cNvPr id="7177" name="Oval 4"/>
              <p:cNvSpPr>
                <a:spLocks noChangeArrowheads="1"/>
              </p:cNvSpPr>
              <p:nvPr/>
            </p:nvSpPr>
            <p:spPr bwMode="auto">
              <a:xfrm>
                <a:off x="2581275" y="2438400"/>
                <a:ext cx="685800" cy="685800"/>
              </a:xfrm>
              <a:prstGeom prst="ellipse">
                <a:avLst/>
              </a:prstGeom>
              <a:solidFill>
                <a:srgbClr val="FFFFFF"/>
              </a:solidFill>
              <a:ln w="38100">
                <a:solidFill>
                  <a:schemeClr val="hlink"/>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Verdana" pitchFamily="34" charset="0"/>
                    <a:ea typeface="+mn-ea"/>
                    <a:cs typeface="+mn-cs"/>
                  </a:rPr>
                  <a:t>G</a:t>
                </a:r>
                <a:endPar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endParaRPr>
              </a:p>
            </p:txBody>
          </p:sp>
          <p:sp>
            <p:nvSpPr>
              <p:cNvPr id="7178" name="Oval 5"/>
              <p:cNvSpPr>
                <a:spLocks noChangeArrowheads="1"/>
              </p:cNvSpPr>
              <p:nvPr/>
            </p:nvSpPr>
            <p:spPr bwMode="auto">
              <a:xfrm>
                <a:off x="4486275" y="1905000"/>
                <a:ext cx="685800" cy="685800"/>
              </a:xfrm>
              <a:prstGeom prst="ellipse">
                <a:avLst/>
              </a:prstGeom>
              <a:solidFill>
                <a:srgbClr val="FFFFFF"/>
              </a:solidFill>
              <a:ln w="38100">
                <a:solidFill>
                  <a:srgbClr val="1E3D5C"/>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Verdana" pitchFamily="34" charset="0"/>
                    <a:ea typeface="+mn-ea"/>
                    <a:cs typeface="+mn-cs"/>
                  </a:rPr>
                  <a:t>G</a:t>
                </a:r>
                <a:r>
                  <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rPr>
                  <a:t>1</a:t>
                </a:r>
              </a:p>
            </p:txBody>
          </p:sp>
          <p:sp>
            <p:nvSpPr>
              <p:cNvPr id="7179" name="Oval 6"/>
              <p:cNvSpPr>
                <a:spLocks noChangeArrowheads="1"/>
              </p:cNvSpPr>
              <p:nvPr/>
            </p:nvSpPr>
            <p:spPr bwMode="auto">
              <a:xfrm>
                <a:off x="4486275" y="2819400"/>
                <a:ext cx="685800" cy="685800"/>
              </a:xfrm>
              <a:prstGeom prst="ellipse">
                <a:avLst/>
              </a:prstGeom>
              <a:solidFill>
                <a:srgbClr val="FFFFFF"/>
              </a:solidFill>
              <a:ln w="38100">
                <a:solidFill>
                  <a:srgbClr val="1E3D5C"/>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Verdana" pitchFamily="34" charset="0"/>
                    <a:ea typeface="+mn-ea"/>
                    <a:cs typeface="+mn-cs"/>
                  </a:rPr>
                  <a:t>G</a:t>
                </a:r>
                <a:r>
                  <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rPr>
                  <a:t>2</a:t>
                </a:r>
              </a:p>
            </p:txBody>
          </p:sp>
          <p:sp>
            <p:nvSpPr>
              <p:cNvPr id="7180" name="Oval 7"/>
              <p:cNvSpPr>
                <a:spLocks noChangeArrowheads="1"/>
              </p:cNvSpPr>
              <p:nvPr/>
            </p:nvSpPr>
            <p:spPr bwMode="auto">
              <a:xfrm>
                <a:off x="4486275" y="4572000"/>
                <a:ext cx="685800" cy="685800"/>
              </a:xfrm>
              <a:prstGeom prst="ellipse">
                <a:avLst/>
              </a:prstGeom>
              <a:solidFill>
                <a:srgbClr val="FFFFFF"/>
              </a:solidFill>
              <a:ln w="38100">
                <a:solidFill>
                  <a:srgbClr val="1E3D5C"/>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Verdana" pitchFamily="34" charset="0"/>
                    <a:ea typeface="+mn-ea"/>
                    <a:cs typeface="+mn-cs"/>
                  </a:rPr>
                  <a:t>G</a:t>
                </a:r>
                <a:r>
                  <a:rPr kumimoji="0" lang="en-US" altLang="en-US" sz="2400" b="0" i="0" u="none" strike="noStrike" kern="1200" cap="none" spc="0" normalizeH="0" baseline="-25000" noProof="0" dirty="0" err="1">
                    <a:ln>
                      <a:noFill/>
                    </a:ln>
                    <a:solidFill>
                      <a:srgbClr val="000000"/>
                    </a:solidFill>
                    <a:effectLst/>
                    <a:uLnTx/>
                    <a:uFillTx/>
                    <a:latin typeface="Verdana" pitchFamily="34" charset="0"/>
                    <a:ea typeface="+mn-ea"/>
                    <a:cs typeface="+mn-cs"/>
                  </a:rPr>
                  <a:t>n</a:t>
                </a:r>
                <a:endParaRPr kumimoji="0" lang="en-US" altLang="en-US" sz="2400" b="0" i="0" u="none" strike="noStrike" kern="1200" cap="none" spc="0" normalizeH="0" baseline="-25000" noProof="0" dirty="0">
                  <a:ln>
                    <a:noFill/>
                  </a:ln>
                  <a:solidFill>
                    <a:srgbClr val="000000"/>
                  </a:solidFill>
                  <a:effectLst/>
                  <a:uLnTx/>
                  <a:uFillTx/>
                  <a:latin typeface="Verdana" pitchFamily="34" charset="0"/>
                  <a:ea typeface="+mn-ea"/>
                  <a:cs typeface="+mn-cs"/>
                </a:endParaRPr>
              </a:p>
            </p:txBody>
          </p:sp>
          <p:sp>
            <p:nvSpPr>
              <p:cNvPr id="7181" name="Line 8"/>
              <p:cNvSpPr>
                <a:spLocks noChangeShapeType="1"/>
              </p:cNvSpPr>
              <p:nvPr/>
            </p:nvSpPr>
            <p:spPr bwMode="auto">
              <a:xfrm flipV="1">
                <a:off x="3343275" y="2362200"/>
                <a:ext cx="1066800" cy="381000"/>
              </a:xfrm>
              <a:prstGeom prst="line">
                <a:avLst/>
              </a:prstGeom>
              <a:noFill/>
              <a:ln w="28575">
                <a:solidFill>
                  <a:srgbClr val="339966"/>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7182" name="Line 9"/>
              <p:cNvSpPr>
                <a:spLocks noChangeShapeType="1"/>
              </p:cNvSpPr>
              <p:nvPr/>
            </p:nvSpPr>
            <p:spPr bwMode="auto">
              <a:xfrm>
                <a:off x="3343275" y="3886200"/>
                <a:ext cx="1066800" cy="914400"/>
              </a:xfrm>
              <a:prstGeom prst="line">
                <a:avLst/>
              </a:prstGeom>
              <a:noFill/>
              <a:ln w="28575">
                <a:solidFill>
                  <a:schemeClr val="accent2"/>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7183" name="Line 10"/>
              <p:cNvSpPr>
                <a:spLocks noChangeShapeType="1"/>
              </p:cNvSpPr>
              <p:nvPr/>
            </p:nvSpPr>
            <p:spPr bwMode="auto">
              <a:xfrm>
                <a:off x="3343275" y="2895600"/>
                <a:ext cx="1066800" cy="304800"/>
              </a:xfrm>
              <a:prstGeom prst="line">
                <a:avLst/>
              </a:prstGeom>
              <a:noFill/>
              <a:ln w="28575">
                <a:solidFill>
                  <a:srgbClr val="339966"/>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7184" name="Text Box 11"/>
              <p:cNvSpPr txBox="1">
                <a:spLocks noChangeArrowheads="1"/>
              </p:cNvSpPr>
              <p:nvPr/>
            </p:nvSpPr>
            <p:spPr bwMode="auto">
              <a:xfrm>
                <a:off x="2428875" y="1600200"/>
                <a:ext cx="783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170981"/>
                    </a:solidFill>
                    <a:effectLst/>
                    <a:uLnTx/>
                    <a:uFillTx/>
                    <a:latin typeface="Calibri" pitchFamily="34" charset="0"/>
                    <a:ea typeface="+mn-ea"/>
                    <a:cs typeface="Arial" charset="0"/>
                  </a:rPr>
                  <a:t>k-edge</a:t>
                </a:r>
              </a:p>
            </p:txBody>
          </p:sp>
          <p:sp>
            <p:nvSpPr>
              <p:cNvPr id="7185" name="Text Box 12"/>
              <p:cNvSpPr txBox="1">
                <a:spLocks noChangeArrowheads="1"/>
              </p:cNvSpPr>
              <p:nvPr/>
            </p:nvSpPr>
            <p:spPr bwMode="auto">
              <a:xfrm>
                <a:off x="4105275" y="1295400"/>
                <a:ext cx="1160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170981"/>
                    </a:solidFill>
                    <a:effectLst/>
                    <a:uLnTx/>
                    <a:uFillTx/>
                    <a:latin typeface="Calibri" pitchFamily="34" charset="0"/>
                    <a:ea typeface="+mn-ea"/>
                    <a:cs typeface="Arial" charset="0"/>
                  </a:rPr>
                  <a:t>(k+1)-edge</a:t>
                </a:r>
              </a:p>
            </p:txBody>
          </p:sp>
          <p:sp>
            <p:nvSpPr>
              <p:cNvPr id="7186" name="Oval 13"/>
              <p:cNvSpPr>
                <a:spLocks noChangeArrowheads="1"/>
              </p:cNvSpPr>
              <p:nvPr/>
            </p:nvSpPr>
            <p:spPr bwMode="auto">
              <a:xfrm>
                <a:off x="2581275" y="3505200"/>
                <a:ext cx="685800" cy="685800"/>
              </a:xfrm>
              <a:prstGeom prst="ellipse">
                <a:avLst/>
              </a:prstGeom>
              <a:solidFill>
                <a:srgbClr val="FFFFFF"/>
              </a:solidFill>
              <a:ln w="38100">
                <a:solidFill>
                  <a:schemeClr val="hlink"/>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Verdana" pitchFamily="34" charset="0"/>
                    <a:ea typeface="+mn-ea"/>
                    <a:cs typeface="+mn-cs"/>
                  </a:rPr>
                  <a:t>G’</a:t>
                </a:r>
                <a:endPar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endParaRPr>
              </a:p>
            </p:txBody>
          </p:sp>
          <p:sp>
            <p:nvSpPr>
              <p:cNvPr id="7187" name="Line 14"/>
              <p:cNvSpPr>
                <a:spLocks noChangeShapeType="1"/>
              </p:cNvSpPr>
              <p:nvPr/>
            </p:nvSpPr>
            <p:spPr bwMode="auto">
              <a:xfrm flipV="1">
                <a:off x="3343275" y="2514600"/>
                <a:ext cx="1143000" cy="1219200"/>
              </a:xfrm>
              <a:prstGeom prst="line">
                <a:avLst/>
              </a:prstGeom>
              <a:noFill/>
              <a:ln w="28575">
                <a:solidFill>
                  <a:schemeClr val="accent2"/>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7188" name="Oval 15"/>
              <p:cNvSpPr>
                <a:spLocks noChangeArrowheads="1"/>
              </p:cNvSpPr>
              <p:nvPr/>
            </p:nvSpPr>
            <p:spPr bwMode="auto">
              <a:xfrm>
                <a:off x="2581275" y="4572000"/>
                <a:ext cx="685800" cy="685800"/>
              </a:xfrm>
              <a:prstGeom prst="ellipse">
                <a:avLst/>
              </a:prstGeom>
              <a:solidFill>
                <a:srgbClr val="FFFFFF"/>
              </a:solidFill>
              <a:ln w="38100">
                <a:solidFill>
                  <a:schemeClr val="hlink"/>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Verdana" pitchFamily="34" charset="0"/>
                    <a:ea typeface="+mn-ea"/>
                    <a:cs typeface="+mn-cs"/>
                  </a:rPr>
                  <a:t>G’’</a:t>
                </a:r>
                <a:endPar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endParaRPr>
              </a:p>
            </p:txBody>
          </p:sp>
          <p:sp>
            <p:nvSpPr>
              <p:cNvPr id="7189" name="Line 16"/>
              <p:cNvSpPr>
                <a:spLocks noChangeShapeType="1"/>
              </p:cNvSpPr>
              <p:nvPr/>
            </p:nvSpPr>
            <p:spPr bwMode="auto">
              <a:xfrm flipV="1">
                <a:off x="3343275" y="4953000"/>
                <a:ext cx="1066800" cy="0"/>
              </a:xfrm>
              <a:prstGeom prst="line">
                <a:avLst/>
              </a:prstGeom>
              <a:noFill/>
              <a:ln w="28575">
                <a:solidFill>
                  <a:srgbClr val="0000FF"/>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7190" name="Line 17"/>
              <p:cNvSpPr>
                <a:spLocks noChangeShapeType="1"/>
              </p:cNvSpPr>
              <p:nvPr/>
            </p:nvSpPr>
            <p:spPr bwMode="auto">
              <a:xfrm flipV="1">
                <a:off x="3343275" y="3352800"/>
                <a:ext cx="1066800" cy="1447800"/>
              </a:xfrm>
              <a:prstGeom prst="line">
                <a:avLst/>
              </a:prstGeom>
              <a:noFill/>
              <a:ln w="28575">
                <a:solidFill>
                  <a:srgbClr val="0000FF"/>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grpSp>
        <p:sp>
          <p:nvSpPr>
            <p:cNvPr id="7175" name="Text Box 18"/>
            <p:cNvSpPr txBox="1">
              <a:spLocks noChangeArrowheads="1"/>
            </p:cNvSpPr>
            <p:nvPr/>
          </p:nvSpPr>
          <p:spPr bwMode="auto">
            <a:xfrm>
              <a:off x="6705600" y="5786735"/>
              <a:ext cx="519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2C5A88"/>
                  </a:solidFill>
                  <a:effectLst/>
                  <a:uLnTx/>
                  <a:uFillTx/>
                  <a:latin typeface="Calibri" pitchFamily="34" charset="0"/>
                  <a:ea typeface="+mn-ea"/>
                  <a:cs typeface="Arial" charset="0"/>
                </a:rPr>
                <a:t>Join</a:t>
              </a:r>
            </a:p>
          </p:txBody>
        </p:sp>
      </p:grpSp>
      <p:sp>
        <p:nvSpPr>
          <p:cNvPr id="23" name="Rectangle 3"/>
          <p:cNvSpPr txBox="1">
            <a:spLocks noChangeArrowheads="1"/>
          </p:cNvSpPr>
          <p:nvPr/>
        </p:nvSpPr>
        <p:spPr>
          <a:xfrm>
            <a:off x="495300" y="1219200"/>
            <a:ext cx="6970819" cy="4724400"/>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461963" marR="0" lvl="0" indent="-461963" algn="l" defTabSz="914377" rtl="0" eaLnBrk="1" fontAlgn="auto" latinLnBrk="0" hangingPunct="1">
              <a:lnSpc>
                <a:spcPct val="100000"/>
              </a:lnSpc>
              <a:spcBef>
                <a:spcPts val="1200"/>
              </a:spcBef>
              <a:spcAft>
                <a:spcPts val="600"/>
              </a:spcAft>
              <a:buClr>
                <a:srgbClr val="0000C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The Apriori property (anti-monotonicity): A size-</a:t>
            </a:r>
            <a:r>
              <a:rPr kumimoji="0" lang="en-US" altLang="en-US" sz="2400" b="0" i="1" u="none" strike="noStrike" kern="0" cap="none" spc="0" normalizeH="0" baseline="0" noProof="0" dirty="0">
                <a:ln>
                  <a:noFill/>
                </a:ln>
                <a:solidFill>
                  <a:srgbClr val="000000"/>
                </a:solidFill>
                <a:effectLst/>
                <a:uLnTx/>
                <a:uFillTx/>
                <a:latin typeface="Calibri"/>
                <a:ea typeface="+mn-ea"/>
                <a:cs typeface="+mn-cs"/>
              </a:rPr>
              <a:t>k</a:t>
            </a: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 subgraph is </a:t>
            </a:r>
            <a:r>
              <a:rPr kumimoji="0" lang="en-US" altLang="en-US" sz="2400" b="1" i="0" u="none" strike="noStrike" kern="0" cap="none" spc="0" normalizeH="0" baseline="0" noProof="0" dirty="0">
                <a:ln>
                  <a:noFill/>
                </a:ln>
                <a:solidFill>
                  <a:srgbClr val="000000"/>
                </a:solidFill>
                <a:effectLst/>
                <a:uLnTx/>
                <a:uFillTx/>
                <a:latin typeface="Calibri"/>
                <a:ea typeface="+mn-ea"/>
                <a:cs typeface="+mn-cs"/>
              </a:rPr>
              <a:t>frequent</a:t>
            </a: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 if and only if all of its </a:t>
            </a:r>
            <a:r>
              <a:rPr kumimoji="0" lang="en-US" altLang="en-US" sz="2400" b="1" i="0" u="none" strike="noStrike" kern="0" cap="none" spc="0" normalizeH="0" baseline="0" noProof="0" dirty="0">
                <a:ln>
                  <a:noFill/>
                </a:ln>
                <a:solidFill>
                  <a:srgbClr val="000000"/>
                </a:solidFill>
                <a:effectLst/>
                <a:uLnTx/>
                <a:uFillTx/>
                <a:latin typeface="Calibri"/>
                <a:ea typeface="+mn-ea"/>
                <a:cs typeface="+mn-cs"/>
              </a:rPr>
              <a:t>subgraphs are frequent</a:t>
            </a:r>
          </a:p>
          <a:p>
            <a:pPr marL="461963" marR="0" lvl="0" indent="-461963" algn="l" defTabSz="914377" rtl="0" eaLnBrk="1" fontAlgn="auto" latinLnBrk="0" hangingPunct="1">
              <a:lnSpc>
                <a:spcPct val="100000"/>
              </a:lnSpc>
              <a:spcBef>
                <a:spcPts val="1200"/>
              </a:spcBef>
              <a:spcAft>
                <a:spcPts val="600"/>
              </a:spcAft>
              <a:buClr>
                <a:srgbClr val="0000C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A candidate size-(</a:t>
            </a:r>
            <a:r>
              <a:rPr kumimoji="0" lang="en-US" altLang="en-US" sz="2400" b="0" i="1" u="none" strike="noStrike" kern="0" cap="none" spc="0" normalizeH="0" baseline="0" noProof="0" dirty="0">
                <a:ln>
                  <a:noFill/>
                </a:ln>
                <a:solidFill>
                  <a:srgbClr val="000000"/>
                </a:solidFill>
                <a:effectLst/>
                <a:uLnTx/>
                <a:uFillTx/>
                <a:latin typeface="Calibri"/>
                <a:ea typeface="+mn-ea"/>
                <a:cs typeface="+mn-cs"/>
              </a:rPr>
              <a:t>k</a:t>
            </a: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+1) edge/vertex subgraph is generated if its corresponding two </a:t>
            </a:r>
            <a:r>
              <a:rPr kumimoji="0" lang="en-US" altLang="en-US" sz="2400" b="0" i="1" u="none" strike="noStrike" kern="0" cap="none" spc="0" normalizeH="0" baseline="0" noProof="0" dirty="0">
                <a:ln>
                  <a:noFill/>
                </a:ln>
                <a:solidFill>
                  <a:srgbClr val="000000"/>
                </a:solidFill>
                <a:effectLst/>
                <a:uLnTx/>
                <a:uFillTx/>
                <a:latin typeface="Calibri"/>
                <a:ea typeface="+mn-ea"/>
                <a:cs typeface="+mn-cs"/>
              </a:rPr>
              <a:t>k</a:t>
            </a: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-edge/vertex subgraphs are frequent</a:t>
            </a:r>
          </a:p>
          <a:p>
            <a:pPr marL="461963" marR="0" lvl="0" indent="-461963" algn="l" defTabSz="914377" rtl="0" eaLnBrk="1" fontAlgn="auto" latinLnBrk="0" hangingPunct="1">
              <a:lnSpc>
                <a:spcPct val="100000"/>
              </a:lnSpc>
              <a:spcBef>
                <a:spcPts val="1200"/>
              </a:spcBef>
              <a:spcAft>
                <a:spcPts val="600"/>
              </a:spcAft>
              <a:buClr>
                <a:srgbClr val="0000C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Iterative mining process:  </a:t>
            </a:r>
          </a:p>
          <a:p>
            <a:pPr marL="738188" marR="0" lvl="1" indent="-538163" algn="l" defTabSz="914377" rtl="0" eaLnBrk="1" fontAlgn="auto" latinLnBrk="0" hangingPunct="1">
              <a:lnSpc>
                <a:spcPct val="100000"/>
              </a:lnSpc>
              <a:spcBef>
                <a:spcPts val="1200"/>
              </a:spcBef>
              <a:spcAft>
                <a:spcPts val="600"/>
              </a:spcAft>
              <a:buClr>
                <a:srgbClr val="BD582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Candidate-generation </a:t>
            </a:r>
            <a:r>
              <a:rPr kumimoji="0" lang="en-US" altLang="en-US" sz="2400" b="0" i="0" u="none" strike="noStrike" kern="1200" cap="none" spc="0" normalizeH="0" baseline="0" noProof="0" dirty="0">
                <a:ln>
                  <a:noFill/>
                </a:ln>
                <a:solidFill>
                  <a:srgbClr val="000000"/>
                </a:solidFill>
                <a:effectLst/>
                <a:uLnTx/>
                <a:uFillTx/>
                <a:latin typeface="Calibri"/>
                <a:ea typeface="+mn-ea"/>
                <a:cs typeface="+mn-cs"/>
                <a:sym typeface="Wingdings" pitchFamily="2" charset="2"/>
              </a:rPr>
              <a:t> candidate pruning  support counting  candidate elimination</a:t>
            </a:r>
            <a:endParaRPr kumimoji="0" lang="en-US" altLang="en-US" sz="2400" b="0" i="0" u="none" strike="noStrike" kern="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9179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966" y="2215243"/>
            <a:ext cx="8519886"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5" name="Rectangle 2"/>
          <p:cNvSpPr>
            <a:spLocks noGrp="1" noChangeArrowheads="1"/>
          </p:cNvSpPr>
          <p:nvPr>
            <p:ph type="title"/>
          </p:nvPr>
        </p:nvSpPr>
        <p:spPr>
          <a:xfrm>
            <a:off x="508000" y="0"/>
            <a:ext cx="11176000" cy="1114697"/>
          </a:xfrm>
        </p:spPr>
        <p:txBody>
          <a:bodyPr>
            <a:normAutofit fontScale="90000"/>
          </a:bodyPr>
          <a:lstStyle/>
          <a:p>
            <a:pPr eaLnBrk="1" hangingPunct="1"/>
            <a:r>
              <a:rPr lang="en-US" altLang="en-US" dirty="0"/>
              <a:t>Candidate Generation:  </a:t>
            </a:r>
            <a:br>
              <a:rPr lang="en-US" altLang="en-US" dirty="0"/>
            </a:br>
            <a:r>
              <a:rPr lang="en-US" altLang="en-US" dirty="0"/>
              <a:t>Vertex Growing vs. Edge Growing</a:t>
            </a:r>
            <a:endParaRPr lang="en-US" altLang="en-US" sz="2800" dirty="0"/>
          </a:p>
        </p:txBody>
      </p:sp>
      <p:sp>
        <p:nvSpPr>
          <p:cNvPr id="8196" name="Rectangle 3"/>
          <p:cNvSpPr>
            <a:spLocks noGrp="1" noChangeArrowheads="1"/>
          </p:cNvSpPr>
          <p:nvPr>
            <p:ph type="body" sz="half" idx="1"/>
          </p:nvPr>
        </p:nvSpPr>
        <p:spPr>
          <a:xfrm>
            <a:off x="670563" y="4228002"/>
            <a:ext cx="7602580" cy="2325198"/>
          </a:xfrm>
        </p:spPr>
        <p:txBody>
          <a:bodyPr/>
          <a:lstStyle/>
          <a:p>
            <a:pPr eaLnBrk="1" hangingPunct="1"/>
            <a:r>
              <a:rPr lang="en-US" altLang="en-US" dirty="0"/>
              <a:t>Generating new graphs with one more </a:t>
            </a:r>
            <a:r>
              <a:rPr lang="en-US" altLang="en-US" dirty="0">
                <a:solidFill>
                  <a:srgbClr val="FF0000"/>
                </a:solidFill>
              </a:rPr>
              <a:t>vertex</a:t>
            </a:r>
          </a:p>
          <a:p>
            <a:pPr lvl="1"/>
            <a:r>
              <a:rPr lang="en-US" altLang="en-US" dirty="0"/>
              <a:t>AGM (</a:t>
            </a:r>
            <a:r>
              <a:rPr lang="en-US" altLang="en-US" dirty="0" err="1"/>
              <a:t>Inokuchi</a:t>
            </a:r>
            <a:r>
              <a:rPr lang="en-US" altLang="en-US" dirty="0"/>
              <a:t>, </a:t>
            </a:r>
            <a:r>
              <a:rPr lang="en-US" altLang="en-US" dirty="0" err="1"/>
              <a:t>Washio</a:t>
            </a:r>
            <a:r>
              <a:rPr lang="en-US" altLang="en-US" dirty="0"/>
              <a:t>, &amp; </a:t>
            </a:r>
            <a:r>
              <a:rPr lang="en-US" altLang="en-US" dirty="0" err="1"/>
              <a:t>Motoda</a:t>
            </a:r>
            <a:r>
              <a:rPr lang="en-US" altLang="en-US" dirty="0"/>
              <a:t>, PKDD’00) </a:t>
            </a:r>
          </a:p>
          <a:p>
            <a:pPr eaLnBrk="1" hangingPunct="1"/>
            <a:r>
              <a:rPr lang="en-US" altLang="en-US" dirty="0"/>
              <a:t>Generating new graphs with one more </a:t>
            </a:r>
            <a:r>
              <a:rPr lang="en-US" altLang="en-US" dirty="0">
                <a:solidFill>
                  <a:srgbClr val="FF0000"/>
                </a:solidFill>
              </a:rPr>
              <a:t>edge</a:t>
            </a:r>
          </a:p>
          <a:p>
            <a:pPr lvl="1" eaLnBrk="1" hangingPunct="1"/>
            <a:r>
              <a:rPr lang="en-US" altLang="en-US" dirty="0"/>
              <a:t>FSG (</a:t>
            </a:r>
            <a:r>
              <a:rPr lang="en-US" altLang="en-US" dirty="0" err="1"/>
              <a:t>Kuramochi</a:t>
            </a:r>
            <a:r>
              <a:rPr lang="en-US" altLang="en-US" dirty="0"/>
              <a:t> &amp; </a:t>
            </a:r>
            <a:r>
              <a:rPr lang="en-US" altLang="en-US" dirty="0" err="1"/>
              <a:t>Karypis</a:t>
            </a:r>
            <a:r>
              <a:rPr lang="en-US" altLang="en-US" dirty="0"/>
              <a:t>, ICDM’01)</a:t>
            </a:r>
          </a:p>
          <a:p>
            <a:pPr eaLnBrk="1" hangingPunct="1"/>
            <a:r>
              <a:rPr lang="en-US" altLang="en-US" dirty="0"/>
              <a:t>Performance shows </a:t>
            </a:r>
            <a:r>
              <a:rPr lang="en-US" altLang="en-US" i="1" dirty="0"/>
              <a:t>via edge growing </a:t>
            </a:r>
            <a:r>
              <a:rPr lang="en-US" altLang="en-US" dirty="0"/>
              <a:t>is more efficient</a:t>
            </a:r>
          </a:p>
        </p:txBody>
      </p:sp>
      <p:sp>
        <p:nvSpPr>
          <p:cNvPr id="8197" name="Rectangle 9"/>
          <p:cNvSpPr>
            <a:spLocks noChangeArrowheads="1"/>
          </p:cNvSpPr>
          <p:nvPr/>
        </p:nvSpPr>
        <p:spPr bwMode="auto">
          <a:xfrm>
            <a:off x="546101" y="1371600"/>
            <a:ext cx="11137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342900" marR="0" lvl="0" indent="-342900" algn="l" defTabSz="457189" rtl="0" eaLnBrk="1" fontAlgn="auto" latinLnBrk="0" hangingPunct="1">
              <a:lnSpc>
                <a:spcPct val="100000"/>
              </a:lnSpc>
              <a:spcBef>
                <a:spcPct val="20000"/>
              </a:spcBef>
              <a:spcAft>
                <a:spcPts val="0"/>
              </a:spcAft>
              <a:buClr>
                <a:srgbClr val="8C8C8C"/>
              </a:buClr>
              <a:buSzPct val="60000"/>
              <a:buFont typeface="Wingdings" pitchFamily="2" charset="2"/>
              <a:buChar char="n"/>
              <a:tabLst/>
              <a:defRPr/>
            </a:pPr>
            <a:endPar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8198" name="Rectangle 10"/>
          <p:cNvSpPr>
            <a:spLocks noChangeArrowheads="1"/>
          </p:cNvSpPr>
          <p:nvPr/>
        </p:nvSpPr>
        <p:spPr bwMode="auto">
          <a:xfrm>
            <a:off x="711200" y="55626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342900" marR="0" lvl="0" indent="-342900" algn="l" defTabSz="457189" rtl="0" eaLnBrk="1" fontAlgn="auto" latinLnBrk="0" hangingPunct="1">
              <a:lnSpc>
                <a:spcPct val="80000"/>
              </a:lnSpc>
              <a:spcBef>
                <a:spcPct val="20000"/>
              </a:spcBef>
              <a:spcAft>
                <a:spcPts val="0"/>
              </a:spcAft>
              <a:buClr>
                <a:srgbClr val="8C8C8C"/>
              </a:buClr>
              <a:buSzPct val="60000"/>
              <a:buFont typeface="Wingdings" pitchFamily="2" charset="2"/>
              <a:buChar char="n"/>
              <a:tabLst/>
              <a:defRPr/>
            </a:pPr>
            <a:endParaRPr kumimoji="0" lang="en-US" altLang="en-US" sz="24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8" name="Rectangle 3"/>
          <p:cNvSpPr txBox="1">
            <a:spLocks noChangeArrowheads="1"/>
          </p:cNvSpPr>
          <p:nvPr/>
        </p:nvSpPr>
        <p:spPr>
          <a:xfrm>
            <a:off x="711200" y="1251856"/>
            <a:ext cx="10363200" cy="940526"/>
          </a:xfrm>
          <a:prstGeom prst="rect">
            <a:avLst/>
          </a:prstGeom>
        </p:spPr>
        <p:txBody>
          <a:bodyPr vert="horz" lIns="91438" tIns="45719" rIns="91438" bIns="45719"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341313" marR="0" lvl="0" indent="-341313" algn="l" defTabSz="914377" rtl="0" eaLnBrk="1" fontAlgn="auto" latinLnBrk="0" hangingPunct="1">
              <a:lnSpc>
                <a:spcPct val="100000"/>
              </a:lnSpc>
              <a:spcBef>
                <a:spcPct val="20000"/>
              </a:spcBef>
              <a:spcAft>
                <a:spcPts val="0"/>
              </a:spcAft>
              <a:buClr>
                <a:srgbClr val="0000C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Methodology: Breadth-search, Apriori joining two size-</a:t>
            </a:r>
            <a:r>
              <a:rPr kumimoji="0" lang="en-US" altLang="en-US" sz="2400" b="0" i="1" u="none" strike="noStrike" kern="1200" cap="none" spc="0" normalizeH="0" baseline="0" noProof="0" dirty="0">
                <a:ln>
                  <a:noFill/>
                </a:ln>
                <a:solidFill>
                  <a:srgbClr val="000000"/>
                </a:solidFill>
                <a:effectLst/>
                <a:uLnTx/>
                <a:uFillTx/>
                <a:latin typeface="Calibri"/>
                <a:ea typeface="+mn-ea"/>
                <a:cs typeface="+mn-cs"/>
              </a:rPr>
              <a:t>k</a:t>
            </a: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 graphs</a:t>
            </a:r>
          </a:p>
          <a:p>
            <a:pPr marL="573088" marR="0" lvl="1" indent="-373063" algn="l" defTabSz="914377" rtl="0" eaLnBrk="1" fontAlgn="auto" latinLnBrk="0" hangingPunct="1">
              <a:lnSpc>
                <a:spcPct val="100000"/>
              </a:lnSpc>
              <a:spcBef>
                <a:spcPct val="20000"/>
              </a:spcBef>
              <a:spcAft>
                <a:spcPts val="0"/>
              </a:spcAft>
              <a:buClr>
                <a:srgbClr val="BD582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Many possibilities at generating size-(</a:t>
            </a:r>
            <a:r>
              <a:rPr kumimoji="0" lang="en-US" altLang="en-US" sz="2400" b="0" i="1" u="none" strike="noStrike" kern="1200" cap="none" spc="0" normalizeH="0" baseline="0" noProof="0" dirty="0">
                <a:ln>
                  <a:noFill/>
                </a:ln>
                <a:solidFill>
                  <a:srgbClr val="000000"/>
                </a:solidFill>
                <a:effectLst/>
                <a:uLnTx/>
                <a:uFillTx/>
                <a:latin typeface="Calibri"/>
                <a:ea typeface="+mn-ea"/>
                <a:cs typeface="+mn-cs"/>
              </a:rPr>
              <a:t>k</a:t>
            </a: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+1) candidate graphs </a:t>
            </a:r>
          </a:p>
        </p:txBody>
      </p:sp>
    </p:spTree>
    <p:extLst>
      <p:ext uri="{BB962C8B-B14F-4D97-AF65-F5344CB8AC3E}">
        <p14:creationId xmlns:p14="http://schemas.microsoft.com/office/powerpoint/2010/main" val="1070563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12800" y="228600"/>
            <a:ext cx="10769600" cy="685800"/>
          </a:xfrm>
        </p:spPr>
        <p:txBody>
          <a:bodyPr/>
          <a:lstStyle/>
          <a:p>
            <a:pPr eaLnBrk="1" hangingPunct="1"/>
            <a:r>
              <a:rPr lang="en-US" altLang="en-US" dirty="0"/>
              <a:t>Pattern-Growth Approach</a:t>
            </a:r>
          </a:p>
        </p:txBody>
      </p:sp>
      <p:grpSp>
        <p:nvGrpSpPr>
          <p:cNvPr id="9219" name="Group 3"/>
          <p:cNvGrpSpPr>
            <a:grpSpLocks/>
          </p:cNvGrpSpPr>
          <p:nvPr/>
        </p:nvGrpSpPr>
        <p:grpSpPr bwMode="auto">
          <a:xfrm>
            <a:off x="5973459" y="1713402"/>
            <a:ext cx="5720471" cy="3729038"/>
            <a:chOff x="1088249" y="1385888"/>
            <a:chExt cx="6494284" cy="4786312"/>
          </a:xfrm>
        </p:grpSpPr>
        <p:sp>
          <p:nvSpPr>
            <p:cNvPr id="9223" name="Text Box 3"/>
            <p:cNvSpPr txBox="1">
              <a:spLocks noChangeArrowheads="1"/>
            </p:cNvSpPr>
            <p:nvPr/>
          </p:nvSpPr>
          <p:spPr bwMode="auto">
            <a:xfrm>
              <a:off x="3200400" y="4572000"/>
              <a:ext cx="460831" cy="67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itchFamily="34" charset="0"/>
                  <a:ea typeface="+mn-ea"/>
                  <a:cs typeface="Arial" charset="0"/>
                </a:rPr>
                <a:t>…</a:t>
              </a:r>
            </a:p>
          </p:txBody>
        </p:sp>
        <p:sp>
          <p:nvSpPr>
            <p:cNvPr id="9224" name="Oval 4"/>
            <p:cNvSpPr>
              <a:spLocks noChangeArrowheads="1"/>
            </p:cNvSpPr>
            <p:nvPr/>
          </p:nvSpPr>
          <p:spPr bwMode="auto">
            <a:xfrm>
              <a:off x="1219200" y="3962400"/>
              <a:ext cx="685800" cy="685800"/>
            </a:xfrm>
            <a:prstGeom prst="ellipse">
              <a:avLst/>
            </a:prstGeom>
            <a:solidFill>
              <a:srgbClr val="FFFFFF"/>
            </a:solidFill>
            <a:ln w="38100">
              <a:solidFill>
                <a:schemeClr val="hlink"/>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Verdana" pitchFamily="34" charset="0"/>
                  <a:ea typeface="+mn-ea"/>
                  <a:cs typeface="+mn-cs"/>
                </a:rPr>
                <a:t>G</a:t>
              </a:r>
              <a:endPar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endParaRPr>
            </a:p>
          </p:txBody>
        </p:sp>
        <p:sp>
          <p:nvSpPr>
            <p:cNvPr id="9225" name="Oval 5"/>
            <p:cNvSpPr>
              <a:spLocks noChangeArrowheads="1"/>
            </p:cNvSpPr>
            <p:nvPr/>
          </p:nvSpPr>
          <p:spPr bwMode="auto">
            <a:xfrm>
              <a:off x="3124200" y="2590800"/>
              <a:ext cx="685800" cy="685800"/>
            </a:xfrm>
            <a:prstGeom prst="ellipse">
              <a:avLst/>
            </a:prstGeom>
            <a:solidFill>
              <a:srgbClr val="FFFFFF"/>
            </a:solidFill>
            <a:ln w="38100">
              <a:solidFill>
                <a:srgbClr val="1E3D5C"/>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Verdana" pitchFamily="34" charset="0"/>
                  <a:ea typeface="+mn-ea"/>
                  <a:cs typeface="+mn-cs"/>
                </a:rPr>
                <a:t>G</a:t>
              </a:r>
              <a:r>
                <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rPr>
                <a:t>1</a:t>
              </a:r>
            </a:p>
          </p:txBody>
        </p:sp>
        <p:sp>
          <p:nvSpPr>
            <p:cNvPr id="9226" name="Oval 6"/>
            <p:cNvSpPr>
              <a:spLocks noChangeArrowheads="1"/>
            </p:cNvSpPr>
            <p:nvPr/>
          </p:nvSpPr>
          <p:spPr bwMode="auto">
            <a:xfrm>
              <a:off x="3124200" y="3505200"/>
              <a:ext cx="685800" cy="685800"/>
            </a:xfrm>
            <a:prstGeom prst="ellipse">
              <a:avLst/>
            </a:prstGeom>
            <a:solidFill>
              <a:srgbClr val="FFFFFF"/>
            </a:solidFill>
            <a:ln w="38100">
              <a:solidFill>
                <a:srgbClr val="1E3D5C"/>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Verdana" pitchFamily="34" charset="0"/>
                  <a:ea typeface="+mn-ea"/>
                  <a:cs typeface="+mn-cs"/>
                </a:rPr>
                <a:t>G</a:t>
              </a:r>
              <a:r>
                <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rPr>
                <a:t>2</a:t>
              </a:r>
            </a:p>
          </p:txBody>
        </p:sp>
        <p:sp>
          <p:nvSpPr>
            <p:cNvPr id="9227" name="Oval 7"/>
            <p:cNvSpPr>
              <a:spLocks noChangeArrowheads="1"/>
            </p:cNvSpPr>
            <p:nvPr/>
          </p:nvSpPr>
          <p:spPr bwMode="auto">
            <a:xfrm>
              <a:off x="3124200" y="5257800"/>
              <a:ext cx="685800" cy="685800"/>
            </a:xfrm>
            <a:prstGeom prst="ellipse">
              <a:avLst/>
            </a:prstGeom>
            <a:solidFill>
              <a:srgbClr val="FFFFFF"/>
            </a:solidFill>
            <a:ln w="38100">
              <a:solidFill>
                <a:srgbClr val="1E3D5C"/>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Verdana" pitchFamily="34" charset="0"/>
                  <a:ea typeface="+mn-ea"/>
                  <a:cs typeface="+mn-cs"/>
                </a:rPr>
                <a:t>G</a:t>
              </a:r>
              <a:r>
                <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rPr>
                <a:t>n</a:t>
              </a:r>
            </a:p>
          </p:txBody>
        </p:sp>
        <p:sp>
          <p:nvSpPr>
            <p:cNvPr id="9228" name="Line 8"/>
            <p:cNvSpPr>
              <a:spLocks noChangeShapeType="1"/>
            </p:cNvSpPr>
            <p:nvPr/>
          </p:nvSpPr>
          <p:spPr bwMode="auto">
            <a:xfrm flipV="1">
              <a:off x="1905000" y="3124200"/>
              <a:ext cx="1143000" cy="914400"/>
            </a:xfrm>
            <a:prstGeom prst="line">
              <a:avLst/>
            </a:prstGeom>
            <a:noFill/>
            <a:ln w="28575">
              <a:solidFill>
                <a:srgbClr val="2C5A88"/>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9229" name="Line 9"/>
            <p:cNvSpPr>
              <a:spLocks noChangeShapeType="1"/>
            </p:cNvSpPr>
            <p:nvPr/>
          </p:nvSpPr>
          <p:spPr bwMode="auto">
            <a:xfrm>
              <a:off x="1981200" y="4495800"/>
              <a:ext cx="1143000" cy="914400"/>
            </a:xfrm>
            <a:prstGeom prst="line">
              <a:avLst/>
            </a:prstGeom>
            <a:noFill/>
            <a:ln w="28575">
              <a:solidFill>
                <a:srgbClr val="2C5A88"/>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9230" name="Line 10"/>
            <p:cNvSpPr>
              <a:spLocks noChangeShapeType="1"/>
            </p:cNvSpPr>
            <p:nvPr/>
          </p:nvSpPr>
          <p:spPr bwMode="auto">
            <a:xfrm flipV="1">
              <a:off x="1981200" y="3886200"/>
              <a:ext cx="1066800" cy="381000"/>
            </a:xfrm>
            <a:prstGeom prst="line">
              <a:avLst/>
            </a:prstGeom>
            <a:noFill/>
            <a:ln w="28575">
              <a:solidFill>
                <a:srgbClr val="2C5A88"/>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9231" name="Text Box 11"/>
            <p:cNvSpPr txBox="1">
              <a:spLocks noChangeArrowheads="1"/>
            </p:cNvSpPr>
            <p:nvPr/>
          </p:nvSpPr>
          <p:spPr bwMode="auto">
            <a:xfrm>
              <a:off x="1088249" y="3429000"/>
              <a:ext cx="1007769" cy="59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2400" b="1" i="1" u="none" strike="noStrike" kern="1200" cap="none" spc="0" normalizeH="0" baseline="0" noProof="0">
                  <a:ln>
                    <a:noFill/>
                  </a:ln>
                  <a:solidFill>
                    <a:srgbClr val="170981"/>
                  </a:solidFill>
                  <a:effectLst/>
                  <a:uLnTx/>
                  <a:uFillTx/>
                  <a:latin typeface="Calibri" pitchFamily="34" charset="0"/>
                  <a:ea typeface="+mn-ea"/>
                  <a:cs typeface="Arial" charset="0"/>
                </a:rPr>
                <a:t>k</a:t>
              </a:r>
              <a:r>
                <a:rPr kumimoji="0" lang="en-US" altLang="en-US" sz="2400" b="1" i="0" u="none" strike="noStrike" kern="1200" cap="none" spc="0" normalizeH="0" baseline="0" noProof="0">
                  <a:ln>
                    <a:noFill/>
                  </a:ln>
                  <a:solidFill>
                    <a:srgbClr val="170981"/>
                  </a:solidFill>
                  <a:effectLst/>
                  <a:uLnTx/>
                  <a:uFillTx/>
                  <a:latin typeface="Calibri" pitchFamily="34" charset="0"/>
                  <a:ea typeface="+mn-ea"/>
                  <a:cs typeface="Arial" charset="0"/>
                </a:rPr>
                <a:t>-edge</a:t>
              </a:r>
            </a:p>
          </p:txBody>
        </p:sp>
        <p:sp>
          <p:nvSpPr>
            <p:cNvPr id="9232" name="Text Box 12"/>
            <p:cNvSpPr txBox="1">
              <a:spLocks noChangeArrowheads="1"/>
            </p:cNvSpPr>
            <p:nvPr/>
          </p:nvSpPr>
          <p:spPr bwMode="auto">
            <a:xfrm>
              <a:off x="2667000" y="1981200"/>
              <a:ext cx="1491470" cy="59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170981"/>
                  </a:solidFill>
                  <a:effectLst/>
                  <a:uLnTx/>
                  <a:uFillTx/>
                  <a:latin typeface="Calibri" pitchFamily="34" charset="0"/>
                  <a:ea typeface="+mn-ea"/>
                  <a:cs typeface="Arial" charset="0"/>
                </a:rPr>
                <a:t>(</a:t>
              </a:r>
              <a:r>
                <a:rPr kumimoji="0" lang="en-US" altLang="en-US" sz="2400" b="1" i="1" u="none" strike="noStrike" kern="1200" cap="none" spc="0" normalizeH="0" baseline="0" noProof="0">
                  <a:ln>
                    <a:noFill/>
                  </a:ln>
                  <a:solidFill>
                    <a:srgbClr val="170981"/>
                  </a:solidFill>
                  <a:effectLst/>
                  <a:uLnTx/>
                  <a:uFillTx/>
                  <a:latin typeface="Calibri" pitchFamily="34" charset="0"/>
                  <a:ea typeface="+mn-ea"/>
                  <a:cs typeface="Arial" charset="0"/>
                </a:rPr>
                <a:t>k</a:t>
              </a:r>
              <a:r>
                <a:rPr kumimoji="0" lang="en-US" altLang="en-US" sz="2400" b="1" i="0" u="none" strike="noStrike" kern="1200" cap="none" spc="0" normalizeH="0" baseline="0" noProof="0">
                  <a:ln>
                    <a:noFill/>
                  </a:ln>
                  <a:solidFill>
                    <a:srgbClr val="170981"/>
                  </a:solidFill>
                  <a:effectLst/>
                  <a:uLnTx/>
                  <a:uFillTx/>
                  <a:latin typeface="Calibri" pitchFamily="34" charset="0"/>
                  <a:ea typeface="+mn-ea"/>
                  <a:cs typeface="Arial" charset="0"/>
                </a:rPr>
                <a:t>+1)-edge</a:t>
              </a:r>
            </a:p>
          </p:txBody>
        </p:sp>
        <p:grpSp>
          <p:nvGrpSpPr>
            <p:cNvPr id="9233" name="Group 13"/>
            <p:cNvGrpSpPr>
              <a:grpSpLocks/>
            </p:cNvGrpSpPr>
            <p:nvPr/>
          </p:nvGrpSpPr>
          <p:grpSpPr bwMode="auto">
            <a:xfrm>
              <a:off x="5029200" y="1905000"/>
              <a:ext cx="381000" cy="1447800"/>
              <a:chOff x="3744" y="2016"/>
              <a:chExt cx="240" cy="912"/>
            </a:xfrm>
          </p:grpSpPr>
          <p:sp>
            <p:nvSpPr>
              <p:cNvPr id="9250" name="Text Box 14"/>
              <p:cNvSpPr txBox="1">
                <a:spLocks noChangeArrowheads="1"/>
              </p:cNvSpPr>
              <p:nvPr/>
            </p:nvSpPr>
            <p:spPr bwMode="auto">
              <a:xfrm>
                <a:off x="3744" y="2400"/>
                <a:ext cx="240"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ahoma" pitchFamily="34" charset="0"/>
                    <a:ea typeface="+mn-ea"/>
                    <a:cs typeface="Arial" charset="0"/>
                  </a:rPr>
                  <a:t>…</a:t>
                </a:r>
              </a:p>
            </p:txBody>
          </p:sp>
          <p:sp>
            <p:nvSpPr>
              <p:cNvPr id="9251" name="Oval 15"/>
              <p:cNvSpPr>
                <a:spLocks noChangeArrowheads="1"/>
              </p:cNvSpPr>
              <p:nvPr/>
            </p:nvSpPr>
            <p:spPr bwMode="auto">
              <a:xfrm>
                <a:off x="3784" y="2016"/>
                <a:ext cx="167" cy="178"/>
              </a:xfrm>
              <a:prstGeom prst="ellipse">
                <a:avLst/>
              </a:prstGeom>
              <a:solidFill>
                <a:srgbClr val="FFFFFF"/>
              </a:solidFill>
              <a:ln w="38100">
                <a:solidFill>
                  <a:srgbClr val="1E3D5C"/>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endPar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endParaRPr>
              </a:p>
            </p:txBody>
          </p:sp>
          <p:sp>
            <p:nvSpPr>
              <p:cNvPr id="9252" name="Oval 16"/>
              <p:cNvSpPr>
                <a:spLocks noChangeArrowheads="1"/>
              </p:cNvSpPr>
              <p:nvPr/>
            </p:nvSpPr>
            <p:spPr bwMode="auto">
              <a:xfrm>
                <a:off x="3784" y="2254"/>
                <a:ext cx="167" cy="178"/>
              </a:xfrm>
              <a:prstGeom prst="ellipse">
                <a:avLst/>
              </a:prstGeom>
              <a:solidFill>
                <a:srgbClr val="FFFFFF"/>
              </a:solidFill>
              <a:ln w="38100">
                <a:solidFill>
                  <a:srgbClr val="1E3D5C"/>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endPar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endParaRPr>
              </a:p>
            </p:txBody>
          </p:sp>
          <p:sp>
            <p:nvSpPr>
              <p:cNvPr id="9253" name="Oval 17"/>
              <p:cNvSpPr>
                <a:spLocks noChangeArrowheads="1"/>
              </p:cNvSpPr>
              <p:nvPr/>
            </p:nvSpPr>
            <p:spPr bwMode="auto">
              <a:xfrm>
                <a:off x="3784" y="2750"/>
                <a:ext cx="167" cy="178"/>
              </a:xfrm>
              <a:prstGeom prst="ellipse">
                <a:avLst/>
              </a:prstGeom>
              <a:solidFill>
                <a:srgbClr val="FFFFFF"/>
              </a:solidFill>
              <a:ln w="38100">
                <a:solidFill>
                  <a:srgbClr val="1E3D5C"/>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endPar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endParaRPr>
              </a:p>
            </p:txBody>
          </p:sp>
        </p:grpSp>
        <p:sp>
          <p:nvSpPr>
            <p:cNvPr id="9234" name="Text Box 18"/>
            <p:cNvSpPr txBox="1">
              <a:spLocks noChangeArrowheads="1"/>
            </p:cNvSpPr>
            <p:nvPr/>
          </p:nvSpPr>
          <p:spPr bwMode="auto">
            <a:xfrm>
              <a:off x="4867275" y="1385888"/>
              <a:ext cx="1491470" cy="59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170981"/>
                  </a:solidFill>
                  <a:effectLst/>
                  <a:uLnTx/>
                  <a:uFillTx/>
                  <a:latin typeface="Calibri" pitchFamily="34" charset="0"/>
                  <a:ea typeface="+mn-ea"/>
                  <a:cs typeface="Arial" charset="0"/>
                </a:rPr>
                <a:t>(</a:t>
              </a:r>
              <a:r>
                <a:rPr kumimoji="0" lang="en-US" altLang="en-US" sz="2400" b="1" i="1" u="none" strike="noStrike" kern="1200" cap="none" spc="0" normalizeH="0" baseline="0" noProof="0">
                  <a:ln>
                    <a:noFill/>
                  </a:ln>
                  <a:solidFill>
                    <a:srgbClr val="170981"/>
                  </a:solidFill>
                  <a:effectLst/>
                  <a:uLnTx/>
                  <a:uFillTx/>
                  <a:latin typeface="Calibri" pitchFamily="34" charset="0"/>
                  <a:ea typeface="+mn-ea"/>
                  <a:cs typeface="Arial" charset="0"/>
                </a:rPr>
                <a:t>k</a:t>
              </a:r>
              <a:r>
                <a:rPr kumimoji="0" lang="en-US" altLang="en-US" sz="2400" b="1" i="0" u="none" strike="noStrike" kern="1200" cap="none" spc="0" normalizeH="0" baseline="0" noProof="0">
                  <a:ln>
                    <a:noFill/>
                  </a:ln>
                  <a:solidFill>
                    <a:srgbClr val="170981"/>
                  </a:solidFill>
                  <a:effectLst/>
                  <a:uLnTx/>
                  <a:uFillTx/>
                  <a:latin typeface="Calibri" pitchFamily="34" charset="0"/>
                  <a:ea typeface="+mn-ea"/>
                  <a:cs typeface="Arial" charset="0"/>
                </a:rPr>
                <a:t>+2)-edge</a:t>
              </a:r>
            </a:p>
          </p:txBody>
        </p:sp>
        <p:grpSp>
          <p:nvGrpSpPr>
            <p:cNvPr id="9235" name="Group 19"/>
            <p:cNvGrpSpPr>
              <a:grpSpLocks/>
            </p:cNvGrpSpPr>
            <p:nvPr/>
          </p:nvGrpSpPr>
          <p:grpSpPr bwMode="auto">
            <a:xfrm>
              <a:off x="5029200" y="4724400"/>
              <a:ext cx="381000" cy="1447800"/>
              <a:chOff x="3744" y="2016"/>
              <a:chExt cx="240" cy="912"/>
            </a:xfrm>
          </p:grpSpPr>
          <p:sp>
            <p:nvSpPr>
              <p:cNvPr id="9246" name="Text Box 20"/>
              <p:cNvSpPr txBox="1">
                <a:spLocks noChangeArrowheads="1"/>
              </p:cNvSpPr>
              <p:nvPr/>
            </p:nvSpPr>
            <p:spPr bwMode="auto">
              <a:xfrm>
                <a:off x="3744" y="2400"/>
                <a:ext cx="240"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ahoma" pitchFamily="34" charset="0"/>
                    <a:ea typeface="+mn-ea"/>
                    <a:cs typeface="Arial" charset="0"/>
                  </a:rPr>
                  <a:t>…</a:t>
                </a:r>
              </a:p>
            </p:txBody>
          </p:sp>
          <p:sp>
            <p:nvSpPr>
              <p:cNvPr id="9247" name="Oval 21"/>
              <p:cNvSpPr>
                <a:spLocks noChangeArrowheads="1"/>
              </p:cNvSpPr>
              <p:nvPr/>
            </p:nvSpPr>
            <p:spPr bwMode="auto">
              <a:xfrm>
                <a:off x="3784" y="2016"/>
                <a:ext cx="167" cy="178"/>
              </a:xfrm>
              <a:prstGeom prst="ellipse">
                <a:avLst/>
              </a:prstGeom>
              <a:solidFill>
                <a:srgbClr val="FFFFFF"/>
              </a:solidFill>
              <a:ln w="38100">
                <a:solidFill>
                  <a:srgbClr val="1E3D5C"/>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endPar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endParaRPr>
              </a:p>
            </p:txBody>
          </p:sp>
          <p:sp>
            <p:nvSpPr>
              <p:cNvPr id="9248" name="Oval 22"/>
              <p:cNvSpPr>
                <a:spLocks noChangeArrowheads="1"/>
              </p:cNvSpPr>
              <p:nvPr/>
            </p:nvSpPr>
            <p:spPr bwMode="auto">
              <a:xfrm>
                <a:off x="3784" y="2254"/>
                <a:ext cx="167" cy="178"/>
              </a:xfrm>
              <a:prstGeom prst="ellipse">
                <a:avLst/>
              </a:prstGeom>
              <a:solidFill>
                <a:srgbClr val="FFFFFF"/>
              </a:solidFill>
              <a:ln w="38100">
                <a:solidFill>
                  <a:srgbClr val="1E3D5C"/>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endPar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endParaRPr>
              </a:p>
            </p:txBody>
          </p:sp>
          <p:sp>
            <p:nvSpPr>
              <p:cNvPr id="9249" name="Oval 23"/>
              <p:cNvSpPr>
                <a:spLocks noChangeArrowheads="1"/>
              </p:cNvSpPr>
              <p:nvPr/>
            </p:nvSpPr>
            <p:spPr bwMode="auto">
              <a:xfrm>
                <a:off x="3784" y="2750"/>
                <a:ext cx="167" cy="178"/>
              </a:xfrm>
              <a:prstGeom prst="ellipse">
                <a:avLst/>
              </a:prstGeom>
              <a:solidFill>
                <a:srgbClr val="FFFFFF"/>
              </a:solidFill>
              <a:ln w="38100">
                <a:solidFill>
                  <a:srgbClr val="1E3D5C"/>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endPar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endParaRPr>
              </a:p>
            </p:txBody>
          </p:sp>
        </p:grpSp>
        <p:sp>
          <p:nvSpPr>
            <p:cNvPr id="9236" name="Line 24"/>
            <p:cNvSpPr>
              <a:spLocks noChangeShapeType="1"/>
            </p:cNvSpPr>
            <p:nvPr/>
          </p:nvSpPr>
          <p:spPr bwMode="auto">
            <a:xfrm flipV="1">
              <a:off x="3886200" y="2133600"/>
              <a:ext cx="1066800" cy="609600"/>
            </a:xfrm>
            <a:prstGeom prst="line">
              <a:avLst/>
            </a:prstGeom>
            <a:noFill/>
            <a:ln w="28575">
              <a:solidFill>
                <a:srgbClr val="FF9900"/>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9237" name="Line 25"/>
            <p:cNvSpPr>
              <a:spLocks noChangeShapeType="1"/>
            </p:cNvSpPr>
            <p:nvPr/>
          </p:nvSpPr>
          <p:spPr bwMode="auto">
            <a:xfrm flipV="1">
              <a:off x="3886200" y="2438400"/>
              <a:ext cx="990600" cy="381000"/>
            </a:xfrm>
            <a:prstGeom prst="line">
              <a:avLst/>
            </a:prstGeom>
            <a:noFill/>
            <a:ln w="28575">
              <a:solidFill>
                <a:srgbClr val="FF9900"/>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9238" name="Line 26"/>
            <p:cNvSpPr>
              <a:spLocks noChangeShapeType="1"/>
            </p:cNvSpPr>
            <p:nvPr/>
          </p:nvSpPr>
          <p:spPr bwMode="auto">
            <a:xfrm>
              <a:off x="3886200" y="2895600"/>
              <a:ext cx="990600" cy="304800"/>
            </a:xfrm>
            <a:prstGeom prst="line">
              <a:avLst/>
            </a:prstGeom>
            <a:noFill/>
            <a:ln w="28575">
              <a:solidFill>
                <a:srgbClr val="FF9900"/>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9239" name="Line 27"/>
            <p:cNvSpPr>
              <a:spLocks noChangeShapeType="1"/>
            </p:cNvSpPr>
            <p:nvPr/>
          </p:nvSpPr>
          <p:spPr bwMode="auto">
            <a:xfrm flipV="1">
              <a:off x="3886200" y="4876800"/>
              <a:ext cx="1066800" cy="609600"/>
            </a:xfrm>
            <a:prstGeom prst="line">
              <a:avLst/>
            </a:prstGeom>
            <a:noFill/>
            <a:ln w="28575">
              <a:solidFill>
                <a:srgbClr val="FF9900"/>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9240" name="Line 28"/>
            <p:cNvSpPr>
              <a:spLocks noChangeShapeType="1"/>
            </p:cNvSpPr>
            <p:nvPr/>
          </p:nvSpPr>
          <p:spPr bwMode="auto">
            <a:xfrm flipV="1">
              <a:off x="3886200" y="5181600"/>
              <a:ext cx="990600" cy="381000"/>
            </a:xfrm>
            <a:prstGeom prst="line">
              <a:avLst/>
            </a:prstGeom>
            <a:noFill/>
            <a:ln w="28575">
              <a:solidFill>
                <a:srgbClr val="FF9900"/>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9241" name="Line 29"/>
            <p:cNvSpPr>
              <a:spLocks noChangeShapeType="1"/>
            </p:cNvSpPr>
            <p:nvPr/>
          </p:nvSpPr>
          <p:spPr bwMode="auto">
            <a:xfrm>
              <a:off x="3886200" y="5638800"/>
              <a:ext cx="990600" cy="304800"/>
            </a:xfrm>
            <a:prstGeom prst="line">
              <a:avLst/>
            </a:prstGeom>
            <a:noFill/>
            <a:ln w="28575">
              <a:solidFill>
                <a:srgbClr val="FF9900"/>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9242" name="Line 30"/>
            <p:cNvSpPr>
              <a:spLocks noChangeShapeType="1"/>
            </p:cNvSpPr>
            <p:nvPr/>
          </p:nvSpPr>
          <p:spPr bwMode="auto">
            <a:xfrm>
              <a:off x="6019800" y="2438400"/>
              <a:ext cx="0" cy="2819400"/>
            </a:xfrm>
            <a:prstGeom prst="line">
              <a:avLst/>
            </a:prstGeom>
            <a:noFill/>
            <a:ln w="38100">
              <a:solidFill>
                <a:schemeClr val="tx2"/>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9243" name="Line 31"/>
            <p:cNvSpPr>
              <a:spLocks noChangeShapeType="1"/>
            </p:cNvSpPr>
            <p:nvPr/>
          </p:nvSpPr>
          <p:spPr bwMode="auto">
            <a:xfrm>
              <a:off x="5562600" y="2438400"/>
              <a:ext cx="457200" cy="0"/>
            </a:xfrm>
            <a:prstGeom prst="line">
              <a:avLst/>
            </a:prstGeom>
            <a:noFill/>
            <a:ln w="38100">
              <a:solidFill>
                <a:schemeClr val="tx2"/>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9244" name="Line 32"/>
            <p:cNvSpPr>
              <a:spLocks noChangeShapeType="1"/>
            </p:cNvSpPr>
            <p:nvPr/>
          </p:nvSpPr>
          <p:spPr bwMode="auto">
            <a:xfrm>
              <a:off x="5562600" y="5257800"/>
              <a:ext cx="457200" cy="0"/>
            </a:xfrm>
            <a:prstGeom prst="line">
              <a:avLst/>
            </a:prstGeom>
            <a:noFill/>
            <a:ln w="38100">
              <a:solidFill>
                <a:schemeClr val="tx2"/>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9245" name="Text Box 33"/>
            <p:cNvSpPr txBox="1">
              <a:spLocks noChangeArrowheads="1"/>
            </p:cNvSpPr>
            <p:nvPr/>
          </p:nvSpPr>
          <p:spPr bwMode="auto">
            <a:xfrm>
              <a:off x="6199548" y="3409950"/>
              <a:ext cx="1382985" cy="106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170981"/>
                  </a:solidFill>
                  <a:effectLst/>
                  <a:uLnTx/>
                  <a:uFillTx/>
                  <a:latin typeface="Calibri" pitchFamily="34" charset="0"/>
                  <a:ea typeface="+mn-ea"/>
                  <a:cs typeface="Arial" charset="0"/>
                </a:rPr>
                <a:t>duplicate </a:t>
              </a:r>
            </a:p>
            <a:p>
              <a:pPr marL="0" marR="0" lvl="0" indent="0" algn="ctr" defTabSz="457189" rtl="0" eaLnBrk="0" fontAlgn="auto" latinLnBrk="0" hangingPunct="0">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170981"/>
                  </a:solidFill>
                  <a:effectLst/>
                  <a:uLnTx/>
                  <a:uFillTx/>
                  <a:latin typeface="Calibri" pitchFamily="34" charset="0"/>
                  <a:ea typeface="+mn-ea"/>
                  <a:cs typeface="Arial" charset="0"/>
                </a:rPr>
                <a:t>graphs</a:t>
              </a:r>
            </a:p>
          </p:txBody>
        </p:sp>
      </p:grpSp>
      <p:sp>
        <p:nvSpPr>
          <p:cNvPr id="37" name="Rectangle 3"/>
          <p:cNvSpPr txBox="1">
            <a:spLocks noChangeArrowheads="1"/>
          </p:cNvSpPr>
          <p:nvPr/>
        </p:nvSpPr>
        <p:spPr bwMode="auto">
          <a:xfrm>
            <a:off x="478368" y="1354138"/>
            <a:ext cx="11002433"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ts val="600"/>
              </a:spcBef>
              <a:spcAft>
                <a:spcPct val="0"/>
              </a:spcAft>
              <a:buClr>
                <a:schemeClr val="folHlink"/>
              </a:buClr>
              <a:buSzPct val="60000"/>
              <a:buFont typeface="Wingdings" pitchFamily="2" charset="2"/>
              <a:buChar char="n"/>
              <a:defRPr sz="2400">
                <a:solidFill>
                  <a:schemeClr val="tx1"/>
                </a:solidFill>
                <a:latin typeface="Calibri" panose="020F0502020204030204" pitchFamily="34" charset="0"/>
                <a:ea typeface="+mn-ea"/>
                <a:cs typeface="+mn-cs"/>
              </a:defRPr>
            </a:lvl1pPr>
            <a:lvl2pPr marL="742950" indent="-285750" algn="l" rtl="0" eaLnBrk="0" fontAlgn="base" hangingPunct="0">
              <a:spcBef>
                <a:spcPts val="600"/>
              </a:spcBef>
              <a:spcAft>
                <a:spcPct val="0"/>
              </a:spcAft>
              <a:buClr>
                <a:schemeClr val="hlink"/>
              </a:buClr>
              <a:buSzPct val="55000"/>
              <a:buFont typeface="Wingdings" pitchFamily="2" charset="2"/>
              <a:buChar char="n"/>
              <a:defRPr sz="2400">
                <a:solidFill>
                  <a:schemeClr val="tx1"/>
                </a:solidFill>
                <a:latin typeface="Calibri" panose="020F0502020204030204" pitchFamily="34" charset="0"/>
              </a:defRPr>
            </a:lvl2pPr>
            <a:lvl3pPr marL="1143000" indent="-228600" algn="l" rtl="0" eaLnBrk="0" fontAlgn="base" hangingPunct="0">
              <a:spcBef>
                <a:spcPts val="600"/>
              </a:spcBef>
              <a:spcAft>
                <a:spcPct val="0"/>
              </a:spcAft>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lgn="l" rtl="0" eaLnBrk="0" fontAlgn="base" hangingPunct="0">
              <a:spcBef>
                <a:spcPts val="600"/>
              </a:spcBef>
              <a:spcAft>
                <a:spcPct val="0"/>
              </a:spcAft>
              <a:buClr>
                <a:schemeClr val="accent2"/>
              </a:buClr>
              <a:buSzPct val="55000"/>
              <a:buFont typeface="Wingdings" pitchFamily="2" charset="2"/>
              <a:buChar char="n"/>
              <a:defRPr sz="2400">
                <a:solidFill>
                  <a:schemeClr val="tx1"/>
                </a:solidFill>
                <a:latin typeface="Calibri" panose="020F0502020204030204" pitchFamily="34" charset="0"/>
              </a:defRPr>
            </a:lvl4pPr>
            <a:lvl5pPr marL="2057400" indent="-228600" algn="l" rtl="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anose="020F0502020204030204" pitchFamily="34"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42900" marR="0" lvl="0" indent="-342900" algn="l" defTabSz="457189" rtl="0" eaLnBrk="1" fontAlgn="base" latinLnBrk="0" hangingPunct="1">
              <a:lnSpc>
                <a:spcPct val="100000"/>
              </a:lnSpc>
              <a:spcBef>
                <a:spcPts val="600"/>
              </a:spcBef>
              <a:spcAft>
                <a:spcPct val="0"/>
              </a:spcAft>
              <a:buClr>
                <a:srgbClr val="8C8C8C"/>
              </a:buClr>
              <a:buSzPct val="60000"/>
              <a:buFont typeface="Wingdings" pitchFamily="2" charset="2"/>
              <a:buChar char="n"/>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8" name="Rectangle 3"/>
          <p:cNvSpPr txBox="1">
            <a:spLocks noChangeArrowheads="1"/>
          </p:cNvSpPr>
          <p:nvPr/>
        </p:nvSpPr>
        <p:spPr bwMode="auto">
          <a:xfrm>
            <a:off x="493184" y="2209801"/>
            <a:ext cx="5806016" cy="403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ts val="600"/>
              </a:spcBef>
              <a:spcAft>
                <a:spcPct val="0"/>
              </a:spcAft>
              <a:buClr>
                <a:schemeClr val="folHlink"/>
              </a:buClr>
              <a:buSzPct val="60000"/>
              <a:buFont typeface="Wingdings" pitchFamily="2" charset="2"/>
              <a:buChar char="n"/>
              <a:defRPr sz="2400">
                <a:solidFill>
                  <a:schemeClr val="tx1"/>
                </a:solidFill>
                <a:latin typeface="Calibri" panose="020F0502020204030204" pitchFamily="34" charset="0"/>
                <a:ea typeface="+mn-ea"/>
                <a:cs typeface="+mn-cs"/>
              </a:defRPr>
            </a:lvl1pPr>
            <a:lvl2pPr marL="742950" indent="-285750" algn="l" rtl="0" eaLnBrk="0" fontAlgn="base" hangingPunct="0">
              <a:spcBef>
                <a:spcPts val="600"/>
              </a:spcBef>
              <a:spcAft>
                <a:spcPct val="0"/>
              </a:spcAft>
              <a:buClr>
                <a:schemeClr val="hlink"/>
              </a:buClr>
              <a:buSzPct val="55000"/>
              <a:buFont typeface="Wingdings" pitchFamily="2" charset="2"/>
              <a:buChar char="n"/>
              <a:defRPr sz="2400">
                <a:solidFill>
                  <a:schemeClr val="tx1"/>
                </a:solidFill>
                <a:latin typeface="Calibri" panose="020F0502020204030204" pitchFamily="34" charset="0"/>
              </a:defRPr>
            </a:lvl2pPr>
            <a:lvl3pPr marL="1143000" indent="-228600" algn="l" rtl="0" eaLnBrk="0" fontAlgn="base" hangingPunct="0">
              <a:spcBef>
                <a:spcPts val="600"/>
              </a:spcBef>
              <a:spcAft>
                <a:spcPct val="0"/>
              </a:spcAft>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lgn="l" rtl="0" eaLnBrk="0" fontAlgn="base" hangingPunct="0">
              <a:spcBef>
                <a:spcPts val="600"/>
              </a:spcBef>
              <a:spcAft>
                <a:spcPct val="0"/>
              </a:spcAft>
              <a:buClr>
                <a:schemeClr val="accent2"/>
              </a:buClr>
              <a:buSzPct val="55000"/>
              <a:buFont typeface="Wingdings" pitchFamily="2" charset="2"/>
              <a:buChar char="n"/>
              <a:defRPr sz="2400">
                <a:solidFill>
                  <a:schemeClr val="tx1"/>
                </a:solidFill>
                <a:latin typeface="Calibri" panose="020F0502020204030204" pitchFamily="34" charset="0"/>
              </a:defRPr>
            </a:lvl4pPr>
            <a:lvl5pPr marL="2057400" indent="-228600" algn="l" rtl="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anose="020F0502020204030204" pitchFamily="34"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42900" marR="0" lvl="0" indent="-342900" algn="l" defTabSz="457189" rtl="0" eaLnBrk="1" fontAlgn="base" latinLnBrk="0" hangingPunct="1">
              <a:lnSpc>
                <a:spcPct val="100000"/>
              </a:lnSpc>
              <a:spcBef>
                <a:spcPts val="600"/>
              </a:spcBef>
              <a:spcAft>
                <a:spcPct val="0"/>
              </a:spcAft>
              <a:buClr>
                <a:srgbClr val="8C8C8C"/>
              </a:buClr>
              <a:buSzPct val="60000"/>
              <a:buFont typeface="Wingdings" pitchFamily="2" charset="2"/>
              <a:buChar char="n"/>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9" name="Rectangle 3"/>
          <p:cNvSpPr txBox="1">
            <a:spLocks noChangeArrowheads="1"/>
          </p:cNvSpPr>
          <p:nvPr/>
        </p:nvSpPr>
        <p:spPr>
          <a:xfrm>
            <a:off x="578500" y="1227908"/>
            <a:ext cx="10363200" cy="748937"/>
          </a:xfrm>
          <a:prstGeom prst="rect">
            <a:avLst/>
          </a:prstGeom>
        </p:spPr>
        <p:txBody>
          <a:bodyPr vert="horz" lIns="91438" tIns="45719" rIns="91438" bIns="45719"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341313" marR="0" lvl="0" indent="-34131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Depth-first growth of subgraphs from </a:t>
            </a:r>
            <a:r>
              <a:rPr kumimoji="0" lang="en-US" altLang="en-US" sz="2400" b="0" i="1" u="none" strike="noStrike" kern="0" cap="none" spc="0" normalizeH="0" baseline="0" noProof="0" dirty="0">
                <a:ln>
                  <a:noFill/>
                </a:ln>
                <a:solidFill>
                  <a:srgbClr val="000000"/>
                </a:solidFill>
                <a:effectLst/>
                <a:uLnTx/>
                <a:uFillTx/>
                <a:latin typeface="Calibri"/>
                <a:ea typeface="+mn-ea"/>
                <a:cs typeface="+mn-cs"/>
              </a:rPr>
              <a:t>k</a:t>
            </a: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-edge to (</a:t>
            </a:r>
            <a:r>
              <a:rPr kumimoji="0" lang="en-US" altLang="en-US" sz="2400" b="0" i="1" u="none" strike="noStrike" kern="0" cap="none" spc="0" normalizeH="0" baseline="0" noProof="0" dirty="0">
                <a:ln>
                  <a:noFill/>
                </a:ln>
                <a:solidFill>
                  <a:srgbClr val="000000"/>
                </a:solidFill>
                <a:effectLst/>
                <a:uLnTx/>
                <a:uFillTx/>
                <a:latin typeface="Calibri"/>
                <a:ea typeface="+mn-ea"/>
                <a:cs typeface="+mn-cs"/>
              </a:rPr>
              <a:t>k</a:t>
            </a: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+1)-edge, then (</a:t>
            </a:r>
            <a:r>
              <a:rPr kumimoji="0" lang="en-US" altLang="en-US" sz="2400" b="0" i="1" u="none" strike="noStrike" kern="0" cap="none" spc="0" normalizeH="0" baseline="0" noProof="0" dirty="0">
                <a:ln>
                  <a:noFill/>
                </a:ln>
                <a:solidFill>
                  <a:srgbClr val="000000"/>
                </a:solidFill>
                <a:effectLst/>
                <a:uLnTx/>
                <a:uFillTx/>
                <a:latin typeface="Calibri"/>
                <a:ea typeface="+mn-ea"/>
                <a:cs typeface="+mn-cs"/>
              </a:rPr>
              <a:t>k</a:t>
            </a: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+2)-edge subgraphs</a:t>
            </a:r>
          </a:p>
        </p:txBody>
      </p:sp>
      <p:sp>
        <p:nvSpPr>
          <p:cNvPr id="40" name="Rectangle 3"/>
          <p:cNvSpPr txBox="1">
            <a:spLocks noChangeArrowheads="1"/>
          </p:cNvSpPr>
          <p:nvPr/>
        </p:nvSpPr>
        <p:spPr>
          <a:xfrm>
            <a:off x="578500" y="2155130"/>
            <a:ext cx="5534917" cy="3871201"/>
          </a:xfrm>
          <a:prstGeom prst="rect">
            <a:avLst/>
          </a:prstGeom>
        </p:spPr>
        <p:txBody>
          <a:bodyPr vert="horz" lIns="91438" tIns="45719" rIns="91438" bIns="45719"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341313" marR="0" lvl="0" indent="-34131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Major challenge</a:t>
            </a:r>
          </a:p>
          <a:p>
            <a:pPr marL="573088" marR="0" lvl="1" indent="-373063" algn="l" defTabSz="914377" rtl="0" eaLnBrk="1" fontAlgn="auto" latinLnBrk="0" hangingPunct="1">
              <a:lnSpc>
                <a:spcPct val="100000"/>
              </a:lnSpc>
              <a:spcBef>
                <a:spcPts val="600"/>
              </a:spcBef>
              <a:spcAft>
                <a:spcPts val="0"/>
              </a:spcAft>
              <a:buClr>
                <a:srgbClr val="BD582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Generating many duplicate subgraphs</a:t>
            </a:r>
          </a:p>
          <a:p>
            <a:pPr marL="341313" marR="0" lvl="0" indent="-34131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Major idea to solve the problem</a:t>
            </a:r>
          </a:p>
          <a:p>
            <a:pPr marL="573088" marR="0" lvl="1" indent="-373063" algn="l" defTabSz="914377" rtl="0" eaLnBrk="1" fontAlgn="auto" latinLnBrk="0" hangingPunct="1">
              <a:lnSpc>
                <a:spcPct val="100000"/>
              </a:lnSpc>
              <a:spcBef>
                <a:spcPts val="600"/>
              </a:spcBef>
              <a:spcAft>
                <a:spcPts val="0"/>
              </a:spcAft>
              <a:buClr>
                <a:srgbClr val="BD582C"/>
              </a:buClr>
              <a:buSzPct val="80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Define an order to generate subgraphs</a:t>
            </a:r>
          </a:p>
          <a:p>
            <a:pPr marL="573088" marR="0" lvl="1" indent="-373063" algn="l" defTabSz="914377" rtl="0" eaLnBrk="1" fontAlgn="auto" latinLnBrk="0" hangingPunct="1">
              <a:lnSpc>
                <a:spcPct val="100000"/>
              </a:lnSpc>
              <a:spcBef>
                <a:spcPts val="600"/>
              </a:spcBef>
              <a:spcAft>
                <a:spcPts val="0"/>
              </a:spcAft>
              <a:buClr>
                <a:srgbClr val="BD582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DFS spanning tree: Flatten a graph into a sequence using depth-first search</a:t>
            </a:r>
          </a:p>
          <a:p>
            <a:pPr marL="573088" marR="0" lvl="1" indent="-373063" algn="l" defTabSz="914377" rtl="0" eaLnBrk="1" fontAlgn="auto" latinLnBrk="0" hangingPunct="1">
              <a:lnSpc>
                <a:spcPct val="100000"/>
              </a:lnSpc>
              <a:spcBef>
                <a:spcPts val="600"/>
              </a:spcBef>
              <a:spcAft>
                <a:spcPts val="0"/>
              </a:spcAft>
              <a:buClr>
                <a:srgbClr val="BD582C"/>
              </a:buClr>
              <a:buSzPct val="80000"/>
              <a:buFont typeface="Wingdings" panose="05000000000000000000" pitchFamily="2" charset="2"/>
              <a:buChar char="q"/>
              <a:tabLst/>
              <a:defRPr/>
            </a:pPr>
            <a:r>
              <a:rPr kumimoji="0" lang="en-US" altLang="en-US" sz="2400" b="0" i="0" u="none" strike="noStrike" kern="0" cap="none" spc="0" normalizeH="0" baseline="0" noProof="0" dirty="0" err="1">
                <a:ln>
                  <a:noFill/>
                </a:ln>
                <a:solidFill>
                  <a:srgbClr val="000000"/>
                </a:solidFill>
                <a:effectLst/>
                <a:uLnTx/>
                <a:uFillTx/>
                <a:latin typeface="Calibri"/>
                <a:ea typeface="+mn-ea"/>
                <a:cs typeface="+mn-cs"/>
              </a:rPr>
              <a:t>gSpan</a:t>
            </a: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 (Yan &amp; Han, ICDM’02)</a:t>
            </a:r>
          </a:p>
        </p:txBody>
      </p:sp>
    </p:spTree>
    <p:extLst>
      <p:ext uri="{BB962C8B-B14F-4D97-AF65-F5344CB8AC3E}">
        <p14:creationId xmlns:p14="http://schemas.microsoft.com/office/powerpoint/2010/main" val="18242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08000" y="304800"/>
            <a:ext cx="11176000" cy="609600"/>
          </a:xfrm>
        </p:spPr>
        <p:txBody>
          <a:bodyPr>
            <a:normAutofit fontScale="90000"/>
          </a:bodyPr>
          <a:lstStyle/>
          <a:p>
            <a:pPr eaLnBrk="1" hangingPunct="1"/>
            <a:r>
              <a:rPr lang="en-US" altLang="en-US" dirty="0" err="1"/>
              <a:t>gSPAN</a:t>
            </a:r>
            <a:r>
              <a:rPr lang="en-US" altLang="en-US" dirty="0"/>
              <a:t>: Graph Pattern Growth in Order</a:t>
            </a:r>
            <a:endParaRPr lang="en-US" altLang="en-US" sz="3200" dirty="0"/>
          </a:p>
        </p:txBody>
      </p:sp>
      <p:sp>
        <p:nvSpPr>
          <p:cNvPr id="10243" name="Rectangle 3"/>
          <p:cNvSpPr>
            <a:spLocks noGrp="1" noChangeArrowheads="1"/>
          </p:cNvSpPr>
          <p:nvPr>
            <p:ph idx="1"/>
          </p:nvPr>
        </p:nvSpPr>
        <p:spPr>
          <a:xfrm>
            <a:off x="406400" y="1295400"/>
            <a:ext cx="6356352" cy="5105400"/>
          </a:xfrm>
        </p:spPr>
        <p:txBody>
          <a:bodyPr/>
          <a:lstStyle/>
          <a:p>
            <a:pPr eaLnBrk="1" hangingPunct="1"/>
            <a:r>
              <a:rPr lang="en-US" altLang="en-US" sz="2400" b="1" dirty="0">
                <a:solidFill>
                  <a:srgbClr val="FF0000"/>
                </a:solidFill>
                <a:cs typeface="Arial" charset="0"/>
              </a:rPr>
              <a:t>Right-most path extension </a:t>
            </a:r>
            <a:r>
              <a:rPr lang="en-US" altLang="en-US" sz="2400" dirty="0"/>
              <a:t>in subgraph pattern growth</a:t>
            </a:r>
          </a:p>
          <a:p>
            <a:pPr lvl="1" eaLnBrk="1" hangingPunct="1"/>
            <a:r>
              <a:rPr lang="en-US" altLang="en-US" sz="2400" dirty="0"/>
              <a:t>Right-most path: The path from root to the right-most leaf (choose the vertex with the </a:t>
            </a:r>
            <a:r>
              <a:rPr lang="en-US" altLang="en-US" sz="2400" dirty="0">
                <a:solidFill>
                  <a:srgbClr val="FF0000"/>
                </a:solidFill>
              </a:rPr>
              <a:t>smallest </a:t>
            </a:r>
            <a:r>
              <a:rPr lang="en-US" altLang="en-US" sz="2400" dirty="0"/>
              <a:t>index at each step)</a:t>
            </a:r>
          </a:p>
          <a:p>
            <a:pPr lvl="1" eaLnBrk="1" hangingPunct="1"/>
            <a:r>
              <a:rPr lang="en-US" altLang="en-US" sz="2400" dirty="0"/>
              <a:t>Reduce generation of duplicate subgraphs</a:t>
            </a:r>
          </a:p>
          <a:p>
            <a:pPr>
              <a:lnSpc>
                <a:spcPct val="120000"/>
              </a:lnSpc>
              <a:defRPr/>
            </a:pPr>
            <a:r>
              <a:rPr lang="en-US" altLang="en-US" sz="2400" b="1" dirty="0">
                <a:solidFill>
                  <a:srgbClr val="FF0000"/>
                </a:solidFill>
              </a:rPr>
              <a:t>Completeness:</a:t>
            </a:r>
            <a:r>
              <a:rPr lang="en-US" altLang="en-US" sz="2400" dirty="0"/>
              <a:t> The enumeration of graphs using right-most path extension is </a:t>
            </a:r>
            <a:r>
              <a:rPr lang="en-US" altLang="en-US" sz="2400" u="sng" dirty="0"/>
              <a:t>complete</a:t>
            </a:r>
          </a:p>
          <a:p>
            <a:pPr>
              <a:lnSpc>
                <a:spcPct val="120000"/>
              </a:lnSpc>
              <a:defRPr/>
            </a:pPr>
            <a:r>
              <a:rPr lang="en-US" altLang="en-US" sz="2400" kern="0" dirty="0"/>
              <a:t>DFS code: </a:t>
            </a:r>
            <a:r>
              <a:rPr lang="en-US" altLang="en-US" sz="2400" dirty="0"/>
              <a:t>Flatten a graph into a sequence using depth-first search</a:t>
            </a:r>
            <a:endParaRPr lang="en-US" altLang="en-US" sz="2400" kern="0" dirty="0"/>
          </a:p>
        </p:txBody>
      </p:sp>
      <p:grpSp>
        <p:nvGrpSpPr>
          <p:cNvPr id="10245" name="Group 40"/>
          <p:cNvGrpSpPr>
            <a:grpSpLocks/>
          </p:cNvGrpSpPr>
          <p:nvPr/>
        </p:nvGrpSpPr>
        <p:grpSpPr bwMode="auto">
          <a:xfrm>
            <a:off x="6762752" y="1461122"/>
            <a:ext cx="1771649" cy="2057400"/>
            <a:chOff x="1401763" y="2609850"/>
            <a:chExt cx="1676400" cy="2590800"/>
          </a:xfrm>
        </p:grpSpPr>
        <p:sp>
          <p:nvSpPr>
            <p:cNvPr id="10280" name="Oval 4"/>
            <p:cNvSpPr>
              <a:spLocks noChangeArrowheads="1"/>
            </p:cNvSpPr>
            <p:nvPr/>
          </p:nvSpPr>
          <p:spPr bwMode="auto">
            <a:xfrm>
              <a:off x="1858963" y="2609850"/>
              <a:ext cx="381000" cy="3810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rPr>
                <a:t>0</a:t>
              </a:r>
            </a:p>
          </p:txBody>
        </p:sp>
        <p:sp>
          <p:nvSpPr>
            <p:cNvPr id="10281" name="Oval 5"/>
            <p:cNvSpPr>
              <a:spLocks noChangeArrowheads="1"/>
            </p:cNvSpPr>
            <p:nvPr/>
          </p:nvSpPr>
          <p:spPr bwMode="auto">
            <a:xfrm>
              <a:off x="1858963" y="3295650"/>
              <a:ext cx="381000" cy="3810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rPr>
                <a:t>1</a:t>
              </a:r>
            </a:p>
          </p:txBody>
        </p:sp>
        <p:sp>
          <p:nvSpPr>
            <p:cNvPr id="10282" name="Oval 6"/>
            <p:cNvSpPr>
              <a:spLocks noChangeArrowheads="1"/>
            </p:cNvSpPr>
            <p:nvPr/>
          </p:nvSpPr>
          <p:spPr bwMode="auto">
            <a:xfrm>
              <a:off x="1858963" y="4057650"/>
              <a:ext cx="381000" cy="3810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rPr>
                <a:t>2</a:t>
              </a:r>
            </a:p>
          </p:txBody>
        </p:sp>
        <p:sp>
          <p:nvSpPr>
            <p:cNvPr id="10283" name="Oval 7"/>
            <p:cNvSpPr>
              <a:spLocks noChangeArrowheads="1"/>
            </p:cNvSpPr>
            <p:nvPr/>
          </p:nvSpPr>
          <p:spPr bwMode="auto">
            <a:xfrm>
              <a:off x="1858963" y="4819650"/>
              <a:ext cx="381000" cy="3810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rPr>
                <a:t>3</a:t>
              </a:r>
            </a:p>
          </p:txBody>
        </p:sp>
        <p:sp>
          <p:nvSpPr>
            <p:cNvPr id="10284" name="Oval 8"/>
            <p:cNvSpPr>
              <a:spLocks noChangeArrowheads="1"/>
            </p:cNvSpPr>
            <p:nvPr/>
          </p:nvSpPr>
          <p:spPr bwMode="auto">
            <a:xfrm>
              <a:off x="2697163" y="4591050"/>
              <a:ext cx="381000" cy="3810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rPr>
                <a:t>4</a:t>
              </a:r>
            </a:p>
          </p:txBody>
        </p:sp>
        <p:sp>
          <p:nvSpPr>
            <p:cNvPr id="10285" name="Line 9"/>
            <p:cNvSpPr>
              <a:spLocks noChangeShapeType="1"/>
            </p:cNvSpPr>
            <p:nvPr/>
          </p:nvSpPr>
          <p:spPr bwMode="auto">
            <a:xfrm>
              <a:off x="2043113" y="2990850"/>
              <a:ext cx="0" cy="304800"/>
            </a:xfrm>
            <a:prstGeom prst="line">
              <a:avLst/>
            </a:prstGeom>
            <a:noFill/>
            <a:ln w="50800">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0286" name="Line 10"/>
            <p:cNvSpPr>
              <a:spLocks noChangeShapeType="1"/>
            </p:cNvSpPr>
            <p:nvPr/>
          </p:nvSpPr>
          <p:spPr bwMode="auto">
            <a:xfrm>
              <a:off x="2043113" y="3676650"/>
              <a:ext cx="0" cy="381000"/>
            </a:xfrm>
            <a:prstGeom prst="line">
              <a:avLst/>
            </a:prstGeom>
            <a:noFill/>
            <a:ln w="50800">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0287" name="Line 11"/>
            <p:cNvSpPr>
              <a:spLocks noChangeShapeType="1"/>
            </p:cNvSpPr>
            <p:nvPr/>
          </p:nvSpPr>
          <p:spPr bwMode="auto">
            <a:xfrm>
              <a:off x="2043113" y="4438650"/>
              <a:ext cx="0" cy="381000"/>
            </a:xfrm>
            <a:prstGeom prst="line">
              <a:avLst/>
            </a:prstGeom>
            <a:noFill/>
            <a:ln w="50800">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0288" name="Line 12"/>
            <p:cNvSpPr>
              <a:spLocks noChangeShapeType="1"/>
            </p:cNvSpPr>
            <p:nvPr/>
          </p:nvSpPr>
          <p:spPr bwMode="auto">
            <a:xfrm>
              <a:off x="2239963" y="4286250"/>
              <a:ext cx="533400" cy="381000"/>
            </a:xfrm>
            <a:prstGeom prst="line">
              <a:avLst/>
            </a:prstGeom>
            <a:noFill/>
            <a:ln w="50800">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0289" name="Freeform 13"/>
            <p:cNvSpPr>
              <a:spLocks/>
            </p:cNvSpPr>
            <p:nvPr/>
          </p:nvSpPr>
          <p:spPr bwMode="auto">
            <a:xfrm>
              <a:off x="1401763" y="2900363"/>
              <a:ext cx="457200" cy="1995487"/>
            </a:xfrm>
            <a:custGeom>
              <a:avLst/>
              <a:gdLst>
                <a:gd name="T0" fmla="*/ 2147483647 w 336"/>
                <a:gd name="T1" fmla="*/ 2147483647 h 1296"/>
                <a:gd name="T2" fmla="*/ 0 w 336"/>
                <a:gd name="T3" fmla="*/ 2147483647 h 1296"/>
                <a:gd name="T4" fmla="*/ 2147483647 w 336"/>
                <a:gd name="T5" fmla="*/ 0 h 1296"/>
                <a:gd name="T6" fmla="*/ 0 60000 65536"/>
                <a:gd name="T7" fmla="*/ 0 60000 65536"/>
                <a:gd name="T8" fmla="*/ 0 60000 65536"/>
                <a:gd name="T9" fmla="*/ 0 w 336"/>
                <a:gd name="T10" fmla="*/ 0 h 1296"/>
                <a:gd name="T11" fmla="*/ 336 w 336"/>
                <a:gd name="T12" fmla="*/ 1296 h 1296"/>
              </a:gdLst>
              <a:ahLst/>
              <a:cxnLst>
                <a:cxn ang="T6">
                  <a:pos x="T0" y="T1"/>
                </a:cxn>
                <a:cxn ang="T7">
                  <a:pos x="T2" y="T3"/>
                </a:cxn>
                <a:cxn ang="T8">
                  <a:pos x="T4" y="T5"/>
                </a:cxn>
              </a:cxnLst>
              <a:rect l="T9" t="T10" r="T11" b="T12"/>
              <a:pathLst>
                <a:path w="336" h="1296">
                  <a:moveTo>
                    <a:pt x="336" y="1296"/>
                  </a:moveTo>
                  <a:cubicBezTo>
                    <a:pt x="168" y="1044"/>
                    <a:pt x="0" y="792"/>
                    <a:pt x="0" y="576"/>
                  </a:cubicBezTo>
                  <a:cubicBezTo>
                    <a:pt x="0" y="360"/>
                    <a:pt x="280" y="96"/>
                    <a:pt x="336" y="0"/>
                  </a:cubicBezTo>
                </a:path>
              </a:pathLst>
            </a:custGeom>
            <a:noFill/>
            <a:ln w="254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0246" name="Group 52"/>
          <p:cNvGrpSpPr>
            <a:grpSpLocks/>
          </p:cNvGrpSpPr>
          <p:nvPr/>
        </p:nvGrpSpPr>
        <p:grpSpPr bwMode="auto">
          <a:xfrm>
            <a:off x="8079317" y="1218235"/>
            <a:ext cx="3519381" cy="2393950"/>
            <a:chOff x="3644900" y="2362200"/>
            <a:chExt cx="3308353" cy="3201988"/>
          </a:xfrm>
        </p:grpSpPr>
        <p:grpSp>
          <p:nvGrpSpPr>
            <p:cNvPr id="10248" name="Group 15"/>
            <p:cNvGrpSpPr>
              <a:grpSpLocks/>
            </p:cNvGrpSpPr>
            <p:nvPr/>
          </p:nvGrpSpPr>
          <p:grpSpPr bwMode="auto">
            <a:xfrm>
              <a:off x="4221163" y="2362200"/>
              <a:ext cx="2636838" cy="1390650"/>
              <a:chOff x="2064" y="1332"/>
              <a:chExt cx="1661" cy="876"/>
            </a:xfrm>
          </p:grpSpPr>
          <p:sp>
            <p:nvSpPr>
              <p:cNvPr id="10274" name="Oval 16"/>
              <p:cNvSpPr>
                <a:spLocks noChangeArrowheads="1"/>
              </p:cNvSpPr>
              <p:nvPr/>
            </p:nvSpPr>
            <p:spPr bwMode="auto">
              <a:xfrm>
                <a:off x="2208" y="1536"/>
                <a:ext cx="240" cy="24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grpSp>
            <p:nvGrpSpPr>
              <p:cNvPr id="10275" name="Group 17"/>
              <p:cNvGrpSpPr>
                <a:grpSpLocks/>
              </p:cNvGrpSpPr>
              <p:nvPr/>
            </p:nvGrpSpPr>
            <p:grpSpPr bwMode="auto">
              <a:xfrm>
                <a:off x="2064" y="1680"/>
                <a:ext cx="384" cy="528"/>
                <a:chOff x="2064" y="1680"/>
                <a:chExt cx="384" cy="528"/>
              </a:xfrm>
            </p:grpSpPr>
            <p:sp>
              <p:nvSpPr>
                <p:cNvPr id="10277" name="Oval 18"/>
                <p:cNvSpPr>
                  <a:spLocks noChangeArrowheads="1"/>
                </p:cNvSpPr>
                <p:nvPr/>
              </p:nvSpPr>
              <p:spPr bwMode="auto">
                <a:xfrm>
                  <a:off x="2208" y="1968"/>
                  <a:ext cx="240" cy="24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10278" name="Line 19"/>
                <p:cNvSpPr>
                  <a:spLocks noChangeShapeType="1"/>
                </p:cNvSpPr>
                <p:nvPr/>
              </p:nvSpPr>
              <p:spPr bwMode="auto">
                <a:xfrm>
                  <a:off x="2324" y="1776"/>
                  <a:ext cx="0" cy="192"/>
                </a:xfrm>
                <a:prstGeom prst="line">
                  <a:avLst/>
                </a:prstGeom>
                <a:noFill/>
                <a:ln w="50800">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0279" name="Text Box 20"/>
                <p:cNvSpPr txBox="1">
                  <a:spLocks noChangeArrowheads="1"/>
                </p:cNvSpPr>
                <p:nvPr/>
              </p:nvSpPr>
              <p:spPr bwMode="auto">
                <a:xfrm>
                  <a:off x="2064" y="1680"/>
                  <a:ext cx="109"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grpSp>
          <p:sp>
            <p:nvSpPr>
              <p:cNvPr id="10276" name="Text Box 21"/>
              <p:cNvSpPr txBox="1">
                <a:spLocks noChangeArrowheads="1"/>
              </p:cNvSpPr>
              <p:nvPr/>
            </p:nvSpPr>
            <p:spPr bwMode="auto">
              <a:xfrm>
                <a:off x="3034" y="1332"/>
                <a:ext cx="691"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alibri" pitchFamily="34" charset="0"/>
                    <a:ea typeface="+mn-ea"/>
                    <a:cs typeface="Arial" charset="0"/>
                  </a:rPr>
                  <a:t>e</a:t>
                </a:r>
                <a:r>
                  <a:rPr kumimoji="0" lang="en-US" altLang="en-US" sz="2400" b="0" i="0" u="none" strike="noStrike" kern="1200" cap="none" spc="0" normalizeH="0" baseline="-25000" noProof="0">
                    <a:ln>
                      <a:noFill/>
                    </a:ln>
                    <a:solidFill>
                      <a:srgbClr val="000000"/>
                    </a:solidFill>
                    <a:effectLst/>
                    <a:uLnTx/>
                    <a:uFillTx/>
                    <a:latin typeface="Calibri" pitchFamily="34" charset="0"/>
                    <a:ea typeface="+mn-ea"/>
                    <a:cs typeface="Arial" charset="0"/>
                  </a:rPr>
                  <a:t>0</a:t>
                </a:r>
                <a:r>
                  <a:rPr kumimoji="0" lang="en-US" altLang="en-US" sz="2400" b="0" i="0" u="none" strike="noStrike" kern="1200" cap="none" spc="0" normalizeH="0" baseline="0" noProof="0">
                    <a:ln>
                      <a:noFill/>
                    </a:ln>
                    <a:solidFill>
                      <a:srgbClr val="000000"/>
                    </a:solidFill>
                    <a:effectLst/>
                    <a:uLnTx/>
                    <a:uFillTx/>
                    <a:latin typeface="Calibri" pitchFamily="34" charset="0"/>
                    <a:ea typeface="+mn-ea"/>
                    <a:cs typeface="Arial" charset="0"/>
                  </a:rPr>
                  <a:t>: (0,1)</a:t>
                </a:r>
              </a:p>
            </p:txBody>
          </p:sp>
        </p:grpSp>
        <p:grpSp>
          <p:nvGrpSpPr>
            <p:cNvPr id="10249" name="Group 22"/>
            <p:cNvGrpSpPr>
              <a:grpSpLocks/>
            </p:cNvGrpSpPr>
            <p:nvPr/>
          </p:nvGrpSpPr>
          <p:grpSpPr bwMode="auto">
            <a:xfrm>
              <a:off x="4297363" y="3009900"/>
              <a:ext cx="2573338" cy="1504950"/>
              <a:chOff x="2112" y="1740"/>
              <a:chExt cx="1621" cy="948"/>
            </a:xfrm>
          </p:grpSpPr>
          <p:grpSp>
            <p:nvGrpSpPr>
              <p:cNvPr id="10269" name="Group 23"/>
              <p:cNvGrpSpPr>
                <a:grpSpLocks/>
              </p:cNvGrpSpPr>
              <p:nvPr/>
            </p:nvGrpSpPr>
            <p:grpSpPr bwMode="auto">
              <a:xfrm>
                <a:off x="2112" y="2121"/>
                <a:ext cx="336" cy="567"/>
                <a:chOff x="2112" y="2121"/>
                <a:chExt cx="336" cy="567"/>
              </a:xfrm>
            </p:grpSpPr>
            <p:sp>
              <p:nvSpPr>
                <p:cNvPr id="10271" name="Oval 24"/>
                <p:cNvSpPr>
                  <a:spLocks noChangeArrowheads="1"/>
                </p:cNvSpPr>
                <p:nvPr/>
              </p:nvSpPr>
              <p:spPr bwMode="auto">
                <a:xfrm>
                  <a:off x="2208" y="2448"/>
                  <a:ext cx="240" cy="24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10272" name="Line 25"/>
                <p:cNvSpPr>
                  <a:spLocks noChangeShapeType="1"/>
                </p:cNvSpPr>
                <p:nvPr/>
              </p:nvSpPr>
              <p:spPr bwMode="auto">
                <a:xfrm>
                  <a:off x="2324" y="2208"/>
                  <a:ext cx="0" cy="240"/>
                </a:xfrm>
                <a:prstGeom prst="line">
                  <a:avLst/>
                </a:prstGeom>
                <a:noFill/>
                <a:ln w="50800">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0273" name="Text Box 26"/>
                <p:cNvSpPr txBox="1">
                  <a:spLocks noChangeArrowheads="1"/>
                </p:cNvSpPr>
                <p:nvPr/>
              </p:nvSpPr>
              <p:spPr bwMode="auto">
                <a:xfrm>
                  <a:off x="2112" y="2121"/>
                  <a:ext cx="109"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grpSp>
          <p:sp>
            <p:nvSpPr>
              <p:cNvPr id="10270" name="Text Box 27"/>
              <p:cNvSpPr txBox="1">
                <a:spLocks noChangeArrowheads="1"/>
              </p:cNvSpPr>
              <p:nvPr/>
            </p:nvSpPr>
            <p:spPr bwMode="auto">
              <a:xfrm>
                <a:off x="3042" y="1740"/>
                <a:ext cx="691"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e</a:t>
                </a:r>
                <a:r>
                  <a:rPr kumimoji="0" lang="en-US" altLang="en-US" sz="2400" b="0" i="0" u="none" strike="noStrike" kern="1200" cap="none" spc="0" normalizeH="0" baseline="-25000" noProof="0" dirty="0">
                    <a:ln>
                      <a:noFill/>
                    </a:ln>
                    <a:solidFill>
                      <a:srgbClr val="000000"/>
                    </a:solidFill>
                    <a:effectLst/>
                    <a:uLnTx/>
                    <a:uFillTx/>
                    <a:latin typeface="Calibri" pitchFamily="34" charset="0"/>
                    <a:ea typeface="+mn-ea"/>
                    <a:cs typeface="Arial" charset="0"/>
                  </a:rPr>
                  <a:t>1</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 (1,2)</a:t>
                </a:r>
              </a:p>
            </p:txBody>
          </p:sp>
        </p:grpSp>
        <p:sp>
          <p:nvSpPr>
            <p:cNvPr id="10268" name="Text Box 31"/>
            <p:cNvSpPr txBox="1">
              <a:spLocks noChangeArrowheads="1"/>
            </p:cNvSpPr>
            <p:nvPr/>
          </p:nvSpPr>
          <p:spPr bwMode="auto">
            <a:xfrm>
              <a:off x="5211776" y="2990851"/>
              <a:ext cx="1730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grpSp>
          <p:nvGrpSpPr>
            <p:cNvPr id="10251" name="Group 33"/>
            <p:cNvGrpSpPr>
              <a:grpSpLocks/>
            </p:cNvGrpSpPr>
            <p:nvPr/>
          </p:nvGrpSpPr>
          <p:grpSpPr bwMode="auto">
            <a:xfrm>
              <a:off x="4297363" y="3675065"/>
              <a:ext cx="2598738" cy="1601788"/>
              <a:chOff x="2112" y="2159"/>
              <a:chExt cx="1637" cy="1009"/>
            </a:xfrm>
          </p:grpSpPr>
          <p:sp>
            <p:nvSpPr>
              <p:cNvPr id="10261" name="Oval 34"/>
              <p:cNvSpPr>
                <a:spLocks noChangeArrowheads="1"/>
              </p:cNvSpPr>
              <p:nvPr/>
            </p:nvSpPr>
            <p:spPr bwMode="auto">
              <a:xfrm>
                <a:off x="2208" y="2928"/>
                <a:ext cx="240" cy="24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10262" name="Line 35"/>
              <p:cNvSpPr>
                <a:spLocks noChangeShapeType="1"/>
              </p:cNvSpPr>
              <p:nvPr/>
            </p:nvSpPr>
            <p:spPr bwMode="auto">
              <a:xfrm>
                <a:off x="2324" y="2688"/>
                <a:ext cx="0" cy="240"/>
              </a:xfrm>
              <a:prstGeom prst="line">
                <a:avLst/>
              </a:prstGeom>
              <a:noFill/>
              <a:ln w="50800">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0263" name="Text Box 36"/>
              <p:cNvSpPr txBox="1">
                <a:spLocks noChangeArrowheads="1"/>
              </p:cNvSpPr>
              <p:nvPr/>
            </p:nvSpPr>
            <p:spPr bwMode="auto">
              <a:xfrm>
                <a:off x="2112" y="2640"/>
                <a:ext cx="109"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10264" name="Text Box 37"/>
              <p:cNvSpPr txBox="1">
                <a:spLocks noChangeArrowheads="1"/>
              </p:cNvSpPr>
              <p:nvPr/>
            </p:nvSpPr>
            <p:spPr bwMode="auto">
              <a:xfrm>
                <a:off x="3058" y="2159"/>
                <a:ext cx="691"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e</a:t>
                </a:r>
                <a:r>
                  <a:rPr kumimoji="0" lang="en-US" altLang="en-US" sz="2400" b="0" i="0" u="none" strike="noStrike" kern="1200" cap="none" spc="0" normalizeH="0" baseline="-25000" noProof="0" dirty="0">
                    <a:ln>
                      <a:noFill/>
                    </a:ln>
                    <a:solidFill>
                      <a:srgbClr val="000000"/>
                    </a:solidFill>
                    <a:effectLst/>
                    <a:uLnTx/>
                    <a:uFillTx/>
                    <a:latin typeface="Calibri" pitchFamily="34" charset="0"/>
                    <a:ea typeface="+mn-ea"/>
                    <a:cs typeface="Arial" charset="0"/>
                  </a:rPr>
                  <a:t>2</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 (2,3)</a:t>
                </a:r>
              </a:p>
            </p:txBody>
          </p:sp>
        </p:grpSp>
        <p:grpSp>
          <p:nvGrpSpPr>
            <p:cNvPr id="10252" name="Group 38"/>
            <p:cNvGrpSpPr>
              <a:grpSpLocks/>
            </p:cNvGrpSpPr>
            <p:nvPr/>
          </p:nvGrpSpPr>
          <p:grpSpPr bwMode="auto">
            <a:xfrm>
              <a:off x="3644900" y="3067049"/>
              <a:ext cx="3282951" cy="1981200"/>
              <a:chOff x="1701" y="1776"/>
              <a:chExt cx="2068" cy="1248"/>
            </a:xfrm>
          </p:grpSpPr>
          <p:sp>
            <p:nvSpPr>
              <p:cNvPr id="10258" name="Freeform 39"/>
              <p:cNvSpPr>
                <a:spLocks/>
              </p:cNvSpPr>
              <p:nvPr/>
            </p:nvSpPr>
            <p:spPr bwMode="auto">
              <a:xfrm>
                <a:off x="1920" y="1776"/>
                <a:ext cx="288" cy="1248"/>
              </a:xfrm>
              <a:custGeom>
                <a:avLst/>
                <a:gdLst>
                  <a:gd name="T0" fmla="*/ 18 w 336"/>
                  <a:gd name="T1" fmla="*/ 634 h 1296"/>
                  <a:gd name="T2" fmla="*/ 0 w 336"/>
                  <a:gd name="T3" fmla="*/ 280 h 1296"/>
                  <a:gd name="T4" fmla="*/ 18 w 336"/>
                  <a:gd name="T5" fmla="*/ 0 h 1296"/>
                  <a:gd name="T6" fmla="*/ 0 60000 65536"/>
                  <a:gd name="T7" fmla="*/ 0 60000 65536"/>
                  <a:gd name="T8" fmla="*/ 0 60000 65536"/>
                  <a:gd name="T9" fmla="*/ 0 w 336"/>
                  <a:gd name="T10" fmla="*/ 0 h 1296"/>
                  <a:gd name="T11" fmla="*/ 336 w 336"/>
                  <a:gd name="T12" fmla="*/ 1296 h 1296"/>
                </a:gdLst>
                <a:ahLst/>
                <a:cxnLst>
                  <a:cxn ang="T6">
                    <a:pos x="T0" y="T1"/>
                  </a:cxn>
                  <a:cxn ang="T7">
                    <a:pos x="T2" y="T3"/>
                  </a:cxn>
                  <a:cxn ang="T8">
                    <a:pos x="T4" y="T5"/>
                  </a:cxn>
                </a:cxnLst>
                <a:rect l="T9" t="T10" r="T11" b="T12"/>
                <a:pathLst>
                  <a:path w="336" h="1296">
                    <a:moveTo>
                      <a:pt x="336" y="1296"/>
                    </a:moveTo>
                    <a:cubicBezTo>
                      <a:pt x="168" y="1044"/>
                      <a:pt x="0" y="792"/>
                      <a:pt x="0" y="576"/>
                    </a:cubicBezTo>
                    <a:cubicBezTo>
                      <a:pt x="0" y="360"/>
                      <a:pt x="280" y="96"/>
                      <a:pt x="336" y="0"/>
                    </a:cubicBezTo>
                  </a:path>
                </a:pathLst>
              </a:custGeom>
              <a:noFill/>
              <a:ln w="254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0259" name="Text Box 40"/>
              <p:cNvSpPr txBox="1">
                <a:spLocks noChangeArrowheads="1"/>
              </p:cNvSpPr>
              <p:nvPr/>
            </p:nvSpPr>
            <p:spPr bwMode="auto">
              <a:xfrm>
                <a:off x="1701" y="2160"/>
                <a:ext cx="109"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10260" name="Text Box 41"/>
              <p:cNvSpPr txBox="1">
                <a:spLocks noChangeArrowheads="1"/>
              </p:cNvSpPr>
              <p:nvPr/>
            </p:nvSpPr>
            <p:spPr bwMode="auto">
              <a:xfrm>
                <a:off x="3078" y="2557"/>
                <a:ext cx="691"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e</a:t>
                </a:r>
                <a:r>
                  <a:rPr kumimoji="0" lang="en-US" altLang="en-US" sz="2400" b="0" i="0" u="none" strike="noStrike" kern="1200" cap="none" spc="0" normalizeH="0" baseline="-25000" noProof="0" dirty="0">
                    <a:ln>
                      <a:noFill/>
                    </a:ln>
                    <a:solidFill>
                      <a:srgbClr val="000000"/>
                    </a:solidFill>
                    <a:effectLst/>
                    <a:uLnTx/>
                    <a:uFillTx/>
                    <a:latin typeface="Calibri" pitchFamily="34" charset="0"/>
                    <a:ea typeface="+mn-ea"/>
                    <a:cs typeface="Arial" charset="0"/>
                  </a:rPr>
                  <a:t>3</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 (3,0)</a:t>
                </a:r>
              </a:p>
            </p:txBody>
          </p:sp>
        </p:grpSp>
        <p:grpSp>
          <p:nvGrpSpPr>
            <p:cNvPr id="10253" name="Group 42"/>
            <p:cNvGrpSpPr>
              <a:grpSpLocks/>
            </p:cNvGrpSpPr>
            <p:nvPr/>
          </p:nvGrpSpPr>
          <p:grpSpPr bwMode="auto">
            <a:xfrm>
              <a:off x="4830765" y="4133850"/>
              <a:ext cx="2122488" cy="1430338"/>
              <a:chOff x="2448" y="2448"/>
              <a:chExt cx="1337" cy="901"/>
            </a:xfrm>
          </p:grpSpPr>
          <p:sp>
            <p:nvSpPr>
              <p:cNvPr id="10254" name="Oval 43"/>
              <p:cNvSpPr>
                <a:spLocks noChangeArrowheads="1"/>
              </p:cNvSpPr>
              <p:nvPr/>
            </p:nvSpPr>
            <p:spPr bwMode="auto">
              <a:xfrm>
                <a:off x="2784" y="2784"/>
                <a:ext cx="240" cy="24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10255" name="Line 44"/>
              <p:cNvSpPr>
                <a:spLocks noChangeShapeType="1"/>
              </p:cNvSpPr>
              <p:nvPr/>
            </p:nvSpPr>
            <p:spPr bwMode="auto">
              <a:xfrm>
                <a:off x="2448" y="2592"/>
                <a:ext cx="336" cy="240"/>
              </a:xfrm>
              <a:prstGeom prst="line">
                <a:avLst/>
              </a:prstGeom>
              <a:noFill/>
              <a:ln w="50800">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0256" name="Text Box 45"/>
              <p:cNvSpPr txBox="1">
                <a:spLocks noChangeArrowheads="1"/>
              </p:cNvSpPr>
              <p:nvPr/>
            </p:nvSpPr>
            <p:spPr bwMode="auto">
              <a:xfrm>
                <a:off x="2544" y="2448"/>
                <a:ext cx="109"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10257" name="Text Box 46"/>
              <p:cNvSpPr txBox="1">
                <a:spLocks noChangeArrowheads="1"/>
              </p:cNvSpPr>
              <p:nvPr/>
            </p:nvSpPr>
            <p:spPr bwMode="auto">
              <a:xfrm>
                <a:off x="3094" y="2960"/>
                <a:ext cx="691"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e</a:t>
                </a:r>
                <a:r>
                  <a:rPr kumimoji="0" lang="en-US" altLang="en-US" sz="2400" b="0" i="0" u="none" strike="noStrike" kern="1200" cap="none" spc="0" normalizeH="0" baseline="-25000" noProof="0" dirty="0">
                    <a:ln>
                      <a:noFill/>
                    </a:ln>
                    <a:solidFill>
                      <a:srgbClr val="000000"/>
                    </a:solidFill>
                    <a:effectLst/>
                    <a:uLnTx/>
                    <a:uFillTx/>
                    <a:latin typeface="Calibri" pitchFamily="34" charset="0"/>
                    <a:ea typeface="+mn-ea"/>
                    <a:cs typeface="Arial" charset="0"/>
                  </a:rPr>
                  <a:t>4</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 (2,4)</a:t>
                </a:r>
              </a:p>
            </p:txBody>
          </p:sp>
        </p:grpSp>
      </p:grpSp>
    </p:spTree>
    <p:extLst>
      <p:ext uri="{BB962C8B-B14F-4D97-AF65-F5344CB8AC3E}">
        <p14:creationId xmlns:p14="http://schemas.microsoft.com/office/powerpoint/2010/main" val="33334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16000" y="304800"/>
            <a:ext cx="10289117" cy="609600"/>
          </a:xfrm>
        </p:spPr>
        <p:txBody>
          <a:bodyPr>
            <a:normAutofit fontScale="90000"/>
          </a:bodyPr>
          <a:lstStyle/>
          <a:p>
            <a:pPr eaLnBrk="1" hangingPunct="1"/>
            <a:r>
              <a:rPr lang="en-US" altLang="en-US" dirty="0"/>
              <a:t>Why Mine Closed Graph Patterns?</a:t>
            </a:r>
          </a:p>
        </p:txBody>
      </p:sp>
      <p:sp>
        <p:nvSpPr>
          <p:cNvPr id="11267" name="Rectangle 3"/>
          <p:cNvSpPr>
            <a:spLocks noGrp="1" noChangeArrowheads="1"/>
          </p:cNvSpPr>
          <p:nvPr>
            <p:ph idx="1"/>
          </p:nvPr>
        </p:nvSpPr>
        <p:spPr>
          <a:xfrm>
            <a:off x="510117" y="1295400"/>
            <a:ext cx="9374547" cy="5105400"/>
          </a:xfrm>
        </p:spPr>
        <p:txBody>
          <a:bodyPr/>
          <a:lstStyle/>
          <a:p>
            <a:r>
              <a:rPr lang="en-US" altLang="en-US" sz="2400" dirty="0"/>
              <a:t>2</a:t>
            </a:r>
            <a:r>
              <a:rPr lang="en-US" altLang="en-US" sz="2400" b="1" baseline="30000" dirty="0"/>
              <a:t>n</a:t>
            </a:r>
            <a:r>
              <a:rPr lang="en-US" altLang="en-US" sz="2400" dirty="0"/>
              <a:t> subgraphs -&gt;</a:t>
            </a:r>
            <a:r>
              <a:rPr lang="en-US" altLang="en-US" sz="2400" i="1" dirty="0"/>
              <a:t> closed frequent subgraphs</a:t>
            </a:r>
            <a:endParaRPr lang="en-US" altLang="en-US" sz="2400" dirty="0"/>
          </a:p>
          <a:p>
            <a:pPr eaLnBrk="1" hangingPunct="1"/>
            <a:r>
              <a:rPr lang="en-US" altLang="en-US" sz="2400" dirty="0"/>
              <a:t>A frequent graph G is </a:t>
            </a:r>
            <a:r>
              <a:rPr lang="en-US" altLang="en-US" sz="2400" i="1" dirty="0"/>
              <a:t>closed </a:t>
            </a:r>
            <a:r>
              <a:rPr lang="en-US" altLang="en-US" sz="2400" dirty="0"/>
              <a:t>if there exists no </a:t>
            </a:r>
            <a:r>
              <a:rPr lang="en-US" altLang="en-US" sz="2400" dirty="0" err="1"/>
              <a:t>supergraph</a:t>
            </a:r>
            <a:r>
              <a:rPr lang="en-US" altLang="en-US" sz="2400" dirty="0"/>
              <a:t> of G that carries the same support as G</a:t>
            </a:r>
          </a:p>
          <a:p>
            <a:pPr eaLnBrk="1" hangingPunct="1"/>
            <a:endParaRPr lang="en-US" altLang="en-US" sz="2400" dirty="0"/>
          </a:p>
          <a:p>
            <a:pPr eaLnBrk="1" hangingPunct="1"/>
            <a:endParaRPr lang="en-US" altLang="en-US" sz="2400" dirty="0"/>
          </a:p>
          <a:p>
            <a:pPr eaLnBrk="1" hangingPunct="1"/>
            <a:endParaRPr lang="en-US" altLang="en-US" sz="2400" i="1" dirty="0"/>
          </a:p>
          <a:p>
            <a:pPr eaLnBrk="1" hangingPunct="1"/>
            <a:endParaRPr lang="en-US" altLang="en-US" sz="2400" i="1" dirty="0"/>
          </a:p>
          <a:p>
            <a:pPr eaLnBrk="1" hangingPunct="1"/>
            <a:r>
              <a:rPr lang="en-US" altLang="en-US" sz="2400" i="1" dirty="0"/>
              <a:t>Lossless compression:</a:t>
            </a:r>
            <a:r>
              <a:rPr lang="en-US" altLang="en-US" sz="2400" dirty="0"/>
              <a:t> Does not contain non-closed graphs, but still ensures that the mining result is complete</a:t>
            </a:r>
          </a:p>
          <a:p>
            <a:pPr eaLnBrk="1" hangingPunct="1"/>
            <a:r>
              <a:rPr lang="en-US" altLang="en-US" sz="2400" dirty="0"/>
              <a:t>Algorithm </a:t>
            </a:r>
            <a:r>
              <a:rPr lang="en-US" altLang="en-US" sz="2400" dirty="0" err="1"/>
              <a:t>CloseGraph</a:t>
            </a:r>
            <a:r>
              <a:rPr lang="en-US" altLang="en-US" sz="2400" dirty="0"/>
              <a:t>: Mines closed graph patterns directly</a:t>
            </a:r>
          </a:p>
          <a:p>
            <a:pPr eaLnBrk="1" hangingPunct="1"/>
            <a:endParaRPr lang="en-US" altLang="en-US" sz="2400" dirty="0"/>
          </a:p>
        </p:txBody>
      </p:sp>
      <p:pic>
        <p:nvPicPr>
          <p:cNvPr id="11269" name="Picture 4" descr="mol_ca_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066" y="2400267"/>
            <a:ext cx="4362994"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2"/>
          <p:cNvSpPr txBox="1">
            <a:spLocks noChangeArrowheads="1"/>
          </p:cNvSpPr>
          <p:nvPr/>
        </p:nvSpPr>
        <p:spPr bwMode="auto">
          <a:xfrm>
            <a:off x="5525008" y="2659407"/>
            <a:ext cx="4359656" cy="1569660"/>
          </a:xfrm>
          <a:prstGeom prst="rect">
            <a:avLst/>
          </a:prstGeom>
          <a:solidFill>
            <a:srgbClr val="FAE2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If this subgraph is </a:t>
            </a:r>
            <a:r>
              <a:rPr kumimoji="0" lang="en-US" altLang="en-US" sz="2400" b="0" i="1" u="none" strike="noStrike" kern="1200" cap="none" spc="0" normalizeH="0" baseline="0" noProof="0" dirty="0">
                <a:ln>
                  <a:noFill/>
                </a:ln>
                <a:solidFill>
                  <a:srgbClr val="000000"/>
                </a:solidFill>
                <a:effectLst/>
                <a:uLnTx/>
                <a:uFillTx/>
                <a:latin typeface="Calibri" pitchFamily="34" charset="0"/>
                <a:ea typeface="+mn-ea"/>
                <a:cs typeface="+mn-cs"/>
              </a:rPr>
              <a:t>closed</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 in the graph dataset, it implies that none of its frequent super-graphs carries the same support</a:t>
            </a:r>
          </a:p>
        </p:txBody>
      </p:sp>
    </p:spTree>
    <p:extLst>
      <p:ext uri="{BB962C8B-B14F-4D97-AF65-F5344CB8AC3E}">
        <p14:creationId xmlns:p14="http://schemas.microsoft.com/office/powerpoint/2010/main" val="32024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285" y="152400"/>
            <a:ext cx="12168716" cy="840377"/>
          </a:xfrm>
        </p:spPr>
        <p:txBody>
          <a:bodyPr>
            <a:normAutofit fontScale="90000"/>
          </a:bodyPr>
          <a:lstStyle/>
          <a:p>
            <a:pPr eaLnBrk="1" hangingPunct="1"/>
            <a:r>
              <a:rPr lang="en-US" altLang="en-US" dirty="0" err="1"/>
              <a:t>CloseGraph</a:t>
            </a:r>
            <a:r>
              <a:rPr lang="en-US" altLang="en-US" dirty="0"/>
              <a:t>: Directly Mining Closed Graph Patterns</a:t>
            </a:r>
            <a:endParaRPr lang="en-US" altLang="en-US" sz="2800" dirty="0"/>
          </a:p>
        </p:txBody>
      </p:sp>
      <p:sp>
        <p:nvSpPr>
          <p:cNvPr id="12291" name="Text Box 3"/>
          <p:cNvSpPr txBox="1">
            <a:spLocks noChangeArrowheads="1"/>
          </p:cNvSpPr>
          <p:nvPr/>
        </p:nvSpPr>
        <p:spPr bwMode="auto">
          <a:xfrm>
            <a:off x="3657601" y="4495801"/>
            <a:ext cx="4780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ahoma" pitchFamily="34" charset="0"/>
                <a:ea typeface="+mn-ea"/>
                <a:cs typeface="Arial" charset="0"/>
              </a:rPr>
              <a:t>…</a:t>
            </a:r>
          </a:p>
        </p:txBody>
      </p:sp>
      <p:sp>
        <p:nvSpPr>
          <p:cNvPr id="12292" name="Oval 5"/>
          <p:cNvSpPr>
            <a:spLocks noChangeArrowheads="1"/>
          </p:cNvSpPr>
          <p:nvPr/>
        </p:nvSpPr>
        <p:spPr bwMode="auto">
          <a:xfrm>
            <a:off x="1016000" y="3886200"/>
            <a:ext cx="914400" cy="685800"/>
          </a:xfrm>
          <a:prstGeom prst="ellipse">
            <a:avLst/>
          </a:prstGeom>
          <a:solidFill>
            <a:srgbClr val="FFFFFF"/>
          </a:solidFill>
          <a:ln w="38100">
            <a:solidFill>
              <a:schemeClr val="hlink"/>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Verdana" pitchFamily="34" charset="0"/>
                <a:ea typeface="+mn-ea"/>
                <a:cs typeface="+mn-cs"/>
              </a:rPr>
              <a:t>G</a:t>
            </a:r>
            <a:endPar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endParaRPr>
          </a:p>
        </p:txBody>
      </p:sp>
      <p:sp>
        <p:nvSpPr>
          <p:cNvPr id="12293" name="Oval 6"/>
          <p:cNvSpPr>
            <a:spLocks noChangeArrowheads="1"/>
          </p:cNvSpPr>
          <p:nvPr/>
        </p:nvSpPr>
        <p:spPr bwMode="auto">
          <a:xfrm>
            <a:off x="3556000" y="2528888"/>
            <a:ext cx="914400" cy="685800"/>
          </a:xfrm>
          <a:prstGeom prst="ellipse">
            <a:avLst/>
          </a:prstGeom>
          <a:solidFill>
            <a:srgbClr val="FFFFFF"/>
          </a:solidFill>
          <a:ln w="38100">
            <a:solidFill>
              <a:srgbClr val="1E3D5C"/>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Verdana" pitchFamily="34" charset="0"/>
                <a:ea typeface="+mn-ea"/>
                <a:cs typeface="+mn-cs"/>
              </a:rPr>
              <a:t>G</a:t>
            </a:r>
            <a:r>
              <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rPr>
              <a:t>1</a:t>
            </a:r>
          </a:p>
        </p:txBody>
      </p:sp>
      <p:sp>
        <p:nvSpPr>
          <p:cNvPr id="12294" name="Oval 7"/>
          <p:cNvSpPr>
            <a:spLocks noChangeArrowheads="1"/>
          </p:cNvSpPr>
          <p:nvPr/>
        </p:nvSpPr>
        <p:spPr bwMode="auto">
          <a:xfrm>
            <a:off x="3556000" y="3429000"/>
            <a:ext cx="914400" cy="685800"/>
          </a:xfrm>
          <a:prstGeom prst="ellipse">
            <a:avLst/>
          </a:prstGeom>
          <a:solidFill>
            <a:srgbClr val="FFFFFF"/>
          </a:solidFill>
          <a:ln w="38100">
            <a:solidFill>
              <a:srgbClr val="1E3D5C"/>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Verdana" pitchFamily="34" charset="0"/>
                <a:ea typeface="+mn-ea"/>
                <a:cs typeface="+mn-cs"/>
              </a:rPr>
              <a:t>G</a:t>
            </a:r>
            <a:r>
              <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rPr>
              <a:t>2</a:t>
            </a:r>
          </a:p>
        </p:txBody>
      </p:sp>
      <p:sp>
        <p:nvSpPr>
          <p:cNvPr id="12295" name="Oval 8"/>
          <p:cNvSpPr>
            <a:spLocks noChangeArrowheads="1"/>
          </p:cNvSpPr>
          <p:nvPr/>
        </p:nvSpPr>
        <p:spPr bwMode="auto">
          <a:xfrm>
            <a:off x="3556000" y="5181600"/>
            <a:ext cx="914400" cy="685800"/>
          </a:xfrm>
          <a:prstGeom prst="ellipse">
            <a:avLst/>
          </a:prstGeom>
          <a:solidFill>
            <a:srgbClr val="FFFFFF"/>
          </a:solidFill>
          <a:ln w="38100">
            <a:solidFill>
              <a:srgbClr val="1E3D5C"/>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Verdana" pitchFamily="34" charset="0"/>
                <a:ea typeface="+mn-ea"/>
                <a:cs typeface="+mn-cs"/>
              </a:rPr>
              <a:t>G</a:t>
            </a:r>
            <a:r>
              <a:rPr kumimoji="0" lang="en-US" altLang="en-US" sz="2400" b="0" i="0" u="none" strike="noStrike" kern="1200" cap="none" spc="0" normalizeH="0" baseline="-25000" noProof="0">
                <a:ln>
                  <a:noFill/>
                </a:ln>
                <a:solidFill>
                  <a:srgbClr val="000000"/>
                </a:solidFill>
                <a:effectLst/>
                <a:uLnTx/>
                <a:uFillTx/>
                <a:latin typeface="Verdana" pitchFamily="34" charset="0"/>
                <a:ea typeface="+mn-ea"/>
                <a:cs typeface="+mn-cs"/>
              </a:rPr>
              <a:t>n</a:t>
            </a:r>
          </a:p>
        </p:txBody>
      </p:sp>
      <p:sp>
        <p:nvSpPr>
          <p:cNvPr id="12296" name="Line 9"/>
          <p:cNvSpPr>
            <a:spLocks noChangeShapeType="1"/>
          </p:cNvSpPr>
          <p:nvPr/>
        </p:nvSpPr>
        <p:spPr bwMode="auto">
          <a:xfrm flipV="1">
            <a:off x="1930400" y="3048000"/>
            <a:ext cx="1524000" cy="914400"/>
          </a:xfrm>
          <a:prstGeom prst="line">
            <a:avLst/>
          </a:prstGeom>
          <a:noFill/>
          <a:ln w="28575">
            <a:solidFill>
              <a:srgbClr val="2C5A88"/>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2297" name="Line 10"/>
          <p:cNvSpPr>
            <a:spLocks noChangeShapeType="1"/>
          </p:cNvSpPr>
          <p:nvPr/>
        </p:nvSpPr>
        <p:spPr bwMode="auto">
          <a:xfrm>
            <a:off x="2032000" y="4419600"/>
            <a:ext cx="1524000" cy="914400"/>
          </a:xfrm>
          <a:prstGeom prst="line">
            <a:avLst/>
          </a:prstGeom>
          <a:noFill/>
          <a:ln w="28575">
            <a:solidFill>
              <a:srgbClr val="2C5A88"/>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2298" name="Line 11"/>
          <p:cNvSpPr>
            <a:spLocks noChangeShapeType="1"/>
          </p:cNvSpPr>
          <p:nvPr/>
        </p:nvSpPr>
        <p:spPr bwMode="auto">
          <a:xfrm flipV="1">
            <a:off x="2032000" y="3810000"/>
            <a:ext cx="1422400" cy="381000"/>
          </a:xfrm>
          <a:prstGeom prst="line">
            <a:avLst/>
          </a:prstGeom>
          <a:noFill/>
          <a:ln w="28575">
            <a:solidFill>
              <a:srgbClr val="2C5A88"/>
            </a:solidFill>
            <a:miter lim="800000"/>
            <a:headEnd/>
            <a:tailEnd/>
          </a:ln>
          <a:extLst>
            <a:ext uri="{909E8E84-426E-40DD-AFC4-6F175D3DCCD1}">
              <a14:hiddenFill xmlns:a14="http://schemas.microsoft.com/office/drawing/2010/main">
                <a:noFill/>
              </a14:hiddenFill>
            </a:ext>
          </a:extLst>
        </p:spPr>
        <p:txBody>
          <a:bodyPr wrap="none"/>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2299" name="Text Box 12"/>
          <p:cNvSpPr txBox="1">
            <a:spLocks noChangeArrowheads="1"/>
          </p:cNvSpPr>
          <p:nvPr/>
        </p:nvSpPr>
        <p:spPr bwMode="auto">
          <a:xfrm>
            <a:off x="609600" y="3429001"/>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170981"/>
                </a:solidFill>
                <a:effectLst/>
                <a:uLnTx/>
                <a:uFillTx/>
                <a:latin typeface="Verdana" pitchFamily="34" charset="0"/>
                <a:ea typeface="+mn-ea"/>
                <a:cs typeface="Arial" charset="0"/>
              </a:rPr>
              <a:t>k-edge</a:t>
            </a:r>
          </a:p>
        </p:txBody>
      </p:sp>
      <p:sp>
        <p:nvSpPr>
          <p:cNvPr id="12300" name="Text Box 13"/>
          <p:cNvSpPr txBox="1">
            <a:spLocks noChangeArrowheads="1"/>
          </p:cNvSpPr>
          <p:nvPr/>
        </p:nvSpPr>
        <p:spPr bwMode="auto">
          <a:xfrm>
            <a:off x="2832101" y="5957888"/>
            <a:ext cx="224155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170981"/>
                </a:solidFill>
                <a:effectLst/>
                <a:uLnTx/>
                <a:uFillTx/>
                <a:latin typeface="Verdana" pitchFamily="34" charset="0"/>
                <a:ea typeface="+mn-ea"/>
                <a:cs typeface="Arial" charset="0"/>
              </a:rPr>
              <a:t>(k+1)-edge</a:t>
            </a:r>
          </a:p>
        </p:txBody>
      </p:sp>
      <p:sp>
        <p:nvSpPr>
          <p:cNvPr id="12301" name="AutoShape 14"/>
          <p:cNvSpPr>
            <a:spLocks noChangeArrowheads="1"/>
          </p:cNvSpPr>
          <p:nvPr/>
        </p:nvSpPr>
        <p:spPr bwMode="auto">
          <a:xfrm>
            <a:off x="5181600" y="2224088"/>
            <a:ext cx="3861816" cy="1281112"/>
          </a:xfrm>
          <a:prstGeom prst="roundRect">
            <a:avLst>
              <a:gd name="adj" fmla="val 16667"/>
            </a:avLst>
          </a:prstGeom>
          <a:solidFill>
            <a:srgbClr val="FFFFFF"/>
          </a:solidFill>
          <a:ln w="28575">
            <a:solidFill>
              <a:srgbClr val="FF6600"/>
            </a:solidFill>
            <a:miter lim="800000"/>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srgbClr val="2C5A88"/>
              </a:solidFill>
              <a:effectLst/>
              <a:uLnTx/>
              <a:uFillTx/>
              <a:latin typeface="Verdana" pitchFamily="34" charset="0"/>
              <a:ea typeface="+mn-ea"/>
              <a:cs typeface="+mn-cs"/>
            </a:endParaRPr>
          </a:p>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2C5A88"/>
                </a:solidFill>
                <a:effectLst/>
                <a:uLnTx/>
                <a:uFillTx/>
                <a:latin typeface="Calibri" pitchFamily="34" charset="0"/>
                <a:ea typeface="+mn-ea"/>
                <a:cs typeface="+mn-cs"/>
              </a:rPr>
              <a:t>At what condition can we</a:t>
            </a:r>
          </a:p>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2C5A88"/>
                </a:solidFill>
                <a:effectLst/>
                <a:uLnTx/>
                <a:uFillTx/>
                <a:latin typeface="Calibri" pitchFamily="34" charset="0"/>
                <a:ea typeface="+mn-ea"/>
                <a:cs typeface="+mn-cs"/>
              </a:rPr>
              <a:t>stop</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altLang="en-US" sz="2400" b="1" i="0" u="none" strike="noStrike" kern="1200" cap="none" spc="0" normalizeH="0" baseline="0" noProof="0" dirty="0">
                <a:ln>
                  <a:noFill/>
                </a:ln>
                <a:solidFill>
                  <a:srgbClr val="2C5A88"/>
                </a:solidFill>
                <a:effectLst/>
                <a:uLnTx/>
                <a:uFillTx/>
                <a:latin typeface="Calibri" pitchFamily="34" charset="0"/>
                <a:ea typeface="+mn-ea"/>
                <a:cs typeface="+mn-cs"/>
              </a:rPr>
              <a:t>searching their children,</a:t>
            </a:r>
          </a:p>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2C5A88"/>
                </a:solidFill>
                <a:effectLst/>
                <a:uLnTx/>
                <a:uFillTx/>
                <a:latin typeface="Calibri" pitchFamily="34" charset="0"/>
                <a:ea typeface="+mn-ea"/>
                <a:cs typeface="+mn-cs"/>
              </a:rPr>
              <a:t>i.e., </a:t>
            </a:r>
            <a:r>
              <a:rPr kumimoji="0" lang="en-US" altLang="en-US" sz="2400" b="1" i="0" u="none" strike="noStrike" kern="1200" cap="none" spc="0" normalizeH="0" baseline="0" noProof="0" dirty="0">
                <a:ln>
                  <a:noFill/>
                </a:ln>
                <a:solidFill>
                  <a:srgbClr val="170981"/>
                </a:solidFill>
                <a:effectLst/>
                <a:uLnTx/>
                <a:uFillTx/>
                <a:latin typeface="Calibri" pitchFamily="34" charset="0"/>
                <a:ea typeface="+mn-ea"/>
                <a:cs typeface="+mn-cs"/>
              </a:rPr>
              <a:t>early termination?</a:t>
            </a:r>
          </a:p>
          <a:p>
            <a:pPr marL="0" marR="0" lvl="0" indent="0" algn="ctr" defTabSz="457189" rtl="0" eaLnBrk="0" fontAlgn="auto" latinLnBrk="0" hangingPunct="0">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srgbClr val="2C5A88"/>
              </a:solidFill>
              <a:effectLst/>
              <a:uLnTx/>
              <a:uFillTx/>
              <a:latin typeface="Tahoma" pitchFamily="34" charset="0"/>
              <a:ea typeface="+mn-ea"/>
              <a:cs typeface="+mn-cs"/>
            </a:endParaRPr>
          </a:p>
        </p:txBody>
      </p:sp>
      <p:cxnSp>
        <p:nvCxnSpPr>
          <p:cNvPr id="12302" name="AutoShape 15"/>
          <p:cNvCxnSpPr>
            <a:cxnSpLocks noChangeShapeType="1"/>
            <a:stCxn id="12301" idx="1"/>
            <a:endCxn id="12293" idx="6"/>
          </p:cNvCxnSpPr>
          <p:nvPr/>
        </p:nvCxnSpPr>
        <p:spPr bwMode="auto">
          <a:xfrm flipH="1">
            <a:off x="4470400" y="2864644"/>
            <a:ext cx="711200" cy="7144"/>
          </a:xfrm>
          <a:prstGeom prst="straightConnector1">
            <a:avLst/>
          </a:prstGeom>
          <a:noFill/>
          <a:ln w="1905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12303" name="AutoShape 16"/>
          <p:cNvCxnSpPr>
            <a:cxnSpLocks noChangeShapeType="1"/>
            <a:stCxn id="12301" idx="1"/>
            <a:endCxn id="12294" idx="6"/>
          </p:cNvCxnSpPr>
          <p:nvPr/>
        </p:nvCxnSpPr>
        <p:spPr bwMode="auto">
          <a:xfrm flipH="1">
            <a:off x="4470400" y="2864644"/>
            <a:ext cx="711200" cy="907256"/>
          </a:xfrm>
          <a:prstGeom prst="straightConnector1">
            <a:avLst/>
          </a:prstGeom>
          <a:noFill/>
          <a:ln w="1905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12304" name="AutoShape 17"/>
          <p:cNvCxnSpPr>
            <a:cxnSpLocks noChangeShapeType="1"/>
            <a:stCxn id="12301" idx="1"/>
            <a:endCxn id="12295" idx="6"/>
          </p:cNvCxnSpPr>
          <p:nvPr/>
        </p:nvCxnSpPr>
        <p:spPr bwMode="auto">
          <a:xfrm flipH="1">
            <a:off x="4470400" y="2864644"/>
            <a:ext cx="711200" cy="2659856"/>
          </a:xfrm>
          <a:prstGeom prst="straightConnector1">
            <a:avLst/>
          </a:prstGeom>
          <a:noFill/>
          <a:ln w="19050">
            <a:solidFill>
              <a:schemeClr val="hlink"/>
            </a:solidFill>
            <a:miter lim="800000"/>
            <a:headEnd/>
            <a:tailEnd type="triangle" w="med" len="med"/>
          </a:ln>
          <a:extLst>
            <a:ext uri="{909E8E84-426E-40DD-AFC4-6F175D3DCCD1}">
              <a14:hiddenFill xmlns:a14="http://schemas.microsoft.com/office/drawing/2010/main">
                <a:noFill/>
              </a14:hiddenFill>
            </a:ext>
          </a:extLst>
        </p:spPr>
      </p:cxnSp>
      <p:sp>
        <p:nvSpPr>
          <p:cNvPr id="20" name="Rectangle 3"/>
          <p:cNvSpPr txBox="1">
            <a:spLocks noChangeArrowheads="1"/>
          </p:cNvSpPr>
          <p:nvPr/>
        </p:nvSpPr>
        <p:spPr>
          <a:xfrm>
            <a:off x="471508" y="1249839"/>
            <a:ext cx="10912771" cy="606552"/>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461963" marR="0" lvl="0" indent="-46196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altLang="en-US" sz="2400" b="0" i="0" u="none" strike="noStrike" kern="0" cap="none" spc="0" normalizeH="0" baseline="0" noProof="0" dirty="0" err="1">
                <a:ln>
                  <a:noFill/>
                </a:ln>
                <a:solidFill>
                  <a:srgbClr val="000000"/>
                </a:solidFill>
                <a:effectLst/>
                <a:uLnTx/>
                <a:uFillTx/>
                <a:latin typeface="Calibri"/>
                <a:ea typeface="+mn-ea"/>
                <a:cs typeface="+mn-cs"/>
              </a:rPr>
              <a:t>CloseGraph</a:t>
            </a:r>
            <a:r>
              <a:rPr kumimoji="0" lang="en-US" altLang="en-US" sz="2400" b="0" i="0" u="none" strike="noStrike" kern="0" cap="none" spc="0" normalizeH="0" baseline="0" noProof="0" dirty="0">
                <a:ln>
                  <a:noFill/>
                </a:ln>
                <a:solidFill>
                  <a:srgbClr val="000000"/>
                </a:solidFill>
                <a:effectLst/>
                <a:uLnTx/>
                <a:uFillTx/>
                <a:latin typeface="Calibri"/>
                <a:ea typeface="+mn-ea"/>
                <a:cs typeface="+mn-cs"/>
              </a:rPr>
              <a:t>: </a:t>
            </a:r>
            <a:r>
              <a:rPr kumimoji="0" lang="en-US" altLang="en-US" sz="2400" b="0" i="0" u="none" strike="noStrike" kern="1200" cap="none" spc="0" normalizeH="0" baseline="0" noProof="0" dirty="0">
                <a:ln>
                  <a:noFill/>
                </a:ln>
                <a:solidFill>
                  <a:srgbClr val="000000"/>
                </a:solidFill>
                <a:effectLst/>
                <a:uLnTx/>
                <a:uFillTx/>
                <a:latin typeface="Calibri"/>
                <a:ea typeface="+mn-ea"/>
                <a:cs typeface="Arial" charset="0"/>
              </a:rPr>
              <a:t>Mining closed graph patterns by extending </a:t>
            </a:r>
            <a:r>
              <a:rPr kumimoji="0" lang="en-US" altLang="en-US" sz="2400" b="0" i="0" u="none" strike="noStrike" kern="1200" cap="none" spc="0" normalizeH="0" baseline="0" noProof="0" dirty="0" err="1">
                <a:ln>
                  <a:noFill/>
                </a:ln>
                <a:solidFill>
                  <a:srgbClr val="000000"/>
                </a:solidFill>
                <a:effectLst/>
                <a:uLnTx/>
                <a:uFillTx/>
                <a:latin typeface="Calibri"/>
                <a:ea typeface="+mn-ea"/>
                <a:cs typeface="Arial" charset="0"/>
              </a:rPr>
              <a:t>gSpan</a:t>
            </a:r>
            <a:r>
              <a:rPr kumimoji="0" lang="en-US" altLang="en-US" sz="2400" b="0" i="0" u="none" strike="noStrike" kern="1200" cap="none" spc="0" normalizeH="0" baseline="0" noProof="0" dirty="0">
                <a:ln>
                  <a:noFill/>
                </a:ln>
                <a:solidFill>
                  <a:srgbClr val="000000"/>
                </a:solidFill>
                <a:effectLst/>
                <a:uLnTx/>
                <a:uFillTx/>
                <a:latin typeface="Calibri"/>
                <a:ea typeface="+mn-ea"/>
                <a:cs typeface="Arial" charset="0"/>
              </a:rPr>
              <a:t> (</a:t>
            </a: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Yan &amp; Han, KDD’03)</a:t>
            </a:r>
          </a:p>
        </p:txBody>
      </p:sp>
      <p:sp>
        <p:nvSpPr>
          <p:cNvPr id="21" name="Rectangle 3"/>
          <p:cNvSpPr txBox="1">
            <a:spLocks noChangeArrowheads="1"/>
          </p:cNvSpPr>
          <p:nvPr/>
        </p:nvSpPr>
        <p:spPr>
          <a:xfrm>
            <a:off x="5073651" y="3613666"/>
            <a:ext cx="6310627" cy="2710933"/>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461963" marR="0" lvl="0" indent="-46196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Suppose G and G</a:t>
            </a:r>
            <a:r>
              <a:rPr kumimoji="0" lang="en-US" altLang="en-US" sz="2400" b="0" i="0" u="none" strike="noStrike" kern="1200" cap="none" spc="0" normalizeH="0" baseline="-25000" noProof="0" dirty="0">
                <a:ln>
                  <a:noFill/>
                </a:ln>
                <a:solidFill>
                  <a:srgbClr val="000000"/>
                </a:solidFill>
                <a:effectLst/>
                <a:uLnTx/>
                <a:uFillTx/>
                <a:latin typeface="Calibri"/>
                <a:ea typeface="+mn-ea"/>
                <a:cs typeface="+mn-cs"/>
              </a:rPr>
              <a:t>1</a:t>
            </a: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 are frequent, and G is a subgraph of G</a:t>
            </a:r>
            <a:r>
              <a:rPr kumimoji="0" lang="en-US" altLang="en-US" sz="2400" b="0" i="0" u="none" strike="noStrike" kern="1200" cap="none" spc="0" normalizeH="0" baseline="-25000" noProof="0" dirty="0">
                <a:ln>
                  <a:noFill/>
                </a:ln>
                <a:solidFill>
                  <a:srgbClr val="000000"/>
                </a:solidFill>
                <a:effectLst/>
                <a:uLnTx/>
                <a:uFillTx/>
                <a:latin typeface="Calibri"/>
                <a:ea typeface="+mn-ea"/>
                <a:cs typeface="+mn-cs"/>
              </a:rPr>
              <a:t>1</a:t>
            </a:r>
          </a:p>
          <a:p>
            <a:pPr marL="461963" marR="0" lvl="0" indent="-46196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If </a:t>
            </a:r>
            <a:r>
              <a:rPr kumimoji="0" lang="en-US" altLang="en-US" sz="2400" b="1" i="0" u="none" strike="noStrike" kern="1200" cap="none" spc="0" normalizeH="0" baseline="0" noProof="0" dirty="0">
                <a:ln>
                  <a:noFill/>
                </a:ln>
                <a:solidFill>
                  <a:srgbClr val="170981"/>
                </a:solidFill>
                <a:effectLst/>
                <a:uLnTx/>
                <a:uFillTx/>
                <a:latin typeface="Calibri"/>
                <a:ea typeface="+mn-ea"/>
                <a:cs typeface="+mn-cs"/>
              </a:rPr>
              <a:t>in any part of the graph in the dataset where G occurs, G</a:t>
            </a:r>
            <a:r>
              <a:rPr kumimoji="0" lang="en-US" altLang="en-US" sz="2400" b="1" i="0" u="none" strike="noStrike" kern="1200" cap="none" spc="0" normalizeH="0" baseline="-25000" noProof="0" dirty="0">
                <a:ln>
                  <a:noFill/>
                </a:ln>
                <a:solidFill>
                  <a:srgbClr val="170981"/>
                </a:solidFill>
                <a:effectLst/>
                <a:uLnTx/>
                <a:uFillTx/>
                <a:latin typeface="Calibri"/>
                <a:ea typeface="+mn-ea"/>
                <a:cs typeface="+mn-cs"/>
              </a:rPr>
              <a:t>1</a:t>
            </a:r>
            <a:r>
              <a:rPr kumimoji="0" lang="en-US" altLang="en-US" sz="2400" b="1" i="0" u="none" strike="noStrike" kern="1200" cap="none" spc="0" normalizeH="0" baseline="0" noProof="0" dirty="0">
                <a:ln>
                  <a:noFill/>
                </a:ln>
                <a:solidFill>
                  <a:srgbClr val="170981"/>
                </a:solidFill>
                <a:effectLst/>
                <a:uLnTx/>
                <a:uFillTx/>
                <a:latin typeface="Calibri"/>
                <a:ea typeface="+mn-ea"/>
                <a:cs typeface="+mn-cs"/>
              </a:rPr>
              <a:t> also occurs</a:t>
            </a:r>
            <a:r>
              <a:rPr kumimoji="0" lang="en-US" altLang="en-US" sz="2400" b="0" i="0" u="none" strike="noStrike" kern="1200" cap="none" spc="0" normalizeH="0" baseline="0" noProof="0" dirty="0">
                <a:ln>
                  <a:noFill/>
                </a:ln>
                <a:solidFill>
                  <a:srgbClr val="000000"/>
                </a:solidFill>
                <a:effectLst/>
                <a:uLnTx/>
                <a:uFillTx/>
                <a:latin typeface="Calibri"/>
                <a:ea typeface="+mn-ea"/>
                <a:cs typeface="+mn-cs"/>
              </a:rPr>
              <a:t>, then we need not grow G (except some special, subtle cases), since none of G’s children will be closed except those of G</a:t>
            </a:r>
            <a:r>
              <a:rPr kumimoji="0" lang="en-US" altLang="en-US" sz="2400" b="0" i="0" u="none" strike="noStrike" kern="1200" cap="none" spc="0" normalizeH="0" baseline="-25000" noProof="0" dirty="0">
                <a:ln>
                  <a:noFill/>
                </a:ln>
                <a:solidFill>
                  <a:srgbClr val="000000"/>
                </a:solidFill>
                <a:effectLst/>
                <a:uLnTx/>
                <a:uFillTx/>
                <a:latin typeface="Calibri"/>
                <a:ea typeface="+mn-ea"/>
                <a:cs typeface="+mn-cs"/>
              </a:rPr>
              <a:t>1</a:t>
            </a:r>
          </a:p>
        </p:txBody>
      </p:sp>
    </p:spTree>
    <p:extLst>
      <p:ext uri="{BB962C8B-B14F-4D97-AF65-F5344CB8AC3E}">
        <p14:creationId xmlns:p14="http://schemas.microsoft.com/office/powerpoint/2010/main" val="15404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30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30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30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3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animBg="1"/>
      <p:bldP spid="12293" grpId="0" animBg="1"/>
      <p:bldP spid="12294" grpId="0" animBg="1"/>
      <p:bldP spid="12295" grpId="0" animBg="1"/>
      <p:bldP spid="12296" grpId="0" animBg="1"/>
      <p:bldP spid="12297" grpId="0" animBg="1"/>
      <p:bldP spid="12298" grpId="0" animBg="1"/>
      <p:bldP spid="12299" grpId="0"/>
      <p:bldP spid="12300" grpId="0"/>
      <p:bldP spid="1230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08000" y="228600"/>
            <a:ext cx="11176000" cy="685800"/>
          </a:xfrm>
        </p:spPr>
        <p:txBody>
          <a:bodyPr/>
          <a:lstStyle/>
          <a:p>
            <a:pPr eaLnBrk="1" hangingPunct="1"/>
            <a:r>
              <a:rPr lang="en-US" altLang="en-US" dirty="0"/>
              <a:t>Mining Multi-Dimensional Associations</a:t>
            </a:r>
          </a:p>
        </p:txBody>
      </p:sp>
      <p:sp>
        <p:nvSpPr>
          <p:cNvPr id="6148" name="Rectangle 3"/>
          <p:cNvSpPr>
            <a:spLocks noGrp="1" noChangeArrowheads="1"/>
          </p:cNvSpPr>
          <p:nvPr>
            <p:ph idx="1"/>
          </p:nvPr>
        </p:nvSpPr>
        <p:spPr>
          <a:xfrm>
            <a:off x="425121" y="1130968"/>
            <a:ext cx="10042070" cy="5571046"/>
          </a:xfrm>
        </p:spPr>
        <p:txBody>
          <a:bodyPr/>
          <a:lstStyle/>
          <a:p>
            <a:pPr eaLnBrk="1" hangingPunct="1">
              <a:lnSpc>
                <a:spcPct val="110000"/>
              </a:lnSpc>
            </a:pPr>
            <a:r>
              <a:rPr lang="en-US" altLang="en-US" sz="2400" b="1" dirty="0"/>
              <a:t>Single</a:t>
            </a:r>
            <a:r>
              <a:rPr lang="en-US" altLang="en-US" sz="2400" dirty="0"/>
              <a:t>-dimensional rules (e.g., items are all in “product” dimension)</a:t>
            </a:r>
          </a:p>
          <a:p>
            <a:pPr lvl="1" eaLnBrk="1" hangingPunct="1">
              <a:lnSpc>
                <a:spcPct val="110000"/>
              </a:lnSpc>
            </a:pPr>
            <a:r>
              <a:rPr lang="en-US" altLang="en-US" sz="2400" dirty="0">
                <a:solidFill>
                  <a:srgbClr val="C00000"/>
                </a:solidFill>
              </a:rPr>
              <a:t>buys</a:t>
            </a:r>
            <a:r>
              <a:rPr lang="en-US" altLang="en-US" sz="2400" dirty="0"/>
              <a:t>(X, “milk”) </a:t>
            </a:r>
            <a:r>
              <a:rPr lang="en-US" altLang="en-US" sz="2400" dirty="0">
                <a:solidFill>
                  <a:srgbClr val="C00000"/>
                </a:solidFill>
                <a:sym typeface="Symbol" pitchFamily="18" charset="2"/>
              </a:rPr>
              <a:t> buys</a:t>
            </a:r>
            <a:r>
              <a:rPr lang="en-US" altLang="en-US" sz="2400" dirty="0">
                <a:sym typeface="Symbol" pitchFamily="18" charset="2"/>
              </a:rPr>
              <a:t>(X, “bread”)</a:t>
            </a:r>
          </a:p>
          <a:p>
            <a:pPr eaLnBrk="1" hangingPunct="1">
              <a:lnSpc>
                <a:spcPct val="110000"/>
              </a:lnSpc>
            </a:pPr>
            <a:r>
              <a:rPr lang="en-US" altLang="en-US" sz="2400" b="1" dirty="0"/>
              <a:t>Multi</a:t>
            </a:r>
            <a:r>
              <a:rPr lang="en-US" altLang="en-US" sz="2400" dirty="0"/>
              <a:t>-dimensional rules (i.e., items in </a:t>
            </a:r>
            <a:r>
              <a:rPr lang="en-US" altLang="en-US" sz="2400" dirty="0">
                <a:sym typeface="Symbol" pitchFamily="18" charset="2"/>
              </a:rPr>
              <a:t></a:t>
            </a:r>
            <a:r>
              <a:rPr lang="en-US" altLang="en-US" sz="2400" dirty="0">
                <a:sym typeface="Math B" pitchFamily="2" charset="2"/>
              </a:rPr>
              <a:t> </a:t>
            </a:r>
            <a:r>
              <a:rPr lang="en-US" altLang="en-US" sz="2400" dirty="0"/>
              <a:t>2 dimensions or predicates)</a:t>
            </a:r>
          </a:p>
          <a:p>
            <a:pPr lvl="1" eaLnBrk="1" hangingPunct="1">
              <a:lnSpc>
                <a:spcPct val="110000"/>
              </a:lnSpc>
            </a:pPr>
            <a:r>
              <a:rPr lang="en-US" altLang="en-US" sz="2400" dirty="0"/>
              <a:t>Inter-dimension association rules (</a:t>
            </a:r>
            <a:r>
              <a:rPr lang="en-US" altLang="en-US" sz="2400" i="1" dirty="0"/>
              <a:t>no repeated predicates</a:t>
            </a:r>
            <a:r>
              <a:rPr lang="en-US" altLang="en-US" sz="2400" dirty="0"/>
              <a:t>)</a:t>
            </a:r>
          </a:p>
          <a:p>
            <a:pPr lvl="2" eaLnBrk="1" hangingPunct="1">
              <a:lnSpc>
                <a:spcPct val="110000"/>
              </a:lnSpc>
            </a:pPr>
            <a:r>
              <a:rPr lang="en-US" altLang="en-US" sz="2400" dirty="0">
                <a:solidFill>
                  <a:srgbClr val="C00000"/>
                </a:solidFill>
              </a:rPr>
              <a:t>age</a:t>
            </a:r>
            <a:r>
              <a:rPr lang="en-US" altLang="en-US" sz="2400" dirty="0"/>
              <a:t>(X, “18-25”) </a:t>
            </a:r>
            <a:r>
              <a:rPr lang="en-US" altLang="en-US" sz="2400" dirty="0">
                <a:sym typeface="Symbol" pitchFamily="18" charset="2"/>
              </a:rPr>
              <a:t> </a:t>
            </a:r>
            <a:r>
              <a:rPr lang="en-US" altLang="en-US" sz="2400" dirty="0">
                <a:solidFill>
                  <a:srgbClr val="0033CC"/>
                </a:solidFill>
              </a:rPr>
              <a:t>occupation</a:t>
            </a:r>
            <a:r>
              <a:rPr lang="en-US" altLang="en-US" sz="2400" dirty="0"/>
              <a:t>(X, “student”) </a:t>
            </a:r>
            <a:r>
              <a:rPr lang="en-US" altLang="en-US" sz="2400" dirty="0">
                <a:sym typeface="Symbol" pitchFamily="18" charset="2"/>
              </a:rPr>
              <a:t> </a:t>
            </a:r>
            <a:r>
              <a:rPr lang="en-US" altLang="en-US" sz="2400" dirty="0">
                <a:solidFill>
                  <a:srgbClr val="00B050"/>
                </a:solidFill>
                <a:sym typeface="Symbol" pitchFamily="18" charset="2"/>
              </a:rPr>
              <a:t>buys</a:t>
            </a:r>
            <a:r>
              <a:rPr lang="en-US" altLang="en-US" sz="2400" dirty="0">
                <a:sym typeface="Symbol" pitchFamily="18" charset="2"/>
              </a:rPr>
              <a:t>(X, “coke”)</a:t>
            </a:r>
          </a:p>
          <a:p>
            <a:pPr lvl="1">
              <a:lnSpc>
                <a:spcPct val="110000"/>
              </a:lnSpc>
            </a:pPr>
            <a:r>
              <a:rPr lang="en-US" altLang="en-US" sz="2400" dirty="0">
                <a:sym typeface="Symbol" pitchFamily="18" charset="2"/>
              </a:rPr>
              <a:t>Hybrid-dimension </a:t>
            </a:r>
            <a:r>
              <a:rPr lang="en-US" altLang="en-US" sz="2400" dirty="0"/>
              <a:t>association</a:t>
            </a:r>
            <a:r>
              <a:rPr lang="en-US" altLang="en-US" sz="2400" dirty="0">
                <a:sym typeface="Symbol" pitchFamily="18" charset="2"/>
              </a:rPr>
              <a:t> rules (</a:t>
            </a:r>
            <a:r>
              <a:rPr lang="en-US" altLang="en-US" sz="2400" i="1" dirty="0">
                <a:sym typeface="Symbol" pitchFamily="18" charset="2"/>
              </a:rPr>
              <a:t>repeated predicates</a:t>
            </a:r>
            <a:r>
              <a:rPr lang="en-US" altLang="en-US" sz="2400" dirty="0">
                <a:sym typeface="Symbol" pitchFamily="18" charset="2"/>
              </a:rPr>
              <a:t>)</a:t>
            </a:r>
          </a:p>
          <a:p>
            <a:pPr lvl="2" eaLnBrk="1" hangingPunct="1">
              <a:lnSpc>
                <a:spcPct val="110000"/>
              </a:lnSpc>
            </a:pPr>
            <a:r>
              <a:rPr lang="en-US" altLang="en-US" sz="2400" dirty="0">
                <a:solidFill>
                  <a:srgbClr val="C00000"/>
                </a:solidFill>
              </a:rPr>
              <a:t>age</a:t>
            </a:r>
            <a:r>
              <a:rPr lang="en-US" altLang="en-US" sz="2400" dirty="0"/>
              <a:t>(X, “18-25”) </a:t>
            </a:r>
            <a:r>
              <a:rPr lang="en-US" altLang="en-US" sz="2400" dirty="0">
                <a:sym typeface="Symbol" pitchFamily="18" charset="2"/>
              </a:rPr>
              <a:t>  </a:t>
            </a:r>
            <a:r>
              <a:rPr lang="en-US" altLang="en-US" sz="2400" dirty="0">
                <a:solidFill>
                  <a:srgbClr val="0033CC"/>
                </a:solidFill>
              </a:rPr>
              <a:t>buys</a:t>
            </a:r>
            <a:r>
              <a:rPr lang="en-US" altLang="en-US" sz="2400" dirty="0"/>
              <a:t>(X, “popcorn”) </a:t>
            </a:r>
            <a:r>
              <a:rPr lang="en-US" altLang="en-US" sz="2400" dirty="0">
                <a:sym typeface="Symbol" pitchFamily="18" charset="2"/>
              </a:rPr>
              <a:t> </a:t>
            </a:r>
            <a:r>
              <a:rPr lang="en-US" altLang="en-US" sz="2400" dirty="0">
                <a:solidFill>
                  <a:srgbClr val="0033CC"/>
                </a:solidFill>
                <a:sym typeface="Symbol" pitchFamily="18" charset="2"/>
              </a:rPr>
              <a:t>buys</a:t>
            </a:r>
            <a:r>
              <a:rPr lang="en-US" altLang="en-US" sz="2400" dirty="0">
                <a:sym typeface="Symbol" pitchFamily="18" charset="2"/>
              </a:rPr>
              <a:t>(X, “coke”)</a:t>
            </a:r>
          </a:p>
          <a:p>
            <a:pPr eaLnBrk="1" hangingPunct="1">
              <a:lnSpc>
                <a:spcPct val="110000"/>
              </a:lnSpc>
            </a:pPr>
            <a:r>
              <a:rPr lang="en-US" altLang="en-US" sz="2400" dirty="0"/>
              <a:t>Attributes can be categorical or numerical</a:t>
            </a:r>
          </a:p>
          <a:p>
            <a:pPr lvl="1" eaLnBrk="1" hangingPunct="1">
              <a:lnSpc>
                <a:spcPct val="110000"/>
              </a:lnSpc>
            </a:pPr>
            <a:r>
              <a:rPr lang="en-US" altLang="en-US" sz="2400" dirty="0"/>
              <a:t>Categorical Attributes (e.g., </a:t>
            </a:r>
            <a:r>
              <a:rPr lang="en-US" altLang="en-US" sz="2400" i="1" dirty="0"/>
              <a:t>profession, product</a:t>
            </a:r>
            <a:r>
              <a:rPr lang="en-US" altLang="en-US" sz="2400" dirty="0"/>
              <a:t>: no ordering among values): Data cube for inter-dimension association</a:t>
            </a:r>
          </a:p>
          <a:p>
            <a:pPr lvl="1" eaLnBrk="1" hangingPunct="1">
              <a:lnSpc>
                <a:spcPct val="110000"/>
              </a:lnSpc>
            </a:pPr>
            <a:r>
              <a:rPr lang="en-US" altLang="en-US" sz="2400" dirty="0"/>
              <a:t>Quantitative Attributes: Numeric, implicit ordering among values—discretization, clustering, and gradient approaches</a:t>
            </a:r>
          </a:p>
          <a:p>
            <a:pPr eaLnBrk="1" hangingPunct="1">
              <a:lnSpc>
                <a:spcPct val="110000"/>
              </a:lnSpc>
            </a:pPr>
            <a:endParaRPr lang="en-US" altLang="en-US" dirty="0">
              <a:solidFill>
                <a:schemeClr val="folHlink"/>
              </a:solidFill>
              <a:sym typeface="Symbol" pitchFamily="18" charset="2"/>
            </a:endParaRPr>
          </a:p>
        </p:txBody>
      </p:sp>
      <p:sp>
        <p:nvSpPr>
          <p:cNvPr id="1553412" name="Rectangle 4"/>
          <p:cNvSpPr>
            <a:spLocks noChangeArrowheads="1"/>
          </p:cNvSpPr>
          <p:nvPr/>
        </p:nvSpPr>
        <p:spPr bwMode="auto">
          <a:xfrm>
            <a:off x="508000" y="3886200"/>
            <a:ext cx="11176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ct val="200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ct val="200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342900" marR="0" lvl="0" indent="-342900" algn="l" defTabSz="457189" rtl="0" eaLnBrk="1" fontAlgn="auto" latinLnBrk="0" hangingPunct="1">
              <a:lnSpc>
                <a:spcPct val="100000"/>
              </a:lnSpc>
              <a:spcBef>
                <a:spcPct val="20000"/>
              </a:spcBef>
              <a:spcAft>
                <a:spcPts val="0"/>
              </a:spcAft>
              <a:buClr>
                <a:srgbClr val="8C8C8C"/>
              </a:buClr>
              <a:buSzPct val="60000"/>
              <a:buFont typeface="Wingdings" pitchFamily="2" charset="2"/>
              <a:buChar char="n"/>
              <a:tabLst/>
              <a:defRPr/>
            </a:pPr>
            <a:endParaRPr kumimoji="0" lang="en-US" altLang="en-US" sz="2800" b="0" i="0" u="none" strike="noStrike" kern="1200" cap="none" spc="0" normalizeH="0" baseline="0" noProof="0">
              <a:ln>
                <a:noFill/>
              </a:ln>
              <a:solidFill>
                <a:srgbClr val="8C8C8C"/>
              </a:solidFill>
              <a:effectLst/>
              <a:uLnTx/>
              <a:uFillTx/>
              <a:latin typeface="Tahoma" pitchFamily="34" charset="0"/>
              <a:ea typeface="+mn-ea"/>
              <a:cs typeface="+mn-cs"/>
              <a:sym typeface="Symbol" pitchFamily="18" charset="2"/>
            </a:endParaRPr>
          </a:p>
        </p:txBody>
      </p:sp>
    </p:spTree>
    <p:extLst>
      <p:ext uri="{BB962C8B-B14F-4D97-AF65-F5344CB8AC3E}">
        <p14:creationId xmlns:p14="http://schemas.microsoft.com/office/powerpoint/2010/main" val="221601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148">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1600" y="304800"/>
            <a:ext cx="12395200" cy="609600"/>
          </a:xfrm>
        </p:spPr>
        <p:txBody>
          <a:bodyPr>
            <a:normAutofit fontScale="90000"/>
          </a:bodyPr>
          <a:lstStyle/>
          <a:p>
            <a:pPr eaLnBrk="1" hangingPunct="1"/>
            <a:r>
              <a:rPr lang="en-US" altLang="en-US"/>
              <a:t>Experiment and Performance Comparison</a:t>
            </a:r>
          </a:p>
        </p:txBody>
      </p:sp>
      <p:sp>
        <p:nvSpPr>
          <p:cNvPr id="14339" name="Rectangle 3"/>
          <p:cNvSpPr>
            <a:spLocks noGrp="1" noChangeArrowheads="1"/>
          </p:cNvSpPr>
          <p:nvPr>
            <p:ph idx="1"/>
          </p:nvPr>
        </p:nvSpPr>
        <p:spPr>
          <a:xfrm>
            <a:off x="508000" y="1147347"/>
            <a:ext cx="10917646" cy="1752600"/>
          </a:xfrm>
        </p:spPr>
        <p:txBody>
          <a:bodyPr/>
          <a:lstStyle/>
          <a:p>
            <a:pPr eaLnBrk="1" hangingPunct="1">
              <a:spcAft>
                <a:spcPts val="600"/>
              </a:spcAft>
            </a:pPr>
            <a:r>
              <a:rPr lang="en-US" altLang="en-US" sz="2400" dirty="0"/>
              <a:t>The AIDS antiviral screen compound dataset from NCI/NIH</a:t>
            </a:r>
          </a:p>
          <a:p>
            <a:pPr eaLnBrk="1" hangingPunct="1"/>
            <a:r>
              <a:rPr lang="en-US" altLang="en-US" sz="2400" dirty="0"/>
              <a:t>The dataset contains 43,905 chemical compounds</a:t>
            </a:r>
          </a:p>
          <a:p>
            <a:pPr eaLnBrk="1" hangingPunct="1"/>
            <a:r>
              <a:rPr lang="en-US" altLang="en-US" sz="2400" dirty="0"/>
              <a:t>Discovered patterns: The smaller minimum support, the bigger and more interesting subgraph patterns discovered</a:t>
            </a:r>
          </a:p>
          <a:p>
            <a:pPr eaLnBrk="1" hangingPunct="1">
              <a:spcAft>
                <a:spcPts val="600"/>
              </a:spcAft>
            </a:pPr>
            <a:endParaRPr lang="en-US" altLang="en-US" dirty="0"/>
          </a:p>
        </p:txBody>
      </p:sp>
      <p:pic>
        <p:nvPicPr>
          <p:cNvPr id="14341" name="Picture 3" descr="mol_ca_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234" y="2821575"/>
            <a:ext cx="3932767" cy="1309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mol_ca_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651" y="2960914"/>
            <a:ext cx="2266949" cy="111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mol_ca_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200" y="3057525"/>
            <a:ext cx="1718733" cy="79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6"/>
          <p:cNvSpPr txBox="1">
            <a:spLocks noChangeArrowheads="1"/>
          </p:cNvSpPr>
          <p:nvPr/>
        </p:nvSpPr>
        <p:spPr bwMode="auto">
          <a:xfrm>
            <a:off x="1439333" y="3057525"/>
            <a:ext cx="6319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2C5A88"/>
                </a:solidFill>
                <a:effectLst/>
                <a:uLnTx/>
                <a:uFillTx/>
                <a:latin typeface="Calibri" pitchFamily="34" charset="0"/>
                <a:ea typeface="+mn-ea"/>
                <a:cs typeface="Arial" charset="0"/>
              </a:rPr>
              <a:t>20%</a:t>
            </a:r>
          </a:p>
        </p:txBody>
      </p:sp>
      <p:sp>
        <p:nvSpPr>
          <p:cNvPr id="14345" name="Text Box 7"/>
          <p:cNvSpPr txBox="1">
            <a:spLocks noChangeArrowheads="1"/>
          </p:cNvSpPr>
          <p:nvPr/>
        </p:nvSpPr>
        <p:spPr bwMode="auto">
          <a:xfrm>
            <a:off x="4076700" y="3040063"/>
            <a:ext cx="6319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2C5A88"/>
                </a:solidFill>
                <a:effectLst/>
                <a:uLnTx/>
                <a:uFillTx/>
                <a:latin typeface="Calibri" pitchFamily="34" charset="0"/>
                <a:ea typeface="+mn-ea"/>
                <a:cs typeface="Arial" charset="0"/>
              </a:rPr>
              <a:t>10%</a:t>
            </a:r>
          </a:p>
        </p:txBody>
      </p:sp>
      <p:sp>
        <p:nvSpPr>
          <p:cNvPr id="14346" name="Text Box 8"/>
          <p:cNvSpPr txBox="1">
            <a:spLocks noChangeArrowheads="1"/>
          </p:cNvSpPr>
          <p:nvPr/>
        </p:nvSpPr>
        <p:spPr bwMode="auto">
          <a:xfrm>
            <a:off x="7291917" y="3040063"/>
            <a:ext cx="5020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2C5A88"/>
                </a:solidFill>
                <a:effectLst/>
                <a:uLnTx/>
                <a:uFillTx/>
                <a:latin typeface="Calibri" pitchFamily="34" charset="0"/>
                <a:ea typeface="+mn-ea"/>
                <a:cs typeface="Arial" charset="0"/>
              </a:rPr>
              <a:t>5%</a:t>
            </a:r>
          </a:p>
        </p:txBody>
      </p:sp>
      <p:graphicFrame>
        <p:nvGraphicFramePr>
          <p:cNvPr id="14347" name="Object 4"/>
          <p:cNvGraphicFramePr>
            <a:graphicFrameLocks noChangeAspect="1"/>
          </p:cNvGraphicFramePr>
          <p:nvPr/>
        </p:nvGraphicFramePr>
        <p:xfrm>
          <a:off x="1219201" y="4495801"/>
          <a:ext cx="4042833" cy="2098675"/>
        </p:xfrm>
        <a:graphic>
          <a:graphicData uri="http://schemas.openxmlformats.org/presentationml/2006/ole">
            <mc:AlternateContent xmlns:mc="http://schemas.openxmlformats.org/markup-compatibility/2006">
              <mc:Choice xmlns:v="urn:schemas-microsoft-com:vml" Requires="v">
                <p:oleObj name="Chart" r:id="rId6" imgW="6419959" imgH="4629227" progId="MSGraph.Chart.8">
                  <p:embed followColorScheme="full"/>
                </p:oleObj>
              </mc:Choice>
              <mc:Fallback>
                <p:oleObj name="Chart" r:id="rId6" imgW="6419959" imgH="4629227" progId="MSGraph.Chart.8">
                  <p:embed followColorScheme="full"/>
                  <p:pic>
                    <p:nvPicPr>
                      <p:cNvPr id="14347" name="Object 4"/>
                      <p:cNvPicPr>
                        <a:picLocks noChangeAspect="1" noChangeArrowheads="1"/>
                      </p:cNvPicPr>
                      <p:nvPr/>
                    </p:nvPicPr>
                    <p:blipFill>
                      <a:blip r:embed="rId7"/>
                      <a:srcRect/>
                      <a:stretch>
                        <a:fillRect/>
                      </a:stretch>
                    </p:blipFill>
                    <p:spPr bwMode="auto">
                      <a:xfrm>
                        <a:off x="1219201" y="4495801"/>
                        <a:ext cx="4042833"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8" name="Text Box 5"/>
          <p:cNvSpPr txBox="1">
            <a:spLocks noChangeArrowheads="1"/>
          </p:cNvSpPr>
          <p:nvPr/>
        </p:nvSpPr>
        <p:spPr bwMode="auto">
          <a:xfrm>
            <a:off x="2438400" y="6553200"/>
            <a:ext cx="17331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srgbClr val="1E3D5C"/>
                </a:solidFill>
                <a:effectLst/>
                <a:uLnTx/>
                <a:uFillTx/>
                <a:latin typeface="Calibri" pitchFamily="34" charset="0"/>
                <a:ea typeface="+mn-ea"/>
                <a:cs typeface="Arial" charset="0"/>
              </a:rPr>
              <a:t>Minimum support</a:t>
            </a:r>
          </a:p>
        </p:txBody>
      </p:sp>
      <p:sp>
        <p:nvSpPr>
          <p:cNvPr id="14349" name="Text Box 6"/>
          <p:cNvSpPr txBox="1">
            <a:spLocks noChangeArrowheads="1"/>
          </p:cNvSpPr>
          <p:nvPr/>
        </p:nvSpPr>
        <p:spPr bwMode="auto">
          <a:xfrm rot="-5400000">
            <a:off x="2939" y="5498892"/>
            <a:ext cx="18673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srgbClr val="1E3D5C"/>
                </a:solidFill>
                <a:effectLst/>
                <a:uLnTx/>
                <a:uFillTx/>
                <a:latin typeface="Calibri" pitchFamily="34" charset="0"/>
                <a:ea typeface="+mn-ea"/>
                <a:cs typeface="Arial" charset="0"/>
              </a:rPr>
              <a:t>Number of patterns</a:t>
            </a:r>
          </a:p>
        </p:txBody>
      </p:sp>
      <p:sp>
        <p:nvSpPr>
          <p:cNvPr id="18" name="Rectangle 17"/>
          <p:cNvSpPr/>
          <p:nvPr/>
        </p:nvSpPr>
        <p:spPr>
          <a:xfrm>
            <a:off x="711200" y="4114800"/>
            <a:ext cx="5384800" cy="400050"/>
          </a:xfrm>
          <a:prstGeom prst="rect">
            <a:avLst/>
          </a:prstGeom>
        </p:spPr>
        <p:txBody>
          <a:bodyPr>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Arial" charset="0"/>
              </a:rPr>
              <a:t># of Patterns: Frequent vs. Closed</a:t>
            </a:r>
          </a:p>
        </p:txBody>
      </p:sp>
      <p:graphicFrame>
        <p:nvGraphicFramePr>
          <p:cNvPr id="14351" name="Object 2"/>
          <p:cNvGraphicFramePr>
            <a:graphicFrameLocks noChangeAspect="1"/>
          </p:cNvGraphicFramePr>
          <p:nvPr/>
        </p:nvGraphicFramePr>
        <p:xfrm>
          <a:off x="7010400" y="4495801"/>
          <a:ext cx="4064000" cy="2112963"/>
        </p:xfrm>
        <a:graphic>
          <a:graphicData uri="http://schemas.openxmlformats.org/presentationml/2006/ole">
            <mc:AlternateContent xmlns:mc="http://schemas.openxmlformats.org/markup-compatibility/2006">
              <mc:Choice xmlns:v="urn:schemas-microsoft-com:vml" Requires="v">
                <p:oleObj name="Chart" r:id="rId8" imgW="10829819" imgH="7505803" progId="MSGraph.Chart.8">
                  <p:embed followColorScheme="full"/>
                </p:oleObj>
              </mc:Choice>
              <mc:Fallback>
                <p:oleObj name="Chart" r:id="rId8" imgW="10829819" imgH="7505803" progId="MSGraph.Chart.8">
                  <p:embed followColorScheme="full"/>
                  <p:pic>
                    <p:nvPicPr>
                      <p:cNvPr id="14351" name="Object 2"/>
                      <p:cNvPicPr>
                        <a:picLocks noChangeAspect="1" noChangeArrowheads="1"/>
                      </p:cNvPicPr>
                      <p:nvPr/>
                    </p:nvPicPr>
                    <p:blipFill>
                      <a:blip r:embed="rId9"/>
                      <a:srcRect/>
                      <a:stretch>
                        <a:fillRect/>
                      </a:stretch>
                    </p:blipFill>
                    <p:spPr bwMode="auto">
                      <a:xfrm>
                        <a:off x="7010400" y="4495801"/>
                        <a:ext cx="40640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52" name="Text Box 6"/>
          <p:cNvSpPr txBox="1">
            <a:spLocks noChangeArrowheads="1"/>
          </p:cNvSpPr>
          <p:nvPr/>
        </p:nvSpPr>
        <p:spPr bwMode="auto">
          <a:xfrm rot="-5400000">
            <a:off x="6185103" y="5332205"/>
            <a:ext cx="14029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srgbClr val="1E3D5C"/>
                </a:solidFill>
                <a:effectLst/>
                <a:uLnTx/>
                <a:uFillTx/>
                <a:latin typeface="Calibri" pitchFamily="34" charset="0"/>
                <a:ea typeface="+mn-ea"/>
                <a:cs typeface="Arial" charset="0"/>
              </a:rPr>
              <a:t>Run time (sec)</a:t>
            </a:r>
          </a:p>
        </p:txBody>
      </p:sp>
      <p:sp>
        <p:nvSpPr>
          <p:cNvPr id="21" name="Rectangle 2"/>
          <p:cNvSpPr txBox="1">
            <a:spLocks noChangeArrowheads="1"/>
          </p:cNvSpPr>
          <p:nvPr/>
        </p:nvSpPr>
        <p:spPr bwMode="auto">
          <a:xfrm>
            <a:off x="7379208" y="4191000"/>
            <a:ext cx="335584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cs typeface="Arial" charset="0"/>
              </a:defRPr>
            </a:lvl2pPr>
            <a:lvl3pPr algn="ctr" rtl="0" eaLnBrk="0" fontAlgn="base" hangingPunct="0">
              <a:spcBef>
                <a:spcPct val="0"/>
              </a:spcBef>
              <a:spcAft>
                <a:spcPct val="0"/>
              </a:spcAft>
              <a:defRPr sz="4000" b="1">
                <a:solidFill>
                  <a:schemeClr val="tx2"/>
                </a:solidFill>
                <a:latin typeface="Arial" charset="0"/>
                <a:cs typeface="Arial" charset="0"/>
              </a:defRPr>
            </a:lvl3pPr>
            <a:lvl4pPr algn="ctr" rtl="0" eaLnBrk="0" fontAlgn="base" hangingPunct="0">
              <a:spcBef>
                <a:spcPct val="0"/>
              </a:spcBef>
              <a:spcAft>
                <a:spcPct val="0"/>
              </a:spcAft>
              <a:defRPr sz="4000" b="1">
                <a:solidFill>
                  <a:schemeClr val="tx2"/>
                </a:solidFill>
                <a:latin typeface="Arial" charset="0"/>
                <a:cs typeface="Arial" charset="0"/>
              </a:defRPr>
            </a:lvl4pPr>
            <a:lvl5pPr algn="ctr" rtl="0" eaLnBrk="0" fontAlgn="base" hangingPunct="0">
              <a:spcBef>
                <a:spcPct val="0"/>
              </a:spcBef>
              <a:spcAft>
                <a:spcPct val="0"/>
              </a:spcAft>
              <a:defRPr sz="4000" b="1">
                <a:solidFill>
                  <a:schemeClr val="tx2"/>
                </a:solidFill>
                <a:latin typeface="Arial" charset="0"/>
                <a:cs typeface="Arial" charset="0"/>
              </a:defRPr>
            </a:lvl5pPr>
            <a:lvl6pPr marL="457200" algn="ctr" rtl="0" fontAlgn="base">
              <a:spcBef>
                <a:spcPct val="0"/>
              </a:spcBef>
              <a:spcAft>
                <a:spcPct val="0"/>
              </a:spcAft>
              <a:defRPr sz="4000" b="1">
                <a:solidFill>
                  <a:schemeClr val="tx2"/>
                </a:solidFill>
                <a:latin typeface="Arial" charset="0"/>
                <a:cs typeface="Arial" charset="0"/>
              </a:defRPr>
            </a:lvl6pPr>
            <a:lvl7pPr marL="914400" algn="ctr" rtl="0" fontAlgn="base">
              <a:spcBef>
                <a:spcPct val="0"/>
              </a:spcBef>
              <a:spcAft>
                <a:spcPct val="0"/>
              </a:spcAft>
              <a:defRPr sz="4000" b="1">
                <a:solidFill>
                  <a:schemeClr val="tx2"/>
                </a:solidFill>
                <a:latin typeface="Arial" charset="0"/>
                <a:cs typeface="Arial" charset="0"/>
              </a:defRPr>
            </a:lvl7pPr>
            <a:lvl8pPr marL="1371600" algn="ctr" rtl="0" fontAlgn="base">
              <a:spcBef>
                <a:spcPct val="0"/>
              </a:spcBef>
              <a:spcAft>
                <a:spcPct val="0"/>
              </a:spcAft>
              <a:defRPr sz="4000" b="1">
                <a:solidFill>
                  <a:schemeClr val="tx2"/>
                </a:solidFill>
                <a:latin typeface="Arial" charset="0"/>
                <a:cs typeface="Arial" charset="0"/>
              </a:defRPr>
            </a:lvl8pPr>
            <a:lvl9pPr marL="1828800" algn="ctr" rtl="0" fontAlgn="base">
              <a:spcBef>
                <a:spcPct val="0"/>
              </a:spcBef>
              <a:spcAft>
                <a:spcPct val="0"/>
              </a:spcAft>
              <a:defRPr sz="4000" b="1">
                <a:solidFill>
                  <a:schemeClr val="tx2"/>
                </a:solidFill>
                <a:latin typeface="Arial" charset="0"/>
                <a:cs typeface="Arial" charset="0"/>
              </a:defRPr>
            </a:lvl9p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j-ea"/>
                <a:cs typeface="+mj-cs"/>
              </a:rPr>
              <a:t>Runtime: Frequent vs. Closed</a:t>
            </a:r>
          </a:p>
        </p:txBody>
      </p:sp>
      <p:sp>
        <p:nvSpPr>
          <p:cNvPr id="14354" name="Text Box 5"/>
          <p:cNvSpPr txBox="1">
            <a:spLocks noChangeArrowheads="1"/>
          </p:cNvSpPr>
          <p:nvPr/>
        </p:nvSpPr>
        <p:spPr bwMode="auto">
          <a:xfrm>
            <a:off x="8411633" y="6518276"/>
            <a:ext cx="17331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marL="0" marR="0" lvl="0" indent="0" algn="l" defTabSz="457189"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srgbClr val="1E3D5C"/>
                </a:solidFill>
                <a:effectLst/>
                <a:uLnTx/>
                <a:uFillTx/>
                <a:latin typeface="Calibri" pitchFamily="34" charset="0"/>
                <a:ea typeface="+mn-ea"/>
                <a:cs typeface="Arial" charset="0"/>
              </a:rPr>
              <a:t>Minimum support</a:t>
            </a:r>
          </a:p>
        </p:txBody>
      </p:sp>
    </p:spTree>
    <p:extLst>
      <p:ext uri="{BB962C8B-B14F-4D97-AF65-F5344CB8AC3E}">
        <p14:creationId xmlns:p14="http://schemas.microsoft.com/office/powerpoint/2010/main" val="253721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3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3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3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3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3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5" grpId="0"/>
      <p:bldP spid="14346" grpId="0"/>
      <p:bldOleChart spid="14347" grpId="0"/>
      <p:bldP spid="14348" grpId="0"/>
      <p:bldP spid="14349" grpId="0"/>
      <p:bldP spid="18" grpId="0"/>
      <p:bldOleChart spid="14351" grpId="0"/>
      <p:bldP spid="14352" grpId="0"/>
      <p:bldP spid="21" grpId="0"/>
      <p:bldP spid="1435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304800"/>
            <a:ext cx="12192000" cy="566738"/>
          </a:xfrm>
        </p:spPr>
        <p:txBody>
          <a:bodyPr>
            <a:noAutofit/>
          </a:bodyPr>
          <a:lstStyle/>
          <a:p>
            <a:pPr eaLnBrk="1" hangingPunct="1"/>
            <a:r>
              <a:rPr lang="en-US" altLang="en-US" sz="4000" dirty="0"/>
              <a:t>Application of Pattern Mining I: Graph Indexing</a:t>
            </a:r>
          </a:p>
        </p:txBody>
      </p:sp>
      <p:sp>
        <p:nvSpPr>
          <p:cNvPr id="15363" name="Rectangle 3"/>
          <p:cNvSpPr>
            <a:spLocks noGrp="1" noChangeArrowheads="1"/>
          </p:cNvSpPr>
          <p:nvPr>
            <p:ph type="body" idx="1"/>
          </p:nvPr>
        </p:nvSpPr>
        <p:spPr>
          <a:xfrm>
            <a:off x="461557" y="1173481"/>
            <a:ext cx="11305117" cy="533400"/>
          </a:xfrm>
        </p:spPr>
        <p:txBody>
          <a:bodyPr/>
          <a:lstStyle/>
          <a:p>
            <a:pPr eaLnBrk="1" hangingPunct="1"/>
            <a:r>
              <a:rPr lang="en-US" altLang="en-US" sz="2400" dirty="0"/>
              <a:t>Graph query: Find all the graphs in a graph DB containing a given query graph</a:t>
            </a:r>
          </a:p>
        </p:txBody>
      </p:sp>
      <p:grpSp>
        <p:nvGrpSpPr>
          <p:cNvPr id="15364" name="Group 16"/>
          <p:cNvGrpSpPr>
            <a:grpSpLocks/>
          </p:cNvGrpSpPr>
          <p:nvPr/>
        </p:nvGrpSpPr>
        <p:grpSpPr bwMode="auto">
          <a:xfrm>
            <a:off x="6822835" y="1778705"/>
            <a:ext cx="4509445" cy="1844061"/>
            <a:chOff x="315968" y="2128838"/>
            <a:chExt cx="3794070" cy="1681162"/>
          </a:xfrm>
        </p:grpSpPr>
        <p:sp>
          <p:nvSpPr>
            <p:cNvPr id="15379" name="Text Box 3"/>
            <p:cNvSpPr txBox="1">
              <a:spLocks noChangeArrowheads="1"/>
            </p:cNvSpPr>
            <p:nvPr/>
          </p:nvSpPr>
          <p:spPr bwMode="auto">
            <a:xfrm>
              <a:off x="3008250" y="3243290"/>
              <a:ext cx="9000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a:spcBef>
                  <a:spcPct val="0"/>
                </a:spcBef>
                <a:buClrTx/>
                <a:buSzTx/>
                <a:buFontTx/>
                <a:buNone/>
              </a:pPr>
              <a:r>
                <a:rPr lang="en-US" altLang="en-US" sz="2000">
                  <a:cs typeface="Arial" charset="0"/>
                </a:rPr>
                <a:t>Graph (G)</a:t>
              </a:r>
            </a:p>
          </p:txBody>
        </p:sp>
        <p:sp>
          <p:nvSpPr>
            <p:cNvPr id="15380" name="Text Box 4"/>
            <p:cNvSpPr txBox="1">
              <a:spLocks noChangeArrowheads="1"/>
            </p:cNvSpPr>
            <p:nvPr/>
          </p:nvSpPr>
          <p:spPr bwMode="auto">
            <a:xfrm>
              <a:off x="315968" y="3371468"/>
              <a:ext cx="11435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a:spcBef>
                  <a:spcPct val="0"/>
                </a:spcBef>
                <a:buClrTx/>
                <a:buSzTx/>
                <a:buFontTx/>
                <a:buNone/>
              </a:pPr>
              <a:r>
                <a:rPr lang="en-US" altLang="en-US" sz="2000" dirty="0">
                  <a:cs typeface="Arial" charset="0"/>
                </a:rPr>
                <a:t>Substructure</a:t>
              </a:r>
            </a:p>
          </p:txBody>
        </p:sp>
        <p:sp>
          <p:nvSpPr>
            <p:cNvPr id="15381" name="Text Box 5"/>
            <p:cNvSpPr txBox="1">
              <a:spLocks noChangeArrowheads="1"/>
            </p:cNvSpPr>
            <p:nvPr/>
          </p:nvSpPr>
          <p:spPr bwMode="auto">
            <a:xfrm>
              <a:off x="1138191" y="2199450"/>
              <a:ext cx="15288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a:spcBef>
                  <a:spcPct val="0"/>
                </a:spcBef>
                <a:buClrTx/>
                <a:buSzTx/>
                <a:buFontTx/>
                <a:buNone/>
              </a:pPr>
              <a:r>
                <a:rPr lang="en-US" altLang="en-US" sz="2000" dirty="0">
                  <a:cs typeface="Arial" charset="0"/>
                </a:rPr>
                <a:t>Query graph (Q)</a:t>
              </a:r>
            </a:p>
          </p:txBody>
        </p:sp>
        <p:grpSp>
          <p:nvGrpSpPr>
            <p:cNvPr id="15382" name="Group 6"/>
            <p:cNvGrpSpPr>
              <a:grpSpLocks/>
            </p:cNvGrpSpPr>
            <p:nvPr/>
          </p:nvGrpSpPr>
          <p:grpSpPr bwMode="auto">
            <a:xfrm>
              <a:off x="685800" y="2128838"/>
              <a:ext cx="3424238" cy="1681162"/>
              <a:chOff x="819" y="1262"/>
              <a:chExt cx="1700" cy="853"/>
            </a:xfrm>
          </p:grpSpPr>
          <p:sp>
            <p:nvSpPr>
              <p:cNvPr id="15383" name="Oval 7"/>
              <p:cNvSpPr>
                <a:spLocks noChangeArrowheads="1"/>
              </p:cNvSpPr>
              <p:nvPr/>
            </p:nvSpPr>
            <p:spPr bwMode="auto">
              <a:xfrm>
                <a:off x="955" y="1382"/>
                <a:ext cx="62" cy="58"/>
              </a:xfrm>
              <a:prstGeom prst="ellipse">
                <a:avLst/>
              </a:prstGeom>
              <a:solidFill>
                <a:srgbClr val="339966"/>
              </a:solidFill>
              <a:ln w="12700">
                <a:solidFill>
                  <a:schemeClr val="tx1"/>
                </a:solidFill>
                <a:round/>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sp>
            <p:nvSpPr>
              <p:cNvPr id="15384" name="Oval 8"/>
              <p:cNvSpPr>
                <a:spLocks noChangeArrowheads="1"/>
              </p:cNvSpPr>
              <p:nvPr/>
            </p:nvSpPr>
            <p:spPr bwMode="auto">
              <a:xfrm>
                <a:off x="1091" y="1657"/>
                <a:ext cx="61" cy="57"/>
              </a:xfrm>
              <a:prstGeom prst="ellipse">
                <a:avLst/>
              </a:prstGeom>
              <a:solidFill>
                <a:srgbClr val="339966"/>
              </a:solidFill>
              <a:ln w="12700">
                <a:solidFill>
                  <a:schemeClr val="tx1"/>
                </a:solidFill>
                <a:round/>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sp>
            <p:nvSpPr>
              <p:cNvPr id="15385" name="Oval 9"/>
              <p:cNvSpPr>
                <a:spLocks noChangeArrowheads="1"/>
              </p:cNvSpPr>
              <p:nvPr/>
            </p:nvSpPr>
            <p:spPr bwMode="auto">
              <a:xfrm>
                <a:off x="820" y="1657"/>
                <a:ext cx="62" cy="57"/>
              </a:xfrm>
              <a:prstGeom prst="ellipse">
                <a:avLst/>
              </a:prstGeom>
              <a:solidFill>
                <a:srgbClr val="339966"/>
              </a:solidFill>
              <a:ln w="12700">
                <a:solidFill>
                  <a:schemeClr val="tx1"/>
                </a:solidFill>
                <a:round/>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sp>
            <p:nvSpPr>
              <p:cNvPr id="15386" name="Oval 10"/>
              <p:cNvSpPr>
                <a:spLocks noChangeArrowheads="1"/>
              </p:cNvSpPr>
              <p:nvPr/>
            </p:nvSpPr>
            <p:spPr bwMode="auto">
              <a:xfrm>
                <a:off x="953" y="1544"/>
                <a:ext cx="61" cy="57"/>
              </a:xfrm>
              <a:prstGeom prst="ellipse">
                <a:avLst/>
              </a:prstGeom>
              <a:solidFill>
                <a:srgbClr val="339966"/>
              </a:solidFill>
              <a:ln w="12700">
                <a:solidFill>
                  <a:schemeClr val="tx1"/>
                </a:solidFill>
                <a:round/>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sp>
            <p:nvSpPr>
              <p:cNvPr id="15387" name="Oval 11"/>
              <p:cNvSpPr>
                <a:spLocks noChangeArrowheads="1"/>
              </p:cNvSpPr>
              <p:nvPr/>
            </p:nvSpPr>
            <p:spPr bwMode="auto">
              <a:xfrm>
                <a:off x="819" y="1292"/>
                <a:ext cx="61" cy="5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cxnSp>
            <p:nvCxnSpPr>
              <p:cNvPr id="15388" name="AutoShape 12"/>
              <p:cNvCxnSpPr>
                <a:cxnSpLocks noChangeShapeType="1"/>
                <a:stCxn id="15387" idx="5"/>
                <a:endCxn id="15383" idx="1"/>
              </p:cNvCxnSpPr>
              <p:nvPr/>
            </p:nvCxnSpPr>
            <p:spPr bwMode="auto">
              <a:xfrm>
                <a:off x="871" y="1340"/>
                <a:ext cx="93" cy="5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5389" name="AutoShape 13"/>
              <p:cNvCxnSpPr>
                <a:cxnSpLocks noChangeShapeType="1"/>
                <a:stCxn id="15383" idx="4"/>
                <a:endCxn id="15386" idx="0"/>
              </p:cNvCxnSpPr>
              <p:nvPr/>
            </p:nvCxnSpPr>
            <p:spPr bwMode="auto">
              <a:xfrm flipH="1">
                <a:off x="984" y="1440"/>
                <a:ext cx="1" cy="104"/>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5390" name="AutoShape 14"/>
              <p:cNvCxnSpPr>
                <a:cxnSpLocks noChangeShapeType="1"/>
                <a:stCxn id="15386" idx="3"/>
              </p:cNvCxnSpPr>
              <p:nvPr/>
            </p:nvCxnSpPr>
            <p:spPr bwMode="auto">
              <a:xfrm flipH="1">
                <a:off x="872" y="1593"/>
                <a:ext cx="90" cy="7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5391" name="AutoShape 15"/>
              <p:cNvCxnSpPr>
                <a:cxnSpLocks noChangeShapeType="1"/>
                <a:stCxn id="15386" idx="5"/>
                <a:endCxn id="15384" idx="1"/>
              </p:cNvCxnSpPr>
              <p:nvPr/>
            </p:nvCxnSpPr>
            <p:spPr bwMode="auto">
              <a:xfrm>
                <a:off x="1006" y="1592"/>
                <a:ext cx="94" cy="7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5392" name="Oval 16"/>
              <p:cNvSpPr>
                <a:spLocks noChangeArrowheads="1"/>
              </p:cNvSpPr>
              <p:nvPr/>
            </p:nvSpPr>
            <p:spPr bwMode="auto">
              <a:xfrm>
                <a:off x="2204" y="1487"/>
                <a:ext cx="61" cy="57"/>
              </a:xfrm>
              <a:prstGeom prst="ellipse">
                <a:avLst/>
              </a:prstGeom>
              <a:solidFill>
                <a:schemeClr val="hlink"/>
              </a:solidFill>
              <a:ln w="12700">
                <a:solidFill>
                  <a:schemeClr val="tx1"/>
                </a:solidFill>
                <a:round/>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sp>
            <p:nvSpPr>
              <p:cNvPr id="15393" name="Oval 17"/>
              <p:cNvSpPr>
                <a:spLocks noChangeArrowheads="1"/>
              </p:cNvSpPr>
              <p:nvPr/>
            </p:nvSpPr>
            <p:spPr bwMode="auto">
              <a:xfrm>
                <a:off x="2339" y="1743"/>
                <a:ext cx="61" cy="57"/>
              </a:xfrm>
              <a:prstGeom prst="ellipse">
                <a:avLst/>
              </a:prstGeom>
              <a:solidFill>
                <a:schemeClr val="hlink"/>
              </a:solidFill>
              <a:ln w="12700">
                <a:solidFill>
                  <a:schemeClr val="tx1"/>
                </a:solidFill>
                <a:round/>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sp>
            <p:nvSpPr>
              <p:cNvPr id="15394" name="Oval 18"/>
              <p:cNvSpPr>
                <a:spLocks noChangeArrowheads="1"/>
              </p:cNvSpPr>
              <p:nvPr/>
            </p:nvSpPr>
            <p:spPr bwMode="auto">
              <a:xfrm>
                <a:off x="2069" y="1737"/>
                <a:ext cx="61" cy="57"/>
              </a:xfrm>
              <a:prstGeom prst="ellipse">
                <a:avLst/>
              </a:prstGeom>
              <a:solidFill>
                <a:schemeClr val="hlink"/>
              </a:solidFill>
              <a:ln w="12700">
                <a:solidFill>
                  <a:schemeClr val="tx1"/>
                </a:solidFill>
                <a:round/>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sp>
            <p:nvSpPr>
              <p:cNvPr id="15395" name="Oval 19"/>
              <p:cNvSpPr>
                <a:spLocks noChangeArrowheads="1"/>
              </p:cNvSpPr>
              <p:nvPr/>
            </p:nvSpPr>
            <p:spPr bwMode="auto">
              <a:xfrm>
                <a:off x="2201" y="1648"/>
                <a:ext cx="62" cy="57"/>
              </a:xfrm>
              <a:prstGeom prst="ellipse">
                <a:avLst/>
              </a:prstGeom>
              <a:solidFill>
                <a:schemeClr val="hlink"/>
              </a:solidFill>
              <a:ln w="12700">
                <a:solidFill>
                  <a:schemeClr val="tx1"/>
                </a:solidFill>
                <a:round/>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sp>
            <p:nvSpPr>
              <p:cNvPr id="15396" name="Oval 20"/>
              <p:cNvSpPr>
                <a:spLocks noChangeArrowheads="1"/>
              </p:cNvSpPr>
              <p:nvPr/>
            </p:nvSpPr>
            <p:spPr bwMode="auto">
              <a:xfrm>
                <a:off x="2067" y="1397"/>
                <a:ext cx="61" cy="5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sp>
            <p:nvSpPr>
              <p:cNvPr id="15397" name="Oval 21"/>
              <p:cNvSpPr>
                <a:spLocks noChangeArrowheads="1"/>
              </p:cNvSpPr>
              <p:nvPr/>
            </p:nvSpPr>
            <p:spPr bwMode="auto">
              <a:xfrm>
                <a:off x="2332" y="1394"/>
                <a:ext cx="61" cy="5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cxnSp>
            <p:nvCxnSpPr>
              <p:cNvPr id="15398" name="AutoShape 22"/>
              <p:cNvCxnSpPr>
                <a:cxnSpLocks noChangeShapeType="1"/>
                <a:stCxn id="15396" idx="5"/>
                <a:endCxn id="15392" idx="1"/>
              </p:cNvCxnSpPr>
              <p:nvPr/>
            </p:nvCxnSpPr>
            <p:spPr bwMode="auto">
              <a:xfrm>
                <a:off x="2120" y="1444"/>
                <a:ext cx="93" cy="5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5399" name="AutoShape 23"/>
              <p:cNvCxnSpPr>
                <a:cxnSpLocks noChangeShapeType="1"/>
                <a:stCxn id="15392" idx="7"/>
                <a:endCxn id="15397" idx="3"/>
              </p:cNvCxnSpPr>
              <p:nvPr/>
            </p:nvCxnSpPr>
            <p:spPr bwMode="auto">
              <a:xfrm flipV="1">
                <a:off x="2257" y="1442"/>
                <a:ext cx="84" cy="54"/>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5400" name="AutoShape 24"/>
              <p:cNvCxnSpPr>
                <a:cxnSpLocks noChangeShapeType="1"/>
                <a:stCxn id="15392" idx="4"/>
                <a:endCxn id="15395" idx="0"/>
              </p:cNvCxnSpPr>
              <p:nvPr/>
            </p:nvCxnSpPr>
            <p:spPr bwMode="auto">
              <a:xfrm flipH="1">
                <a:off x="2232" y="1544"/>
                <a:ext cx="2" cy="104"/>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5401" name="AutoShape 25"/>
              <p:cNvCxnSpPr>
                <a:cxnSpLocks noChangeShapeType="1"/>
                <a:stCxn id="15395" idx="3"/>
                <a:endCxn id="15394" idx="7"/>
              </p:cNvCxnSpPr>
              <p:nvPr/>
            </p:nvCxnSpPr>
            <p:spPr bwMode="auto">
              <a:xfrm flipH="1">
                <a:off x="2120" y="1697"/>
                <a:ext cx="91" cy="4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5402" name="AutoShape 26"/>
              <p:cNvCxnSpPr>
                <a:cxnSpLocks noChangeShapeType="1"/>
                <a:stCxn id="15395" idx="5"/>
                <a:endCxn id="15393" idx="1"/>
              </p:cNvCxnSpPr>
              <p:nvPr/>
            </p:nvCxnSpPr>
            <p:spPr bwMode="auto">
              <a:xfrm>
                <a:off x="2254" y="1697"/>
                <a:ext cx="94" cy="5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5403" name="Oval 27"/>
              <p:cNvSpPr>
                <a:spLocks noChangeArrowheads="1"/>
              </p:cNvSpPr>
              <p:nvPr/>
            </p:nvSpPr>
            <p:spPr bwMode="auto">
              <a:xfrm>
                <a:off x="1942" y="1476"/>
                <a:ext cx="62" cy="5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sp>
            <p:nvSpPr>
              <p:cNvPr id="15404" name="Oval 28"/>
              <p:cNvSpPr>
                <a:spLocks noChangeArrowheads="1"/>
              </p:cNvSpPr>
              <p:nvPr/>
            </p:nvSpPr>
            <p:spPr bwMode="auto">
              <a:xfrm>
                <a:off x="1937" y="1645"/>
                <a:ext cx="61" cy="5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sp>
            <p:nvSpPr>
              <p:cNvPr id="15405" name="Oval 29"/>
              <p:cNvSpPr>
                <a:spLocks noChangeArrowheads="1"/>
              </p:cNvSpPr>
              <p:nvPr/>
            </p:nvSpPr>
            <p:spPr bwMode="auto">
              <a:xfrm>
                <a:off x="2458" y="1516"/>
                <a:ext cx="61" cy="5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cxnSp>
            <p:nvCxnSpPr>
              <p:cNvPr id="15406" name="AutoShape 30"/>
              <p:cNvCxnSpPr>
                <a:cxnSpLocks noChangeShapeType="1"/>
                <a:stCxn id="15403" idx="7"/>
                <a:endCxn id="15396" idx="3"/>
              </p:cNvCxnSpPr>
              <p:nvPr/>
            </p:nvCxnSpPr>
            <p:spPr bwMode="auto">
              <a:xfrm flipV="1">
                <a:off x="1995" y="1444"/>
                <a:ext cx="81" cy="4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5407" name="AutoShape 31"/>
              <p:cNvCxnSpPr>
                <a:cxnSpLocks noChangeShapeType="1"/>
                <a:stCxn id="15404" idx="5"/>
                <a:endCxn id="15394" idx="1"/>
              </p:cNvCxnSpPr>
              <p:nvPr/>
            </p:nvCxnSpPr>
            <p:spPr bwMode="auto">
              <a:xfrm>
                <a:off x="1990" y="1694"/>
                <a:ext cx="88" cy="5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5408" name="AutoShape 32"/>
              <p:cNvCxnSpPr>
                <a:cxnSpLocks noChangeShapeType="1"/>
                <a:stCxn id="15403" idx="4"/>
                <a:endCxn id="15404" idx="0"/>
              </p:cNvCxnSpPr>
              <p:nvPr/>
            </p:nvCxnSpPr>
            <p:spPr bwMode="auto">
              <a:xfrm flipH="1">
                <a:off x="1968" y="1533"/>
                <a:ext cx="4" cy="11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5409" name="AutoShape 33"/>
              <p:cNvCxnSpPr>
                <a:cxnSpLocks noChangeShapeType="1"/>
                <a:stCxn id="15397" idx="5"/>
                <a:endCxn id="15405" idx="1"/>
              </p:cNvCxnSpPr>
              <p:nvPr/>
            </p:nvCxnSpPr>
            <p:spPr bwMode="auto">
              <a:xfrm>
                <a:off x="2384" y="1442"/>
                <a:ext cx="83" cy="8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5410" name="Oval 34"/>
              <p:cNvSpPr>
                <a:spLocks noChangeArrowheads="1"/>
              </p:cNvSpPr>
              <p:nvPr/>
            </p:nvSpPr>
            <p:spPr bwMode="auto">
              <a:xfrm>
                <a:off x="1526" y="1785"/>
                <a:ext cx="61" cy="56"/>
              </a:xfrm>
              <a:prstGeom prst="ellipse">
                <a:avLst/>
              </a:prstGeom>
              <a:solidFill>
                <a:srgbClr val="339966"/>
              </a:solidFill>
              <a:ln w="12700">
                <a:solidFill>
                  <a:schemeClr val="tx1"/>
                </a:solidFill>
                <a:round/>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sp>
            <p:nvSpPr>
              <p:cNvPr id="15411" name="Oval 35"/>
              <p:cNvSpPr>
                <a:spLocks noChangeArrowheads="1"/>
              </p:cNvSpPr>
              <p:nvPr/>
            </p:nvSpPr>
            <p:spPr bwMode="auto">
              <a:xfrm>
                <a:off x="1661" y="2059"/>
                <a:ext cx="62" cy="56"/>
              </a:xfrm>
              <a:prstGeom prst="ellipse">
                <a:avLst/>
              </a:prstGeom>
              <a:solidFill>
                <a:srgbClr val="339966"/>
              </a:solidFill>
              <a:ln w="12700">
                <a:solidFill>
                  <a:schemeClr val="tx1"/>
                </a:solidFill>
                <a:round/>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sp>
            <p:nvSpPr>
              <p:cNvPr id="15412" name="Oval 36"/>
              <p:cNvSpPr>
                <a:spLocks noChangeArrowheads="1"/>
              </p:cNvSpPr>
              <p:nvPr/>
            </p:nvSpPr>
            <p:spPr bwMode="auto">
              <a:xfrm>
                <a:off x="1391" y="2059"/>
                <a:ext cx="61" cy="56"/>
              </a:xfrm>
              <a:prstGeom prst="ellipse">
                <a:avLst/>
              </a:prstGeom>
              <a:solidFill>
                <a:srgbClr val="339966"/>
              </a:solidFill>
              <a:ln w="12700">
                <a:solidFill>
                  <a:schemeClr val="tx1"/>
                </a:solidFill>
                <a:round/>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sp>
            <p:nvSpPr>
              <p:cNvPr id="15413" name="Oval 37"/>
              <p:cNvSpPr>
                <a:spLocks noChangeArrowheads="1"/>
              </p:cNvSpPr>
              <p:nvPr/>
            </p:nvSpPr>
            <p:spPr bwMode="auto">
              <a:xfrm>
                <a:off x="1524" y="1945"/>
                <a:ext cx="61" cy="57"/>
              </a:xfrm>
              <a:prstGeom prst="ellipse">
                <a:avLst/>
              </a:prstGeom>
              <a:solidFill>
                <a:srgbClr val="339966"/>
              </a:solidFill>
              <a:ln w="12700">
                <a:solidFill>
                  <a:schemeClr val="tx1"/>
                </a:solidFill>
                <a:round/>
                <a:headEnd/>
                <a:tailEnd/>
              </a:ln>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cxnSp>
            <p:nvCxnSpPr>
              <p:cNvPr id="15414" name="AutoShape 38"/>
              <p:cNvCxnSpPr>
                <a:cxnSpLocks noChangeShapeType="1"/>
                <a:stCxn id="15410" idx="4"/>
                <a:endCxn id="15413" idx="0"/>
              </p:cNvCxnSpPr>
              <p:nvPr/>
            </p:nvCxnSpPr>
            <p:spPr bwMode="auto">
              <a:xfrm flipH="1">
                <a:off x="1554" y="1841"/>
                <a:ext cx="3" cy="104"/>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5415" name="AutoShape 39"/>
              <p:cNvCxnSpPr>
                <a:cxnSpLocks noChangeShapeType="1"/>
                <a:stCxn id="15413" idx="3"/>
              </p:cNvCxnSpPr>
              <p:nvPr/>
            </p:nvCxnSpPr>
            <p:spPr bwMode="auto">
              <a:xfrm flipH="1">
                <a:off x="1445" y="1994"/>
                <a:ext cx="88" cy="7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5416" name="AutoShape 40"/>
              <p:cNvCxnSpPr>
                <a:cxnSpLocks noChangeShapeType="1"/>
                <a:stCxn id="15413" idx="5"/>
                <a:endCxn id="15411" idx="1"/>
              </p:cNvCxnSpPr>
              <p:nvPr/>
            </p:nvCxnSpPr>
            <p:spPr bwMode="auto">
              <a:xfrm>
                <a:off x="1576" y="1994"/>
                <a:ext cx="94" cy="74"/>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5417" name="Line 41"/>
              <p:cNvSpPr>
                <a:spLocks noChangeShapeType="1"/>
              </p:cNvSpPr>
              <p:nvPr/>
            </p:nvSpPr>
            <p:spPr bwMode="auto">
              <a:xfrm>
                <a:off x="1211" y="1815"/>
                <a:ext cx="122" cy="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18" name="Line 42"/>
              <p:cNvSpPr>
                <a:spLocks noChangeShapeType="1"/>
              </p:cNvSpPr>
              <p:nvPr/>
            </p:nvSpPr>
            <p:spPr bwMode="auto">
              <a:xfrm flipV="1">
                <a:off x="1771" y="1820"/>
                <a:ext cx="153" cy="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19" name="Oval 43"/>
              <p:cNvSpPr>
                <a:spLocks noChangeArrowheads="1"/>
              </p:cNvSpPr>
              <p:nvPr/>
            </p:nvSpPr>
            <p:spPr bwMode="auto">
              <a:xfrm>
                <a:off x="2216" y="1262"/>
                <a:ext cx="62" cy="5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2000">
                  <a:cs typeface="Arial" charset="0"/>
                </a:endParaRPr>
              </a:p>
            </p:txBody>
          </p:sp>
          <p:cxnSp>
            <p:nvCxnSpPr>
              <p:cNvPr id="15420" name="AutoShape 44"/>
              <p:cNvCxnSpPr>
                <a:cxnSpLocks noChangeShapeType="1"/>
                <a:stCxn id="15419" idx="5"/>
                <a:endCxn id="15397" idx="1"/>
              </p:cNvCxnSpPr>
              <p:nvPr/>
            </p:nvCxnSpPr>
            <p:spPr bwMode="auto">
              <a:xfrm>
                <a:off x="2268" y="1310"/>
                <a:ext cx="73" cy="9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grpSp>
      </p:grpSp>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118" y="4208403"/>
            <a:ext cx="193251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600" y="3756916"/>
            <a:ext cx="2245784"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1201" y="3895667"/>
            <a:ext cx="3280833"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6"/>
          <p:cNvSpPr txBox="1">
            <a:spLocks noChangeArrowheads="1"/>
          </p:cNvSpPr>
          <p:nvPr/>
        </p:nvSpPr>
        <p:spPr bwMode="auto">
          <a:xfrm>
            <a:off x="4140200" y="4011553"/>
            <a:ext cx="1162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r>
              <a:rPr lang="en-US" altLang="en-US" sz="1800" b="1">
                <a:cs typeface="Arial" charset="0"/>
              </a:rPr>
              <a:t>Graph DB:</a:t>
            </a:r>
          </a:p>
        </p:txBody>
      </p:sp>
      <p:sp>
        <p:nvSpPr>
          <p:cNvPr id="15369" name="Text Box 7"/>
          <p:cNvSpPr txBox="1">
            <a:spLocks noChangeArrowheads="1"/>
          </p:cNvSpPr>
          <p:nvPr/>
        </p:nvSpPr>
        <p:spPr bwMode="auto">
          <a:xfrm>
            <a:off x="4783667" y="4875153"/>
            <a:ext cx="4651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r>
              <a:rPr lang="en-US" altLang="en-US" sz="2000">
                <a:cs typeface="Arial" charset="0"/>
              </a:rPr>
              <a:t>(a)</a:t>
            </a:r>
          </a:p>
        </p:txBody>
      </p:sp>
      <p:sp>
        <p:nvSpPr>
          <p:cNvPr id="15370" name="Text Box 8"/>
          <p:cNvSpPr txBox="1">
            <a:spLocks noChangeArrowheads="1"/>
          </p:cNvSpPr>
          <p:nvPr/>
        </p:nvSpPr>
        <p:spPr bwMode="auto">
          <a:xfrm>
            <a:off x="7086600" y="4894203"/>
            <a:ext cx="4764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r>
              <a:rPr lang="en-US" altLang="en-US" sz="2000">
                <a:cs typeface="Arial" charset="0"/>
              </a:rPr>
              <a:t>(b)</a:t>
            </a:r>
          </a:p>
        </p:txBody>
      </p:sp>
      <p:sp>
        <p:nvSpPr>
          <p:cNvPr id="15371" name="Text Box 9"/>
          <p:cNvSpPr txBox="1">
            <a:spLocks noChangeArrowheads="1"/>
          </p:cNvSpPr>
          <p:nvPr/>
        </p:nvSpPr>
        <p:spPr bwMode="auto">
          <a:xfrm>
            <a:off x="9749367" y="4875153"/>
            <a:ext cx="450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r>
              <a:rPr lang="en-US" altLang="en-US" sz="2000">
                <a:cs typeface="Arial" charset="0"/>
              </a:rPr>
              <a:t>(c)</a:t>
            </a:r>
          </a:p>
        </p:txBody>
      </p:sp>
      <p:sp>
        <p:nvSpPr>
          <p:cNvPr id="15372" name="Rectangle 11"/>
          <p:cNvSpPr>
            <a:spLocks noChangeArrowheads="1"/>
          </p:cNvSpPr>
          <p:nvPr/>
        </p:nvSpPr>
        <p:spPr bwMode="auto">
          <a:xfrm>
            <a:off x="4165600" y="5427603"/>
            <a:ext cx="6130309" cy="400110"/>
          </a:xfrm>
          <a:prstGeom prst="rect">
            <a:avLst/>
          </a:prstGeom>
          <a:solidFill>
            <a:srgbClr val="FAE2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r>
              <a:rPr lang="en-US" altLang="en-US" sz="2000" dirty="0">
                <a:cs typeface="Arial" charset="0"/>
              </a:rPr>
              <a:t>Path-indices: C, C-C, C-C-C, C-C-C-C cannot prune (a) &amp; (b)</a:t>
            </a:r>
          </a:p>
        </p:txBody>
      </p:sp>
      <p:pic>
        <p:nvPicPr>
          <p:cNvPr id="1537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7734" y="4213166"/>
            <a:ext cx="17653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TextBox 1"/>
          <p:cNvSpPr txBox="1">
            <a:spLocks noChangeArrowheads="1"/>
          </p:cNvSpPr>
          <p:nvPr/>
        </p:nvSpPr>
        <p:spPr bwMode="auto">
          <a:xfrm>
            <a:off x="772551" y="5373493"/>
            <a:ext cx="2885050" cy="400110"/>
          </a:xfrm>
          <a:prstGeom prst="rect">
            <a:avLst/>
          </a:prstGeom>
          <a:solidFill>
            <a:srgbClr val="F6E6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r>
              <a:rPr lang="en-US" altLang="en-US" sz="2000" dirty="0"/>
              <a:t>Only graph (c) contains Q</a:t>
            </a:r>
          </a:p>
        </p:txBody>
      </p:sp>
      <p:sp>
        <p:nvSpPr>
          <p:cNvPr id="15376" name="Text Box 10"/>
          <p:cNvSpPr txBox="1">
            <a:spLocks noChangeArrowheads="1"/>
          </p:cNvSpPr>
          <p:nvPr/>
        </p:nvSpPr>
        <p:spPr bwMode="auto">
          <a:xfrm>
            <a:off x="1519768" y="3979803"/>
            <a:ext cx="1049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r>
              <a:rPr lang="en-US" altLang="en-US" sz="1800" b="1">
                <a:cs typeface="Arial" charset="0"/>
              </a:rPr>
              <a:t>Query Q:</a:t>
            </a:r>
          </a:p>
        </p:txBody>
      </p:sp>
      <p:sp>
        <p:nvSpPr>
          <p:cNvPr id="61" name="Rectangle 3"/>
          <p:cNvSpPr txBox="1">
            <a:spLocks noChangeArrowheads="1"/>
          </p:cNvSpPr>
          <p:nvPr/>
        </p:nvSpPr>
        <p:spPr>
          <a:xfrm>
            <a:off x="479919" y="1784842"/>
            <a:ext cx="5171943" cy="1972074"/>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spcAft>
                <a:spcPts val="600"/>
              </a:spcAft>
              <a:defRPr/>
            </a:pPr>
            <a:r>
              <a:rPr lang="en-US" altLang="en-US" sz="2400" kern="0" dirty="0"/>
              <a:t>Index should be a powerful tool</a:t>
            </a:r>
          </a:p>
          <a:p>
            <a:pPr>
              <a:spcAft>
                <a:spcPts val="600"/>
              </a:spcAft>
              <a:defRPr/>
            </a:pPr>
            <a:r>
              <a:rPr lang="en-US" altLang="en-US" sz="2400" kern="0" dirty="0"/>
              <a:t>Path-index may not work well</a:t>
            </a:r>
          </a:p>
          <a:p>
            <a:pPr>
              <a:spcAft>
                <a:spcPts val="600"/>
              </a:spcAft>
              <a:defRPr/>
            </a:pPr>
            <a:r>
              <a:rPr lang="en-US" altLang="en-US" sz="2400" kern="0" dirty="0"/>
              <a:t>Solution: Index directly on substructures (i.e., graphs)</a:t>
            </a:r>
          </a:p>
        </p:txBody>
      </p:sp>
    </p:spTree>
    <p:extLst>
      <p:ext uri="{BB962C8B-B14F-4D97-AF65-F5344CB8AC3E}">
        <p14:creationId xmlns:p14="http://schemas.microsoft.com/office/powerpoint/2010/main" val="26796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3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3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3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69" grpId="0"/>
      <p:bldP spid="15370" grpId="0"/>
      <p:bldP spid="15371" grpId="0"/>
      <p:bldP spid="15372" grpId="0" animBg="1"/>
      <p:bldP spid="15375" grpId="0" animBg="1"/>
      <p:bldP spid="1537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1219200"/>
          </a:xfrm>
        </p:spPr>
        <p:txBody>
          <a:bodyPr>
            <a:normAutofit fontScale="90000"/>
          </a:bodyPr>
          <a:lstStyle/>
          <a:p>
            <a:pPr eaLnBrk="1" hangingPunct="1"/>
            <a:r>
              <a:rPr lang="en-US" altLang="en-US" dirty="0" err="1"/>
              <a:t>gIndex</a:t>
            </a:r>
            <a:r>
              <a:rPr lang="en-US" altLang="en-US" dirty="0"/>
              <a:t>: Indexing Frequent and Discriminative Substructures</a:t>
            </a:r>
          </a:p>
        </p:txBody>
      </p:sp>
      <p:sp>
        <p:nvSpPr>
          <p:cNvPr id="16387" name="Rectangle 3"/>
          <p:cNvSpPr>
            <a:spLocks noGrp="1" noChangeArrowheads="1"/>
          </p:cNvSpPr>
          <p:nvPr>
            <p:ph type="body" idx="1"/>
          </p:nvPr>
        </p:nvSpPr>
        <p:spPr>
          <a:xfrm>
            <a:off x="478262" y="1177554"/>
            <a:ext cx="8026400" cy="2514600"/>
          </a:xfrm>
        </p:spPr>
        <p:txBody>
          <a:bodyPr/>
          <a:lstStyle/>
          <a:p>
            <a:pPr eaLnBrk="1" hangingPunct="1">
              <a:spcBef>
                <a:spcPts val="300"/>
              </a:spcBef>
            </a:pPr>
            <a:r>
              <a:rPr lang="en-US" altLang="en-US" sz="2400" dirty="0"/>
              <a:t>Why index frequent substructures?</a:t>
            </a:r>
          </a:p>
          <a:p>
            <a:pPr lvl="1" eaLnBrk="1" hangingPunct="1">
              <a:spcBef>
                <a:spcPts val="300"/>
              </a:spcBef>
            </a:pPr>
            <a:r>
              <a:rPr lang="en-US" altLang="en-US" sz="2400" dirty="0"/>
              <a:t>Too many substructures to index</a:t>
            </a:r>
          </a:p>
          <a:p>
            <a:pPr lvl="1" eaLnBrk="1" hangingPunct="1">
              <a:spcBef>
                <a:spcPts val="300"/>
              </a:spcBef>
            </a:pPr>
            <a:r>
              <a:rPr lang="en-US" altLang="en-US" sz="2400" dirty="0"/>
              <a:t>Size-increasing support threshold</a:t>
            </a:r>
          </a:p>
          <a:p>
            <a:pPr lvl="1" eaLnBrk="1" hangingPunct="1">
              <a:spcBef>
                <a:spcPts val="300"/>
              </a:spcBef>
            </a:pPr>
            <a:r>
              <a:rPr lang="en-US" altLang="en-US" sz="2400" dirty="0"/>
              <a:t>Large structures will likely be indexed well by their substructures</a:t>
            </a:r>
          </a:p>
          <a:p>
            <a:pPr eaLnBrk="1" hangingPunct="1">
              <a:spcBef>
                <a:spcPts val="300"/>
              </a:spcBef>
            </a:pPr>
            <a:r>
              <a:rPr lang="en-US" altLang="en-US" sz="2400" dirty="0"/>
              <a:t>Why discriminative substructures?</a:t>
            </a:r>
          </a:p>
        </p:txBody>
      </p:sp>
      <p:grpSp>
        <p:nvGrpSpPr>
          <p:cNvPr id="16388" name="Group 5"/>
          <p:cNvGrpSpPr>
            <a:grpSpLocks/>
          </p:cNvGrpSpPr>
          <p:nvPr/>
        </p:nvGrpSpPr>
        <p:grpSpPr bwMode="auto">
          <a:xfrm>
            <a:off x="7630111" y="1291307"/>
            <a:ext cx="3908728" cy="2290002"/>
            <a:chOff x="2328319" y="3505200"/>
            <a:chExt cx="3081881" cy="2492975"/>
          </a:xfrm>
        </p:grpSpPr>
        <p:sp>
          <p:nvSpPr>
            <p:cNvPr id="16391" name="Line 4"/>
            <p:cNvSpPr>
              <a:spLocks noChangeShapeType="1"/>
            </p:cNvSpPr>
            <p:nvPr/>
          </p:nvSpPr>
          <p:spPr bwMode="auto">
            <a:xfrm>
              <a:off x="2743200" y="5562600"/>
              <a:ext cx="2667000" cy="0"/>
            </a:xfrm>
            <a:prstGeom prst="line">
              <a:avLst/>
            </a:prstGeom>
            <a:noFill/>
            <a:ln w="38100">
              <a:solidFill>
                <a:srgbClr val="2C5A88"/>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392" name="Line 5"/>
            <p:cNvSpPr>
              <a:spLocks noChangeShapeType="1"/>
            </p:cNvSpPr>
            <p:nvPr/>
          </p:nvSpPr>
          <p:spPr bwMode="auto">
            <a:xfrm flipV="1">
              <a:off x="2743200" y="3505200"/>
              <a:ext cx="0" cy="2057400"/>
            </a:xfrm>
            <a:prstGeom prst="line">
              <a:avLst/>
            </a:prstGeom>
            <a:noFill/>
            <a:ln w="38100">
              <a:solidFill>
                <a:srgbClr val="2C5A88"/>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393" name="Arc 6"/>
            <p:cNvSpPr>
              <a:spLocks/>
            </p:cNvSpPr>
            <p:nvPr/>
          </p:nvSpPr>
          <p:spPr bwMode="auto">
            <a:xfrm flipV="1">
              <a:off x="2743200" y="3733800"/>
              <a:ext cx="2325688" cy="1828800"/>
            </a:xfrm>
            <a:custGeom>
              <a:avLst/>
              <a:gdLst>
                <a:gd name="T0" fmla="*/ 0 w 19983"/>
                <a:gd name="T1" fmla="*/ 0 h 21600"/>
                <a:gd name="T2" fmla="*/ 2147483647 w 19983"/>
                <a:gd name="T3" fmla="*/ 2147483647 h 21600"/>
                <a:gd name="T4" fmla="*/ 0 w 19983"/>
                <a:gd name="T5" fmla="*/ 2147483647 h 21600"/>
                <a:gd name="T6" fmla="*/ 0 60000 65536"/>
                <a:gd name="T7" fmla="*/ 0 60000 65536"/>
                <a:gd name="T8" fmla="*/ 0 60000 65536"/>
                <a:gd name="T9" fmla="*/ 0 w 19983"/>
                <a:gd name="T10" fmla="*/ 0 h 21600"/>
                <a:gd name="T11" fmla="*/ 19983 w 19983"/>
                <a:gd name="T12" fmla="*/ 21600 h 21600"/>
              </a:gdLst>
              <a:ahLst/>
              <a:cxnLst>
                <a:cxn ang="T6">
                  <a:pos x="T0" y="T1"/>
                </a:cxn>
                <a:cxn ang="T7">
                  <a:pos x="T2" y="T3"/>
                </a:cxn>
                <a:cxn ang="T8">
                  <a:pos x="T4" y="T5"/>
                </a:cxn>
              </a:cxnLst>
              <a:rect l="T9" t="T10" r="T11" b="T12"/>
              <a:pathLst>
                <a:path w="19983" h="21600" fill="none" extrusionOk="0">
                  <a:moveTo>
                    <a:pt x="-1" y="0"/>
                  </a:moveTo>
                  <a:cubicBezTo>
                    <a:pt x="8762" y="0"/>
                    <a:pt x="16655" y="5293"/>
                    <a:pt x="19982" y="13399"/>
                  </a:cubicBezTo>
                </a:path>
                <a:path w="19983" h="21600" stroke="0" extrusionOk="0">
                  <a:moveTo>
                    <a:pt x="-1" y="0"/>
                  </a:moveTo>
                  <a:cubicBezTo>
                    <a:pt x="8762" y="0"/>
                    <a:pt x="16655" y="5293"/>
                    <a:pt x="19982" y="13399"/>
                  </a:cubicBezTo>
                  <a:lnTo>
                    <a:pt x="0" y="21600"/>
                  </a:lnTo>
                  <a:lnTo>
                    <a:pt x="-1" y="0"/>
                  </a:lnTo>
                  <a:close/>
                </a:path>
              </a:pathLst>
            </a:cu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4" name="Text Box 7"/>
            <p:cNvSpPr txBox="1">
              <a:spLocks noChangeArrowheads="1"/>
            </p:cNvSpPr>
            <p:nvPr/>
          </p:nvSpPr>
          <p:spPr bwMode="auto">
            <a:xfrm>
              <a:off x="3733800" y="5562601"/>
              <a:ext cx="448181" cy="435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a:spcBef>
                  <a:spcPct val="0"/>
                </a:spcBef>
                <a:buClrTx/>
                <a:buSzTx/>
                <a:buFontTx/>
                <a:buNone/>
              </a:pPr>
              <a:r>
                <a:rPr lang="en-US" altLang="en-US" sz="2000">
                  <a:solidFill>
                    <a:srgbClr val="2C5A88"/>
                  </a:solidFill>
                  <a:cs typeface="Arial" charset="0"/>
                </a:rPr>
                <a:t>size</a:t>
              </a:r>
            </a:p>
          </p:txBody>
        </p:sp>
        <p:sp>
          <p:nvSpPr>
            <p:cNvPr id="16395" name="Text Box 8"/>
            <p:cNvSpPr txBox="1">
              <a:spLocks noChangeArrowheads="1"/>
            </p:cNvSpPr>
            <p:nvPr/>
          </p:nvSpPr>
          <p:spPr bwMode="auto">
            <a:xfrm rot="16200000">
              <a:off x="1941414" y="4407680"/>
              <a:ext cx="1089282"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a:spcBef>
                  <a:spcPct val="0"/>
                </a:spcBef>
                <a:buClrTx/>
                <a:buSzTx/>
                <a:buFontTx/>
                <a:buNone/>
              </a:pPr>
              <a:r>
                <a:rPr lang="en-US" altLang="en-US" sz="2000">
                  <a:solidFill>
                    <a:srgbClr val="2C5A88"/>
                  </a:solidFill>
                  <a:cs typeface="Arial" charset="0"/>
                </a:rPr>
                <a:t>support</a:t>
              </a:r>
            </a:p>
          </p:txBody>
        </p:sp>
        <p:sp>
          <p:nvSpPr>
            <p:cNvPr id="16396" name="Text Box 9"/>
            <p:cNvSpPr txBox="1">
              <a:spLocks noChangeArrowheads="1"/>
            </p:cNvSpPr>
            <p:nvPr/>
          </p:nvSpPr>
          <p:spPr bwMode="auto">
            <a:xfrm>
              <a:off x="2994818" y="4465677"/>
              <a:ext cx="1814110" cy="40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a:spcBef>
                  <a:spcPct val="0"/>
                </a:spcBef>
                <a:buClrTx/>
                <a:buSzTx/>
                <a:buFontTx/>
                <a:buNone/>
              </a:pPr>
              <a:r>
                <a:rPr lang="en-US" altLang="en-US" sz="1800">
                  <a:solidFill>
                    <a:srgbClr val="2C5A88"/>
                  </a:solidFill>
                  <a:cs typeface="Arial" charset="0"/>
                </a:rPr>
                <a:t>min-support threshold</a:t>
              </a:r>
            </a:p>
          </p:txBody>
        </p:sp>
      </p:grpSp>
      <p:graphicFrame>
        <p:nvGraphicFramePr>
          <p:cNvPr id="16390" name="Object 1"/>
          <p:cNvGraphicFramePr>
            <a:graphicFrameLocks noChangeAspect="1"/>
          </p:cNvGraphicFramePr>
          <p:nvPr/>
        </p:nvGraphicFramePr>
        <p:xfrm>
          <a:off x="2783840" y="4844960"/>
          <a:ext cx="4064000" cy="523875"/>
        </p:xfrm>
        <a:graphic>
          <a:graphicData uri="http://schemas.openxmlformats.org/presentationml/2006/ole">
            <mc:AlternateContent xmlns:mc="http://schemas.openxmlformats.org/markup-compatibility/2006">
              <mc:Choice xmlns:v="urn:schemas-microsoft-com:vml" Requires="v">
                <p:oleObj name="Equation" r:id="rId3" imgW="1473200" imgH="254000" progId="Equation.3">
                  <p:embed/>
                </p:oleObj>
              </mc:Choice>
              <mc:Fallback>
                <p:oleObj name="Equation" r:id="rId3" imgW="1473200" imgH="254000" progId="Equation.3">
                  <p:embed/>
                  <p:pic>
                    <p:nvPicPr>
                      <p:cNvPr id="1639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840" y="4844960"/>
                        <a:ext cx="406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3"/>
          <p:cNvSpPr txBox="1">
            <a:spLocks noChangeArrowheads="1"/>
          </p:cNvSpPr>
          <p:nvPr/>
        </p:nvSpPr>
        <p:spPr>
          <a:xfrm>
            <a:off x="482613" y="3587560"/>
            <a:ext cx="8022049" cy="2996120"/>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lvl="1">
              <a:defRPr/>
            </a:pPr>
            <a:r>
              <a:rPr lang="en-US" altLang="en-US" sz="2400" kern="0" dirty="0"/>
              <a:t>Reduce the index size by an order of magnitude</a:t>
            </a:r>
          </a:p>
          <a:p>
            <a:pPr>
              <a:defRPr/>
            </a:pPr>
            <a:r>
              <a:rPr lang="en-US" altLang="en-US" sz="2400" dirty="0"/>
              <a:t>Selection: Given a set of selected structures  </a:t>
            </a:r>
            <a:r>
              <a:rPr lang="en-US" altLang="en-US" sz="2400" i="1" dirty="0"/>
              <a:t>f</a:t>
            </a:r>
            <a:r>
              <a:rPr lang="en-US" altLang="en-US" sz="2400" i="1" baseline="-25000" dirty="0"/>
              <a:t>1</a:t>
            </a:r>
            <a:r>
              <a:rPr lang="en-US" altLang="en-US" sz="2400" i="1" dirty="0"/>
              <a:t>, f</a:t>
            </a:r>
            <a:r>
              <a:rPr lang="en-US" altLang="en-US" sz="2400" i="1" baseline="-25000" dirty="0"/>
              <a:t>2</a:t>
            </a:r>
            <a:r>
              <a:rPr lang="en-US" altLang="en-US" sz="2400" i="1" dirty="0"/>
              <a:t>, .. </a:t>
            </a:r>
            <a:r>
              <a:rPr lang="en-US" altLang="en-US" sz="2400" i="1" dirty="0" err="1"/>
              <a:t>f</a:t>
            </a:r>
            <a:r>
              <a:rPr lang="en-US" altLang="en-US" sz="2400" i="1" baseline="-25000" dirty="0" err="1"/>
              <a:t>n</a:t>
            </a:r>
            <a:r>
              <a:rPr lang="en-US" altLang="en-US" sz="2400" dirty="0"/>
              <a:t>, and a new structure </a:t>
            </a:r>
            <a:r>
              <a:rPr lang="en-US" altLang="en-US" sz="2400" i="1" dirty="0"/>
              <a:t>x</a:t>
            </a:r>
            <a:r>
              <a:rPr lang="en-US" altLang="en-US" sz="2400" dirty="0"/>
              <a:t>, the extra indexing power is measured by</a:t>
            </a:r>
          </a:p>
          <a:p>
            <a:pPr marL="0" indent="0">
              <a:buNone/>
              <a:defRPr/>
            </a:pPr>
            <a:endParaRPr lang="en-US" altLang="en-US" sz="2400" dirty="0"/>
          </a:p>
          <a:p>
            <a:pPr>
              <a:buNone/>
              <a:defRPr/>
            </a:pPr>
            <a:r>
              <a:rPr lang="en-US" altLang="en-US" sz="2400" dirty="0"/>
              <a:t>     when </a:t>
            </a:r>
            <a:r>
              <a:rPr lang="en-US" altLang="en-US" sz="2400" dirty="0" err="1"/>
              <a:t>Pr</a:t>
            </a:r>
            <a:r>
              <a:rPr lang="en-US" altLang="en-US" sz="2400" dirty="0"/>
              <a:t>(x|</a:t>
            </a:r>
            <a:r>
              <a:rPr lang="en-US" altLang="en-US" sz="2400" i="1" dirty="0"/>
              <a:t>f</a:t>
            </a:r>
            <a:r>
              <a:rPr lang="en-US" altLang="en-US" sz="2400" i="1" baseline="-25000" dirty="0"/>
              <a:t>1</a:t>
            </a:r>
            <a:r>
              <a:rPr lang="en-US" altLang="en-US" sz="2400" i="1" dirty="0"/>
              <a:t>, f</a:t>
            </a:r>
            <a:r>
              <a:rPr lang="en-US" altLang="en-US" sz="2400" i="1" baseline="-25000" dirty="0"/>
              <a:t>2</a:t>
            </a:r>
            <a:r>
              <a:rPr lang="en-US" altLang="en-US" sz="2400" i="1" dirty="0"/>
              <a:t>, …, </a:t>
            </a:r>
            <a:r>
              <a:rPr lang="en-US" altLang="en-US" sz="2400" i="1" dirty="0" err="1"/>
              <a:t>f</a:t>
            </a:r>
            <a:r>
              <a:rPr lang="en-US" altLang="en-US" sz="2400" i="1" baseline="-25000" dirty="0" err="1"/>
              <a:t>n</a:t>
            </a:r>
            <a:r>
              <a:rPr lang="en-US" altLang="en-US" sz="2400" dirty="0"/>
              <a:t>) is small enough, </a:t>
            </a:r>
            <a:r>
              <a:rPr lang="en-US" altLang="en-US" sz="2400" i="1" dirty="0"/>
              <a:t>x</a:t>
            </a:r>
            <a:r>
              <a:rPr lang="en-US" altLang="en-US" sz="2400" dirty="0"/>
              <a:t> is a discriminative structure and should be included in the index</a:t>
            </a:r>
            <a:endParaRPr lang="en-US" altLang="en-US" sz="2400" kern="0" dirty="0"/>
          </a:p>
          <a:p>
            <a:pPr>
              <a:defRPr/>
            </a:pPr>
            <a:r>
              <a:rPr lang="en-US" altLang="en-US" sz="2400" kern="0" dirty="0"/>
              <a:t>Experiments show that </a:t>
            </a:r>
            <a:r>
              <a:rPr lang="en-US" altLang="en-US" sz="2400" kern="0" dirty="0" err="1"/>
              <a:t>gIndex</a:t>
            </a:r>
            <a:r>
              <a:rPr lang="en-US" altLang="en-US" sz="2400" kern="0" dirty="0"/>
              <a:t> is small, effective, and stable</a:t>
            </a:r>
          </a:p>
        </p:txBody>
      </p:sp>
    </p:spTree>
    <p:extLst>
      <p:ext uri="{BB962C8B-B14F-4D97-AF65-F5344CB8AC3E}">
        <p14:creationId xmlns:p14="http://schemas.microsoft.com/office/powerpoint/2010/main" val="297440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3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10" descr="viag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1646" y="1700848"/>
            <a:ext cx="30480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13"/>
          <p:cNvSpPr>
            <a:spLocks noChangeArrowheads="1"/>
          </p:cNvSpPr>
          <p:nvPr/>
        </p:nvSpPr>
        <p:spPr bwMode="auto">
          <a:xfrm>
            <a:off x="10346793" y="1633264"/>
            <a:ext cx="1129027" cy="132378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15362" name="Rectangle 2"/>
          <p:cNvSpPr>
            <a:spLocks noGrp="1" noChangeArrowheads="1"/>
          </p:cNvSpPr>
          <p:nvPr>
            <p:ph type="title"/>
          </p:nvPr>
        </p:nvSpPr>
        <p:spPr>
          <a:xfrm>
            <a:off x="0" y="159623"/>
            <a:ext cx="12192000" cy="743495"/>
          </a:xfrm>
        </p:spPr>
        <p:txBody>
          <a:bodyPr>
            <a:noAutofit/>
          </a:bodyPr>
          <a:lstStyle/>
          <a:p>
            <a:r>
              <a:rPr lang="en-US" altLang="en-US" sz="4000" dirty="0"/>
              <a:t>Application II: Support Substructure Similarity Search</a:t>
            </a:r>
          </a:p>
        </p:txBody>
      </p:sp>
      <p:sp>
        <p:nvSpPr>
          <p:cNvPr id="15363" name="Rectangle 3"/>
          <p:cNvSpPr>
            <a:spLocks noGrp="1" noChangeArrowheads="1"/>
          </p:cNvSpPr>
          <p:nvPr>
            <p:ph type="body" idx="1"/>
          </p:nvPr>
        </p:nvSpPr>
        <p:spPr>
          <a:xfrm>
            <a:off x="476674" y="1176226"/>
            <a:ext cx="11305117" cy="457711"/>
          </a:xfrm>
        </p:spPr>
        <p:txBody>
          <a:bodyPr/>
          <a:lstStyle/>
          <a:p>
            <a:r>
              <a:rPr lang="en-US" altLang="en-US" sz="2400" dirty="0"/>
              <a:t>Find graphs in a graph DB containing substructures similar to a given query graph</a:t>
            </a:r>
          </a:p>
        </p:txBody>
      </p:sp>
      <p:sp>
        <p:nvSpPr>
          <p:cNvPr id="15369" name="Text Box 7"/>
          <p:cNvSpPr txBox="1">
            <a:spLocks noChangeArrowheads="1"/>
          </p:cNvSpPr>
          <p:nvPr/>
        </p:nvSpPr>
        <p:spPr bwMode="auto">
          <a:xfrm>
            <a:off x="6552650" y="3129287"/>
            <a:ext cx="4651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r>
              <a:rPr lang="en-US" altLang="en-US" sz="2000" dirty="0">
                <a:solidFill>
                  <a:srgbClr val="000000"/>
                </a:solidFill>
                <a:cs typeface="Arial" charset="0"/>
              </a:rPr>
              <a:t>(a)</a:t>
            </a:r>
          </a:p>
        </p:txBody>
      </p:sp>
      <p:sp>
        <p:nvSpPr>
          <p:cNvPr id="15370" name="Text Box 8"/>
          <p:cNvSpPr txBox="1">
            <a:spLocks noChangeArrowheads="1"/>
          </p:cNvSpPr>
          <p:nvPr/>
        </p:nvSpPr>
        <p:spPr bwMode="auto">
          <a:xfrm>
            <a:off x="8289170" y="3135196"/>
            <a:ext cx="4764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r>
              <a:rPr lang="en-US" altLang="en-US" sz="2000" dirty="0">
                <a:solidFill>
                  <a:srgbClr val="000000"/>
                </a:solidFill>
                <a:cs typeface="Arial" charset="0"/>
              </a:rPr>
              <a:t>(b)</a:t>
            </a:r>
          </a:p>
        </p:txBody>
      </p:sp>
      <p:sp>
        <p:nvSpPr>
          <p:cNvPr id="15371" name="Text Box 9"/>
          <p:cNvSpPr txBox="1">
            <a:spLocks noChangeArrowheads="1"/>
          </p:cNvSpPr>
          <p:nvPr/>
        </p:nvSpPr>
        <p:spPr bwMode="auto">
          <a:xfrm>
            <a:off x="10849626" y="3636990"/>
            <a:ext cx="450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r>
              <a:rPr lang="en-US" altLang="en-US" sz="2000" dirty="0">
                <a:solidFill>
                  <a:srgbClr val="000000"/>
                </a:solidFill>
                <a:cs typeface="Arial" charset="0"/>
              </a:rPr>
              <a:t>(c)</a:t>
            </a:r>
          </a:p>
        </p:txBody>
      </p:sp>
      <p:sp>
        <p:nvSpPr>
          <p:cNvPr id="61" name="Rectangle 3"/>
          <p:cNvSpPr txBox="1">
            <a:spLocks noChangeArrowheads="1"/>
          </p:cNvSpPr>
          <p:nvPr/>
        </p:nvSpPr>
        <p:spPr>
          <a:xfrm>
            <a:off x="491208" y="1633937"/>
            <a:ext cx="5171943" cy="1123062"/>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spcAft>
                <a:spcPts val="600"/>
              </a:spcAft>
              <a:defRPr/>
            </a:pPr>
            <a:r>
              <a:rPr lang="en-US" altLang="en-US" sz="2400" dirty="0"/>
              <a:t>Ex. Data: A chemical compound DB</a:t>
            </a:r>
          </a:p>
          <a:p>
            <a:pPr lvl="1">
              <a:spcAft>
                <a:spcPts val="600"/>
              </a:spcAft>
              <a:defRPr/>
            </a:pPr>
            <a:r>
              <a:rPr lang="en-US" altLang="en-US" sz="2400" kern="0" dirty="0">
                <a:solidFill>
                  <a:srgbClr val="000000"/>
                </a:solidFill>
              </a:rPr>
              <a:t>A query graph q:</a:t>
            </a:r>
          </a:p>
          <a:p>
            <a:pPr>
              <a:spcAft>
                <a:spcPts val="600"/>
              </a:spcAft>
              <a:defRPr/>
            </a:pPr>
            <a:endParaRPr lang="en-US" altLang="en-US" sz="2400" kern="0" dirty="0">
              <a:solidFill>
                <a:srgbClr val="000000"/>
              </a:solidFill>
            </a:endParaRPr>
          </a:p>
        </p:txBody>
      </p:sp>
      <p:pic>
        <p:nvPicPr>
          <p:cNvPr id="59" name="Picture 2" descr="caffe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2966" y="1565876"/>
            <a:ext cx="1605765" cy="152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9" descr="diurobrom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8226" y="1567402"/>
            <a:ext cx="16383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11"/>
          <p:cNvSpPr>
            <a:spLocks noChangeArrowheads="1"/>
          </p:cNvSpPr>
          <p:nvPr/>
        </p:nvSpPr>
        <p:spPr bwMode="auto">
          <a:xfrm>
            <a:off x="5725686" y="1872861"/>
            <a:ext cx="1768980" cy="844589"/>
          </a:xfrm>
          <a:prstGeom prst="rect">
            <a:avLst/>
          </a:prstGeom>
          <a:noFill/>
          <a:ln w="381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63" name="Rectangle 12"/>
          <p:cNvSpPr>
            <a:spLocks noChangeArrowheads="1"/>
          </p:cNvSpPr>
          <p:nvPr/>
        </p:nvSpPr>
        <p:spPr bwMode="auto">
          <a:xfrm>
            <a:off x="7591946" y="1869883"/>
            <a:ext cx="1983138" cy="870227"/>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pic>
        <p:nvPicPr>
          <p:cNvPr id="66" name="Picture 14" descr="que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590949" y="2137499"/>
            <a:ext cx="1611596" cy="1125192"/>
          </a:xfrm>
          <a:prstGeom prst="rect">
            <a:avLst/>
          </a:prstGeom>
          <a:noFill/>
        </p:spPr>
      </p:pic>
      <p:sp>
        <p:nvSpPr>
          <p:cNvPr id="67" name="Rectangle 3"/>
          <p:cNvSpPr txBox="1">
            <a:spLocks noChangeArrowheads="1"/>
          </p:cNvSpPr>
          <p:nvPr/>
        </p:nvSpPr>
        <p:spPr>
          <a:xfrm>
            <a:off x="491208" y="3262691"/>
            <a:ext cx="8052113" cy="1661831"/>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defRPr/>
            </a:pPr>
            <a:r>
              <a:rPr lang="en-US" altLang="en-US" sz="2400" kern="0" dirty="0">
                <a:solidFill>
                  <a:srgbClr val="000000"/>
                </a:solidFill>
              </a:rPr>
              <a:t>How to do similarity search efficiently?</a:t>
            </a:r>
          </a:p>
          <a:p>
            <a:pPr lvl="1"/>
            <a:r>
              <a:rPr lang="en-US" altLang="en-US" sz="2400" dirty="0"/>
              <a:t>No indexing? – Sequential scan + computing subgraph similarity – too costly! </a:t>
            </a:r>
          </a:p>
          <a:p>
            <a:pPr>
              <a:defRPr/>
            </a:pPr>
            <a:endParaRPr lang="en-US" altLang="en-US" sz="2400" kern="0" dirty="0">
              <a:solidFill>
                <a:srgbClr val="000000"/>
              </a:solidFill>
            </a:endParaRPr>
          </a:p>
        </p:txBody>
      </p:sp>
      <p:sp>
        <p:nvSpPr>
          <p:cNvPr id="68" name="Rectangle 3"/>
          <p:cNvSpPr txBox="1">
            <a:spLocks noChangeArrowheads="1"/>
          </p:cNvSpPr>
          <p:nvPr/>
        </p:nvSpPr>
        <p:spPr>
          <a:xfrm>
            <a:off x="523516" y="4550436"/>
            <a:ext cx="11057604" cy="1807635"/>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lvl="1"/>
            <a:r>
              <a:rPr lang="en-US" altLang="en-US" sz="2400" kern="0" dirty="0">
                <a:solidFill>
                  <a:srgbClr val="000000"/>
                </a:solidFill>
              </a:rPr>
              <a:t>Build graph indices to support approximate search?</a:t>
            </a:r>
          </a:p>
          <a:p>
            <a:pPr lvl="2"/>
            <a:r>
              <a:rPr lang="en-US" altLang="en-US" sz="2400" kern="0" dirty="0">
                <a:solidFill>
                  <a:srgbClr val="000000"/>
                </a:solidFill>
              </a:rPr>
              <a:t>Need an </a:t>
            </a:r>
            <a:r>
              <a:rPr lang="en-US" altLang="en-US" sz="2400" dirty="0"/>
              <a:t>explosive number of subgraphs to cover all the </a:t>
            </a:r>
            <a:r>
              <a:rPr lang="en-US" altLang="en-US" sz="2400" i="1" dirty="0"/>
              <a:t>similar</a:t>
            </a:r>
            <a:r>
              <a:rPr lang="en-US" altLang="en-US" sz="2400" dirty="0"/>
              <a:t> subgraphs!</a:t>
            </a:r>
          </a:p>
          <a:p>
            <a:r>
              <a:rPr lang="en-US" altLang="en-US" sz="2400" dirty="0"/>
              <a:t>An elegant solution (Yan, Yu, &amp; Han, SIGMOD’05):  </a:t>
            </a:r>
          </a:p>
          <a:p>
            <a:pPr lvl="1"/>
            <a:r>
              <a:rPr lang="en-US" altLang="en-US" sz="2400" dirty="0"/>
              <a:t>Keep the graph index structure, but </a:t>
            </a:r>
            <a:r>
              <a:rPr lang="en-US" altLang="en-US" sz="2400" dirty="0">
                <a:solidFill>
                  <a:srgbClr val="FF0000"/>
                </a:solidFill>
              </a:rPr>
              <a:t>select features</a:t>
            </a:r>
            <a:r>
              <a:rPr lang="en-US" altLang="en-US" sz="2400" dirty="0"/>
              <a:t> in the </a:t>
            </a:r>
            <a:r>
              <a:rPr lang="en-US" altLang="en-US" sz="2400" dirty="0">
                <a:solidFill>
                  <a:srgbClr val="FF0000"/>
                </a:solidFill>
              </a:rPr>
              <a:t>query space</a:t>
            </a:r>
          </a:p>
        </p:txBody>
      </p:sp>
    </p:spTree>
    <p:extLst>
      <p:ext uri="{BB962C8B-B14F-4D97-AF65-F5344CB8AC3E}">
        <p14:creationId xmlns:p14="http://schemas.microsoft.com/office/powerpoint/2010/main" val="160044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7">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8">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8">
                                            <p:txEl>
                                              <p:pRg st="2" end="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15369" grpId="0"/>
      <p:bldP spid="15370" grpId="0"/>
      <p:bldP spid="15371" grpId="0"/>
      <p:bldP spid="62" grpId="0" animBg="1"/>
      <p:bldP spid="6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91246"/>
            <a:ext cx="12192000" cy="743495"/>
          </a:xfrm>
        </p:spPr>
        <p:txBody>
          <a:bodyPr>
            <a:noAutofit/>
          </a:bodyPr>
          <a:lstStyle/>
          <a:p>
            <a:r>
              <a:rPr lang="en-US" altLang="en-US" sz="4000" dirty="0"/>
              <a:t>Feature-Based Similarity Search</a:t>
            </a:r>
          </a:p>
        </p:txBody>
      </p:sp>
      <p:sp>
        <p:nvSpPr>
          <p:cNvPr id="15363" name="Rectangle 3"/>
          <p:cNvSpPr>
            <a:spLocks noGrp="1" noChangeArrowheads="1"/>
          </p:cNvSpPr>
          <p:nvPr>
            <p:ph type="body" idx="1"/>
          </p:nvPr>
        </p:nvSpPr>
        <p:spPr>
          <a:xfrm>
            <a:off x="574081" y="1176118"/>
            <a:ext cx="6560580" cy="457711"/>
          </a:xfrm>
        </p:spPr>
        <p:txBody>
          <a:bodyPr/>
          <a:lstStyle/>
          <a:p>
            <a:r>
              <a:rPr lang="en-US" altLang="en-US" sz="2400" dirty="0"/>
              <a:t>Decompose a query graph into a set of features</a:t>
            </a:r>
          </a:p>
        </p:txBody>
      </p:sp>
      <p:sp>
        <p:nvSpPr>
          <p:cNvPr id="67" name="Rectangle 3"/>
          <p:cNvSpPr txBox="1">
            <a:spLocks noChangeArrowheads="1"/>
          </p:cNvSpPr>
          <p:nvPr/>
        </p:nvSpPr>
        <p:spPr>
          <a:xfrm>
            <a:off x="566657" y="1656168"/>
            <a:ext cx="6556888" cy="2292693"/>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lnSpc>
                <a:spcPct val="110000"/>
              </a:lnSpc>
            </a:pPr>
            <a:r>
              <a:rPr lang="en-US" altLang="en-US" sz="2400" dirty="0"/>
              <a:t>Feature-based similarity measure</a:t>
            </a:r>
          </a:p>
          <a:p>
            <a:pPr marL="669925" lvl="1" indent="-325438">
              <a:lnSpc>
                <a:spcPct val="110000"/>
              </a:lnSpc>
            </a:pPr>
            <a:r>
              <a:rPr lang="en-US" altLang="en-US" sz="2400" dirty="0"/>
              <a:t>Each graph is represented as a feature vector X = {x</a:t>
            </a:r>
            <a:r>
              <a:rPr lang="en-US" altLang="en-US" sz="2400" baseline="-25000" dirty="0"/>
              <a:t>1</a:t>
            </a:r>
            <a:r>
              <a:rPr lang="en-US" altLang="en-US" sz="2400" dirty="0"/>
              <a:t>, x</a:t>
            </a:r>
            <a:r>
              <a:rPr lang="en-US" altLang="en-US" sz="2400" baseline="-25000" dirty="0"/>
              <a:t>2</a:t>
            </a:r>
            <a:r>
              <a:rPr lang="en-US" altLang="en-US" sz="2400" dirty="0"/>
              <a:t>, …, </a:t>
            </a:r>
            <a:r>
              <a:rPr lang="en-US" altLang="en-US" sz="2400" dirty="0" err="1"/>
              <a:t>x</a:t>
            </a:r>
            <a:r>
              <a:rPr lang="en-US" altLang="en-US" sz="2400" baseline="-25000" dirty="0" err="1"/>
              <a:t>n</a:t>
            </a:r>
            <a:r>
              <a:rPr lang="en-US" altLang="en-US" sz="2400" dirty="0"/>
              <a:t>}</a:t>
            </a:r>
          </a:p>
          <a:p>
            <a:pPr marL="669925" lvl="1" indent="-325438">
              <a:lnSpc>
                <a:spcPct val="110000"/>
              </a:lnSpc>
            </a:pPr>
            <a:r>
              <a:rPr lang="en-US" altLang="en-US" sz="2400" dirty="0"/>
              <a:t>Similarity is defined by the distance of their corresponding vectors</a:t>
            </a:r>
          </a:p>
        </p:txBody>
      </p:sp>
      <p:sp>
        <p:nvSpPr>
          <p:cNvPr id="68" name="Rectangle 3"/>
          <p:cNvSpPr txBox="1">
            <a:spLocks noChangeArrowheads="1"/>
          </p:cNvSpPr>
          <p:nvPr/>
        </p:nvSpPr>
        <p:spPr>
          <a:xfrm>
            <a:off x="621848" y="3858087"/>
            <a:ext cx="7330505" cy="1606569"/>
          </a:xfrm>
          <a:prstGeom prst="rect">
            <a:avLst/>
          </a:prstGeom>
        </p:spPr>
        <p:txBody>
          <a:bodyPr vert="horz" lIns="91438" tIns="45719" rIns="91438" bIns="45719" rtlCol="0">
            <a:noAutofit/>
          </a:bodyPr>
          <a:lstStyle>
            <a:lvl1pPr marL="461963" indent="-46196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88" indent="-5381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38" indent="-474663"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88" indent="-522288"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63" indent="-508000"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en-US" sz="2400" dirty="0"/>
              <a:t>If graph G contains the major part of a query graph q, G should share a number of common features with q</a:t>
            </a:r>
          </a:p>
          <a:p>
            <a:pPr lvl="1"/>
            <a:r>
              <a:rPr lang="en-US" altLang="en-US" sz="2400" dirty="0"/>
              <a:t>Given a relaxation ratio, one can calculate the maximal number of features that can be missed!</a:t>
            </a:r>
          </a:p>
        </p:txBody>
      </p:sp>
      <p:grpSp>
        <p:nvGrpSpPr>
          <p:cNvPr id="11" name="Group 10"/>
          <p:cNvGrpSpPr/>
          <p:nvPr/>
        </p:nvGrpSpPr>
        <p:grpSpPr>
          <a:xfrm>
            <a:off x="8440357" y="1176118"/>
            <a:ext cx="1525226" cy="2682477"/>
            <a:chOff x="8440357" y="1176118"/>
            <a:chExt cx="1525226" cy="2682477"/>
          </a:xfrm>
        </p:grpSpPr>
        <p:sp>
          <p:nvSpPr>
            <p:cNvPr id="43" name="Text Box 4"/>
            <p:cNvSpPr txBox="1">
              <a:spLocks noChangeArrowheads="1"/>
            </p:cNvSpPr>
            <p:nvPr/>
          </p:nvSpPr>
          <p:spPr bwMode="auto">
            <a:xfrm>
              <a:off x="8440357" y="3458485"/>
              <a:ext cx="1525226" cy="400110"/>
            </a:xfrm>
            <a:prstGeom prst="rect">
              <a:avLst/>
            </a:prstGeom>
            <a:solidFill>
              <a:srgbClr val="FFFF00"/>
            </a:solidFill>
            <a:ln w="12700">
              <a:noFill/>
              <a:miter lim="800000"/>
              <a:headEnd/>
              <a:tailEnd/>
            </a:ln>
          </p:spPr>
          <p:txBody>
            <a:bodyPr wrap="none">
              <a:spAutoFit/>
            </a:bodyP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r>
                <a:rPr lang="en-US" altLang="en-US" sz="2000" dirty="0">
                  <a:solidFill>
                    <a:srgbClr val="000000"/>
                  </a:solidFill>
                  <a:latin typeface="+mn-lt"/>
                </a:rPr>
                <a:t>Substructure</a:t>
              </a:r>
            </a:p>
          </p:txBody>
        </p:sp>
        <p:grpSp>
          <p:nvGrpSpPr>
            <p:cNvPr id="8" name="Group 7"/>
            <p:cNvGrpSpPr/>
            <p:nvPr/>
          </p:nvGrpSpPr>
          <p:grpSpPr>
            <a:xfrm>
              <a:off x="8771541" y="2512023"/>
              <a:ext cx="668339" cy="650875"/>
              <a:chOff x="8473426" y="3390573"/>
              <a:chExt cx="668339" cy="650875"/>
            </a:xfrm>
          </p:grpSpPr>
          <p:sp>
            <p:nvSpPr>
              <p:cNvPr id="77" name="Oval 28"/>
              <p:cNvSpPr>
                <a:spLocks noChangeArrowheads="1"/>
              </p:cNvSpPr>
              <p:nvPr/>
            </p:nvSpPr>
            <p:spPr bwMode="auto">
              <a:xfrm>
                <a:off x="8744890" y="3390573"/>
                <a:ext cx="122237" cy="111125"/>
              </a:xfrm>
              <a:prstGeom prst="ellipse">
                <a:avLst/>
              </a:prstGeom>
              <a:solidFill>
                <a:srgbClr val="339966"/>
              </a:solidFill>
              <a:ln w="12700">
                <a:solidFill>
                  <a:schemeClr val="tx1"/>
                </a:solidFill>
                <a:round/>
                <a:headEnd/>
                <a:tailEnd/>
              </a:ln>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78" name="Oval 29"/>
              <p:cNvSpPr>
                <a:spLocks noChangeArrowheads="1"/>
              </p:cNvSpPr>
              <p:nvPr/>
            </p:nvSpPr>
            <p:spPr bwMode="auto">
              <a:xfrm>
                <a:off x="9016352" y="3930323"/>
                <a:ext cx="125413" cy="111125"/>
              </a:xfrm>
              <a:prstGeom prst="ellipse">
                <a:avLst/>
              </a:prstGeom>
              <a:solidFill>
                <a:srgbClr val="339966"/>
              </a:solidFill>
              <a:ln w="12700">
                <a:solidFill>
                  <a:schemeClr val="tx1"/>
                </a:solidFill>
                <a:round/>
                <a:headEnd/>
                <a:tailEnd/>
              </a:ln>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79" name="Oval 30"/>
              <p:cNvSpPr>
                <a:spLocks noChangeArrowheads="1"/>
              </p:cNvSpPr>
              <p:nvPr/>
            </p:nvSpPr>
            <p:spPr bwMode="auto">
              <a:xfrm>
                <a:off x="8473426" y="3930323"/>
                <a:ext cx="122238" cy="111125"/>
              </a:xfrm>
              <a:prstGeom prst="ellipse">
                <a:avLst/>
              </a:prstGeom>
              <a:solidFill>
                <a:srgbClr val="339966"/>
              </a:solidFill>
              <a:ln w="12700">
                <a:solidFill>
                  <a:schemeClr val="tx1"/>
                </a:solidFill>
                <a:round/>
                <a:headEnd/>
                <a:tailEnd/>
              </a:ln>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80" name="Oval 31"/>
              <p:cNvSpPr>
                <a:spLocks noChangeArrowheads="1"/>
              </p:cNvSpPr>
              <p:nvPr/>
            </p:nvSpPr>
            <p:spPr bwMode="auto">
              <a:xfrm>
                <a:off x="8741715" y="3706485"/>
                <a:ext cx="122237" cy="112712"/>
              </a:xfrm>
              <a:prstGeom prst="ellipse">
                <a:avLst/>
              </a:prstGeom>
              <a:solidFill>
                <a:srgbClr val="339966"/>
              </a:solidFill>
              <a:ln w="12700">
                <a:solidFill>
                  <a:schemeClr val="tx1"/>
                </a:solidFill>
                <a:round/>
                <a:headEnd/>
                <a:tailEnd/>
              </a:ln>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cxnSp>
            <p:nvCxnSpPr>
              <p:cNvPr id="81" name="AutoShape 32"/>
              <p:cNvCxnSpPr>
                <a:cxnSpLocks noChangeShapeType="1"/>
                <a:stCxn id="77" idx="4"/>
                <a:endCxn id="80" idx="0"/>
              </p:cNvCxnSpPr>
              <p:nvPr/>
            </p:nvCxnSpPr>
            <p:spPr bwMode="auto">
              <a:xfrm flipH="1">
                <a:off x="8803627" y="3501697"/>
                <a:ext cx="3175" cy="20478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2" name="AutoShape 33"/>
              <p:cNvCxnSpPr>
                <a:cxnSpLocks noChangeShapeType="1"/>
                <a:stCxn id="80" idx="3"/>
              </p:cNvCxnSpPr>
              <p:nvPr/>
            </p:nvCxnSpPr>
            <p:spPr bwMode="auto">
              <a:xfrm flipH="1">
                <a:off x="8581376" y="3803323"/>
                <a:ext cx="177800" cy="1428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3" name="AutoShape 34"/>
              <p:cNvCxnSpPr>
                <a:cxnSpLocks noChangeShapeType="1"/>
                <a:stCxn id="80" idx="5"/>
                <a:endCxn id="78" idx="1"/>
              </p:cNvCxnSpPr>
              <p:nvPr/>
            </p:nvCxnSpPr>
            <p:spPr bwMode="auto">
              <a:xfrm>
                <a:off x="8844901" y="3803322"/>
                <a:ext cx="190500" cy="1460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grpSp>
        <p:sp>
          <p:nvSpPr>
            <p:cNvPr id="84" name="Line 35"/>
            <p:cNvSpPr>
              <a:spLocks noChangeShapeType="1"/>
            </p:cNvSpPr>
            <p:nvPr/>
          </p:nvSpPr>
          <p:spPr bwMode="auto">
            <a:xfrm>
              <a:off x="8509526" y="2742210"/>
              <a:ext cx="246062" cy="1714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800">
                <a:solidFill>
                  <a:srgbClr val="000000"/>
                </a:solidFill>
                <a:latin typeface="Tahoma" panose="020B0604030504040204" pitchFamily="34" charset="0"/>
              </a:endParaRPr>
            </a:p>
          </p:txBody>
        </p:sp>
        <p:sp>
          <p:nvSpPr>
            <p:cNvPr id="85" name="Line 36"/>
            <p:cNvSpPr>
              <a:spLocks noChangeShapeType="1"/>
            </p:cNvSpPr>
            <p:nvPr/>
          </p:nvSpPr>
          <p:spPr bwMode="auto">
            <a:xfrm>
              <a:off x="9570992" y="2915910"/>
              <a:ext cx="2952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800">
                <a:solidFill>
                  <a:srgbClr val="000000"/>
                </a:solidFill>
                <a:latin typeface="Tahoma" panose="020B0604030504040204" pitchFamily="34" charset="0"/>
              </a:endParaRPr>
            </a:p>
          </p:txBody>
        </p:sp>
        <p:sp>
          <p:nvSpPr>
            <p:cNvPr id="98" name="Line 51"/>
            <p:cNvSpPr>
              <a:spLocks noChangeShapeType="1"/>
            </p:cNvSpPr>
            <p:nvPr/>
          </p:nvSpPr>
          <p:spPr bwMode="auto">
            <a:xfrm flipV="1">
              <a:off x="8472519" y="1761179"/>
              <a:ext cx="3048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800">
                <a:solidFill>
                  <a:srgbClr val="000000"/>
                </a:solidFill>
                <a:latin typeface="Tahoma" panose="020B0604030504040204" pitchFamily="34" charset="0"/>
              </a:endParaRPr>
            </a:p>
          </p:txBody>
        </p:sp>
        <p:grpSp>
          <p:nvGrpSpPr>
            <p:cNvPr id="7" name="Group 6"/>
            <p:cNvGrpSpPr/>
            <p:nvPr/>
          </p:nvGrpSpPr>
          <p:grpSpPr>
            <a:xfrm>
              <a:off x="8901203" y="1400259"/>
              <a:ext cx="398464" cy="831849"/>
              <a:chOff x="8619476" y="1374448"/>
              <a:chExt cx="398464" cy="831849"/>
            </a:xfrm>
          </p:grpSpPr>
          <p:sp>
            <p:nvSpPr>
              <p:cNvPr id="99" name="Oval 52"/>
              <p:cNvSpPr>
                <a:spLocks noChangeArrowheads="1"/>
              </p:cNvSpPr>
              <p:nvPr/>
            </p:nvSpPr>
            <p:spPr bwMode="auto">
              <a:xfrm>
                <a:off x="8894115" y="1552247"/>
                <a:ext cx="123825" cy="114300"/>
              </a:xfrm>
              <a:prstGeom prst="ellipse">
                <a:avLst/>
              </a:prstGeom>
              <a:solidFill>
                <a:srgbClr val="339966"/>
              </a:solidFill>
              <a:ln w="12700" algn="ctr">
                <a:solidFill>
                  <a:schemeClr val="tx1"/>
                </a:solidFill>
                <a:round/>
                <a:headEnd/>
                <a:tailEnd/>
              </a:ln>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100" name="Oval 53"/>
              <p:cNvSpPr>
                <a:spLocks noChangeArrowheads="1"/>
              </p:cNvSpPr>
              <p:nvPr/>
            </p:nvSpPr>
            <p:spPr bwMode="auto">
              <a:xfrm>
                <a:off x="8621064" y="2093585"/>
                <a:ext cx="125412" cy="112712"/>
              </a:xfrm>
              <a:prstGeom prst="ellipse">
                <a:avLst/>
              </a:prstGeom>
              <a:solidFill>
                <a:srgbClr val="339966"/>
              </a:solidFill>
              <a:ln w="12700" algn="ctr">
                <a:solidFill>
                  <a:schemeClr val="tx1"/>
                </a:solidFill>
                <a:round/>
                <a:headEnd/>
                <a:tailEnd/>
              </a:ln>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101" name="Oval 54"/>
              <p:cNvSpPr>
                <a:spLocks noChangeArrowheads="1"/>
              </p:cNvSpPr>
              <p:nvPr/>
            </p:nvSpPr>
            <p:spPr bwMode="auto">
              <a:xfrm>
                <a:off x="8889351" y="1871335"/>
                <a:ext cx="122238" cy="112712"/>
              </a:xfrm>
              <a:prstGeom prst="ellipse">
                <a:avLst/>
              </a:prstGeom>
              <a:solidFill>
                <a:srgbClr val="339966"/>
              </a:solidFill>
              <a:ln w="12700" algn="ctr">
                <a:solidFill>
                  <a:schemeClr val="tx1"/>
                </a:solidFill>
                <a:round/>
                <a:headEnd/>
                <a:tailEnd/>
              </a:ln>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102" name="Oval 55"/>
              <p:cNvSpPr>
                <a:spLocks noChangeArrowheads="1"/>
              </p:cNvSpPr>
              <p:nvPr/>
            </p:nvSpPr>
            <p:spPr bwMode="auto">
              <a:xfrm>
                <a:off x="8619476" y="1374448"/>
                <a:ext cx="122238" cy="112713"/>
              </a:xfrm>
              <a:prstGeom prst="ellipse">
                <a:avLst/>
              </a:prstGeom>
              <a:solidFill>
                <a:srgbClr val="339966"/>
              </a:solidFill>
              <a:ln w="12700" algn="ctr">
                <a:solidFill>
                  <a:schemeClr val="tx1"/>
                </a:solidFill>
                <a:round/>
                <a:headEnd/>
                <a:tailEnd/>
              </a:ln>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cxnSp>
            <p:nvCxnSpPr>
              <p:cNvPr id="103" name="AutoShape 56"/>
              <p:cNvCxnSpPr>
                <a:cxnSpLocks noChangeShapeType="1"/>
                <a:stCxn id="102" idx="5"/>
                <a:endCxn id="99" idx="1"/>
              </p:cNvCxnSpPr>
              <p:nvPr/>
            </p:nvCxnSpPr>
            <p:spPr bwMode="auto">
              <a:xfrm>
                <a:off x="8724252" y="1471286"/>
                <a:ext cx="187325" cy="9842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4" name="AutoShape 57"/>
              <p:cNvCxnSpPr>
                <a:cxnSpLocks noChangeShapeType="1"/>
                <a:stCxn id="99" idx="4"/>
                <a:endCxn id="101" idx="0"/>
              </p:cNvCxnSpPr>
              <p:nvPr/>
            </p:nvCxnSpPr>
            <p:spPr bwMode="auto">
              <a:xfrm flipH="1">
                <a:off x="8951264" y="1666547"/>
                <a:ext cx="4762" cy="20478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05" name="AutoShape 58"/>
              <p:cNvCxnSpPr>
                <a:cxnSpLocks noChangeShapeType="1"/>
                <a:stCxn id="101" idx="3"/>
              </p:cNvCxnSpPr>
              <p:nvPr/>
            </p:nvCxnSpPr>
            <p:spPr bwMode="auto">
              <a:xfrm flipH="1">
                <a:off x="8725840" y="1968173"/>
                <a:ext cx="180975" cy="1444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grpSp>
        <p:sp>
          <p:nvSpPr>
            <p:cNvPr id="106" name="Line 59"/>
            <p:cNvSpPr>
              <a:spLocks noChangeShapeType="1"/>
            </p:cNvSpPr>
            <p:nvPr/>
          </p:nvSpPr>
          <p:spPr bwMode="auto">
            <a:xfrm>
              <a:off x="9570991" y="1710878"/>
              <a:ext cx="2952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800">
                <a:solidFill>
                  <a:srgbClr val="000000"/>
                </a:solidFill>
                <a:latin typeface="Tahoma" panose="020B0604030504040204" pitchFamily="34" charset="0"/>
              </a:endParaRPr>
            </a:p>
          </p:txBody>
        </p:sp>
        <p:sp>
          <p:nvSpPr>
            <p:cNvPr id="107" name="AutoShape 64"/>
            <p:cNvSpPr>
              <a:spLocks noChangeArrowheads="1"/>
            </p:cNvSpPr>
            <p:nvPr/>
          </p:nvSpPr>
          <p:spPr bwMode="auto">
            <a:xfrm>
              <a:off x="8625825" y="1176118"/>
              <a:ext cx="992180" cy="2235994"/>
            </a:xfrm>
            <a:prstGeom prst="roundRect">
              <a:avLst>
                <a:gd name="adj" fmla="val 16667"/>
              </a:avLst>
            </a:prstGeom>
            <a:noFill/>
            <a:ln w="254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grpSp>
      <p:grpSp>
        <p:nvGrpSpPr>
          <p:cNvPr id="14" name="Group 13"/>
          <p:cNvGrpSpPr/>
          <p:nvPr/>
        </p:nvGrpSpPr>
        <p:grpSpPr>
          <a:xfrm>
            <a:off x="9967770" y="1317297"/>
            <a:ext cx="1750407" cy="2413367"/>
            <a:chOff x="9967770" y="1317297"/>
            <a:chExt cx="1750407" cy="2413367"/>
          </a:xfrm>
        </p:grpSpPr>
        <p:sp>
          <p:nvSpPr>
            <p:cNvPr id="42" name="Text Box 3"/>
            <p:cNvSpPr txBox="1">
              <a:spLocks noChangeArrowheads="1"/>
            </p:cNvSpPr>
            <p:nvPr/>
          </p:nvSpPr>
          <p:spPr bwMode="auto">
            <a:xfrm>
              <a:off x="10422548" y="2057012"/>
              <a:ext cx="1287084" cy="400110"/>
            </a:xfrm>
            <a:prstGeom prst="rect">
              <a:avLst/>
            </a:prstGeom>
            <a:solidFill>
              <a:srgbClr val="FFFF00"/>
            </a:solidFill>
            <a:ln>
              <a:noFill/>
            </a:ln>
          </p:spPr>
          <p:txBody>
            <a:bodyPr wrap="none">
              <a:spAutoFit/>
            </a:bodyP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r>
                <a:rPr lang="en-US" altLang="en-US" sz="2000" dirty="0">
                  <a:solidFill>
                    <a:srgbClr val="000000"/>
                  </a:solidFill>
                  <a:latin typeface="+mn-lt"/>
                </a:rPr>
                <a:t>Graph (G</a:t>
              </a:r>
              <a:r>
                <a:rPr lang="en-US" altLang="en-US" sz="2000" baseline="-25000" dirty="0">
                  <a:solidFill>
                    <a:srgbClr val="000000"/>
                  </a:solidFill>
                  <a:latin typeface="+mn-lt"/>
                </a:rPr>
                <a:t>1</a:t>
              </a:r>
              <a:r>
                <a:rPr lang="en-US" altLang="en-US" sz="2000" dirty="0">
                  <a:solidFill>
                    <a:srgbClr val="000000"/>
                  </a:solidFill>
                  <a:latin typeface="+mn-lt"/>
                </a:rPr>
                <a:t>)</a:t>
              </a:r>
            </a:p>
          </p:txBody>
        </p:sp>
        <p:grpSp>
          <p:nvGrpSpPr>
            <p:cNvPr id="9" name="Group 8"/>
            <p:cNvGrpSpPr/>
            <p:nvPr/>
          </p:nvGrpSpPr>
          <p:grpSpPr>
            <a:xfrm>
              <a:off x="9967770" y="2485697"/>
              <a:ext cx="931862" cy="793750"/>
              <a:chOff x="10037115" y="3304847"/>
              <a:chExt cx="931862" cy="793750"/>
            </a:xfrm>
          </p:grpSpPr>
          <p:sp>
            <p:nvSpPr>
              <p:cNvPr id="54" name="Oval 15"/>
              <p:cNvSpPr>
                <a:spLocks noChangeArrowheads="1"/>
              </p:cNvSpPr>
              <p:nvPr/>
            </p:nvSpPr>
            <p:spPr bwMode="auto">
              <a:xfrm>
                <a:off x="10573690" y="3481060"/>
                <a:ext cx="123825" cy="112712"/>
              </a:xfrm>
              <a:prstGeom prst="ellipse">
                <a:avLst/>
              </a:prstGeom>
              <a:solidFill>
                <a:schemeClr val="hlink"/>
              </a:solidFill>
              <a:ln w="12700">
                <a:solidFill>
                  <a:schemeClr val="tx1"/>
                </a:solidFill>
                <a:round/>
                <a:headEnd/>
                <a:tailEnd/>
              </a:ln>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55" name="Oval 16"/>
              <p:cNvSpPr>
                <a:spLocks noChangeArrowheads="1"/>
              </p:cNvSpPr>
              <p:nvPr/>
            </p:nvSpPr>
            <p:spPr bwMode="auto">
              <a:xfrm>
                <a:off x="10846740" y="3985885"/>
                <a:ext cx="122237" cy="112712"/>
              </a:xfrm>
              <a:prstGeom prst="ellipse">
                <a:avLst/>
              </a:prstGeom>
              <a:solidFill>
                <a:schemeClr val="hlink"/>
              </a:solidFill>
              <a:ln w="12700">
                <a:solidFill>
                  <a:schemeClr val="tx1"/>
                </a:solidFill>
                <a:round/>
                <a:headEnd/>
                <a:tailEnd/>
              </a:ln>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56" name="Oval 17"/>
              <p:cNvSpPr>
                <a:spLocks noChangeArrowheads="1"/>
              </p:cNvSpPr>
              <p:nvPr/>
            </p:nvSpPr>
            <p:spPr bwMode="auto">
              <a:xfrm>
                <a:off x="10302226" y="3974773"/>
                <a:ext cx="122238" cy="111125"/>
              </a:xfrm>
              <a:prstGeom prst="ellipse">
                <a:avLst/>
              </a:prstGeom>
              <a:solidFill>
                <a:schemeClr val="hlink"/>
              </a:solidFill>
              <a:ln w="12700">
                <a:solidFill>
                  <a:schemeClr val="tx1"/>
                </a:solidFill>
                <a:round/>
                <a:headEnd/>
                <a:tailEnd/>
              </a:ln>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57" name="Oval 18"/>
              <p:cNvSpPr>
                <a:spLocks noChangeArrowheads="1"/>
              </p:cNvSpPr>
              <p:nvPr/>
            </p:nvSpPr>
            <p:spPr bwMode="auto">
              <a:xfrm>
                <a:off x="10568927" y="3798560"/>
                <a:ext cx="123825" cy="112712"/>
              </a:xfrm>
              <a:prstGeom prst="ellipse">
                <a:avLst/>
              </a:prstGeom>
              <a:solidFill>
                <a:schemeClr val="hlink"/>
              </a:solidFill>
              <a:ln w="12700">
                <a:solidFill>
                  <a:schemeClr val="tx1"/>
                </a:solidFill>
                <a:round/>
                <a:headEnd/>
                <a:tailEnd/>
              </a:ln>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58" name="Oval 19"/>
              <p:cNvSpPr>
                <a:spLocks noChangeArrowheads="1"/>
              </p:cNvSpPr>
              <p:nvPr/>
            </p:nvSpPr>
            <p:spPr bwMode="auto">
              <a:xfrm>
                <a:off x="10297465" y="3304847"/>
                <a:ext cx="123825" cy="1079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cxnSp>
            <p:nvCxnSpPr>
              <p:cNvPr id="69" name="AutoShape 20"/>
              <p:cNvCxnSpPr>
                <a:cxnSpLocks noChangeShapeType="1"/>
                <a:stCxn id="54" idx="4"/>
                <a:endCxn id="57" idx="0"/>
              </p:cNvCxnSpPr>
              <p:nvPr/>
            </p:nvCxnSpPr>
            <p:spPr bwMode="auto">
              <a:xfrm flipH="1">
                <a:off x="10630840" y="3593772"/>
                <a:ext cx="3175" cy="20478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70" name="AutoShape 21"/>
              <p:cNvCxnSpPr>
                <a:cxnSpLocks noChangeShapeType="1"/>
                <a:stCxn id="57" idx="3"/>
                <a:endCxn id="56" idx="7"/>
              </p:cNvCxnSpPr>
              <p:nvPr/>
            </p:nvCxnSpPr>
            <p:spPr bwMode="auto">
              <a:xfrm flipH="1">
                <a:off x="10407001" y="3895397"/>
                <a:ext cx="179388" cy="952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71" name="AutoShape 22"/>
              <p:cNvCxnSpPr>
                <a:cxnSpLocks noChangeShapeType="1"/>
                <a:stCxn id="57" idx="5"/>
                <a:endCxn id="55" idx="1"/>
              </p:cNvCxnSpPr>
              <p:nvPr/>
            </p:nvCxnSpPr>
            <p:spPr bwMode="auto">
              <a:xfrm>
                <a:off x="10675289" y="3895397"/>
                <a:ext cx="188912" cy="1079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2" name="Oval 23"/>
              <p:cNvSpPr>
                <a:spLocks noChangeArrowheads="1"/>
              </p:cNvSpPr>
              <p:nvPr/>
            </p:nvSpPr>
            <p:spPr bwMode="auto">
              <a:xfrm>
                <a:off x="10046639" y="3460423"/>
                <a:ext cx="125412" cy="1111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73" name="Oval 24"/>
              <p:cNvSpPr>
                <a:spLocks noChangeArrowheads="1"/>
              </p:cNvSpPr>
              <p:nvPr/>
            </p:nvSpPr>
            <p:spPr bwMode="auto">
              <a:xfrm>
                <a:off x="10037115" y="3792210"/>
                <a:ext cx="122237" cy="1127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cxnSp>
            <p:nvCxnSpPr>
              <p:cNvPr id="74" name="AutoShape 25"/>
              <p:cNvCxnSpPr>
                <a:cxnSpLocks noChangeShapeType="1"/>
                <a:stCxn id="72" idx="7"/>
                <a:endCxn id="58" idx="3"/>
              </p:cNvCxnSpPr>
              <p:nvPr/>
            </p:nvCxnSpPr>
            <p:spPr bwMode="auto">
              <a:xfrm flipV="1">
                <a:off x="10153002" y="3396923"/>
                <a:ext cx="163513" cy="793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75" name="AutoShape 26"/>
              <p:cNvCxnSpPr>
                <a:cxnSpLocks noChangeShapeType="1"/>
                <a:stCxn id="73" idx="5"/>
                <a:endCxn id="56" idx="1"/>
              </p:cNvCxnSpPr>
              <p:nvPr/>
            </p:nvCxnSpPr>
            <p:spPr bwMode="auto">
              <a:xfrm>
                <a:off x="10143477" y="3889047"/>
                <a:ext cx="176213" cy="10160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76" name="AutoShape 27"/>
              <p:cNvCxnSpPr>
                <a:cxnSpLocks noChangeShapeType="1"/>
                <a:stCxn id="72" idx="4"/>
                <a:endCxn id="73" idx="0"/>
              </p:cNvCxnSpPr>
              <p:nvPr/>
            </p:nvCxnSpPr>
            <p:spPr bwMode="auto">
              <a:xfrm flipH="1">
                <a:off x="10099026" y="3571548"/>
                <a:ext cx="7938" cy="2206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grpSp>
        <p:grpSp>
          <p:nvGrpSpPr>
            <p:cNvPr id="10" name="Group 9"/>
            <p:cNvGrpSpPr/>
            <p:nvPr/>
          </p:nvGrpSpPr>
          <p:grpSpPr>
            <a:xfrm>
              <a:off x="10003776" y="1317297"/>
              <a:ext cx="660401" cy="781051"/>
              <a:chOff x="10003776" y="1317297"/>
              <a:chExt cx="660401" cy="781051"/>
            </a:xfrm>
          </p:grpSpPr>
          <p:sp>
            <p:nvSpPr>
              <p:cNvPr id="86" name="Oval 39"/>
              <p:cNvSpPr>
                <a:spLocks noChangeArrowheads="1"/>
              </p:cNvSpPr>
              <p:nvPr/>
            </p:nvSpPr>
            <p:spPr bwMode="auto">
              <a:xfrm>
                <a:off x="10540352" y="1493510"/>
                <a:ext cx="123825" cy="112712"/>
              </a:xfrm>
              <a:prstGeom prst="ellipse">
                <a:avLst/>
              </a:prstGeom>
              <a:solidFill>
                <a:schemeClr val="hlink"/>
              </a:solidFill>
              <a:ln w="12700">
                <a:solidFill>
                  <a:schemeClr val="tx1"/>
                </a:solidFill>
                <a:round/>
                <a:headEnd/>
                <a:tailEnd/>
              </a:ln>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87" name="Oval 40"/>
              <p:cNvSpPr>
                <a:spLocks noChangeArrowheads="1"/>
              </p:cNvSpPr>
              <p:nvPr/>
            </p:nvSpPr>
            <p:spPr bwMode="auto">
              <a:xfrm>
                <a:off x="10268890" y="1987223"/>
                <a:ext cx="122237" cy="111125"/>
              </a:xfrm>
              <a:prstGeom prst="ellipse">
                <a:avLst/>
              </a:prstGeom>
              <a:solidFill>
                <a:schemeClr val="hlink"/>
              </a:solidFill>
              <a:ln w="12700">
                <a:solidFill>
                  <a:schemeClr val="tx1"/>
                </a:solidFill>
                <a:round/>
                <a:headEnd/>
                <a:tailEnd/>
              </a:ln>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88" name="Oval 41"/>
              <p:cNvSpPr>
                <a:spLocks noChangeArrowheads="1"/>
              </p:cNvSpPr>
              <p:nvPr/>
            </p:nvSpPr>
            <p:spPr bwMode="auto">
              <a:xfrm>
                <a:off x="10535590" y="1811010"/>
                <a:ext cx="123825" cy="112712"/>
              </a:xfrm>
              <a:prstGeom prst="ellipse">
                <a:avLst/>
              </a:prstGeom>
              <a:solidFill>
                <a:schemeClr val="hlink"/>
              </a:solidFill>
              <a:ln w="12700">
                <a:solidFill>
                  <a:schemeClr val="tx1"/>
                </a:solidFill>
                <a:round/>
                <a:headEnd/>
                <a:tailEnd/>
              </a:ln>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89" name="Oval 42"/>
              <p:cNvSpPr>
                <a:spLocks noChangeArrowheads="1"/>
              </p:cNvSpPr>
              <p:nvPr/>
            </p:nvSpPr>
            <p:spPr bwMode="auto">
              <a:xfrm>
                <a:off x="10264127" y="1317297"/>
                <a:ext cx="123825" cy="107950"/>
              </a:xfrm>
              <a:prstGeom prst="ellipse">
                <a:avLst/>
              </a:prstGeom>
              <a:solidFill>
                <a:schemeClr val="hlink"/>
              </a:solidFill>
              <a:ln w="12700">
                <a:solidFill>
                  <a:schemeClr val="tx1"/>
                </a:solidFill>
                <a:round/>
                <a:headEnd/>
                <a:tailEnd/>
              </a:ln>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cxnSp>
            <p:nvCxnSpPr>
              <p:cNvPr id="90" name="AutoShape 43"/>
              <p:cNvCxnSpPr>
                <a:cxnSpLocks noChangeShapeType="1"/>
                <a:stCxn id="86" idx="4"/>
                <a:endCxn id="88" idx="0"/>
              </p:cNvCxnSpPr>
              <p:nvPr/>
            </p:nvCxnSpPr>
            <p:spPr bwMode="auto">
              <a:xfrm flipH="1">
                <a:off x="10597502" y="1606222"/>
                <a:ext cx="3175" cy="20478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1" name="AutoShape 44"/>
              <p:cNvCxnSpPr>
                <a:cxnSpLocks noChangeShapeType="1"/>
                <a:stCxn id="88" idx="3"/>
                <a:endCxn id="87" idx="7"/>
              </p:cNvCxnSpPr>
              <p:nvPr/>
            </p:nvCxnSpPr>
            <p:spPr bwMode="auto">
              <a:xfrm flipH="1">
                <a:off x="10373665" y="1907847"/>
                <a:ext cx="179387" cy="952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2" name="AutoShape 45"/>
              <p:cNvCxnSpPr>
                <a:cxnSpLocks noChangeShapeType="1"/>
              </p:cNvCxnSpPr>
              <p:nvPr/>
            </p:nvCxnSpPr>
            <p:spPr bwMode="auto">
              <a:xfrm>
                <a:off x="10376839" y="1420485"/>
                <a:ext cx="188912" cy="10636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93" name="Oval 46"/>
              <p:cNvSpPr>
                <a:spLocks noChangeArrowheads="1"/>
              </p:cNvSpPr>
              <p:nvPr/>
            </p:nvSpPr>
            <p:spPr bwMode="auto">
              <a:xfrm>
                <a:off x="10013302" y="1472873"/>
                <a:ext cx="125413" cy="1111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94" name="Oval 47"/>
              <p:cNvSpPr>
                <a:spLocks noChangeArrowheads="1"/>
              </p:cNvSpPr>
              <p:nvPr/>
            </p:nvSpPr>
            <p:spPr bwMode="auto">
              <a:xfrm>
                <a:off x="10003776" y="1804660"/>
                <a:ext cx="122238" cy="1127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cxnSp>
            <p:nvCxnSpPr>
              <p:cNvPr id="95" name="AutoShape 48"/>
              <p:cNvCxnSpPr>
                <a:cxnSpLocks noChangeShapeType="1"/>
                <a:stCxn id="93" idx="7"/>
                <a:endCxn id="89" idx="3"/>
              </p:cNvCxnSpPr>
              <p:nvPr/>
            </p:nvCxnSpPr>
            <p:spPr bwMode="auto">
              <a:xfrm flipV="1">
                <a:off x="10119664" y="1409373"/>
                <a:ext cx="163512" cy="793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6" name="AutoShape 49"/>
              <p:cNvCxnSpPr>
                <a:cxnSpLocks noChangeShapeType="1"/>
                <a:stCxn id="94" idx="5"/>
                <a:endCxn id="87" idx="1"/>
              </p:cNvCxnSpPr>
              <p:nvPr/>
            </p:nvCxnSpPr>
            <p:spPr bwMode="auto">
              <a:xfrm>
                <a:off x="10110139" y="1901497"/>
                <a:ext cx="176212" cy="10160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7" name="AutoShape 50"/>
              <p:cNvCxnSpPr>
                <a:cxnSpLocks noChangeShapeType="1"/>
                <a:stCxn id="93" idx="4"/>
                <a:endCxn id="94" idx="0"/>
              </p:cNvCxnSpPr>
              <p:nvPr/>
            </p:nvCxnSpPr>
            <p:spPr bwMode="auto">
              <a:xfrm flipH="1">
                <a:off x="10065690" y="1583998"/>
                <a:ext cx="7937" cy="2206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grpSp>
        <p:sp>
          <p:nvSpPr>
            <p:cNvPr id="108" name="Rectangle 65"/>
            <p:cNvSpPr>
              <a:spLocks noChangeArrowheads="1"/>
            </p:cNvSpPr>
            <p:nvPr/>
          </p:nvSpPr>
          <p:spPr bwMode="auto">
            <a:xfrm>
              <a:off x="10431094" y="3330554"/>
              <a:ext cx="1287083" cy="400110"/>
            </a:xfrm>
            <a:prstGeom prst="rect">
              <a:avLst/>
            </a:prstGeom>
            <a:solidFill>
              <a:srgbClr val="FFFF00"/>
            </a:solidFill>
            <a:ln>
              <a:noFill/>
            </a:ln>
          </p:spPr>
          <p:txBody>
            <a:bodyPr wrap="none">
              <a:spAutoFit/>
            </a:bodyP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defTabSz="914400" eaLnBrk="1" fontAlgn="base" hangingPunct="1">
                <a:spcBef>
                  <a:spcPct val="0"/>
                </a:spcBef>
                <a:spcAft>
                  <a:spcPct val="0"/>
                </a:spcAft>
              </a:pPr>
              <a:r>
                <a:rPr lang="en-US" altLang="en-US" sz="2000" dirty="0">
                  <a:solidFill>
                    <a:srgbClr val="000000"/>
                  </a:solidFill>
                  <a:latin typeface="+mn-lt"/>
                </a:rPr>
                <a:t>Graph (G</a:t>
              </a:r>
              <a:r>
                <a:rPr lang="en-US" altLang="en-US" sz="2000" baseline="-25000" dirty="0">
                  <a:solidFill>
                    <a:srgbClr val="000000"/>
                  </a:solidFill>
                  <a:latin typeface="+mn-lt"/>
                </a:rPr>
                <a:t>2</a:t>
              </a:r>
              <a:r>
                <a:rPr lang="en-US" altLang="en-US" sz="2000" dirty="0">
                  <a:solidFill>
                    <a:srgbClr val="000000"/>
                  </a:solidFill>
                  <a:latin typeface="+mn-lt"/>
                </a:rPr>
                <a:t>)</a:t>
              </a:r>
            </a:p>
          </p:txBody>
        </p:sp>
      </p:grpSp>
      <p:grpSp>
        <p:nvGrpSpPr>
          <p:cNvPr id="3" name="Group 2"/>
          <p:cNvGrpSpPr/>
          <p:nvPr/>
        </p:nvGrpSpPr>
        <p:grpSpPr>
          <a:xfrm>
            <a:off x="7372784" y="1423660"/>
            <a:ext cx="1225597" cy="1265299"/>
            <a:chOff x="7372784" y="1423660"/>
            <a:chExt cx="1225597" cy="1265299"/>
          </a:xfrm>
        </p:grpSpPr>
        <p:sp>
          <p:nvSpPr>
            <p:cNvPr id="44" name="Text Box 5"/>
            <p:cNvSpPr txBox="1">
              <a:spLocks noChangeArrowheads="1"/>
            </p:cNvSpPr>
            <p:nvPr/>
          </p:nvSpPr>
          <p:spPr bwMode="auto">
            <a:xfrm>
              <a:off x="7372784" y="1423660"/>
              <a:ext cx="1225597" cy="400110"/>
            </a:xfrm>
            <a:prstGeom prst="rect">
              <a:avLst/>
            </a:prstGeom>
            <a:solidFill>
              <a:srgbClr val="FFFF00"/>
            </a:solidFill>
            <a:ln>
              <a:noFill/>
            </a:ln>
          </p:spPr>
          <p:txBody>
            <a:bodyPr wrap="square">
              <a:spAutoFit/>
            </a:bodyP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r>
                <a:rPr lang="en-US" altLang="en-US" sz="2000" dirty="0">
                  <a:solidFill>
                    <a:srgbClr val="000000"/>
                  </a:solidFill>
                  <a:latin typeface="+mn-lt"/>
                </a:rPr>
                <a:t>Query (q)</a:t>
              </a:r>
            </a:p>
          </p:txBody>
        </p:sp>
        <p:grpSp>
          <p:nvGrpSpPr>
            <p:cNvPr id="6" name="Group 5"/>
            <p:cNvGrpSpPr/>
            <p:nvPr/>
          </p:nvGrpSpPr>
          <p:grpSpPr>
            <a:xfrm>
              <a:off x="7792386" y="1857110"/>
              <a:ext cx="671514" cy="831849"/>
              <a:chOff x="7320901" y="2419023"/>
              <a:chExt cx="671514" cy="831849"/>
            </a:xfrm>
          </p:grpSpPr>
          <p:sp>
            <p:nvSpPr>
              <p:cNvPr id="45" name="Oval 6"/>
              <p:cNvSpPr>
                <a:spLocks noChangeArrowheads="1"/>
              </p:cNvSpPr>
              <p:nvPr/>
            </p:nvSpPr>
            <p:spPr bwMode="auto">
              <a:xfrm>
                <a:off x="7595540" y="2596822"/>
                <a:ext cx="123825" cy="114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46" name="Oval 7"/>
              <p:cNvSpPr>
                <a:spLocks noChangeArrowheads="1"/>
              </p:cNvSpPr>
              <p:nvPr/>
            </p:nvSpPr>
            <p:spPr bwMode="auto">
              <a:xfrm>
                <a:off x="7868590" y="3138160"/>
                <a:ext cx="123825" cy="1127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47" name="Oval 8"/>
              <p:cNvSpPr>
                <a:spLocks noChangeArrowheads="1"/>
              </p:cNvSpPr>
              <p:nvPr/>
            </p:nvSpPr>
            <p:spPr bwMode="auto">
              <a:xfrm>
                <a:off x="7322489" y="3138160"/>
                <a:ext cx="125412" cy="1127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48" name="Oval 9"/>
              <p:cNvSpPr>
                <a:spLocks noChangeArrowheads="1"/>
              </p:cNvSpPr>
              <p:nvPr/>
            </p:nvSpPr>
            <p:spPr bwMode="auto">
              <a:xfrm>
                <a:off x="7590776" y="2915910"/>
                <a:ext cx="122238" cy="1127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49" name="Oval 10"/>
              <p:cNvSpPr>
                <a:spLocks noChangeArrowheads="1"/>
              </p:cNvSpPr>
              <p:nvPr/>
            </p:nvSpPr>
            <p:spPr bwMode="auto">
              <a:xfrm>
                <a:off x="7320901" y="2419023"/>
                <a:ext cx="122238" cy="1127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cxnSp>
            <p:nvCxnSpPr>
              <p:cNvPr id="50" name="AutoShape 11"/>
              <p:cNvCxnSpPr>
                <a:cxnSpLocks noChangeShapeType="1"/>
                <a:stCxn id="49" idx="5"/>
                <a:endCxn id="45" idx="1"/>
              </p:cNvCxnSpPr>
              <p:nvPr/>
            </p:nvCxnSpPr>
            <p:spPr bwMode="auto">
              <a:xfrm>
                <a:off x="7425677" y="2514272"/>
                <a:ext cx="187325" cy="101600"/>
              </a:xfrm>
              <a:prstGeom prst="straightConnector1">
                <a:avLst/>
              </a:prstGeom>
              <a:noFill/>
              <a:ln w="25400">
                <a:solidFill>
                  <a:srgbClr val="FF0000"/>
                </a:solidFill>
                <a:round/>
                <a:headEnd/>
                <a:tailEnd/>
              </a:ln>
              <a:extLst>
                <a:ext uri="{909E8E84-426E-40DD-AFC4-6F175D3DCCD1}">
                  <a14:hiddenFill xmlns:a14="http://schemas.microsoft.com/office/drawing/2010/main">
                    <a:noFill/>
                  </a14:hiddenFill>
                </a:ext>
              </a:extLst>
            </p:spPr>
          </p:cxnSp>
          <p:cxnSp>
            <p:nvCxnSpPr>
              <p:cNvPr id="51" name="AutoShape 12"/>
              <p:cNvCxnSpPr>
                <a:cxnSpLocks noChangeShapeType="1"/>
                <a:stCxn id="45" idx="4"/>
                <a:endCxn id="48" idx="0"/>
              </p:cNvCxnSpPr>
              <p:nvPr/>
            </p:nvCxnSpPr>
            <p:spPr bwMode="auto">
              <a:xfrm flipH="1">
                <a:off x="7652690" y="2711122"/>
                <a:ext cx="3175" cy="20478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52" name="AutoShape 13"/>
              <p:cNvCxnSpPr>
                <a:cxnSpLocks noChangeShapeType="1"/>
                <a:stCxn id="48" idx="3"/>
              </p:cNvCxnSpPr>
              <p:nvPr/>
            </p:nvCxnSpPr>
            <p:spPr bwMode="auto">
              <a:xfrm flipH="1">
                <a:off x="7427265" y="3012748"/>
                <a:ext cx="180975" cy="144463"/>
              </a:xfrm>
              <a:prstGeom prst="straightConnector1">
                <a:avLst/>
              </a:prstGeom>
              <a:noFill/>
              <a:ln w="25400">
                <a:solidFill>
                  <a:srgbClr val="FF0000"/>
                </a:solidFill>
                <a:round/>
                <a:headEnd/>
                <a:tailEnd/>
              </a:ln>
              <a:extLst>
                <a:ext uri="{909E8E84-426E-40DD-AFC4-6F175D3DCCD1}">
                  <a14:hiddenFill xmlns:a14="http://schemas.microsoft.com/office/drawing/2010/main">
                    <a:noFill/>
                  </a14:hiddenFill>
                </a:ext>
              </a:extLst>
            </p:spPr>
          </p:cxnSp>
          <p:cxnSp>
            <p:nvCxnSpPr>
              <p:cNvPr id="53" name="AutoShape 14"/>
              <p:cNvCxnSpPr>
                <a:cxnSpLocks noChangeShapeType="1"/>
                <a:stCxn id="48" idx="5"/>
                <a:endCxn id="46" idx="1"/>
              </p:cNvCxnSpPr>
              <p:nvPr/>
            </p:nvCxnSpPr>
            <p:spPr bwMode="auto">
              <a:xfrm>
                <a:off x="7697139" y="3011161"/>
                <a:ext cx="190500" cy="142875"/>
              </a:xfrm>
              <a:prstGeom prst="straightConnector1">
                <a:avLst/>
              </a:prstGeom>
              <a:noFill/>
              <a:ln w="25400">
                <a:solidFill>
                  <a:srgbClr val="FF0000"/>
                </a:solidFill>
                <a:round/>
                <a:headEnd/>
                <a:tailEnd/>
              </a:ln>
              <a:extLst>
                <a:ext uri="{909E8E84-426E-40DD-AFC4-6F175D3DCCD1}">
                  <a14:hiddenFill xmlns:a14="http://schemas.microsoft.com/office/drawing/2010/main">
                    <a:noFill/>
                  </a14:hiddenFill>
                </a:ext>
              </a:extLst>
            </p:spPr>
          </p:cxnSp>
          <p:cxnSp>
            <p:nvCxnSpPr>
              <p:cNvPr id="109" name="AutoShape 11"/>
              <p:cNvCxnSpPr>
                <a:cxnSpLocks noChangeShapeType="1"/>
              </p:cNvCxnSpPr>
              <p:nvPr/>
            </p:nvCxnSpPr>
            <p:spPr bwMode="auto">
              <a:xfrm flipH="1">
                <a:off x="7655304" y="2703370"/>
                <a:ext cx="7939" cy="220292"/>
              </a:xfrm>
              <a:prstGeom prst="straightConnector1">
                <a:avLst/>
              </a:prstGeom>
              <a:noFill/>
              <a:ln w="25400">
                <a:solidFill>
                  <a:srgbClr val="FF0000"/>
                </a:solidFill>
                <a:round/>
                <a:headEnd/>
                <a:tailEnd/>
              </a:ln>
              <a:extLst>
                <a:ext uri="{909E8E84-426E-40DD-AFC4-6F175D3DCCD1}">
                  <a14:hiddenFill xmlns:a14="http://schemas.microsoft.com/office/drawing/2010/main">
                    <a:noFill/>
                  </a14:hiddenFill>
                </a:ext>
              </a:extLst>
            </p:spPr>
          </p:cxnSp>
        </p:grpSp>
      </p:grpSp>
      <p:sp>
        <p:nvSpPr>
          <p:cNvPr id="12" name="TextBox 11"/>
          <p:cNvSpPr txBox="1"/>
          <p:nvPr/>
        </p:nvSpPr>
        <p:spPr>
          <a:xfrm>
            <a:off x="2589608" y="5531653"/>
            <a:ext cx="5395973" cy="1138773"/>
          </a:xfrm>
          <a:prstGeom prst="rect">
            <a:avLst/>
          </a:prstGeom>
          <a:solidFill>
            <a:srgbClr val="FFC000"/>
          </a:solidFill>
        </p:spPr>
        <p:txBody>
          <a:bodyPr wrap="square" rtlCol="0">
            <a:spAutoFit/>
          </a:bodyPr>
          <a:lstStyle/>
          <a:p>
            <a:pPr defTabSz="914400" fontAlgn="base">
              <a:spcBef>
                <a:spcPct val="20000"/>
              </a:spcBef>
              <a:spcAft>
                <a:spcPct val="0"/>
              </a:spcAft>
              <a:buClr>
                <a:srgbClr val="3333CC"/>
              </a:buClr>
              <a:buSzPct val="60000"/>
            </a:pPr>
            <a:r>
              <a:rPr lang="en-US" altLang="en-US" sz="2000" dirty="0">
                <a:solidFill>
                  <a:srgbClr val="000000"/>
                </a:solidFill>
              </a:rPr>
              <a:t>Assume: Query graph has 5 features </a:t>
            </a:r>
          </a:p>
          <a:p>
            <a:pPr defTabSz="914400" fontAlgn="base">
              <a:spcBef>
                <a:spcPct val="20000"/>
              </a:spcBef>
              <a:spcAft>
                <a:spcPct val="0"/>
              </a:spcAft>
              <a:buClr>
                <a:srgbClr val="3333CC"/>
              </a:buClr>
              <a:buSzPct val="60000"/>
            </a:pPr>
            <a:r>
              <a:rPr lang="en-US" altLang="en-US" sz="2000" dirty="0">
                <a:solidFill>
                  <a:srgbClr val="000000"/>
                </a:solidFill>
              </a:rPr>
              <a:t>Relaxation threshold: Can miss at most 2 features</a:t>
            </a:r>
          </a:p>
          <a:p>
            <a:pPr defTabSz="914400" fontAlgn="base">
              <a:spcBef>
                <a:spcPct val="20000"/>
              </a:spcBef>
              <a:spcAft>
                <a:spcPct val="0"/>
              </a:spcAft>
              <a:buClr>
                <a:srgbClr val="3333CC"/>
              </a:buClr>
              <a:buSzPct val="60000"/>
            </a:pPr>
            <a:r>
              <a:rPr lang="en-US" altLang="en-US" sz="2000" dirty="0">
                <a:solidFill>
                  <a:srgbClr val="000000"/>
                </a:solidFill>
              </a:rPr>
              <a:t>Then: G</a:t>
            </a:r>
            <a:r>
              <a:rPr lang="en-US" altLang="en-US" sz="2000" baseline="-25000" dirty="0">
                <a:solidFill>
                  <a:srgbClr val="000000"/>
                </a:solidFill>
              </a:rPr>
              <a:t>1</a:t>
            </a:r>
            <a:r>
              <a:rPr lang="en-US" altLang="en-US" sz="2000" dirty="0">
                <a:solidFill>
                  <a:srgbClr val="000000"/>
                </a:solidFill>
              </a:rPr>
              <a:t>, G</a:t>
            </a:r>
            <a:r>
              <a:rPr lang="en-US" altLang="en-US" sz="2000" baseline="-25000" dirty="0">
                <a:solidFill>
                  <a:srgbClr val="000000"/>
                </a:solidFill>
              </a:rPr>
              <a:t>2</a:t>
            </a:r>
            <a:r>
              <a:rPr lang="en-US" altLang="en-US" sz="2000" dirty="0">
                <a:solidFill>
                  <a:srgbClr val="000000"/>
                </a:solidFill>
              </a:rPr>
              <a:t>, G</a:t>
            </a:r>
            <a:r>
              <a:rPr lang="en-US" altLang="en-US" sz="2000" baseline="-25000" dirty="0">
                <a:solidFill>
                  <a:srgbClr val="000000"/>
                </a:solidFill>
              </a:rPr>
              <a:t>3 </a:t>
            </a:r>
            <a:r>
              <a:rPr lang="en-US" altLang="en-US" sz="2000" dirty="0">
                <a:solidFill>
                  <a:srgbClr val="000000"/>
                </a:solidFill>
              </a:rPr>
              <a:t>are pruned</a:t>
            </a:r>
          </a:p>
        </p:txBody>
      </p:sp>
      <p:sp>
        <p:nvSpPr>
          <p:cNvPr id="13" name="Right Arrow 12"/>
          <p:cNvSpPr/>
          <p:nvPr/>
        </p:nvSpPr>
        <p:spPr>
          <a:xfrm rot="20222713">
            <a:off x="8096213" y="5984429"/>
            <a:ext cx="410258" cy="257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8378374" y="3862719"/>
            <a:ext cx="3297156" cy="2944456"/>
            <a:chOff x="8378374" y="3862719"/>
            <a:chExt cx="3297156" cy="2944456"/>
          </a:xfrm>
        </p:grpSpPr>
        <p:graphicFrame>
          <p:nvGraphicFramePr>
            <p:cNvPr id="110" name="Group 3"/>
            <p:cNvGraphicFramePr>
              <a:graphicFrameLocks/>
            </p:cNvGraphicFramePr>
            <p:nvPr/>
          </p:nvGraphicFramePr>
          <p:xfrm>
            <a:off x="8837620" y="4314511"/>
            <a:ext cx="2837910" cy="2011680"/>
          </p:xfrm>
          <a:graphic>
            <a:graphicData uri="http://schemas.openxmlformats.org/drawingml/2006/table">
              <a:tbl>
                <a:tblPr/>
                <a:tblGrid>
                  <a:gridCol w="473372">
                    <a:extLst>
                      <a:ext uri="{9D8B030D-6E8A-4147-A177-3AD203B41FA5}">
                        <a16:colId xmlns:a16="http://schemas.microsoft.com/office/drawing/2014/main" val="20000"/>
                      </a:ext>
                    </a:extLst>
                  </a:gridCol>
                  <a:gridCol w="472598">
                    <a:extLst>
                      <a:ext uri="{9D8B030D-6E8A-4147-A177-3AD203B41FA5}">
                        <a16:colId xmlns:a16="http://schemas.microsoft.com/office/drawing/2014/main" val="20001"/>
                      </a:ext>
                    </a:extLst>
                  </a:gridCol>
                  <a:gridCol w="473372">
                    <a:extLst>
                      <a:ext uri="{9D8B030D-6E8A-4147-A177-3AD203B41FA5}">
                        <a16:colId xmlns:a16="http://schemas.microsoft.com/office/drawing/2014/main" val="20002"/>
                      </a:ext>
                    </a:extLst>
                  </a:gridCol>
                  <a:gridCol w="472598">
                    <a:extLst>
                      <a:ext uri="{9D8B030D-6E8A-4147-A177-3AD203B41FA5}">
                        <a16:colId xmlns:a16="http://schemas.microsoft.com/office/drawing/2014/main" val="20003"/>
                      </a:ext>
                    </a:extLst>
                  </a:gridCol>
                  <a:gridCol w="473372">
                    <a:extLst>
                      <a:ext uri="{9D8B030D-6E8A-4147-A177-3AD203B41FA5}">
                        <a16:colId xmlns:a16="http://schemas.microsoft.com/office/drawing/2014/main" val="20004"/>
                      </a:ext>
                    </a:extLst>
                  </a:gridCol>
                  <a:gridCol w="472598">
                    <a:extLst>
                      <a:ext uri="{9D8B030D-6E8A-4147-A177-3AD203B41FA5}">
                        <a16:colId xmlns:a16="http://schemas.microsoft.com/office/drawing/2014/main" val="20005"/>
                      </a:ext>
                    </a:extLst>
                  </a:gridCol>
                </a:tblGrid>
                <a:tr h="304881">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G</a:t>
                        </a:r>
                        <a:r>
                          <a:rPr kumimoji="0" lang="en-US" sz="2000" b="0" i="0" u="none" strike="noStrike" cap="none" normalizeH="0" baseline="-25000" dirty="0">
                            <a:ln>
                              <a:noFill/>
                            </a:ln>
                            <a:solidFill>
                              <a:schemeClr val="tx1"/>
                            </a:solidFill>
                            <a:effectLst/>
                            <a:latin typeface="+mn-lt"/>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G</a:t>
                        </a:r>
                        <a:r>
                          <a:rPr kumimoji="0" lang="en-US" sz="2000" b="0" i="0" u="none" strike="noStrike" cap="none" normalizeH="0" baseline="-25000">
                            <a:ln>
                              <a:noFill/>
                            </a:ln>
                            <a:solidFill>
                              <a:schemeClr val="tx1"/>
                            </a:solidFill>
                            <a:effectLst/>
                            <a:latin typeface="+mn-lt"/>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G</a:t>
                        </a:r>
                        <a:r>
                          <a:rPr kumimoji="0" lang="en-US" sz="2000" b="0" i="0" u="none" strike="noStrike" cap="none" normalizeH="0" baseline="-25000">
                            <a:ln>
                              <a:noFill/>
                            </a:ln>
                            <a:solidFill>
                              <a:schemeClr val="tx1"/>
                            </a:solidFill>
                            <a:effectLst/>
                            <a:latin typeface="+mn-lt"/>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G</a:t>
                        </a:r>
                        <a:r>
                          <a:rPr kumimoji="0" lang="en-US" sz="2000" b="0" i="0" u="none" strike="noStrike" cap="none" normalizeH="0" baseline="-25000">
                            <a:ln>
                              <a:noFill/>
                            </a:ln>
                            <a:solidFill>
                              <a:schemeClr val="tx1"/>
                            </a:solidFill>
                            <a:effectLst/>
                            <a:latin typeface="+mn-lt"/>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G</a:t>
                        </a:r>
                        <a:r>
                          <a:rPr kumimoji="0" lang="en-US" sz="2000" b="0" i="0" u="none" strike="noStrike" cap="none" normalizeH="0" baseline="-25000">
                            <a:ln>
                              <a:noFill/>
                            </a:ln>
                            <a:solidFill>
                              <a:schemeClr val="tx1"/>
                            </a:solidFill>
                            <a:effectLst/>
                            <a:latin typeface="+mn-lt"/>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81">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f</a:t>
                        </a:r>
                        <a:r>
                          <a:rPr kumimoji="0" lang="en-US" sz="2000" b="0" i="0" u="none" strike="noStrike" cap="none" normalizeH="0" baseline="-25000" dirty="0">
                            <a:ln>
                              <a:noFill/>
                            </a:ln>
                            <a:solidFill>
                              <a:schemeClr val="tx1"/>
                            </a:solidFill>
                            <a:effectLst/>
                            <a:latin typeface="+mn-lt"/>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81">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f</a:t>
                        </a:r>
                        <a:r>
                          <a:rPr kumimoji="0" lang="en-US" sz="2000" b="0" i="0" u="none" strike="noStrike" cap="none" normalizeH="0" baseline="-25000" dirty="0">
                            <a:ln>
                              <a:noFill/>
                            </a:ln>
                            <a:solidFill>
                              <a:schemeClr val="tx1"/>
                            </a:solidFill>
                            <a:effectLst/>
                            <a:latin typeface="+mn-lt"/>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81">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f</a:t>
                        </a:r>
                        <a:r>
                          <a:rPr kumimoji="0" lang="en-US" sz="2000" b="0" i="0" u="none" strike="noStrike" cap="none" normalizeH="0" baseline="-25000">
                            <a:ln>
                              <a:noFill/>
                            </a:ln>
                            <a:solidFill>
                              <a:schemeClr val="tx1"/>
                            </a:solidFill>
                            <a:effectLst/>
                            <a:latin typeface="+mn-lt"/>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81">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f</a:t>
                        </a:r>
                        <a:r>
                          <a:rPr kumimoji="0" lang="en-US" sz="2000" b="0" i="0" u="none" strike="noStrike" cap="none" normalizeH="0" baseline="-25000">
                            <a:ln>
                              <a:noFill/>
                            </a:ln>
                            <a:solidFill>
                              <a:schemeClr val="tx1"/>
                            </a:solidFill>
                            <a:effectLst/>
                            <a:latin typeface="+mn-lt"/>
                            <a:cs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81">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f</a:t>
                        </a:r>
                        <a:r>
                          <a:rPr kumimoji="0" lang="en-US" sz="2000" b="0" i="0" u="none" strike="noStrike" cap="none" normalizeH="0" baseline="-25000" dirty="0">
                            <a:ln>
                              <a:noFill/>
                            </a:ln>
                            <a:solidFill>
                              <a:schemeClr val="tx1"/>
                            </a:solidFill>
                            <a:effectLst/>
                            <a:latin typeface="+mn-lt"/>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mn-lt"/>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7" name="Text Box 61"/>
            <p:cNvSpPr txBox="1">
              <a:spLocks noChangeArrowheads="1"/>
            </p:cNvSpPr>
            <p:nvPr/>
          </p:nvSpPr>
          <p:spPr bwMode="auto">
            <a:xfrm>
              <a:off x="9160382" y="3862719"/>
              <a:ext cx="2225994" cy="400110"/>
            </a:xfrm>
            <a:prstGeom prst="rect">
              <a:avLst/>
            </a:prstGeom>
            <a:solidFill>
              <a:srgbClr val="92D050"/>
            </a:solidFill>
            <a:ln>
              <a:noFill/>
            </a:ln>
          </p:spPr>
          <p:txBody>
            <a:bodyPr wrap="none">
              <a:spAutoFit/>
            </a:bodyP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r>
                <a:rPr lang="en-US" altLang="en-US" sz="2000" b="1" dirty="0">
                  <a:latin typeface="+mn-lt"/>
                </a:rPr>
                <a:t>Graphs in database</a:t>
              </a:r>
            </a:p>
          </p:txBody>
        </p:sp>
        <p:sp>
          <p:nvSpPr>
            <p:cNvPr id="118" name="Text Box 62"/>
            <p:cNvSpPr txBox="1">
              <a:spLocks noChangeArrowheads="1"/>
            </p:cNvSpPr>
            <p:nvPr/>
          </p:nvSpPr>
          <p:spPr bwMode="auto">
            <a:xfrm rot="16200000">
              <a:off x="8046937" y="5076420"/>
              <a:ext cx="1062983" cy="400110"/>
            </a:xfrm>
            <a:prstGeom prst="rect">
              <a:avLst/>
            </a:prstGeom>
            <a:solidFill>
              <a:srgbClr val="92D050"/>
            </a:solidFill>
            <a:ln>
              <a:noFill/>
            </a:ln>
          </p:spPr>
          <p:txBody>
            <a:bodyPr wrap="none">
              <a:spAutoFit/>
            </a:bodyP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r>
                <a:rPr lang="en-US" altLang="en-US" sz="2000" b="1" dirty="0">
                  <a:latin typeface="+mn-lt"/>
                </a:rPr>
                <a:t>features</a:t>
              </a:r>
            </a:p>
          </p:txBody>
        </p:sp>
        <p:sp>
          <p:nvSpPr>
            <p:cNvPr id="133" name="Text Box 61"/>
            <p:cNvSpPr txBox="1">
              <a:spLocks noChangeArrowheads="1"/>
            </p:cNvSpPr>
            <p:nvPr/>
          </p:nvSpPr>
          <p:spPr bwMode="auto">
            <a:xfrm>
              <a:off x="8997589" y="6407065"/>
              <a:ext cx="2613088" cy="400110"/>
            </a:xfrm>
            <a:prstGeom prst="rect">
              <a:avLst/>
            </a:prstGeom>
            <a:solidFill>
              <a:srgbClr val="FFC000"/>
            </a:solidFill>
            <a:ln>
              <a:noFill/>
            </a:ln>
          </p:spPr>
          <p:txBody>
            <a:bodyPr wrap="none">
              <a:spAutoFit/>
            </a:bodyPr>
            <a:lstStyle>
              <a:lvl1pPr eaLnBrk="0" hangingPunct="0">
                <a:defRPr sz="2800">
                  <a:solidFill>
                    <a:schemeClr val="tx1"/>
                  </a:solidFill>
                  <a:latin typeface="Tahoma" panose="020B0604030504040204" pitchFamily="34" charset="0"/>
                  <a:cs typeface="Arial" panose="020B0604020202020204" pitchFamily="34" charset="0"/>
                </a:defRPr>
              </a:lvl1pPr>
              <a:lvl2pPr marL="742950" indent="-285750" eaLnBrk="0" hangingPunct="0">
                <a:defRPr sz="2800">
                  <a:solidFill>
                    <a:schemeClr val="tx1"/>
                  </a:solidFill>
                  <a:latin typeface="Tahoma" panose="020B0604030504040204" pitchFamily="34" charset="0"/>
                  <a:cs typeface="Arial" panose="020B0604020202020204" pitchFamily="34" charset="0"/>
                </a:defRPr>
              </a:lvl2pPr>
              <a:lvl3pPr marL="1143000" indent="-228600" eaLnBrk="0" hangingPunct="0">
                <a:defRPr sz="2800">
                  <a:solidFill>
                    <a:schemeClr val="tx1"/>
                  </a:solidFill>
                  <a:latin typeface="Tahoma" panose="020B0604030504040204" pitchFamily="34" charset="0"/>
                  <a:cs typeface="Arial" panose="020B0604020202020204" pitchFamily="34" charset="0"/>
                </a:defRPr>
              </a:lvl3pPr>
              <a:lvl4pPr marL="1600200" indent="-228600" eaLnBrk="0" hangingPunct="0">
                <a:defRPr sz="2800">
                  <a:solidFill>
                    <a:schemeClr val="tx1"/>
                  </a:solidFill>
                  <a:latin typeface="Tahoma" panose="020B0604030504040204" pitchFamily="34" charset="0"/>
                  <a:cs typeface="Arial" panose="020B0604020202020204" pitchFamily="34" charset="0"/>
                </a:defRPr>
              </a:lvl4pPr>
              <a:lvl5pPr marL="2057400" indent="-228600" eaLnBrk="0" hangingPunct="0">
                <a:defRPr sz="2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r>
                <a:rPr lang="en-US" altLang="en-US" sz="2000" b="1" dirty="0">
                  <a:latin typeface="+mn-lt"/>
                </a:rPr>
                <a:t>A feature-graph matrix</a:t>
              </a:r>
            </a:p>
          </p:txBody>
        </p:sp>
      </p:grpSp>
    </p:spTree>
    <p:extLst>
      <p:ext uri="{BB962C8B-B14F-4D97-AF65-F5344CB8AC3E}">
        <p14:creationId xmlns:p14="http://schemas.microsoft.com/office/powerpoint/2010/main" val="140488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1"/>
            <a:ext cx="12192000" cy="1050634"/>
          </a:xfrm>
          <a:noFill/>
        </p:spPr>
        <p:txBody>
          <a:bodyPr vert="horz" lIns="92075" tIns="46038" rIns="92075" bIns="46038" rtlCol="0" anchor="ctr">
            <a:noAutofit/>
          </a:bodyPr>
          <a:lstStyle/>
          <a:p>
            <a:pPr marL="457200" indent="-457200">
              <a:lnSpc>
                <a:spcPct val="200000"/>
              </a:lnSpc>
              <a:buSzTx/>
            </a:pPr>
            <a:r>
              <a:rPr lang="en-US" altLang="en-US" dirty="0"/>
              <a:t>Pattern Mining: Advanced Methods</a:t>
            </a:r>
          </a:p>
        </p:txBody>
      </p:sp>
      <p:sp>
        <p:nvSpPr>
          <p:cNvPr id="5124" name="Rectangle 3"/>
          <p:cNvSpPr>
            <a:spLocks noGrp="1" noChangeArrowheads="1"/>
          </p:cNvSpPr>
          <p:nvPr>
            <p:ph type="body" sz="half" idx="1"/>
          </p:nvPr>
        </p:nvSpPr>
        <p:spPr>
          <a:xfrm>
            <a:off x="629979" y="1131454"/>
            <a:ext cx="10532282" cy="5574146"/>
          </a:xfrm>
          <a:noFill/>
        </p:spPr>
        <p:txBody>
          <a:bodyPr vert="horz" lIns="92075" tIns="46038" rIns="92075" bIns="46038" rtlCol="0" anchor="t">
            <a:noAutofit/>
          </a:bodyPr>
          <a:lstStyle/>
          <a:p>
            <a:pPr marL="457200" indent="-457200">
              <a:lnSpc>
                <a:spcPct val="200000"/>
              </a:lnSpc>
              <a:buSzTx/>
            </a:pPr>
            <a:r>
              <a:rPr lang="en-US" b="1" i="0" u="none" strike="noStrike" baseline="0" dirty="0"/>
              <a:t>Mining Various Kinds of Patterns </a:t>
            </a:r>
          </a:p>
          <a:p>
            <a:pPr marL="457200" indent="-457200">
              <a:lnSpc>
                <a:spcPct val="200000"/>
              </a:lnSpc>
              <a:buSzTx/>
            </a:pPr>
            <a:r>
              <a:rPr lang="en-US" b="1" i="0" u="none" strike="noStrike" baseline="0" dirty="0"/>
              <a:t>Mining Compressed or Approximate Patterns  </a:t>
            </a:r>
          </a:p>
          <a:p>
            <a:pPr marL="457200" indent="-457200">
              <a:lnSpc>
                <a:spcPct val="200000"/>
              </a:lnSpc>
              <a:buSzTx/>
            </a:pPr>
            <a:r>
              <a:rPr lang="en-US" b="1" i="0" u="none" strike="noStrike" baseline="0" dirty="0"/>
              <a:t>Constraint-based Pattern Mining</a:t>
            </a:r>
          </a:p>
          <a:p>
            <a:pPr marL="457200" indent="-457200">
              <a:lnSpc>
                <a:spcPct val="200000"/>
              </a:lnSpc>
              <a:buSzTx/>
            </a:pPr>
            <a:r>
              <a:rPr lang="en-US" b="1" i="0" u="none" strike="noStrike" baseline="0" dirty="0"/>
              <a:t>Mining Sequential Patterns</a:t>
            </a:r>
            <a:endParaRPr lang="en-US" b="1" dirty="0"/>
          </a:p>
          <a:p>
            <a:pPr marL="457200" indent="-457200">
              <a:lnSpc>
                <a:spcPct val="200000"/>
              </a:lnSpc>
              <a:buSzTx/>
            </a:pPr>
            <a:r>
              <a:rPr lang="en-US" b="1" i="0" u="none" strike="noStrike" baseline="0" dirty="0"/>
              <a:t>Mining Subgraph Patterns</a:t>
            </a:r>
          </a:p>
          <a:p>
            <a:pPr marL="457200" indent="-457200">
              <a:lnSpc>
                <a:spcPct val="200000"/>
              </a:lnSpc>
              <a:buSzTx/>
            </a:pPr>
            <a:r>
              <a:rPr lang="en-US" b="1" i="0" u="none" strike="noStrike" baseline="0" dirty="0"/>
              <a:t>Pattern Mining: Application Examples</a:t>
            </a:r>
          </a:p>
          <a:p>
            <a:pPr marL="457200" indent="-457200">
              <a:lnSpc>
                <a:spcPct val="200000"/>
              </a:lnSpc>
              <a:buSzTx/>
            </a:pPr>
            <a:r>
              <a:rPr lang="en-US" altLang="en-US" b="1" dirty="0"/>
              <a:t>Summary</a:t>
            </a:r>
            <a:endParaRPr lang="en-US" altLang="en-US" sz="2800" b="1" dirty="0"/>
          </a:p>
        </p:txBody>
      </p:sp>
      <p:sp>
        <p:nvSpPr>
          <p:cNvPr id="2" name="Striped Right Arrow 1"/>
          <p:cNvSpPr/>
          <p:nvPr/>
        </p:nvSpPr>
        <p:spPr>
          <a:xfrm rot="9075611">
            <a:off x="6254259" y="5266649"/>
            <a:ext cx="502920" cy="457200"/>
          </a:xfrm>
          <a:prstGeom prst="stripedRightArrow">
            <a:avLst/>
          </a:prstGeom>
          <a:solidFill>
            <a:srgbClr val="00808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082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0" y="381000"/>
            <a:ext cx="12192000" cy="609600"/>
          </a:xfrm>
        </p:spPr>
        <p:txBody>
          <a:bodyPr>
            <a:normAutofit fontScale="90000"/>
          </a:bodyPr>
          <a:lstStyle/>
          <a:p>
            <a:r>
              <a:rPr lang="en-US" altLang="zh-TW" dirty="0">
                <a:ea typeface="PMingLiU" pitchFamily="18" charset="-120"/>
              </a:rPr>
              <a:t>Pattern Mining Application I: Software </a:t>
            </a:r>
            <a:r>
              <a:rPr lang="en-US" altLang="en-US" dirty="0"/>
              <a:t>Bug Detection</a:t>
            </a:r>
            <a:endParaRPr lang="en-US" altLang="en-US" dirty="0">
              <a:sym typeface="Candara" pitchFamily="34" charset="0"/>
            </a:endParaRPr>
          </a:p>
        </p:txBody>
      </p:sp>
      <p:sp>
        <p:nvSpPr>
          <p:cNvPr id="17410" name="Rectangle 2"/>
          <p:cNvSpPr>
            <a:spLocks noGrp="1" noChangeArrowheads="1"/>
          </p:cNvSpPr>
          <p:nvPr>
            <p:ph idx="1"/>
          </p:nvPr>
        </p:nvSpPr>
        <p:spPr>
          <a:xfrm>
            <a:off x="531223" y="1182187"/>
            <a:ext cx="10685416" cy="5200650"/>
          </a:xfrm>
        </p:spPr>
        <p:txBody>
          <a:bodyPr/>
          <a:lstStyle/>
          <a:p>
            <a:pPr>
              <a:spcAft>
                <a:spcPts val="300"/>
              </a:spcAft>
            </a:pPr>
            <a:r>
              <a:rPr lang="en-US" altLang="zh-TW" sz="2400" b="1" dirty="0">
                <a:ea typeface="PMingLiU" pitchFamily="18" charset="-120"/>
              </a:rPr>
              <a:t>Mining rules from source code</a:t>
            </a:r>
          </a:p>
          <a:p>
            <a:pPr lvl="1">
              <a:spcAft>
                <a:spcPts val="300"/>
              </a:spcAft>
            </a:pPr>
            <a:r>
              <a:rPr lang="en-US" altLang="zh-TW" sz="2400" dirty="0">
                <a:ea typeface="PMingLiU" pitchFamily="18" charset="-120"/>
              </a:rPr>
              <a:t>Bugs as deviant behavior (e.g., by statistical analysis)</a:t>
            </a:r>
          </a:p>
          <a:p>
            <a:pPr lvl="1">
              <a:spcAft>
                <a:spcPts val="300"/>
              </a:spcAft>
            </a:pPr>
            <a:r>
              <a:rPr lang="en-US" altLang="zh-TW" sz="2400" dirty="0">
                <a:ea typeface="PMingLiU" pitchFamily="18" charset="-120"/>
              </a:rPr>
              <a:t>Mining programming rules (e.g., by frequent </a:t>
            </a:r>
            <a:r>
              <a:rPr lang="en-US" altLang="zh-TW" sz="2400" dirty="0" err="1">
                <a:ea typeface="PMingLiU" pitchFamily="18" charset="-120"/>
              </a:rPr>
              <a:t>itemset</a:t>
            </a:r>
            <a:r>
              <a:rPr lang="en-US" altLang="zh-TW" sz="2400" dirty="0">
                <a:ea typeface="PMingLiU" pitchFamily="18" charset="-120"/>
              </a:rPr>
              <a:t> mining)</a:t>
            </a:r>
          </a:p>
          <a:p>
            <a:pPr lvl="1">
              <a:spcAft>
                <a:spcPts val="300"/>
              </a:spcAft>
            </a:pPr>
            <a:r>
              <a:rPr lang="en-US" altLang="zh-TW" sz="2400" dirty="0">
                <a:ea typeface="PMingLiU" pitchFamily="18" charset="-120"/>
              </a:rPr>
              <a:t>Mining function precedence protocols (e.g., by frequent subsequence mining)</a:t>
            </a:r>
          </a:p>
          <a:p>
            <a:pPr lvl="1">
              <a:spcAft>
                <a:spcPts val="300"/>
              </a:spcAft>
            </a:pPr>
            <a:r>
              <a:rPr lang="en-US" altLang="zh-TW" sz="2400" dirty="0">
                <a:ea typeface="PMingLiU" pitchFamily="18" charset="-120"/>
              </a:rPr>
              <a:t>Revealing neglected conditions (e.g., by frequent </a:t>
            </a:r>
            <a:r>
              <a:rPr lang="en-US" altLang="zh-TW" sz="2400" dirty="0" err="1">
                <a:ea typeface="PMingLiU" pitchFamily="18" charset="-120"/>
              </a:rPr>
              <a:t>itemset</a:t>
            </a:r>
            <a:r>
              <a:rPr lang="en-US" altLang="zh-TW" sz="2400" dirty="0">
                <a:ea typeface="PMingLiU" pitchFamily="18" charset="-120"/>
              </a:rPr>
              <a:t>/subgraph mining)</a:t>
            </a:r>
            <a:endParaRPr lang="en-US" altLang="zh-TW" sz="2400" b="1" dirty="0">
              <a:ea typeface="PMingLiU" pitchFamily="18" charset="-120"/>
            </a:endParaRPr>
          </a:p>
          <a:p>
            <a:pPr>
              <a:spcAft>
                <a:spcPts val="300"/>
              </a:spcAft>
            </a:pPr>
            <a:r>
              <a:rPr lang="en-US" altLang="zh-TW" sz="2400" b="1" dirty="0">
                <a:ea typeface="PMingLiU" pitchFamily="18" charset="-120"/>
              </a:rPr>
              <a:t>Mining rules from revision histories</a:t>
            </a:r>
          </a:p>
          <a:p>
            <a:pPr lvl="1">
              <a:spcAft>
                <a:spcPts val="300"/>
              </a:spcAft>
            </a:pPr>
            <a:r>
              <a:rPr lang="en-US" altLang="zh-TW" sz="2400" dirty="0">
                <a:ea typeface="PMingLiU" pitchFamily="18" charset="-120"/>
              </a:rPr>
              <a:t>By frequent </a:t>
            </a:r>
            <a:r>
              <a:rPr lang="en-US" altLang="zh-TW" sz="2400" dirty="0" err="1">
                <a:ea typeface="PMingLiU" pitchFamily="18" charset="-120"/>
              </a:rPr>
              <a:t>itemset</a:t>
            </a:r>
            <a:r>
              <a:rPr lang="en-US" altLang="zh-TW" sz="2400" dirty="0">
                <a:ea typeface="PMingLiU" pitchFamily="18" charset="-120"/>
              </a:rPr>
              <a:t> mining</a:t>
            </a:r>
          </a:p>
          <a:p>
            <a:pPr>
              <a:spcAft>
                <a:spcPts val="300"/>
              </a:spcAft>
            </a:pPr>
            <a:r>
              <a:rPr lang="en-US" altLang="zh-TW" sz="2400" b="1" dirty="0">
                <a:ea typeface="PMingLiU" pitchFamily="18" charset="-120"/>
              </a:rPr>
              <a:t>Mining copy-paste patterns from source code</a:t>
            </a:r>
          </a:p>
          <a:p>
            <a:pPr lvl="1">
              <a:spcAft>
                <a:spcPts val="300"/>
              </a:spcAft>
            </a:pPr>
            <a:r>
              <a:rPr lang="en-US" altLang="zh-TW" sz="2400" dirty="0">
                <a:solidFill>
                  <a:srgbClr val="FF0000"/>
                </a:solidFill>
                <a:ea typeface="PMingLiU" pitchFamily="18" charset="-120"/>
              </a:rPr>
              <a:t>Find copy-paste bugs (e.g., CP-Miner [Li et al., OSDI’04])  (to be discussed here)</a:t>
            </a:r>
          </a:p>
          <a:p>
            <a:pPr lvl="2">
              <a:spcAft>
                <a:spcPts val="300"/>
              </a:spcAft>
            </a:pPr>
            <a:r>
              <a:rPr lang="en-US" altLang="zh-TW" sz="2400" dirty="0">
                <a:solidFill>
                  <a:srgbClr val="FF0000"/>
                </a:solidFill>
                <a:ea typeface="PMingLiU" pitchFamily="18" charset="-120"/>
              </a:rPr>
              <a:t>Reference: </a:t>
            </a:r>
            <a:r>
              <a:rPr lang="en-US" altLang="en-US" sz="2400" dirty="0"/>
              <a:t>Z. Li, S. Lu, S. </a:t>
            </a:r>
            <a:r>
              <a:rPr lang="en-US" altLang="en-US" sz="2400" dirty="0" err="1"/>
              <a:t>Myagmar</a:t>
            </a:r>
            <a:r>
              <a:rPr lang="en-US" altLang="en-US" sz="2400" dirty="0"/>
              <a:t>, Y. Zhou, “</a:t>
            </a:r>
            <a:r>
              <a:rPr lang="en-US" sz="2400" dirty="0">
                <a:hlinkClick r:id="rId2"/>
              </a:rPr>
              <a:t>CP-Miner</a:t>
            </a:r>
            <a:r>
              <a:rPr lang="en-US" altLang="en-US" sz="2400" dirty="0"/>
              <a:t>: A Tool for Finding Copy-paste and Related Bugs in Operating System Code”, OSDI’04</a:t>
            </a:r>
          </a:p>
        </p:txBody>
      </p:sp>
    </p:spTree>
    <p:extLst>
      <p:ext uri="{BB962C8B-B14F-4D97-AF65-F5344CB8AC3E}">
        <p14:creationId xmlns:p14="http://schemas.microsoft.com/office/powerpoint/2010/main" val="173100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41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4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0" y="381000"/>
            <a:ext cx="12192000" cy="609600"/>
          </a:xfrm>
        </p:spPr>
        <p:txBody>
          <a:bodyPr>
            <a:normAutofit fontScale="90000"/>
          </a:bodyPr>
          <a:lstStyle/>
          <a:p>
            <a:r>
              <a:rPr lang="en-US" altLang="zh-CN" dirty="0">
                <a:ea typeface="SimSun" pitchFamily="2" charset="-122"/>
              </a:rPr>
              <a:t>Application Example: Mining Copy-and-Paste Bugs</a:t>
            </a:r>
            <a:endParaRPr lang="en-US" altLang="en-US" dirty="0">
              <a:sym typeface="Candara" pitchFamily="34" charset="0"/>
            </a:endParaRPr>
          </a:p>
        </p:txBody>
      </p:sp>
      <p:sp>
        <p:nvSpPr>
          <p:cNvPr id="4" name="Rectangle 3"/>
          <p:cNvSpPr txBox="1">
            <a:spLocks noChangeArrowheads="1"/>
          </p:cNvSpPr>
          <p:nvPr/>
        </p:nvSpPr>
        <p:spPr>
          <a:xfrm>
            <a:off x="574766" y="1284516"/>
            <a:ext cx="5791200" cy="5199063"/>
          </a:xfrm>
          <a:prstGeom prst="rect">
            <a:avLst/>
          </a:prstGeom>
        </p:spPr>
        <p:txBody>
          <a:bodyPr vert="horz" lIns="91438" tIns="45719" rIns="91438" bIns="45719"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341313" marR="0" lvl="0" indent="-34131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Copy-pasting is common</a:t>
            </a:r>
          </a:p>
          <a:p>
            <a:pPr marL="573088" marR="0" lvl="1" indent="-373063" algn="l" defTabSz="914377" rtl="0" eaLnBrk="1" fontAlgn="auto" latinLnBrk="0" hangingPunct="1">
              <a:lnSpc>
                <a:spcPct val="100000"/>
              </a:lnSpc>
              <a:spcBef>
                <a:spcPts val="600"/>
              </a:spcBef>
              <a:spcAft>
                <a:spcPts val="0"/>
              </a:spcAft>
              <a:buClr>
                <a:srgbClr val="BD582C"/>
              </a:buClr>
              <a:buSzPct val="80000"/>
              <a:buFont typeface="Wingdings" panose="05000000000000000000" pitchFamily="2" charset="2"/>
              <a:buChar char="q"/>
              <a:tabLst/>
              <a:defRPr/>
            </a:pP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12% in Linux file system </a:t>
            </a:r>
          </a:p>
          <a:p>
            <a:pPr marL="573088" marR="0" lvl="1" indent="-373063" algn="l" defTabSz="914377" rtl="0" eaLnBrk="1" fontAlgn="auto" latinLnBrk="0" hangingPunct="1">
              <a:lnSpc>
                <a:spcPct val="100000"/>
              </a:lnSpc>
              <a:spcBef>
                <a:spcPts val="600"/>
              </a:spcBef>
              <a:spcAft>
                <a:spcPts val="0"/>
              </a:spcAft>
              <a:buClr>
                <a:srgbClr val="BD582C"/>
              </a:buClr>
              <a:buSzPct val="80000"/>
              <a:buFont typeface="Wingdings" panose="05000000000000000000" pitchFamily="2" charset="2"/>
              <a:buChar char="q"/>
              <a:tabLst/>
              <a:defRPr/>
            </a:pP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19% in X Window system </a:t>
            </a:r>
          </a:p>
          <a:p>
            <a:pPr marL="341313" marR="0" lvl="0" indent="-34131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Copy-pasted code is error-prone</a:t>
            </a:r>
          </a:p>
          <a:p>
            <a:pPr marL="341313" marR="0" lvl="0" indent="-34131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Mine “</a:t>
            </a:r>
            <a:r>
              <a:rPr kumimoji="0" lang="en-US" altLang="zh-CN" sz="2400" b="0" i="1" u="none" strike="noStrike" kern="1200" cap="none" spc="0" normalizeH="0" baseline="0" noProof="0" dirty="0">
                <a:ln>
                  <a:noFill/>
                </a:ln>
                <a:solidFill>
                  <a:srgbClr val="000000"/>
                </a:solidFill>
                <a:effectLst/>
                <a:uLnTx/>
                <a:uFillTx/>
                <a:latin typeface="Calibri"/>
                <a:ea typeface="SimSun" pitchFamily="2" charset="-122"/>
                <a:cs typeface="+mn-cs"/>
              </a:rPr>
              <a:t>forget-to-change” </a:t>
            </a: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bugs by sequential pattern mining</a:t>
            </a:r>
          </a:p>
          <a:p>
            <a:pPr marL="573088" marR="0" lvl="1" indent="-373063" algn="l" defTabSz="914377" rtl="0" eaLnBrk="1" fontAlgn="auto" latinLnBrk="0" hangingPunct="1">
              <a:lnSpc>
                <a:spcPct val="100000"/>
              </a:lnSpc>
              <a:spcBef>
                <a:spcPts val="600"/>
              </a:spcBef>
              <a:spcAft>
                <a:spcPts val="0"/>
              </a:spcAft>
              <a:buClr>
                <a:srgbClr val="BD582C"/>
              </a:buClr>
              <a:buSzPct val="80000"/>
              <a:buFont typeface="Wingdings" panose="05000000000000000000" pitchFamily="2" charset="2"/>
              <a:buChar char="q"/>
              <a:tabLst/>
              <a:defRPr/>
            </a:pP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Build a sequence database from source code</a:t>
            </a:r>
          </a:p>
          <a:p>
            <a:pPr marL="573088" marR="0" lvl="1" indent="-373063" algn="l" defTabSz="914377" rtl="0" eaLnBrk="1" fontAlgn="auto" latinLnBrk="0" hangingPunct="1">
              <a:lnSpc>
                <a:spcPct val="100000"/>
              </a:lnSpc>
              <a:spcBef>
                <a:spcPts val="600"/>
              </a:spcBef>
              <a:spcAft>
                <a:spcPts val="0"/>
              </a:spcAft>
              <a:buClr>
                <a:srgbClr val="BD582C"/>
              </a:buClr>
              <a:buSzPct val="80000"/>
              <a:buFont typeface="Wingdings" panose="05000000000000000000" pitchFamily="2" charset="2"/>
              <a:buChar char="q"/>
              <a:tabLst/>
              <a:defRPr/>
            </a:pP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Mining sequential patterns</a:t>
            </a:r>
          </a:p>
          <a:p>
            <a:pPr marL="573088" marR="0" lvl="1" indent="-373063" algn="l" defTabSz="914377" rtl="0" eaLnBrk="1" fontAlgn="auto" latinLnBrk="0" hangingPunct="1">
              <a:lnSpc>
                <a:spcPct val="100000"/>
              </a:lnSpc>
              <a:spcBef>
                <a:spcPts val="600"/>
              </a:spcBef>
              <a:spcAft>
                <a:spcPts val="0"/>
              </a:spcAft>
              <a:buClr>
                <a:srgbClr val="BD582C"/>
              </a:buClr>
              <a:buSzPct val="80000"/>
              <a:buFont typeface="Wingdings" panose="05000000000000000000" pitchFamily="2" charset="2"/>
              <a:buChar char="q"/>
              <a:tabLst/>
              <a:defRPr/>
            </a:pP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Finding mismatched identifier names &amp; bugs</a:t>
            </a:r>
          </a:p>
        </p:txBody>
      </p:sp>
      <p:sp>
        <p:nvSpPr>
          <p:cNvPr id="6" name="Text Box 5"/>
          <p:cNvSpPr txBox="1">
            <a:spLocks noChangeArrowheads="1"/>
          </p:cNvSpPr>
          <p:nvPr/>
        </p:nvSpPr>
        <p:spPr bwMode="auto">
          <a:xfrm>
            <a:off x="6296307" y="1195789"/>
            <a:ext cx="5181600" cy="3140075"/>
          </a:xfrm>
          <a:prstGeom prst="rect">
            <a:avLst/>
          </a:prstGeom>
          <a:solidFill>
            <a:schemeClr val="accent2">
              <a:lumMod val="20000"/>
              <a:lumOff val="80000"/>
            </a:schemeClr>
          </a:solidFill>
          <a:ln>
            <a:noFill/>
          </a:ln>
        </p:spPr>
        <p:txBody>
          <a:bodyPr>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void __</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init</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 </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prom_meminit</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(void)</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    ……</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    for (</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=0; </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&lt;n; </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 {</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        </a:t>
            </a:r>
            <a:r>
              <a:rPr kumimoji="0" lang="en-US" altLang="zh-CN" sz="2200" b="1" i="0" u="none" strike="noStrike" kern="1200" cap="none" spc="0" normalizeH="0" baseline="0" noProof="0" dirty="0">
                <a:ln>
                  <a:noFill/>
                </a:ln>
                <a:solidFill>
                  <a:srgbClr val="FF0000"/>
                </a:solidFill>
                <a:effectLst/>
                <a:uLnTx/>
                <a:uFillTx/>
                <a:latin typeface="Calibri" pitchFamily="34" charset="0"/>
                <a:ea typeface="SimSun" pitchFamily="2" charset="-122"/>
                <a:cs typeface="Arial" charset="0"/>
              </a:rPr>
              <a:t>total</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adr</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 = list[</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addr</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        </a:t>
            </a:r>
            <a:r>
              <a:rPr kumimoji="0" lang="en-US" altLang="zh-CN" sz="2200" b="1" i="0" u="none" strike="noStrike" kern="1200" cap="none" spc="0" normalizeH="0" baseline="0" noProof="0" dirty="0">
                <a:ln>
                  <a:noFill/>
                </a:ln>
                <a:solidFill>
                  <a:srgbClr val="FF0000"/>
                </a:solidFill>
                <a:effectLst/>
                <a:uLnTx/>
                <a:uFillTx/>
                <a:latin typeface="Calibri" pitchFamily="34" charset="0"/>
                <a:ea typeface="SimSun" pitchFamily="2" charset="-122"/>
                <a:cs typeface="Arial" charset="0"/>
              </a:rPr>
              <a:t>total</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].bytes = list[</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].size;</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        </a:t>
            </a:r>
            <a:r>
              <a:rPr kumimoji="0" lang="en-US" altLang="zh-CN" sz="2200" b="1" i="0" u="none" strike="noStrike" kern="1200" cap="none" spc="0" normalizeH="0" baseline="0" noProof="0" dirty="0">
                <a:ln>
                  <a:noFill/>
                </a:ln>
                <a:solidFill>
                  <a:srgbClr val="FF0000"/>
                </a:solidFill>
                <a:effectLst/>
                <a:uLnTx/>
                <a:uFillTx/>
                <a:latin typeface="Calibri" pitchFamily="34" charset="0"/>
                <a:ea typeface="SimSun" pitchFamily="2" charset="-122"/>
                <a:cs typeface="Arial" charset="0"/>
              </a:rPr>
              <a:t>total</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].more = &amp;</a:t>
            </a:r>
            <a:r>
              <a:rPr kumimoji="0" lang="en-US" altLang="zh-CN" sz="2200" b="1" i="0" u="none" strike="noStrike" kern="1200" cap="none" spc="0" normalizeH="0" baseline="0" noProof="0" dirty="0">
                <a:ln>
                  <a:noFill/>
                </a:ln>
                <a:solidFill>
                  <a:srgbClr val="FF0000"/>
                </a:solidFill>
                <a:effectLst/>
                <a:uLnTx/>
                <a:uFillTx/>
                <a:latin typeface="Calibri" pitchFamily="34" charset="0"/>
                <a:ea typeface="SimSun" pitchFamily="2" charset="-122"/>
                <a:cs typeface="Arial" charset="0"/>
              </a:rPr>
              <a:t>total</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[i+1];</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    }</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    ……</a:t>
            </a:r>
          </a:p>
        </p:txBody>
      </p:sp>
      <p:sp>
        <p:nvSpPr>
          <p:cNvPr id="7" name="Text Box 6"/>
          <p:cNvSpPr txBox="1">
            <a:spLocks noChangeArrowheads="1"/>
          </p:cNvSpPr>
          <p:nvPr/>
        </p:nvSpPr>
        <p:spPr bwMode="auto">
          <a:xfrm>
            <a:off x="6322434" y="4343400"/>
            <a:ext cx="5181600" cy="1784350"/>
          </a:xfrm>
          <a:prstGeom prst="rect">
            <a:avLst/>
          </a:prstGeom>
          <a:solidFill>
            <a:schemeClr val="accent2">
              <a:lumMod val="20000"/>
              <a:lumOff val="80000"/>
            </a:schemeClr>
          </a:solidFill>
          <a:ln>
            <a:noFill/>
          </a:ln>
        </p:spPr>
        <p:txBody>
          <a:bodyPr>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for (</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=0; </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&lt;n; </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 {</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        </a:t>
            </a:r>
            <a:r>
              <a:rPr kumimoji="0" lang="en-US" altLang="zh-CN" sz="2200" b="1" i="0" u="none" strike="noStrike" kern="1200" cap="none" spc="0" normalizeH="0" baseline="0" noProof="0" dirty="0">
                <a:ln>
                  <a:noFill/>
                </a:ln>
                <a:solidFill>
                  <a:srgbClr val="3333FF"/>
                </a:solidFill>
                <a:effectLst/>
                <a:uLnTx/>
                <a:uFillTx/>
                <a:latin typeface="Calibri" pitchFamily="34" charset="0"/>
                <a:ea typeface="SimSun" pitchFamily="2" charset="-122"/>
                <a:cs typeface="Arial" charset="0"/>
              </a:rPr>
              <a:t>taken</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adr</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 = list[</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addr</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        </a:t>
            </a:r>
            <a:r>
              <a:rPr kumimoji="0" lang="en-US" altLang="zh-CN" sz="2200" b="1" i="0" u="none" strike="noStrike" kern="1200" cap="none" spc="0" normalizeH="0" baseline="0" noProof="0" dirty="0">
                <a:ln>
                  <a:noFill/>
                </a:ln>
                <a:solidFill>
                  <a:srgbClr val="3333FF"/>
                </a:solidFill>
                <a:effectLst/>
                <a:uLnTx/>
                <a:uFillTx/>
                <a:latin typeface="Calibri" pitchFamily="34" charset="0"/>
                <a:ea typeface="SimSun" pitchFamily="2" charset="-122"/>
                <a:cs typeface="Arial" charset="0"/>
              </a:rPr>
              <a:t>taken</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].bytes = list[</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].size;</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        </a:t>
            </a:r>
            <a:r>
              <a:rPr kumimoji="0" lang="en-US" altLang="zh-CN" sz="2200" b="1" i="0" u="none" strike="noStrike" kern="1200" cap="none" spc="0" normalizeH="0" baseline="0" noProof="0" dirty="0">
                <a:ln>
                  <a:noFill/>
                </a:ln>
                <a:solidFill>
                  <a:srgbClr val="3333FF"/>
                </a:solidFill>
                <a:effectLst/>
                <a:uLnTx/>
                <a:uFillTx/>
                <a:latin typeface="Calibri" pitchFamily="34" charset="0"/>
                <a:ea typeface="SimSun" pitchFamily="2" charset="-122"/>
                <a:cs typeface="Arial" charset="0"/>
              </a:rPr>
              <a:t>taken</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a:t>
            </a:r>
            <a:r>
              <a:rPr kumimoji="0" lang="en-US" altLang="zh-CN" sz="22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charset="0"/>
              </a:rPr>
              <a:t>i</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].more = &amp;</a:t>
            </a:r>
            <a:r>
              <a:rPr kumimoji="0" lang="en-US" altLang="zh-CN" sz="2200" b="1" i="0" u="none" strike="noStrike" kern="1200" cap="none" spc="0" normalizeH="0" baseline="0" noProof="0" dirty="0">
                <a:ln>
                  <a:noFill/>
                </a:ln>
                <a:solidFill>
                  <a:srgbClr val="FF0000"/>
                </a:solidFill>
                <a:effectLst/>
                <a:uLnTx/>
                <a:uFillTx/>
                <a:latin typeface="Calibri" pitchFamily="34" charset="0"/>
                <a:ea typeface="SimSun" pitchFamily="2" charset="-122"/>
                <a:cs typeface="Arial" charset="0"/>
              </a:rPr>
              <a:t>total</a:t>
            </a: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[i+1];</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charset="0"/>
              </a:rPr>
              <a:t>    }</a:t>
            </a:r>
          </a:p>
        </p:txBody>
      </p:sp>
      <p:sp>
        <p:nvSpPr>
          <p:cNvPr id="8" name="Text Box 8"/>
          <p:cNvSpPr txBox="1">
            <a:spLocks noChangeArrowheads="1"/>
          </p:cNvSpPr>
          <p:nvPr/>
        </p:nvSpPr>
        <p:spPr bwMode="auto">
          <a:xfrm>
            <a:off x="6961061" y="6135163"/>
            <a:ext cx="3852091" cy="708025"/>
          </a:xfrm>
          <a:prstGeom prst="rect">
            <a:avLst/>
          </a:prstGeom>
          <a:solidFill>
            <a:srgbClr val="F6E6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(Simplified example from </a:t>
            </a:r>
            <a:r>
              <a:rPr kumimoji="0" lang="en-US" altLang="zh-CN" sz="2000" b="0" i="1"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linux-2.6.6/arch/</a:t>
            </a:r>
            <a:r>
              <a:rPr kumimoji="0" lang="en-US" altLang="zh-CN" sz="2000" b="0" i="1"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sparc</a:t>
            </a:r>
            <a:r>
              <a:rPr kumimoji="0" lang="en-US" altLang="zh-CN" sz="2000" b="0" i="1"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/prom/</a:t>
            </a:r>
            <a:r>
              <a:rPr kumimoji="0" lang="en-US" altLang="zh-CN" sz="2000" b="0" i="1"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memory.c</a:t>
            </a:r>
            <a:r>
              <a:rPr kumimoji="0" lang="en-US" altLang="zh-CN" sz="20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a:t>
            </a:r>
            <a:endParaRPr kumimoji="0" lang="en-US" altLang="zh-CN" sz="2000" b="0" i="1"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endParaRPr>
          </a:p>
        </p:txBody>
      </p:sp>
      <p:sp>
        <p:nvSpPr>
          <p:cNvPr id="9" name="AutoShape 4"/>
          <p:cNvSpPr>
            <a:spLocks noChangeArrowheads="1"/>
          </p:cNvSpPr>
          <p:nvPr/>
        </p:nvSpPr>
        <p:spPr bwMode="auto">
          <a:xfrm>
            <a:off x="9953898" y="3946525"/>
            <a:ext cx="1942012" cy="947692"/>
          </a:xfrm>
          <a:prstGeom prst="wedgeRoundRectCallout">
            <a:avLst>
              <a:gd name="adj1" fmla="val -74057"/>
              <a:gd name="adj2" fmla="val 103495"/>
              <a:gd name="adj3" fmla="val 16667"/>
            </a:avLst>
          </a:prstGeom>
          <a:solidFill>
            <a:srgbClr val="F6E6EA"/>
          </a:solidFill>
          <a:ln w="9525">
            <a:solidFill>
              <a:schemeClr val="tx1"/>
            </a:solidFill>
            <a:miter lim="800000"/>
            <a:headEnd/>
            <a:tailEnd/>
          </a:ln>
        </p:spPr>
        <p:txBody>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Calibri" pitchFamily="34" charset="0"/>
                <a:ea typeface="SimSun" pitchFamily="2" charset="-122"/>
                <a:cs typeface="Arial" pitchFamily="34" charset="0"/>
              </a:rPr>
              <a:t>Code copy-and- pasted but </a:t>
            </a:r>
            <a:r>
              <a:rPr kumimoji="0" lang="en-US" altLang="zh-CN" sz="1800" b="1" i="0" u="none" strike="noStrike" kern="1200" cap="none" spc="0" normalizeH="0" baseline="0" noProof="0" dirty="0">
                <a:ln>
                  <a:noFill/>
                </a:ln>
                <a:solidFill>
                  <a:srgbClr val="FF0000"/>
                </a:solidFill>
                <a:effectLst/>
                <a:uLnTx/>
                <a:uFillTx/>
                <a:latin typeface="Calibri" pitchFamily="34" charset="0"/>
                <a:ea typeface="SimSun" pitchFamily="2" charset="-122"/>
                <a:cs typeface="Arial" pitchFamily="34" charset="0"/>
              </a:rPr>
              <a:t>forget to change</a:t>
            </a:r>
            <a:r>
              <a:rPr kumimoji="0" lang="en-US" altLang="zh-CN" sz="1800" b="0" i="0" u="none" strike="noStrike" kern="1200" cap="none" spc="0" normalizeH="0" baseline="0" noProof="0" dirty="0">
                <a:ln>
                  <a:noFill/>
                </a:ln>
                <a:solidFill>
                  <a:srgbClr val="FF0000"/>
                </a:solidFill>
                <a:effectLst/>
                <a:uLnTx/>
                <a:uFillTx/>
                <a:latin typeface="Calibri" pitchFamily="34" charset="0"/>
                <a:ea typeface="SimSun" pitchFamily="2" charset="-122"/>
                <a:cs typeface="Arial" pitchFamily="34" charset="0"/>
              </a:rPr>
              <a:t> “id”!</a:t>
            </a:r>
          </a:p>
        </p:txBody>
      </p:sp>
      <p:sp>
        <p:nvSpPr>
          <p:cNvPr id="11" name="Text Box 14"/>
          <p:cNvSpPr txBox="1">
            <a:spLocks noChangeArrowheads="1"/>
          </p:cNvSpPr>
          <p:nvPr/>
        </p:nvSpPr>
        <p:spPr bwMode="auto">
          <a:xfrm>
            <a:off x="1083678" y="6298938"/>
            <a:ext cx="3981121" cy="369281"/>
          </a:xfrm>
          <a:prstGeom prst="rect">
            <a:avLst/>
          </a:prstGeom>
          <a:solidFill>
            <a:schemeClr val="accent1">
              <a:lumMod val="40000"/>
              <a:lumOff val="60000"/>
            </a:schemeClr>
          </a:solidFill>
          <a:ln>
            <a:noFill/>
          </a:ln>
        </p:spPr>
        <p:txBody>
          <a:bodyPr wrap="square" lIns="91390" tIns="45695" rIns="91390" bIns="45695">
            <a:spAutoFit/>
          </a:bodyPr>
          <a:lstStyle>
            <a:lvl1pPr defTabSz="3292475"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defTabSz="3292475"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defTabSz="3292475"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defTabSz="3292475"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defTabSz="3292475"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defTabSz="3292475"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defTabSz="3292475"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defTabSz="3292475"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defTabSz="3292475"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3292475"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charset="0"/>
                <a:ea typeface="SimSun" pitchFamily="2" charset="-122"/>
                <a:cs typeface="+mn-cs"/>
              </a:rPr>
              <a:t>Courtesy of </a:t>
            </a:r>
            <a:r>
              <a:rPr kumimoji="0" lang="en-US" altLang="zh-CN" sz="1800" b="0" i="0" u="none" strike="noStrike" kern="1200" cap="none" spc="0" normalizeH="0" baseline="0" noProof="0" dirty="0" err="1">
                <a:ln>
                  <a:noFill/>
                </a:ln>
                <a:solidFill>
                  <a:srgbClr val="000000"/>
                </a:solidFill>
                <a:effectLst/>
                <a:uLnTx/>
                <a:uFillTx/>
                <a:latin typeface="Arial" charset="0"/>
                <a:ea typeface="SimSun" pitchFamily="2" charset="-122"/>
                <a:cs typeface="+mn-cs"/>
              </a:rPr>
              <a:t>Yuanyuan</a:t>
            </a:r>
            <a:r>
              <a:rPr kumimoji="0" lang="en-US" altLang="zh-CN" sz="1800" b="0" i="0" u="none" strike="noStrike" kern="1200" cap="none" spc="0" normalizeH="0" baseline="0" noProof="0" dirty="0">
                <a:ln>
                  <a:noFill/>
                </a:ln>
                <a:solidFill>
                  <a:srgbClr val="000000"/>
                </a:solidFill>
                <a:effectLst/>
                <a:uLnTx/>
                <a:uFillTx/>
                <a:latin typeface="Arial" charset="0"/>
                <a:ea typeface="SimSun" pitchFamily="2" charset="-122"/>
                <a:cs typeface="+mn-cs"/>
              </a:rPr>
              <a:t> </a:t>
            </a:r>
            <a:r>
              <a:rPr kumimoji="0" lang="en-US" altLang="zh-CN" sz="1800" b="0" i="0" u="none" strike="noStrike" kern="1200" cap="none" spc="0" normalizeH="0" baseline="0" noProof="0" dirty="0" err="1">
                <a:ln>
                  <a:noFill/>
                </a:ln>
                <a:solidFill>
                  <a:srgbClr val="000000"/>
                </a:solidFill>
                <a:effectLst/>
                <a:uLnTx/>
                <a:uFillTx/>
                <a:latin typeface="Arial" charset="0"/>
                <a:ea typeface="SimSun" pitchFamily="2" charset="-122"/>
                <a:cs typeface="+mn-cs"/>
              </a:rPr>
              <a:t>Zhou@UCSD</a:t>
            </a:r>
            <a:endParaRPr kumimoji="0" lang="en-US" altLang="zh-CN" sz="1800" b="0" i="0" u="none" strike="noStrike" kern="1200" cap="none" spc="0" normalizeH="0" baseline="0" noProof="0" dirty="0">
              <a:ln>
                <a:noFill/>
              </a:ln>
              <a:solidFill>
                <a:srgbClr val="000000"/>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val="98313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0" y="381000"/>
            <a:ext cx="12192000" cy="609600"/>
          </a:xfrm>
        </p:spPr>
        <p:txBody>
          <a:bodyPr>
            <a:normAutofit fontScale="90000"/>
          </a:bodyPr>
          <a:lstStyle/>
          <a:p>
            <a:r>
              <a:rPr lang="en-US" altLang="zh-CN" dirty="0">
                <a:ea typeface="SimSun" pitchFamily="2" charset="-122"/>
              </a:rPr>
              <a:t>Building Sequence Database from Source Code</a:t>
            </a:r>
            <a:endParaRPr lang="en-US" altLang="en-US" dirty="0">
              <a:sym typeface="Candara" pitchFamily="34" charset="0"/>
            </a:endParaRPr>
          </a:p>
        </p:txBody>
      </p:sp>
      <p:sp>
        <p:nvSpPr>
          <p:cNvPr id="5" name="Rectangle 3"/>
          <p:cNvSpPr txBox="1">
            <a:spLocks noChangeArrowheads="1"/>
          </p:cNvSpPr>
          <p:nvPr/>
        </p:nvSpPr>
        <p:spPr>
          <a:xfrm>
            <a:off x="522507" y="1212301"/>
            <a:ext cx="5843459" cy="3352800"/>
          </a:xfrm>
          <a:prstGeom prst="rect">
            <a:avLst/>
          </a:prstGeom>
        </p:spPr>
        <p:txBody>
          <a:bodyPr vert="horz" lIns="91438" tIns="45719" rIns="91438" bIns="45719"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341313" marR="0" lvl="0" indent="-34131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Statement      </a:t>
            </a: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sym typeface="Wingdings" pitchFamily="2" charset="2"/>
              </a:rPr>
              <a:t>      </a:t>
            </a: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number</a:t>
            </a:r>
          </a:p>
          <a:p>
            <a:pPr marL="341313" marR="0" lvl="0" indent="-34131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Tokenize each component</a:t>
            </a:r>
          </a:p>
          <a:p>
            <a:pPr marL="573088" marR="0" lvl="1" indent="-373063" algn="l" defTabSz="914377" rtl="0" eaLnBrk="1" fontAlgn="auto" latinLnBrk="0" hangingPunct="1">
              <a:lnSpc>
                <a:spcPct val="100000"/>
              </a:lnSpc>
              <a:spcBef>
                <a:spcPts val="600"/>
              </a:spcBef>
              <a:spcAft>
                <a:spcPts val="0"/>
              </a:spcAft>
              <a:buClr>
                <a:srgbClr val="BD582C"/>
              </a:buClr>
              <a:buSzPct val="80000"/>
              <a:buFont typeface="Wingdings" panose="05000000000000000000" pitchFamily="2" charset="2"/>
              <a:buChar char="q"/>
              <a:tabLst/>
              <a:defRPr/>
            </a:pP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Different operators, constants, key words </a:t>
            </a: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sym typeface="Wingdings" pitchFamily="2" charset="2"/>
              </a:rPr>
              <a:t> different tokens</a:t>
            </a:r>
          </a:p>
          <a:p>
            <a:pPr marL="573088" marR="0" lvl="1" indent="-373063" algn="l" defTabSz="914377" rtl="0" eaLnBrk="1" fontAlgn="auto" latinLnBrk="0" hangingPunct="1">
              <a:lnSpc>
                <a:spcPct val="100000"/>
              </a:lnSpc>
              <a:spcBef>
                <a:spcPts val="600"/>
              </a:spcBef>
              <a:spcAft>
                <a:spcPts val="0"/>
              </a:spcAft>
              <a:buClr>
                <a:srgbClr val="BD582C"/>
              </a:buClr>
              <a:buSzPct val="80000"/>
              <a:buFont typeface="Wingdings" panose="05000000000000000000" pitchFamily="2" charset="2"/>
              <a:buChar char="q"/>
              <a:tabLst/>
              <a:defRPr/>
            </a:pP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Same type of identifiers </a:t>
            </a: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sym typeface="Wingdings" pitchFamily="2" charset="2"/>
              </a:rPr>
              <a:t> </a:t>
            </a: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same token</a:t>
            </a:r>
          </a:p>
          <a:p>
            <a:pPr marL="341313" marR="0" lvl="0" indent="-34131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Program </a:t>
            </a: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sym typeface="Wingdings" pitchFamily="2" charset="2"/>
              </a:rPr>
              <a:t> A long sequence</a:t>
            </a:r>
          </a:p>
          <a:p>
            <a:pPr marL="573088" marR="0" lvl="1" indent="-373063" algn="l" defTabSz="914377" rtl="0" eaLnBrk="1" fontAlgn="auto" latinLnBrk="0" hangingPunct="1">
              <a:lnSpc>
                <a:spcPct val="100000"/>
              </a:lnSpc>
              <a:spcBef>
                <a:spcPts val="600"/>
              </a:spcBef>
              <a:spcAft>
                <a:spcPts val="0"/>
              </a:spcAft>
              <a:buClr>
                <a:srgbClr val="BD582C"/>
              </a:buClr>
              <a:buSzPct val="80000"/>
              <a:buFont typeface="Wingdings" panose="05000000000000000000" pitchFamily="2" charset="2"/>
              <a:buChar char="q"/>
              <a:tabLst/>
              <a:defRPr/>
            </a:pPr>
            <a:r>
              <a:rPr kumimoji="0" lang="en-US" altLang="zh-CN" sz="2400" b="0" i="0" u="none" strike="noStrike" kern="1200" cap="none" spc="0" normalizeH="0" baseline="0" noProof="0" dirty="0">
                <a:ln>
                  <a:noFill/>
                </a:ln>
                <a:solidFill>
                  <a:srgbClr val="000000"/>
                </a:solidFill>
                <a:effectLst/>
                <a:uLnTx/>
                <a:uFillTx/>
                <a:latin typeface="Calibri"/>
                <a:ea typeface="SimSun" pitchFamily="2" charset="-122"/>
                <a:cs typeface="+mn-cs"/>
              </a:rPr>
              <a:t>Cut the long sequence by blocks</a:t>
            </a:r>
          </a:p>
        </p:txBody>
      </p:sp>
      <p:grpSp>
        <p:nvGrpSpPr>
          <p:cNvPr id="6" name="Group 7"/>
          <p:cNvGrpSpPr>
            <a:grpSpLocks/>
          </p:cNvGrpSpPr>
          <p:nvPr/>
        </p:nvGrpSpPr>
        <p:grpSpPr bwMode="auto">
          <a:xfrm>
            <a:off x="3077634" y="4373682"/>
            <a:ext cx="2205567" cy="1865313"/>
            <a:chOff x="936146" y="4707223"/>
            <a:chExt cx="1654654" cy="1865086"/>
          </a:xfrm>
        </p:grpSpPr>
        <p:sp>
          <p:nvSpPr>
            <p:cNvPr id="7" name="Text Box 4"/>
            <p:cNvSpPr txBox="1">
              <a:spLocks noChangeArrowheads="1"/>
            </p:cNvSpPr>
            <p:nvPr/>
          </p:nvSpPr>
          <p:spPr bwMode="auto">
            <a:xfrm>
              <a:off x="936146" y="4707223"/>
              <a:ext cx="1546048" cy="4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50000"/>
                </a:spcBef>
                <a:spcAft>
                  <a:spcPts val="0"/>
                </a:spcAft>
                <a:buClrTx/>
                <a:buSzTx/>
                <a:buFontTx/>
                <a:buNone/>
                <a:tabLst/>
                <a:defRPr/>
              </a:pPr>
              <a:r>
                <a:rPr kumimoji="0" lang="en-US" altLang="zh-CN" sz="2400" b="0" i="0" u="none" strike="noStrike" kern="1200" cap="none" spc="0" normalizeH="0" baseline="0" noProof="0" dirty="0">
                  <a:ln>
                    <a:noFill/>
                  </a:ln>
                  <a:solidFill>
                    <a:srgbClr val="FF0000"/>
                  </a:solidFill>
                  <a:effectLst/>
                  <a:uLnTx/>
                  <a:uFillTx/>
                  <a:latin typeface="Calibri" pitchFamily="34" charset="0"/>
                  <a:ea typeface="SimSun" pitchFamily="2" charset="-122"/>
                  <a:cs typeface="Arial" pitchFamily="34" charset="0"/>
                </a:rPr>
                <a:t>old</a:t>
              </a:r>
              <a:r>
                <a:rPr kumimoji="0" lang="en-US" altLang="zh-CN" sz="24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a:t>
              </a:r>
              <a:r>
                <a:rPr kumimoji="0" lang="en-US" altLang="zh-CN" sz="2400" b="0" i="0" u="none" strike="noStrike" kern="1200" cap="none" spc="0" normalizeH="0" baseline="0" noProof="0" dirty="0">
                  <a:ln>
                    <a:noFill/>
                  </a:ln>
                  <a:solidFill>
                    <a:srgbClr val="3333FF"/>
                  </a:solidFill>
                  <a:effectLst/>
                  <a:uLnTx/>
                  <a:uFillTx/>
                  <a:latin typeface="Calibri" pitchFamily="34" charset="0"/>
                  <a:ea typeface="SimSun" pitchFamily="2" charset="-122"/>
                  <a:cs typeface="Arial" pitchFamily="34" charset="0"/>
                </a:rPr>
                <a:t>=</a:t>
              </a:r>
              <a:r>
                <a:rPr kumimoji="0" lang="en-US" altLang="zh-CN" sz="24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3;</a:t>
              </a:r>
            </a:p>
          </p:txBody>
        </p:sp>
        <p:grpSp>
          <p:nvGrpSpPr>
            <p:cNvPr id="8" name="Group 5"/>
            <p:cNvGrpSpPr>
              <a:grpSpLocks/>
            </p:cNvGrpSpPr>
            <p:nvPr/>
          </p:nvGrpSpPr>
          <p:grpSpPr bwMode="auto">
            <a:xfrm>
              <a:off x="949544" y="4777374"/>
              <a:ext cx="1641256" cy="1794935"/>
              <a:chOff x="921068" y="4777374"/>
              <a:chExt cx="1641256" cy="1794935"/>
            </a:xfrm>
          </p:grpSpPr>
          <p:sp>
            <p:nvSpPr>
              <p:cNvPr id="9" name="Text Box 3"/>
              <p:cNvSpPr txBox="1">
                <a:spLocks noChangeArrowheads="1"/>
              </p:cNvSpPr>
              <p:nvPr/>
            </p:nvSpPr>
            <p:spPr bwMode="auto">
              <a:xfrm>
                <a:off x="1034394" y="5526313"/>
                <a:ext cx="1148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0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t>5</a:t>
                </a:r>
                <a:r>
                  <a:rPr kumimoji="0" lang="en-US" altLang="zh-CN" sz="2000" b="0" i="0" u="none" strike="noStrike" kern="1200" cap="none" spc="0" normalizeH="0" baseline="0" noProof="0">
                    <a:ln>
                      <a:noFill/>
                    </a:ln>
                    <a:solidFill>
                      <a:srgbClr val="000000"/>
                    </a:solidFill>
                    <a:effectLst/>
                    <a:uLnTx/>
                    <a:uFillTx/>
                    <a:latin typeface="Calibri" pitchFamily="34" charset="0"/>
                    <a:ea typeface="SimSun" pitchFamily="2" charset="-122"/>
                    <a:cs typeface="Arial" pitchFamily="34" charset="0"/>
                  </a:rPr>
                  <a:t> </a:t>
                </a:r>
                <a:r>
                  <a:rPr kumimoji="0" lang="en-US" altLang="zh-CN" sz="2000" b="0" i="0" u="none" strike="noStrike" kern="1200" cap="none" spc="0" normalizeH="0" baseline="0" noProof="0">
                    <a:ln>
                      <a:noFill/>
                    </a:ln>
                    <a:solidFill>
                      <a:srgbClr val="3333FF"/>
                    </a:solidFill>
                    <a:effectLst/>
                    <a:uLnTx/>
                    <a:uFillTx/>
                    <a:latin typeface="Calibri" pitchFamily="34" charset="0"/>
                    <a:ea typeface="SimSun" pitchFamily="2" charset="-122"/>
                    <a:cs typeface="Arial" pitchFamily="34" charset="0"/>
                  </a:rPr>
                  <a:t>61 </a:t>
                </a:r>
                <a:r>
                  <a:rPr kumimoji="0" lang="en-US" altLang="zh-CN" sz="2000" b="0" i="0" u="none" strike="noStrike" kern="1200" cap="none" spc="0" normalizeH="0" baseline="0" noProof="0">
                    <a:ln>
                      <a:noFill/>
                    </a:ln>
                    <a:solidFill>
                      <a:srgbClr val="000000"/>
                    </a:solidFill>
                    <a:effectLst/>
                    <a:uLnTx/>
                    <a:uFillTx/>
                    <a:latin typeface="Calibri" pitchFamily="34" charset="0"/>
                    <a:ea typeface="SimSun" pitchFamily="2" charset="-122"/>
                    <a:cs typeface="Arial" pitchFamily="34" charset="0"/>
                  </a:rPr>
                  <a:t>20</a:t>
                </a:r>
              </a:p>
            </p:txBody>
          </p:sp>
          <p:grpSp>
            <p:nvGrpSpPr>
              <p:cNvPr id="10" name="Group 5"/>
              <p:cNvGrpSpPr>
                <a:grpSpLocks/>
              </p:cNvGrpSpPr>
              <p:nvPr/>
            </p:nvGrpSpPr>
            <p:grpSpPr bwMode="auto">
              <a:xfrm>
                <a:off x="921068" y="4777374"/>
                <a:ext cx="434826" cy="835981"/>
                <a:chOff x="1806" y="2464"/>
                <a:chExt cx="432" cy="728"/>
              </a:xfrm>
            </p:grpSpPr>
            <p:sp>
              <p:nvSpPr>
                <p:cNvPr id="16" name="Oval 6"/>
                <p:cNvSpPr>
                  <a:spLocks noChangeArrowheads="1"/>
                </p:cNvSpPr>
                <p:nvPr/>
              </p:nvSpPr>
              <p:spPr bwMode="auto">
                <a:xfrm>
                  <a:off x="1806" y="2464"/>
                  <a:ext cx="432" cy="336"/>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itchFamily="34" charset="0"/>
                    <a:ea typeface="SimSun" pitchFamily="2" charset="-122"/>
                    <a:cs typeface="Arial" pitchFamily="34" charset="0"/>
                  </a:endParaRPr>
                </a:p>
              </p:txBody>
            </p:sp>
            <p:sp>
              <p:nvSpPr>
                <p:cNvPr id="17" name="Line 7"/>
                <p:cNvSpPr>
                  <a:spLocks noChangeShapeType="1"/>
                </p:cNvSpPr>
                <p:nvPr/>
              </p:nvSpPr>
              <p:spPr bwMode="auto">
                <a:xfrm flipH="1">
                  <a:off x="2034" y="2808"/>
                  <a:ext cx="0" cy="384"/>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grpSp>
          <p:sp>
            <p:nvSpPr>
              <p:cNvPr id="11" name="Oval 8"/>
              <p:cNvSpPr>
                <a:spLocks noChangeArrowheads="1"/>
              </p:cNvSpPr>
              <p:nvPr/>
            </p:nvSpPr>
            <p:spPr bwMode="auto">
              <a:xfrm>
                <a:off x="1034394" y="5530672"/>
                <a:ext cx="914400" cy="440957"/>
              </a:xfrm>
              <a:prstGeom prst="ellipse">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itchFamily="34" charset="0"/>
                  <a:ea typeface="SimSun" pitchFamily="2" charset="-122"/>
                  <a:cs typeface="Arial" pitchFamily="34" charset="0"/>
                </a:endParaRPr>
              </a:p>
            </p:txBody>
          </p:sp>
          <p:sp>
            <p:nvSpPr>
              <p:cNvPr id="12" name="Line 9"/>
              <p:cNvSpPr>
                <a:spLocks noChangeShapeType="1"/>
              </p:cNvSpPr>
              <p:nvPr/>
            </p:nvSpPr>
            <p:spPr bwMode="auto">
              <a:xfrm>
                <a:off x="1422323" y="5950960"/>
                <a:ext cx="0" cy="306602"/>
              </a:xfrm>
              <a:prstGeom prst="line">
                <a:avLst/>
              </a:prstGeom>
              <a:noFill/>
              <a:ln w="28575">
                <a:solidFill>
                  <a:schemeClr val="tx2"/>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3" name="Text Box 10"/>
              <p:cNvSpPr txBox="1">
                <a:spLocks noChangeArrowheads="1"/>
              </p:cNvSpPr>
              <p:nvPr/>
            </p:nvSpPr>
            <p:spPr bwMode="auto">
              <a:xfrm>
                <a:off x="1306159" y="5144834"/>
                <a:ext cx="1256165" cy="4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50000"/>
                  </a:spcBef>
                  <a:spcAft>
                    <a:spcPts val="0"/>
                  </a:spcAft>
                  <a:buClrTx/>
                  <a:buSzTx/>
                  <a:buFontTx/>
                  <a:buNone/>
                  <a:tabLst/>
                  <a:defRPr/>
                </a:pPr>
                <a:r>
                  <a:rPr kumimoji="0" lang="en-US" altLang="zh-CN" sz="2400" b="0" i="1" u="none" strike="noStrike" kern="1200" cap="none" spc="0" normalizeH="0" baseline="0" noProof="0" dirty="0">
                    <a:ln>
                      <a:noFill/>
                    </a:ln>
                    <a:solidFill>
                      <a:srgbClr val="0000CC"/>
                    </a:solidFill>
                    <a:effectLst/>
                    <a:uLnTx/>
                    <a:uFillTx/>
                    <a:latin typeface="Calibri" pitchFamily="34" charset="0"/>
                    <a:ea typeface="SimSun" pitchFamily="2" charset="-122"/>
                    <a:cs typeface="Arial" pitchFamily="34" charset="0"/>
                  </a:rPr>
                  <a:t>Tokenize</a:t>
                </a:r>
              </a:p>
            </p:txBody>
          </p:sp>
          <p:sp>
            <p:nvSpPr>
              <p:cNvPr id="14" name="Text Box 11"/>
              <p:cNvSpPr txBox="1">
                <a:spLocks noChangeArrowheads="1"/>
              </p:cNvSpPr>
              <p:nvPr/>
            </p:nvSpPr>
            <p:spPr bwMode="auto">
              <a:xfrm>
                <a:off x="1524000" y="5940623"/>
                <a:ext cx="745729" cy="4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50000"/>
                  </a:spcBef>
                  <a:spcAft>
                    <a:spcPts val="0"/>
                  </a:spcAft>
                  <a:buClrTx/>
                  <a:buSzTx/>
                  <a:buFontTx/>
                  <a:buNone/>
                  <a:tabLst/>
                  <a:defRPr/>
                </a:pPr>
                <a:r>
                  <a:rPr kumimoji="0" lang="en-US" altLang="zh-CN" sz="2400" b="0" i="1" u="none" strike="noStrike" kern="1200" cap="none" spc="0" normalizeH="0" baseline="0" noProof="0" dirty="0">
                    <a:ln>
                      <a:noFill/>
                    </a:ln>
                    <a:solidFill>
                      <a:srgbClr val="0000CC"/>
                    </a:solidFill>
                    <a:effectLst/>
                    <a:uLnTx/>
                    <a:uFillTx/>
                    <a:latin typeface="Calibri" pitchFamily="34" charset="0"/>
                    <a:ea typeface="SimSun" pitchFamily="2" charset="-122"/>
                    <a:cs typeface="Arial" pitchFamily="34" charset="0"/>
                  </a:rPr>
                  <a:t>Hash</a:t>
                </a:r>
              </a:p>
            </p:txBody>
          </p:sp>
          <p:sp>
            <p:nvSpPr>
              <p:cNvPr id="15" name="Text Box 12"/>
              <p:cNvSpPr txBox="1">
                <a:spLocks noChangeArrowheads="1"/>
              </p:cNvSpPr>
              <p:nvPr/>
            </p:nvSpPr>
            <p:spPr bwMode="auto">
              <a:xfrm>
                <a:off x="1172832" y="6172199"/>
                <a:ext cx="579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50000"/>
                  </a:spcBef>
                  <a:spcAft>
                    <a:spcPts val="0"/>
                  </a:spcAft>
                  <a:buClrTx/>
                  <a:buSzTx/>
                  <a:buFontTx/>
                  <a:buNone/>
                  <a:tabLst/>
                  <a:defRPr/>
                </a:pPr>
                <a:r>
                  <a:rPr kumimoji="0" lang="en-US" altLang="zh-CN" sz="2000" b="1" i="0" u="none" strike="noStrike" kern="1200" cap="none" spc="0" normalizeH="0" baseline="0" noProof="0">
                    <a:ln>
                      <a:noFill/>
                    </a:ln>
                    <a:solidFill>
                      <a:srgbClr val="000000"/>
                    </a:solidFill>
                    <a:effectLst/>
                    <a:uLnTx/>
                    <a:uFillTx/>
                    <a:latin typeface="Calibri" pitchFamily="34" charset="0"/>
                    <a:ea typeface="SimSun" pitchFamily="2" charset="-122"/>
                    <a:cs typeface="Arial" pitchFamily="34" charset="0"/>
                  </a:rPr>
                  <a:t>16</a:t>
                </a:r>
              </a:p>
            </p:txBody>
          </p:sp>
        </p:grpSp>
      </p:grpSp>
      <p:grpSp>
        <p:nvGrpSpPr>
          <p:cNvPr id="18" name="Group 6"/>
          <p:cNvGrpSpPr>
            <a:grpSpLocks/>
          </p:cNvGrpSpPr>
          <p:nvPr/>
        </p:nvGrpSpPr>
        <p:grpSpPr bwMode="auto">
          <a:xfrm>
            <a:off x="4542368" y="4405475"/>
            <a:ext cx="2061633" cy="1820332"/>
            <a:chOff x="2841145" y="4814117"/>
            <a:chExt cx="1546049" cy="1819548"/>
          </a:xfrm>
        </p:grpSpPr>
        <p:sp>
          <p:nvSpPr>
            <p:cNvPr id="19" name="Text Box 14"/>
            <p:cNvSpPr txBox="1">
              <a:spLocks noChangeArrowheads="1"/>
            </p:cNvSpPr>
            <p:nvPr/>
          </p:nvSpPr>
          <p:spPr bwMode="auto">
            <a:xfrm>
              <a:off x="2841145" y="4814117"/>
              <a:ext cx="1546049" cy="46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50000"/>
                </a:spcBef>
                <a:spcAft>
                  <a:spcPts val="0"/>
                </a:spcAft>
                <a:buClrTx/>
                <a:buSzTx/>
                <a:buFontTx/>
                <a:buNone/>
                <a:tabLst/>
                <a:defRPr/>
              </a:pPr>
              <a:r>
                <a:rPr kumimoji="0" lang="en-US" altLang="zh-CN" sz="2400" b="0" i="0" u="none" strike="noStrike" kern="1200" cap="none" spc="0" normalizeH="0" baseline="0" noProof="0" dirty="0">
                  <a:ln>
                    <a:noFill/>
                  </a:ln>
                  <a:solidFill>
                    <a:srgbClr val="FF0000"/>
                  </a:solidFill>
                  <a:effectLst/>
                  <a:uLnTx/>
                  <a:uFillTx/>
                  <a:latin typeface="Calibri" pitchFamily="34" charset="0"/>
                  <a:ea typeface="SimSun" pitchFamily="2" charset="-122"/>
                  <a:cs typeface="Arial" pitchFamily="34" charset="0"/>
                </a:rPr>
                <a:t>new</a:t>
              </a:r>
              <a:r>
                <a:rPr kumimoji="0" lang="en-US" altLang="zh-CN" sz="24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a:t>
              </a:r>
              <a:r>
                <a:rPr kumimoji="0" lang="en-US" altLang="zh-CN" sz="2400" b="0" i="0" u="none" strike="noStrike" kern="1200" cap="none" spc="0" normalizeH="0" baseline="0" noProof="0" dirty="0">
                  <a:ln>
                    <a:noFill/>
                  </a:ln>
                  <a:solidFill>
                    <a:srgbClr val="3333FF"/>
                  </a:solidFill>
                  <a:effectLst/>
                  <a:uLnTx/>
                  <a:uFillTx/>
                  <a:latin typeface="Calibri" pitchFamily="34" charset="0"/>
                  <a:ea typeface="SimSun" pitchFamily="2" charset="-122"/>
                  <a:cs typeface="Arial" pitchFamily="34" charset="0"/>
                </a:rPr>
                <a:t>=</a:t>
              </a:r>
              <a:r>
                <a:rPr kumimoji="0" lang="en-US" altLang="zh-CN" sz="24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3;</a:t>
              </a:r>
            </a:p>
          </p:txBody>
        </p:sp>
        <p:sp>
          <p:nvSpPr>
            <p:cNvPr id="20" name="Text Box 15"/>
            <p:cNvSpPr txBox="1">
              <a:spLocks noChangeArrowheads="1"/>
            </p:cNvSpPr>
            <p:nvPr/>
          </p:nvSpPr>
          <p:spPr bwMode="auto">
            <a:xfrm>
              <a:off x="2986087" y="5545423"/>
              <a:ext cx="1401107" cy="46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4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t>5</a:t>
              </a:r>
              <a:r>
                <a:rPr kumimoji="0" lang="en-US" altLang="zh-CN" sz="2400" b="0" i="0" u="none" strike="noStrike" kern="1200" cap="none" spc="0" normalizeH="0" baseline="0" noProof="0">
                  <a:ln>
                    <a:noFill/>
                  </a:ln>
                  <a:solidFill>
                    <a:srgbClr val="000000"/>
                  </a:solidFill>
                  <a:effectLst/>
                  <a:uLnTx/>
                  <a:uFillTx/>
                  <a:latin typeface="Calibri" pitchFamily="34" charset="0"/>
                  <a:ea typeface="SimSun" pitchFamily="2" charset="-122"/>
                  <a:cs typeface="Arial" pitchFamily="34" charset="0"/>
                </a:rPr>
                <a:t> </a:t>
              </a:r>
              <a:r>
                <a:rPr kumimoji="0" lang="en-US" altLang="zh-CN" sz="2400" b="0" i="0" u="none" strike="noStrike" kern="1200" cap="none" spc="0" normalizeH="0" baseline="0" noProof="0">
                  <a:ln>
                    <a:noFill/>
                  </a:ln>
                  <a:solidFill>
                    <a:srgbClr val="3333FF"/>
                  </a:solidFill>
                  <a:effectLst/>
                  <a:uLnTx/>
                  <a:uFillTx/>
                  <a:latin typeface="Calibri" pitchFamily="34" charset="0"/>
                  <a:ea typeface="SimSun" pitchFamily="2" charset="-122"/>
                  <a:cs typeface="Arial" pitchFamily="34" charset="0"/>
                </a:rPr>
                <a:t>61 </a:t>
              </a:r>
              <a:r>
                <a:rPr kumimoji="0" lang="en-US" altLang="zh-CN" sz="2400" b="0" i="0" u="none" strike="noStrike" kern="1200" cap="none" spc="0" normalizeH="0" baseline="0" noProof="0">
                  <a:ln>
                    <a:noFill/>
                  </a:ln>
                  <a:solidFill>
                    <a:srgbClr val="000000"/>
                  </a:solidFill>
                  <a:effectLst/>
                  <a:uLnTx/>
                  <a:uFillTx/>
                  <a:latin typeface="Calibri" pitchFamily="34" charset="0"/>
                  <a:ea typeface="SimSun" pitchFamily="2" charset="-122"/>
                  <a:cs typeface="Arial" pitchFamily="34" charset="0"/>
                </a:rPr>
                <a:t>20</a:t>
              </a:r>
            </a:p>
          </p:txBody>
        </p:sp>
        <p:grpSp>
          <p:nvGrpSpPr>
            <p:cNvPr id="21" name="Group 16"/>
            <p:cNvGrpSpPr>
              <a:grpSpLocks/>
            </p:cNvGrpSpPr>
            <p:nvPr/>
          </p:nvGrpSpPr>
          <p:grpSpPr bwMode="auto">
            <a:xfrm>
              <a:off x="2902947" y="4841676"/>
              <a:ext cx="434826" cy="826794"/>
              <a:chOff x="1872" y="2496"/>
              <a:chExt cx="432" cy="720"/>
            </a:xfrm>
          </p:grpSpPr>
          <p:sp>
            <p:nvSpPr>
              <p:cNvPr id="25" name="Oval 17"/>
              <p:cNvSpPr>
                <a:spLocks noChangeArrowheads="1"/>
              </p:cNvSpPr>
              <p:nvPr/>
            </p:nvSpPr>
            <p:spPr bwMode="auto">
              <a:xfrm>
                <a:off x="1872" y="2496"/>
                <a:ext cx="432" cy="336"/>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Calibri" pitchFamily="34" charset="0"/>
                  <a:ea typeface="SimSun" pitchFamily="2" charset="-122"/>
                  <a:cs typeface="Arial" pitchFamily="34" charset="0"/>
                </a:endParaRPr>
              </a:p>
            </p:txBody>
          </p:sp>
          <p:sp>
            <p:nvSpPr>
              <p:cNvPr id="26" name="Line 18"/>
              <p:cNvSpPr>
                <a:spLocks noChangeShapeType="1"/>
              </p:cNvSpPr>
              <p:nvPr/>
            </p:nvSpPr>
            <p:spPr bwMode="auto">
              <a:xfrm flipH="1">
                <a:off x="2112" y="2832"/>
                <a:ext cx="0" cy="384"/>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2" name="Oval 19"/>
            <p:cNvSpPr>
              <a:spLocks noChangeArrowheads="1"/>
            </p:cNvSpPr>
            <p:nvPr/>
          </p:nvSpPr>
          <p:spPr bwMode="auto">
            <a:xfrm>
              <a:off x="2986087" y="5530672"/>
              <a:ext cx="984801" cy="440957"/>
            </a:xfrm>
            <a:prstGeom prst="ellipse">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Calibri" pitchFamily="34" charset="0"/>
                <a:ea typeface="SimSun" pitchFamily="2" charset="-122"/>
                <a:cs typeface="Arial" pitchFamily="34" charset="0"/>
              </a:endParaRPr>
            </a:p>
          </p:txBody>
        </p:sp>
        <p:sp>
          <p:nvSpPr>
            <p:cNvPr id="23" name="Line 20"/>
            <p:cNvSpPr>
              <a:spLocks noChangeShapeType="1"/>
            </p:cNvSpPr>
            <p:nvPr/>
          </p:nvSpPr>
          <p:spPr bwMode="auto">
            <a:xfrm>
              <a:off x="3478487" y="5961294"/>
              <a:ext cx="0" cy="296268"/>
            </a:xfrm>
            <a:prstGeom prst="line">
              <a:avLst/>
            </a:prstGeom>
            <a:noFill/>
            <a:ln w="28575">
              <a:solidFill>
                <a:schemeClr val="tx2"/>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24" name="Text Box 22"/>
            <p:cNvSpPr txBox="1">
              <a:spLocks noChangeArrowheads="1"/>
            </p:cNvSpPr>
            <p:nvPr/>
          </p:nvSpPr>
          <p:spPr bwMode="auto">
            <a:xfrm>
              <a:off x="3230232" y="6172199"/>
              <a:ext cx="579768" cy="46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50000"/>
                </a:spcBef>
                <a:spcAft>
                  <a:spcPts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Calibri" pitchFamily="34" charset="0"/>
                  <a:ea typeface="SimSun" pitchFamily="2" charset="-122"/>
                  <a:cs typeface="Arial" pitchFamily="34" charset="0"/>
                </a:rPr>
                <a:t>16</a:t>
              </a:r>
            </a:p>
          </p:txBody>
        </p:sp>
      </p:grpSp>
      <p:sp>
        <p:nvSpPr>
          <p:cNvPr id="27" name="TextBox 26"/>
          <p:cNvSpPr txBox="1"/>
          <p:nvPr/>
        </p:nvSpPr>
        <p:spPr>
          <a:xfrm>
            <a:off x="695226" y="4781732"/>
            <a:ext cx="2382408" cy="830997"/>
          </a:xfrm>
          <a:prstGeom prst="rect">
            <a:avLst/>
          </a:prstGeom>
          <a:solidFill>
            <a:schemeClr val="accent2">
              <a:lumMod val="20000"/>
              <a:lumOff val="80000"/>
            </a:schemeClr>
          </a:solidFill>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mn-cs"/>
              </a:rPr>
              <a:t>Map a statement </a:t>
            </a:r>
            <a:r>
              <a:rPr kumimoji="0" lang="en-US" altLang="zh-CN" sz="24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mn-cs"/>
                <a:sym typeface="Wingdings" pitchFamily="2" charset="2"/>
              </a:rPr>
              <a:t>to a</a:t>
            </a:r>
            <a:r>
              <a:rPr kumimoji="0" lang="en-US" altLang="zh-CN" sz="24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mn-cs"/>
              </a:rPr>
              <a:t> number</a:t>
            </a:r>
          </a:p>
        </p:txBody>
      </p:sp>
      <p:sp>
        <p:nvSpPr>
          <p:cNvPr id="29" name="Text Box 6"/>
          <p:cNvSpPr txBox="1">
            <a:spLocks noChangeArrowheads="1"/>
          </p:cNvSpPr>
          <p:nvPr/>
        </p:nvSpPr>
        <p:spPr bwMode="auto">
          <a:xfrm>
            <a:off x="6685259" y="4928903"/>
            <a:ext cx="2127815" cy="1754187"/>
          </a:xfrm>
          <a:prstGeom prst="rect">
            <a:avLst/>
          </a:prstGeom>
          <a:solidFill>
            <a:srgbClr val="FAE2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Arial" pitchFamily="34" charset="0"/>
                <a:ea typeface="SimSun" pitchFamily="2" charset="-122"/>
                <a:cs typeface="Arial" pitchFamily="34" charset="0"/>
              </a:rPr>
              <a:t>Final sequence DB:</a:t>
            </a:r>
            <a:br>
              <a:rPr kumimoji="0" lang="en-US" altLang="zh-CN" sz="1800" b="0" i="0" u="none" strike="noStrike" kern="1200" cap="none" spc="0" normalizeH="0" baseline="0" noProof="0" dirty="0">
                <a:ln>
                  <a:noFill/>
                </a:ln>
                <a:solidFill>
                  <a:srgbClr val="FF0000"/>
                </a:solidFill>
                <a:effectLst/>
                <a:uLnTx/>
                <a:uFillTx/>
                <a:latin typeface="Arial" pitchFamily="34" charset="0"/>
                <a:ea typeface="SimSun" pitchFamily="2" charset="-122"/>
                <a:cs typeface="Arial" pitchFamily="34" charset="0"/>
              </a:rPr>
            </a:br>
            <a:r>
              <a:rPr kumimoji="0" lang="en-US" altLang="zh-CN" sz="1800" b="0" i="0" u="none" strike="noStrike" kern="1200" cap="none" spc="0" normalizeH="0" baseline="0" noProof="0" dirty="0">
                <a:ln>
                  <a:noFill/>
                </a:ln>
                <a:solidFill>
                  <a:srgbClr val="FF0000"/>
                </a:solidFill>
                <a:effectLst/>
                <a:uLnTx/>
                <a:uFillTx/>
                <a:latin typeface="Arial" pitchFamily="34" charset="0"/>
                <a:ea typeface="SimSun" pitchFamily="2" charset="-122"/>
                <a:cs typeface="Arial" pitchFamily="34" charset="0"/>
              </a:rPr>
              <a:t>(65)</a:t>
            </a:r>
            <a:br>
              <a:rPr kumimoji="0" lang="en-US" altLang="zh-CN" sz="1800" b="0" i="0" u="none" strike="noStrike" kern="1200" cap="none" spc="0" normalizeH="0" baseline="0" noProof="0" dirty="0">
                <a:ln>
                  <a:noFill/>
                </a:ln>
                <a:solidFill>
                  <a:srgbClr val="FF0000"/>
                </a:solidFill>
                <a:effectLst/>
                <a:uLnTx/>
                <a:uFillTx/>
                <a:latin typeface="Arial" pitchFamily="34" charset="0"/>
                <a:ea typeface="SimSun" pitchFamily="2" charset="-122"/>
                <a:cs typeface="Arial" pitchFamily="34" charset="0"/>
              </a:rPr>
            </a:br>
            <a:r>
              <a:rPr kumimoji="0" lang="en-US" altLang="zh-CN" sz="1800" b="0" i="0" u="none" strike="noStrike" kern="1200" cap="none" spc="0" normalizeH="0" baseline="0" noProof="0" dirty="0">
                <a:ln>
                  <a:noFill/>
                </a:ln>
                <a:solidFill>
                  <a:srgbClr val="FF0000"/>
                </a:solidFill>
                <a:effectLst/>
                <a:uLnTx/>
                <a:uFillTx/>
                <a:latin typeface="Arial" pitchFamily="34" charset="0"/>
                <a:ea typeface="SimSun" pitchFamily="2" charset="-122"/>
                <a:cs typeface="Arial" pitchFamily="34" charset="0"/>
              </a:rPr>
              <a:t>(16, 16, 71)</a:t>
            </a:r>
            <a:br>
              <a:rPr kumimoji="0" lang="en-US" altLang="zh-CN" sz="1800" b="0" i="0" u="none" strike="noStrike" kern="1200" cap="none" spc="0" normalizeH="0" baseline="0" noProof="0" dirty="0">
                <a:ln>
                  <a:noFill/>
                </a:ln>
                <a:solidFill>
                  <a:srgbClr val="FF0000"/>
                </a:solidFill>
                <a:effectLst/>
                <a:uLnTx/>
                <a:uFillTx/>
                <a:latin typeface="Arial" pitchFamily="34" charset="0"/>
                <a:ea typeface="SimSun" pitchFamily="2" charset="-122"/>
                <a:cs typeface="Arial" pitchFamily="34" charset="0"/>
              </a:rPr>
            </a:br>
            <a:r>
              <a:rPr kumimoji="0" lang="en-US" altLang="zh-CN" sz="1800" b="0" i="0" u="none" strike="noStrike" kern="1200" cap="none" spc="0" normalizeH="0" baseline="0" noProof="0" dirty="0">
                <a:ln>
                  <a:noFill/>
                </a:ln>
                <a:solidFill>
                  <a:srgbClr val="FF0000"/>
                </a:solidFill>
                <a:effectLst/>
                <a:uLnTx/>
                <a:uFillTx/>
                <a:latin typeface="Arial" pitchFamily="34" charset="0"/>
                <a:ea typeface="SimSun" pitchFamily="2" charset="-122"/>
                <a:cs typeface="Arial" pitchFamily="34" charset="0"/>
              </a:rPr>
              <a:t>…</a:t>
            </a:r>
            <a:br>
              <a:rPr kumimoji="0" lang="en-US" altLang="zh-CN" sz="1800" b="0" i="0" u="none" strike="noStrike" kern="1200" cap="none" spc="0" normalizeH="0" baseline="0" noProof="0" dirty="0">
                <a:ln>
                  <a:noFill/>
                </a:ln>
                <a:solidFill>
                  <a:srgbClr val="FF0000"/>
                </a:solidFill>
                <a:effectLst/>
                <a:uLnTx/>
                <a:uFillTx/>
                <a:latin typeface="Arial" pitchFamily="34" charset="0"/>
                <a:ea typeface="SimSun" pitchFamily="2" charset="-122"/>
                <a:cs typeface="Arial" pitchFamily="34" charset="0"/>
              </a:rPr>
            </a:br>
            <a:r>
              <a:rPr kumimoji="0" lang="en-US" altLang="zh-CN" sz="1800" b="0" i="0" u="none" strike="noStrike" kern="1200" cap="none" spc="0" normalizeH="0" baseline="0" noProof="0" dirty="0">
                <a:ln>
                  <a:noFill/>
                </a:ln>
                <a:solidFill>
                  <a:srgbClr val="FF0000"/>
                </a:solidFill>
                <a:effectLst/>
                <a:uLnTx/>
                <a:uFillTx/>
                <a:latin typeface="Arial" pitchFamily="34" charset="0"/>
                <a:ea typeface="SimSun" pitchFamily="2" charset="-122"/>
                <a:cs typeface="Arial" pitchFamily="34" charset="0"/>
              </a:rPr>
              <a:t>(65)</a:t>
            </a:r>
            <a:br>
              <a:rPr kumimoji="0" lang="en-US" altLang="zh-CN" sz="1800" b="0" i="0" u="none" strike="noStrike" kern="1200" cap="none" spc="0" normalizeH="0" baseline="0" noProof="0" dirty="0">
                <a:ln>
                  <a:noFill/>
                </a:ln>
                <a:solidFill>
                  <a:srgbClr val="FF0000"/>
                </a:solidFill>
                <a:effectLst/>
                <a:uLnTx/>
                <a:uFillTx/>
                <a:latin typeface="Arial" pitchFamily="34" charset="0"/>
                <a:ea typeface="SimSun" pitchFamily="2" charset="-122"/>
                <a:cs typeface="Arial" pitchFamily="34" charset="0"/>
              </a:rPr>
            </a:br>
            <a:r>
              <a:rPr kumimoji="0" lang="en-US" altLang="zh-CN" sz="1800" b="0" i="0" u="none" strike="noStrike" kern="1200" cap="none" spc="0" normalizeH="0" baseline="0" noProof="0" dirty="0">
                <a:ln>
                  <a:noFill/>
                </a:ln>
                <a:solidFill>
                  <a:srgbClr val="FF0000"/>
                </a:solidFill>
                <a:effectLst/>
                <a:uLnTx/>
                <a:uFillTx/>
                <a:latin typeface="Arial" pitchFamily="34" charset="0"/>
                <a:ea typeface="SimSun" pitchFamily="2" charset="-122"/>
                <a:cs typeface="Arial" pitchFamily="34" charset="0"/>
              </a:rPr>
              <a:t>(16, 16, 71)</a:t>
            </a:r>
          </a:p>
        </p:txBody>
      </p:sp>
      <p:grpSp>
        <p:nvGrpSpPr>
          <p:cNvPr id="3" name="Group 2"/>
          <p:cNvGrpSpPr/>
          <p:nvPr/>
        </p:nvGrpSpPr>
        <p:grpSpPr>
          <a:xfrm>
            <a:off x="6299200" y="1072957"/>
            <a:ext cx="5532853" cy="3823427"/>
            <a:chOff x="6299200" y="1072957"/>
            <a:chExt cx="5532853" cy="3823427"/>
          </a:xfrm>
        </p:grpSpPr>
        <p:sp>
          <p:nvSpPr>
            <p:cNvPr id="31" name="Text Box 4"/>
            <p:cNvSpPr txBox="1">
              <a:spLocks noChangeArrowheads="1"/>
            </p:cNvSpPr>
            <p:nvPr/>
          </p:nvSpPr>
          <p:spPr bwMode="auto">
            <a:xfrm>
              <a:off x="7666453" y="1480084"/>
              <a:ext cx="4165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for (</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i</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=0; </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i</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&lt;n; </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i</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total[</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i</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adr</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 list[</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i</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addr</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total[</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i</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].bytes = list[</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i</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].size;</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total[</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i</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].more = &amp;total[i+1];</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a:t>
              </a:r>
              <a:b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b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a:t>
              </a:r>
              <a:b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br>
              <a:b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b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for (</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i</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=0; </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i</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&lt;n; </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i</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taken[</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i</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adr</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 list[</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i</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addr</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taken[</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i</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].bytes = list[</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i</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].size;</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taken[</a:t>
              </a:r>
              <a:r>
                <a:rPr kumimoji="0" lang="en-US" altLang="zh-CN" sz="1800" b="0" i="0" u="none" strike="noStrike" kern="1200" cap="none" spc="0" normalizeH="0" baseline="0" noProof="0" dirty="0" err="1">
                  <a:ln>
                    <a:noFill/>
                  </a:ln>
                  <a:solidFill>
                    <a:srgbClr val="000000"/>
                  </a:solidFill>
                  <a:effectLst/>
                  <a:uLnTx/>
                  <a:uFillTx/>
                  <a:latin typeface="Calibri" pitchFamily="34" charset="0"/>
                  <a:ea typeface="SimSun" pitchFamily="2" charset="-122"/>
                  <a:cs typeface="Arial" pitchFamily="34" charset="0"/>
                </a:rPr>
                <a:t>i</a:t>
              </a: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].more = &amp;total[i+1];</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a:t>
              </a:r>
            </a:p>
          </p:txBody>
        </p:sp>
        <p:sp>
          <p:nvSpPr>
            <p:cNvPr id="32" name="Text Box 5"/>
            <p:cNvSpPr txBox="1">
              <a:spLocks noChangeArrowheads="1"/>
            </p:cNvSpPr>
            <p:nvPr/>
          </p:nvSpPr>
          <p:spPr bwMode="auto">
            <a:xfrm>
              <a:off x="6807200" y="1487295"/>
              <a:ext cx="1117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t>65</a:t>
              </a:r>
              <a:br>
                <a:rPr kumimoji="0" lang="en-US" altLang="zh-CN" sz="18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br>
              <a:r>
                <a:rPr kumimoji="0" lang="en-US" altLang="zh-CN" sz="18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t>16</a:t>
              </a:r>
              <a:br>
                <a:rPr kumimoji="0" lang="en-US" altLang="zh-CN" sz="18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br>
              <a:r>
                <a:rPr kumimoji="0" lang="en-US" altLang="zh-CN" sz="18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t>16</a:t>
              </a:r>
              <a:br>
                <a:rPr kumimoji="0" lang="en-US" altLang="zh-CN" sz="18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br>
              <a:r>
                <a:rPr kumimoji="0" lang="en-US" altLang="zh-CN" sz="18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t>71</a:t>
              </a:r>
              <a:br>
                <a:rPr kumimoji="0" lang="en-US" altLang="zh-CN" sz="18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br>
              <a:br>
                <a:rPr kumimoji="0" lang="en-US" altLang="zh-CN" sz="18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br>
              <a:r>
                <a:rPr kumimoji="0" lang="en-US" altLang="zh-CN" sz="18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t>…</a:t>
              </a:r>
              <a:br>
                <a:rPr kumimoji="0" lang="en-US" altLang="zh-CN" sz="18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br>
              <a:br>
                <a:rPr kumimoji="0" lang="en-US" altLang="zh-CN" sz="18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br>
              <a:r>
                <a:rPr kumimoji="0" lang="en-US" altLang="zh-CN" sz="18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t>65</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t>16</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t>16</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t>71</a:t>
              </a:r>
            </a:p>
          </p:txBody>
        </p:sp>
        <p:grpSp>
          <p:nvGrpSpPr>
            <p:cNvPr id="33" name="Group 7"/>
            <p:cNvGrpSpPr>
              <a:grpSpLocks/>
            </p:cNvGrpSpPr>
            <p:nvPr/>
          </p:nvGrpSpPr>
          <p:grpSpPr bwMode="auto">
            <a:xfrm>
              <a:off x="7620000" y="1492057"/>
              <a:ext cx="3962400" cy="3113088"/>
              <a:chOff x="3600" y="1001"/>
              <a:chExt cx="1872" cy="1961"/>
            </a:xfrm>
          </p:grpSpPr>
          <p:sp>
            <p:nvSpPr>
              <p:cNvPr id="46" name="Rectangle 8"/>
              <p:cNvSpPr>
                <a:spLocks noChangeArrowheads="1"/>
              </p:cNvSpPr>
              <p:nvPr/>
            </p:nvSpPr>
            <p:spPr bwMode="auto">
              <a:xfrm>
                <a:off x="3600" y="1001"/>
                <a:ext cx="1872" cy="192"/>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SimSun" pitchFamily="2" charset="-122"/>
                  <a:cs typeface="Arial" pitchFamily="34" charset="0"/>
                </a:endParaRPr>
              </a:p>
            </p:txBody>
          </p:sp>
          <p:sp>
            <p:nvSpPr>
              <p:cNvPr id="47" name="Rectangle 9"/>
              <p:cNvSpPr>
                <a:spLocks noChangeArrowheads="1"/>
              </p:cNvSpPr>
              <p:nvPr/>
            </p:nvSpPr>
            <p:spPr bwMode="auto">
              <a:xfrm>
                <a:off x="3744" y="1193"/>
                <a:ext cx="1728" cy="552"/>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SimSun" pitchFamily="2" charset="-122"/>
                  <a:cs typeface="Arial" pitchFamily="34" charset="0"/>
                </a:endParaRPr>
              </a:p>
            </p:txBody>
          </p:sp>
          <p:sp>
            <p:nvSpPr>
              <p:cNvPr id="48" name="Rectangle 10"/>
              <p:cNvSpPr>
                <a:spLocks noChangeArrowheads="1"/>
              </p:cNvSpPr>
              <p:nvPr/>
            </p:nvSpPr>
            <p:spPr bwMode="auto">
              <a:xfrm>
                <a:off x="3600" y="2218"/>
                <a:ext cx="1872" cy="192"/>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SimSun" pitchFamily="2" charset="-122"/>
                  <a:cs typeface="Arial" pitchFamily="34" charset="0"/>
                </a:endParaRPr>
              </a:p>
            </p:txBody>
          </p:sp>
          <p:sp>
            <p:nvSpPr>
              <p:cNvPr id="49" name="Rectangle 11"/>
              <p:cNvSpPr>
                <a:spLocks noChangeArrowheads="1"/>
              </p:cNvSpPr>
              <p:nvPr/>
            </p:nvSpPr>
            <p:spPr bwMode="auto">
              <a:xfrm>
                <a:off x="3696" y="2410"/>
                <a:ext cx="1776" cy="552"/>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SimSun" pitchFamily="2" charset="-122"/>
                  <a:cs typeface="Arial" pitchFamily="34" charset="0"/>
                </a:endParaRPr>
              </a:p>
            </p:txBody>
          </p:sp>
        </p:grpSp>
        <p:grpSp>
          <p:nvGrpSpPr>
            <p:cNvPr id="34" name="Group 12"/>
            <p:cNvGrpSpPr>
              <a:grpSpLocks/>
            </p:cNvGrpSpPr>
            <p:nvPr/>
          </p:nvGrpSpPr>
          <p:grpSpPr bwMode="auto">
            <a:xfrm>
              <a:off x="6705600" y="1487295"/>
              <a:ext cx="812800" cy="3124200"/>
              <a:chOff x="3168" y="1008"/>
              <a:chExt cx="384" cy="1968"/>
            </a:xfrm>
          </p:grpSpPr>
          <p:sp>
            <p:nvSpPr>
              <p:cNvPr id="42" name="Rectangle 13"/>
              <p:cNvSpPr>
                <a:spLocks noChangeArrowheads="1"/>
              </p:cNvSpPr>
              <p:nvPr/>
            </p:nvSpPr>
            <p:spPr bwMode="auto">
              <a:xfrm>
                <a:off x="3168" y="1008"/>
                <a:ext cx="384" cy="192"/>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SimSun" pitchFamily="2" charset="-122"/>
                  <a:cs typeface="Arial" pitchFamily="34" charset="0"/>
                </a:endParaRPr>
              </a:p>
            </p:txBody>
          </p:sp>
          <p:sp>
            <p:nvSpPr>
              <p:cNvPr id="43" name="Rectangle 14"/>
              <p:cNvSpPr>
                <a:spLocks noChangeArrowheads="1"/>
              </p:cNvSpPr>
              <p:nvPr/>
            </p:nvSpPr>
            <p:spPr bwMode="auto">
              <a:xfrm>
                <a:off x="3168" y="1200"/>
                <a:ext cx="384" cy="552"/>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SimSun" pitchFamily="2" charset="-122"/>
                  <a:cs typeface="Arial" pitchFamily="34" charset="0"/>
                </a:endParaRPr>
              </a:p>
            </p:txBody>
          </p:sp>
          <p:sp>
            <p:nvSpPr>
              <p:cNvPr id="44" name="Rectangle 15"/>
              <p:cNvSpPr>
                <a:spLocks noChangeArrowheads="1"/>
              </p:cNvSpPr>
              <p:nvPr/>
            </p:nvSpPr>
            <p:spPr bwMode="auto">
              <a:xfrm>
                <a:off x="3168" y="2232"/>
                <a:ext cx="384" cy="192"/>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SimSun" pitchFamily="2" charset="-122"/>
                  <a:cs typeface="Arial" pitchFamily="34" charset="0"/>
                </a:endParaRPr>
              </a:p>
            </p:txBody>
          </p:sp>
          <p:sp>
            <p:nvSpPr>
              <p:cNvPr id="45" name="Rectangle 16"/>
              <p:cNvSpPr>
                <a:spLocks noChangeArrowheads="1"/>
              </p:cNvSpPr>
              <p:nvPr/>
            </p:nvSpPr>
            <p:spPr bwMode="auto">
              <a:xfrm>
                <a:off x="3168" y="2424"/>
                <a:ext cx="384" cy="552"/>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SimSun" pitchFamily="2" charset="-122"/>
                  <a:cs typeface="Arial" pitchFamily="34" charset="0"/>
                </a:endParaRPr>
              </a:p>
            </p:txBody>
          </p:sp>
        </p:grpSp>
        <p:sp>
          <p:nvSpPr>
            <p:cNvPr id="35" name="Rectangle 17"/>
            <p:cNvSpPr>
              <a:spLocks noChangeArrowheads="1"/>
            </p:cNvSpPr>
            <p:nvPr/>
          </p:nvSpPr>
          <p:spPr bwMode="auto">
            <a:xfrm>
              <a:off x="6705600" y="1492057"/>
              <a:ext cx="812800" cy="3124200"/>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SimSun" pitchFamily="2" charset="-122"/>
                <a:cs typeface="Arial" pitchFamily="34" charset="0"/>
              </a:endParaRPr>
            </a:p>
          </p:txBody>
        </p:sp>
        <p:grpSp>
          <p:nvGrpSpPr>
            <p:cNvPr id="36" name="Group 18"/>
            <p:cNvGrpSpPr>
              <a:grpSpLocks/>
            </p:cNvGrpSpPr>
            <p:nvPr/>
          </p:nvGrpSpPr>
          <p:grpSpPr bwMode="auto">
            <a:xfrm>
              <a:off x="6705600" y="1492057"/>
              <a:ext cx="812800" cy="3352800"/>
              <a:chOff x="2592" y="1008"/>
              <a:chExt cx="384" cy="2112"/>
            </a:xfrm>
          </p:grpSpPr>
          <p:sp>
            <p:nvSpPr>
              <p:cNvPr id="38" name="Rectangle 19"/>
              <p:cNvSpPr>
                <a:spLocks noChangeArrowheads="1"/>
              </p:cNvSpPr>
              <p:nvPr/>
            </p:nvSpPr>
            <p:spPr bwMode="auto">
              <a:xfrm>
                <a:off x="2592" y="1008"/>
                <a:ext cx="384" cy="528"/>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SimSun" pitchFamily="2" charset="-122"/>
                  <a:cs typeface="Arial" pitchFamily="34" charset="0"/>
                </a:endParaRPr>
              </a:p>
            </p:txBody>
          </p:sp>
          <p:sp>
            <p:nvSpPr>
              <p:cNvPr id="39" name="Rectangle 20"/>
              <p:cNvSpPr>
                <a:spLocks noChangeArrowheads="1"/>
              </p:cNvSpPr>
              <p:nvPr/>
            </p:nvSpPr>
            <p:spPr bwMode="auto">
              <a:xfrm>
                <a:off x="2592" y="1536"/>
                <a:ext cx="384" cy="528"/>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SimSun" pitchFamily="2" charset="-122"/>
                  <a:cs typeface="Arial" pitchFamily="34" charset="0"/>
                </a:endParaRPr>
              </a:p>
            </p:txBody>
          </p:sp>
          <p:sp>
            <p:nvSpPr>
              <p:cNvPr id="40" name="Rectangle 21"/>
              <p:cNvSpPr>
                <a:spLocks noChangeArrowheads="1"/>
              </p:cNvSpPr>
              <p:nvPr/>
            </p:nvSpPr>
            <p:spPr bwMode="auto">
              <a:xfrm>
                <a:off x="2592" y="2064"/>
                <a:ext cx="384" cy="528"/>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SimSun" pitchFamily="2" charset="-122"/>
                  <a:cs typeface="Arial" pitchFamily="34" charset="0"/>
                </a:endParaRPr>
              </a:p>
            </p:txBody>
          </p:sp>
          <p:sp>
            <p:nvSpPr>
              <p:cNvPr id="41" name="Rectangle 22"/>
              <p:cNvSpPr>
                <a:spLocks noChangeArrowheads="1"/>
              </p:cNvSpPr>
              <p:nvPr/>
            </p:nvSpPr>
            <p:spPr bwMode="auto">
              <a:xfrm>
                <a:off x="2592" y="2592"/>
                <a:ext cx="384" cy="528"/>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SimSun" pitchFamily="2" charset="-122"/>
                  <a:cs typeface="Arial" pitchFamily="34" charset="0"/>
                </a:endParaRPr>
              </a:p>
            </p:txBody>
          </p:sp>
        </p:grpSp>
        <p:sp>
          <p:nvSpPr>
            <p:cNvPr id="37" name="Text Box 23"/>
            <p:cNvSpPr txBox="1">
              <a:spLocks noChangeArrowheads="1"/>
            </p:cNvSpPr>
            <p:nvPr/>
          </p:nvSpPr>
          <p:spPr bwMode="auto">
            <a:xfrm>
              <a:off x="6299200" y="1072957"/>
              <a:ext cx="193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Arial" pitchFamily="34" charset="0"/>
                  <a:ea typeface="SimSun" pitchFamily="2" charset="-122"/>
                  <a:cs typeface="Arial" pitchFamily="34" charset="0"/>
                </a:rPr>
                <a:t>Hash values</a:t>
              </a:r>
            </a:p>
          </p:txBody>
        </p:sp>
      </p:grpSp>
      <p:sp>
        <p:nvSpPr>
          <p:cNvPr id="51" name="Text Box 14"/>
          <p:cNvSpPr txBox="1">
            <a:spLocks noChangeArrowheads="1"/>
          </p:cNvSpPr>
          <p:nvPr/>
        </p:nvSpPr>
        <p:spPr bwMode="auto">
          <a:xfrm>
            <a:off x="795262" y="6439589"/>
            <a:ext cx="3497606" cy="369281"/>
          </a:xfrm>
          <a:prstGeom prst="rect">
            <a:avLst/>
          </a:prstGeom>
          <a:solidFill>
            <a:schemeClr val="accent1">
              <a:lumMod val="40000"/>
              <a:lumOff val="60000"/>
            </a:schemeClr>
          </a:solidFill>
          <a:ln>
            <a:noFill/>
          </a:ln>
        </p:spPr>
        <p:txBody>
          <a:bodyPr wrap="square" lIns="91390" tIns="45695" rIns="91390" bIns="45695">
            <a:spAutoFit/>
          </a:bodyPr>
          <a:lstStyle>
            <a:lvl1pPr defTabSz="3292475"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defTabSz="3292475"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defTabSz="3292475"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defTabSz="3292475"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defTabSz="3292475"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defTabSz="3292475"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defTabSz="3292475"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defTabSz="3292475"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defTabSz="3292475"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3292475"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mn-lt"/>
                <a:ea typeface="SimSun" pitchFamily="2" charset="-122"/>
              </a:rPr>
              <a:t>Courtesy of </a:t>
            </a:r>
            <a:r>
              <a:rPr kumimoji="0" lang="en-US" altLang="zh-CN" sz="1800" b="0" i="0" u="none" strike="noStrike" kern="1200" cap="none" spc="0" normalizeH="0" baseline="0" noProof="0" dirty="0" err="1">
                <a:ln>
                  <a:noFill/>
                </a:ln>
                <a:solidFill>
                  <a:srgbClr val="000000"/>
                </a:solidFill>
                <a:effectLst/>
                <a:uLnTx/>
                <a:uFillTx/>
                <a:latin typeface="+mn-lt"/>
                <a:ea typeface="SimSun" pitchFamily="2" charset="-122"/>
              </a:rPr>
              <a:t>Yuanyuan</a:t>
            </a:r>
            <a:r>
              <a:rPr kumimoji="0" lang="en-US" altLang="zh-CN" sz="1800" b="0" i="0" u="none" strike="noStrike" kern="1200" cap="none" spc="0" normalizeH="0" baseline="0" noProof="0" dirty="0">
                <a:ln>
                  <a:noFill/>
                </a:ln>
                <a:solidFill>
                  <a:srgbClr val="000000"/>
                </a:solidFill>
                <a:effectLst/>
                <a:uLnTx/>
                <a:uFillTx/>
                <a:latin typeface="+mn-lt"/>
                <a:ea typeface="SimSun" pitchFamily="2" charset="-122"/>
              </a:rPr>
              <a:t> </a:t>
            </a:r>
            <a:r>
              <a:rPr kumimoji="0" lang="en-US" altLang="zh-CN" sz="1800" b="0" i="0" u="none" strike="noStrike" kern="1200" cap="none" spc="0" normalizeH="0" baseline="0" noProof="0" dirty="0" err="1">
                <a:ln>
                  <a:noFill/>
                </a:ln>
                <a:solidFill>
                  <a:srgbClr val="000000"/>
                </a:solidFill>
                <a:effectLst/>
                <a:uLnTx/>
                <a:uFillTx/>
                <a:latin typeface="+mn-lt"/>
                <a:ea typeface="SimSun" pitchFamily="2" charset="-122"/>
              </a:rPr>
              <a:t>Zhou@UCSD</a:t>
            </a:r>
            <a:endParaRPr kumimoji="0" lang="en-US" altLang="zh-CN" sz="1800" b="0" i="0" u="none" strike="noStrike" kern="1200" cap="none" spc="0" normalizeH="0" baseline="0" noProof="0" dirty="0">
              <a:ln>
                <a:noFill/>
              </a:ln>
              <a:solidFill>
                <a:srgbClr val="000000"/>
              </a:solidFill>
              <a:effectLst/>
              <a:uLnTx/>
              <a:uFillTx/>
              <a:latin typeface="+mn-lt"/>
              <a:ea typeface="SimSun" pitchFamily="2" charset="-122"/>
              <a:cs typeface="Arial" charset="0"/>
            </a:endParaRPr>
          </a:p>
        </p:txBody>
      </p:sp>
      <p:sp>
        <p:nvSpPr>
          <p:cNvPr id="2" name="TextBox 1"/>
          <p:cNvSpPr txBox="1"/>
          <p:nvPr/>
        </p:nvSpPr>
        <p:spPr>
          <a:xfrm>
            <a:off x="2065303" y="1026968"/>
            <a:ext cx="1441036" cy="384721"/>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altLang="zh-CN" sz="1900" b="0" i="0" u="none" strike="noStrike" kern="1200" cap="none" spc="0" normalizeH="0" baseline="0" noProof="0" dirty="0">
                <a:ln>
                  <a:noFill/>
                </a:ln>
                <a:solidFill>
                  <a:srgbClr val="000000"/>
                </a:solidFill>
                <a:effectLst/>
                <a:uLnTx/>
                <a:uFillTx/>
                <a:latin typeface="Calibri"/>
                <a:ea typeface="SimSun" pitchFamily="2" charset="-122"/>
                <a:cs typeface="+mn-cs"/>
                <a:sym typeface="Wingdings" pitchFamily="2" charset="2"/>
              </a:rPr>
              <a:t>(mapped to)</a:t>
            </a:r>
            <a:endParaRPr kumimoji="0" lang="en-US" sz="1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9523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5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914401" y="95794"/>
            <a:ext cx="10354491" cy="1025439"/>
          </a:xfrm>
        </p:spPr>
        <p:txBody>
          <a:bodyPr>
            <a:normAutofit fontScale="90000"/>
          </a:bodyPr>
          <a:lstStyle/>
          <a:p>
            <a:r>
              <a:rPr lang="en-US" altLang="zh-CN" dirty="0">
                <a:ea typeface="SimSun" pitchFamily="2" charset="-122"/>
              </a:rPr>
              <a:t>Sequential Pattern Mining &amp; Detecting “Forget-to-Change” Bugs</a:t>
            </a:r>
            <a:endParaRPr lang="en-US" altLang="en-US" dirty="0">
              <a:sym typeface="Candara" pitchFamily="34" charset="0"/>
            </a:endParaRPr>
          </a:p>
        </p:txBody>
      </p:sp>
      <p:sp>
        <p:nvSpPr>
          <p:cNvPr id="17410" name="Rectangle 2"/>
          <p:cNvSpPr>
            <a:spLocks noGrp="1" noChangeArrowheads="1"/>
          </p:cNvSpPr>
          <p:nvPr>
            <p:ph idx="1"/>
          </p:nvPr>
        </p:nvSpPr>
        <p:spPr>
          <a:xfrm>
            <a:off x="449116" y="1182187"/>
            <a:ext cx="8273144" cy="5445036"/>
          </a:xfrm>
        </p:spPr>
        <p:txBody>
          <a:bodyPr/>
          <a:lstStyle/>
          <a:p>
            <a:pPr>
              <a:defRPr/>
            </a:pPr>
            <a:r>
              <a:rPr lang="en-US" altLang="zh-CN" sz="2400" kern="0" dirty="0">
                <a:ea typeface="SimSun" pitchFamily="2" charset="-122"/>
              </a:rPr>
              <a:t>Modification to the</a:t>
            </a:r>
            <a:r>
              <a:rPr lang="en-US" altLang="zh-CN" sz="2400" i="1" kern="0" dirty="0">
                <a:ea typeface="SimSun" pitchFamily="2" charset="-122"/>
              </a:rPr>
              <a:t> sequence pattern mining algorithm</a:t>
            </a:r>
            <a:endParaRPr lang="en-US" altLang="zh-CN" sz="2400" kern="0" dirty="0">
              <a:ea typeface="SimSun" pitchFamily="2" charset="-122"/>
            </a:endParaRPr>
          </a:p>
          <a:p>
            <a:pPr lvl="1">
              <a:defRPr/>
            </a:pPr>
            <a:r>
              <a:rPr lang="en-US" altLang="zh-CN" sz="2400" kern="0" dirty="0">
                <a:ea typeface="SimSun" pitchFamily="2" charset="-122"/>
              </a:rPr>
              <a:t>Constrain the max gap</a:t>
            </a:r>
          </a:p>
          <a:p>
            <a:pPr>
              <a:defRPr/>
            </a:pPr>
            <a:endParaRPr lang="en-US" altLang="zh-CN" sz="2400" dirty="0">
              <a:ea typeface="SimSun" pitchFamily="2" charset="-122"/>
            </a:endParaRPr>
          </a:p>
          <a:p>
            <a:pPr>
              <a:defRPr/>
            </a:pPr>
            <a:r>
              <a:rPr lang="en-US" altLang="zh-CN" sz="2400" dirty="0">
                <a:ea typeface="SimSun" pitchFamily="2" charset="-122"/>
              </a:rPr>
              <a:t>Composing Larger Copy-Pasted Segments</a:t>
            </a:r>
          </a:p>
          <a:p>
            <a:pPr lvl="1">
              <a:defRPr/>
            </a:pPr>
            <a:r>
              <a:rPr lang="en-US" altLang="zh-CN" sz="2400" dirty="0">
                <a:ea typeface="SimSun" pitchFamily="2" charset="-122"/>
              </a:rPr>
              <a:t>Combine the neighboring copy-pasted segments repeatedly</a:t>
            </a:r>
          </a:p>
          <a:p>
            <a:pPr>
              <a:lnSpc>
                <a:spcPct val="90000"/>
              </a:lnSpc>
              <a:defRPr/>
            </a:pPr>
            <a:r>
              <a:rPr lang="en-US" altLang="zh-CN" sz="2400" dirty="0">
                <a:ea typeface="SimSun" pitchFamily="2" charset="-122"/>
              </a:rPr>
              <a:t>Find conflicts:  Identify names that cannot be mapped to the corresponding ones</a:t>
            </a:r>
          </a:p>
          <a:p>
            <a:pPr marL="747713" lvl="3" indent="-461963">
              <a:lnSpc>
                <a:spcPct val="90000"/>
              </a:lnSpc>
              <a:buClr>
                <a:srgbClr val="0000CC"/>
              </a:buClr>
              <a:defRPr/>
            </a:pPr>
            <a:r>
              <a:rPr lang="en-US" altLang="zh-CN" sz="2400" dirty="0">
                <a:ea typeface="SimSun" pitchFamily="2" charset="-122"/>
              </a:rPr>
              <a:t>E.g., 1 out of 4 “</a:t>
            </a:r>
            <a:r>
              <a:rPr lang="en-US" altLang="zh-CN" sz="2400" b="1" dirty="0">
                <a:solidFill>
                  <a:srgbClr val="FF0000"/>
                </a:solidFill>
                <a:ea typeface="SimSun" pitchFamily="2" charset="-122"/>
              </a:rPr>
              <a:t>total</a:t>
            </a:r>
            <a:r>
              <a:rPr lang="en-US" altLang="zh-CN" sz="2400" b="1" dirty="0">
                <a:ea typeface="SimSun" pitchFamily="2" charset="-122"/>
              </a:rPr>
              <a:t>”</a:t>
            </a:r>
            <a:r>
              <a:rPr lang="en-US" altLang="zh-CN" sz="2400" dirty="0">
                <a:ea typeface="SimSun" pitchFamily="2" charset="-122"/>
              </a:rPr>
              <a:t> is unchanged, </a:t>
            </a:r>
            <a:r>
              <a:rPr lang="en-US" altLang="zh-CN" sz="2400" i="1" dirty="0">
                <a:ea typeface="SimSun" pitchFamily="2" charset="-122"/>
              </a:rPr>
              <a:t>unchanged ratio</a:t>
            </a:r>
            <a:r>
              <a:rPr lang="en-US" altLang="zh-CN" sz="2400" dirty="0">
                <a:ea typeface="SimSun" pitchFamily="2" charset="-122"/>
              </a:rPr>
              <a:t> = 0.25</a:t>
            </a:r>
          </a:p>
          <a:p>
            <a:pPr lvl="1">
              <a:lnSpc>
                <a:spcPct val="90000"/>
              </a:lnSpc>
              <a:defRPr/>
            </a:pPr>
            <a:r>
              <a:rPr lang="en-US" altLang="zh-CN" sz="2400" kern="0" dirty="0">
                <a:ea typeface="SimSun" pitchFamily="2" charset="-122"/>
              </a:rPr>
              <a:t>If </a:t>
            </a:r>
            <a:r>
              <a:rPr lang="en-US" altLang="zh-CN" sz="2400" dirty="0">
                <a:ea typeface="SimSun" pitchFamily="2" charset="-122"/>
              </a:rPr>
              <a:t> 0 &lt; </a:t>
            </a:r>
            <a:r>
              <a:rPr lang="en-US" altLang="zh-CN" sz="2400" i="1" dirty="0">
                <a:ea typeface="SimSun" pitchFamily="2" charset="-122"/>
              </a:rPr>
              <a:t>unchanged ratio </a:t>
            </a:r>
            <a:r>
              <a:rPr lang="en-US" altLang="zh-CN" sz="2400" dirty="0">
                <a:ea typeface="SimSun" pitchFamily="2" charset="-122"/>
              </a:rPr>
              <a:t>&lt; </a:t>
            </a:r>
            <a:r>
              <a:rPr lang="en-US" altLang="zh-CN" sz="2400" i="1" dirty="0">
                <a:ea typeface="SimSun" pitchFamily="2" charset="-122"/>
              </a:rPr>
              <a:t>threshold</a:t>
            </a:r>
            <a:r>
              <a:rPr lang="en-US" altLang="zh-CN" sz="2400" dirty="0">
                <a:ea typeface="SimSun" pitchFamily="2" charset="-122"/>
              </a:rPr>
              <a:t>,  then report it as a bug </a:t>
            </a:r>
          </a:p>
          <a:p>
            <a:pPr>
              <a:lnSpc>
                <a:spcPct val="90000"/>
              </a:lnSpc>
              <a:defRPr/>
            </a:pPr>
            <a:r>
              <a:rPr lang="en-US" altLang="zh-CN" sz="2400" dirty="0">
                <a:ea typeface="SimSun" pitchFamily="2" charset="-122"/>
              </a:rPr>
              <a:t>CP-Miner reported many C-P bugs in Linux, Apache, … out of millions of LOC (lines of code)</a:t>
            </a:r>
          </a:p>
          <a:p>
            <a:pPr lvl="1">
              <a:defRPr/>
            </a:pPr>
            <a:endParaRPr lang="en-US" altLang="zh-CN" sz="2400" dirty="0">
              <a:ea typeface="SimSun" pitchFamily="2" charset="-122"/>
            </a:endParaRPr>
          </a:p>
        </p:txBody>
      </p:sp>
      <p:sp>
        <p:nvSpPr>
          <p:cNvPr id="4" name="Text Box 14"/>
          <p:cNvSpPr txBox="1">
            <a:spLocks noChangeArrowheads="1"/>
          </p:cNvSpPr>
          <p:nvPr/>
        </p:nvSpPr>
        <p:spPr bwMode="auto">
          <a:xfrm>
            <a:off x="5311471" y="6432317"/>
            <a:ext cx="3585173" cy="369281"/>
          </a:xfrm>
          <a:prstGeom prst="rect">
            <a:avLst/>
          </a:prstGeom>
          <a:solidFill>
            <a:schemeClr val="accent1">
              <a:lumMod val="40000"/>
              <a:lumOff val="60000"/>
            </a:schemeClr>
          </a:solidFill>
          <a:ln>
            <a:noFill/>
          </a:ln>
        </p:spPr>
        <p:txBody>
          <a:bodyPr wrap="square" lIns="91390" tIns="45695" rIns="91390" bIns="45695">
            <a:spAutoFit/>
          </a:bodyPr>
          <a:lstStyle>
            <a:lvl1pPr defTabSz="3292475"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defTabSz="3292475"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defTabSz="3292475"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defTabSz="3292475"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defTabSz="3292475"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defTabSz="3292475"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defTabSz="3292475"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defTabSz="3292475"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defTabSz="3292475"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3292475"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mn-lt"/>
                <a:ea typeface="SimSun" pitchFamily="2" charset="-122"/>
              </a:rPr>
              <a:t>Courtesy of </a:t>
            </a:r>
            <a:r>
              <a:rPr kumimoji="0" lang="en-US" altLang="zh-CN" sz="1800" b="0" i="0" u="none" strike="noStrike" kern="1200" cap="none" spc="0" normalizeH="0" baseline="0" noProof="0" dirty="0" err="1">
                <a:ln>
                  <a:noFill/>
                </a:ln>
                <a:solidFill>
                  <a:srgbClr val="000000"/>
                </a:solidFill>
                <a:effectLst/>
                <a:uLnTx/>
                <a:uFillTx/>
                <a:latin typeface="+mn-lt"/>
                <a:ea typeface="SimSun" pitchFamily="2" charset="-122"/>
              </a:rPr>
              <a:t>Yuanyuan</a:t>
            </a:r>
            <a:r>
              <a:rPr kumimoji="0" lang="en-US" altLang="zh-CN" sz="1800" b="0" i="0" u="none" strike="noStrike" kern="1200" cap="none" spc="0" normalizeH="0" baseline="0" noProof="0" dirty="0">
                <a:ln>
                  <a:noFill/>
                </a:ln>
                <a:solidFill>
                  <a:srgbClr val="000000"/>
                </a:solidFill>
                <a:effectLst/>
                <a:uLnTx/>
                <a:uFillTx/>
                <a:latin typeface="+mn-lt"/>
                <a:ea typeface="SimSun" pitchFamily="2" charset="-122"/>
              </a:rPr>
              <a:t> </a:t>
            </a:r>
            <a:r>
              <a:rPr kumimoji="0" lang="en-US" altLang="zh-CN" sz="1800" b="0" i="0" u="none" strike="noStrike" kern="1200" cap="none" spc="0" normalizeH="0" baseline="0" noProof="0" dirty="0" err="1">
                <a:ln>
                  <a:noFill/>
                </a:ln>
                <a:solidFill>
                  <a:srgbClr val="000000"/>
                </a:solidFill>
                <a:effectLst/>
                <a:uLnTx/>
                <a:uFillTx/>
                <a:latin typeface="+mn-lt"/>
                <a:ea typeface="SimSun" pitchFamily="2" charset="-122"/>
              </a:rPr>
              <a:t>Zhou@UCSD</a:t>
            </a:r>
            <a:endParaRPr kumimoji="0" lang="en-US" altLang="zh-CN" sz="1800" b="0" i="0" u="none" strike="noStrike" kern="1200" cap="none" spc="0" normalizeH="0" baseline="0" noProof="0" dirty="0">
              <a:ln>
                <a:noFill/>
              </a:ln>
              <a:solidFill>
                <a:srgbClr val="000000"/>
              </a:solidFill>
              <a:effectLst/>
              <a:uLnTx/>
              <a:uFillTx/>
              <a:latin typeface="+mn-lt"/>
              <a:ea typeface="SimSun" pitchFamily="2" charset="-122"/>
              <a:cs typeface="Arial" charset="0"/>
            </a:endParaRPr>
          </a:p>
        </p:txBody>
      </p:sp>
      <p:grpSp>
        <p:nvGrpSpPr>
          <p:cNvPr id="5" name="Group 10"/>
          <p:cNvGrpSpPr>
            <a:grpSpLocks/>
          </p:cNvGrpSpPr>
          <p:nvPr/>
        </p:nvGrpSpPr>
        <p:grpSpPr bwMode="auto">
          <a:xfrm>
            <a:off x="8720667" y="3203962"/>
            <a:ext cx="3064933" cy="1679575"/>
            <a:chOff x="2304" y="1824"/>
            <a:chExt cx="1672" cy="1387"/>
          </a:xfrm>
        </p:grpSpPr>
        <p:sp>
          <p:nvSpPr>
            <p:cNvPr id="6" name="Text Box 4"/>
            <p:cNvSpPr txBox="1">
              <a:spLocks noChangeArrowheads="1"/>
            </p:cNvSpPr>
            <p:nvPr/>
          </p:nvSpPr>
          <p:spPr bwMode="auto">
            <a:xfrm>
              <a:off x="2304" y="1968"/>
              <a:ext cx="624" cy="839"/>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000" b="0" i="0" u="none" strike="noStrike" kern="1200" cap="none" spc="0" normalizeH="0" baseline="0" noProof="0" dirty="0">
                  <a:ln>
                    <a:noFill/>
                  </a:ln>
                  <a:solidFill>
                    <a:srgbClr val="0000FF"/>
                  </a:solidFill>
                  <a:effectLst/>
                  <a:uLnTx/>
                  <a:uFillTx/>
                  <a:latin typeface="Calibri" pitchFamily="34" charset="0"/>
                  <a:ea typeface="SimSun" pitchFamily="2" charset="-122"/>
                  <a:cs typeface="Arial" pitchFamily="34" charset="0"/>
                </a:rPr>
                <a:t>f</a:t>
              </a:r>
              <a:r>
                <a:rPr kumimoji="0" lang="en-US" altLang="zh-CN" sz="20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(a1);</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000" b="0" i="0" u="none" strike="noStrike" kern="1200" cap="none" spc="0" normalizeH="0" baseline="0" noProof="0" dirty="0">
                  <a:ln>
                    <a:noFill/>
                  </a:ln>
                  <a:solidFill>
                    <a:srgbClr val="0000FF"/>
                  </a:solidFill>
                  <a:effectLst/>
                  <a:uLnTx/>
                  <a:uFillTx/>
                  <a:latin typeface="Calibri" pitchFamily="34" charset="0"/>
                  <a:ea typeface="SimSun" pitchFamily="2" charset="-122"/>
                  <a:cs typeface="Arial" pitchFamily="34" charset="0"/>
                </a:rPr>
                <a:t>f</a:t>
              </a:r>
              <a:r>
                <a:rPr kumimoji="0" lang="en-US" altLang="zh-CN" sz="20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(a2);</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000" b="0" i="0" u="none" strike="noStrike" kern="1200" cap="none" spc="0" normalizeH="0" baseline="0" noProof="0" dirty="0">
                  <a:ln>
                    <a:noFill/>
                  </a:ln>
                  <a:solidFill>
                    <a:srgbClr val="0000FF"/>
                  </a:solidFill>
                  <a:effectLst/>
                  <a:uLnTx/>
                  <a:uFillTx/>
                  <a:latin typeface="Calibri" pitchFamily="34" charset="0"/>
                  <a:ea typeface="SimSun" pitchFamily="2" charset="-122"/>
                  <a:cs typeface="Arial" pitchFamily="34" charset="0"/>
                </a:rPr>
                <a:t>f</a:t>
              </a:r>
              <a:r>
                <a:rPr kumimoji="0" lang="en-US" altLang="zh-CN" sz="2000" b="0" i="0" u="none" strike="noStrike" kern="1200" cap="none" spc="0" normalizeH="0" baseline="0" noProof="0" dirty="0">
                  <a:ln>
                    <a:noFill/>
                  </a:ln>
                  <a:solidFill>
                    <a:srgbClr val="000000"/>
                  </a:solidFill>
                  <a:effectLst/>
                  <a:uLnTx/>
                  <a:uFillTx/>
                  <a:latin typeface="Calibri" pitchFamily="34" charset="0"/>
                  <a:ea typeface="SimSun" pitchFamily="2" charset="-122"/>
                  <a:cs typeface="Arial" pitchFamily="34" charset="0"/>
                </a:rPr>
                <a:t> (a3);</a:t>
              </a:r>
            </a:p>
          </p:txBody>
        </p:sp>
        <p:sp>
          <p:nvSpPr>
            <p:cNvPr id="7" name="Text Box 5"/>
            <p:cNvSpPr txBox="1">
              <a:spLocks noChangeArrowheads="1"/>
            </p:cNvSpPr>
            <p:nvPr/>
          </p:nvSpPr>
          <p:spPr bwMode="auto">
            <a:xfrm>
              <a:off x="3312" y="1968"/>
              <a:ext cx="664" cy="839"/>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000" b="0" i="0" u="none" strike="noStrike" kern="1200" cap="none" spc="0" normalizeH="0" baseline="0" noProof="0">
                  <a:ln>
                    <a:noFill/>
                  </a:ln>
                  <a:solidFill>
                    <a:srgbClr val="0000FF"/>
                  </a:solidFill>
                  <a:effectLst/>
                  <a:uLnTx/>
                  <a:uFillTx/>
                  <a:latin typeface="Calibri" pitchFamily="34" charset="0"/>
                  <a:ea typeface="SimSun" pitchFamily="2" charset="-122"/>
                  <a:cs typeface="Arial" pitchFamily="34" charset="0"/>
                </a:rPr>
                <a:t>f1</a:t>
              </a:r>
              <a:r>
                <a:rPr kumimoji="0" lang="en-US" altLang="zh-CN" sz="2000" b="0" i="0" u="none" strike="noStrike" kern="1200" cap="none" spc="0" normalizeH="0" baseline="0" noProof="0">
                  <a:ln>
                    <a:noFill/>
                  </a:ln>
                  <a:solidFill>
                    <a:srgbClr val="000000"/>
                  </a:solidFill>
                  <a:effectLst/>
                  <a:uLnTx/>
                  <a:uFillTx/>
                  <a:latin typeface="Calibri" pitchFamily="34" charset="0"/>
                  <a:ea typeface="SimSun" pitchFamily="2" charset="-122"/>
                  <a:cs typeface="Arial" pitchFamily="34" charset="0"/>
                </a:rPr>
                <a:t> (b1);</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000" b="0" i="0" u="none" strike="noStrike" kern="1200" cap="none" spc="0" normalizeH="0" baseline="0" noProof="0">
                  <a:ln>
                    <a:noFill/>
                  </a:ln>
                  <a:solidFill>
                    <a:srgbClr val="0000FF"/>
                  </a:solidFill>
                  <a:effectLst/>
                  <a:uLnTx/>
                  <a:uFillTx/>
                  <a:latin typeface="Calibri" pitchFamily="34" charset="0"/>
                  <a:ea typeface="SimSun" pitchFamily="2" charset="-122"/>
                  <a:cs typeface="Arial" pitchFamily="34" charset="0"/>
                </a:rPr>
                <a:t>f1</a:t>
              </a:r>
              <a:r>
                <a:rPr kumimoji="0" lang="en-US" altLang="zh-CN" sz="2000" b="0" i="0" u="none" strike="noStrike" kern="1200" cap="none" spc="0" normalizeH="0" baseline="0" noProof="0">
                  <a:ln>
                    <a:noFill/>
                  </a:ln>
                  <a:solidFill>
                    <a:srgbClr val="000000"/>
                  </a:solidFill>
                  <a:effectLst/>
                  <a:uLnTx/>
                  <a:uFillTx/>
                  <a:latin typeface="Calibri" pitchFamily="34" charset="0"/>
                  <a:ea typeface="SimSun" pitchFamily="2" charset="-122"/>
                  <a:cs typeface="Arial" pitchFamily="34" charset="0"/>
                </a:rPr>
                <a:t> (b2);</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000" b="0" i="0"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t>f2</a:t>
              </a:r>
              <a:r>
                <a:rPr kumimoji="0" lang="en-US" altLang="zh-CN" sz="2000" b="0" i="0" u="none" strike="noStrike" kern="1200" cap="none" spc="0" normalizeH="0" baseline="0" noProof="0">
                  <a:ln>
                    <a:noFill/>
                  </a:ln>
                  <a:solidFill>
                    <a:srgbClr val="000000"/>
                  </a:solidFill>
                  <a:effectLst/>
                  <a:uLnTx/>
                  <a:uFillTx/>
                  <a:latin typeface="Calibri" pitchFamily="34" charset="0"/>
                  <a:ea typeface="SimSun" pitchFamily="2" charset="-122"/>
                  <a:cs typeface="Arial" pitchFamily="34" charset="0"/>
                </a:rPr>
                <a:t> (b3);</a:t>
              </a:r>
            </a:p>
          </p:txBody>
        </p:sp>
        <p:sp>
          <p:nvSpPr>
            <p:cNvPr id="8" name="Freeform 6"/>
            <p:cNvSpPr>
              <a:spLocks/>
            </p:cNvSpPr>
            <p:nvPr/>
          </p:nvSpPr>
          <p:spPr bwMode="auto">
            <a:xfrm>
              <a:off x="2400" y="1824"/>
              <a:ext cx="960" cy="192"/>
            </a:xfrm>
            <a:custGeom>
              <a:avLst/>
              <a:gdLst>
                <a:gd name="T0" fmla="*/ 0 w 1008"/>
                <a:gd name="T1" fmla="*/ 192 h 192"/>
                <a:gd name="T2" fmla="*/ 394 w 1008"/>
                <a:gd name="T3" fmla="*/ 0 h 192"/>
                <a:gd name="T4" fmla="*/ 829 w 1008"/>
                <a:gd name="T5" fmla="*/ 192 h 192"/>
                <a:gd name="T6" fmla="*/ 0 60000 65536"/>
                <a:gd name="T7" fmla="*/ 0 60000 65536"/>
                <a:gd name="T8" fmla="*/ 0 60000 65536"/>
                <a:gd name="T9" fmla="*/ 0 w 1008"/>
                <a:gd name="T10" fmla="*/ 0 h 192"/>
                <a:gd name="T11" fmla="*/ 1008 w 1008"/>
                <a:gd name="T12" fmla="*/ 192 h 192"/>
              </a:gdLst>
              <a:ahLst/>
              <a:cxnLst>
                <a:cxn ang="T6">
                  <a:pos x="T0" y="T1"/>
                </a:cxn>
                <a:cxn ang="T7">
                  <a:pos x="T2" y="T3"/>
                </a:cxn>
                <a:cxn ang="T8">
                  <a:pos x="T4" y="T5"/>
                </a:cxn>
              </a:cxnLst>
              <a:rect l="T9" t="T10" r="T11" b="T12"/>
              <a:pathLst>
                <a:path w="1008" h="192">
                  <a:moveTo>
                    <a:pt x="0" y="192"/>
                  </a:moveTo>
                  <a:cubicBezTo>
                    <a:pt x="156" y="96"/>
                    <a:pt x="312" y="0"/>
                    <a:pt x="480" y="0"/>
                  </a:cubicBezTo>
                  <a:cubicBezTo>
                    <a:pt x="648" y="0"/>
                    <a:pt x="912" y="128"/>
                    <a:pt x="1008" y="192"/>
                  </a:cubicBezTo>
                </a:path>
              </a:pathLst>
            </a:custGeom>
            <a:noFill/>
            <a:ln w="28575">
              <a:solidFill>
                <a:srgbClr val="0000FF"/>
              </a:solidFill>
              <a:round/>
              <a:headEnd type="stealth" w="lg" len="med"/>
              <a:tailEnd type="stealth" w="lg" len="med"/>
            </a:ln>
            <a:extLst>
              <a:ext uri="{909E8E84-426E-40DD-AFC4-6F175D3DCCD1}">
                <a14:hiddenFill xmlns:a14="http://schemas.microsoft.com/office/drawing/2010/main">
                  <a:solidFill>
                    <a:srgbClr val="FFFFFF"/>
                  </a:solidFill>
                </a14:hiddenFill>
              </a:ext>
            </a:extLst>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9" name="Freeform 7"/>
            <p:cNvSpPr>
              <a:spLocks/>
            </p:cNvSpPr>
            <p:nvPr/>
          </p:nvSpPr>
          <p:spPr bwMode="auto">
            <a:xfrm>
              <a:off x="2448" y="2112"/>
              <a:ext cx="912" cy="144"/>
            </a:xfrm>
            <a:custGeom>
              <a:avLst/>
              <a:gdLst>
                <a:gd name="T0" fmla="*/ 0 w 1008"/>
                <a:gd name="T1" fmla="*/ 61 h 192"/>
                <a:gd name="T2" fmla="*/ 322 w 1008"/>
                <a:gd name="T3" fmla="*/ 0 h 192"/>
                <a:gd name="T4" fmla="*/ 675 w 1008"/>
                <a:gd name="T5" fmla="*/ 61 h 192"/>
                <a:gd name="T6" fmla="*/ 0 60000 65536"/>
                <a:gd name="T7" fmla="*/ 0 60000 65536"/>
                <a:gd name="T8" fmla="*/ 0 60000 65536"/>
                <a:gd name="T9" fmla="*/ 0 w 1008"/>
                <a:gd name="T10" fmla="*/ 0 h 192"/>
                <a:gd name="T11" fmla="*/ 1008 w 1008"/>
                <a:gd name="T12" fmla="*/ 192 h 192"/>
              </a:gdLst>
              <a:ahLst/>
              <a:cxnLst>
                <a:cxn ang="T6">
                  <a:pos x="T0" y="T1"/>
                </a:cxn>
                <a:cxn ang="T7">
                  <a:pos x="T2" y="T3"/>
                </a:cxn>
                <a:cxn ang="T8">
                  <a:pos x="T4" y="T5"/>
                </a:cxn>
              </a:cxnLst>
              <a:rect l="T9" t="T10" r="T11" b="T12"/>
              <a:pathLst>
                <a:path w="1008" h="192">
                  <a:moveTo>
                    <a:pt x="0" y="192"/>
                  </a:moveTo>
                  <a:cubicBezTo>
                    <a:pt x="156" y="96"/>
                    <a:pt x="312" y="0"/>
                    <a:pt x="480" y="0"/>
                  </a:cubicBezTo>
                  <a:cubicBezTo>
                    <a:pt x="648" y="0"/>
                    <a:pt x="912" y="128"/>
                    <a:pt x="1008" y="192"/>
                  </a:cubicBezTo>
                </a:path>
              </a:pathLst>
            </a:custGeom>
            <a:noFill/>
            <a:ln w="28575">
              <a:solidFill>
                <a:srgbClr val="0000FF"/>
              </a:solidFill>
              <a:round/>
              <a:headEnd type="stealth" w="lg" len="med"/>
              <a:tailEnd type="stealth" w="lg" len="med"/>
            </a:ln>
            <a:extLst>
              <a:ext uri="{909E8E84-426E-40DD-AFC4-6F175D3DCCD1}">
                <a14:hiddenFill xmlns:a14="http://schemas.microsoft.com/office/drawing/2010/main">
                  <a:solidFill>
                    <a:srgbClr val="FFFFFF"/>
                  </a:solidFill>
                </a14:hiddenFill>
              </a:ext>
            </a:extLst>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0" name="Freeform 8"/>
            <p:cNvSpPr>
              <a:spLocks/>
            </p:cNvSpPr>
            <p:nvPr/>
          </p:nvSpPr>
          <p:spPr bwMode="auto">
            <a:xfrm flipV="1">
              <a:off x="2400" y="2688"/>
              <a:ext cx="1008" cy="240"/>
            </a:xfrm>
            <a:custGeom>
              <a:avLst/>
              <a:gdLst>
                <a:gd name="T0" fmla="*/ 0 w 1008"/>
                <a:gd name="T1" fmla="*/ 469 h 192"/>
                <a:gd name="T2" fmla="*/ 480 w 1008"/>
                <a:gd name="T3" fmla="*/ 0 h 192"/>
                <a:gd name="T4" fmla="*/ 1008 w 1008"/>
                <a:gd name="T5" fmla="*/ 469 h 192"/>
                <a:gd name="T6" fmla="*/ 0 60000 65536"/>
                <a:gd name="T7" fmla="*/ 0 60000 65536"/>
                <a:gd name="T8" fmla="*/ 0 60000 65536"/>
                <a:gd name="T9" fmla="*/ 0 w 1008"/>
                <a:gd name="T10" fmla="*/ 0 h 192"/>
                <a:gd name="T11" fmla="*/ 1008 w 1008"/>
                <a:gd name="T12" fmla="*/ 192 h 192"/>
              </a:gdLst>
              <a:ahLst/>
              <a:cxnLst>
                <a:cxn ang="T6">
                  <a:pos x="T0" y="T1"/>
                </a:cxn>
                <a:cxn ang="T7">
                  <a:pos x="T2" y="T3"/>
                </a:cxn>
                <a:cxn ang="T8">
                  <a:pos x="T4" y="T5"/>
                </a:cxn>
              </a:cxnLst>
              <a:rect l="T9" t="T10" r="T11" b="T12"/>
              <a:pathLst>
                <a:path w="1008" h="192">
                  <a:moveTo>
                    <a:pt x="0" y="192"/>
                  </a:moveTo>
                  <a:cubicBezTo>
                    <a:pt x="156" y="96"/>
                    <a:pt x="312" y="0"/>
                    <a:pt x="480" y="0"/>
                  </a:cubicBezTo>
                  <a:cubicBezTo>
                    <a:pt x="648" y="0"/>
                    <a:pt x="912" y="128"/>
                    <a:pt x="1008" y="192"/>
                  </a:cubicBezTo>
                </a:path>
              </a:pathLst>
            </a:custGeom>
            <a:noFill/>
            <a:ln w="28575">
              <a:solidFill>
                <a:srgbClr val="FF0000"/>
              </a:solidFill>
              <a:round/>
              <a:headEnd type="stealth" w="lg" len="med"/>
              <a:tailEnd type="stealth" w="lg" len="med"/>
            </a:ln>
            <a:extLst>
              <a:ext uri="{909E8E84-426E-40DD-AFC4-6F175D3DCCD1}">
                <a14:hiddenFill xmlns:a14="http://schemas.microsoft.com/office/drawing/2010/main">
                  <a:solidFill>
                    <a:srgbClr val="FFFFFF"/>
                  </a:solidFill>
                </a14:hiddenFill>
              </a:ext>
            </a:extLst>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1" name="Text Box 9"/>
            <p:cNvSpPr txBox="1">
              <a:spLocks noChangeArrowheads="1"/>
            </p:cNvSpPr>
            <p:nvPr/>
          </p:nvSpPr>
          <p:spPr bwMode="auto">
            <a:xfrm>
              <a:off x="2544" y="2880"/>
              <a:ext cx="768"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50000"/>
                </a:spcBef>
                <a:spcAft>
                  <a:spcPts val="0"/>
                </a:spcAft>
                <a:buClrTx/>
                <a:buSzTx/>
                <a:buFontTx/>
                <a:buNone/>
                <a:tabLst/>
                <a:defRPr/>
              </a:pPr>
              <a:r>
                <a:rPr kumimoji="0" lang="en-US" altLang="en-US" sz="2000" b="1" i="1" u="none" strike="noStrike" kern="1200" cap="none" spc="0" normalizeH="0" baseline="0" noProof="0">
                  <a:ln>
                    <a:noFill/>
                  </a:ln>
                  <a:solidFill>
                    <a:srgbClr val="FF0000"/>
                  </a:solidFill>
                  <a:effectLst/>
                  <a:uLnTx/>
                  <a:uFillTx/>
                  <a:latin typeface="Calibri" pitchFamily="34" charset="0"/>
                  <a:ea typeface="SimSun" pitchFamily="2" charset="-122"/>
                  <a:cs typeface="Arial" pitchFamily="34" charset="0"/>
                </a:rPr>
                <a:t>conflict</a:t>
              </a:r>
            </a:p>
          </p:txBody>
        </p:sp>
      </p:grpSp>
      <p:sp>
        <p:nvSpPr>
          <p:cNvPr id="12" name="Text Box 6"/>
          <p:cNvSpPr txBox="1">
            <a:spLocks noChangeArrowheads="1"/>
          </p:cNvSpPr>
          <p:nvPr/>
        </p:nvSpPr>
        <p:spPr bwMode="auto">
          <a:xfrm>
            <a:off x="6548846" y="1654939"/>
            <a:ext cx="1854925" cy="1006475"/>
          </a:xfrm>
          <a:prstGeom prst="rect">
            <a:avLst/>
          </a:prstGeom>
          <a:solidFill>
            <a:srgbClr val="F6E6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Calibri" pitchFamily="34" charset="0"/>
                <a:ea typeface="SimSun" pitchFamily="2" charset="-122"/>
                <a:cs typeface="Arial" pitchFamily="34" charset="0"/>
              </a:rPr>
              <a:t>(16, 16, 71)</a:t>
            </a:r>
            <a:br>
              <a:rPr kumimoji="0" lang="en-US" altLang="zh-CN" sz="2000" b="0" i="0" u="none" strike="noStrike" kern="1200" cap="none" spc="0" normalizeH="0" baseline="0" noProof="0" dirty="0">
                <a:ln>
                  <a:noFill/>
                </a:ln>
                <a:solidFill>
                  <a:srgbClr val="FF0000"/>
                </a:solidFill>
                <a:effectLst/>
                <a:uLnTx/>
                <a:uFillTx/>
                <a:latin typeface="Calibri" pitchFamily="34" charset="0"/>
                <a:ea typeface="SimSun" pitchFamily="2" charset="-122"/>
                <a:cs typeface="Arial" pitchFamily="34" charset="0"/>
              </a:rPr>
            </a:br>
            <a:r>
              <a:rPr kumimoji="0" lang="en-US" altLang="zh-CN" sz="2000" b="0" i="0" u="none" strike="noStrike" kern="1200" cap="none" spc="0" normalizeH="0" baseline="0" noProof="0" dirty="0">
                <a:ln>
                  <a:noFill/>
                </a:ln>
                <a:solidFill>
                  <a:srgbClr val="FF0000"/>
                </a:solidFill>
                <a:effectLst/>
                <a:uLnTx/>
                <a:uFillTx/>
                <a:latin typeface="Calibri" pitchFamily="34" charset="0"/>
                <a:ea typeface="SimSun" pitchFamily="2" charset="-122"/>
                <a:cs typeface="Arial" pitchFamily="34" charset="0"/>
              </a:rPr>
              <a:t>……</a:t>
            </a:r>
            <a:br>
              <a:rPr kumimoji="0" lang="en-US" altLang="zh-CN" sz="2000" b="0" i="0" u="none" strike="noStrike" kern="1200" cap="none" spc="0" normalizeH="0" baseline="0" noProof="0" dirty="0">
                <a:ln>
                  <a:noFill/>
                </a:ln>
                <a:solidFill>
                  <a:srgbClr val="FF0000"/>
                </a:solidFill>
                <a:effectLst/>
                <a:uLnTx/>
                <a:uFillTx/>
                <a:latin typeface="Calibri" pitchFamily="34" charset="0"/>
                <a:ea typeface="SimSun" pitchFamily="2" charset="-122"/>
                <a:cs typeface="Arial" pitchFamily="34" charset="0"/>
              </a:rPr>
            </a:br>
            <a:r>
              <a:rPr kumimoji="0" lang="en-US" altLang="zh-CN" sz="2000" b="0" i="0" u="none" strike="noStrike" kern="1200" cap="none" spc="0" normalizeH="0" baseline="0" noProof="0" dirty="0">
                <a:ln>
                  <a:noFill/>
                </a:ln>
                <a:solidFill>
                  <a:srgbClr val="FF0000"/>
                </a:solidFill>
                <a:effectLst/>
                <a:uLnTx/>
                <a:uFillTx/>
                <a:latin typeface="Calibri" pitchFamily="34" charset="0"/>
                <a:ea typeface="SimSun" pitchFamily="2" charset="-122"/>
                <a:cs typeface="Arial" pitchFamily="34" charset="0"/>
              </a:rPr>
              <a:t>(16, 16, </a:t>
            </a:r>
            <a:r>
              <a:rPr kumimoji="0" lang="en-US" altLang="zh-CN" sz="2000" b="0" i="0" u="none" strike="noStrike" kern="1200" cap="none" spc="0" normalizeH="0" baseline="0" noProof="0" dirty="0">
                <a:ln>
                  <a:noFill/>
                </a:ln>
                <a:solidFill>
                  <a:srgbClr val="3333FF"/>
                </a:solidFill>
                <a:effectLst/>
                <a:uLnTx/>
                <a:uFillTx/>
                <a:latin typeface="Calibri" pitchFamily="34" charset="0"/>
                <a:ea typeface="SimSun" pitchFamily="2" charset="-122"/>
                <a:cs typeface="Arial" pitchFamily="34" charset="0"/>
              </a:rPr>
              <a:t>10, </a:t>
            </a:r>
            <a:r>
              <a:rPr kumimoji="0" lang="en-US" altLang="zh-CN" sz="2000" b="0" i="0" u="none" strike="noStrike" kern="1200" cap="none" spc="0" normalizeH="0" baseline="0" noProof="0" dirty="0">
                <a:ln>
                  <a:noFill/>
                </a:ln>
                <a:solidFill>
                  <a:srgbClr val="FF0000"/>
                </a:solidFill>
                <a:effectLst/>
                <a:uLnTx/>
                <a:uFillTx/>
                <a:latin typeface="Calibri" pitchFamily="34" charset="0"/>
                <a:ea typeface="SimSun" pitchFamily="2" charset="-122"/>
                <a:cs typeface="Arial" pitchFamily="34" charset="0"/>
              </a:rPr>
              <a:t>71)</a:t>
            </a:r>
          </a:p>
        </p:txBody>
      </p:sp>
      <p:sp>
        <p:nvSpPr>
          <p:cNvPr id="13" name="Oval 9"/>
          <p:cNvSpPr>
            <a:spLocks noChangeArrowheads="1"/>
          </p:cNvSpPr>
          <p:nvPr/>
        </p:nvSpPr>
        <p:spPr bwMode="auto">
          <a:xfrm>
            <a:off x="7476308" y="2307770"/>
            <a:ext cx="361406" cy="353643"/>
          </a:xfrm>
          <a:prstGeom prst="ellipse">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SimSun" pitchFamily="2" charset="-122"/>
              <a:cs typeface="Arial" pitchFamily="34" charset="0"/>
            </a:endParaRPr>
          </a:p>
        </p:txBody>
      </p:sp>
      <p:sp>
        <p:nvSpPr>
          <p:cNvPr id="14" name="AutoShape 10"/>
          <p:cNvSpPr>
            <a:spLocks noChangeArrowheads="1"/>
          </p:cNvSpPr>
          <p:nvPr/>
        </p:nvSpPr>
        <p:spPr bwMode="auto">
          <a:xfrm>
            <a:off x="8737600" y="1680754"/>
            <a:ext cx="2439413" cy="1001486"/>
          </a:xfrm>
          <a:prstGeom prst="wedgeRoundRectCallout">
            <a:avLst>
              <a:gd name="adj1" fmla="val -83592"/>
              <a:gd name="adj2" fmla="val 23379"/>
              <a:gd name="adj3" fmla="val 16667"/>
            </a:avLst>
          </a:prstGeom>
          <a:solidFill>
            <a:schemeClr val="accent2">
              <a:lumMod val="20000"/>
              <a:lumOff val="80000"/>
            </a:schemeClr>
          </a:solidFill>
          <a:ln w="9525">
            <a:solidFill>
              <a:schemeClr val="tx1"/>
            </a:solidFill>
            <a:miter lim="800000"/>
            <a:headEnd/>
            <a:tailEnd/>
          </a:ln>
        </p:spPr>
        <p:txBody>
          <a:bodyPr/>
          <a:lstStyle>
            <a:lvl1pPr eaLnBrk="0" hangingPunct="0">
              <a:spcBef>
                <a:spcPts val="600"/>
              </a:spcBef>
              <a:buClr>
                <a:schemeClr val="folHlink"/>
              </a:buClr>
              <a:buSzPct val="60000"/>
              <a:buFont typeface="Wingdings" pitchFamily="2" charset="2"/>
              <a:buChar char="q"/>
              <a:defRPr sz="2400">
                <a:solidFill>
                  <a:schemeClr val="tx1"/>
                </a:solidFill>
                <a:latin typeface="Calibri" pitchFamily="34" charset="0"/>
              </a:defRPr>
            </a:lvl1pPr>
            <a:lvl2pPr marL="742950" indent="-285750" eaLnBrk="0" hangingPunct="0">
              <a:spcBef>
                <a:spcPts val="600"/>
              </a:spcBef>
              <a:buClr>
                <a:schemeClr val="hlink"/>
              </a:buClr>
              <a:buSzPct val="55000"/>
              <a:buFont typeface="Wingdings" pitchFamily="2" charset="2"/>
              <a:buChar char="q"/>
              <a:defRPr sz="2400">
                <a:solidFill>
                  <a:schemeClr val="tx1"/>
                </a:solidFill>
                <a:latin typeface="Calibri" pitchFamily="34" charset="0"/>
              </a:defRPr>
            </a:lvl2pPr>
            <a:lvl3pPr marL="1143000" indent="-228600" eaLnBrk="0" hangingPunct="0">
              <a:spcBef>
                <a:spcPts val="600"/>
              </a:spcBef>
              <a:buClr>
                <a:schemeClr val="folHlink"/>
              </a:buClr>
              <a:buSzPct val="50000"/>
              <a:buFont typeface="Wingdings" pitchFamily="2" charset="2"/>
              <a:buChar char="q"/>
              <a:defRPr sz="2400">
                <a:solidFill>
                  <a:schemeClr val="tx1"/>
                </a:solidFill>
                <a:latin typeface="Calibri" pitchFamily="34" charset="0"/>
              </a:defRPr>
            </a:lvl3pPr>
            <a:lvl4pPr marL="1600200" indent="-228600" eaLnBrk="0" hangingPunct="0">
              <a:spcBef>
                <a:spcPts val="600"/>
              </a:spcBef>
              <a:buClr>
                <a:schemeClr val="accent2"/>
              </a:buClr>
              <a:buSzPct val="55000"/>
              <a:buFont typeface="Wingdings" pitchFamily="2" charset="2"/>
              <a:buChar char="q"/>
              <a:defRPr sz="2400">
                <a:solidFill>
                  <a:schemeClr val="tx1"/>
                </a:solidFill>
                <a:latin typeface="Calibri" pitchFamily="34" charset="0"/>
              </a:defRPr>
            </a:lvl4pPr>
            <a:lvl5pPr marL="2057400" indent="-228600" eaLnBrk="0" hangingPunct="0">
              <a:spcBef>
                <a:spcPts val="600"/>
              </a:spcBef>
              <a:buClr>
                <a:schemeClr val="accent1"/>
              </a:buClr>
              <a:buSzPct val="50000"/>
              <a:buFont typeface="Wingdings" pitchFamily="2" charset="2"/>
              <a:buChar char="q"/>
              <a:defRPr sz="2400">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50000"/>
              <a:buFont typeface="Wingdings" pitchFamily="2" charset="2"/>
              <a:buChar char="q"/>
              <a:defRPr sz="2400">
                <a:solidFill>
                  <a:schemeClr val="tx1"/>
                </a:solidFill>
                <a:latin typeface="Calibri" pitchFamily="34" charset="0"/>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Calibri"/>
                <a:ea typeface="SimSun" pitchFamily="2" charset="-122"/>
                <a:cs typeface="Arial" charset="0"/>
              </a:rPr>
              <a:t>Allow a maximal gap: inserting statements in copy-and-paste</a:t>
            </a:r>
          </a:p>
        </p:txBody>
      </p:sp>
    </p:spTree>
    <p:extLst>
      <p:ext uri="{BB962C8B-B14F-4D97-AF65-F5344CB8AC3E}">
        <p14:creationId xmlns:p14="http://schemas.microsoft.com/office/powerpoint/2010/main" val="228649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41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410">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08000" y="152400"/>
            <a:ext cx="11074400" cy="762000"/>
          </a:xfrm>
        </p:spPr>
        <p:txBody>
          <a:bodyPr/>
          <a:lstStyle/>
          <a:p>
            <a:pPr eaLnBrk="1" hangingPunct="1"/>
            <a:r>
              <a:rPr lang="en-US" altLang="en-US"/>
              <a:t>Mining Quantitative Associations</a:t>
            </a:r>
          </a:p>
        </p:txBody>
      </p:sp>
      <p:sp>
        <p:nvSpPr>
          <p:cNvPr id="7172" name="Rectangle 3"/>
          <p:cNvSpPr>
            <a:spLocks noGrp="1" noChangeArrowheads="1"/>
          </p:cNvSpPr>
          <p:nvPr>
            <p:ph idx="1"/>
          </p:nvPr>
        </p:nvSpPr>
        <p:spPr>
          <a:xfrm>
            <a:off x="508000" y="1308540"/>
            <a:ext cx="9021489" cy="5549460"/>
          </a:xfrm>
        </p:spPr>
        <p:txBody>
          <a:bodyPr/>
          <a:lstStyle/>
          <a:p>
            <a:pPr eaLnBrk="1" hangingPunct="1">
              <a:spcBef>
                <a:spcPts val="600"/>
              </a:spcBef>
              <a:spcAft>
                <a:spcPts val="300"/>
              </a:spcAft>
            </a:pPr>
            <a:r>
              <a:rPr lang="en-US" altLang="en-US" sz="2400" dirty="0"/>
              <a:t>Mining associations with numerical attributes</a:t>
            </a:r>
          </a:p>
          <a:p>
            <a:pPr lvl="1" eaLnBrk="1" hangingPunct="1">
              <a:spcBef>
                <a:spcPts val="600"/>
              </a:spcBef>
              <a:spcAft>
                <a:spcPts val="300"/>
              </a:spcAft>
            </a:pPr>
            <a:r>
              <a:rPr lang="en-US" altLang="en-US" sz="2400" dirty="0"/>
              <a:t>E.g.:   Numerical attributes: </a:t>
            </a:r>
            <a:r>
              <a:rPr lang="en-US" altLang="en-US" sz="2400" dirty="0">
                <a:solidFill>
                  <a:srgbClr val="FF0000"/>
                </a:solidFill>
              </a:rPr>
              <a:t>age</a:t>
            </a:r>
            <a:r>
              <a:rPr lang="en-US" altLang="en-US" sz="2400" dirty="0">
                <a:solidFill>
                  <a:schemeClr val="folHlink"/>
                </a:solidFill>
              </a:rPr>
              <a:t> </a:t>
            </a:r>
            <a:r>
              <a:rPr lang="en-US" altLang="en-US" sz="2400" dirty="0"/>
              <a:t>and </a:t>
            </a:r>
            <a:r>
              <a:rPr lang="en-US" altLang="en-US" sz="2400" dirty="0">
                <a:solidFill>
                  <a:srgbClr val="FF0000"/>
                </a:solidFill>
              </a:rPr>
              <a:t>salary</a:t>
            </a:r>
          </a:p>
          <a:p>
            <a:pPr eaLnBrk="1" hangingPunct="1">
              <a:spcBef>
                <a:spcPts val="600"/>
              </a:spcBef>
              <a:spcAft>
                <a:spcPts val="300"/>
              </a:spcAft>
            </a:pPr>
            <a:r>
              <a:rPr lang="en-US" altLang="en-US" sz="2400" dirty="0"/>
              <a:t>Methods</a:t>
            </a:r>
          </a:p>
          <a:p>
            <a:pPr lvl="1">
              <a:spcAft>
                <a:spcPts val="300"/>
              </a:spcAft>
              <a:defRPr/>
            </a:pPr>
            <a:r>
              <a:rPr lang="en-US" altLang="en-US" sz="2400" b="1" kern="0" dirty="0"/>
              <a:t>Static discretization </a:t>
            </a:r>
            <a:r>
              <a:rPr lang="en-US" altLang="en-US" sz="2400" kern="0" dirty="0"/>
              <a:t>based on predefined concept hierarchies </a:t>
            </a:r>
          </a:p>
          <a:p>
            <a:pPr lvl="2">
              <a:spcAft>
                <a:spcPts val="300"/>
              </a:spcAft>
              <a:defRPr/>
            </a:pPr>
            <a:r>
              <a:rPr lang="en-US" altLang="en-US" sz="2400" kern="0" dirty="0"/>
              <a:t>Discretization on each dimension with hierarchy</a:t>
            </a:r>
          </a:p>
          <a:p>
            <a:pPr lvl="3">
              <a:spcAft>
                <a:spcPts val="300"/>
              </a:spcAft>
              <a:defRPr/>
            </a:pPr>
            <a:r>
              <a:rPr lang="en-US" altLang="en-US" sz="2400" kern="0" dirty="0"/>
              <a:t>age: {0-10, 10-20, …, 90-100} → {young, mid-aged, old}</a:t>
            </a:r>
          </a:p>
          <a:p>
            <a:pPr lvl="1">
              <a:spcAft>
                <a:spcPts val="300"/>
              </a:spcAft>
              <a:defRPr/>
            </a:pPr>
            <a:r>
              <a:rPr lang="en-US" altLang="en-US" sz="2400" b="1" kern="0" dirty="0"/>
              <a:t>Dynamic discretization </a:t>
            </a:r>
            <a:r>
              <a:rPr lang="en-US" altLang="en-US" sz="2400" kern="0" dirty="0"/>
              <a:t>based on data distribution</a:t>
            </a:r>
          </a:p>
          <a:p>
            <a:pPr lvl="1">
              <a:spcAft>
                <a:spcPts val="300"/>
              </a:spcAft>
              <a:defRPr/>
            </a:pPr>
            <a:r>
              <a:rPr lang="en-US" altLang="en-US" sz="2400" b="1" kern="0" dirty="0"/>
              <a:t>Clustering</a:t>
            </a:r>
            <a:r>
              <a:rPr lang="en-US" altLang="en-US" sz="2400" kern="0" dirty="0"/>
              <a:t>: Distance-based association </a:t>
            </a:r>
          </a:p>
          <a:p>
            <a:pPr lvl="2">
              <a:spcAft>
                <a:spcPts val="300"/>
              </a:spcAft>
              <a:defRPr/>
            </a:pPr>
            <a:r>
              <a:rPr lang="en-US" altLang="en-US" sz="2400" kern="0" dirty="0"/>
              <a:t>First one-dimensional clustering, then association</a:t>
            </a:r>
          </a:p>
          <a:p>
            <a:pPr lvl="1">
              <a:spcAft>
                <a:spcPts val="300"/>
              </a:spcAft>
              <a:defRPr/>
            </a:pPr>
            <a:r>
              <a:rPr lang="en-US" altLang="en-US" sz="2400" b="1" kern="0" dirty="0"/>
              <a:t>Deviation analysis</a:t>
            </a:r>
            <a:r>
              <a:rPr lang="en-US" altLang="en-US" sz="2400" kern="0" dirty="0"/>
              <a:t>: </a:t>
            </a:r>
          </a:p>
          <a:p>
            <a:pPr lvl="2">
              <a:spcAft>
                <a:spcPts val="300"/>
              </a:spcAft>
              <a:defRPr/>
            </a:pPr>
            <a:r>
              <a:rPr lang="en-US" altLang="en-US" sz="2400" kern="0" dirty="0"/>
              <a:t>Gender = female</a:t>
            </a:r>
            <a:r>
              <a:rPr lang="en-US" altLang="en-US" sz="2400" kern="0" dirty="0">
                <a:cs typeface="Arial" charset="0"/>
              </a:rPr>
              <a:t> </a:t>
            </a:r>
            <a:r>
              <a:rPr lang="en-US" altLang="en-US" sz="2400" kern="0" dirty="0">
                <a:sym typeface="Symbol" pitchFamily="18" charset="2"/>
              </a:rPr>
              <a:t></a:t>
            </a:r>
            <a:r>
              <a:rPr lang="en-US" altLang="en-US" sz="2400" kern="0" dirty="0">
                <a:cs typeface="Arial" charset="0"/>
              </a:rPr>
              <a:t> </a:t>
            </a:r>
            <a:r>
              <a:rPr lang="en-US" altLang="en-US" sz="2400" kern="0" dirty="0"/>
              <a:t>Wage: mean=$7/</a:t>
            </a:r>
            <a:r>
              <a:rPr lang="en-US" altLang="en-US" sz="2400" kern="0" dirty="0" err="1"/>
              <a:t>hr</a:t>
            </a:r>
            <a:r>
              <a:rPr lang="en-US" altLang="en-US" sz="2400" kern="0" dirty="0"/>
              <a:t> (overall mean = $9)</a:t>
            </a:r>
          </a:p>
        </p:txBody>
      </p:sp>
    </p:spTree>
    <p:extLst>
      <p:ext uri="{BB962C8B-B14F-4D97-AF65-F5344CB8AC3E}">
        <p14:creationId xmlns:p14="http://schemas.microsoft.com/office/powerpoint/2010/main" val="154515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693" y="1222873"/>
            <a:ext cx="10949399" cy="5312502"/>
          </a:xfrm>
        </p:spPr>
        <p:txBody>
          <a:bodyPr/>
          <a:lstStyle/>
          <a:p>
            <a:pPr>
              <a:lnSpc>
                <a:spcPct val="150000"/>
              </a:lnSpc>
            </a:pPr>
            <a:r>
              <a:rPr lang="en-US" sz="2400" dirty="0">
                <a:solidFill>
                  <a:srgbClr val="000000"/>
                </a:solidFill>
              </a:rPr>
              <a:t>Unigrams vs. phrases</a:t>
            </a:r>
          </a:p>
          <a:p>
            <a:pPr lvl="1">
              <a:lnSpc>
                <a:spcPct val="150000"/>
              </a:lnSpc>
            </a:pPr>
            <a:r>
              <a:rPr lang="en-US" sz="2400" b="1" dirty="0">
                <a:solidFill>
                  <a:srgbClr val="000000"/>
                </a:solidFill>
              </a:rPr>
              <a:t>Unigrams</a:t>
            </a:r>
            <a:r>
              <a:rPr lang="en-US" sz="2400" dirty="0">
                <a:solidFill>
                  <a:srgbClr val="000000"/>
                </a:solidFill>
              </a:rPr>
              <a:t> (single words) are often </a:t>
            </a:r>
            <a:r>
              <a:rPr lang="en-US" sz="2400" i="1" dirty="0">
                <a:solidFill>
                  <a:srgbClr val="FF0000"/>
                </a:solidFill>
              </a:rPr>
              <a:t>ambiguous</a:t>
            </a:r>
          </a:p>
          <a:p>
            <a:pPr lvl="2">
              <a:lnSpc>
                <a:spcPct val="150000"/>
              </a:lnSpc>
            </a:pPr>
            <a:r>
              <a:rPr lang="en-US" sz="2400" dirty="0">
                <a:solidFill>
                  <a:srgbClr val="000000"/>
                </a:solidFill>
              </a:rPr>
              <a:t>Example: “United”: United States? United Airline? United Parcel Service?</a:t>
            </a:r>
          </a:p>
          <a:p>
            <a:pPr lvl="1">
              <a:lnSpc>
                <a:spcPct val="150000"/>
              </a:lnSpc>
            </a:pPr>
            <a:r>
              <a:rPr lang="en-US" sz="2400" b="1" dirty="0">
                <a:solidFill>
                  <a:srgbClr val="000000"/>
                </a:solidFill>
              </a:rPr>
              <a:t>Phrase</a:t>
            </a:r>
            <a:r>
              <a:rPr lang="en-US" sz="2400" dirty="0">
                <a:solidFill>
                  <a:srgbClr val="000000"/>
                </a:solidFill>
              </a:rPr>
              <a:t>:  A natural, meaningful, </a:t>
            </a:r>
            <a:r>
              <a:rPr lang="en-US" sz="2400" i="1" dirty="0">
                <a:solidFill>
                  <a:srgbClr val="FF0000"/>
                </a:solidFill>
              </a:rPr>
              <a:t>unambiguous</a:t>
            </a:r>
            <a:r>
              <a:rPr lang="en-US" sz="2400" dirty="0">
                <a:solidFill>
                  <a:srgbClr val="000000"/>
                </a:solidFill>
              </a:rPr>
              <a:t> semantic unit</a:t>
            </a:r>
          </a:p>
          <a:p>
            <a:pPr lvl="2">
              <a:lnSpc>
                <a:spcPct val="150000"/>
              </a:lnSpc>
            </a:pPr>
            <a:r>
              <a:rPr lang="en-US" sz="2400" dirty="0">
                <a:solidFill>
                  <a:srgbClr val="000000"/>
                </a:solidFill>
              </a:rPr>
              <a:t>Example:  “United States” vs. “United Airline”</a:t>
            </a:r>
          </a:p>
          <a:p>
            <a:pPr>
              <a:lnSpc>
                <a:spcPct val="150000"/>
              </a:lnSpc>
            </a:pPr>
            <a:r>
              <a:rPr lang="en-US" sz="2400" dirty="0">
                <a:solidFill>
                  <a:srgbClr val="000000"/>
                </a:solidFill>
              </a:rPr>
              <a:t>Mining semantically meaningful phrases</a:t>
            </a:r>
          </a:p>
          <a:p>
            <a:pPr lvl="1">
              <a:lnSpc>
                <a:spcPct val="150000"/>
              </a:lnSpc>
            </a:pPr>
            <a:r>
              <a:rPr lang="en-US" sz="2400" dirty="0">
                <a:solidFill>
                  <a:srgbClr val="000000"/>
                </a:solidFill>
              </a:rPr>
              <a:t>Transform text data from </a:t>
            </a:r>
            <a:r>
              <a:rPr lang="en-US" sz="2400" i="1" dirty="0">
                <a:solidFill>
                  <a:srgbClr val="FF0000"/>
                </a:solidFill>
              </a:rPr>
              <a:t>word granularity</a:t>
            </a:r>
            <a:r>
              <a:rPr lang="en-US" sz="2400" dirty="0">
                <a:solidFill>
                  <a:srgbClr val="000000"/>
                </a:solidFill>
              </a:rPr>
              <a:t> to </a:t>
            </a:r>
            <a:r>
              <a:rPr lang="en-US" sz="2400" i="1" dirty="0">
                <a:solidFill>
                  <a:srgbClr val="FF0000"/>
                </a:solidFill>
              </a:rPr>
              <a:t>phrase granularity</a:t>
            </a:r>
          </a:p>
          <a:p>
            <a:pPr lvl="1">
              <a:lnSpc>
                <a:spcPct val="150000"/>
              </a:lnSpc>
            </a:pPr>
            <a:r>
              <a:rPr lang="en-US" sz="2400" dirty="0">
                <a:solidFill>
                  <a:srgbClr val="000000"/>
                </a:solidFill>
              </a:rPr>
              <a:t>Enhance the power and efficiency at manipulating unstructured data</a:t>
            </a:r>
          </a:p>
        </p:txBody>
      </p:sp>
      <p:sp>
        <p:nvSpPr>
          <p:cNvPr id="5" name="Title 1"/>
          <p:cNvSpPr>
            <a:spLocks noGrp="1"/>
          </p:cNvSpPr>
          <p:nvPr>
            <p:ph type="title"/>
          </p:nvPr>
        </p:nvSpPr>
        <p:spPr>
          <a:xfrm>
            <a:off x="0" y="76200"/>
            <a:ext cx="12192000" cy="899160"/>
          </a:xfrm>
        </p:spPr>
        <p:txBody>
          <a:bodyPr>
            <a:normAutofit/>
          </a:bodyPr>
          <a:lstStyle/>
          <a:p>
            <a:r>
              <a:rPr lang="en-US" altLang="zh-CN" sz="4000" b="1" dirty="0"/>
              <a:t>Why </a:t>
            </a:r>
            <a:r>
              <a:rPr lang="en-US" sz="4000" b="1" dirty="0"/>
              <a:t>Phrase Mining</a:t>
            </a:r>
            <a:r>
              <a:rPr lang="en-US" altLang="zh-CN" sz="4000" b="1" dirty="0"/>
              <a:t>?</a:t>
            </a:r>
            <a:endParaRPr lang="en-US" altLang="en-US" sz="4000" b="1" dirty="0"/>
          </a:p>
        </p:txBody>
      </p:sp>
    </p:spTree>
    <p:extLst>
      <p:ext uri="{BB962C8B-B14F-4D97-AF65-F5344CB8AC3E}">
        <p14:creationId xmlns:p14="http://schemas.microsoft.com/office/powerpoint/2010/main" val="48541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544" y="1135895"/>
            <a:ext cx="10618679" cy="5500034"/>
          </a:xfrm>
        </p:spPr>
        <p:txBody>
          <a:bodyPr/>
          <a:lstStyle/>
          <a:p>
            <a:pPr>
              <a:spcAft>
                <a:spcPts val="300"/>
              </a:spcAft>
            </a:pPr>
            <a:r>
              <a:rPr lang="en-US" altLang="en-US" sz="2400" dirty="0"/>
              <a:t>General principle  </a:t>
            </a:r>
          </a:p>
          <a:p>
            <a:pPr lvl="1">
              <a:spcAft>
                <a:spcPts val="300"/>
              </a:spcAft>
            </a:pPr>
            <a:r>
              <a:rPr lang="en-US" altLang="en-US" sz="2400" dirty="0"/>
              <a:t>Exploit information redundancy and data-driven criteria to determine phrase boundaries and salience</a:t>
            </a:r>
          </a:p>
          <a:p>
            <a:pPr>
              <a:spcAft>
                <a:spcPts val="300"/>
              </a:spcAft>
            </a:pPr>
            <a:r>
              <a:rPr lang="en-US" altLang="en-US" sz="2400" dirty="0"/>
              <a:t>Methodology: Exploring three ideas</a:t>
            </a:r>
          </a:p>
          <a:p>
            <a:pPr lvl="1">
              <a:spcAft>
                <a:spcPts val="300"/>
              </a:spcAft>
            </a:pPr>
            <a:r>
              <a:rPr lang="en-US" altLang="en-US" sz="2400" dirty="0"/>
              <a:t>Frequent pattern mining and colocation analysis</a:t>
            </a:r>
          </a:p>
          <a:p>
            <a:pPr lvl="1">
              <a:spcAft>
                <a:spcPts val="300"/>
              </a:spcAft>
            </a:pPr>
            <a:r>
              <a:rPr lang="en-US" altLang="en-US" sz="2400" dirty="0"/>
              <a:t>Phrasal segmentation</a:t>
            </a:r>
          </a:p>
          <a:p>
            <a:pPr lvl="1">
              <a:spcAft>
                <a:spcPts val="300"/>
              </a:spcAft>
            </a:pPr>
            <a:r>
              <a:rPr lang="en-US" altLang="en-US" sz="2400" dirty="0"/>
              <a:t>Quality phrase assessment</a:t>
            </a:r>
          </a:p>
          <a:p>
            <a:pPr>
              <a:spcAft>
                <a:spcPts val="300"/>
              </a:spcAft>
            </a:pPr>
            <a:r>
              <a:rPr lang="en-US" altLang="en-US" sz="2400" dirty="0"/>
              <a:t>Recent developments of phrase mining methods</a:t>
            </a:r>
          </a:p>
          <a:p>
            <a:pPr lvl="1">
              <a:spcAft>
                <a:spcPts val="300"/>
              </a:spcAft>
            </a:pPr>
            <a:r>
              <a:rPr lang="en-US" altLang="en-US" sz="2400" dirty="0" err="1"/>
              <a:t>ToPMine</a:t>
            </a:r>
            <a:r>
              <a:rPr lang="en-US" altLang="en-US" sz="2400" dirty="0"/>
              <a:t>: Mining quality phrase without training (A. El-</a:t>
            </a:r>
            <a:r>
              <a:rPr lang="en-US" altLang="en-US" sz="2400" dirty="0" err="1"/>
              <a:t>Kishky</a:t>
            </a:r>
            <a:r>
              <a:rPr lang="en-US" altLang="en-US" sz="2400" dirty="0"/>
              <a:t>, et al., 2015)</a:t>
            </a:r>
          </a:p>
          <a:p>
            <a:pPr lvl="1">
              <a:spcAft>
                <a:spcPts val="300"/>
              </a:spcAft>
            </a:pPr>
            <a:r>
              <a:rPr lang="en-US" altLang="en-US" sz="2400" dirty="0" err="1"/>
              <a:t>SegPhrase</a:t>
            </a:r>
            <a:r>
              <a:rPr lang="en-US" altLang="en-US" sz="2400" dirty="0"/>
              <a:t>: Mining quality phrase with tiny training sets (J. Liu, et al., 2015)</a:t>
            </a:r>
          </a:p>
          <a:p>
            <a:pPr lvl="1">
              <a:spcAft>
                <a:spcPts val="300"/>
              </a:spcAft>
            </a:pPr>
            <a:r>
              <a:rPr lang="en-US" altLang="en-US" sz="2400" dirty="0" err="1"/>
              <a:t>AutoPhrase</a:t>
            </a:r>
            <a:r>
              <a:rPr lang="en-US" altLang="en-US" sz="2400" dirty="0"/>
              <a:t>: Mining quality phrases with distant supervision (e.g., Wikipedia) (Shang, et al., 2018)</a:t>
            </a:r>
          </a:p>
        </p:txBody>
      </p:sp>
      <p:sp>
        <p:nvSpPr>
          <p:cNvPr id="5" name="Title 1"/>
          <p:cNvSpPr>
            <a:spLocks noGrp="1"/>
          </p:cNvSpPr>
          <p:nvPr>
            <p:ph type="title"/>
          </p:nvPr>
        </p:nvSpPr>
        <p:spPr>
          <a:xfrm>
            <a:off x="0" y="76200"/>
            <a:ext cx="12192000" cy="899160"/>
          </a:xfrm>
        </p:spPr>
        <p:txBody>
          <a:bodyPr>
            <a:normAutofit/>
          </a:bodyPr>
          <a:lstStyle/>
          <a:p>
            <a:r>
              <a:rPr lang="en-US" altLang="en-US" sz="4000" dirty="0"/>
              <a:t>From Frequent Pattern Mining to Phrase Mining</a:t>
            </a:r>
            <a:endParaRPr lang="en-US" altLang="en-US" sz="4000" b="1" dirty="0"/>
          </a:p>
        </p:txBody>
      </p:sp>
    </p:spTree>
    <p:extLst>
      <p:ext uri="{BB962C8B-B14F-4D97-AF65-F5344CB8AC3E}">
        <p14:creationId xmlns:p14="http://schemas.microsoft.com/office/powerpoint/2010/main" val="129926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76200"/>
            <a:ext cx="12192000" cy="987669"/>
          </a:xfrm>
        </p:spPr>
        <p:txBody>
          <a:bodyPr>
            <a:normAutofit/>
          </a:bodyPr>
          <a:lstStyle/>
          <a:p>
            <a:r>
              <a:rPr lang="en-US" altLang="en-US" sz="4000" b="1" dirty="0" err="1"/>
              <a:t>ToPMine</a:t>
            </a:r>
            <a:r>
              <a:rPr lang="en-US" altLang="en-US" sz="4000" b="1" dirty="0"/>
              <a:t>: </a:t>
            </a:r>
            <a:r>
              <a:rPr lang="en-US" altLang="en-US" sz="4000" dirty="0"/>
              <a:t>Phrase Mining before Topic Modeling</a:t>
            </a:r>
          </a:p>
        </p:txBody>
      </p:sp>
      <p:sp>
        <p:nvSpPr>
          <p:cNvPr id="31748" name="Content Placeholder 6"/>
          <p:cNvSpPr>
            <a:spLocks noGrp="1"/>
          </p:cNvSpPr>
          <p:nvPr>
            <p:ph idx="1"/>
          </p:nvPr>
        </p:nvSpPr>
        <p:spPr>
          <a:xfrm>
            <a:off x="476740" y="1143000"/>
            <a:ext cx="11199446" cy="5530362"/>
          </a:xfrm>
        </p:spPr>
        <p:txBody>
          <a:bodyPr/>
          <a:lstStyle/>
          <a:p>
            <a:pPr>
              <a:spcAft>
                <a:spcPts val="300"/>
              </a:spcAft>
            </a:pPr>
            <a:r>
              <a:rPr lang="en-US" altLang="en-US" sz="2400" b="1" dirty="0" err="1"/>
              <a:t>ToPMine</a:t>
            </a:r>
            <a:r>
              <a:rPr lang="en-US" altLang="en-US" sz="2400" b="1" dirty="0"/>
              <a:t> </a:t>
            </a:r>
            <a:r>
              <a:rPr lang="en-US" altLang="en-US" sz="2400" dirty="0"/>
              <a:t>[El-</a:t>
            </a:r>
            <a:r>
              <a:rPr lang="en-US" altLang="en-US" sz="2400" dirty="0" err="1"/>
              <a:t>Kishky</a:t>
            </a:r>
            <a:r>
              <a:rPr lang="en-US" altLang="en-US" sz="2400" dirty="0"/>
              <a:t> et al. VLDB’15]: Phrase mining, then phrase-based topic modeling</a:t>
            </a:r>
          </a:p>
          <a:p>
            <a:pPr>
              <a:spcAft>
                <a:spcPts val="300"/>
              </a:spcAft>
            </a:pPr>
            <a:r>
              <a:rPr lang="en-US" altLang="en-US" sz="2400" dirty="0"/>
              <a:t>Phrase mining</a:t>
            </a:r>
          </a:p>
          <a:p>
            <a:pPr lvl="1">
              <a:spcBef>
                <a:spcPts val="600"/>
              </a:spcBef>
              <a:spcAft>
                <a:spcPts val="300"/>
              </a:spcAft>
              <a:buFont typeface="Wingdings" pitchFamily="2" charset="2"/>
              <a:buChar char="q"/>
            </a:pPr>
            <a:r>
              <a:rPr lang="en-US" altLang="en-US" sz="2400" dirty="0">
                <a:solidFill>
                  <a:srgbClr val="FF0000"/>
                </a:solidFill>
              </a:rPr>
              <a:t>Frequent </a:t>
            </a:r>
            <a:r>
              <a:rPr lang="en-US" altLang="en-US" sz="2400" b="1" i="1" dirty="0">
                <a:solidFill>
                  <a:srgbClr val="FF0000"/>
                </a:solidFill>
              </a:rPr>
              <a:t>contiguous pattern</a:t>
            </a:r>
            <a:r>
              <a:rPr lang="en-US" altLang="en-US" sz="2400" dirty="0">
                <a:solidFill>
                  <a:srgbClr val="FF0000"/>
                </a:solidFill>
              </a:rPr>
              <a:t> mining:</a:t>
            </a:r>
            <a:r>
              <a:rPr lang="en-US" altLang="en-US" sz="2400" dirty="0"/>
              <a:t> Extract candidate phrases and their counts</a:t>
            </a:r>
          </a:p>
          <a:p>
            <a:pPr lvl="1">
              <a:spcBef>
                <a:spcPts val="600"/>
              </a:spcBef>
              <a:spcAft>
                <a:spcPts val="300"/>
              </a:spcAft>
              <a:buFont typeface="Wingdings" pitchFamily="2" charset="2"/>
              <a:buChar char="q"/>
            </a:pPr>
            <a:r>
              <a:rPr lang="en-US" altLang="en-US" sz="2400" dirty="0"/>
              <a:t>Agglomerative merging of adjacent unigrams as guided by a </a:t>
            </a:r>
            <a:r>
              <a:rPr lang="en-US" altLang="en-US" sz="2400" b="1" dirty="0">
                <a:solidFill>
                  <a:srgbClr val="FF0000"/>
                </a:solidFill>
              </a:rPr>
              <a:t>significance score</a:t>
            </a:r>
            <a:endParaRPr lang="en-US" altLang="en-US" sz="2400" b="1" i="1" dirty="0"/>
          </a:p>
          <a:p>
            <a:pPr lvl="1">
              <a:spcBef>
                <a:spcPts val="600"/>
              </a:spcBef>
              <a:spcAft>
                <a:spcPts val="300"/>
              </a:spcAft>
              <a:buFont typeface="Wingdings" pitchFamily="2" charset="2"/>
              <a:buChar char="q"/>
            </a:pPr>
            <a:r>
              <a:rPr lang="en-US" altLang="en-US" sz="2400" dirty="0"/>
              <a:t>Document segmentation to count phrase occurrence</a:t>
            </a:r>
          </a:p>
          <a:p>
            <a:pPr marL="949325" lvl="3" indent="-342900">
              <a:spcAft>
                <a:spcPts val="300"/>
              </a:spcAft>
            </a:pPr>
            <a:r>
              <a:rPr lang="en-US" altLang="en-US" sz="2400" dirty="0"/>
              <a:t>Calculate rectified (i.e., true) phrase frequency </a:t>
            </a:r>
          </a:p>
          <a:p>
            <a:pPr marL="542925" lvl="1" indent="-342900">
              <a:spcAft>
                <a:spcPts val="300"/>
              </a:spcAft>
            </a:pPr>
            <a:r>
              <a:rPr lang="en-US" altLang="en-US" sz="2400" dirty="0"/>
              <a:t>Phrase ranking (using the criteria proposed in KERT) </a:t>
            </a:r>
          </a:p>
          <a:p>
            <a:pPr lvl="2">
              <a:spcBef>
                <a:spcPts val="300"/>
              </a:spcBef>
            </a:pPr>
            <a:r>
              <a:rPr lang="en-US" altLang="zh-CN" sz="2400" dirty="0">
                <a:solidFill>
                  <a:srgbClr val="000000"/>
                </a:solidFill>
              </a:rPr>
              <a:t>Popularity, concordance, </a:t>
            </a:r>
            <a:r>
              <a:rPr lang="en-US" altLang="zh-CN" sz="2400" dirty="0" err="1">
                <a:solidFill>
                  <a:srgbClr val="000000"/>
                </a:solidFill>
              </a:rPr>
              <a:t>informativeness</a:t>
            </a:r>
            <a:r>
              <a:rPr lang="en-US" altLang="zh-CN" sz="2400" dirty="0">
                <a:solidFill>
                  <a:srgbClr val="000000"/>
                </a:solidFill>
              </a:rPr>
              <a:t>, completeness </a:t>
            </a:r>
            <a:endParaRPr lang="en-US" altLang="en-US" sz="2400" dirty="0"/>
          </a:p>
          <a:p>
            <a:pPr>
              <a:spcAft>
                <a:spcPts val="300"/>
              </a:spcAft>
            </a:pPr>
            <a:r>
              <a:rPr lang="en-US" altLang="en-US" sz="2400" dirty="0"/>
              <a:t>Phrase-based topic modeling</a:t>
            </a:r>
          </a:p>
          <a:p>
            <a:pPr lvl="1">
              <a:spcBef>
                <a:spcPts val="600"/>
              </a:spcBef>
              <a:spcAft>
                <a:spcPts val="300"/>
              </a:spcAft>
              <a:buFont typeface="Wingdings" pitchFamily="2" charset="2"/>
              <a:buChar char="q"/>
            </a:pPr>
            <a:r>
              <a:rPr lang="en-US" altLang="en-US" sz="2400" dirty="0"/>
              <a:t>The mined bag-of-phrases are passed as input to </a:t>
            </a:r>
            <a:r>
              <a:rPr lang="en-US" altLang="en-US" sz="2400" dirty="0" err="1"/>
              <a:t>PhraseLDA</a:t>
            </a:r>
            <a:r>
              <a:rPr lang="en-US" altLang="en-US" sz="2400" dirty="0"/>
              <a:t>, an extension of LDA, that constrains all words in a phrase to each sharing the same latent topic</a:t>
            </a:r>
          </a:p>
        </p:txBody>
      </p:sp>
      <p:graphicFrame>
        <p:nvGraphicFramePr>
          <p:cNvPr id="2" name="Table 3">
            <a:extLst>
              <a:ext uri="{FF2B5EF4-FFF2-40B4-BE49-F238E27FC236}">
                <a16:creationId xmlns:a16="http://schemas.microsoft.com/office/drawing/2014/main" id="{C0C8C3C5-7361-4FDD-B3E9-9BCC687D6663}"/>
              </a:ext>
            </a:extLst>
          </p:cNvPr>
          <p:cNvGraphicFramePr>
            <a:graphicFrameLocks noGrp="1"/>
          </p:cNvGraphicFramePr>
          <p:nvPr/>
        </p:nvGraphicFramePr>
        <p:xfrm>
          <a:off x="7981861" y="3094304"/>
          <a:ext cx="3878517" cy="1436607"/>
        </p:xfrm>
        <a:graphic>
          <a:graphicData uri="http://schemas.openxmlformats.org/drawingml/2006/table">
            <a:tbl>
              <a:tblPr firstRow="1" bandRow="1">
                <a:tableStyleId>{7DF18680-E054-41AD-8BC1-D1AEF772440D}</a:tableStyleId>
              </a:tblPr>
              <a:tblGrid>
                <a:gridCol w="2189750">
                  <a:extLst>
                    <a:ext uri="{9D8B030D-6E8A-4147-A177-3AD203B41FA5}">
                      <a16:colId xmlns:a16="http://schemas.microsoft.com/office/drawing/2014/main" val="3173583183"/>
                    </a:ext>
                  </a:extLst>
                </a:gridCol>
                <a:gridCol w="836023">
                  <a:extLst>
                    <a:ext uri="{9D8B030D-6E8A-4147-A177-3AD203B41FA5}">
                      <a16:colId xmlns:a16="http://schemas.microsoft.com/office/drawing/2014/main" val="3483585971"/>
                    </a:ext>
                  </a:extLst>
                </a:gridCol>
                <a:gridCol w="852744">
                  <a:extLst>
                    <a:ext uri="{9D8B030D-6E8A-4147-A177-3AD203B41FA5}">
                      <a16:colId xmlns:a16="http://schemas.microsoft.com/office/drawing/2014/main" val="3067380513"/>
                    </a:ext>
                  </a:extLst>
                </a:gridCol>
              </a:tblGrid>
              <a:tr h="402496">
                <a:tc>
                  <a:txBody>
                    <a:bodyPr/>
                    <a:lstStyle/>
                    <a:p>
                      <a:r>
                        <a:rPr lang="en-US" altLang="zh-CN" sz="1700" dirty="0">
                          <a:solidFill>
                            <a:schemeClr val="tx1"/>
                          </a:solidFill>
                        </a:rPr>
                        <a:t>Phrase</a:t>
                      </a:r>
                      <a:endParaRPr lang="en-US" sz="1700" dirty="0">
                        <a:solidFill>
                          <a:schemeClr val="tx1"/>
                        </a:solidFill>
                      </a:endParaRPr>
                    </a:p>
                  </a:txBody>
                  <a:tcPr/>
                </a:tc>
                <a:tc>
                  <a:txBody>
                    <a:bodyPr/>
                    <a:lstStyle/>
                    <a:p>
                      <a:r>
                        <a:rPr lang="en-US" sz="1200" dirty="0">
                          <a:solidFill>
                            <a:schemeClr val="tx1"/>
                          </a:solidFill>
                        </a:rPr>
                        <a:t>Raw frequency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Rectified frequency</a:t>
                      </a:r>
                    </a:p>
                  </a:txBody>
                  <a:tcPr/>
                </a:tc>
                <a:extLst>
                  <a:ext uri="{0D108BD9-81ED-4DB2-BD59-A6C34878D82A}">
                    <a16:rowId xmlns:a16="http://schemas.microsoft.com/office/drawing/2014/main" val="2904057610"/>
                  </a:ext>
                </a:extLst>
              </a:tr>
              <a:tr h="326469">
                <a:tc>
                  <a:txBody>
                    <a:bodyPr/>
                    <a:lstStyle/>
                    <a:p>
                      <a:r>
                        <a:rPr lang="en-US" sz="1500" dirty="0">
                          <a:solidFill>
                            <a:schemeClr val="tx1"/>
                          </a:solidFill>
                        </a:rPr>
                        <a:t>[support vector machine]</a:t>
                      </a:r>
                    </a:p>
                  </a:txBody>
                  <a:tcPr/>
                </a:tc>
                <a:tc>
                  <a:txBody>
                    <a:bodyPr/>
                    <a:lstStyle/>
                    <a:p>
                      <a:pPr algn="ctr"/>
                      <a:r>
                        <a:rPr lang="en-US" sz="1500" dirty="0">
                          <a:solidFill>
                            <a:schemeClr val="tx1"/>
                          </a:solidFill>
                        </a:rPr>
                        <a:t>90</a:t>
                      </a:r>
                    </a:p>
                  </a:txBody>
                  <a:tcPr/>
                </a:tc>
                <a:tc>
                  <a:txBody>
                    <a:bodyPr/>
                    <a:lstStyle/>
                    <a:p>
                      <a:pPr algn="ctr"/>
                      <a:r>
                        <a:rPr lang="en-US" sz="1500" dirty="0">
                          <a:solidFill>
                            <a:schemeClr val="tx1"/>
                          </a:solidFill>
                        </a:rPr>
                        <a:t>80</a:t>
                      </a:r>
                    </a:p>
                  </a:txBody>
                  <a:tcPr/>
                </a:tc>
                <a:extLst>
                  <a:ext uri="{0D108BD9-81ED-4DB2-BD59-A6C34878D82A}">
                    <a16:rowId xmlns:a16="http://schemas.microsoft.com/office/drawing/2014/main" val="1040996842"/>
                  </a:ext>
                </a:extLst>
              </a:tr>
              <a:tr h="32646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500" dirty="0">
                          <a:solidFill>
                            <a:schemeClr val="tx1"/>
                          </a:solidFill>
                        </a:rPr>
                        <a:t>[vector machine]</a:t>
                      </a:r>
                    </a:p>
                  </a:txBody>
                  <a:tcPr/>
                </a:tc>
                <a:tc>
                  <a:txBody>
                    <a:bodyPr/>
                    <a:lstStyle/>
                    <a:p>
                      <a:pPr algn="ctr"/>
                      <a:r>
                        <a:rPr lang="en-US" sz="1500" dirty="0">
                          <a:solidFill>
                            <a:schemeClr val="tx1"/>
                          </a:solidFill>
                        </a:rPr>
                        <a:t>95</a:t>
                      </a:r>
                    </a:p>
                  </a:txBody>
                  <a:tcPr/>
                </a:tc>
                <a:tc>
                  <a:txBody>
                    <a:bodyPr/>
                    <a:lstStyle/>
                    <a:p>
                      <a:pPr algn="ctr"/>
                      <a:r>
                        <a:rPr lang="en-US" sz="1500" dirty="0">
                          <a:solidFill>
                            <a:schemeClr val="tx1"/>
                          </a:solidFill>
                        </a:rPr>
                        <a:t>0</a:t>
                      </a:r>
                    </a:p>
                  </a:txBody>
                  <a:tcPr/>
                </a:tc>
                <a:extLst>
                  <a:ext uri="{0D108BD9-81ED-4DB2-BD59-A6C34878D82A}">
                    <a16:rowId xmlns:a16="http://schemas.microsoft.com/office/drawing/2014/main" val="1042056883"/>
                  </a:ext>
                </a:extLst>
              </a:tr>
              <a:tr h="32646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500" dirty="0">
                          <a:solidFill>
                            <a:schemeClr val="tx1"/>
                          </a:solidFill>
                        </a:rPr>
                        <a:t>[support vector]</a:t>
                      </a:r>
                    </a:p>
                  </a:txBody>
                  <a:tcPr/>
                </a:tc>
                <a:tc>
                  <a:txBody>
                    <a:bodyPr/>
                    <a:lstStyle/>
                    <a:p>
                      <a:pPr algn="ctr"/>
                      <a:r>
                        <a:rPr lang="en-US" sz="1500" dirty="0">
                          <a:solidFill>
                            <a:schemeClr val="tx1"/>
                          </a:solidFill>
                        </a:rPr>
                        <a:t>100</a:t>
                      </a:r>
                    </a:p>
                  </a:txBody>
                  <a:tcPr/>
                </a:tc>
                <a:tc>
                  <a:txBody>
                    <a:bodyPr/>
                    <a:lstStyle/>
                    <a:p>
                      <a:pPr algn="ctr"/>
                      <a:r>
                        <a:rPr lang="en-US" sz="1500" dirty="0">
                          <a:solidFill>
                            <a:schemeClr val="tx1"/>
                          </a:solidFill>
                        </a:rPr>
                        <a:t>5</a:t>
                      </a:r>
                    </a:p>
                  </a:txBody>
                  <a:tcPr/>
                </a:tc>
                <a:extLst>
                  <a:ext uri="{0D108BD9-81ED-4DB2-BD59-A6C34878D82A}">
                    <a16:rowId xmlns:a16="http://schemas.microsoft.com/office/drawing/2014/main" val="1856691691"/>
                  </a:ext>
                </a:extLst>
              </a:tr>
            </a:tbl>
          </a:graphicData>
        </a:graphic>
      </p:graphicFrame>
    </p:spTree>
    <p:extLst>
      <p:ext uri="{BB962C8B-B14F-4D97-AF65-F5344CB8AC3E}">
        <p14:creationId xmlns:p14="http://schemas.microsoft.com/office/powerpoint/2010/main" val="198630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8">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4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48">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Collocation Mining</a:t>
            </a:r>
          </a:p>
        </p:txBody>
      </p:sp>
      <p:sp>
        <p:nvSpPr>
          <p:cNvPr id="34820" name="Content Placeholder 6"/>
          <p:cNvSpPr>
            <a:spLocks noGrp="1"/>
          </p:cNvSpPr>
          <p:nvPr>
            <p:ph idx="1"/>
          </p:nvPr>
        </p:nvSpPr>
        <p:spPr>
          <a:xfrm>
            <a:off x="584189" y="1277816"/>
            <a:ext cx="11136758" cy="5256213"/>
          </a:xfrm>
        </p:spPr>
        <p:txBody>
          <a:bodyPr/>
          <a:lstStyle/>
          <a:p>
            <a:pPr>
              <a:spcAft>
                <a:spcPts val="600"/>
              </a:spcAft>
              <a:buFont typeface="Wingdings" pitchFamily="2" charset="2"/>
              <a:buChar char="q"/>
            </a:pPr>
            <a:r>
              <a:rPr lang="en-US" altLang="en-US" sz="2400" dirty="0"/>
              <a:t>Collocation: A sequence of words that occur </a:t>
            </a:r>
            <a:r>
              <a:rPr lang="en-US" altLang="en-US" sz="2400" dirty="0">
                <a:solidFill>
                  <a:srgbClr val="FF0000"/>
                </a:solidFill>
              </a:rPr>
              <a:t>more frequently than expected</a:t>
            </a:r>
          </a:p>
          <a:p>
            <a:pPr lvl="1">
              <a:spcAft>
                <a:spcPts val="600"/>
              </a:spcAft>
            </a:pPr>
            <a:r>
              <a:rPr lang="en-US" altLang="en-US" sz="2400" dirty="0"/>
              <a:t>Often “interesting”, relay information not portrayed by their constituent terms</a:t>
            </a:r>
          </a:p>
          <a:p>
            <a:pPr lvl="2">
              <a:spcAft>
                <a:spcPts val="600"/>
              </a:spcAft>
            </a:pPr>
            <a:r>
              <a:rPr lang="en-US" altLang="en-US" sz="2400" dirty="0"/>
              <a:t>Ex. “made an exception”, “strong tea”</a:t>
            </a:r>
          </a:p>
          <a:p>
            <a:pPr>
              <a:spcAft>
                <a:spcPts val="600"/>
              </a:spcAft>
            </a:pPr>
            <a:r>
              <a:rPr lang="en-US" altLang="en-US" sz="2400" dirty="0"/>
              <a:t> Many different measures used to extract collocations from a corpus [Dunning 93, Pederson 96]</a:t>
            </a:r>
          </a:p>
          <a:p>
            <a:pPr lvl="1">
              <a:spcAft>
                <a:spcPts val="600"/>
              </a:spcAft>
              <a:buFont typeface="Wingdings" pitchFamily="2" charset="2"/>
              <a:buChar char="q"/>
            </a:pPr>
            <a:r>
              <a:rPr lang="en-US" altLang="en-US" sz="2400" dirty="0"/>
              <a:t>E.g., mutual information, t-test, z-test, chi-squared test, likelihood ratio</a:t>
            </a:r>
          </a:p>
          <a:p>
            <a:pPr lvl="1">
              <a:spcAft>
                <a:spcPts val="600"/>
              </a:spcAft>
              <a:buFont typeface="Wingdings" pitchFamily="2" charset="2"/>
              <a:buChar char="q"/>
            </a:pPr>
            <a:endParaRPr lang="en-US" altLang="en-US" sz="2400" dirty="0"/>
          </a:p>
          <a:p>
            <a:pPr>
              <a:spcAft>
                <a:spcPts val="600"/>
              </a:spcAft>
              <a:buFont typeface="Wingdings" pitchFamily="2" charset="2"/>
              <a:buChar char="q"/>
            </a:pPr>
            <a:endParaRPr lang="en-US" altLang="en-US" sz="2400" dirty="0"/>
          </a:p>
          <a:p>
            <a:pPr>
              <a:spcAft>
                <a:spcPts val="600"/>
              </a:spcAft>
              <a:buFont typeface="Wingdings" pitchFamily="2" charset="2"/>
              <a:buChar char="q"/>
            </a:pPr>
            <a:r>
              <a:rPr lang="en-US" altLang="en-US" sz="2400" dirty="0"/>
              <a:t>Many of these measures can be used to guide the agglomerative </a:t>
            </a:r>
            <a:r>
              <a:rPr lang="en-US" altLang="en-US" sz="2400" b="1" dirty="0"/>
              <a:t>phrase-segmentation</a:t>
            </a:r>
            <a:r>
              <a:rPr lang="en-US" altLang="en-US" sz="2400" dirty="0"/>
              <a:t> algorithm</a:t>
            </a:r>
          </a:p>
        </p:txBody>
      </p:sp>
      <p:pic>
        <p:nvPicPr>
          <p:cNvPr id="3482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2229" y="4238353"/>
            <a:ext cx="4875228" cy="785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189" y="4238353"/>
            <a:ext cx="3270251"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36114" y="4112941"/>
            <a:ext cx="2493433"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64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2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8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8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8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8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06400" y="76200"/>
            <a:ext cx="11203517" cy="1143000"/>
          </a:xfrm>
        </p:spPr>
        <p:txBody>
          <a:bodyPr>
            <a:normAutofit fontScale="90000"/>
          </a:bodyPr>
          <a:lstStyle/>
          <a:p>
            <a:r>
              <a:rPr lang="en-US" altLang="en-US" dirty="0"/>
              <a:t>Phrase Candidate Generation: Frequent Pattern Mining + Statistical Analysis </a:t>
            </a:r>
          </a:p>
        </p:txBody>
      </p:sp>
      <p:pic>
        <p:nvPicPr>
          <p:cNvPr id="33796" name="Content Placeholder 151"/>
          <p:cNvPicPr>
            <a:picLocks noChangeAspect="1"/>
          </p:cNvPicPr>
          <p:nvPr/>
        </p:nvPicPr>
        <p:blipFill>
          <a:blip r:embed="rId2">
            <a:extLst>
              <a:ext uri="{28A0092B-C50C-407E-A947-70E740481C1C}">
                <a14:useLocalDpi xmlns:a14="http://schemas.microsoft.com/office/drawing/2010/main" val="0"/>
              </a:ext>
            </a:extLst>
          </a:blip>
          <a:srcRect b="6985"/>
          <a:stretch>
            <a:fillRect/>
          </a:stretch>
        </p:blipFill>
        <p:spPr bwMode="auto">
          <a:xfrm>
            <a:off x="105590" y="1252537"/>
            <a:ext cx="68072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ontent Placeholder 2"/>
          <p:cNvGraphicFramePr>
            <a:graphicFrameLocks/>
          </p:cNvGraphicFramePr>
          <p:nvPr/>
        </p:nvGraphicFramePr>
        <p:xfrm>
          <a:off x="410390" y="4595016"/>
          <a:ext cx="6197600" cy="1798637"/>
        </p:xfrm>
        <a:graphic>
          <a:graphicData uri="http://schemas.openxmlformats.org/drawingml/2006/table">
            <a:tbl>
              <a:tblPr bandRow="1">
                <a:tableStyleId>{2D5ABB26-0587-4C30-8999-92F81FD0307C}</a:tableStyleId>
              </a:tblPr>
              <a:tblGrid>
                <a:gridCol w="6197600">
                  <a:extLst>
                    <a:ext uri="{9D8B030D-6E8A-4147-A177-3AD203B41FA5}">
                      <a16:colId xmlns:a16="http://schemas.microsoft.com/office/drawing/2014/main" val="20000"/>
                    </a:ext>
                  </a:extLst>
                </a:gridCol>
              </a:tblGrid>
              <a:tr h="701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Calibri" panose="020F0502020204030204" pitchFamily="34" charset="0"/>
                          <a:cs typeface="Gill Sans Light"/>
                        </a:rPr>
                        <a:t>[Markov blanket] [feature selection] for [support </a:t>
                      </a:r>
                      <a:r>
                        <a:rPr lang="en-US" sz="2000" b="0" i="0" kern="1200" dirty="0">
                          <a:solidFill>
                            <a:schemeClr val="tx1"/>
                          </a:solidFill>
                          <a:latin typeface="Calibri" panose="020F0502020204030204" pitchFamily="34" charset="0"/>
                          <a:ea typeface="+mn-ea"/>
                          <a:cs typeface="Gill Sans Light"/>
                        </a:rPr>
                        <a:t>vector</a:t>
                      </a:r>
                      <a:r>
                        <a:rPr lang="en-US" sz="2000" b="0" i="0" dirty="0">
                          <a:solidFill>
                            <a:schemeClr val="tx1"/>
                          </a:solidFill>
                          <a:latin typeface="Calibri" panose="020F0502020204030204" pitchFamily="34" charset="0"/>
                          <a:cs typeface="Gill Sans Light"/>
                        </a:rPr>
                        <a:t> machines]</a:t>
                      </a:r>
                      <a:endParaRPr lang="en-US" sz="2000" b="0" i="0" dirty="0">
                        <a:solidFill>
                          <a:srgbClr val="FF0000"/>
                        </a:solidFill>
                        <a:latin typeface="Calibri" panose="020F0502020204030204" pitchFamily="34" charset="0"/>
                        <a:cs typeface="Gill Sans Light"/>
                      </a:endParaRPr>
                    </a:p>
                  </a:txBody>
                  <a:tcPr marL="91457" marR="91457" marT="45737" marB="457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1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Calibri" panose="020F0502020204030204" pitchFamily="34" charset="0"/>
                          <a:cs typeface="Gill Sans Light"/>
                        </a:rPr>
                        <a:t>[knowledge discovery] using [least squares] [support </a:t>
                      </a:r>
                      <a:r>
                        <a:rPr lang="en-US" sz="2000" b="0" i="0" kern="1200" dirty="0">
                          <a:solidFill>
                            <a:schemeClr val="tx1"/>
                          </a:solidFill>
                          <a:latin typeface="Calibri" panose="020F0502020204030204" pitchFamily="34" charset="0"/>
                          <a:ea typeface="+mn-ea"/>
                          <a:cs typeface="Gill Sans Light"/>
                        </a:rPr>
                        <a:t>vector</a:t>
                      </a:r>
                      <a:r>
                        <a:rPr lang="en-US" sz="2000" b="0" i="0" dirty="0">
                          <a:solidFill>
                            <a:schemeClr val="tx1"/>
                          </a:solidFill>
                          <a:latin typeface="Calibri" panose="020F0502020204030204" pitchFamily="34" charset="0"/>
                          <a:cs typeface="Gill Sans Light"/>
                        </a:rPr>
                        <a:t> machine] [classifiers] </a:t>
                      </a:r>
                      <a:endParaRPr lang="en-US" sz="2000" b="0" i="0" dirty="0">
                        <a:solidFill>
                          <a:srgbClr val="FF0000"/>
                        </a:solidFill>
                        <a:latin typeface="Calibri" panose="020F0502020204030204" pitchFamily="34" charset="0"/>
                        <a:cs typeface="Gill Sans Light"/>
                      </a:endParaRPr>
                    </a:p>
                  </a:txBody>
                  <a:tcPr marL="91457" marR="91457" marT="45737" marB="457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6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Calibri" panose="020F0502020204030204" pitchFamily="34" charset="0"/>
                          <a:cs typeface="Gill Sans Light"/>
                        </a:rPr>
                        <a:t>…[support </a:t>
                      </a:r>
                      <a:r>
                        <a:rPr lang="en-US" sz="2000" b="0" i="0" kern="1200" dirty="0">
                          <a:solidFill>
                            <a:schemeClr val="tx1"/>
                          </a:solidFill>
                          <a:latin typeface="Calibri" panose="020F0502020204030204" pitchFamily="34" charset="0"/>
                          <a:ea typeface="+mn-ea"/>
                          <a:cs typeface="Gill Sans Light"/>
                        </a:rPr>
                        <a:t>vector]</a:t>
                      </a:r>
                      <a:r>
                        <a:rPr lang="en-US" sz="2000" b="0" i="0" dirty="0">
                          <a:solidFill>
                            <a:schemeClr val="tx1"/>
                          </a:solidFill>
                          <a:latin typeface="Calibri" panose="020F0502020204030204" pitchFamily="34" charset="0"/>
                          <a:cs typeface="Gill Sans Light"/>
                        </a:rPr>
                        <a:t> for [machine</a:t>
                      </a:r>
                      <a:r>
                        <a:rPr lang="en-US" sz="2000" b="0" i="0" baseline="0" dirty="0">
                          <a:solidFill>
                            <a:schemeClr val="tx1"/>
                          </a:solidFill>
                          <a:latin typeface="Calibri" panose="020F0502020204030204" pitchFamily="34" charset="0"/>
                          <a:cs typeface="Gill Sans Light"/>
                        </a:rPr>
                        <a:t> learning]…</a:t>
                      </a:r>
                      <a:endParaRPr lang="en-US" sz="2000" b="0" i="0" dirty="0">
                        <a:solidFill>
                          <a:srgbClr val="FF0000"/>
                        </a:solidFill>
                        <a:latin typeface="Calibri" panose="020F0502020204030204" pitchFamily="34" charset="0"/>
                        <a:cs typeface="Gill Sans Light"/>
                      </a:endParaRPr>
                    </a:p>
                  </a:txBody>
                  <a:tcPr marL="91457" marR="91457" marT="45737" marB="457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2" name="Rectangle 11"/>
          <p:cNvSpPr/>
          <p:nvPr/>
        </p:nvSpPr>
        <p:spPr>
          <a:xfrm>
            <a:off x="9550400" y="4038600"/>
            <a:ext cx="908051" cy="4508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solidFill>
                <a:schemeClr val="tx1"/>
              </a:solidFill>
            </a:endParaRPr>
          </a:p>
        </p:txBody>
      </p:sp>
      <p:sp>
        <p:nvSpPr>
          <p:cNvPr id="14" name="Rectangle 13"/>
          <p:cNvSpPr/>
          <p:nvPr/>
        </p:nvSpPr>
        <p:spPr>
          <a:xfrm>
            <a:off x="10922000" y="4038600"/>
            <a:ext cx="908051" cy="4508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chemeClr val="tx1"/>
              </a:solidFill>
              <a:latin typeface="Calibri" panose="020F0502020204030204" pitchFamily="34" charset="0"/>
            </a:endParaRPr>
          </a:p>
        </p:txBody>
      </p:sp>
      <p:pic>
        <p:nvPicPr>
          <p:cNvPr id="3383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341438"/>
            <a:ext cx="4368800"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32" name="TextBox 3"/>
          <p:cNvSpPr txBox="1">
            <a:spLocks noChangeArrowheads="1"/>
          </p:cNvSpPr>
          <p:nvPr/>
        </p:nvSpPr>
        <p:spPr bwMode="auto">
          <a:xfrm>
            <a:off x="10668000" y="1905001"/>
            <a:ext cx="1422400" cy="646113"/>
          </a:xfrm>
          <a:prstGeom prst="rect">
            <a:avLst/>
          </a:prstGeom>
          <a:solidFill>
            <a:srgbClr val="F6E6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ct val="200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ct val="200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algn="ctr" eaLnBrk="1" hangingPunct="1">
              <a:spcBef>
                <a:spcPct val="0"/>
              </a:spcBef>
              <a:buClrTx/>
              <a:buSzTx/>
              <a:buFontTx/>
              <a:buNone/>
            </a:pPr>
            <a:r>
              <a:rPr lang="en-US" altLang="en-US" sz="1800" dirty="0"/>
              <a:t>Quality phrases</a:t>
            </a:r>
          </a:p>
        </p:txBody>
      </p:sp>
      <p:sp>
        <p:nvSpPr>
          <p:cNvPr id="33833" name="Right Arrow 4"/>
          <p:cNvSpPr>
            <a:spLocks noChangeArrowheads="1"/>
          </p:cNvSpPr>
          <p:nvPr/>
        </p:nvSpPr>
        <p:spPr bwMode="auto">
          <a:xfrm rot="6967683">
            <a:off x="11033390" y="2643453"/>
            <a:ext cx="541338" cy="226483"/>
          </a:xfrm>
          <a:prstGeom prst="rightArrow">
            <a:avLst>
              <a:gd name="adj1" fmla="val 50000"/>
              <a:gd name="adj2" fmla="val 49855"/>
            </a:avLst>
          </a:prstGeom>
          <a:solidFill>
            <a:srgbClr val="FAE2F6"/>
          </a:solidFill>
          <a:ln w="9525" algn="ctr">
            <a:solidFill>
              <a:schemeClr val="tx1"/>
            </a:solidFill>
            <a:miter lim="800000"/>
            <a:headEnd/>
            <a:tailEnd/>
          </a:ln>
        </p:spPr>
        <p:txBody>
          <a:bodyPr wrap="none"/>
          <a:lstStyle>
            <a:lvl1pPr eaLnBrk="0" hangingPunct="0">
              <a:spcBef>
                <a:spcPct val="200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ct val="200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ct val="200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endParaRPr lang="en-US" altLang="en-US" sz="1800">
              <a:latin typeface="Tahoma" pitchFamily="34" charset="0"/>
            </a:endParaRPr>
          </a:p>
        </p:txBody>
      </p:sp>
      <p:sp>
        <p:nvSpPr>
          <p:cNvPr id="33834" name="TextBox 5"/>
          <p:cNvSpPr txBox="1">
            <a:spLocks noChangeArrowheads="1"/>
          </p:cNvSpPr>
          <p:nvPr/>
        </p:nvSpPr>
        <p:spPr bwMode="auto">
          <a:xfrm>
            <a:off x="7047523" y="3443516"/>
            <a:ext cx="471805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ct val="200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ct val="200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r>
              <a:rPr lang="en-US" altLang="en-US" sz="1800" dirty="0"/>
              <a:t>Based on significance score [Church et al.’91]:</a:t>
            </a:r>
          </a:p>
        </p:txBody>
      </p:sp>
      <p:sp>
        <p:nvSpPr>
          <p:cNvPr id="33835" name="TextBox 6"/>
          <p:cNvSpPr txBox="1">
            <a:spLocks noChangeArrowheads="1"/>
          </p:cNvSpPr>
          <p:nvPr/>
        </p:nvSpPr>
        <p:spPr bwMode="auto">
          <a:xfrm>
            <a:off x="6778057" y="3813403"/>
            <a:ext cx="5337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ct val="200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ct val="200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eaLnBrk="1" hangingPunct="1">
              <a:spcBef>
                <a:spcPct val="0"/>
              </a:spcBef>
              <a:buClrTx/>
              <a:buSzTx/>
              <a:buFontTx/>
              <a:buNone/>
            </a:pPr>
            <a:r>
              <a:rPr lang="el-GR" altLang="en-US" dirty="0"/>
              <a:t>α</a:t>
            </a:r>
            <a:r>
              <a:rPr lang="en-US" altLang="en-US" dirty="0"/>
              <a:t>(P</a:t>
            </a:r>
            <a:r>
              <a:rPr lang="en-US" altLang="en-US" baseline="-25000" dirty="0"/>
              <a:t>1</a:t>
            </a:r>
            <a:r>
              <a:rPr lang="en-US" altLang="en-US" dirty="0"/>
              <a:t>, P</a:t>
            </a:r>
            <a:r>
              <a:rPr lang="en-US" altLang="en-US" baseline="-25000" dirty="0"/>
              <a:t>2</a:t>
            </a:r>
            <a:r>
              <a:rPr lang="en-US" altLang="en-US" dirty="0"/>
              <a:t>) ≈ (f(P</a:t>
            </a:r>
            <a:r>
              <a:rPr lang="en-US" altLang="en-US" baseline="-25000" dirty="0"/>
              <a:t>1</a:t>
            </a:r>
            <a:r>
              <a:rPr lang="en-US" altLang="en-US" dirty="0"/>
              <a:t>●P</a:t>
            </a:r>
            <a:r>
              <a:rPr lang="en-US" altLang="en-US" baseline="-25000" dirty="0"/>
              <a:t>2</a:t>
            </a:r>
            <a:r>
              <a:rPr lang="en-US" altLang="en-US" dirty="0"/>
              <a:t>)  ̶  µ</a:t>
            </a:r>
            <a:r>
              <a:rPr lang="en-US" altLang="en-US" baseline="-25000" dirty="0"/>
              <a:t>0</a:t>
            </a:r>
            <a:r>
              <a:rPr lang="en-US" altLang="en-US" dirty="0"/>
              <a:t>(P</a:t>
            </a:r>
            <a:r>
              <a:rPr lang="en-US" altLang="en-US" baseline="-25000" dirty="0"/>
              <a:t>1</a:t>
            </a:r>
            <a:r>
              <a:rPr lang="en-US" altLang="en-US" dirty="0"/>
              <a:t>,P</a:t>
            </a:r>
            <a:r>
              <a:rPr lang="en-US" altLang="en-US" baseline="-25000" dirty="0"/>
              <a:t>2</a:t>
            </a:r>
            <a:r>
              <a:rPr lang="en-US" altLang="en-US" dirty="0"/>
              <a:t>))/√ f(P</a:t>
            </a:r>
            <a:r>
              <a:rPr lang="en-US" altLang="en-US" baseline="-25000" dirty="0"/>
              <a:t>1</a:t>
            </a:r>
            <a:r>
              <a:rPr lang="en-US" altLang="en-US" dirty="0"/>
              <a:t>●P</a:t>
            </a:r>
            <a:r>
              <a:rPr lang="en-US" altLang="en-US" baseline="-25000" dirty="0"/>
              <a:t>2</a:t>
            </a:r>
            <a:r>
              <a:rPr lang="en-US" altLang="en-US" dirty="0"/>
              <a:t>) </a:t>
            </a:r>
          </a:p>
        </p:txBody>
      </p:sp>
      <p:sp>
        <p:nvSpPr>
          <p:cNvPr id="2" name="TextBox 1"/>
          <p:cNvSpPr txBox="1"/>
          <p:nvPr/>
        </p:nvSpPr>
        <p:spPr>
          <a:xfrm>
            <a:off x="6766943" y="4346802"/>
            <a:ext cx="5279210" cy="2246769"/>
          </a:xfrm>
          <a:prstGeom prst="rect">
            <a:avLst/>
          </a:prstGeom>
          <a:noFill/>
        </p:spPr>
        <p:txBody>
          <a:bodyPr wrap="square" rtlCol="0">
            <a:spAutoFit/>
          </a:bodyPr>
          <a:lstStyle/>
          <a:p>
            <a:r>
              <a:rPr lang="en-US" sz="2000" dirty="0"/>
              <a:t>Note for the first title: </a:t>
            </a:r>
          </a:p>
          <a:p>
            <a:pPr marL="342900" indent="-342900">
              <a:buClr>
                <a:srgbClr val="0000CC"/>
              </a:buClr>
              <a:buSzPct val="81000"/>
              <a:buFont typeface="Wingdings" panose="05000000000000000000" pitchFamily="2" charset="2"/>
              <a:buChar char="q"/>
            </a:pPr>
            <a:r>
              <a:rPr lang="en-US" sz="2000" dirty="0"/>
              <a:t>[feature selection] forms phrase but not [selection for] based on the significant scores computed </a:t>
            </a:r>
          </a:p>
          <a:p>
            <a:pPr marL="342900" indent="-342900">
              <a:buClr>
                <a:srgbClr val="0000CC"/>
              </a:buClr>
              <a:buSzPct val="81000"/>
              <a:buFont typeface="Wingdings" panose="05000000000000000000" pitchFamily="2" charset="2"/>
              <a:buChar char="q"/>
            </a:pPr>
            <a:r>
              <a:rPr lang="en-US" sz="2000" dirty="0"/>
              <a:t>[support vector machine] does not contribute to the counts of [support], [vector], [support vector], [vector machine]</a:t>
            </a:r>
          </a:p>
        </p:txBody>
      </p:sp>
    </p:spTree>
    <p:extLst>
      <p:ext uri="{BB962C8B-B14F-4D97-AF65-F5344CB8AC3E}">
        <p14:creationId xmlns:p14="http://schemas.microsoft.com/office/powerpoint/2010/main" val="226430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8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8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8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2" grpId="0" animBg="1"/>
      <p:bldP spid="33833" grpId="0" animBg="1"/>
      <p:bldP spid="33834" grpId="0"/>
      <p:bldP spid="33835" grpId="0"/>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01600" y="244476"/>
            <a:ext cx="11988800" cy="822325"/>
          </a:xfrm>
        </p:spPr>
        <p:txBody>
          <a:bodyPr/>
          <a:lstStyle/>
          <a:p>
            <a:pPr algn="ctr"/>
            <a:r>
              <a:rPr lang="en-US" altLang="en-US" sz="3600"/>
              <a:t>ToPMine:  Experiments on DBLP Abstracts</a:t>
            </a:r>
          </a:p>
        </p:txBody>
      </p:sp>
      <p:pic>
        <p:nvPicPr>
          <p:cNvPr id="378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334844"/>
            <a:ext cx="121920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90526" y="5946532"/>
            <a:ext cx="11561396" cy="461665"/>
          </a:xfrm>
          <a:prstGeom prst="rect">
            <a:avLst/>
          </a:prstGeom>
          <a:solidFill>
            <a:srgbClr val="FFFF00"/>
          </a:solidFill>
        </p:spPr>
        <p:txBody>
          <a:bodyPr wrap="square" rtlCol="0">
            <a:spAutoFit/>
          </a:bodyPr>
          <a:lstStyle/>
          <a:p>
            <a:pPr marL="0" lvl="1"/>
            <a:r>
              <a:rPr lang="en-US" sz="2400" dirty="0" err="1"/>
              <a:t>ToPMine</a:t>
            </a:r>
            <a:r>
              <a:rPr lang="en-US" sz="2400" dirty="0"/>
              <a:t> is efficient and generates high-quality topics and phrases without any training data </a:t>
            </a:r>
          </a:p>
        </p:txBody>
      </p:sp>
    </p:spTree>
    <p:extLst>
      <p:ext uri="{BB962C8B-B14F-4D97-AF65-F5344CB8AC3E}">
        <p14:creationId xmlns:p14="http://schemas.microsoft.com/office/powerpoint/2010/main" val="227737988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03200" y="304800"/>
            <a:ext cx="11684000" cy="685800"/>
          </a:xfrm>
        </p:spPr>
        <p:txBody>
          <a:bodyPr/>
          <a:lstStyle/>
          <a:p>
            <a:pPr algn="ctr"/>
            <a:r>
              <a:rPr lang="en-US" altLang="en-US" sz="3600"/>
              <a:t>ToPMine:  Experiments on Yelp Reviews</a:t>
            </a:r>
          </a:p>
        </p:txBody>
      </p:sp>
      <p:pic>
        <p:nvPicPr>
          <p:cNvPr id="39940" name="Content Placeholder 8"/>
          <p:cNvPicPr>
            <a:picLocks noChangeAspect="1"/>
          </p:cNvPicPr>
          <p:nvPr/>
        </p:nvPicPr>
        <p:blipFill>
          <a:blip r:embed="rId3">
            <a:extLst>
              <a:ext uri="{28A0092B-C50C-407E-A947-70E740481C1C}">
                <a14:useLocalDpi xmlns:a14="http://schemas.microsoft.com/office/drawing/2010/main" val="0"/>
              </a:ext>
            </a:extLst>
          </a:blip>
          <a:srcRect l="-49" t="8" r="555" b="1631"/>
          <a:stretch>
            <a:fillRect/>
          </a:stretch>
        </p:blipFill>
        <p:spPr bwMode="auto">
          <a:xfrm>
            <a:off x="452315" y="1110761"/>
            <a:ext cx="11434885" cy="4911137"/>
          </a:xfrm>
          <a:prstGeom prst="rect">
            <a:avLst/>
          </a:prstGeom>
          <a:blipFill dpi="0" rotWithShape="1">
            <a:blip r:embed="rId4"/>
            <a:srcRect l="-49" t="8" r="555" b="1631"/>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62529" y="6132434"/>
            <a:ext cx="8734424" cy="461665"/>
          </a:xfrm>
          <a:prstGeom prst="rect">
            <a:avLst/>
          </a:prstGeom>
          <a:solidFill>
            <a:srgbClr val="FFFF00"/>
          </a:solidFill>
        </p:spPr>
        <p:txBody>
          <a:bodyPr wrap="square" rtlCol="0">
            <a:spAutoFit/>
          </a:bodyPr>
          <a:lstStyle/>
          <a:p>
            <a:pPr marL="0" lvl="1"/>
            <a:r>
              <a:rPr lang="en-US" sz="2400" dirty="0" err="1"/>
              <a:t>ToPMine</a:t>
            </a:r>
            <a:r>
              <a:rPr lang="en-US" sz="2400" dirty="0"/>
              <a:t> works well for phrase and topic mining in social media data</a:t>
            </a:r>
          </a:p>
        </p:txBody>
      </p:sp>
    </p:spTree>
    <p:extLst>
      <p:ext uri="{BB962C8B-B14F-4D97-AF65-F5344CB8AC3E}">
        <p14:creationId xmlns:p14="http://schemas.microsoft.com/office/powerpoint/2010/main" val="132662172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37817"/>
            <a:ext cx="12192000" cy="721409"/>
          </a:xfrm>
        </p:spPr>
        <p:txBody>
          <a:bodyPr>
            <a:noAutofit/>
          </a:bodyPr>
          <a:lstStyle/>
          <a:p>
            <a:r>
              <a:rPr lang="en-US" altLang="zh-CN" sz="4000" b="1" dirty="0" err="1">
                <a:effectLst>
                  <a:outerShdw blurRad="50800" dist="38100" dir="2700000" algn="tl" rotWithShape="0">
                    <a:prstClr val="black">
                      <a:alpha val="40000"/>
                    </a:prstClr>
                  </a:outerShdw>
                </a:effectLst>
              </a:rPr>
              <a:t>SagPhrase</a:t>
            </a:r>
            <a:r>
              <a:rPr lang="en-US" altLang="zh-CN" sz="4000" b="1" dirty="0">
                <a:effectLst>
                  <a:outerShdw blurRad="50800" dist="38100" dir="2700000" algn="tl" rotWithShape="0">
                    <a:prstClr val="black">
                      <a:alpha val="40000"/>
                    </a:prstClr>
                  </a:outerShdw>
                </a:effectLst>
              </a:rPr>
              <a:t>: Phrase Mining </a:t>
            </a:r>
            <a:r>
              <a:rPr lang="en-US" sz="4000" dirty="0">
                <a:solidFill>
                  <a:srgbClr val="000000"/>
                </a:solidFill>
              </a:rPr>
              <a:t>with Tiny Training Sets</a:t>
            </a:r>
            <a:r>
              <a:rPr lang="en-US" altLang="en-US" sz="4000" dirty="0"/>
              <a:t> </a:t>
            </a:r>
            <a:endParaRPr lang="en-US" altLang="en-US" sz="4000" b="1" dirty="0">
              <a:effectLst>
                <a:outerShdw blurRad="50800" dist="38100" dir="2700000" algn="tl" rotWithShape="0">
                  <a:prstClr val="black">
                    <a:alpha val="40000"/>
                  </a:prstClr>
                </a:outerShdw>
              </a:effectLst>
            </a:endParaRPr>
          </a:p>
        </p:txBody>
      </p:sp>
      <p:sp>
        <p:nvSpPr>
          <p:cNvPr id="23" name="TextBox 22"/>
          <p:cNvSpPr txBox="1"/>
          <p:nvPr/>
        </p:nvSpPr>
        <p:spPr>
          <a:xfrm>
            <a:off x="2498908" y="1664392"/>
            <a:ext cx="7498982" cy="369332"/>
          </a:xfrm>
          <a:prstGeom prst="rect">
            <a:avLst/>
          </a:prstGeom>
          <a:solidFill>
            <a:srgbClr val="FFFF00"/>
          </a:solidFill>
        </p:spPr>
        <p:txBody>
          <a:bodyPr wrap="square" rtlCol="0">
            <a:spAutoFit/>
          </a:bodyPr>
          <a:lstStyle/>
          <a:p>
            <a:pPr algn="ctr" defTabSz="457178"/>
            <a:r>
              <a:rPr lang="en-US" sz="1800" dirty="0">
                <a:solidFill>
                  <a:srgbClr val="000000"/>
                </a:solidFill>
              </a:rPr>
              <a:t>J. Liu et al., </a:t>
            </a:r>
            <a:r>
              <a:rPr lang="en-US" altLang="zh-CN" sz="1800" dirty="0">
                <a:solidFill>
                  <a:srgbClr val="000000"/>
                </a:solidFill>
              </a:rPr>
              <a:t>Mining Quality Phrases from Massive Text Corpora. In </a:t>
            </a:r>
            <a:r>
              <a:rPr lang="en-US" altLang="zh-CN" sz="1800" i="1" dirty="0">
                <a:solidFill>
                  <a:srgbClr val="000000"/>
                </a:solidFill>
              </a:rPr>
              <a:t>SIGMOD’</a:t>
            </a:r>
            <a:r>
              <a:rPr lang="en-US" altLang="zh-CN" sz="1800" dirty="0">
                <a:solidFill>
                  <a:srgbClr val="000000"/>
                </a:solidFill>
              </a:rPr>
              <a:t>15</a:t>
            </a:r>
            <a:endParaRPr lang="en-US" sz="1800" dirty="0">
              <a:solidFill>
                <a:srgbClr val="000000"/>
              </a:solidFill>
            </a:endParaRPr>
          </a:p>
        </p:txBody>
      </p:sp>
      <p:grpSp>
        <p:nvGrpSpPr>
          <p:cNvPr id="3" name="Group 2"/>
          <p:cNvGrpSpPr/>
          <p:nvPr/>
        </p:nvGrpSpPr>
        <p:grpSpPr>
          <a:xfrm>
            <a:off x="721567" y="2125222"/>
            <a:ext cx="10748866" cy="4626064"/>
            <a:chOff x="721567" y="2125222"/>
            <a:chExt cx="10748866" cy="4626064"/>
          </a:xfrm>
        </p:grpSpPr>
        <p:grpSp>
          <p:nvGrpSpPr>
            <p:cNvPr id="21" name="Group 20"/>
            <p:cNvGrpSpPr/>
            <p:nvPr/>
          </p:nvGrpSpPr>
          <p:grpSpPr>
            <a:xfrm>
              <a:off x="721567" y="2125222"/>
              <a:ext cx="10748866" cy="4626064"/>
              <a:chOff x="1028308" y="1717992"/>
              <a:chExt cx="9551949" cy="4179506"/>
            </a:xfrm>
          </p:grpSpPr>
          <p:pic>
            <p:nvPicPr>
              <p:cNvPr id="4" name="Picture 19" descr="Untitled.pdf"/>
              <p:cNvPicPr>
                <a:picLocks noChangeAspect="1"/>
              </p:cNvPicPr>
              <p:nvPr/>
            </p:nvPicPr>
            <p:blipFill rotWithShape="1">
              <a:blip r:embed="rId3" cstate="print">
                <a:extLst>
                  <a:ext uri="{28A0092B-C50C-407E-A947-70E740481C1C}">
                    <a14:useLocalDpi xmlns:a14="http://schemas.microsoft.com/office/drawing/2010/main" val="0"/>
                  </a:ext>
                </a:extLst>
              </a:blip>
              <a:srcRect l="8238" t="27533" r="7860" b="28090"/>
              <a:stretch/>
            </p:blipFill>
            <p:spPr>
              <a:xfrm>
                <a:off x="3559198" y="2241614"/>
                <a:ext cx="3413339" cy="1500933"/>
              </a:xfrm>
              <a:prstGeom prst="rect">
                <a:avLst/>
              </a:prstGeom>
            </p:spPr>
          </p:pic>
          <p:sp>
            <p:nvSpPr>
              <p:cNvPr id="5" name="TextBox 4"/>
              <p:cNvSpPr txBox="1"/>
              <p:nvPr/>
            </p:nvSpPr>
            <p:spPr>
              <a:xfrm>
                <a:off x="7362299" y="2071001"/>
                <a:ext cx="3217958" cy="626454"/>
              </a:xfrm>
              <a:prstGeom prst="rect">
                <a:avLst/>
              </a:prstGeom>
              <a:solidFill>
                <a:schemeClr val="bg1">
                  <a:lumMod val="85000"/>
                </a:schemeClr>
              </a:solidFill>
            </p:spPr>
            <p:txBody>
              <a:bodyPr wrap="square" rtlCol="0">
                <a:spAutoFit/>
              </a:bodyPr>
              <a:lstStyle/>
              <a:p>
                <a:pPr defTabSz="914400"/>
                <a:r>
                  <a:rPr lang="en-US" altLang="zh-CN" sz="1400" b="1" dirty="0">
                    <a:solidFill>
                      <a:prstClr val="black"/>
                    </a:solidFill>
                  </a:rPr>
                  <a:t>Document</a:t>
                </a:r>
                <a:r>
                  <a:rPr lang="zh-CN" altLang="en-US" sz="1400" b="1" dirty="0">
                    <a:solidFill>
                      <a:prstClr val="black"/>
                    </a:solidFill>
                  </a:rPr>
                  <a:t> </a:t>
                </a:r>
                <a:r>
                  <a:rPr lang="en-US" altLang="zh-CN" sz="1400" b="1" dirty="0">
                    <a:solidFill>
                      <a:prstClr val="black"/>
                    </a:solidFill>
                  </a:rPr>
                  <a:t>1</a:t>
                </a:r>
                <a:endParaRPr lang="en-US" sz="1400" b="1" dirty="0">
                  <a:solidFill>
                    <a:prstClr val="black"/>
                  </a:solidFill>
                </a:endParaRPr>
              </a:p>
              <a:p>
                <a:pPr defTabSz="914400"/>
                <a:r>
                  <a:rPr lang="en-US" sz="1200" dirty="0">
                    <a:solidFill>
                      <a:srgbClr val="CC0000"/>
                    </a:solidFill>
                  </a:rPr>
                  <a:t>Citation recommendation </a:t>
                </a:r>
                <a:r>
                  <a:rPr lang="en-US" sz="1200" dirty="0">
                    <a:solidFill>
                      <a:prstClr val="black"/>
                    </a:solidFill>
                  </a:rPr>
                  <a:t>is an interesting but challenging research problem </a:t>
                </a:r>
                <a:r>
                  <a:rPr lang="en-US" altLang="zh-CN" sz="1200" dirty="0">
                    <a:solidFill>
                      <a:prstClr val="black"/>
                    </a:solidFill>
                  </a:rPr>
                  <a:t>in </a:t>
                </a:r>
                <a:r>
                  <a:rPr lang="en-US" altLang="zh-CN" sz="1200" dirty="0">
                    <a:solidFill>
                      <a:srgbClr val="CC0000"/>
                    </a:solidFill>
                  </a:rPr>
                  <a:t>data mining </a:t>
                </a:r>
                <a:r>
                  <a:rPr lang="en-US" altLang="zh-CN" sz="1200" dirty="0">
                    <a:solidFill>
                      <a:prstClr val="black"/>
                    </a:solidFill>
                  </a:rPr>
                  <a:t>area</a:t>
                </a:r>
                <a:r>
                  <a:rPr lang="en-US" sz="1200" dirty="0">
                    <a:solidFill>
                      <a:prstClr val="black"/>
                    </a:solidFill>
                  </a:rPr>
                  <a:t>. </a:t>
                </a:r>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4188" y="2373463"/>
                <a:ext cx="1382466" cy="1440837"/>
              </a:xfrm>
              <a:prstGeom prst="rect">
                <a:avLst/>
              </a:prstGeom>
            </p:spPr>
          </p:pic>
          <p:sp>
            <p:nvSpPr>
              <p:cNvPr id="8" name="Down Arrow 7"/>
              <p:cNvSpPr/>
              <p:nvPr/>
            </p:nvSpPr>
            <p:spPr>
              <a:xfrm rot="16200000">
                <a:off x="4051479" y="4481344"/>
                <a:ext cx="315253" cy="602702"/>
              </a:xfrm>
              <a:prstGeom prst="downArrow">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prstClr val="white"/>
                  </a:solidFill>
                </a:endParaRPr>
              </a:p>
            </p:txBody>
          </p:sp>
          <p:sp>
            <p:nvSpPr>
              <p:cNvPr id="9" name="TextBox 8"/>
              <p:cNvSpPr txBox="1"/>
              <p:nvPr/>
            </p:nvSpPr>
            <p:spPr>
              <a:xfrm>
                <a:off x="7362300" y="2741975"/>
                <a:ext cx="3217957" cy="797305"/>
              </a:xfrm>
              <a:prstGeom prst="rect">
                <a:avLst/>
              </a:prstGeom>
              <a:solidFill>
                <a:schemeClr val="bg1">
                  <a:lumMod val="85000"/>
                </a:schemeClr>
              </a:solidFill>
            </p:spPr>
            <p:txBody>
              <a:bodyPr wrap="square" rtlCol="0">
                <a:spAutoFit/>
              </a:bodyPr>
              <a:lstStyle/>
              <a:p>
                <a:pPr defTabSz="914400"/>
                <a:r>
                  <a:rPr lang="en-US" altLang="zh-CN" sz="1400" b="1" dirty="0">
                    <a:solidFill>
                      <a:prstClr val="black"/>
                    </a:solidFill>
                  </a:rPr>
                  <a:t>Document</a:t>
                </a:r>
                <a:r>
                  <a:rPr lang="zh-CN" altLang="en-US" sz="1400" b="1" dirty="0">
                    <a:solidFill>
                      <a:prstClr val="black"/>
                    </a:solidFill>
                  </a:rPr>
                  <a:t> </a:t>
                </a:r>
                <a:r>
                  <a:rPr lang="en-US" altLang="zh-CN" sz="1400" b="1" dirty="0">
                    <a:solidFill>
                      <a:prstClr val="black"/>
                    </a:solidFill>
                  </a:rPr>
                  <a:t>2</a:t>
                </a:r>
              </a:p>
              <a:p>
                <a:pPr defTabSz="914400"/>
                <a:r>
                  <a:rPr lang="en-US" sz="1200" dirty="0">
                    <a:solidFill>
                      <a:prstClr val="black"/>
                    </a:solidFill>
                  </a:rPr>
                  <a:t>In this study, we investigate the problem in the context of </a:t>
                </a:r>
                <a:r>
                  <a:rPr lang="en-US" sz="1200" dirty="0">
                    <a:solidFill>
                      <a:srgbClr val="CC0000"/>
                    </a:solidFill>
                  </a:rPr>
                  <a:t>heterogeneous information networks </a:t>
                </a:r>
                <a:r>
                  <a:rPr lang="en-US" sz="1200" dirty="0">
                    <a:solidFill>
                      <a:prstClr val="black"/>
                    </a:solidFill>
                  </a:rPr>
                  <a:t>using </a:t>
                </a:r>
                <a:r>
                  <a:rPr lang="en-US" sz="1200" dirty="0">
                    <a:solidFill>
                      <a:srgbClr val="CC0000"/>
                    </a:solidFill>
                  </a:rPr>
                  <a:t>data mining </a:t>
                </a:r>
                <a:r>
                  <a:rPr lang="en-US" sz="1200" dirty="0">
                    <a:solidFill>
                      <a:prstClr val="black"/>
                    </a:solidFill>
                  </a:rPr>
                  <a:t>technique.</a:t>
                </a:r>
              </a:p>
            </p:txBody>
          </p:sp>
          <p:sp>
            <p:nvSpPr>
              <p:cNvPr id="10" name="TextBox 9"/>
              <p:cNvSpPr txBox="1"/>
              <p:nvPr/>
            </p:nvSpPr>
            <p:spPr>
              <a:xfrm>
                <a:off x="3253726" y="5147835"/>
                <a:ext cx="1790131" cy="400110"/>
              </a:xfrm>
              <a:prstGeom prst="rect">
                <a:avLst/>
              </a:prstGeom>
              <a:noFill/>
            </p:spPr>
            <p:txBody>
              <a:bodyPr wrap="square" rtlCol="0">
                <a:spAutoFit/>
              </a:bodyPr>
              <a:lstStyle/>
              <a:p>
                <a:pPr defTabSz="914400"/>
                <a:r>
                  <a:rPr lang="en-US" sz="2000" b="1" dirty="0">
                    <a:solidFill>
                      <a:srgbClr val="FF0000"/>
                    </a:solidFill>
                  </a:rPr>
                  <a:t>Phrase</a:t>
                </a:r>
                <a:r>
                  <a:rPr lang="zh-CN" altLang="en-US" sz="2000" b="1" dirty="0">
                    <a:solidFill>
                      <a:srgbClr val="FF0000"/>
                    </a:solidFill>
                  </a:rPr>
                  <a:t> </a:t>
                </a:r>
                <a:r>
                  <a:rPr lang="en-US" altLang="zh-CN" sz="2000" b="1" dirty="0">
                    <a:solidFill>
                      <a:srgbClr val="FF0000"/>
                    </a:solidFill>
                  </a:rPr>
                  <a:t>Mining</a:t>
                </a:r>
                <a:endParaRPr lang="en-US" sz="2000" b="1" dirty="0">
                  <a:solidFill>
                    <a:srgbClr val="FF0000"/>
                  </a:solidFill>
                </a:endParaRPr>
              </a:p>
            </p:txBody>
          </p:sp>
          <p:sp>
            <p:nvSpPr>
              <p:cNvPr id="11" name="TextBox 10"/>
              <p:cNvSpPr txBox="1"/>
              <p:nvPr/>
            </p:nvSpPr>
            <p:spPr>
              <a:xfrm>
                <a:off x="7362300" y="3573910"/>
                <a:ext cx="3217957" cy="797305"/>
              </a:xfrm>
              <a:prstGeom prst="rect">
                <a:avLst/>
              </a:prstGeom>
              <a:solidFill>
                <a:schemeClr val="bg1">
                  <a:lumMod val="85000"/>
                </a:schemeClr>
              </a:solidFill>
            </p:spPr>
            <p:txBody>
              <a:bodyPr wrap="square" rtlCol="0">
                <a:spAutoFit/>
              </a:bodyPr>
              <a:lstStyle/>
              <a:p>
                <a:pPr defTabSz="914400"/>
                <a:r>
                  <a:rPr lang="en-US" altLang="zh-CN" sz="1400" b="1" dirty="0">
                    <a:solidFill>
                      <a:prstClr val="black"/>
                    </a:solidFill>
                  </a:rPr>
                  <a:t>Document</a:t>
                </a:r>
                <a:r>
                  <a:rPr lang="zh-CN" altLang="en-US" sz="1400" b="1" dirty="0">
                    <a:solidFill>
                      <a:prstClr val="black"/>
                    </a:solidFill>
                  </a:rPr>
                  <a:t> </a:t>
                </a:r>
                <a:r>
                  <a:rPr lang="en-US" altLang="zh-CN" sz="1400" b="1" dirty="0">
                    <a:solidFill>
                      <a:prstClr val="black"/>
                    </a:solidFill>
                  </a:rPr>
                  <a:t>3</a:t>
                </a:r>
              </a:p>
              <a:p>
                <a:pPr defTabSz="914400"/>
                <a:r>
                  <a:rPr lang="en-US" sz="1200" dirty="0">
                    <a:solidFill>
                      <a:srgbClr val="CC0000"/>
                    </a:solidFill>
                  </a:rPr>
                  <a:t>Principal Component Analysis </a:t>
                </a:r>
                <a:r>
                  <a:rPr lang="en-US" sz="1200" dirty="0">
                    <a:solidFill>
                      <a:prstClr val="black"/>
                    </a:solidFill>
                  </a:rPr>
                  <a:t>is a </a:t>
                </a:r>
                <a:r>
                  <a:rPr lang="en-US" sz="1200" dirty="0">
                    <a:solidFill>
                      <a:srgbClr val="CC0000"/>
                    </a:solidFill>
                  </a:rPr>
                  <a:t>linear dimensionality reduction</a:t>
                </a:r>
                <a:r>
                  <a:rPr lang="en-US" sz="1200" dirty="0">
                    <a:solidFill>
                      <a:srgbClr val="C0504D"/>
                    </a:solidFill>
                  </a:rPr>
                  <a:t> </a:t>
                </a:r>
                <a:r>
                  <a:rPr lang="en-US" sz="1200" dirty="0">
                    <a:solidFill>
                      <a:prstClr val="black"/>
                    </a:solidFill>
                  </a:rPr>
                  <a:t>technique</a:t>
                </a:r>
                <a:r>
                  <a:rPr lang="zh-CN" altLang="en-US" sz="1200" dirty="0">
                    <a:solidFill>
                      <a:prstClr val="black"/>
                    </a:solidFill>
                  </a:rPr>
                  <a:t> </a:t>
                </a:r>
                <a:r>
                  <a:rPr lang="en-US" altLang="zh-CN" sz="1200" dirty="0">
                    <a:solidFill>
                      <a:prstClr val="black"/>
                    </a:solidFill>
                  </a:rPr>
                  <a:t>commonly</a:t>
                </a:r>
                <a:r>
                  <a:rPr lang="zh-CN" altLang="en-US" sz="1200" dirty="0">
                    <a:solidFill>
                      <a:prstClr val="black"/>
                    </a:solidFill>
                  </a:rPr>
                  <a:t> </a:t>
                </a:r>
                <a:r>
                  <a:rPr lang="en-US" altLang="zh-CN" sz="1200" dirty="0">
                    <a:solidFill>
                      <a:prstClr val="black"/>
                    </a:solidFill>
                  </a:rPr>
                  <a:t>used</a:t>
                </a:r>
                <a:r>
                  <a:rPr lang="zh-CN" altLang="en-US" sz="1200" dirty="0">
                    <a:solidFill>
                      <a:prstClr val="black"/>
                    </a:solidFill>
                  </a:rPr>
                  <a:t> </a:t>
                </a:r>
                <a:r>
                  <a:rPr lang="en-US" altLang="zh-CN" sz="1200" dirty="0">
                    <a:solidFill>
                      <a:prstClr val="black"/>
                    </a:solidFill>
                  </a:rPr>
                  <a:t>in</a:t>
                </a:r>
                <a:r>
                  <a:rPr lang="zh-CN" altLang="en-US" sz="1200" dirty="0">
                    <a:solidFill>
                      <a:prstClr val="black"/>
                    </a:solidFill>
                  </a:rPr>
                  <a:t> </a:t>
                </a:r>
                <a:r>
                  <a:rPr lang="en-US" altLang="zh-CN" sz="1200" dirty="0">
                    <a:solidFill>
                      <a:srgbClr val="CC0000"/>
                    </a:solidFill>
                  </a:rPr>
                  <a:t>machine</a:t>
                </a:r>
                <a:r>
                  <a:rPr lang="zh-CN" altLang="en-US" sz="1200" dirty="0">
                    <a:solidFill>
                      <a:srgbClr val="CC0000"/>
                    </a:solidFill>
                  </a:rPr>
                  <a:t> </a:t>
                </a:r>
                <a:r>
                  <a:rPr lang="en-US" altLang="zh-CN" sz="1200" dirty="0">
                    <a:solidFill>
                      <a:srgbClr val="CC0000"/>
                    </a:solidFill>
                  </a:rPr>
                  <a:t>learning</a:t>
                </a:r>
                <a:r>
                  <a:rPr lang="zh-CN" altLang="en-US" sz="1200" dirty="0">
                    <a:solidFill>
                      <a:srgbClr val="CC0000"/>
                    </a:solidFill>
                  </a:rPr>
                  <a:t> </a:t>
                </a:r>
                <a:r>
                  <a:rPr lang="en-US" altLang="zh-CN" sz="1200" dirty="0">
                    <a:solidFill>
                      <a:prstClr val="black"/>
                    </a:solidFill>
                  </a:rPr>
                  <a:t>applications.</a:t>
                </a:r>
                <a:endParaRPr lang="en-US" sz="1200" dirty="0">
                  <a:solidFill>
                    <a:prstClr val="black"/>
                  </a:solidFill>
                </a:endParaRPr>
              </a:p>
            </p:txBody>
          </p:sp>
          <p:sp>
            <p:nvSpPr>
              <p:cNvPr id="12" name="TextBox 11"/>
              <p:cNvSpPr txBox="1"/>
              <p:nvPr/>
            </p:nvSpPr>
            <p:spPr>
              <a:xfrm>
                <a:off x="4510457" y="1758827"/>
                <a:ext cx="1999788" cy="369332"/>
              </a:xfrm>
              <a:prstGeom prst="rect">
                <a:avLst/>
              </a:prstGeom>
              <a:noFill/>
            </p:spPr>
            <p:txBody>
              <a:bodyPr wrap="square" rtlCol="0">
                <a:spAutoFit/>
              </a:bodyPr>
              <a:lstStyle/>
              <a:p>
                <a:pPr defTabSz="914400"/>
                <a:r>
                  <a:rPr lang="en-US" sz="1800" b="1" dirty="0">
                    <a:solidFill>
                      <a:prstClr val="black"/>
                    </a:solidFill>
                  </a:rPr>
                  <a:t>Quality</a:t>
                </a:r>
                <a:r>
                  <a:rPr lang="zh-CN" altLang="en-US" sz="1800" b="1" dirty="0">
                    <a:solidFill>
                      <a:prstClr val="black"/>
                    </a:solidFill>
                  </a:rPr>
                  <a:t> </a:t>
                </a:r>
                <a:r>
                  <a:rPr lang="en-US" sz="1800" b="1" dirty="0">
                    <a:solidFill>
                      <a:prstClr val="black"/>
                    </a:solidFill>
                  </a:rPr>
                  <a:t>Phras</a:t>
                </a:r>
                <a:r>
                  <a:rPr lang="en-US" altLang="zh-CN" sz="1800" b="1" dirty="0">
                    <a:solidFill>
                      <a:prstClr val="black"/>
                    </a:solidFill>
                  </a:rPr>
                  <a:t>es</a:t>
                </a:r>
                <a:endParaRPr lang="en-US" sz="1800" b="1" dirty="0">
                  <a:solidFill>
                    <a:prstClr val="black"/>
                  </a:solidFill>
                </a:endParaRPr>
              </a:p>
            </p:txBody>
          </p:sp>
          <p:sp>
            <p:nvSpPr>
              <p:cNvPr id="13" name="Up-Down Arrow 16"/>
              <p:cNvSpPr/>
              <p:nvPr/>
            </p:nvSpPr>
            <p:spPr>
              <a:xfrm rot="16200000">
                <a:off x="7333231" y="4069542"/>
                <a:ext cx="294166" cy="1520112"/>
              </a:xfrm>
              <a:prstGeom prst="upDownArrow">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a:lstStyle/>
              <a:p>
                <a:pPr defTabSz="914400"/>
                <a:endParaRPr lang="en-US" sz="1800">
                  <a:solidFill>
                    <a:prstClr val="white"/>
                  </a:solidFill>
                </a:endParaRPr>
              </a:p>
            </p:txBody>
          </p:sp>
          <p:sp>
            <p:nvSpPr>
              <p:cNvPr id="14" name="TextBox 13"/>
              <p:cNvSpPr txBox="1"/>
              <p:nvPr/>
            </p:nvSpPr>
            <p:spPr>
              <a:xfrm>
                <a:off x="6301290" y="5147835"/>
                <a:ext cx="2628767" cy="400110"/>
              </a:xfrm>
              <a:prstGeom prst="rect">
                <a:avLst/>
              </a:prstGeom>
              <a:noFill/>
            </p:spPr>
            <p:txBody>
              <a:bodyPr wrap="square" rtlCol="0">
                <a:spAutoFit/>
              </a:bodyPr>
              <a:lstStyle/>
              <a:p>
                <a:pPr algn="ctr" defTabSz="914400"/>
                <a:r>
                  <a:rPr lang="en-US" sz="2000" b="1" dirty="0">
                    <a:solidFill>
                      <a:srgbClr val="FF0000"/>
                    </a:solidFill>
                  </a:rPr>
                  <a:t>Phrasal Segmentation</a:t>
                </a:r>
              </a:p>
            </p:txBody>
          </p:sp>
          <p:sp>
            <p:nvSpPr>
              <p:cNvPr id="15" name="TextBox 14"/>
              <p:cNvSpPr txBox="1"/>
              <p:nvPr/>
            </p:nvSpPr>
            <p:spPr>
              <a:xfrm>
                <a:off x="1855480" y="1786307"/>
                <a:ext cx="1750423" cy="369332"/>
              </a:xfrm>
              <a:prstGeom prst="rect">
                <a:avLst/>
              </a:prstGeom>
              <a:noFill/>
            </p:spPr>
            <p:txBody>
              <a:bodyPr wrap="square" rtlCol="0">
                <a:spAutoFit/>
              </a:bodyPr>
              <a:lstStyle/>
              <a:p>
                <a:pPr defTabSz="914400"/>
                <a:r>
                  <a:rPr lang="en-US" sz="1800" b="1" dirty="0">
                    <a:solidFill>
                      <a:prstClr val="black"/>
                    </a:solidFill>
                  </a:rPr>
                  <a:t>Raw Corpus</a:t>
                </a:r>
              </a:p>
            </p:txBody>
          </p:sp>
          <p:sp>
            <p:nvSpPr>
              <p:cNvPr id="16" name="TextBox 15"/>
              <p:cNvSpPr txBox="1"/>
              <p:nvPr/>
            </p:nvSpPr>
            <p:spPr>
              <a:xfrm>
                <a:off x="8116485" y="1717992"/>
                <a:ext cx="1999788" cy="369332"/>
              </a:xfrm>
              <a:prstGeom prst="rect">
                <a:avLst/>
              </a:prstGeom>
              <a:noFill/>
            </p:spPr>
            <p:txBody>
              <a:bodyPr wrap="square" rtlCol="0">
                <a:spAutoFit/>
              </a:bodyPr>
              <a:lstStyle/>
              <a:p>
                <a:pPr defTabSz="914400"/>
                <a:r>
                  <a:rPr lang="en-US" sz="1800" b="1" dirty="0">
                    <a:solidFill>
                      <a:prstClr val="black"/>
                    </a:solidFill>
                  </a:rPr>
                  <a:t>Segmented Corpus</a:t>
                </a:r>
              </a:p>
            </p:txBody>
          </p:sp>
          <p:sp>
            <p:nvSpPr>
              <p:cNvPr id="17" name="TextBox 16"/>
              <p:cNvSpPr txBox="1"/>
              <p:nvPr/>
            </p:nvSpPr>
            <p:spPr>
              <a:xfrm>
                <a:off x="1658615" y="4618270"/>
                <a:ext cx="1953169" cy="369332"/>
              </a:xfrm>
              <a:prstGeom prst="rect">
                <a:avLst/>
              </a:prstGeom>
              <a:noFill/>
            </p:spPr>
            <p:txBody>
              <a:bodyPr wrap="square" rtlCol="0">
                <a:spAutoFit/>
              </a:bodyPr>
              <a:lstStyle/>
              <a:p>
                <a:pPr algn="ctr" defTabSz="914400"/>
                <a:r>
                  <a:rPr lang="en-US" sz="1800" b="1" dirty="0">
                    <a:solidFill>
                      <a:prstClr val="black"/>
                    </a:solidFill>
                  </a:rPr>
                  <a:t>Input Raw Corpus</a:t>
                </a:r>
              </a:p>
            </p:txBody>
          </p:sp>
          <p:sp>
            <p:nvSpPr>
              <p:cNvPr id="18" name="TextBox 17"/>
              <p:cNvSpPr txBox="1"/>
              <p:nvPr/>
            </p:nvSpPr>
            <p:spPr>
              <a:xfrm>
                <a:off x="4613826" y="4616629"/>
                <a:ext cx="1999788" cy="369332"/>
              </a:xfrm>
              <a:prstGeom prst="rect">
                <a:avLst/>
              </a:prstGeom>
              <a:noFill/>
            </p:spPr>
            <p:txBody>
              <a:bodyPr wrap="square" rtlCol="0">
                <a:spAutoFit/>
              </a:bodyPr>
              <a:lstStyle/>
              <a:p>
                <a:pPr algn="ctr" defTabSz="914400"/>
                <a:r>
                  <a:rPr lang="en-US" sz="1800" b="1" dirty="0">
                    <a:solidFill>
                      <a:prstClr val="black"/>
                    </a:solidFill>
                  </a:rPr>
                  <a:t>Quality</a:t>
                </a:r>
                <a:r>
                  <a:rPr lang="zh-CN" altLang="en-US" sz="1800" b="1" dirty="0">
                    <a:solidFill>
                      <a:prstClr val="black"/>
                    </a:solidFill>
                  </a:rPr>
                  <a:t> </a:t>
                </a:r>
                <a:r>
                  <a:rPr lang="en-US" sz="1800" b="1" dirty="0">
                    <a:solidFill>
                      <a:prstClr val="black"/>
                    </a:solidFill>
                  </a:rPr>
                  <a:t>Phras</a:t>
                </a:r>
                <a:r>
                  <a:rPr lang="en-US" altLang="zh-CN" sz="1800" b="1" dirty="0">
                    <a:solidFill>
                      <a:prstClr val="black"/>
                    </a:solidFill>
                  </a:rPr>
                  <a:t>es</a:t>
                </a:r>
                <a:endParaRPr lang="en-US" sz="1800" b="1" dirty="0">
                  <a:solidFill>
                    <a:prstClr val="black"/>
                  </a:solidFill>
                </a:endParaRPr>
              </a:p>
            </p:txBody>
          </p:sp>
          <p:sp>
            <p:nvSpPr>
              <p:cNvPr id="19" name="TextBox 18"/>
              <p:cNvSpPr txBox="1"/>
              <p:nvPr/>
            </p:nvSpPr>
            <p:spPr>
              <a:xfrm>
                <a:off x="8378068" y="4636736"/>
                <a:ext cx="1999788" cy="369332"/>
              </a:xfrm>
              <a:prstGeom prst="rect">
                <a:avLst/>
              </a:prstGeom>
              <a:noFill/>
            </p:spPr>
            <p:txBody>
              <a:bodyPr wrap="square" rtlCol="0">
                <a:spAutoFit/>
              </a:bodyPr>
              <a:lstStyle/>
              <a:p>
                <a:pPr defTabSz="914400"/>
                <a:r>
                  <a:rPr lang="en-US" sz="1800" b="1" dirty="0">
                    <a:solidFill>
                      <a:prstClr val="black"/>
                    </a:solidFill>
                  </a:rPr>
                  <a:t>Segmented Corpus</a:t>
                </a:r>
              </a:p>
            </p:txBody>
          </p:sp>
          <p:pic>
            <p:nvPicPr>
              <p:cNvPr id="20" name="Picture 19"/>
              <p:cNvPicPr>
                <a:picLocks noChangeAspect="1"/>
              </p:cNvPicPr>
              <p:nvPr/>
            </p:nvPicPr>
            <p:blipFill>
              <a:blip r:embed="rId5"/>
              <a:stretch>
                <a:fillRect/>
              </a:stretch>
            </p:blipFill>
            <p:spPr>
              <a:xfrm>
                <a:off x="1028308" y="3860225"/>
                <a:ext cx="788175" cy="722893"/>
              </a:xfrm>
              <a:prstGeom prst="rect">
                <a:avLst/>
              </a:prstGeom>
            </p:spPr>
          </p:pic>
          <p:sp>
            <p:nvSpPr>
              <p:cNvPr id="2" name="TextBox 1"/>
              <p:cNvSpPr txBox="1"/>
              <p:nvPr/>
            </p:nvSpPr>
            <p:spPr>
              <a:xfrm>
                <a:off x="1854316" y="3920262"/>
                <a:ext cx="2294475" cy="611746"/>
              </a:xfrm>
              <a:prstGeom prst="rect">
                <a:avLst/>
              </a:prstGeom>
              <a:solidFill>
                <a:srgbClr val="FFFF00"/>
              </a:solidFill>
            </p:spPr>
            <p:txBody>
              <a:bodyPr wrap="square" rtlCol="0">
                <a:spAutoFit/>
              </a:bodyPr>
              <a:lstStyle/>
              <a:p>
                <a:pPr algn="ctr" defTabSz="457178"/>
                <a:r>
                  <a:rPr lang="en-US" dirty="0">
                    <a:solidFill>
                      <a:srgbClr val="000000"/>
                    </a:solidFill>
                  </a:rPr>
                  <a:t>+ A small set of labels by human or a general KB</a:t>
                </a:r>
              </a:p>
            </p:txBody>
          </p:sp>
          <p:sp>
            <p:nvSpPr>
              <p:cNvPr id="22" name="Rectangle 21"/>
              <p:cNvSpPr/>
              <p:nvPr/>
            </p:nvSpPr>
            <p:spPr>
              <a:xfrm>
                <a:off x="1958494" y="5480398"/>
                <a:ext cx="7962435" cy="417100"/>
              </a:xfrm>
              <a:prstGeom prst="rect">
                <a:avLst/>
              </a:prstGeom>
              <a:solidFill>
                <a:srgbClr val="F0CDBC"/>
              </a:solidFill>
            </p:spPr>
            <p:txBody>
              <a:bodyPr wrap="square">
                <a:spAutoFit/>
              </a:bodyPr>
              <a:lstStyle/>
              <a:p>
                <a:pPr defTabSz="457178">
                  <a:spcAft>
                    <a:spcPts val="600"/>
                  </a:spcAft>
                </a:pPr>
                <a:r>
                  <a:rPr lang="en-US" sz="2400" dirty="0">
                    <a:solidFill>
                      <a:srgbClr val="000000"/>
                    </a:solidFill>
                  </a:rPr>
                  <a:t>Integrating phrase mining with phrasal segmentation and classification</a:t>
                </a:r>
              </a:p>
            </p:txBody>
          </p:sp>
        </p:grpSp>
        <p:sp>
          <p:nvSpPr>
            <p:cNvPr id="7" name="Right Arrow 6"/>
            <p:cNvSpPr/>
            <p:nvPr/>
          </p:nvSpPr>
          <p:spPr>
            <a:xfrm>
              <a:off x="3168894" y="3155078"/>
              <a:ext cx="362795" cy="409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20232718">
              <a:off x="3205884" y="3970949"/>
              <a:ext cx="362795" cy="409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ontent Placeholder 6"/>
          <p:cNvSpPr>
            <a:spLocks noGrp="1"/>
          </p:cNvSpPr>
          <p:nvPr>
            <p:ph idx="1"/>
          </p:nvPr>
        </p:nvSpPr>
        <p:spPr>
          <a:xfrm>
            <a:off x="595025" y="1169365"/>
            <a:ext cx="10056228" cy="469942"/>
          </a:xfrm>
        </p:spPr>
        <p:txBody>
          <a:bodyPr>
            <a:normAutofit/>
          </a:bodyPr>
          <a:lstStyle/>
          <a:p>
            <a:r>
              <a:rPr lang="en-US" altLang="zh-CN" sz="2400" dirty="0">
                <a:solidFill>
                  <a:srgbClr val="000000"/>
                </a:solidFill>
              </a:rPr>
              <a:t>A small set of training data may enhance the quality of phrase mining</a:t>
            </a:r>
          </a:p>
        </p:txBody>
      </p:sp>
    </p:spTree>
    <p:extLst>
      <p:ext uri="{BB962C8B-B14F-4D97-AF65-F5344CB8AC3E}">
        <p14:creationId xmlns:p14="http://schemas.microsoft.com/office/powerpoint/2010/main" val="2259922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76200"/>
            <a:ext cx="12192000" cy="899160"/>
          </a:xfrm>
        </p:spPr>
        <p:txBody>
          <a:bodyPr>
            <a:normAutofit/>
          </a:bodyPr>
          <a:lstStyle/>
          <a:p>
            <a:r>
              <a:rPr lang="en-US" altLang="zh-CN" sz="4000" b="1" dirty="0" err="1"/>
              <a:t>SegPhrase</a:t>
            </a:r>
            <a:r>
              <a:rPr lang="en-US" altLang="zh-CN" sz="4000" b="1" dirty="0"/>
              <a:t>+: The Overall Framework</a:t>
            </a:r>
            <a:endParaRPr lang="en-US" altLang="en-US" sz="4000" b="1" dirty="0"/>
          </a:p>
        </p:txBody>
      </p:sp>
      <p:sp>
        <p:nvSpPr>
          <p:cNvPr id="7" name="Content Placeholder 6"/>
          <p:cNvSpPr>
            <a:spLocks noGrp="1"/>
          </p:cNvSpPr>
          <p:nvPr>
            <p:ph idx="1"/>
          </p:nvPr>
        </p:nvSpPr>
        <p:spPr>
          <a:xfrm>
            <a:off x="557348" y="1160340"/>
            <a:ext cx="10702835" cy="1371600"/>
          </a:xfrm>
        </p:spPr>
        <p:txBody>
          <a:bodyPr>
            <a:normAutofit/>
          </a:bodyPr>
          <a:lstStyle/>
          <a:p>
            <a:r>
              <a:rPr lang="en-US" altLang="zh-CN" sz="2400" dirty="0" err="1">
                <a:solidFill>
                  <a:srgbClr val="000000"/>
                </a:solidFill>
              </a:rPr>
              <a:t>ClassPhrase</a:t>
            </a:r>
            <a:r>
              <a:rPr lang="en-US" altLang="zh-CN" sz="2400" dirty="0">
                <a:solidFill>
                  <a:srgbClr val="000000"/>
                </a:solidFill>
              </a:rPr>
              <a:t>:  Frequent pattern mining, feature extraction, classification</a:t>
            </a:r>
          </a:p>
          <a:p>
            <a:r>
              <a:rPr lang="en-US" altLang="zh-CN" sz="2400" dirty="0" err="1">
                <a:solidFill>
                  <a:srgbClr val="000000"/>
                </a:solidFill>
              </a:rPr>
              <a:t>SegPhrase</a:t>
            </a:r>
            <a:r>
              <a:rPr lang="en-US" altLang="zh-CN" sz="2400" dirty="0">
                <a:solidFill>
                  <a:srgbClr val="000000"/>
                </a:solidFill>
              </a:rPr>
              <a:t>: Phrasal segmentation and phrase quality estimation</a:t>
            </a:r>
          </a:p>
          <a:p>
            <a:r>
              <a:rPr lang="en-US" altLang="zh-CN" sz="2400" dirty="0" err="1">
                <a:solidFill>
                  <a:srgbClr val="000000"/>
                </a:solidFill>
              </a:rPr>
              <a:t>SegPhrase</a:t>
            </a:r>
            <a:r>
              <a:rPr lang="en-US" altLang="zh-CN" sz="2400" dirty="0">
                <a:solidFill>
                  <a:srgbClr val="000000"/>
                </a:solidFill>
              </a:rPr>
              <a:t>+: One more round to enhance mined phrase quality </a:t>
            </a:r>
          </a:p>
        </p:txBody>
      </p:sp>
      <p:grpSp>
        <p:nvGrpSpPr>
          <p:cNvPr id="2" name="Group 1"/>
          <p:cNvGrpSpPr/>
          <p:nvPr/>
        </p:nvGrpSpPr>
        <p:grpSpPr>
          <a:xfrm>
            <a:off x="2734916" y="2710360"/>
            <a:ext cx="9111480" cy="3596105"/>
            <a:chOff x="1782416" y="2884985"/>
            <a:chExt cx="9111480" cy="3596105"/>
          </a:xfrm>
        </p:grpSpPr>
        <p:pic>
          <p:nvPicPr>
            <p:cNvPr id="4" name="Picture 6"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476" y="3389314"/>
              <a:ext cx="8518525" cy="2511425"/>
            </a:xfrm>
            <a:prstGeom prst="rect">
              <a:avLst/>
            </a:prstGeom>
          </p:spPr>
        </p:pic>
        <p:sp>
          <p:nvSpPr>
            <p:cNvPr id="5" name="矩形 5"/>
            <p:cNvSpPr/>
            <p:nvPr/>
          </p:nvSpPr>
          <p:spPr>
            <a:xfrm>
              <a:off x="1921561" y="3101008"/>
              <a:ext cx="5184576" cy="295232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6" name="TextBox 5"/>
            <p:cNvSpPr txBox="1"/>
            <p:nvPr/>
          </p:nvSpPr>
          <p:spPr>
            <a:xfrm>
              <a:off x="3181701" y="6111757"/>
              <a:ext cx="2664296" cy="369332"/>
            </a:xfrm>
            <a:prstGeom prst="rect">
              <a:avLst/>
            </a:prstGeom>
            <a:noFill/>
          </p:spPr>
          <p:txBody>
            <a:bodyPr wrap="square" rtlCol="0">
              <a:spAutoFit/>
            </a:bodyPr>
            <a:lstStyle/>
            <a:p>
              <a:pPr algn="ctr" defTabSz="914400"/>
              <a:r>
                <a:rPr lang="en-US" altLang="zh-CN" sz="1800" dirty="0" err="1">
                  <a:solidFill>
                    <a:srgbClr val="FF0000"/>
                  </a:solidFill>
                </a:rPr>
                <a:t>ClassPhrase</a:t>
              </a:r>
              <a:endParaRPr lang="zh-CN" altLang="en-US" sz="1800" dirty="0">
                <a:solidFill>
                  <a:srgbClr val="FF0000"/>
                </a:solidFill>
              </a:endParaRPr>
            </a:p>
          </p:txBody>
        </p:sp>
        <p:sp>
          <p:nvSpPr>
            <p:cNvPr id="8" name="矩形 7"/>
            <p:cNvSpPr/>
            <p:nvPr/>
          </p:nvSpPr>
          <p:spPr>
            <a:xfrm>
              <a:off x="1782416" y="2884985"/>
              <a:ext cx="7056784" cy="3596105"/>
            </a:xfrm>
            <a:prstGeom prst="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9" name="TextBox 8"/>
            <p:cNvSpPr txBox="1"/>
            <p:nvPr/>
          </p:nvSpPr>
          <p:spPr>
            <a:xfrm>
              <a:off x="8229600" y="6080403"/>
              <a:ext cx="2664296" cy="369332"/>
            </a:xfrm>
            <a:prstGeom prst="rect">
              <a:avLst/>
            </a:prstGeom>
            <a:noFill/>
          </p:spPr>
          <p:txBody>
            <a:bodyPr wrap="square" rtlCol="0">
              <a:spAutoFit/>
            </a:bodyPr>
            <a:lstStyle/>
            <a:p>
              <a:pPr algn="ctr" defTabSz="914400"/>
              <a:r>
                <a:rPr lang="en-US" altLang="zh-CN" sz="1800" dirty="0" err="1">
                  <a:solidFill>
                    <a:srgbClr val="0070C0"/>
                  </a:solidFill>
                </a:rPr>
                <a:t>SegPhrase</a:t>
              </a:r>
              <a:r>
                <a:rPr lang="en-US" altLang="zh-CN" sz="1800" dirty="0">
                  <a:solidFill>
                    <a:srgbClr val="0070C0"/>
                  </a:solidFill>
                </a:rPr>
                <a:t>(</a:t>
              </a:r>
              <a:r>
                <a:rPr lang="en-US" altLang="zh-CN" sz="1800" dirty="0">
                  <a:solidFill>
                    <a:srgbClr val="BD582C"/>
                  </a:solidFill>
                </a:rPr>
                <a:t>+</a:t>
              </a:r>
              <a:r>
                <a:rPr lang="en-US" altLang="zh-CN" sz="1800" dirty="0">
                  <a:solidFill>
                    <a:srgbClr val="0070C0"/>
                  </a:solidFill>
                </a:rPr>
                <a:t>)</a:t>
              </a:r>
              <a:endParaRPr lang="zh-CN" altLang="en-US" sz="1800" dirty="0">
                <a:solidFill>
                  <a:srgbClr val="0070C0"/>
                </a:solidFill>
              </a:endParaRPr>
            </a:p>
          </p:txBody>
        </p:sp>
        <p:cxnSp>
          <p:nvCxnSpPr>
            <p:cNvPr id="10" name="Elbow Connector 9"/>
            <p:cNvCxnSpPr/>
            <p:nvPr/>
          </p:nvCxnSpPr>
          <p:spPr>
            <a:xfrm rot="10800000" flipV="1">
              <a:off x="6478170" y="4032974"/>
              <a:ext cx="960121" cy="533400"/>
            </a:xfrm>
            <a:prstGeom prst="bentConnector3">
              <a:avLst>
                <a:gd name="adj1" fmla="val 9960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78168" y="5046594"/>
              <a:ext cx="0" cy="38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41949" y="3040635"/>
            <a:ext cx="2479009" cy="2723823"/>
          </a:xfrm>
          <a:prstGeom prst="rect">
            <a:avLst/>
          </a:prstGeom>
          <a:solidFill>
            <a:srgbClr val="FFFF00"/>
          </a:solidFill>
        </p:spPr>
        <p:txBody>
          <a:bodyPr wrap="square" rtlCol="0">
            <a:spAutoFit/>
          </a:bodyPr>
          <a:lstStyle/>
          <a:p>
            <a:pPr defTabSz="457178"/>
            <a:r>
              <a:rPr lang="en-US" dirty="0" err="1">
                <a:solidFill>
                  <a:srgbClr val="000000"/>
                </a:solidFill>
              </a:rPr>
              <a:t>SegPhrase</a:t>
            </a:r>
            <a:r>
              <a:rPr lang="en-US" dirty="0">
                <a:solidFill>
                  <a:srgbClr val="000000"/>
                </a:solidFill>
              </a:rPr>
              <a:t> (a classifier is used)</a:t>
            </a:r>
          </a:p>
          <a:p>
            <a:pPr defTabSz="457178"/>
            <a:endParaRPr lang="en-US" dirty="0">
              <a:solidFill>
                <a:srgbClr val="000000"/>
              </a:solidFill>
            </a:endParaRPr>
          </a:p>
          <a:p>
            <a:pPr defTabSz="457178"/>
            <a:r>
              <a:rPr lang="en-US" dirty="0">
                <a:solidFill>
                  <a:srgbClr val="000000"/>
                </a:solidFill>
              </a:rPr>
              <a:t>Small labeled dataset</a:t>
            </a:r>
          </a:p>
          <a:p>
            <a:pPr defTabSz="457178"/>
            <a:r>
              <a:rPr lang="en-US" dirty="0">
                <a:solidFill>
                  <a:srgbClr val="000000"/>
                </a:solidFill>
              </a:rPr>
              <a:t>provided by experts</a:t>
            </a:r>
          </a:p>
          <a:p>
            <a:pPr defTabSz="457178"/>
            <a:r>
              <a:rPr lang="en-US" dirty="0">
                <a:solidFill>
                  <a:srgbClr val="000000"/>
                </a:solidFill>
              </a:rPr>
              <a:t>or </a:t>
            </a:r>
          </a:p>
          <a:p>
            <a:pPr defTabSz="457178"/>
            <a:r>
              <a:rPr lang="en-US" dirty="0">
                <a:solidFill>
                  <a:srgbClr val="000000"/>
                </a:solidFill>
              </a:rPr>
              <a:t>a distant supervised KB (e.g., Wikipedia / </a:t>
            </a:r>
            <a:r>
              <a:rPr lang="en-US" dirty="0" err="1">
                <a:solidFill>
                  <a:srgbClr val="000000"/>
                </a:solidFill>
              </a:rPr>
              <a:t>DBPedia</a:t>
            </a:r>
            <a:r>
              <a:rPr lang="en-US" dirty="0">
                <a:solidFill>
                  <a:srgbClr val="000000"/>
                </a:solidFill>
              </a:rPr>
              <a:t>)</a:t>
            </a:r>
          </a:p>
        </p:txBody>
      </p:sp>
    </p:spTree>
    <p:extLst>
      <p:ext uri="{BB962C8B-B14F-4D97-AF65-F5344CB8AC3E}">
        <p14:creationId xmlns:p14="http://schemas.microsoft.com/office/powerpoint/2010/main" val="144383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76200"/>
            <a:ext cx="12192000" cy="899160"/>
          </a:xfrm>
        </p:spPr>
        <p:txBody>
          <a:bodyPr>
            <a:normAutofit/>
          </a:bodyPr>
          <a:lstStyle/>
          <a:p>
            <a:r>
              <a:rPr lang="en-US" altLang="zh-CN" sz="4000" b="1" dirty="0" err="1"/>
              <a:t>SegPhrase</a:t>
            </a:r>
            <a:r>
              <a:rPr lang="en-US" altLang="zh-CN" sz="4000" b="1" dirty="0"/>
              <a:t>: Pattern Mining and Feature Extraction</a:t>
            </a:r>
            <a:endParaRPr lang="en-US" altLang="en-US" sz="4000" b="1" dirty="0"/>
          </a:p>
        </p:txBody>
      </p:sp>
      <p:sp>
        <p:nvSpPr>
          <p:cNvPr id="7" name="Content Placeholder 6"/>
          <p:cNvSpPr>
            <a:spLocks noGrp="1"/>
          </p:cNvSpPr>
          <p:nvPr>
            <p:ph idx="1"/>
          </p:nvPr>
        </p:nvSpPr>
        <p:spPr>
          <a:xfrm>
            <a:off x="615712" y="1143000"/>
            <a:ext cx="11007719" cy="5503986"/>
          </a:xfrm>
        </p:spPr>
        <p:txBody>
          <a:bodyPr>
            <a:noAutofit/>
          </a:bodyPr>
          <a:lstStyle/>
          <a:p>
            <a:pPr>
              <a:spcBef>
                <a:spcPts val="300"/>
              </a:spcBef>
            </a:pPr>
            <a:r>
              <a:rPr lang="en-US" altLang="zh-CN" sz="2400" b="1" dirty="0"/>
              <a:t>Pattern Mining for Candidate Set</a:t>
            </a:r>
          </a:p>
          <a:p>
            <a:pPr lvl="1">
              <a:spcBef>
                <a:spcPts val="300"/>
              </a:spcBef>
            </a:pPr>
            <a:r>
              <a:rPr lang="en-US" altLang="zh-CN" sz="2400" dirty="0"/>
              <a:t>Build a candidate phrases set by frequent pattern mining</a:t>
            </a:r>
          </a:p>
          <a:p>
            <a:pPr lvl="2">
              <a:spcBef>
                <a:spcPts val="300"/>
              </a:spcBef>
            </a:pPr>
            <a:r>
              <a:rPr lang="en-US" altLang="zh-CN" sz="2400" dirty="0"/>
              <a:t>Mining frequent </a:t>
            </a:r>
            <a:r>
              <a:rPr lang="en-US" altLang="zh-CN" sz="2400" i="1" dirty="0"/>
              <a:t>k</a:t>
            </a:r>
            <a:r>
              <a:rPr lang="en-US" altLang="zh-CN" sz="2400" dirty="0"/>
              <a:t>-grams (</a:t>
            </a:r>
            <a:r>
              <a:rPr lang="en-US" altLang="zh-CN" sz="2400" i="1" dirty="0"/>
              <a:t>k </a:t>
            </a:r>
            <a:r>
              <a:rPr lang="en-US" altLang="zh-CN" sz="2400" dirty="0"/>
              <a:t>is typically small, e.g., 6 in the experiments)</a:t>
            </a:r>
          </a:p>
          <a:p>
            <a:pPr lvl="2">
              <a:spcBef>
                <a:spcPts val="300"/>
              </a:spcBef>
            </a:pPr>
            <a:r>
              <a:rPr lang="en-US" altLang="zh-CN" sz="2400" b="1" dirty="0"/>
              <a:t>Popularity</a:t>
            </a:r>
            <a:r>
              <a:rPr lang="en-US" altLang="zh-CN" sz="2400" dirty="0"/>
              <a:t> measured by </a:t>
            </a:r>
            <a:r>
              <a:rPr lang="en-US" altLang="zh-CN" sz="2400" i="1" dirty="0"/>
              <a:t>raw </a:t>
            </a:r>
            <a:r>
              <a:rPr lang="en-US" altLang="zh-CN" sz="2400" dirty="0"/>
              <a:t>frequent words and phrases mined from the corpus</a:t>
            </a:r>
          </a:p>
          <a:p>
            <a:pPr>
              <a:spcBef>
                <a:spcPts val="300"/>
              </a:spcBef>
            </a:pPr>
            <a:r>
              <a:rPr lang="en-US" altLang="zh-CN" sz="2400" b="1" dirty="0"/>
              <a:t>Feature Extraction: Concordance</a:t>
            </a:r>
          </a:p>
          <a:p>
            <a:pPr lvl="1">
              <a:spcBef>
                <a:spcPts val="300"/>
              </a:spcBef>
            </a:pPr>
            <a:r>
              <a:rPr lang="en-US" altLang="zh-CN" sz="2400" dirty="0"/>
              <a:t>Partition a phrase into two parts to check whether the co-occurrence is significantly higher than pure random</a:t>
            </a:r>
          </a:p>
          <a:p>
            <a:pPr>
              <a:spcBef>
                <a:spcPts val="300"/>
              </a:spcBef>
            </a:pPr>
            <a:r>
              <a:rPr lang="en-US" altLang="zh-CN" sz="2400" b="1" dirty="0"/>
              <a:t>Feature Extraction: </a:t>
            </a:r>
            <a:r>
              <a:rPr lang="en-US" altLang="zh-CN" sz="2400" b="1" dirty="0" err="1"/>
              <a:t>Informativeness</a:t>
            </a:r>
            <a:endParaRPr lang="en-US" altLang="zh-CN" sz="2400" b="1" dirty="0"/>
          </a:p>
          <a:p>
            <a:pPr lvl="1">
              <a:spcBef>
                <a:spcPts val="300"/>
              </a:spcBef>
            </a:pPr>
            <a:r>
              <a:rPr lang="en-US" altLang="zh-CN" sz="2400" dirty="0"/>
              <a:t>Quality phrases typically start and end with a non-</a:t>
            </a:r>
            <a:r>
              <a:rPr lang="en-US" altLang="zh-CN" sz="2400" dirty="0" err="1"/>
              <a:t>stopword</a:t>
            </a:r>
            <a:endParaRPr lang="en-US" altLang="zh-CN" sz="2400" dirty="0"/>
          </a:p>
          <a:p>
            <a:pPr lvl="2">
              <a:spcBef>
                <a:spcPts val="300"/>
              </a:spcBef>
            </a:pPr>
            <a:r>
              <a:rPr lang="en-US" altLang="zh-CN" sz="2400" dirty="0"/>
              <a:t>“machine learning is” vs. “machine learning”</a:t>
            </a:r>
          </a:p>
          <a:p>
            <a:pPr lvl="1">
              <a:spcBef>
                <a:spcPts val="300"/>
              </a:spcBef>
            </a:pPr>
            <a:r>
              <a:rPr lang="en-US" altLang="zh-CN" sz="2400" dirty="0"/>
              <a:t>Use average IDF over words in the phrase to measure the semantics</a:t>
            </a:r>
          </a:p>
          <a:p>
            <a:pPr lvl="1">
              <a:spcBef>
                <a:spcPts val="300"/>
              </a:spcBef>
            </a:pPr>
            <a:r>
              <a:rPr lang="en-US" altLang="zh-CN" sz="2400" dirty="0"/>
              <a:t>Usually, the probabilities of a quality phrase in quotes, brackets, or connected by hyphen should be higher (punctuations information)</a:t>
            </a:r>
          </a:p>
          <a:p>
            <a:pPr lvl="3">
              <a:spcBef>
                <a:spcPts val="300"/>
              </a:spcBef>
            </a:pPr>
            <a:r>
              <a:rPr lang="en-US" altLang="zh-CN" sz="2400" dirty="0"/>
              <a:t>e.g., “state-of-the-art”</a:t>
            </a:r>
          </a:p>
        </p:txBody>
      </p:sp>
    </p:spTree>
    <p:extLst>
      <p:ext uri="{BB962C8B-B14F-4D97-AF65-F5344CB8AC3E}">
        <p14:creationId xmlns:p14="http://schemas.microsoft.com/office/powerpoint/2010/main" val="11983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01600" y="152400"/>
            <a:ext cx="11887200" cy="914400"/>
          </a:xfrm>
        </p:spPr>
        <p:txBody>
          <a:bodyPr>
            <a:normAutofit fontScale="90000"/>
          </a:bodyPr>
          <a:lstStyle/>
          <a:p>
            <a:pPr>
              <a:lnSpc>
                <a:spcPts val="3600"/>
              </a:lnSpc>
            </a:pPr>
            <a:r>
              <a:rPr lang="en-US" altLang="en-US" dirty="0"/>
              <a:t>Mining Extraordinary Phenomena in Quantitative Association Mining</a:t>
            </a:r>
          </a:p>
        </p:txBody>
      </p:sp>
      <p:sp>
        <p:nvSpPr>
          <p:cNvPr id="8196" name="Rectangle 3"/>
          <p:cNvSpPr>
            <a:spLocks noGrp="1" noChangeArrowheads="1"/>
          </p:cNvSpPr>
          <p:nvPr>
            <p:ph idx="1"/>
          </p:nvPr>
        </p:nvSpPr>
        <p:spPr>
          <a:xfrm>
            <a:off x="544946" y="1143000"/>
            <a:ext cx="11028218" cy="5486400"/>
          </a:xfrm>
        </p:spPr>
        <p:txBody>
          <a:bodyPr/>
          <a:lstStyle/>
          <a:p>
            <a:pPr eaLnBrk="1" hangingPunct="1">
              <a:spcBef>
                <a:spcPts val="500"/>
              </a:spcBef>
            </a:pPr>
            <a:r>
              <a:rPr lang="en-US" altLang="en-US" sz="2400" dirty="0"/>
              <a:t>Mining extraordinary (i.e., interesting) phenomena</a:t>
            </a:r>
          </a:p>
          <a:p>
            <a:pPr lvl="1" eaLnBrk="1" hangingPunct="1">
              <a:spcBef>
                <a:spcPts val="500"/>
              </a:spcBef>
            </a:pPr>
            <a:r>
              <a:rPr lang="en-US" altLang="en-US" sz="2400" dirty="0"/>
              <a:t>E.g.:  </a:t>
            </a:r>
            <a:r>
              <a:rPr lang="en-US" altLang="en-US" sz="2400" dirty="0">
                <a:solidFill>
                  <a:srgbClr val="FF0000"/>
                </a:solidFill>
              </a:rPr>
              <a:t>Gender = female </a:t>
            </a:r>
            <a:r>
              <a:rPr lang="en-US" altLang="en-US" sz="2400" dirty="0">
                <a:sym typeface="Symbol" pitchFamily="18" charset="2"/>
              </a:rPr>
              <a:t></a:t>
            </a:r>
            <a:r>
              <a:rPr lang="en-US" altLang="en-US" sz="2400" dirty="0"/>
              <a:t> </a:t>
            </a:r>
            <a:r>
              <a:rPr lang="en-US" altLang="en-US" sz="2400" dirty="0">
                <a:solidFill>
                  <a:srgbClr val="0033CC"/>
                </a:solidFill>
              </a:rPr>
              <a:t>Wage: mean=$7/</a:t>
            </a:r>
            <a:r>
              <a:rPr lang="en-US" altLang="en-US" sz="2400" dirty="0" err="1">
                <a:solidFill>
                  <a:srgbClr val="0033CC"/>
                </a:solidFill>
              </a:rPr>
              <a:t>hr</a:t>
            </a:r>
            <a:r>
              <a:rPr lang="en-US" altLang="en-US" sz="2400" dirty="0">
                <a:solidFill>
                  <a:srgbClr val="0033CC"/>
                </a:solidFill>
              </a:rPr>
              <a:t> </a:t>
            </a:r>
            <a:r>
              <a:rPr lang="en-US" altLang="en-US" sz="2400" dirty="0"/>
              <a:t>(overall mean = $9)</a:t>
            </a:r>
          </a:p>
          <a:p>
            <a:pPr lvl="1" eaLnBrk="1" hangingPunct="1">
              <a:spcBef>
                <a:spcPts val="500"/>
              </a:spcBef>
            </a:pPr>
            <a:r>
              <a:rPr lang="en-US" altLang="en-US" sz="2400" dirty="0">
                <a:solidFill>
                  <a:srgbClr val="FF0000"/>
                </a:solidFill>
              </a:rPr>
              <a:t>LHS</a:t>
            </a:r>
            <a:r>
              <a:rPr lang="en-US" altLang="en-US" sz="2400" dirty="0"/>
              <a:t>: a subset of the population </a:t>
            </a:r>
          </a:p>
          <a:p>
            <a:pPr lvl="1" eaLnBrk="1" hangingPunct="1">
              <a:spcBef>
                <a:spcPts val="500"/>
              </a:spcBef>
            </a:pPr>
            <a:r>
              <a:rPr lang="en-US" altLang="en-US" sz="2400" dirty="0">
                <a:solidFill>
                  <a:srgbClr val="0033CC"/>
                </a:solidFill>
              </a:rPr>
              <a:t>RHS</a:t>
            </a:r>
            <a:r>
              <a:rPr lang="en-US" altLang="en-US" sz="2400" dirty="0"/>
              <a:t>: an extraordinary behavior of this subset</a:t>
            </a:r>
          </a:p>
          <a:p>
            <a:pPr eaLnBrk="1" hangingPunct="1">
              <a:spcBef>
                <a:spcPts val="500"/>
              </a:spcBef>
            </a:pPr>
            <a:r>
              <a:rPr lang="en-US" altLang="en-US" sz="2400" dirty="0"/>
              <a:t>The rule is accepted only if a statistical test (e.g., Z-test) confirms the inference with high confidence</a:t>
            </a:r>
          </a:p>
          <a:p>
            <a:pPr eaLnBrk="1" hangingPunct="1">
              <a:spcBef>
                <a:spcPts val="500"/>
              </a:spcBef>
            </a:pPr>
            <a:endParaRPr lang="en-US" altLang="en-US" sz="2400" dirty="0"/>
          </a:p>
          <a:p>
            <a:pPr eaLnBrk="1" hangingPunct="1">
              <a:spcBef>
                <a:spcPts val="500"/>
              </a:spcBef>
            </a:pPr>
            <a:r>
              <a:rPr lang="en-US" altLang="en-US" sz="2400" dirty="0" err="1"/>
              <a:t>Subrule</a:t>
            </a:r>
            <a:r>
              <a:rPr lang="en-US" altLang="en-US" sz="2400" dirty="0"/>
              <a:t>: Highlights the extraordinary behavior of a subset of the population of the super rule </a:t>
            </a:r>
          </a:p>
          <a:p>
            <a:pPr lvl="1" eaLnBrk="1" hangingPunct="1">
              <a:spcBef>
                <a:spcPts val="500"/>
              </a:spcBef>
            </a:pPr>
            <a:r>
              <a:rPr lang="en-US" altLang="en-US" sz="2400" dirty="0">
                <a:solidFill>
                  <a:srgbClr val="FF0000"/>
                </a:solidFill>
              </a:rPr>
              <a:t>E.g.: (Gender = female) ^ (South = yes) </a:t>
            </a:r>
            <a:r>
              <a:rPr lang="en-US" altLang="en-US" sz="2400" dirty="0">
                <a:solidFill>
                  <a:srgbClr val="FF0000"/>
                </a:solidFill>
                <a:sym typeface="Symbol" pitchFamily="18" charset="2"/>
              </a:rPr>
              <a:t></a:t>
            </a:r>
            <a:r>
              <a:rPr lang="en-US" altLang="en-US" sz="2400" dirty="0">
                <a:solidFill>
                  <a:srgbClr val="FF0000"/>
                </a:solidFill>
              </a:rPr>
              <a:t> mean wage = $6.3/</a:t>
            </a:r>
            <a:r>
              <a:rPr lang="en-US" altLang="en-US" sz="2400" dirty="0" err="1">
                <a:solidFill>
                  <a:srgbClr val="FF0000"/>
                </a:solidFill>
              </a:rPr>
              <a:t>hr</a:t>
            </a:r>
            <a:endParaRPr lang="en-US" altLang="en-US" sz="2400" dirty="0">
              <a:solidFill>
                <a:srgbClr val="FF0000"/>
              </a:solidFill>
            </a:endParaRPr>
          </a:p>
          <a:p>
            <a:pPr eaLnBrk="1" hangingPunct="1">
              <a:spcBef>
                <a:spcPts val="500"/>
              </a:spcBef>
            </a:pPr>
            <a:r>
              <a:rPr lang="en-US" altLang="en-US" sz="2400" dirty="0"/>
              <a:t>Rule condition can be categorical or numerical (quantitative rules)</a:t>
            </a:r>
          </a:p>
          <a:p>
            <a:pPr lvl="1">
              <a:spcBef>
                <a:spcPts val="500"/>
              </a:spcBef>
            </a:pPr>
            <a:r>
              <a:rPr lang="en-US" altLang="en-US" sz="2400" dirty="0">
                <a:solidFill>
                  <a:srgbClr val="FF0000"/>
                </a:solidFill>
              </a:rPr>
              <a:t>E.g.: Education </a:t>
            </a:r>
            <a:r>
              <a:rPr lang="en-US" altLang="en-US" sz="2400" dirty="0">
                <a:solidFill>
                  <a:srgbClr val="FF0000"/>
                </a:solidFill>
                <a:cs typeface="Tahoma" pitchFamily="34" charset="0"/>
              </a:rPr>
              <a:t>in</a:t>
            </a:r>
            <a:r>
              <a:rPr lang="en-US" altLang="en-US" sz="2400" dirty="0">
                <a:solidFill>
                  <a:srgbClr val="FF0000"/>
                </a:solidFill>
              </a:rPr>
              <a:t> [14-18] (</a:t>
            </a:r>
            <a:r>
              <a:rPr lang="en-US" altLang="en-US" sz="2400" dirty="0" err="1">
                <a:solidFill>
                  <a:srgbClr val="FF0000"/>
                </a:solidFill>
              </a:rPr>
              <a:t>yrs</a:t>
            </a:r>
            <a:r>
              <a:rPr lang="en-US" altLang="en-US" sz="2400" dirty="0">
                <a:solidFill>
                  <a:srgbClr val="FF0000"/>
                </a:solidFill>
              </a:rPr>
              <a:t>) </a:t>
            </a:r>
            <a:r>
              <a:rPr lang="en-US" altLang="en-US" sz="2400" dirty="0">
                <a:solidFill>
                  <a:srgbClr val="FF0000"/>
                </a:solidFill>
                <a:sym typeface="Symbol" pitchFamily="18" charset="2"/>
              </a:rPr>
              <a:t></a:t>
            </a:r>
            <a:r>
              <a:rPr lang="en-US" altLang="en-US" sz="2400" dirty="0">
                <a:solidFill>
                  <a:srgbClr val="FF0000"/>
                </a:solidFill>
              </a:rPr>
              <a:t> mean wage = $11.64/</a:t>
            </a:r>
            <a:r>
              <a:rPr lang="en-US" altLang="en-US" sz="2400" dirty="0" err="1">
                <a:solidFill>
                  <a:srgbClr val="FF0000"/>
                </a:solidFill>
              </a:rPr>
              <a:t>hr</a:t>
            </a:r>
            <a:r>
              <a:rPr lang="en-US" altLang="en-US" sz="2400" dirty="0">
                <a:solidFill>
                  <a:srgbClr val="FF0000"/>
                </a:solidFill>
              </a:rPr>
              <a:t>  </a:t>
            </a:r>
          </a:p>
          <a:p>
            <a:pPr marL="0" lvl="1" indent="0">
              <a:spcBef>
                <a:spcPts val="500"/>
              </a:spcBef>
              <a:buClr>
                <a:srgbClr val="0000CC"/>
              </a:buClr>
              <a:buNone/>
            </a:pPr>
            <a:endParaRPr lang="en-US" altLang="en-US" sz="2400" kern="0" dirty="0"/>
          </a:p>
        </p:txBody>
      </p:sp>
      <p:sp>
        <p:nvSpPr>
          <p:cNvPr id="2" name="TextBox 1">
            <a:extLst>
              <a:ext uri="{FF2B5EF4-FFF2-40B4-BE49-F238E27FC236}">
                <a16:creationId xmlns:a16="http://schemas.microsoft.com/office/drawing/2014/main" id="{338356F1-C2C1-8BBC-F395-EC413C8C4AF8}"/>
              </a:ext>
            </a:extLst>
          </p:cNvPr>
          <p:cNvSpPr txBox="1"/>
          <p:nvPr/>
        </p:nvSpPr>
        <p:spPr>
          <a:xfrm>
            <a:off x="748146" y="6305490"/>
            <a:ext cx="10372436" cy="400110"/>
          </a:xfrm>
          <a:prstGeom prst="rect">
            <a:avLst/>
          </a:prstGeom>
          <a:solidFill>
            <a:srgbClr val="FFFFCC"/>
          </a:solidFill>
        </p:spPr>
        <p:txBody>
          <a:bodyPr wrap="square" rtlCol="0">
            <a:spAutoFit/>
          </a:bodyPr>
          <a:lstStyle/>
          <a:p>
            <a:pPr marL="461963" lvl="1" indent="-461963">
              <a:spcBef>
                <a:spcPts val="500"/>
              </a:spcBef>
              <a:buClr>
                <a:srgbClr val="0000CC"/>
              </a:buClr>
            </a:pPr>
            <a:r>
              <a:rPr lang="en-US" altLang="en-US" sz="2000" dirty="0"/>
              <a:t>Efficient methods have been developed for mining such rules </a:t>
            </a:r>
            <a:r>
              <a:rPr lang="en-US" altLang="en-US" sz="2000" kern="0" dirty="0"/>
              <a:t>(e.g., </a:t>
            </a:r>
            <a:r>
              <a:rPr lang="en-US" altLang="en-US" sz="2000" kern="0" dirty="0" err="1"/>
              <a:t>Aumann</a:t>
            </a:r>
            <a:r>
              <a:rPr lang="en-US" altLang="en-US" sz="2000" kern="0" dirty="0"/>
              <a:t> and Lindell@KDD’99)</a:t>
            </a:r>
          </a:p>
        </p:txBody>
      </p:sp>
    </p:spTree>
    <p:extLst>
      <p:ext uri="{BB962C8B-B14F-4D97-AF65-F5344CB8AC3E}">
        <p14:creationId xmlns:p14="http://schemas.microsoft.com/office/powerpoint/2010/main" val="223751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9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0098" y="4571361"/>
            <a:ext cx="4366324" cy="369332"/>
          </a:xfrm>
          <a:prstGeom prst="rect">
            <a:avLst/>
          </a:prstGeom>
          <a:solidFill>
            <a:srgbClr val="FFFF00"/>
          </a:solidFill>
        </p:spPr>
        <p:txBody>
          <a:bodyPr wrap="none">
            <a:spAutoFit/>
          </a:bodyPr>
          <a:lstStyle/>
          <a:p>
            <a:pPr defTabSz="914400"/>
            <a:r>
              <a:rPr lang="en-US" altLang="zh-CN" sz="1800" dirty="0">
                <a:solidFill>
                  <a:srgbClr val="000000"/>
                </a:solidFill>
              </a:rPr>
              <a:t>Not counted towards the rectified frequency</a:t>
            </a:r>
            <a:endParaRPr lang="en-US" sz="1800" dirty="0">
              <a:solidFill>
                <a:srgbClr val="000000"/>
              </a:solidFill>
            </a:endParaRPr>
          </a:p>
        </p:txBody>
      </p:sp>
      <p:sp>
        <p:nvSpPr>
          <p:cNvPr id="45058" name="Title 1"/>
          <p:cNvSpPr>
            <a:spLocks noGrp="1"/>
          </p:cNvSpPr>
          <p:nvPr>
            <p:ph type="title"/>
          </p:nvPr>
        </p:nvSpPr>
        <p:spPr>
          <a:xfrm>
            <a:off x="0" y="76200"/>
            <a:ext cx="12192000" cy="899160"/>
          </a:xfrm>
        </p:spPr>
        <p:txBody>
          <a:bodyPr>
            <a:normAutofit/>
          </a:bodyPr>
          <a:lstStyle/>
          <a:p>
            <a:r>
              <a:rPr lang="en-US" altLang="zh-CN" sz="4000" b="1" dirty="0" err="1"/>
              <a:t>SegPhrase</a:t>
            </a:r>
            <a:r>
              <a:rPr lang="en-US" altLang="zh-CN" sz="4000" b="1" dirty="0"/>
              <a:t>: Classification Using Tiny Training Sets </a:t>
            </a:r>
            <a:endParaRPr lang="en-US" altLang="en-US" sz="4000" b="1" dirty="0"/>
          </a:p>
        </p:txBody>
      </p:sp>
      <p:sp>
        <p:nvSpPr>
          <p:cNvPr id="7" name="Content Placeholder 6"/>
          <p:cNvSpPr>
            <a:spLocks noGrp="1"/>
          </p:cNvSpPr>
          <p:nvPr>
            <p:ph idx="1"/>
          </p:nvPr>
        </p:nvSpPr>
        <p:spPr>
          <a:xfrm>
            <a:off x="570034" y="1192027"/>
            <a:ext cx="11051932" cy="5460022"/>
          </a:xfrm>
        </p:spPr>
        <p:txBody>
          <a:bodyPr>
            <a:normAutofit fontScale="85000" lnSpcReduction="10000"/>
          </a:bodyPr>
          <a:lstStyle/>
          <a:p>
            <a:pPr marL="461963" lvl="1" indent="-461963">
              <a:lnSpc>
                <a:spcPct val="110000"/>
              </a:lnSpc>
              <a:spcAft>
                <a:spcPts val="600"/>
              </a:spcAft>
              <a:buClr>
                <a:srgbClr val="0000CC"/>
              </a:buClr>
            </a:pPr>
            <a:r>
              <a:rPr lang="en-US" altLang="zh-CN" sz="2600" dirty="0"/>
              <a:t>Use tiny training sets (300 labels for 1GB corpus; can also use phrases extracted from KBs)</a:t>
            </a:r>
          </a:p>
          <a:p>
            <a:pPr lvl="1">
              <a:lnSpc>
                <a:spcPct val="110000"/>
              </a:lnSpc>
              <a:spcAft>
                <a:spcPts val="600"/>
              </a:spcAft>
            </a:pPr>
            <a:r>
              <a:rPr lang="en-US" altLang="zh-CN" sz="2600" dirty="0"/>
              <a:t>Label: indicating whether a phrase is a high quality one</a:t>
            </a:r>
          </a:p>
          <a:p>
            <a:pPr lvl="2">
              <a:lnSpc>
                <a:spcPct val="110000"/>
              </a:lnSpc>
              <a:spcAft>
                <a:spcPts val="600"/>
              </a:spcAft>
            </a:pPr>
            <a:r>
              <a:rPr lang="en-US" altLang="zh-CN" sz="2600" dirty="0"/>
              <a:t>E.g., “support vector machine”:  1;  “the experiment shows”:    0</a:t>
            </a:r>
            <a:endParaRPr lang="en-US" altLang="zh-CN" sz="2600" b="1" dirty="0"/>
          </a:p>
          <a:p>
            <a:pPr>
              <a:lnSpc>
                <a:spcPct val="110000"/>
              </a:lnSpc>
              <a:spcAft>
                <a:spcPts val="600"/>
              </a:spcAft>
            </a:pPr>
            <a:r>
              <a:rPr lang="en-US" altLang="zh-CN" sz="2600" dirty="0"/>
              <a:t>Classification: Construct models to distinguish quality phrases from poor ones</a:t>
            </a:r>
          </a:p>
          <a:p>
            <a:pPr lvl="1">
              <a:lnSpc>
                <a:spcPct val="110000"/>
              </a:lnSpc>
              <a:spcAft>
                <a:spcPts val="600"/>
              </a:spcAft>
            </a:pPr>
            <a:r>
              <a:rPr lang="en-US" altLang="zh-CN" sz="2600" dirty="0"/>
              <a:t>Use </a:t>
            </a:r>
            <a:r>
              <a:rPr lang="en-US" altLang="zh-CN" sz="2600" i="1" dirty="0"/>
              <a:t>Random Forest </a:t>
            </a:r>
            <a:r>
              <a:rPr lang="en-US" altLang="zh-CN" sz="2600" dirty="0"/>
              <a:t>algorithm</a:t>
            </a:r>
            <a:r>
              <a:rPr lang="en-US" altLang="zh-CN" sz="2600" i="1" dirty="0"/>
              <a:t> </a:t>
            </a:r>
            <a:r>
              <a:rPr lang="en-US" altLang="zh-CN" sz="2600" dirty="0"/>
              <a:t>to bootstrap different datasets with limited labels</a:t>
            </a:r>
          </a:p>
          <a:p>
            <a:pPr>
              <a:lnSpc>
                <a:spcPct val="110000"/>
              </a:lnSpc>
            </a:pPr>
            <a:r>
              <a:rPr lang="en-US" altLang="zh-CN" sz="2600" dirty="0">
                <a:solidFill>
                  <a:srgbClr val="000000"/>
                </a:solidFill>
              </a:rPr>
              <a:t>Phrasal segmentation can tell which phrase is more appropriate</a:t>
            </a:r>
          </a:p>
          <a:p>
            <a:pPr lvl="1">
              <a:lnSpc>
                <a:spcPct val="110000"/>
              </a:lnSpc>
            </a:pPr>
            <a:r>
              <a:rPr lang="en-US" altLang="zh-CN" sz="2600" dirty="0">
                <a:solidFill>
                  <a:srgbClr val="000000"/>
                </a:solidFill>
              </a:rPr>
              <a:t>Ex:  “A standard [feature vector] [machine learning] setup is used to describe ......”</a:t>
            </a:r>
          </a:p>
          <a:p>
            <a:pPr lvl="1">
              <a:lnSpc>
                <a:spcPct val="110000"/>
              </a:lnSpc>
            </a:pPr>
            <a:endParaRPr lang="en-US" altLang="zh-CN" sz="2600" dirty="0">
              <a:solidFill>
                <a:srgbClr val="000000"/>
              </a:solidFill>
            </a:endParaRPr>
          </a:p>
          <a:p>
            <a:pPr lvl="1">
              <a:lnSpc>
                <a:spcPct val="110000"/>
              </a:lnSpc>
            </a:pPr>
            <a:r>
              <a:rPr lang="en-US" altLang="zh-CN" sz="2600" dirty="0">
                <a:solidFill>
                  <a:srgbClr val="000000"/>
                </a:solidFill>
              </a:rPr>
              <a:t>Partition a sequence of words by maximizing the likelihood</a:t>
            </a:r>
          </a:p>
          <a:p>
            <a:pPr lvl="1">
              <a:lnSpc>
                <a:spcPct val="110000"/>
              </a:lnSpc>
            </a:pPr>
            <a:r>
              <a:rPr lang="en-US" altLang="zh-CN" sz="2600" dirty="0">
                <a:solidFill>
                  <a:srgbClr val="000000"/>
                </a:solidFill>
              </a:rPr>
              <a:t>Consider length penalty and filter out phrases with low rectified frequency</a:t>
            </a:r>
          </a:p>
          <a:p>
            <a:pPr>
              <a:lnSpc>
                <a:spcPct val="110000"/>
              </a:lnSpc>
            </a:pPr>
            <a:r>
              <a:rPr lang="en-US" altLang="zh-CN" sz="2600" dirty="0">
                <a:solidFill>
                  <a:srgbClr val="000000"/>
                </a:solidFill>
              </a:rPr>
              <a:t>Process:  Classification </a:t>
            </a:r>
            <a:r>
              <a:rPr lang="en-US" altLang="zh-CN" sz="2600" dirty="0">
                <a:solidFill>
                  <a:srgbClr val="000000"/>
                </a:solidFill>
                <a:sym typeface="Wingdings" panose="05000000000000000000" pitchFamily="2" charset="2"/>
              </a:rPr>
              <a:t> Phrasal segmentation   // </a:t>
            </a:r>
            <a:r>
              <a:rPr lang="en-US" altLang="zh-CN" sz="2600" dirty="0" err="1">
                <a:solidFill>
                  <a:srgbClr val="FF0000"/>
                </a:solidFill>
                <a:sym typeface="Wingdings" panose="05000000000000000000" pitchFamily="2" charset="2"/>
              </a:rPr>
              <a:t>SegPhrase</a:t>
            </a:r>
            <a:endParaRPr lang="en-US" altLang="zh-CN" sz="2600" dirty="0">
              <a:solidFill>
                <a:srgbClr val="FF0000"/>
              </a:solidFill>
              <a:sym typeface="Wingdings" panose="05000000000000000000" pitchFamily="2" charset="2"/>
            </a:endParaRPr>
          </a:p>
          <a:p>
            <a:pPr marL="1195387" lvl="4" indent="-342900">
              <a:lnSpc>
                <a:spcPct val="110000"/>
              </a:lnSpc>
              <a:buFont typeface="Wingdings" panose="05000000000000000000" pitchFamily="2" charset="2"/>
              <a:buChar char="à"/>
            </a:pPr>
            <a:r>
              <a:rPr lang="en-US" altLang="zh-CN" sz="2600" dirty="0">
                <a:solidFill>
                  <a:srgbClr val="000000"/>
                </a:solidFill>
                <a:sym typeface="Wingdings" panose="05000000000000000000" pitchFamily="2" charset="2"/>
              </a:rPr>
              <a:t>Classification  Phrasal segmentation // </a:t>
            </a:r>
            <a:r>
              <a:rPr lang="en-US" altLang="zh-CN" sz="2600" dirty="0" err="1">
                <a:solidFill>
                  <a:srgbClr val="FF0000"/>
                </a:solidFill>
                <a:sym typeface="Wingdings" panose="05000000000000000000" pitchFamily="2" charset="2"/>
              </a:rPr>
              <a:t>SegPhrase</a:t>
            </a:r>
            <a:r>
              <a:rPr lang="en-US" altLang="zh-CN" sz="2600" dirty="0">
                <a:solidFill>
                  <a:srgbClr val="FF0000"/>
                </a:solidFill>
                <a:sym typeface="Wingdings" panose="05000000000000000000" pitchFamily="2" charset="2"/>
              </a:rPr>
              <a:t>+</a:t>
            </a:r>
            <a:endParaRPr lang="en-US" altLang="zh-CN" sz="2400" dirty="0">
              <a:solidFill>
                <a:srgbClr val="000000"/>
              </a:solidFill>
            </a:endParaRPr>
          </a:p>
          <a:p>
            <a:pPr marL="384165" lvl="2" indent="0">
              <a:buNone/>
            </a:pPr>
            <a:endParaRPr lang="en-US" altLang="zh-CN" sz="2400" dirty="0">
              <a:solidFill>
                <a:srgbClr val="000000"/>
              </a:solidFill>
            </a:endParaRPr>
          </a:p>
          <a:p>
            <a:pPr lvl="1">
              <a:spcAft>
                <a:spcPts val="600"/>
              </a:spcAft>
            </a:pPr>
            <a:endParaRPr lang="en-US" altLang="zh-CN" sz="2400" b="1" dirty="0"/>
          </a:p>
        </p:txBody>
      </p:sp>
      <p:sp>
        <p:nvSpPr>
          <p:cNvPr id="4" name="Right Brace 3"/>
          <p:cNvSpPr/>
          <p:nvPr/>
        </p:nvSpPr>
        <p:spPr>
          <a:xfrm rot="5400000">
            <a:off x="4990133" y="3465494"/>
            <a:ext cx="276225" cy="193550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a:solidFill>
                <a:srgbClr val="000000"/>
              </a:solidFill>
            </a:endParaRPr>
          </a:p>
        </p:txBody>
      </p:sp>
    </p:spTree>
    <p:extLst>
      <p:ext uri="{BB962C8B-B14F-4D97-AF65-F5344CB8AC3E}">
        <p14:creationId xmlns:p14="http://schemas.microsoft.com/office/powerpoint/2010/main" val="144570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uiExpand="1" build="p"/>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76200"/>
            <a:ext cx="12192000" cy="899160"/>
          </a:xfrm>
        </p:spPr>
        <p:txBody>
          <a:bodyPr>
            <a:normAutofit/>
          </a:bodyPr>
          <a:lstStyle/>
          <a:p>
            <a:r>
              <a:rPr lang="en-US" altLang="zh-CN" sz="4000" b="1" dirty="0"/>
              <a:t>Performance: Precision Recall Curves on DBLP</a:t>
            </a:r>
            <a:endParaRPr lang="en-US" altLang="en-US" sz="4000" b="1" dirty="0"/>
          </a:p>
        </p:txBody>
      </p:sp>
      <p:sp>
        <p:nvSpPr>
          <p:cNvPr id="11" name="Content Placeholder 6"/>
          <p:cNvSpPr>
            <a:spLocks noGrp="1"/>
          </p:cNvSpPr>
          <p:nvPr>
            <p:ph idx="1"/>
          </p:nvPr>
        </p:nvSpPr>
        <p:spPr>
          <a:xfrm>
            <a:off x="583723" y="1134207"/>
            <a:ext cx="4020309" cy="5481765"/>
          </a:xfrm>
        </p:spPr>
        <p:txBody>
          <a:bodyPr>
            <a:noAutofit/>
          </a:bodyPr>
          <a:lstStyle/>
          <a:p>
            <a:pPr>
              <a:lnSpc>
                <a:spcPct val="110000"/>
              </a:lnSpc>
            </a:pPr>
            <a:r>
              <a:rPr lang="en-US" altLang="zh-CN" sz="2200" dirty="0">
                <a:solidFill>
                  <a:srgbClr val="000000"/>
                </a:solidFill>
              </a:rPr>
              <a:t>Datasets:</a:t>
            </a:r>
          </a:p>
          <a:p>
            <a:pPr>
              <a:lnSpc>
                <a:spcPct val="110000"/>
              </a:lnSpc>
            </a:pPr>
            <a:r>
              <a:rPr lang="en-US" altLang="zh-CN" sz="2200" dirty="0">
                <a:solidFill>
                  <a:srgbClr val="000000"/>
                </a:solidFill>
              </a:rPr>
              <a:t>Evaluation </a:t>
            </a:r>
          </a:p>
          <a:p>
            <a:pPr lvl="1">
              <a:lnSpc>
                <a:spcPct val="110000"/>
              </a:lnSpc>
            </a:pPr>
            <a:r>
              <a:rPr lang="en-US" altLang="zh-CN" sz="2200" dirty="0">
                <a:solidFill>
                  <a:srgbClr val="000000"/>
                </a:solidFill>
              </a:rPr>
              <a:t>Wiki Phrases (based on internal links, ~7K high quality phrases)</a:t>
            </a:r>
          </a:p>
          <a:p>
            <a:pPr lvl="1">
              <a:lnSpc>
                <a:spcPct val="110000"/>
              </a:lnSpc>
            </a:pPr>
            <a:r>
              <a:rPr lang="en-US" altLang="zh-CN" sz="2200" dirty="0">
                <a:solidFill>
                  <a:srgbClr val="000000"/>
                </a:solidFill>
              </a:rPr>
              <a:t>Sampled 500</a:t>
            </a:r>
            <a:r>
              <a:rPr lang="en-US" altLang="zh-CN" sz="2200" b="1" dirty="0">
                <a:solidFill>
                  <a:srgbClr val="000000"/>
                </a:solidFill>
              </a:rPr>
              <a:t>*</a:t>
            </a:r>
            <a:r>
              <a:rPr lang="en-US" altLang="zh-CN" sz="2200" dirty="0">
                <a:solidFill>
                  <a:srgbClr val="000000"/>
                </a:solidFill>
              </a:rPr>
              <a:t>7 Wiki-uncovered</a:t>
            </a:r>
            <a:r>
              <a:rPr lang="en-US" altLang="zh-CN" sz="2200" b="1" dirty="0">
                <a:solidFill>
                  <a:srgbClr val="000000"/>
                </a:solidFill>
              </a:rPr>
              <a:t> </a:t>
            </a:r>
            <a:r>
              <a:rPr lang="en-US" altLang="zh-CN" sz="2200" dirty="0">
                <a:solidFill>
                  <a:srgbClr val="000000"/>
                </a:solidFill>
              </a:rPr>
              <a:t>phrases: Results evaluated by 3 reviewers</a:t>
            </a:r>
          </a:p>
          <a:p>
            <a:pPr defTabSz="914400"/>
            <a:r>
              <a:rPr lang="en-US" altLang="zh-CN" sz="2200" dirty="0">
                <a:solidFill>
                  <a:srgbClr val="000000"/>
                </a:solidFill>
              </a:rPr>
              <a:t>Compared with other phrase-mining methods</a:t>
            </a:r>
          </a:p>
          <a:p>
            <a:pPr lvl="1" defTabSz="914400"/>
            <a:r>
              <a:rPr lang="en-US" altLang="zh-CN" sz="2200" dirty="0">
                <a:solidFill>
                  <a:prstClr val="black"/>
                </a:solidFill>
              </a:rPr>
              <a:t>TF-IDF, C-Value, </a:t>
            </a:r>
            <a:r>
              <a:rPr lang="en-US" altLang="zh-CN" sz="2200" dirty="0" err="1">
                <a:solidFill>
                  <a:prstClr val="black"/>
                </a:solidFill>
              </a:rPr>
              <a:t>ConExtr</a:t>
            </a:r>
            <a:r>
              <a:rPr lang="en-US" altLang="zh-CN" sz="2200" dirty="0">
                <a:solidFill>
                  <a:prstClr val="black"/>
                </a:solidFill>
              </a:rPr>
              <a:t>, KEA, and </a:t>
            </a:r>
            <a:r>
              <a:rPr lang="en-US" altLang="zh-CN" sz="2200" dirty="0" err="1">
                <a:solidFill>
                  <a:prstClr val="black"/>
                </a:solidFill>
              </a:rPr>
              <a:t>ToPMine</a:t>
            </a:r>
            <a:endParaRPr lang="en-US" altLang="zh-CN" sz="2200" dirty="0">
              <a:solidFill>
                <a:srgbClr val="000000"/>
              </a:solidFill>
            </a:endParaRPr>
          </a:p>
          <a:p>
            <a:pPr>
              <a:lnSpc>
                <a:spcPct val="110000"/>
              </a:lnSpc>
            </a:pPr>
            <a:r>
              <a:rPr lang="en-US" altLang="zh-CN" sz="2200" dirty="0">
                <a:solidFill>
                  <a:srgbClr val="000000"/>
                </a:solidFill>
              </a:rPr>
              <a:t>Also, </a:t>
            </a:r>
            <a:r>
              <a:rPr lang="en-US" altLang="zh-CN" sz="2200" dirty="0" err="1">
                <a:solidFill>
                  <a:srgbClr val="000000"/>
                </a:solidFill>
              </a:rPr>
              <a:t>Segphrase</a:t>
            </a:r>
            <a:r>
              <a:rPr lang="en-US" altLang="zh-CN" sz="2200" dirty="0">
                <a:solidFill>
                  <a:srgbClr val="000000"/>
                </a:solidFill>
              </a:rPr>
              <a:t>+ is efficient, linearly scalable</a:t>
            </a:r>
          </a:p>
        </p:txBody>
      </p:sp>
      <p:graphicFrame>
        <p:nvGraphicFramePr>
          <p:cNvPr id="12" name="Table 11"/>
          <p:cNvGraphicFramePr>
            <a:graphicFrameLocks noGrp="1"/>
          </p:cNvGraphicFramePr>
          <p:nvPr/>
        </p:nvGraphicFramePr>
        <p:xfrm>
          <a:off x="4258408" y="1134207"/>
          <a:ext cx="3675184" cy="112776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879231">
                  <a:extLst>
                    <a:ext uri="{9D8B030D-6E8A-4147-A177-3AD203B41FA5}">
                      <a16:colId xmlns:a16="http://schemas.microsoft.com/office/drawing/2014/main" val="20001"/>
                    </a:ext>
                  </a:extLst>
                </a:gridCol>
                <a:gridCol w="993530">
                  <a:extLst>
                    <a:ext uri="{9D8B030D-6E8A-4147-A177-3AD203B41FA5}">
                      <a16:colId xmlns:a16="http://schemas.microsoft.com/office/drawing/2014/main" val="20002"/>
                    </a:ext>
                  </a:extLst>
                </a:gridCol>
                <a:gridCol w="888023">
                  <a:extLst>
                    <a:ext uri="{9D8B030D-6E8A-4147-A177-3AD203B41FA5}">
                      <a16:colId xmlns:a16="http://schemas.microsoft.com/office/drawing/2014/main" val="20003"/>
                    </a:ext>
                  </a:extLst>
                </a:gridCol>
              </a:tblGrid>
              <a:tr h="349391">
                <a:tc>
                  <a:txBody>
                    <a:bodyPr/>
                    <a:lstStyle/>
                    <a:p>
                      <a:pPr algn="r"/>
                      <a:r>
                        <a:rPr lang="en-US" sz="1800" dirty="0"/>
                        <a:t>Dataset</a:t>
                      </a:r>
                    </a:p>
                  </a:txBody>
                  <a:tcPr/>
                </a:tc>
                <a:tc>
                  <a:txBody>
                    <a:bodyPr/>
                    <a:lstStyle/>
                    <a:p>
                      <a:pPr algn="r"/>
                      <a:r>
                        <a:rPr lang="en-US" sz="1800" dirty="0"/>
                        <a:t>#docs</a:t>
                      </a:r>
                    </a:p>
                  </a:txBody>
                  <a:tcPr/>
                </a:tc>
                <a:tc>
                  <a:txBody>
                    <a:bodyPr/>
                    <a:lstStyle/>
                    <a:p>
                      <a:pPr algn="r"/>
                      <a:r>
                        <a:rPr lang="en-US" sz="1800" dirty="0"/>
                        <a:t>#words</a:t>
                      </a:r>
                    </a:p>
                  </a:txBody>
                  <a:tcPr/>
                </a:tc>
                <a:tc>
                  <a:txBody>
                    <a:bodyPr/>
                    <a:lstStyle/>
                    <a:p>
                      <a:pPr algn="r"/>
                      <a:r>
                        <a:rPr lang="en-US" sz="1800" dirty="0"/>
                        <a:t>#labels</a:t>
                      </a:r>
                    </a:p>
                  </a:txBody>
                  <a:tcPr/>
                </a:tc>
                <a:extLst>
                  <a:ext uri="{0D108BD9-81ED-4DB2-BD59-A6C34878D82A}">
                    <a16:rowId xmlns:a16="http://schemas.microsoft.com/office/drawing/2014/main" val="10000"/>
                  </a:ext>
                </a:extLst>
              </a:tr>
              <a:tr h="332271">
                <a:tc>
                  <a:txBody>
                    <a:bodyPr/>
                    <a:lstStyle/>
                    <a:p>
                      <a:pPr algn="r"/>
                      <a:r>
                        <a:rPr lang="en-US" dirty="0"/>
                        <a:t>DBLP</a:t>
                      </a:r>
                    </a:p>
                  </a:txBody>
                  <a:tcPr/>
                </a:tc>
                <a:tc>
                  <a:txBody>
                    <a:bodyPr/>
                    <a:lstStyle/>
                    <a:p>
                      <a:pPr algn="r"/>
                      <a:r>
                        <a:rPr lang="en-US" dirty="0"/>
                        <a:t>2.77M</a:t>
                      </a:r>
                    </a:p>
                  </a:txBody>
                  <a:tcPr/>
                </a:tc>
                <a:tc>
                  <a:txBody>
                    <a:bodyPr/>
                    <a:lstStyle/>
                    <a:p>
                      <a:pPr algn="r"/>
                      <a:r>
                        <a:rPr lang="en-US" dirty="0"/>
                        <a:t>91.6M</a:t>
                      </a:r>
                    </a:p>
                  </a:txBody>
                  <a:tcPr/>
                </a:tc>
                <a:tc>
                  <a:txBody>
                    <a:bodyPr/>
                    <a:lstStyle/>
                    <a:p>
                      <a:pPr algn="r"/>
                      <a:r>
                        <a:rPr lang="en-US" dirty="0"/>
                        <a:t>300</a:t>
                      </a:r>
                    </a:p>
                  </a:txBody>
                  <a:tcPr/>
                </a:tc>
                <a:extLst>
                  <a:ext uri="{0D108BD9-81ED-4DB2-BD59-A6C34878D82A}">
                    <a16:rowId xmlns:a16="http://schemas.microsoft.com/office/drawing/2014/main" val="10001"/>
                  </a:ext>
                </a:extLst>
              </a:tr>
              <a:tr h="332271">
                <a:tc>
                  <a:txBody>
                    <a:bodyPr/>
                    <a:lstStyle/>
                    <a:p>
                      <a:pPr algn="r"/>
                      <a:r>
                        <a:rPr lang="en-US" dirty="0"/>
                        <a:t>Yelp</a:t>
                      </a:r>
                    </a:p>
                  </a:txBody>
                  <a:tcPr/>
                </a:tc>
                <a:tc>
                  <a:txBody>
                    <a:bodyPr/>
                    <a:lstStyle/>
                    <a:p>
                      <a:pPr algn="r"/>
                      <a:r>
                        <a:rPr lang="en-US" dirty="0"/>
                        <a:t>4.75M</a:t>
                      </a:r>
                    </a:p>
                  </a:txBody>
                  <a:tcPr/>
                </a:tc>
                <a:tc>
                  <a:txBody>
                    <a:bodyPr/>
                    <a:lstStyle/>
                    <a:p>
                      <a:pPr algn="r"/>
                      <a:r>
                        <a:rPr lang="en-US" dirty="0"/>
                        <a:t>145.1M</a:t>
                      </a:r>
                    </a:p>
                  </a:txBody>
                  <a:tcPr/>
                </a:tc>
                <a:tc>
                  <a:txBody>
                    <a:bodyPr/>
                    <a:lstStyle/>
                    <a:p>
                      <a:pPr algn="r"/>
                      <a:r>
                        <a:rPr lang="en-US" dirty="0"/>
                        <a:t>300</a:t>
                      </a:r>
                    </a:p>
                  </a:txBody>
                  <a:tcPr/>
                </a:tc>
                <a:extLst>
                  <a:ext uri="{0D108BD9-81ED-4DB2-BD59-A6C34878D82A}">
                    <a16:rowId xmlns:a16="http://schemas.microsoft.com/office/drawing/2014/main" val="10002"/>
                  </a:ext>
                </a:extLst>
              </a:tr>
            </a:tbl>
          </a:graphicData>
        </a:graphic>
      </p:graphicFrame>
      <p:grpSp>
        <p:nvGrpSpPr>
          <p:cNvPr id="5" name="Group 4"/>
          <p:cNvGrpSpPr/>
          <p:nvPr/>
        </p:nvGrpSpPr>
        <p:grpSpPr>
          <a:xfrm>
            <a:off x="4604033" y="2681728"/>
            <a:ext cx="7587967" cy="3492195"/>
            <a:chOff x="4604033" y="2681728"/>
            <a:chExt cx="7587967" cy="3492195"/>
          </a:xfrm>
        </p:grpSpPr>
        <p:sp>
          <p:nvSpPr>
            <p:cNvPr id="2" name="Rectangle 1"/>
            <p:cNvSpPr/>
            <p:nvPr/>
          </p:nvSpPr>
          <p:spPr>
            <a:xfrm>
              <a:off x="4614195" y="5920007"/>
              <a:ext cx="3611886" cy="253916"/>
            </a:xfrm>
            <a:prstGeom prst="rect">
              <a:avLst/>
            </a:prstGeom>
            <a:solidFill>
              <a:srgbClr val="FFFF00"/>
            </a:solidFill>
          </p:spPr>
          <p:txBody>
            <a:bodyPr wrap="none">
              <a:spAutoFit/>
            </a:bodyPr>
            <a:lstStyle/>
            <a:p>
              <a:r>
                <a:rPr lang="en-US" sz="1050" b="1" dirty="0">
                  <a:solidFill>
                    <a:srgbClr val="231F20"/>
                  </a:solidFill>
                  <a:latin typeface="Helvetica" panose="020B0604020202020204" pitchFamily="34" charset="0"/>
                </a:rPr>
                <a:t>Precision-Recall Curves on DBLP Data (Wiki Phrases)</a:t>
              </a:r>
              <a:endParaRPr lang="en-US" sz="2800" b="1" dirty="0"/>
            </a:p>
          </p:txBody>
        </p:sp>
        <p:sp>
          <p:nvSpPr>
            <p:cNvPr id="3" name="Rectangle 2"/>
            <p:cNvSpPr/>
            <p:nvPr/>
          </p:nvSpPr>
          <p:spPr>
            <a:xfrm>
              <a:off x="8291339" y="5920007"/>
              <a:ext cx="3900661" cy="253916"/>
            </a:xfrm>
            <a:prstGeom prst="rect">
              <a:avLst/>
            </a:prstGeom>
            <a:solidFill>
              <a:srgbClr val="FFFF00"/>
            </a:solidFill>
          </p:spPr>
          <p:txBody>
            <a:bodyPr wrap="square">
              <a:spAutoFit/>
            </a:bodyPr>
            <a:lstStyle/>
            <a:p>
              <a:r>
                <a:rPr lang="en-US" sz="1050" b="1" dirty="0">
                  <a:solidFill>
                    <a:srgbClr val="231F20"/>
                  </a:solidFill>
                  <a:latin typeface="Helvetica" panose="020B0604020202020204" pitchFamily="34" charset="0"/>
                </a:rPr>
                <a:t>Precision-Recall Curves on DBLP Data (Non Wiki-phrases)</a:t>
              </a:r>
              <a:endParaRPr lang="en-US" sz="1050" b="1" dirty="0"/>
            </a:p>
          </p:txBody>
        </p:sp>
        <p:pic>
          <p:nvPicPr>
            <p:cNvPr id="7" name="Picture 6"/>
            <p:cNvPicPr>
              <a:picLocks noChangeAspect="1"/>
            </p:cNvPicPr>
            <p:nvPr/>
          </p:nvPicPr>
          <p:blipFill>
            <a:blip r:embed="rId3"/>
            <a:stretch>
              <a:fillRect/>
            </a:stretch>
          </p:blipFill>
          <p:spPr>
            <a:xfrm>
              <a:off x="4604033" y="2681728"/>
              <a:ext cx="3461694" cy="3131870"/>
            </a:xfrm>
            <a:prstGeom prst="rect">
              <a:avLst/>
            </a:prstGeom>
          </p:spPr>
        </p:pic>
        <p:pic>
          <p:nvPicPr>
            <p:cNvPr id="13" name="Picture 12"/>
            <p:cNvPicPr>
              <a:picLocks noChangeAspect="1"/>
            </p:cNvPicPr>
            <p:nvPr/>
          </p:nvPicPr>
          <p:blipFill>
            <a:blip r:embed="rId4"/>
            <a:stretch>
              <a:fillRect/>
            </a:stretch>
          </p:blipFill>
          <p:spPr>
            <a:xfrm>
              <a:off x="8065727" y="2801050"/>
              <a:ext cx="3487047" cy="3012548"/>
            </a:xfrm>
            <a:prstGeom prst="rect">
              <a:avLst/>
            </a:prstGeom>
          </p:spPr>
        </p:pic>
      </p:grpSp>
      <p:sp>
        <p:nvSpPr>
          <p:cNvPr id="15" name="Striped Right Arrow 14"/>
          <p:cNvSpPr/>
          <p:nvPr/>
        </p:nvSpPr>
        <p:spPr>
          <a:xfrm>
            <a:off x="3279530" y="1184315"/>
            <a:ext cx="448407" cy="35408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649086" y="1538396"/>
            <a:ext cx="2872402" cy="677108"/>
          </a:xfrm>
          <a:prstGeom prst="rect">
            <a:avLst/>
          </a:prstGeom>
          <a:solidFill>
            <a:srgbClr val="F0CDBC"/>
          </a:solidFill>
        </p:spPr>
        <p:txBody>
          <a:bodyPr wrap="square" rtlCol="0">
            <a:spAutoFit/>
          </a:bodyPr>
          <a:lstStyle/>
          <a:p>
            <a:r>
              <a:rPr lang="en-US" dirty="0"/>
              <a:t>Use only 300 human labeled phrases for training</a:t>
            </a:r>
          </a:p>
        </p:txBody>
      </p:sp>
      <p:sp>
        <p:nvSpPr>
          <p:cNvPr id="6" name="Striped Right Arrow 5"/>
          <p:cNvSpPr/>
          <p:nvPr/>
        </p:nvSpPr>
        <p:spPr>
          <a:xfrm rot="11156976">
            <a:off x="8079836" y="1732648"/>
            <a:ext cx="423006" cy="311115"/>
          </a:xfrm>
          <a:prstGeom prst="stripedRightArrow">
            <a:avLst/>
          </a:prstGeom>
          <a:solidFill>
            <a:srgbClr val="F0CD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82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5" grpId="0" animBg="1"/>
      <p:bldP spid="4" grpId="0" animBg="1"/>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53317"/>
            <a:ext cx="12192000" cy="970085"/>
          </a:xfrm>
        </p:spPr>
        <p:txBody>
          <a:bodyPr>
            <a:noAutofit/>
          </a:bodyPr>
          <a:lstStyle/>
          <a:p>
            <a:r>
              <a:rPr lang="en-US" altLang="zh-CN" sz="4000" b="1" dirty="0">
                <a:effectLst>
                  <a:outerShdw blurRad="50800" dist="38100" dir="2700000" algn="tl" rotWithShape="0">
                    <a:prstClr val="black">
                      <a:alpha val="40000"/>
                    </a:prstClr>
                  </a:outerShdw>
                </a:effectLst>
              </a:rPr>
              <a:t>Experimental Results:  </a:t>
            </a:r>
            <a:r>
              <a:rPr lang="en-US" sz="4000" b="1" dirty="0">
                <a:effectLst>
                  <a:outerShdw blurRad="50800" dist="38100" dir="2700000" algn="tl" rotWithShape="0">
                    <a:prstClr val="black">
                      <a:alpha val="40000"/>
                    </a:prstClr>
                  </a:outerShdw>
                </a:effectLst>
              </a:rPr>
              <a:t>Interesting Phrases</a:t>
            </a:r>
            <a:br>
              <a:rPr lang="en-US" sz="4000" b="1" dirty="0">
                <a:effectLst>
                  <a:outerShdw blurRad="50800" dist="38100" dir="2700000" algn="tl" rotWithShape="0">
                    <a:prstClr val="black">
                      <a:alpha val="40000"/>
                    </a:prstClr>
                  </a:outerShdw>
                </a:effectLst>
              </a:rPr>
            </a:br>
            <a:r>
              <a:rPr lang="en-US" sz="4000" b="1" dirty="0">
                <a:effectLst>
                  <a:outerShdw blurRad="50800" dist="38100" dir="2700000" algn="tl" rotWithShape="0">
                    <a:prstClr val="black">
                      <a:alpha val="40000"/>
                    </a:prstClr>
                  </a:outerShdw>
                </a:effectLst>
              </a:rPr>
              <a:t>Generated (From Titles &amp; Abstracts of SIGKDD)</a:t>
            </a:r>
            <a:endParaRPr lang="en-US" altLang="en-US" sz="4000" b="1" dirty="0">
              <a:effectLst>
                <a:outerShdw blurRad="50800" dist="38100" dir="2700000" algn="tl" rotWithShape="0">
                  <a:prstClr val="black">
                    <a:alpha val="40000"/>
                  </a:prstClr>
                </a:outerShdw>
              </a:effectLst>
            </a:endParaRPr>
          </a:p>
        </p:txBody>
      </p:sp>
      <p:graphicFrame>
        <p:nvGraphicFramePr>
          <p:cNvPr id="5" name="Content Placeholder 5"/>
          <p:cNvGraphicFramePr>
            <a:graphicFrameLocks noGrp="1"/>
          </p:cNvGraphicFramePr>
          <p:nvPr>
            <p:ph idx="4294967295"/>
          </p:nvPr>
        </p:nvGraphicFramePr>
        <p:xfrm>
          <a:off x="1914275" y="1182802"/>
          <a:ext cx="7997589" cy="5486400"/>
        </p:xfrm>
        <a:graphic>
          <a:graphicData uri="http://schemas.openxmlformats.org/drawingml/2006/table">
            <a:tbl>
              <a:tblPr firstRow="1" bandRow="1">
                <a:tableStyleId>{5C22544A-7EE6-4342-B048-85BDC9FD1C3A}</a:tableStyleId>
              </a:tblPr>
              <a:tblGrid>
                <a:gridCol w="1269655">
                  <a:extLst>
                    <a:ext uri="{9D8B030D-6E8A-4147-A177-3AD203B41FA5}">
                      <a16:colId xmlns:a16="http://schemas.microsoft.com/office/drawing/2014/main" val="20000"/>
                    </a:ext>
                  </a:extLst>
                </a:gridCol>
                <a:gridCol w="3218985">
                  <a:extLst>
                    <a:ext uri="{9D8B030D-6E8A-4147-A177-3AD203B41FA5}">
                      <a16:colId xmlns:a16="http://schemas.microsoft.com/office/drawing/2014/main" val="20001"/>
                    </a:ext>
                  </a:extLst>
                </a:gridCol>
                <a:gridCol w="3508949">
                  <a:extLst>
                    <a:ext uri="{9D8B030D-6E8A-4147-A177-3AD203B41FA5}">
                      <a16:colId xmlns:a16="http://schemas.microsoft.com/office/drawing/2014/main" val="20002"/>
                    </a:ext>
                  </a:extLst>
                </a:gridCol>
              </a:tblGrid>
              <a:tr h="267348">
                <a:tc>
                  <a:txBody>
                    <a:bodyPr/>
                    <a:lstStyle/>
                    <a:p>
                      <a:r>
                        <a:rPr lang="en-US" sz="1200" dirty="0"/>
                        <a:t>Query</a:t>
                      </a:r>
                    </a:p>
                  </a:txBody>
                  <a:tcPr/>
                </a:tc>
                <a:tc gridSpan="2">
                  <a:txBody>
                    <a:bodyPr/>
                    <a:lstStyle/>
                    <a:p>
                      <a:pPr algn="ctr"/>
                      <a:r>
                        <a:rPr lang="en-US" sz="1200" dirty="0"/>
                        <a:t>SIGKDD</a:t>
                      </a:r>
                    </a:p>
                  </a:txBody>
                  <a:tcPr/>
                </a:tc>
                <a:tc hMerge="1">
                  <a:txBody>
                    <a:bodyPr/>
                    <a:lstStyle/>
                    <a:p>
                      <a:endParaRPr lang="en-US" dirty="0"/>
                    </a:p>
                  </a:txBody>
                  <a:tcPr/>
                </a:tc>
                <a:extLst>
                  <a:ext uri="{0D108BD9-81ED-4DB2-BD59-A6C34878D82A}">
                    <a16:rowId xmlns:a16="http://schemas.microsoft.com/office/drawing/2014/main" val="10000"/>
                  </a:ext>
                </a:extLst>
              </a:tr>
              <a:tr h="267348">
                <a:tc>
                  <a:txBody>
                    <a:bodyPr/>
                    <a:lstStyle/>
                    <a:p>
                      <a:r>
                        <a:rPr lang="en-US" sz="1200" dirty="0"/>
                        <a:t>Method</a:t>
                      </a:r>
                    </a:p>
                  </a:txBody>
                  <a:tcPr/>
                </a:tc>
                <a:tc>
                  <a:txBody>
                    <a:bodyPr/>
                    <a:lstStyle/>
                    <a:p>
                      <a:r>
                        <a:rPr lang="en-US" sz="1200" dirty="0" err="1"/>
                        <a:t>SegPhrase</a:t>
                      </a:r>
                      <a:r>
                        <a:rPr lang="en-US" sz="1200" dirty="0"/>
                        <a:t>+</a:t>
                      </a:r>
                    </a:p>
                  </a:txBody>
                  <a:tcPr/>
                </a:tc>
                <a:tc>
                  <a:txBody>
                    <a:bodyPr/>
                    <a:lstStyle/>
                    <a:p>
                      <a:r>
                        <a:rPr lang="en-US" sz="1200" dirty="0"/>
                        <a:t>Chunking (TF-IDF &amp; C-Value)</a:t>
                      </a:r>
                    </a:p>
                  </a:txBody>
                  <a:tcPr/>
                </a:tc>
                <a:extLst>
                  <a:ext uri="{0D108BD9-81ED-4DB2-BD59-A6C34878D82A}">
                    <a16:rowId xmlns:a16="http://schemas.microsoft.com/office/drawing/2014/main" val="10001"/>
                  </a:ext>
                </a:extLst>
              </a:tr>
              <a:tr h="248083">
                <a:tc>
                  <a:txBody>
                    <a:bodyPr/>
                    <a:lstStyle/>
                    <a:p>
                      <a:r>
                        <a:rPr lang="en-US" sz="1200" dirty="0"/>
                        <a:t>1</a:t>
                      </a:r>
                    </a:p>
                  </a:txBody>
                  <a:tcPr/>
                </a:tc>
                <a:tc>
                  <a:txBody>
                    <a:bodyPr/>
                    <a:lstStyle/>
                    <a:p>
                      <a:r>
                        <a:rPr lang="en-US" sz="1200" dirty="0"/>
                        <a:t>data mining</a:t>
                      </a:r>
                    </a:p>
                  </a:txBody>
                  <a:tcPr/>
                </a:tc>
                <a:tc>
                  <a:txBody>
                    <a:bodyPr/>
                    <a:lstStyle/>
                    <a:p>
                      <a:r>
                        <a:rPr lang="en-US" sz="1200" dirty="0"/>
                        <a:t>data mining</a:t>
                      </a:r>
                    </a:p>
                  </a:txBody>
                  <a:tcPr/>
                </a:tc>
                <a:extLst>
                  <a:ext uri="{0D108BD9-81ED-4DB2-BD59-A6C34878D82A}">
                    <a16:rowId xmlns:a16="http://schemas.microsoft.com/office/drawing/2014/main" val="10002"/>
                  </a:ext>
                </a:extLst>
              </a:tr>
              <a:tr h="267348">
                <a:tc>
                  <a:txBody>
                    <a:bodyPr/>
                    <a:lstStyle/>
                    <a:p>
                      <a:r>
                        <a:rPr lang="en-US" sz="1200" dirty="0"/>
                        <a:t>2</a:t>
                      </a:r>
                    </a:p>
                  </a:txBody>
                  <a:tcPr/>
                </a:tc>
                <a:tc>
                  <a:txBody>
                    <a:bodyPr/>
                    <a:lstStyle/>
                    <a:p>
                      <a:r>
                        <a:rPr lang="en-US" sz="1200" dirty="0"/>
                        <a:t>data set</a:t>
                      </a:r>
                    </a:p>
                  </a:txBody>
                  <a:tcPr/>
                </a:tc>
                <a:tc>
                  <a:txBody>
                    <a:bodyPr/>
                    <a:lstStyle/>
                    <a:p>
                      <a:r>
                        <a:rPr lang="en-US" sz="1200" dirty="0"/>
                        <a:t>association</a:t>
                      </a:r>
                      <a:r>
                        <a:rPr lang="en-US" sz="1200" baseline="0" dirty="0"/>
                        <a:t> rule</a:t>
                      </a:r>
                      <a:endParaRPr lang="en-US" sz="1200" dirty="0"/>
                    </a:p>
                  </a:txBody>
                  <a:tcPr/>
                </a:tc>
                <a:extLst>
                  <a:ext uri="{0D108BD9-81ED-4DB2-BD59-A6C34878D82A}">
                    <a16:rowId xmlns:a16="http://schemas.microsoft.com/office/drawing/2014/main" val="10003"/>
                  </a:ext>
                </a:extLst>
              </a:tr>
              <a:tr h="267348">
                <a:tc>
                  <a:txBody>
                    <a:bodyPr/>
                    <a:lstStyle/>
                    <a:p>
                      <a:r>
                        <a:rPr lang="en-US" sz="1200" dirty="0"/>
                        <a:t>3</a:t>
                      </a:r>
                    </a:p>
                  </a:txBody>
                  <a:tcPr/>
                </a:tc>
                <a:tc>
                  <a:txBody>
                    <a:bodyPr/>
                    <a:lstStyle/>
                    <a:p>
                      <a:r>
                        <a:rPr lang="en-US" sz="1200" dirty="0"/>
                        <a:t>association</a:t>
                      </a:r>
                      <a:r>
                        <a:rPr lang="en-US" sz="1200" baseline="0" dirty="0"/>
                        <a:t> rule</a:t>
                      </a:r>
                      <a:endParaRPr lang="en-US" sz="1200" dirty="0"/>
                    </a:p>
                  </a:txBody>
                  <a:tcPr/>
                </a:tc>
                <a:tc>
                  <a:txBody>
                    <a:bodyPr/>
                    <a:lstStyle/>
                    <a:p>
                      <a:r>
                        <a:rPr lang="en-US" sz="1200" dirty="0"/>
                        <a:t>knowledge</a:t>
                      </a:r>
                      <a:r>
                        <a:rPr lang="en-US" sz="1200" baseline="0" dirty="0"/>
                        <a:t> discovery</a:t>
                      </a:r>
                      <a:endParaRPr lang="en-US" sz="1200" dirty="0"/>
                    </a:p>
                  </a:txBody>
                  <a:tcPr/>
                </a:tc>
                <a:extLst>
                  <a:ext uri="{0D108BD9-81ED-4DB2-BD59-A6C34878D82A}">
                    <a16:rowId xmlns:a16="http://schemas.microsoft.com/office/drawing/2014/main" val="10004"/>
                  </a:ext>
                </a:extLst>
              </a:tr>
              <a:tr h="267348">
                <a:tc>
                  <a:txBody>
                    <a:bodyPr/>
                    <a:lstStyle/>
                    <a:p>
                      <a:r>
                        <a:rPr lang="en-US" sz="1200" dirty="0"/>
                        <a:t>4</a:t>
                      </a:r>
                    </a:p>
                  </a:txBody>
                  <a:tcPr/>
                </a:tc>
                <a:tc>
                  <a:txBody>
                    <a:bodyPr/>
                    <a:lstStyle/>
                    <a:p>
                      <a:r>
                        <a:rPr lang="en-US" sz="1200" dirty="0"/>
                        <a:t>knowledge discovery</a:t>
                      </a:r>
                    </a:p>
                  </a:txBody>
                  <a:tcPr/>
                </a:tc>
                <a:tc>
                  <a:txBody>
                    <a:bodyPr/>
                    <a:lstStyle/>
                    <a:p>
                      <a:r>
                        <a:rPr lang="en-US" sz="1200" dirty="0"/>
                        <a:t>frequent </a:t>
                      </a:r>
                      <a:r>
                        <a:rPr lang="en-US" sz="1200" dirty="0" err="1"/>
                        <a:t>itemset</a:t>
                      </a:r>
                      <a:endParaRPr lang="en-US" sz="1200" dirty="0"/>
                    </a:p>
                  </a:txBody>
                  <a:tcPr/>
                </a:tc>
                <a:extLst>
                  <a:ext uri="{0D108BD9-81ED-4DB2-BD59-A6C34878D82A}">
                    <a16:rowId xmlns:a16="http://schemas.microsoft.com/office/drawing/2014/main" val="10005"/>
                  </a:ext>
                </a:extLst>
              </a:tr>
              <a:tr h="267348">
                <a:tc>
                  <a:txBody>
                    <a:bodyPr/>
                    <a:lstStyle/>
                    <a:p>
                      <a:r>
                        <a:rPr lang="en-US" sz="1200" dirty="0"/>
                        <a:t>5</a:t>
                      </a:r>
                    </a:p>
                  </a:txBody>
                  <a:tcPr/>
                </a:tc>
                <a:tc>
                  <a:txBody>
                    <a:bodyPr/>
                    <a:lstStyle/>
                    <a:p>
                      <a:r>
                        <a:rPr lang="en-US" sz="1200" b="1" dirty="0">
                          <a:solidFill>
                            <a:schemeClr val="bg1"/>
                          </a:solidFill>
                        </a:rPr>
                        <a:t>time series</a:t>
                      </a:r>
                    </a:p>
                  </a:txBody>
                  <a:tcPr>
                    <a:solidFill>
                      <a:srgbClr val="FF0000"/>
                    </a:solidFill>
                  </a:tcPr>
                </a:tc>
                <a:tc>
                  <a:txBody>
                    <a:bodyPr/>
                    <a:lstStyle/>
                    <a:p>
                      <a:r>
                        <a:rPr lang="en-US" sz="1200" dirty="0"/>
                        <a:t>decision tree</a:t>
                      </a:r>
                    </a:p>
                  </a:txBody>
                  <a:tcPr/>
                </a:tc>
                <a:extLst>
                  <a:ext uri="{0D108BD9-81ED-4DB2-BD59-A6C34878D82A}">
                    <a16:rowId xmlns:a16="http://schemas.microsoft.com/office/drawing/2014/main" val="10006"/>
                  </a:ext>
                </a:extLst>
              </a:tr>
              <a:tr h="267348">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extLst>
                  <a:ext uri="{0D108BD9-81ED-4DB2-BD59-A6C34878D82A}">
                    <a16:rowId xmlns:a16="http://schemas.microsoft.com/office/drawing/2014/main" val="10007"/>
                  </a:ext>
                </a:extLst>
              </a:tr>
              <a:tr h="267348">
                <a:tc>
                  <a:txBody>
                    <a:bodyPr/>
                    <a:lstStyle/>
                    <a:p>
                      <a:r>
                        <a:rPr lang="en-US" sz="1200" dirty="0"/>
                        <a:t>51</a:t>
                      </a:r>
                    </a:p>
                  </a:txBody>
                  <a:tcPr/>
                </a:tc>
                <a:tc>
                  <a:txBody>
                    <a:bodyPr/>
                    <a:lstStyle/>
                    <a:p>
                      <a:r>
                        <a:rPr lang="en-US" sz="1200" dirty="0"/>
                        <a:t>association rule mining</a:t>
                      </a:r>
                    </a:p>
                  </a:txBody>
                  <a:tcPr/>
                </a:tc>
                <a:tc>
                  <a:txBody>
                    <a:bodyPr/>
                    <a:lstStyle/>
                    <a:p>
                      <a:r>
                        <a:rPr lang="en-US" sz="1200" dirty="0"/>
                        <a:t>search space</a:t>
                      </a:r>
                    </a:p>
                  </a:txBody>
                  <a:tcPr/>
                </a:tc>
                <a:extLst>
                  <a:ext uri="{0D108BD9-81ED-4DB2-BD59-A6C34878D82A}">
                    <a16:rowId xmlns:a16="http://schemas.microsoft.com/office/drawing/2014/main" val="10008"/>
                  </a:ext>
                </a:extLst>
              </a:tr>
              <a:tr h="267348">
                <a:tc>
                  <a:txBody>
                    <a:bodyPr/>
                    <a:lstStyle/>
                    <a:p>
                      <a:r>
                        <a:rPr lang="en-US" sz="1200" dirty="0"/>
                        <a:t>52</a:t>
                      </a:r>
                    </a:p>
                  </a:txBody>
                  <a:tcPr/>
                </a:tc>
                <a:tc>
                  <a:txBody>
                    <a:bodyPr/>
                    <a:lstStyle/>
                    <a:p>
                      <a:pPr marL="0" algn="l" defTabSz="914400" rtl="0" eaLnBrk="1" latinLnBrk="0" hangingPunct="1"/>
                      <a:r>
                        <a:rPr lang="en-US" sz="1200" kern="1200" dirty="0">
                          <a:solidFill>
                            <a:schemeClr val="dk1"/>
                          </a:solidFill>
                          <a:latin typeface="+mn-lt"/>
                          <a:ea typeface="+mn-ea"/>
                          <a:cs typeface="+mn-cs"/>
                        </a:rPr>
                        <a:t>rule set</a:t>
                      </a:r>
                    </a:p>
                  </a:txBody>
                  <a:tcPr>
                    <a:solidFill>
                      <a:srgbClr val="F5D9CC"/>
                    </a:solidFill>
                  </a:tcPr>
                </a:tc>
                <a:tc>
                  <a:txBody>
                    <a:bodyPr/>
                    <a:lstStyle/>
                    <a:p>
                      <a:r>
                        <a:rPr lang="en-US" sz="1200" dirty="0"/>
                        <a:t>domain</a:t>
                      </a:r>
                      <a:r>
                        <a:rPr lang="en-US" sz="1200" baseline="0" dirty="0"/>
                        <a:t> knowledge</a:t>
                      </a:r>
                      <a:endParaRPr lang="en-US" sz="1200" dirty="0"/>
                    </a:p>
                  </a:txBody>
                  <a:tcPr/>
                </a:tc>
                <a:extLst>
                  <a:ext uri="{0D108BD9-81ED-4DB2-BD59-A6C34878D82A}">
                    <a16:rowId xmlns:a16="http://schemas.microsoft.com/office/drawing/2014/main" val="10009"/>
                  </a:ext>
                </a:extLst>
              </a:tr>
              <a:tr h="267348">
                <a:tc>
                  <a:txBody>
                    <a:bodyPr/>
                    <a:lstStyle/>
                    <a:p>
                      <a:r>
                        <a:rPr lang="en-US" sz="1200" dirty="0"/>
                        <a:t>53</a:t>
                      </a:r>
                    </a:p>
                  </a:txBody>
                  <a:tcPr/>
                </a:tc>
                <a:tc>
                  <a:txBody>
                    <a:bodyPr/>
                    <a:lstStyle/>
                    <a:p>
                      <a:r>
                        <a:rPr lang="en-US" sz="1200" dirty="0"/>
                        <a:t>concept drift</a:t>
                      </a:r>
                    </a:p>
                  </a:txBody>
                  <a:tcPr/>
                </a:tc>
                <a:tc>
                  <a:txBody>
                    <a:bodyPr/>
                    <a:lstStyle/>
                    <a:p>
                      <a:r>
                        <a:rPr lang="en-US" sz="1200" b="1" dirty="0">
                          <a:solidFill>
                            <a:schemeClr val="bg1"/>
                          </a:solidFill>
                        </a:rPr>
                        <a:t>important problem</a:t>
                      </a:r>
                    </a:p>
                  </a:txBody>
                  <a:tcPr>
                    <a:solidFill>
                      <a:srgbClr val="002060"/>
                    </a:solidFill>
                  </a:tcPr>
                </a:tc>
                <a:extLst>
                  <a:ext uri="{0D108BD9-81ED-4DB2-BD59-A6C34878D82A}">
                    <a16:rowId xmlns:a16="http://schemas.microsoft.com/office/drawing/2014/main" val="10010"/>
                  </a:ext>
                </a:extLst>
              </a:tr>
              <a:tr h="267348">
                <a:tc>
                  <a:txBody>
                    <a:bodyPr/>
                    <a:lstStyle/>
                    <a:p>
                      <a:r>
                        <a:rPr lang="en-US" sz="1200" dirty="0"/>
                        <a:t>54</a:t>
                      </a:r>
                    </a:p>
                  </a:txBody>
                  <a:tcPr/>
                </a:tc>
                <a:tc>
                  <a:txBody>
                    <a:bodyPr/>
                    <a:lstStyle/>
                    <a:p>
                      <a:r>
                        <a:rPr lang="en-US" sz="1200" b="0" dirty="0">
                          <a:solidFill>
                            <a:schemeClr val="tx1"/>
                          </a:solidFill>
                        </a:rPr>
                        <a:t>knowledge acquisition</a:t>
                      </a:r>
                    </a:p>
                  </a:txBody>
                  <a:tcPr>
                    <a:solidFill>
                      <a:srgbClr val="F5D9CC"/>
                    </a:solidFill>
                  </a:tcPr>
                </a:tc>
                <a:tc>
                  <a:txBody>
                    <a:bodyPr/>
                    <a:lstStyle/>
                    <a:p>
                      <a:r>
                        <a:rPr lang="en-US" sz="1200" dirty="0"/>
                        <a:t>concurrency control</a:t>
                      </a:r>
                    </a:p>
                  </a:txBody>
                  <a:tcPr/>
                </a:tc>
                <a:extLst>
                  <a:ext uri="{0D108BD9-81ED-4DB2-BD59-A6C34878D82A}">
                    <a16:rowId xmlns:a16="http://schemas.microsoft.com/office/drawing/2014/main" val="10011"/>
                  </a:ext>
                </a:extLst>
              </a:tr>
              <a:tr h="267348">
                <a:tc>
                  <a:txBody>
                    <a:bodyPr/>
                    <a:lstStyle/>
                    <a:p>
                      <a:r>
                        <a:rPr lang="en-US" sz="1200" dirty="0"/>
                        <a:t>55</a:t>
                      </a:r>
                    </a:p>
                  </a:txBody>
                  <a:tcPr/>
                </a:tc>
                <a:tc>
                  <a:txBody>
                    <a:bodyPr/>
                    <a:lstStyle/>
                    <a:p>
                      <a:r>
                        <a:rPr lang="en-US" sz="1200" b="1" dirty="0">
                          <a:solidFill>
                            <a:schemeClr val="bg1"/>
                          </a:solidFill>
                        </a:rPr>
                        <a:t>gene expression data</a:t>
                      </a:r>
                    </a:p>
                  </a:txBody>
                  <a:tcPr>
                    <a:solidFill>
                      <a:srgbClr val="FF0000"/>
                    </a:solidFill>
                  </a:tcPr>
                </a:tc>
                <a:tc>
                  <a:txBody>
                    <a:bodyPr/>
                    <a:lstStyle/>
                    <a:p>
                      <a:r>
                        <a:rPr lang="en-US" sz="1200" dirty="0"/>
                        <a:t>conceptual graph</a:t>
                      </a:r>
                    </a:p>
                  </a:txBody>
                  <a:tcPr/>
                </a:tc>
                <a:extLst>
                  <a:ext uri="{0D108BD9-81ED-4DB2-BD59-A6C34878D82A}">
                    <a16:rowId xmlns:a16="http://schemas.microsoft.com/office/drawing/2014/main" val="10012"/>
                  </a:ext>
                </a:extLst>
              </a:tr>
              <a:tr h="267348">
                <a:tc>
                  <a:txBody>
                    <a:bodyPr/>
                    <a:lstStyle/>
                    <a:p>
                      <a:r>
                        <a:rPr lang="en-US" sz="12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t>
                      </a:r>
                    </a:p>
                  </a:txBody>
                  <a:tcPr/>
                </a:tc>
                <a:tc>
                  <a:txBody>
                    <a:bodyPr/>
                    <a:lstStyle/>
                    <a:p>
                      <a:r>
                        <a:rPr lang="en-US" sz="1200" dirty="0"/>
                        <a:t>…</a:t>
                      </a:r>
                    </a:p>
                  </a:txBody>
                  <a:tcPr/>
                </a:tc>
                <a:extLst>
                  <a:ext uri="{0D108BD9-81ED-4DB2-BD59-A6C34878D82A}">
                    <a16:rowId xmlns:a16="http://schemas.microsoft.com/office/drawing/2014/main" val="10013"/>
                  </a:ext>
                </a:extLst>
              </a:tr>
              <a:tr h="267348">
                <a:tc>
                  <a:txBody>
                    <a:bodyPr/>
                    <a:lstStyle/>
                    <a:p>
                      <a:r>
                        <a:rPr lang="en-US" sz="1200" dirty="0"/>
                        <a:t>201</a:t>
                      </a:r>
                    </a:p>
                  </a:txBody>
                  <a:tcPr/>
                </a:tc>
                <a:tc>
                  <a:txBody>
                    <a:bodyPr/>
                    <a:lstStyle/>
                    <a:p>
                      <a:r>
                        <a:rPr lang="en-US" sz="1200" b="0" dirty="0">
                          <a:solidFill>
                            <a:schemeClr val="tx1"/>
                          </a:solidFill>
                        </a:rPr>
                        <a:t>web</a:t>
                      </a:r>
                      <a:r>
                        <a:rPr lang="en-US" sz="1200" b="0" baseline="0" dirty="0">
                          <a:solidFill>
                            <a:schemeClr val="tx1"/>
                          </a:solidFill>
                        </a:rPr>
                        <a:t> content</a:t>
                      </a:r>
                      <a:endParaRPr lang="en-US" sz="1200" b="0" dirty="0">
                        <a:solidFill>
                          <a:schemeClr val="tx1"/>
                        </a:solidFill>
                      </a:endParaRPr>
                    </a:p>
                  </a:txBody>
                  <a:tcPr>
                    <a:solidFill>
                      <a:srgbClr val="FAEDE7"/>
                    </a:solidFill>
                  </a:tcPr>
                </a:tc>
                <a:tc>
                  <a:txBody>
                    <a:bodyPr/>
                    <a:lstStyle/>
                    <a:p>
                      <a:r>
                        <a:rPr lang="en-US" sz="1200" b="0" dirty="0">
                          <a:solidFill>
                            <a:schemeClr val="tx1"/>
                          </a:solidFill>
                        </a:rPr>
                        <a:t>optimal solution</a:t>
                      </a:r>
                    </a:p>
                  </a:txBody>
                  <a:tcPr>
                    <a:solidFill>
                      <a:srgbClr val="FAEDE7"/>
                    </a:solidFill>
                  </a:tcPr>
                </a:tc>
                <a:extLst>
                  <a:ext uri="{0D108BD9-81ED-4DB2-BD59-A6C34878D82A}">
                    <a16:rowId xmlns:a16="http://schemas.microsoft.com/office/drawing/2014/main" val="10014"/>
                  </a:ext>
                </a:extLst>
              </a:tr>
              <a:tr h="267348">
                <a:tc>
                  <a:txBody>
                    <a:bodyPr/>
                    <a:lstStyle/>
                    <a:p>
                      <a:r>
                        <a:rPr lang="en-US" sz="1200" dirty="0"/>
                        <a:t>202</a:t>
                      </a:r>
                    </a:p>
                  </a:txBody>
                  <a:tcPr/>
                </a:tc>
                <a:tc>
                  <a:txBody>
                    <a:bodyPr/>
                    <a:lstStyle/>
                    <a:p>
                      <a:r>
                        <a:rPr lang="en-US" sz="1200" b="1" dirty="0">
                          <a:solidFill>
                            <a:schemeClr val="bg1"/>
                          </a:solidFill>
                        </a:rPr>
                        <a:t>frequent subgraph</a:t>
                      </a:r>
                    </a:p>
                  </a:txBody>
                  <a:tcPr>
                    <a:solidFill>
                      <a:srgbClr val="FF0000"/>
                    </a:solidFill>
                  </a:tcPr>
                </a:tc>
                <a:tc>
                  <a:txBody>
                    <a:bodyPr/>
                    <a:lstStyle/>
                    <a:p>
                      <a:r>
                        <a:rPr lang="en-US" sz="1200" dirty="0"/>
                        <a:t>semantic relationship</a:t>
                      </a:r>
                    </a:p>
                  </a:txBody>
                  <a:tcPr/>
                </a:tc>
                <a:extLst>
                  <a:ext uri="{0D108BD9-81ED-4DB2-BD59-A6C34878D82A}">
                    <a16:rowId xmlns:a16="http://schemas.microsoft.com/office/drawing/2014/main" val="10015"/>
                  </a:ext>
                </a:extLst>
              </a:tr>
              <a:tr h="267348">
                <a:tc>
                  <a:txBody>
                    <a:bodyPr/>
                    <a:lstStyle/>
                    <a:p>
                      <a:r>
                        <a:rPr lang="en-US" sz="1200" dirty="0"/>
                        <a:t>203</a:t>
                      </a:r>
                    </a:p>
                  </a:txBody>
                  <a:tcPr/>
                </a:tc>
                <a:tc>
                  <a:txBody>
                    <a:bodyPr/>
                    <a:lstStyle/>
                    <a:p>
                      <a:r>
                        <a:rPr lang="en-US" sz="1200" dirty="0"/>
                        <a:t>intrusion detection</a:t>
                      </a:r>
                    </a:p>
                  </a:txBody>
                  <a:tcPr/>
                </a:tc>
                <a:tc>
                  <a:txBody>
                    <a:bodyPr/>
                    <a:lstStyle/>
                    <a:p>
                      <a:r>
                        <a:rPr lang="en-US" sz="1200" b="1" dirty="0">
                          <a:solidFill>
                            <a:schemeClr val="bg1"/>
                          </a:solidFill>
                        </a:rPr>
                        <a:t>effective way</a:t>
                      </a:r>
                    </a:p>
                  </a:txBody>
                  <a:tcPr>
                    <a:solidFill>
                      <a:srgbClr val="002060"/>
                    </a:solidFill>
                  </a:tcPr>
                </a:tc>
                <a:extLst>
                  <a:ext uri="{0D108BD9-81ED-4DB2-BD59-A6C34878D82A}">
                    <a16:rowId xmlns:a16="http://schemas.microsoft.com/office/drawing/2014/main" val="10016"/>
                  </a:ext>
                </a:extLst>
              </a:tr>
              <a:tr h="267348">
                <a:tc>
                  <a:txBody>
                    <a:bodyPr/>
                    <a:lstStyle/>
                    <a:p>
                      <a:r>
                        <a:rPr lang="en-US" sz="1200" dirty="0"/>
                        <a:t>204</a:t>
                      </a:r>
                    </a:p>
                  </a:txBody>
                  <a:tcPr/>
                </a:tc>
                <a:tc>
                  <a:txBody>
                    <a:bodyPr/>
                    <a:lstStyle/>
                    <a:p>
                      <a:r>
                        <a:rPr lang="en-US" sz="1200" b="1" dirty="0">
                          <a:solidFill>
                            <a:schemeClr val="bg1"/>
                          </a:solidFill>
                        </a:rPr>
                        <a:t>categorical attribute</a:t>
                      </a:r>
                    </a:p>
                  </a:txBody>
                  <a:tcPr>
                    <a:solidFill>
                      <a:srgbClr val="FF0000"/>
                    </a:solidFill>
                  </a:tcPr>
                </a:tc>
                <a:tc>
                  <a:txBody>
                    <a:bodyPr/>
                    <a:lstStyle/>
                    <a:p>
                      <a:r>
                        <a:rPr lang="en-US" sz="1200" b="0" dirty="0">
                          <a:solidFill>
                            <a:schemeClr val="tx1"/>
                          </a:solidFill>
                        </a:rPr>
                        <a:t>space complexity</a:t>
                      </a:r>
                    </a:p>
                  </a:txBody>
                  <a:tcPr>
                    <a:solidFill>
                      <a:srgbClr val="F5D9CC"/>
                    </a:solidFill>
                  </a:tcPr>
                </a:tc>
                <a:extLst>
                  <a:ext uri="{0D108BD9-81ED-4DB2-BD59-A6C34878D82A}">
                    <a16:rowId xmlns:a16="http://schemas.microsoft.com/office/drawing/2014/main" val="10017"/>
                  </a:ext>
                </a:extLst>
              </a:tr>
              <a:tr h="267348">
                <a:tc>
                  <a:txBody>
                    <a:bodyPr/>
                    <a:lstStyle/>
                    <a:p>
                      <a:r>
                        <a:rPr lang="en-US" sz="1200" dirty="0"/>
                        <a:t>205</a:t>
                      </a:r>
                    </a:p>
                  </a:txBody>
                  <a:tcPr/>
                </a:tc>
                <a:tc>
                  <a:txBody>
                    <a:bodyPr/>
                    <a:lstStyle/>
                    <a:p>
                      <a:r>
                        <a:rPr lang="en-US" sz="1200" dirty="0"/>
                        <a:t>user preference</a:t>
                      </a:r>
                    </a:p>
                  </a:txBody>
                  <a:tcPr/>
                </a:tc>
                <a:tc>
                  <a:txBody>
                    <a:bodyPr/>
                    <a:lstStyle/>
                    <a:p>
                      <a:r>
                        <a:rPr lang="en-US" sz="1200" b="1" dirty="0">
                          <a:solidFill>
                            <a:schemeClr val="bg1"/>
                          </a:solidFill>
                        </a:rPr>
                        <a:t>small set</a:t>
                      </a:r>
                    </a:p>
                  </a:txBody>
                  <a:tcPr>
                    <a:solidFill>
                      <a:srgbClr val="002060"/>
                    </a:solidFill>
                  </a:tcPr>
                </a:tc>
                <a:extLst>
                  <a:ext uri="{0D108BD9-81ED-4DB2-BD59-A6C34878D82A}">
                    <a16:rowId xmlns:a16="http://schemas.microsoft.com/office/drawing/2014/main" val="10018"/>
                  </a:ext>
                </a:extLst>
              </a:tr>
              <a:tr h="267348">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extLst>
                  <a:ext uri="{0D108BD9-81ED-4DB2-BD59-A6C34878D82A}">
                    <a16:rowId xmlns:a16="http://schemas.microsoft.com/office/drawing/2014/main" val="10019"/>
                  </a:ext>
                </a:extLst>
              </a:tr>
            </a:tbl>
          </a:graphicData>
        </a:graphic>
      </p:graphicFrame>
      <p:sp>
        <p:nvSpPr>
          <p:cNvPr id="8" name="TextBox 7"/>
          <p:cNvSpPr txBox="1"/>
          <p:nvPr/>
        </p:nvSpPr>
        <p:spPr>
          <a:xfrm>
            <a:off x="4322674" y="3592852"/>
            <a:ext cx="2005140" cy="369332"/>
          </a:xfrm>
          <a:prstGeom prst="rect">
            <a:avLst/>
          </a:prstGeom>
          <a:solidFill>
            <a:srgbClr val="92D050"/>
          </a:solidFill>
        </p:spPr>
        <p:txBody>
          <a:bodyPr wrap="square" rtlCol="0">
            <a:spAutoFit/>
          </a:bodyPr>
          <a:lstStyle/>
          <a:p>
            <a:pPr defTabSz="914400"/>
            <a:r>
              <a:rPr lang="en-US" sz="1800" dirty="0">
                <a:solidFill>
                  <a:srgbClr val="FF0000"/>
                </a:solidFill>
              </a:rPr>
              <a:t>Only in </a:t>
            </a:r>
            <a:r>
              <a:rPr lang="en-US" sz="1800" dirty="0" err="1">
                <a:solidFill>
                  <a:srgbClr val="FF0000"/>
                </a:solidFill>
              </a:rPr>
              <a:t>SegPhrase</a:t>
            </a:r>
            <a:r>
              <a:rPr lang="en-US" sz="1800" dirty="0">
                <a:solidFill>
                  <a:srgbClr val="FF0000"/>
                </a:solidFill>
              </a:rPr>
              <a:t>+ </a:t>
            </a:r>
          </a:p>
        </p:txBody>
      </p:sp>
      <p:sp>
        <p:nvSpPr>
          <p:cNvPr id="9" name="TextBox 8"/>
          <p:cNvSpPr txBox="1"/>
          <p:nvPr/>
        </p:nvSpPr>
        <p:spPr>
          <a:xfrm>
            <a:off x="8100649" y="3099382"/>
            <a:ext cx="1811215" cy="369332"/>
          </a:xfrm>
          <a:prstGeom prst="rect">
            <a:avLst/>
          </a:prstGeom>
          <a:solidFill>
            <a:srgbClr val="92D050"/>
          </a:solidFill>
        </p:spPr>
        <p:txBody>
          <a:bodyPr wrap="square" rtlCol="0">
            <a:spAutoFit/>
          </a:bodyPr>
          <a:lstStyle/>
          <a:p>
            <a:pPr defTabSz="914400"/>
            <a:r>
              <a:rPr lang="en-US" sz="1800" dirty="0">
                <a:solidFill>
                  <a:srgbClr val="002060"/>
                </a:solidFill>
              </a:rPr>
              <a:t>Only in Chunking</a:t>
            </a:r>
          </a:p>
        </p:txBody>
      </p:sp>
      <p:sp>
        <p:nvSpPr>
          <p:cNvPr id="3" name="Curved Left Arrow 2"/>
          <p:cNvSpPr/>
          <p:nvPr/>
        </p:nvSpPr>
        <p:spPr>
          <a:xfrm rot="11554549" flipH="1">
            <a:off x="5453752" y="3112187"/>
            <a:ext cx="170579" cy="480665"/>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Left Arrow 9"/>
          <p:cNvSpPr/>
          <p:nvPr/>
        </p:nvSpPr>
        <p:spPr>
          <a:xfrm>
            <a:off x="5674613" y="3953778"/>
            <a:ext cx="366136" cy="1884314"/>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a:off x="5179158" y="3970829"/>
            <a:ext cx="145893" cy="480665"/>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Left Arrow 11"/>
          <p:cNvSpPr/>
          <p:nvPr/>
        </p:nvSpPr>
        <p:spPr>
          <a:xfrm>
            <a:off x="5403469" y="3980790"/>
            <a:ext cx="271143" cy="1274336"/>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Left Arrow 12"/>
          <p:cNvSpPr/>
          <p:nvPr/>
        </p:nvSpPr>
        <p:spPr>
          <a:xfrm flipH="1">
            <a:off x="8378755" y="3468713"/>
            <a:ext cx="357457" cy="2680878"/>
          </a:xfrm>
          <a:prstGeom prst="curvedLef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Left Arrow 13"/>
          <p:cNvSpPr/>
          <p:nvPr/>
        </p:nvSpPr>
        <p:spPr>
          <a:xfrm flipH="1">
            <a:off x="8610367" y="3462508"/>
            <a:ext cx="203877" cy="2084182"/>
          </a:xfrm>
          <a:prstGeom prst="curvedLef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a:xfrm flipH="1">
            <a:off x="8759750" y="3468714"/>
            <a:ext cx="156919" cy="480665"/>
          </a:xfrm>
          <a:prstGeom prst="curvedLef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979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P spid="10" grpId="0" animBg="1"/>
      <p:bldP spid="11" grpId="0" animBg="1"/>
      <p:bldP spid="12" grpId="0" animBg="1"/>
      <p:bldP spid="13" grpId="0" animBg="1"/>
      <p:bldP spid="14" grpId="0" animBg="1"/>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09320"/>
            <a:ext cx="12192000" cy="1055626"/>
          </a:xfrm>
        </p:spPr>
        <p:txBody>
          <a:bodyPr>
            <a:noAutofit/>
          </a:bodyPr>
          <a:lstStyle/>
          <a:p>
            <a:pPr marL="547688">
              <a:lnSpc>
                <a:spcPct val="100000"/>
              </a:lnSpc>
              <a:spcAft>
                <a:spcPts val="600"/>
              </a:spcAft>
              <a:defRPr/>
            </a:pPr>
            <a:r>
              <a:rPr lang="en-US" sz="4000" b="1" dirty="0">
                <a:solidFill>
                  <a:srgbClr val="000000"/>
                </a:solidFill>
                <a:effectLst>
                  <a:outerShdw blurRad="50800" dist="38100" dir="2700000" algn="tl" rotWithShape="0">
                    <a:prstClr val="black">
                      <a:alpha val="40000"/>
                    </a:prstClr>
                  </a:outerShdw>
                </a:effectLst>
              </a:rPr>
              <a:t>Mining Quality Phrases in Multiple Languages</a:t>
            </a:r>
            <a:endParaRPr lang="en-US" altLang="zh-CN" sz="3200" b="1" dirty="0">
              <a:solidFill>
                <a:srgbClr val="000000"/>
              </a:solidFill>
              <a:effectLst>
                <a:outerShdw blurRad="50800" dist="38100" dir="2700000" algn="tl" rotWithShape="0">
                  <a:prstClr val="black">
                    <a:alpha val="40000"/>
                  </a:prstClr>
                </a:outerShdw>
              </a:effectLst>
            </a:endParaRPr>
          </a:p>
        </p:txBody>
      </p:sp>
      <p:sp>
        <p:nvSpPr>
          <p:cNvPr id="5" name="Rectangle 1027"/>
          <p:cNvSpPr txBox="1">
            <a:spLocks noChangeArrowheads="1"/>
          </p:cNvSpPr>
          <p:nvPr/>
        </p:nvSpPr>
        <p:spPr>
          <a:xfrm>
            <a:off x="1905000" y="1447800"/>
            <a:ext cx="8610600" cy="4343400"/>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0" indent="0">
              <a:spcAft>
                <a:spcPts val="600"/>
              </a:spcAft>
              <a:buFont typeface="Wingdings" panose="05000000000000000000" pitchFamily="2" charset="2"/>
              <a:buNone/>
            </a:pPr>
            <a:endParaRPr lang="en-US" dirty="0">
              <a:solidFill>
                <a:srgbClr val="000000"/>
              </a:solidFill>
            </a:endParaRPr>
          </a:p>
        </p:txBody>
      </p:sp>
      <p:graphicFrame>
        <p:nvGraphicFramePr>
          <p:cNvPr id="6" name="Table 5"/>
          <p:cNvGraphicFramePr>
            <a:graphicFrameLocks noGrp="1"/>
          </p:cNvGraphicFramePr>
          <p:nvPr/>
        </p:nvGraphicFramePr>
        <p:xfrm>
          <a:off x="5764244" y="1167321"/>
          <a:ext cx="5792216" cy="5608320"/>
        </p:xfrm>
        <a:graphic>
          <a:graphicData uri="http://schemas.openxmlformats.org/drawingml/2006/table">
            <a:tbl>
              <a:tblPr firstRow="1" bandRow="1">
                <a:tableStyleId>{5C22544A-7EE6-4342-B048-85BDC9FD1C3A}</a:tableStyleId>
              </a:tblPr>
              <a:tblGrid>
                <a:gridCol w="665739">
                  <a:extLst>
                    <a:ext uri="{9D8B030D-6E8A-4147-A177-3AD203B41FA5}">
                      <a16:colId xmlns:a16="http://schemas.microsoft.com/office/drawing/2014/main" val="20000"/>
                    </a:ext>
                  </a:extLst>
                </a:gridCol>
                <a:gridCol w="2937754">
                  <a:extLst>
                    <a:ext uri="{9D8B030D-6E8A-4147-A177-3AD203B41FA5}">
                      <a16:colId xmlns:a16="http://schemas.microsoft.com/office/drawing/2014/main" val="20001"/>
                    </a:ext>
                  </a:extLst>
                </a:gridCol>
                <a:gridCol w="2188723">
                  <a:extLst>
                    <a:ext uri="{9D8B030D-6E8A-4147-A177-3AD203B41FA5}">
                      <a16:colId xmlns:a16="http://schemas.microsoft.com/office/drawing/2014/main" val="20002"/>
                    </a:ext>
                  </a:extLst>
                </a:gridCol>
              </a:tblGrid>
              <a:tr h="277637">
                <a:tc>
                  <a:txBody>
                    <a:bodyPr/>
                    <a:lstStyle/>
                    <a:p>
                      <a:r>
                        <a:rPr lang="en-US" sz="1600" dirty="0">
                          <a:latin typeface="+mn-lt"/>
                        </a:rPr>
                        <a:t>Rank</a:t>
                      </a:r>
                    </a:p>
                  </a:txBody>
                  <a:tcPr/>
                </a:tc>
                <a:tc>
                  <a:txBody>
                    <a:bodyPr/>
                    <a:lstStyle/>
                    <a:p>
                      <a:r>
                        <a:rPr lang="en-US" sz="1600" dirty="0">
                          <a:latin typeface="+mn-lt"/>
                        </a:rPr>
                        <a:t>Phrase</a:t>
                      </a:r>
                    </a:p>
                  </a:txBody>
                  <a:tcPr/>
                </a:tc>
                <a:tc>
                  <a:txBody>
                    <a:bodyPr/>
                    <a:lstStyle/>
                    <a:p>
                      <a:r>
                        <a:rPr lang="en-US" sz="1600" dirty="0">
                          <a:latin typeface="+mn-lt"/>
                        </a:rPr>
                        <a:t>In English</a:t>
                      </a:r>
                    </a:p>
                  </a:txBody>
                  <a:tcPr/>
                </a:tc>
                <a:extLst>
                  <a:ext uri="{0D108BD9-81ED-4DB2-BD59-A6C34878D82A}">
                    <a16:rowId xmlns:a16="http://schemas.microsoft.com/office/drawing/2014/main" val="10000"/>
                  </a:ext>
                </a:extLst>
              </a:tr>
              <a:tr h="314325">
                <a:tc>
                  <a:txBody>
                    <a:bodyPr/>
                    <a:lstStyle/>
                    <a:p>
                      <a:r>
                        <a:rPr lang="en-US" sz="1600" dirty="0">
                          <a:latin typeface="+mn-lt"/>
                        </a:rPr>
                        <a:t>…</a:t>
                      </a:r>
                    </a:p>
                  </a:txBody>
                  <a:tcPr/>
                </a:tc>
                <a:tc>
                  <a:txBody>
                    <a:bodyPr/>
                    <a:lstStyle/>
                    <a:p>
                      <a:r>
                        <a:rPr lang="en-US" sz="1600" dirty="0">
                          <a:latin typeface="+mn-lt"/>
                        </a:rPr>
                        <a:t>…</a:t>
                      </a:r>
                    </a:p>
                  </a:txBody>
                  <a:tcPr/>
                </a:tc>
                <a:tc>
                  <a:txBody>
                    <a:bodyPr/>
                    <a:lstStyle/>
                    <a:p>
                      <a:r>
                        <a:rPr lang="en-US" sz="1600" dirty="0">
                          <a:latin typeface="+mn-lt"/>
                        </a:rPr>
                        <a:t>…</a:t>
                      </a:r>
                    </a:p>
                  </a:txBody>
                  <a:tcPr/>
                </a:tc>
                <a:extLst>
                  <a:ext uri="{0D108BD9-81ED-4DB2-BD59-A6C34878D82A}">
                    <a16:rowId xmlns:a16="http://schemas.microsoft.com/office/drawing/2014/main" val="10001"/>
                  </a:ext>
                </a:extLst>
              </a:tr>
              <a:tr h="314325">
                <a:tc>
                  <a:txBody>
                    <a:bodyPr/>
                    <a:lstStyle/>
                    <a:p>
                      <a:r>
                        <a:rPr lang="en-US" sz="1600" dirty="0">
                          <a:latin typeface="+mn-lt"/>
                        </a:rPr>
                        <a:t>62</a:t>
                      </a:r>
                    </a:p>
                  </a:txBody>
                  <a:tcPr/>
                </a:tc>
                <a:tc>
                  <a:txBody>
                    <a:bodyPr/>
                    <a:lstStyle/>
                    <a:p>
                      <a:r>
                        <a:rPr lang="zh-CN" altLang="en-US" sz="1600" dirty="0">
                          <a:latin typeface="+mn-lt"/>
                        </a:rPr>
                        <a:t>首席</a:t>
                      </a:r>
                      <a:r>
                        <a:rPr lang="en-US" altLang="zh-CN" sz="1600" dirty="0">
                          <a:latin typeface="+mn-lt"/>
                        </a:rPr>
                        <a:t>_</a:t>
                      </a:r>
                      <a:r>
                        <a:rPr lang="zh-CN" altLang="en-US" sz="1600" dirty="0">
                          <a:latin typeface="+mn-lt"/>
                        </a:rPr>
                        <a:t>执行官</a:t>
                      </a:r>
                      <a:endParaRPr lang="en-US" sz="1600" dirty="0">
                        <a:latin typeface="+mn-lt"/>
                      </a:endParaRPr>
                    </a:p>
                  </a:txBody>
                  <a:tcPr/>
                </a:tc>
                <a:tc>
                  <a:txBody>
                    <a:bodyPr/>
                    <a:lstStyle/>
                    <a:p>
                      <a:r>
                        <a:rPr lang="en-US" sz="1600" dirty="0">
                          <a:latin typeface="+mn-lt"/>
                        </a:rPr>
                        <a:t>CEO</a:t>
                      </a:r>
                    </a:p>
                  </a:txBody>
                  <a:tcPr/>
                </a:tc>
                <a:extLst>
                  <a:ext uri="{0D108BD9-81ED-4DB2-BD59-A6C34878D82A}">
                    <a16:rowId xmlns:a16="http://schemas.microsoft.com/office/drawing/2014/main" val="10002"/>
                  </a:ext>
                </a:extLst>
              </a:tr>
              <a:tr h="314325">
                <a:tc>
                  <a:txBody>
                    <a:bodyPr/>
                    <a:lstStyle/>
                    <a:p>
                      <a:r>
                        <a:rPr lang="en-US" sz="1600" dirty="0">
                          <a:latin typeface="+mn-lt"/>
                        </a:rPr>
                        <a:t>63</a:t>
                      </a:r>
                    </a:p>
                  </a:txBody>
                  <a:tcPr/>
                </a:tc>
                <a:tc>
                  <a:txBody>
                    <a:bodyPr/>
                    <a:lstStyle/>
                    <a:p>
                      <a:r>
                        <a:rPr lang="zh-CN" altLang="en-US" sz="1600" dirty="0">
                          <a:latin typeface="+mn-lt"/>
                        </a:rPr>
                        <a:t>中间</a:t>
                      </a:r>
                      <a:r>
                        <a:rPr lang="en-US" altLang="zh-CN" sz="1600" dirty="0">
                          <a:latin typeface="+mn-lt"/>
                        </a:rPr>
                        <a:t>_</a:t>
                      </a:r>
                      <a:r>
                        <a:rPr lang="zh-CN" altLang="en-US" sz="1600" dirty="0">
                          <a:latin typeface="+mn-lt"/>
                        </a:rPr>
                        <a:t>偏右</a:t>
                      </a:r>
                      <a:endParaRPr lang="en-US" sz="1600" dirty="0">
                        <a:latin typeface="+mn-lt"/>
                      </a:endParaRPr>
                    </a:p>
                  </a:txBody>
                  <a:tcPr/>
                </a:tc>
                <a:tc>
                  <a:txBody>
                    <a:bodyPr/>
                    <a:lstStyle/>
                    <a:p>
                      <a:r>
                        <a:rPr lang="en-US" sz="1600" dirty="0">
                          <a:latin typeface="+mn-lt"/>
                        </a:rPr>
                        <a:t>Middle-right</a:t>
                      </a:r>
                    </a:p>
                  </a:txBody>
                  <a:tcPr/>
                </a:tc>
                <a:extLst>
                  <a:ext uri="{0D108BD9-81ED-4DB2-BD59-A6C34878D82A}">
                    <a16:rowId xmlns:a16="http://schemas.microsoft.com/office/drawing/2014/main" val="10003"/>
                  </a:ext>
                </a:extLst>
              </a:tr>
              <a:tr h="314325">
                <a:tc>
                  <a:txBody>
                    <a:bodyPr/>
                    <a:lstStyle/>
                    <a:p>
                      <a:r>
                        <a:rPr lang="en-US" sz="1600" dirty="0">
                          <a:latin typeface="+mn-lt"/>
                        </a:rPr>
                        <a:t>…</a:t>
                      </a:r>
                    </a:p>
                  </a:txBody>
                  <a:tcPr/>
                </a:tc>
                <a:tc>
                  <a:txBody>
                    <a:bodyPr/>
                    <a:lstStyle/>
                    <a:p>
                      <a:r>
                        <a:rPr lang="en-US" sz="1600" dirty="0">
                          <a:latin typeface="+mn-lt"/>
                        </a:rPr>
                        <a:t>…</a:t>
                      </a:r>
                    </a:p>
                  </a:txBody>
                  <a:tcPr/>
                </a:tc>
                <a:tc>
                  <a:txBody>
                    <a:bodyPr/>
                    <a:lstStyle/>
                    <a:p>
                      <a:r>
                        <a:rPr lang="en-US" sz="1600" dirty="0">
                          <a:latin typeface="+mn-lt"/>
                        </a:rPr>
                        <a:t>…</a:t>
                      </a:r>
                    </a:p>
                  </a:txBody>
                  <a:tcPr/>
                </a:tc>
                <a:extLst>
                  <a:ext uri="{0D108BD9-81ED-4DB2-BD59-A6C34878D82A}">
                    <a16:rowId xmlns:a16="http://schemas.microsoft.com/office/drawing/2014/main" val="10004"/>
                  </a:ext>
                </a:extLst>
              </a:tr>
              <a:tr h="314325">
                <a:tc>
                  <a:txBody>
                    <a:bodyPr/>
                    <a:lstStyle/>
                    <a:p>
                      <a:r>
                        <a:rPr lang="en-US" sz="1600" dirty="0">
                          <a:latin typeface="+mn-lt"/>
                        </a:rPr>
                        <a:t>84</a:t>
                      </a:r>
                    </a:p>
                  </a:txBody>
                  <a:tcPr/>
                </a:tc>
                <a:tc>
                  <a:txBody>
                    <a:bodyPr/>
                    <a:lstStyle/>
                    <a:p>
                      <a:r>
                        <a:rPr lang="zh-CN" altLang="en-US" sz="1600" dirty="0">
                          <a:latin typeface="+mn-lt"/>
                        </a:rPr>
                        <a:t>百度</a:t>
                      </a:r>
                      <a:r>
                        <a:rPr lang="en-US" altLang="zh-CN" sz="1600" dirty="0">
                          <a:latin typeface="+mn-lt"/>
                        </a:rPr>
                        <a:t>_</a:t>
                      </a:r>
                      <a:r>
                        <a:rPr lang="zh-CN" altLang="en-US" sz="1600" dirty="0">
                          <a:latin typeface="+mn-lt"/>
                        </a:rPr>
                        <a:t>百科</a:t>
                      </a:r>
                      <a:endParaRPr lang="en-US" sz="1600" dirty="0">
                        <a:latin typeface="+mn-lt"/>
                      </a:endParaRPr>
                    </a:p>
                  </a:txBody>
                  <a:tcPr/>
                </a:tc>
                <a:tc>
                  <a:txBody>
                    <a:bodyPr/>
                    <a:lstStyle/>
                    <a:p>
                      <a:r>
                        <a:rPr lang="en-US" sz="1600" dirty="0">
                          <a:latin typeface="+mn-lt"/>
                        </a:rPr>
                        <a:t>Baidu </a:t>
                      </a:r>
                      <a:r>
                        <a:rPr lang="en-US" sz="1600" dirty="0" err="1">
                          <a:latin typeface="+mn-lt"/>
                        </a:rPr>
                        <a:t>Pedia</a:t>
                      </a:r>
                      <a:endParaRPr lang="en-US" sz="1600" dirty="0">
                        <a:latin typeface="+mn-lt"/>
                      </a:endParaRPr>
                    </a:p>
                  </a:txBody>
                  <a:tcPr/>
                </a:tc>
                <a:extLst>
                  <a:ext uri="{0D108BD9-81ED-4DB2-BD59-A6C34878D82A}">
                    <a16:rowId xmlns:a16="http://schemas.microsoft.com/office/drawing/2014/main" val="10005"/>
                  </a:ext>
                </a:extLst>
              </a:tr>
              <a:tr h="314325">
                <a:tc>
                  <a:txBody>
                    <a:bodyPr/>
                    <a:lstStyle/>
                    <a:p>
                      <a:r>
                        <a:rPr lang="en-US" sz="1600" dirty="0">
                          <a:latin typeface="+mn-lt"/>
                        </a:rPr>
                        <a:t>85</a:t>
                      </a:r>
                    </a:p>
                  </a:txBody>
                  <a:tcPr/>
                </a:tc>
                <a:tc>
                  <a:txBody>
                    <a:bodyPr/>
                    <a:lstStyle/>
                    <a:p>
                      <a:r>
                        <a:rPr lang="zh-CN" altLang="en-US" sz="1600" dirty="0">
                          <a:latin typeface="+mn-lt"/>
                        </a:rPr>
                        <a:t>热带</a:t>
                      </a:r>
                      <a:r>
                        <a:rPr lang="en-US" altLang="zh-CN" sz="1600" dirty="0">
                          <a:latin typeface="+mn-lt"/>
                        </a:rPr>
                        <a:t>_</a:t>
                      </a:r>
                      <a:r>
                        <a:rPr lang="zh-CN" altLang="en-US" sz="1600" dirty="0">
                          <a:latin typeface="+mn-lt"/>
                        </a:rPr>
                        <a:t>气旋</a:t>
                      </a:r>
                      <a:endParaRPr lang="en-US" sz="1600" dirty="0">
                        <a:latin typeface="+mn-lt"/>
                      </a:endParaRPr>
                    </a:p>
                  </a:txBody>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Tropical cyclone</a:t>
                      </a:r>
                    </a:p>
                  </a:txBody>
                  <a:tcPr/>
                </a:tc>
                <a:extLst>
                  <a:ext uri="{0D108BD9-81ED-4DB2-BD59-A6C34878D82A}">
                    <a16:rowId xmlns:a16="http://schemas.microsoft.com/office/drawing/2014/main" val="10006"/>
                  </a:ext>
                </a:extLst>
              </a:tr>
              <a:tr h="314325">
                <a:tc>
                  <a:txBody>
                    <a:bodyPr/>
                    <a:lstStyle/>
                    <a:p>
                      <a:r>
                        <a:rPr lang="en-US" sz="1600" dirty="0">
                          <a:latin typeface="+mn-lt"/>
                        </a:rPr>
                        <a:t>86</a:t>
                      </a:r>
                    </a:p>
                  </a:txBody>
                  <a:tcPr/>
                </a:tc>
                <a:tc>
                  <a:txBody>
                    <a:bodyPr/>
                    <a:lstStyle/>
                    <a:p>
                      <a:r>
                        <a:rPr lang="zh-CN" altLang="en-US" sz="1600" dirty="0">
                          <a:latin typeface="+mn-lt"/>
                        </a:rPr>
                        <a:t>中国科学院</a:t>
                      </a:r>
                      <a:r>
                        <a:rPr lang="en-US" altLang="zh-CN" sz="1600" dirty="0">
                          <a:latin typeface="+mn-lt"/>
                        </a:rPr>
                        <a:t>_</a:t>
                      </a:r>
                      <a:r>
                        <a:rPr lang="zh-CN" altLang="en-US" sz="1600" dirty="0">
                          <a:latin typeface="+mn-lt"/>
                        </a:rPr>
                        <a:t>院士</a:t>
                      </a:r>
                      <a:endParaRPr lang="en-US" sz="1600" dirty="0">
                        <a:latin typeface="+mn-lt"/>
                      </a:endParaRPr>
                    </a:p>
                  </a:txBody>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Fellow of Chinese Academy of Sciences</a:t>
                      </a:r>
                    </a:p>
                  </a:txBody>
                  <a:tcPr/>
                </a:tc>
                <a:extLst>
                  <a:ext uri="{0D108BD9-81ED-4DB2-BD59-A6C34878D82A}">
                    <a16:rowId xmlns:a16="http://schemas.microsoft.com/office/drawing/2014/main" val="10007"/>
                  </a:ext>
                </a:extLst>
              </a:tr>
              <a:tr h="314325">
                <a:tc>
                  <a:txBody>
                    <a:bodyPr/>
                    <a:lstStyle/>
                    <a:p>
                      <a:r>
                        <a:rPr lang="en-US" sz="1600" dirty="0">
                          <a:latin typeface="+mn-lt"/>
                        </a:rPr>
                        <a:t>…</a:t>
                      </a:r>
                    </a:p>
                  </a:txBody>
                  <a:tcPr/>
                </a:tc>
                <a:tc>
                  <a:txBody>
                    <a:bodyPr/>
                    <a:lstStyle/>
                    <a:p>
                      <a:r>
                        <a:rPr lang="en-US" sz="1600" dirty="0">
                          <a:latin typeface="+mn-lt"/>
                        </a:rPr>
                        <a:t>…</a:t>
                      </a:r>
                    </a:p>
                  </a:txBody>
                  <a:tcPr/>
                </a:tc>
                <a:tc>
                  <a:txBody>
                    <a:bodyPr/>
                    <a:lstStyle/>
                    <a:p>
                      <a:r>
                        <a:rPr lang="en-US" sz="1600" dirty="0">
                          <a:latin typeface="+mn-lt"/>
                        </a:rPr>
                        <a:t>…</a:t>
                      </a:r>
                    </a:p>
                  </a:txBody>
                  <a:tcPr/>
                </a:tc>
                <a:extLst>
                  <a:ext uri="{0D108BD9-81ED-4DB2-BD59-A6C34878D82A}">
                    <a16:rowId xmlns:a16="http://schemas.microsoft.com/office/drawing/2014/main" val="10008"/>
                  </a:ext>
                </a:extLst>
              </a:tr>
              <a:tr h="314325">
                <a:tc>
                  <a:txBody>
                    <a:bodyPr/>
                    <a:lstStyle/>
                    <a:p>
                      <a:r>
                        <a:rPr lang="en-US" sz="1600" dirty="0">
                          <a:latin typeface="+mn-lt"/>
                        </a:rPr>
                        <a:t>1001</a:t>
                      </a:r>
                    </a:p>
                  </a:txBody>
                  <a:tcPr/>
                </a:tc>
                <a:tc>
                  <a:txBody>
                    <a:bodyPr/>
                    <a:lstStyle/>
                    <a:p>
                      <a:r>
                        <a:rPr lang="zh-CN" altLang="en-US" sz="1600" dirty="0">
                          <a:latin typeface="+mn-lt"/>
                        </a:rPr>
                        <a:t>十大</a:t>
                      </a:r>
                      <a:r>
                        <a:rPr lang="en-US" altLang="zh-CN" sz="1600" dirty="0">
                          <a:latin typeface="+mn-lt"/>
                        </a:rPr>
                        <a:t>_</a:t>
                      </a:r>
                      <a:r>
                        <a:rPr lang="zh-CN" altLang="en-US" sz="1600" dirty="0">
                          <a:latin typeface="+mn-lt"/>
                        </a:rPr>
                        <a:t>中文</a:t>
                      </a:r>
                      <a:r>
                        <a:rPr lang="en-US" altLang="zh-CN" sz="1600" dirty="0">
                          <a:latin typeface="+mn-lt"/>
                        </a:rPr>
                        <a:t>_</a:t>
                      </a:r>
                      <a:r>
                        <a:rPr lang="zh-CN" altLang="en-US" sz="1600" dirty="0">
                          <a:latin typeface="+mn-lt"/>
                        </a:rPr>
                        <a:t>金曲</a:t>
                      </a:r>
                      <a:endParaRPr lang="en-US" sz="1600" dirty="0">
                        <a:latin typeface="+mn-lt"/>
                      </a:endParaRPr>
                    </a:p>
                  </a:txBody>
                  <a:tcPr/>
                </a:tc>
                <a:tc>
                  <a:txBody>
                    <a:bodyPr/>
                    <a:lstStyle/>
                    <a:p>
                      <a:r>
                        <a:rPr lang="en-US" sz="1600" dirty="0">
                          <a:latin typeface="+mn-lt"/>
                        </a:rPr>
                        <a:t>Top-10 Chinese Songs</a:t>
                      </a:r>
                    </a:p>
                  </a:txBody>
                  <a:tcPr/>
                </a:tc>
                <a:extLst>
                  <a:ext uri="{0D108BD9-81ED-4DB2-BD59-A6C34878D82A}">
                    <a16:rowId xmlns:a16="http://schemas.microsoft.com/office/drawing/2014/main" val="10009"/>
                  </a:ext>
                </a:extLst>
              </a:tr>
              <a:tr h="314325">
                <a:tc>
                  <a:txBody>
                    <a:bodyPr/>
                    <a:lstStyle/>
                    <a:p>
                      <a:r>
                        <a:rPr lang="en-US" sz="1600" dirty="0">
                          <a:latin typeface="+mn-lt"/>
                        </a:rPr>
                        <a:t>1002</a:t>
                      </a:r>
                    </a:p>
                  </a:txBody>
                  <a:tcPr/>
                </a:tc>
                <a:tc>
                  <a:txBody>
                    <a:bodyPr/>
                    <a:lstStyle/>
                    <a:p>
                      <a:r>
                        <a:rPr lang="zh-CN" altLang="en-US" sz="1600" dirty="0">
                          <a:latin typeface="+mn-lt"/>
                        </a:rPr>
                        <a:t>全球</a:t>
                      </a:r>
                      <a:r>
                        <a:rPr lang="en-US" altLang="zh-CN" sz="1600" dirty="0">
                          <a:latin typeface="+mn-lt"/>
                        </a:rPr>
                        <a:t>_</a:t>
                      </a:r>
                      <a:r>
                        <a:rPr lang="zh-CN" altLang="en-US" sz="1600" dirty="0">
                          <a:latin typeface="+mn-lt"/>
                        </a:rPr>
                        <a:t>资讯网</a:t>
                      </a:r>
                      <a:endParaRPr lang="en-US" sz="1600" dirty="0">
                        <a:latin typeface="+mn-lt"/>
                      </a:endParaRPr>
                    </a:p>
                  </a:txBody>
                  <a:tcPr/>
                </a:tc>
                <a:tc>
                  <a:txBody>
                    <a:bodyPr/>
                    <a:lstStyle/>
                    <a:p>
                      <a:r>
                        <a:rPr lang="en-US" sz="1600" dirty="0">
                          <a:latin typeface="+mn-lt"/>
                        </a:rPr>
                        <a:t>Global News Website</a:t>
                      </a:r>
                    </a:p>
                  </a:txBody>
                  <a:tcPr/>
                </a:tc>
                <a:extLst>
                  <a:ext uri="{0D108BD9-81ED-4DB2-BD59-A6C34878D82A}">
                    <a16:rowId xmlns:a16="http://schemas.microsoft.com/office/drawing/2014/main" val="10010"/>
                  </a:ext>
                </a:extLst>
              </a:tr>
              <a:tr h="314325">
                <a:tc>
                  <a:txBody>
                    <a:bodyPr/>
                    <a:lstStyle/>
                    <a:p>
                      <a:r>
                        <a:rPr lang="en-US" sz="1600" dirty="0">
                          <a:latin typeface="+mn-lt"/>
                        </a:rPr>
                        <a:t>1003</a:t>
                      </a:r>
                    </a:p>
                  </a:txBody>
                  <a:tcPr/>
                </a:tc>
                <a:tc>
                  <a:txBody>
                    <a:bodyPr/>
                    <a:lstStyle/>
                    <a:p>
                      <a:r>
                        <a:rPr lang="zh-CN" altLang="en-US" sz="1600" dirty="0">
                          <a:latin typeface="+mn-lt"/>
                        </a:rPr>
                        <a:t>天一阁</a:t>
                      </a:r>
                      <a:r>
                        <a:rPr lang="en-US" altLang="zh-CN" sz="1600" dirty="0">
                          <a:latin typeface="+mn-lt"/>
                        </a:rPr>
                        <a:t>_</a:t>
                      </a:r>
                      <a:r>
                        <a:rPr lang="zh-CN" altLang="en-US" sz="1600" dirty="0">
                          <a:latin typeface="+mn-lt"/>
                        </a:rPr>
                        <a:t>藏</a:t>
                      </a:r>
                      <a:r>
                        <a:rPr lang="en-US" altLang="zh-CN" sz="1600" dirty="0">
                          <a:latin typeface="+mn-lt"/>
                        </a:rPr>
                        <a:t>_</a:t>
                      </a:r>
                      <a:r>
                        <a:rPr lang="zh-CN" altLang="en-US" sz="1600" dirty="0">
                          <a:latin typeface="+mn-lt"/>
                        </a:rPr>
                        <a:t>明代</a:t>
                      </a:r>
                      <a:r>
                        <a:rPr lang="en-US" altLang="zh-CN" sz="1600" dirty="0">
                          <a:latin typeface="+mn-lt"/>
                        </a:rPr>
                        <a:t>_</a:t>
                      </a:r>
                      <a:r>
                        <a:rPr lang="zh-CN" altLang="en-US" sz="1600" dirty="0">
                          <a:latin typeface="+mn-lt"/>
                        </a:rPr>
                        <a:t>科举</a:t>
                      </a:r>
                      <a:r>
                        <a:rPr lang="en-US" altLang="zh-CN" sz="1600" dirty="0">
                          <a:latin typeface="+mn-lt"/>
                        </a:rPr>
                        <a:t>_</a:t>
                      </a:r>
                      <a:r>
                        <a:rPr lang="zh-CN" altLang="en-US" sz="1600" dirty="0">
                          <a:latin typeface="+mn-lt"/>
                        </a:rPr>
                        <a:t>录</a:t>
                      </a:r>
                      <a:r>
                        <a:rPr lang="en-US" altLang="zh-CN" sz="1600" dirty="0">
                          <a:latin typeface="+mn-lt"/>
                        </a:rPr>
                        <a:t>_</a:t>
                      </a:r>
                      <a:r>
                        <a:rPr lang="zh-CN" altLang="en-US" sz="1600" dirty="0">
                          <a:latin typeface="+mn-lt"/>
                        </a:rPr>
                        <a:t>选刊</a:t>
                      </a:r>
                      <a:endParaRPr lang="en-US" sz="1600" dirty="0">
                        <a:latin typeface="+mn-lt"/>
                      </a:endParaRPr>
                    </a:p>
                  </a:txBody>
                  <a:tcPr/>
                </a:tc>
                <a:tc>
                  <a:txBody>
                    <a:bodyPr/>
                    <a:lstStyle/>
                    <a:p>
                      <a:r>
                        <a:rPr lang="en-US" sz="1600" dirty="0">
                          <a:latin typeface="+mn-lt"/>
                        </a:rPr>
                        <a:t>A Chinese</a:t>
                      </a:r>
                      <a:r>
                        <a:rPr lang="en-US" sz="1600" baseline="0" dirty="0">
                          <a:latin typeface="+mn-lt"/>
                        </a:rPr>
                        <a:t> book name</a:t>
                      </a:r>
                      <a:endParaRPr lang="en-US" sz="1600" dirty="0">
                        <a:latin typeface="+mn-lt"/>
                      </a:endParaRPr>
                    </a:p>
                  </a:txBody>
                  <a:tcPr/>
                </a:tc>
                <a:extLst>
                  <a:ext uri="{0D108BD9-81ED-4DB2-BD59-A6C34878D82A}">
                    <a16:rowId xmlns:a16="http://schemas.microsoft.com/office/drawing/2014/main" val="10011"/>
                  </a:ext>
                </a:extLst>
              </a:tr>
              <a:tr h="257540">
                <a:tc>
                  <a:txBody>
                    <a:bodyPr/>
                    <a:lstStyle/>
                    <a:p>
                      <a:r>
                        <a:rPr lang="en-US" sz="1600" dirty="0">
                          <a:latin typeface="+mn-lt"/>
                        </a:rPr>
                        <a:t>…</a:t>
                      </a:r>
                    </a:p>
                  </a:txBody>
                  <a:tcPr/>
                </a:tc>
                <a:tc>
                  <a:txBody>
                    <a:bodyPr/>
                    <a:lstStyle/>
                    <a:p>
                      <a:r>
                        <a:rPr lang="en-US" sz="1600" dirty="0">
                          <a:latin typeface="+mn-lt"/>
                        </a:rPr>
                        <a:t>…</a:t>
                      </a:r>
                    </a:p>
                  </a:txBody>
                  <a:tcPr/>
                </a:tc>
                <a:tc>
                  <a:txBody>
                    <a:bodyPr/>
                    <a:lstStyle/>
                    <a:p>
                      <a:r>
                        <a:rPr lang="en-US" sz="1600" dirty="0">
                          <a:latin typeface="+mn-lt"/>
                        </a:rPr>
                        <a:t>…</a:t>
                      </a:r>
                    </a:p>
                  </a:txBody>
                  <a:tcPr/>
                </a:tc>
                <a:extLst>
                  <a:ext uri="{0D108BD9-81ED-4DB2-BD59-A6C34878D82A}">
                    <a16:rowId xmlns:a16="http://schemas.microsoft.com/office/drawing/2014/main" val="10012"/>
                  </a:ext>
                </a:extLst>
              </a:tr>
              <a:tr h="314325">
                <a:tc>
                  <a:txBody>
                    <a:bodyPr/>
                    <a:lstStyle/>
                    <a:p>
                      <a:r>
                        <a:rPr lang="en-US" sz="1600" dirty="0">
                          <a:latin typeface="+mn-lt"/>
                        </a:rPr>
                        <a:t>9934</a:t>
                      </a:r>
                    </a:p>
                  </a:txBody>
                  <a:tcPr/>
                </a:tc>
                <a:tc>
                  <a:txBody>
                    <a:bodyPr/>
                    <a:lstStyle/>
                    <a:p>
                      <a:r>
                        <a:rPr lang="zh-CN" altLang="en-US" sz="1600" dirty="0">
                          <a:latin typeface="+mn-lt"/>
                        </a:rPr>
                        <a:t>国家</a:t>
                      </a:r>
                      <a:r>
                        <a:rPr lang="en-US" altLang="zh-CN" sz="1600" dirty="0">
                          <a:latin typeface="+mn-lt"/>
                        </a:rPr>
                        <a:t>_</a:t>
                      </a:r>
                      <a:r>
                        <a:rPr lang="zh-CN" altLang="en-US" sz="1600" dirty="0">
                          <a:latin typeface="+mn-lt"/>
                        </a:rPr>
                        <a:t>戏剧</a:t>
                      </a:r>
                      <a:r>
                        <a:rPr lang="en-US" altLang="zh-CN" sz="1600" dirty="0">
                          <a:latin typeface="+mn-lt"/>
                        </a:rPr>
                        <a:t>_</a:t>
                      </a:r>
                      <a:r>
                        <a:rPr lang="zh-CN" altLang="en-US" sz="1600" dirty="0">
                          <a:latin typeface="+mn-lt"/>
                        </a:rPr>
                        <a:t>院</a:t>
                      </a:r>
                      <a:endParaRPr lang="en-US" sz="1600" dirty="0">
                        <a:latin typeface="+mn-lt"/>
                      </a:endParaRPr>
                    </a:p>
                  </a:txBody>
                  <a:tcPr/>
                </a:tc>
                <a:tc>
                  <a:txBody>
                    <a:bodyPr/>
                    <a:lstStyle/>
                    <a:p>
                      <a:r>
                        <a:rPr lang="en-US" sz="1600" dirty="0">
                          <a:latin typeface="+mn-lt"/>
                        </a:rPr>
                        <a:t>National Theater</a:t>
                      </a:r>
                    </a:p>
                  </a:txBody>
                  <a:tcPr/>
                </a:tc>
                <a:extLst>
                  <a:ext uri="{0D108BD9-81ED-4DB2-BD59-A6C34878D82A}">
                    <a16:rowId xmlns:a16="http://schemas.microsoft.com/office/drawing/2014/main" val="10013"/>
                  </a:ext>
                </a:extLst>
              </a:tr>
              <a:tr h="314325">
                <a:tc>
                  <a:txBody>
                    <a:bodyPr/>
                    <a:lstStyle/>
                    <a:p>
                      <a:r>
                        <a:rPr lang="en-US" sz="1600" dirty="0">
                          <a:latin typeface="+mn-lt"/>
                        </a:rPr>
                        <a:t>9935</a:t>
                      </a:r>
                    </a:p>
                  </a:txBody>
                  <a:tcPr/>
                </a:tc>
                <a:tc>
                  <a:txBody>
                    <a:bodyPr/>
                    <a:lstStyle/>
                    <a:p>
                      <a:r>
                        <a:rPr lang="zh-CN" altLang="en-US" sz="1600" dirty="0">
                          <a:latin typeface="+mn-lt"/>
                        </a:rPr>
                        <a:t>谢谢</a:t>
                      </a:r>
                      <a:r>
                        <a:rPr lang="en-US" altLang="zh-CN" sz="1600" dirty="0">
                          <a:latin typeface="+mn-lt"/>
                        </a:rPr>
                        <a:t>_</a:t>
                      </a:r>
                      <a:r>
                        <a:rPr lang="zh-CN" altLang="en-US" sz="1600" dirty="0">
                          <a:latin typeface="+mn-lt"/>
                        </a:rPr>
                        <a:t>你</a:t>
                      </a:r>
                      <a:endParaRPr lang="en-US" sz="1600" dirty="0">
                        <a:latin typeface="+mn-lt"/>
                      </a:endParaRPr>
                    </a:p>
                  </a:txBody>
                  <a:tcPr/>
                </a:tc>
                <a:tc>
                  <a:txBody>
                    <a:bodyPr/>
                    <a:lstStyle/>
                    <a:p>
                      <a:r>
                        <a:rPr lang="en-US" sz="1600" dirty="0">
                          <a:latin typeface="+mn-lt"/>
                        </a:rPr>
                        <a:t>Thank you</a:t>
                      </a:r>
                    </a:p>
                  </a:txBody>
                  <a:tcPr/>
                </a:tc>
                <a:extLst>
                  <a:ext uri="{0D108BD9-81ED-4DB2-BD59-A6C34878D82A}">
                    <a16:rowId xmlns:a16="http://schemas.microsoft.com/office/drawing/2014/main" val="10014"/>
                  </a:ext>
                </a:extLst>
              </a:tr>
              <a:tr h="314325">
                <a:tc>
                  <a:txBody>
                    <a:bodyPr/>
                    <a:lstStyle/>
                    <a:p>
                      <a:r>
                        <a:rPr lang="en-US" sz="1600" dirty="0">
                          <a:latin typeface="+mn-lt"/>
                        </a:rPr>
                        <a:t>…</a:t>
                      </a:r>
                    </a:p>
                  </a:txBody>
                  <a:tcPr/>
                </a:tc>
                <a:tc>
                  <a:txBody>
                    <a:bodyPr/>
                    <a:lstStyle/>
                    <a:p>
                      <a:r>
                        <a:rPr lang="en-US" sz="1600" dirty="0">
                          <a:latin typeface="+mn-lt"/>
                        </a:rPr>
                        <a:t>…</a:t>
                      </a:r>
                    </a:p>
                  </a:txBody>
                  <a:tcPr/>
                </a:tc>
                <a:tc>
                  <a:txBody>
                    <a:bodyPr/>
                    <a:lstStyle/>
                    <a:p>
                      <a:r>
                        <a:rPr lang="en-US" sz="1600" dirty="0">
                          <a:latin typeface="+mn-lt"/>
                        </a:rPr>
                        <a:t>…</a:t>
                      </a:r>
                    </a:p>
                  </a:txBody>
                  <a:tcPr/>
                </a:tc>
                <a:extLst>
                  <a:ext uri="{0D108BD9-81ED-4DB2-BD59-A6C34878D82A}">
                    <a16:rowId xmlns:a16="http://schemas.microsoft.com/office/drawing/2014/main" val="10015"/>
                  </a:ext>
                </a:extLst>
              </a:tr>
            </a:tbl>
          </a:graphicData>
        </a:graphic>
      </p:graphicFrame>
      <p:sp>
        <p:nvSpPr>
          <p:cNvPr id="7" name="Content Placeholder 6"/>
          <p:cNvSpPr>
            <a:spLocks noGrp="1"/>
          </p:cNvSpPr>
          <p:nvPr>
            <p:ph idx="1"/>
          </p:nvPr>
        </p:nvSpPr>
        <p:spPr>
          <a:xfrm>
            <a:off x="576805" y="1167320"/>
            <a:ext cx="4890140" cy="5573947"/>
          </a:xfrm>
        </p:spPr>
        <p:txBody>
          <a:bodyPr>
            <a:noAutofit/>
          </a:bodyPr>
          <a:lstStyle/>
          <a:p>
            <a:pPr>
              <a:spcAft>
                <a:spcPts val="600"/>
              </a:spcAft>
            </a:pPr>
            <a:r>
              <a:rPr lang="en-US" sz="2400" dirty="0">
                <a:solidFill>
                  <a:srgbClr val="000000"/>
                </a:solidFill>
              </a:rPr>
              <a:t>Both </a:t>
            </a:r>
            <a:r>
              <a:rPr lang="en-US" sz="2400" dirty="0" err="1">
                <a:solidFill>
                  <a:srgbClr val="000000"/>
                </a:solidFill>
              </a:rPr>
              <a:t>ToPMine</a:t>
            </a:r>
            <a:r>
              <a:rPr lang="en-US" sz="2400" dirty="0">
                <a:solidFill>
                  <a:srgbClr val="000000"/>
                </a:solidFill>
              </a:rPr>
              <a:t> and </a:t>
            </a:r>
            <a:r>
              <a:rPr lang="en-US" sz="2400" dirty="0" err="1">
                <a:solidFill>
                  <a:srgbClr val="000000"/>
                </a:solidFill>
              </a:rPr>
              <a:t>SegPhrase</a:t>
            </a:r>
            <a:r>
              <a:rPr lang="en-US" sz="2400" dirty="0">
                <a:solidFill>
                  <a:srgbClr val="000000"/>
                </a:solidFill>
              </a:rPr>
              <a:t>+ are extensible to mining quality phrases in multiple languages</a:t>
            </a:r>
          </a:p>
          <a:p>
            <a:pPr marL="548640" lvl="1">
              <a:spcAft>
                <a:spcPts val="600"/>
              </a:spcAft>
            </a:pPr>
            <a:r>
              <a:rPr lang="en-US" sz="2400" dirty="0" err="1">
                <a:solidFill>
                  <a:srgbClr val="000000"/>
                </a:solidFill>
              </a:rPr>
              <a:t>SegPhrase</a:t>
            </a:r>
            <a:r>
              <a:rPr lang="en-US" sz="2400" dirty="0">
                <a:solidFill>
                  <a:srgbClr val="000000"/>
                </a:solidFill>
              </a:rPr>
              <a:t>+ on Chinese (From Chinese Wikipedia)</a:t>
            </a:r>
          </a:p>
          <a:p>
            <a:pPr marL="548640" lvl="1">
              <a:spcAft>
                <a:spcPts val="600"/>
              </a:spcAft>
            </a:pPr>
            <a:r>
              <a:rPr lang="en-US" sz="2400" dirty="0" err="1">
                <a:solidFill>
                  <a:srgbClr val="000000"/>
                </a:solidFill>
              </a:rPr>
              <a:t>ToPMine</a:t>
            </a:r>
            <a:r>
              <a:rPr lang="en-US" sz="2400" dirty="0">
                <a:solidFill>
                  <a:srgbClr val="000000"/>
                </a:solidFill>
              </a:rPr>
              <a:t> on Arabic (</a:t>
            </a:r>
            <a:r>
              <a:rPr lang="en-US" altLang="en-US" sz="2400" dirty="0"/>
              <a:t>From Quran (Fus7a Arabic)(no preprocessing)</a:t>
            </a:r>
          </a:p>
          <a:p>
            <a:pPr marL="669290" lvl="2">
              <a:spcAft>
                <a:spcPts val="600"/>
              </a:spcAft>
            </a:pPr>
            <a:r>
              <a:rPr lang="en-US" altLang="en-US" sz="2400" dirty="0"/>
              <a:t>Experimental results of Arabic phrases:</a:t>
            </a:r>
          </a:p>
          <a:p>
            <a:pPr marL="515938" lvl="2" indent="0" defTabSz="457200" eaLnBrk="0" hangingPunct="0">
              <a:spcAft>
                <a:spcPts val="600"/>
              </a:spcAft>
              <a:buSzPct val="70000"/>
              <a:buNone/>
            </a:pPr>
            <a:r>
              <a:rPr lang="x-none" sz="2400" dirty="0">
                <a:solidFill>
                  <a:prstClr val="black"/>
                </a:solidFill>
              </a:rPr>
              <a:t>كفروا</a:t>
            </a:r>
            <a:r>
              <a:rPr lang="en-US" sz="2400" dirty="0">
                <a:solidFill>
                  <a:prstClr val="black"/>
                </a:solidFill>
              </a:rPr>
              <a:t> </a:t>
            </a:r>
            <a:r>
              <a:rPr lang="en-US" sz="2400" dirty="0">
                <a:solidFill>
                  <a:prstClr val="black"/>
                </a:solidFill>
                <a:sym typeface="Wingdings"/>
              </a:rPr>
              <a:t> Those who disbelieve</a:t>
            </a:r>
          </a:p>
          <a:p>
            <a:pPr marL="515938" lvl="2" indent="0" defTabSz="457200" eaLnBrk="0" hangingPunct="0">
              <a:spcAft>
                <a:spcPts val="600"/>
              </a:spcAft>
              <a:buSzPct val="70000"/>
              <a:buNone/>
            </a:pPr>
            <a:r>
              <a:rPr lang="x-none" sz="2400" dirty="0">
                <a:solidFill>
                  <a:prstClr val="black"/>
                </a:solidFill>
                <a:sym typeface="Wingdings"/>
              </a:rPr>
              <a:t>بسم الله الرحمن الرحيم</a:t>
            </a:r>
            <a:r>
              <a:rPr lang="en-US" sz="2400" dirty="0">
                <a:solidFill>
                  <a:prstClr val="black"/>
                </a:solidFill>
                <a:sym typeface="Wingdings"/>
              </a:rPr>
              <a:t> In the name of God the Gracious and Merciful</a:t>
            </a:r>
          </a:p>
        </p:txBody>
      </p:sp>
      <p:sp>
        <p:nvSpPr>
          <p:cNvPr id="3" name="Striped Right Arrow 2"/>
          <p:cNvSpPr/>
          <p:nvPr/>
        </p:nvSpPr>
        <p:spPr>
          <a:xfrm rot="21267541">
            <a:off x="5018034" y="2645547"/>
            <a:ext cx="577049" cy="452761"/>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1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286" y="1136965"/>
            <a:ext cx="11328787" cy="2622371"/>
          </a:xfrm>
        </p:spPr>
        <p:txBody>
          <a:bodyPr/>
          <a:lstStyle/>
          <a:p>
            <a:r>
              <a:rPr lang="en-US" dirty="0" err="1"/>
              <a:t>AutoPhrase</a:t>
            </a:r>
            <a:r>
              <a:rPr lang="en-US" dirty="0"/>
              <a:t>: </a:t>
            </a:r>
            <a:r>
              <a:rPr lang="en-US" i="1" dirty="0"/>
              <a:t>Automatic</a:t>
            </a:r>
            <a:r>
              <a:rPr lang="en-US" dirty="0"/>
              <a:t> extraction of high-quality phrases (e.g., scientific terms and general entity names) in a given corpus (e.g., research papers and news) </a:t>
            </a:r>
          </a:p>
          <a:p>
            <a:r>
              <a:rPr lang="en-US" b="1" dirty="0"/>
              <a:t>Major features</a:t>
            </a:r>
            <a:r>
              <a:rPr lang="en-US" dirty="0"/>
              <a:t>: </a:t>
            </a:r>
          </a:p>
          <a:p>
            <a:pPr lvl="1"/>
            <a:r>
              <a:rPr lang="en-US" dirty="0"/>
              <a:t>No human efforts; multiple languages; high performance—precision, recall, efficiency</a:t>
            </a:r>
          </a:p>
          <a:p>
            <a:pPr lvl="1"/>
            <a:r>
              <a:rPr lang="en-US" b="1" dirty="0"/>
              <a:t>Distant training</a:t>
            </a:r>
            <a:r>
              <a:rPr lang="en-US" dirty="0"/>
              <a:t>: Utilize quality phrases in KBs (e.g., Wiki) as </a:t>
            </a:r>
            <a:r>
              <a:rPr lang="en-US" i="1" dirty="0"/>
              <a:t>positive </a:t>
            </a:r>
            <a:r>
              <a:rPr lang="en-US" dirty="0"/>
              <a:t>phrase labels</a:t>
            </a:r>
          </a:p>
          <a:p>
            <a:r>
              <a:rPr lang="en-US" b="1" dirty="0"/>
              <a:t>Innovation: </a:t>
            </a:r>
            <a:r>
              <a:rPr lang="en-US" dirty="0"/>
              <a:t>Sampling-based label generation for robust, positive-only distant training </a:t>
            </a:r>
          </a:p>
          <a:p>
            <a:pPr lvl="1"/>
            <a:endParaRPr lang="en-US" sz="2000" dirty="0"/>
          </a:p>
          <a:p>
            <a:pPr lvl="1"/>
            <a:endParaRPr lang="en-US" sz="2200" dirty="0"/>
          </a:p>
          <a:p>
            <a:endParaRPr lang="en-US" sz="2200" dirty="0"/>
          </a:p>
          <a:p>
            <a:endParaRPr lang="en-US" dirty="0"/>
          </a:p>
        </p:txBody>
      </p:sp>
      <p:pic>
        <p:nvPicPr>
          <p:cNvPr id="5" name="Picture 4"/>
          <p:cNvPicPr>
            <a:picLocks noChangeAspect="1"/>
          </p:cNvPicPr>
          <p:nvPr/>
        </p:nvPicPr>
        <p:blipFill>
          <a:blip r:embed="rId2"/>
          <a:stretch>
            <a:fillRect/>
          </a:stretch>
        </p:blipFill>
        <p:spPr>
          <a:xfrm>
            <a:off x="35108" y="3759336"/>
            <a:ext cx="12139474" cy="2750821"/>
          </a:xfrm>
          <a:prstGeom prst="rect">
            <a:avLst/>
          </a:prstGeom>
        </p:spPr>
      </p:pic>
      <p:sp>
        <p:nvSpPr>
          <p:cNvPr id="6" name="Title 1">
            <a:extLst>
              <a:ext uri="{FF2B5EF4-FFF2-40B4-BE49-F238E27FC236}">
                <a16:creationId xmlns:a16="http://schemas.microsoft.com/office/drawing/2014/main" id="{826F04BA-F777-4390-96FC-07ABBBE9F832}"/>
              </a:ext>
            </a:extLst>
          </p:cNvPr>
          <p:cNvSpPr txBox="1">
            <a:spLocks/>
          </p:cNvSpPr>
          <p:nvPr/>
        </p:nvSpPr>
        <p:spPr>
          <a:xfrm>
            <a:off x="0" y="183722"/>
            <a:ext cx="12155329" cy="673979"/>
          </a:xfrm>
          <a:prstGeom prst="rect">
            <a:avLst/>
          </a:prstGeom>
        </p:spPr>
        <p:txBody>
          <a:bodyPr vert="horz" lIns="91438" tIns="45719" rIns="91438" bIns="45719" rtlCol="0" anchor="b">
            <a:normAutofit fontScale="75000" lnSpcReduction="20000"/>
          </a:bodyPr>
          <a:lstStyle>
            <a:lvl1pPr algn="ctr" defTabSz="914354" rtl="0" eaLnBrk="1" latinLnBrk="0" hangingPunct="1">
              <a:lnSpc>
                <a:spcPct val="85000"/>
              </a:lnSpc>
              <a:spcBef>
                <a:spcPct val="0"/>
              </a:spcBef>
              <a:buNone/>
              <a:defRPr sz="4400" kern="1200" spc="-51" baseline="0">
                <a:solidFill>
                  <a:schemeClr val="tx1"/>
                </a:solidFill>
                <a:effectLst>
                  <a:outerShdw blurRad="50800" dist="38100" dir="2700000" algn="tl" rotWithShape="0">
                    <a:prstClr val="black">
                      <a:alpha val="40000"/>
                    </a:prstClr>
                  </a:outerShdw>
                </a:effectLst>
                <a:latin typeface="Berlin Sans FB Demi" panose="020E0802020502020306" pitchFamily="34" charset="0"/>
                <a:ea typeface="+mj-ea"/>
                <a:cs typeface="+mj-cs"/>
              </a:defRPr>
            </a:lvl1pPr>
          </a:lstStyle>
          <a:p>
            <a:r>
              <a:rPr lang="en-US" dirty="0" err="1"/>
              <a:t>AutoPhrase</a:t>
            </a:r>
            <a:r>
              <a:rPr lang="en-US" dirty="0"/>
              <a:t>: Automated Phrase Mining by Distant Supervision</a:t>
            </a:r>
          </a:p>
        </p:txBody>
      </p:sp>
    </p:spTree>
    <p:extLst>
      <p:ext uri="{BB962C8B-B14F-4D97-AF65-F5344CB8AC3E}">
        <p14:creationId xmlns:p14="http://schemas.microsoft.com/office/powerpoint/2010/main" val="3833339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7399" y="1219135"/>
            <a:ext cx="6801164" cy="1744056"/>
          </a:xfrm>
          <a:prstGeom prst="rect">
            <a:avLst/>
          </a:prstGeom>
        </p:spPr>
      </p:pic>
      <p:sp>
        <p:nvSpPr>
          <p:cNvPr id="2" name="Title 1"/>
          <p:cNvSpPr>
            <a:spLocks noGrp="1"/>
          </p:cNvSpPr>
          <p:nvPr>
            <p:ph type="title"/>
          </p:nvPr>
        </p:nvSpPr>
        <p:spPr>
          <a:xfrm>
            <a:off x="101600" y="252494"/>
            <a:ext cx="11887200" cy="673979"/>
          </a:xfrm>
        </p:spPr>
        <p:txBody>
          <a:bodyPr>
            <a:normAutofit/>
          </a:bodyPr>
          <a:lstStyle/>
          <a:p>
            <a:r>
              <a:rPr lang="en-US" sz="4000" b="0" dirty="0"/>
              <a:t>Robust Positive-Only Distant Training</a:t>
            </a:r>
            <a:endParaRPr lang="en-US" sz="4000" dirty="0"/>
          </a:p>
        </p:txBody>
      </p:sp>
      <p:sp>
        <p:nvSpPr>
          <p:cNvPr id="3" name="Content Placeholder 2"/>
          <p:cNvSpPr>
            <a:spLocks noGrp="1"/>
          </p:cNvSpPr>
          <p:nvPr>
            <p:ph idx="1"/>
          </p:nvPr>
        </p:nvSpPr>
        <p:spPr>
          <a:xfrm>
            <a:off x="438014" y="1287701"/>
            <a:ext cx="4926467" cy="1606923"/>
          </a:xfrm>
        </p:spPr>
        <p:txBody>
          <a:bodyPr/>
          <a:lstStyle/>
          <a:p>
            <a:r>
              <a:rPr lang="en-US" dirty="0"/>
              <a:t>In each base classifier, randomly sample K </a:t>
            </a:r>
            <a:r>
              <a:rPr lang="en-US" i="1" dirty="0"/>
              <a:t>positive</a:t>
            </a:r>
            <a:r>
              <a:rPr lang="en-US" dirty="0"/>
              <a:t> (e.g., wiki titles, keywords, links) and K </a:t>
            </a:r>
            <a:r>
              <a:rPr lang="en-US" i="1" dirty="0"/>
              <a:t>noisy negative labels</a:t>
            </a:r>
            <a:r>
              <a:rPr lang="en-US" dirty="0"/>
              <a:t> from the pools</a:t>
            </a:r>
          </a:p>
        </p:txBody>
      </p:sp>
      <p:sp>
        <p:nvSpPr>
          <p:cNvPr id="5" name="Content Placeholder 2"/>
          <p:cNvSpPr txBox="1">
            <a:spLocks/>
          </p:cNvSpPr>
          <p:nvPr/>
        </p:nvSpPr>
        <p:spPr>
          <a:xfrm>
            <a:off x="525100" y="3135087"/>
            <a:ext cx="11090496" cy="3546372"/>
          </a:xfrm>
          <a:prstGeom prst="rect">
            <a:avLst/>
          </a:prstGeom>
        </p:spPr>
        <p:txBody>
          <a:bodyPr vert="horz" lIns="91438" tIns="45719" rIns="91438" bIns="45719"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dirty="0"/>
              <a:t>Noisy negative pool: may still have </a:t>
            </a:r>
            <a:r>
              <a:rPr lang="el-GR" dirty="0">
                <a:latin typeface="Calibri" panose="020F0502020204030204" pitchFamily="34" charset="0"/>
              </a:rPr>
              <a:t>δ</a:t>
            </a:r>
            <a:r>
              <a:rPr lang="en-US" dirty="0"/>
              <a:t> quality phrases among the K negative labels</a:t>
            </a:r>
          </a:p>
          <a:p>
            <a:r>
              <a:rPr lang="en-US" dirty="0"/>
              <a:t>They form “perturbed training set”: size-2K subset of the full set of all phrases where the labels of some quality phrases are switched from positive to negative</a:t>
            </a:r>
          </a:p>
          <a:p>
            <a:r>
              <a:rPr lang="en-US" dirty="0"/>
              <a:t>Each base classifier can be viewed as randomly drawn K phrase candidates with replacement from the positive pool and the negative pool respectively   </a:t>
            </a:r>
          </a:p>
          <a:p>
            <a:pPr lvl="1"/>
            <a:r>
              <a:rPr lang="en-US" dirty="0"/>
              <a:t>Grow an unpruned decision tree to the point of separating all phrases to meet this requirement</a:t>
            </a:r>
          </a:p>
          <a:p>
            <a:r>
              <a:rPr lang="en-US" dirty="0"/>
              <a:t>Use an </a:t>
            </a:r>
            <a:r>
              <a:rPr lang="en-US" i="1" dirty="0"/>
              <a:t>ensemble classifier </a:t>
            </a:r>
            <a:r>
              <a:rPr lang="en-US" dirty="0"/>
              <a:t>that averages the results of independently trained base classifiers</a:t>
            </a:r>
          </a:p>
        </p:txBody>
      </p:sp>
    </p:spTree>
    <p:extLst>
      <p:ext uri="{BB962C8B-B14F-4D97-AF65-F5344CB8AC3E}">
        <p14:creationId xmlns:p14="http://schemas.microsoft.com/office/powerpoint/2010/main" val="28920988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3" y="1219199"/>
            <a:ext cx="11104748" cy="4580709"/>
          </a:xfrm>
        </p:spPr>
        <p:txBody>
          <a:bodyPr>
            <a:normAutofit/>
          </a:bodyPr>
          <a:lstStyle/>
          <a:p>
            <a:r>
              <a:rPr lang="en-US" sz="2400" dirty="0"/>
              <a:t>Theoretical Analysis</a:t>
            </a:r>
          </a:p>
          <a:p>
            <a:pPr lvl="1"/>
            <a:r>
              <a:rPr lang="en-US" sz="2400" dirty="0"/>
              <a:t>T base classifiers</a:t>
            </a:r>
          </a:p>
          <a:p>
            <a:pPr lvl="1"/>
            <a:endParaRPr lang="en-US" sz="2400" dirty="0"/>
          </a:p>
          <a:p>
            <a:pPr lvl="1"/>
            <a:endParaRPr lang="en-US" sz="2400" dirty="0"/>
          </a:p>
          <a:p>
            <a:pPr lvl="1"/>
            <a:endParaRPr lang="en-US" sz="2400" dirty="0"/>
          </a:p>
          <a:p>
            <a:pPr lvl="1"/>
            <a:r>
              <a:rPr lang="en-US" sz="2400" dirty="0"/>
              <a:t>Exponentially decreasing</a:t>
            </a:r>
          </a:p>
          <a:p>
            <a:endParaRPr lang="en-US" sz="2400" dirty="0"/>
          </a:p>
          <a:p>
            <a:r>
              <a:rPr lang="en-US" sz="2400" dirty="0"/>
              <a:t>Empirical Performance</a:t>
            </a:r>
          </a:p>
          <a:p>
            <a:pPr lvl="1"/>
            <a:r>
              <a:rPr lang="en-US" sz="2400" dirty="0"/>
              <a:t>AUC to evaluate the ranking</a:t>
            </a:r>
          </a:p>
        </p:txBody>
      </p:sp>
      <p:pic>
        <p:nvPicPr>
          <p:cNvPr id="9" name="Picture 8"/>
          <p:cNvPicPr>
            <a:picLocks noChangeAspect="1"/>
          </p:cNvPicPr>
          <p:nvPr/>
        </p:nvPicPr>
        <p:blipFill>
          <a:blip r:embed="rId2"/>
          <a:stretch>
            <a:fillRect/>
          </a:stretch>
        </p:blipFill>
        <p:spPr>
          <a:xfrm>
            <a:off x="1746023" y="2225176"/>
            <a:ext cx="4746006" cy="1046058"/>
          </a:xfrm>
          <a:prstGeom prst="rect">
            <a:avLst/>
          </a:prstGeom>
        </p:spPr>
      </p:pic>
      <p:sp>
        <p:nvSpPr>
          <p:cNvPr id="2" name="Title 1"/>
          <p:cNvSpPr>
            <a:spLocks noGrp="1"/>
          </p:cNvSpPr>
          <p:nvPr>
            <p:ph type="title"/>
          </p:nvPr>
        </p:nvSpPr>
        <p:spPr/>
        <p:txBody>
          <a:bodyPr>
            <a:normAutofit/>
          </a:bodyPr>
          <a:lstStyle/>
          <a:p>
            <a:r>
              <a:rPr lang="en-US" sz="4000" dirty="0"/>
              <a:t>Why Is </a:t>
            </a:r>
            <a:r>
              <a:rPr lang="en-US" sz="4000" b="0" dirty="0"/>
              <a:t>Positive-Only Distant Training </a:t>
            </a:r>
            <a:r>
              <a:rPr lang="en-US" sz="4000" dirty="0"/>
              <a:t>Robust?</a:t>
            </a:r>
          </a:p>
        </p:txBody>
      </p:sp>
      <p:sp>
        <p:nvSpPr>
          <p:cNvPr id="6" name="Content Placeholder 2"/>
          <p:cNvSpPr txBox="1">
            <a:spLocks/>
          </p:cNvSpPr>
          <p:nvPr/>
        </p:nvSpPr>
        <p:spPr>
          <a:xfrm>
            <a:off x="2098819" y="3529849"/>
            <a:ext cx="3157538" cy="263020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accent1">
                    <a:lumMod val="50000"/>
                  </a:schemeClr>
                </a:solidFill>
                <a:latin typeface="+mj-lt"/>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Picture 6"/>
          <p:cNvPicPr>
            <a:picLocks noChangeAspect="1"/>
          </p:cNvPicPr>
          <p:nvPr/>
        </p:nvPicPr>
        <p:blipFill>
          <a:blip r:embed="rId3"/>
          <a:stretch>
            <a:fillRect/>
          </a:stretch>
        </p:blipFill>
        <p:spPr>
          <a:xfrm>
            <a:off x="6749468" y="1283843"/>
            <a:ext cx="2995328" cy="2270610"/>
          </a:xfrm>
          <a:prstGeom prst="rect">
            <a:avLst/>
          </a:prstGeom>
        </p:spPr>
      </p:pic>
      <p:pic>
        <p:nvPicPr>
          <p:cNvPr id="8" name="Picture 7"/>
          <p:cNvPicPr>
            <a:picLocks noChangeAspect="1"/>
          </p:cNvPicPr>
          <p:nvPr/>
        </p:nvPicPr>
        <p:blipFill>
          <a:blip r:embed="rId4"/>
          <a:stretch>
            <a:fillRect/>
          </a:stretch>
        </p:blipFill>
        <p:spPr>
          <a:xfrm>
            <a:off x="6749468" y="4362387"/>
            <a:ext cx="2985659" cy="2306256"/>
          </a:xfrm>
          <a:prstGeom prst="rect">
            <a:avLst/>
          </a:prstGeom>
        </p:spPr>
      </p:pic>
      <p:sp>
        <p:nvSpPr>
          <p:cNvPr id="10" name="Content Placeholder 2"/>
          <p:cNvSpPr txBox="1">
            <a:spLocks/>
          </p:cNvSpPr>
          <p:nvPr/>
        </p:nvSpPr>
        <p:spPr>
          <a:xfrm>
            <a:off x="6234589" y="3529849"/>
            <a:ext cx="3157538" cy="2630201"/>
          </a:xfrm>
          <a:prstGeom prst="rect">
            <a:avLst/>
          </a:prstGeom>
        </p:spPr>
        <p:txBody>
          <a:bodyPr vert="horz" lIns="51434" tIns="25717" rIns="51434" bIns="25717"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lvl="1"/>
            <a:endParaRPr lang="en-US" sz="1800" dirty="0"/>
          </a:p>
        </p:txBody>
      </p:sp>
      <p:sp>
        <p:nvSpPr>
          <p:cNvPr id="4" name="TextBox 3">
            <a:extLst>
              <a:ext uri="{FF2B5EF4-FFF2-40B4-BE49-F238E27FC236}">
                <a16:creationId xmlns:a16="http://schemas.microsoft.com/office/drawing/2014/main" id="{FF25E46F-3C04-4C2B-9A14-E7498FB75869}"/>
              </a:ext>
            </a:extLst>
          </p:cNvPr>
          <p:cNvSpPr txBox="1"/>
          <p:nvPr/>
        </p:nvSpPr>
        <p:spPr>
          <a:xfrm>
            <a:off x="1331608" y="5315160"/>
            <a:ext cx="4413865" cy="969496"/>
          </a:xfrm>
          <a:prstGeom prst="rect">
            <a:avLst/>
          </a:prstGeom>
          <a:solidFill>
            <a:srgbClr val="FFFFCC"/>
          </a:solidFill>
        </p:spPr>
        <p:txBody>
          <a:bodyPr wrap="square" rtlCol="0">
            <a:spAutoFit/>
          </a:bodyPr>
          <a:lstStyle/>
          <a:p>
            <a:r>
              <a:rPr lang="en-US" dirty="0"/>
              <a:t>Note: AUC (Area Under Curve), with value range [0,1], is a classification measure to be introduced in the classification module</a:t>
            </a:r>
          </a:p>
        </p:txBody>
      </p:sp>
    </p:spTree>
    <p:extLst>
      <p:ext uri="{BB962C8B-B14F-4D97-AF65-F5344CB8AC3E}">
        <p14:creationId xmlns:p14="http://schemas.microsoft.com/office/powerpoint/2010/main" val="25076031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74" y="225333"/>
            <a:ext cx="11887200" cy="673979"/>
          </a:xfrm>
        </p:spPr>
        <p:txBody>
          <a:bodyPr>
            <a:normAutofit/>
          </a:bodyPr>
          <a:lstStyle/>
          <a:p>
            <a:r>
              <a:rPr lang="en-US" sz="4000" dirty="0"/>
              <a:t>Modeling Single-Word Phrases: Enhancing Recall</a:t>
            </a:r>
          </a:p>
        </p:txBody>
      </p:sp>
      <p:sp>
        <p:nvSpPr>
          <p:cNvPr id="3" name="Content Placeholder 2"/>
          <p:cNvSpPr>
            <a:spLocks noGrp="1"/>
          </p:cNvSpPr>
          <p:nvPr>
            <p:ph idx="1"/>
          </p:nvPr>
        </p:nvSpPr>
        <p:spPr>
          <a:xfrm>
            <a:off x="599542" y="1155072"/>
            <a:ext cx="11078652" cy="5477595"/>
          </a:xfrm>
        </p:spPr>
        <p:txBody>
          <a:bodyPr/>
          <a:lstStyle/>
          <a:p>
            <a:r>
              <a:rPr lang="en-US" dirty="0" err="1"/>
              <a:t>AutoPhrase</a:t>
            </a:r>
            <a:r>
              <a:rPr lang="en-US" dirty="0"/>
              <a:t> simultaneously models single-word and multi-word phrases </a:t>
            </a:r>
          </a:p>
          <a:p>
            <a:pPr lvl="1"/>
            <a:r>
              <a:rPr lang="en-US" dirty="0"/>
              <a:t>A phrase can also be a single word, as long as it functions as a constituent in the syntax of a sentence, e.g., “UIUC”, “Illinois”</a:t>
            </a:r>
          </a:p>
          <a:p>
            <a:pPr lvl="1"/>
            <a:r>
              <a:rPr lang="en-US" dirty="0"/>
              <a:t>Based on our experiments: 10%~30% quality phrases are single-word phrases</a:t>
            </a:r>
          </a:p>
          <a:p>
            <a:r>
              <a:rPr lang="en-US" dirty="0"/>
              <a:t>Criteria for modeling single-word phrases</a:t>
            </a:r>
          </a:p>
          <a:p>
            <a:pPr lvl="1"/>
            <a:r>
              <a:rPr lang="en-US" b="1" dirty="0"/>
              <a:t>Popularity</a:t>
            </a:r>
            <a:r>
              <a:rPr lang="en-US" dirty="0"/>
              <a:t>: Sufficiently frequent in a given corpus</a:t>
            </a:r>
          </a:p>
          <a:p>
            <a:pPr lvl="1"/>
            <a:r>
              <a:rPr lang="en-US" b="1" dirty="0"/>
              <a:t>Informativeness</a:t>
            </a:r>
            <a:r>
              <a:rPr lang="en-US" dirty="0"/>
              <a:t>: Indicative of a specific topic or concept</a:t>
            </a:r>
          </a:p>
          <a:p>
            <a:pPr lvl="1"/>
            <a:r>
              <a:rPr lang="en-US" b="1" dirty="0"/>
              <a:t>Independence</a:t>
            </a:r>
            <a:r>
              <a:rPr lang="en-US" dirty="0"/>
              <a:t>: A quality single-word phrase is more likely a complete semantic unit in a given document</a:t>
            </a:r>
          </a:p>
          <a:p>
            <a:r>
              <a:rPr lang="en-US" dirty="0"/>
              <a:t>Example:  Is the following good single-word phrase?</a:t>
            </a:r>
          </a:p>
          <a:p>
            <a:pPr lvl="1"/>
            <a:r>
              <a:rPr lang="en-US" dirty="0"/>
              <a:t>“CMU”?  Yes (frequent, informative, independent)</a:t>
            </a:r>
          </a:p>
          <a:p>
            <a:pPr lvl="1"/>
            <a:r>
              <a:rPr lang="en-US" dirty="0"/>
              <a:t>“this”?  No (not informative)</a:t>
            </a:r>
          </a:p>
          <a:p>
            <a:pPr lvl="1"/>
            <a:r>
              <a:rPr lang="en-US" dirty="0"/>
              <a:t>“united”? No (not independent, may be in “United States”, “United Airline”,…)</a:t>
            </a:r>
          </a:p>
        </p:txBody>
      </p:sp>
    </p:spTree>
    <p:extLst>
      <p:ext uri="{BB962C8B-B14F-4D97-AF65-F5344CB8AC3E}">
        <p14:creationId xmlns:p14="http://schemas.microsoft.com/office/powerpoint/2010/main" val="34035539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r="69945"/>
          <a:stretch/>
        </p:blipFill>
        <p:spPr>
          <a:xfrm>
            <a:off x="0" y="1705392"/>
            <a:ext cx="4069080" cy="3185626"/>
          </a:xfrm>
          <a:prstGeom prst="rect">
            <a:avLst/>
          </a:prstGeom>
        </p:spPr>
      </p:pic>
      <p:pic>
        <p:nvPicPr>
          <p:cNvPr id="6" name="Content Placeholder 4"/>
          <p:cNvPicPr>
            <a:picLocks noChangeAspect="1"/>
          </p:cNvPicPr>
          <p:nvPr/>
        </p:nvPicPr>
        <p:blipFill rotWithShape="1">
          <a:blip r:embed="rId3"/>
          <a:srcRect l="35626" r="34826"/>
          <a:stretch/>
        </p:blipFill>
        <p:spPr>
          <a:xfrm>
            <a:off x="4127142" y="1705392"/>
            <a:ext cx="4000500" cy="3185626"/>
          </a:xfrm>
          <a:prstGeom prst="rect">
            <a:avLst/>
          </a:prstGeom>
        </p:spPr>
      </p:pic>
      <p:pic>
        <p:nvPicPr>
          <p:cNvPr id="7" name="Content Placeholder 4"/>
          <p:cNvPicPr>
            <a:picLocks noChangeAspect="1"/>
          </p:cNvPicPr>
          <p:nvPr/>
        </p:nvPicPr>
        <p:blipFill rotWithShape="1">
          <a:blip r:embed="rId3"/>
          <a:srcRect l="70409"/>
          <a:stretch/>
        </p:blipFill>
        <p:spPr>
          <a:xfrm>
            <a:off x="8185705" y="1705392"/>
            <a:ext cx="4006295" cy="3185626"/>
          </a:xfrm>
          <a:prstGeom prst="rect">
            <a:avLst/>
          </a:prstGeom>
        </p:spPr>
      </p:pic>
      <p:sp>
        <p:nvSpPr>
          <p:cNvPr id="8" name="TextBox 7"/>
          <p:cNvSpPr txBox="1"/>
          <p:nvPr/>
        </p:nvSpPr>
        <p:spPr>
          <a:xfrm>
            <a:off x="317909" y="1355366"/>
            <a:ext cx="3780202" cy="461665"/>
          </a:xfrm>
          <a:prstGeom prst="rect">
            <a:avLst/>
          </a:prstGeom>
          <a:noFill/>
        </p:spPr>
        <p:txBody>
          <a:bodyPr wrap="none" rtlCol="0">
            <a:spAutoFit/>
          </a:bodyPr>
          <a:lstStyle/>
          <a:p>
            <a:r>
              <a:rPr lang="en-US" sz="2400" dirty="0">
                <a:latin typeface="Helvetica" charset="0"/>
                <a:ea typeface="Helvetica" charset="0"/>
                <a:cs typeface="Helvetica" charset="0"/>
              </a:rPr>
              <a:t>Computer Science Papers</a:t>
            </a:r>
          </a:p>
        </p:txBody>
      </p:sp>
      <p:sp>
        <p:nvSpPr>
          <p:cNvPr id="9" name="TextBox 8"/>
          <p:cNvSpPr txBox="1"/>
          <p:nvPr/>
        </p:nvSpPr>
        <p:spPr>
          <a:xfrm>
            <a:off x="4826259" y="1355365"/>
            <a:ext cx="3359446" cy="461665"/>
          </a:xfrm>
          <a:prstGeom prst="rect">
            <a:avLst/>
          </a:prstGeom>
          <a:noFill/>
        </p:spPr>
        <p:txBody>
          <a:bodyPr wrap="none" rtlCol="0">
            <a:spAutoFit/>
          </a:bodyPr>
          <a:lstStyle/>
          <a:p>
            <a:r>
              <a:rPr lang="en-US" sz="2400">
                <a:latin typeface="Helvetica" charset="0"/>
                <a:ea typeface="Helvetica" charset="0"/>
                <a:cs typeface="Helvetica" charset="0"/>
              </a:rPr>
              <a:t>Yelp Business Reviews</a:t>
            </a:r>
            <a:endParaRPr lang="en-US" sz="2400" dirty="0">
              <a:latin typeface="Helvetica" charset="0"/>
              <a:ea typeface="Helvetica" charset="0"/>
              <a:cs typeface="Helvetica" charset="0"/>
            </a:endParaRPr>
          </a:p>
        </p:txBody>
      </p:sp>
      <p:sp>
        <p:nvSpPr>
          <p:cNvPr id="10" name="TextBox 9"/>
          <p:cNvSpPr txBox="1"/>
          <p:nvPr/>
        </p:nvSpPr>
        <p:spPr>
          <a:xfrm>
            <a:off x="9163493" y="1355363"/>
            <a:ext cx="2599814" cy="461665"/>
          </a:xfrm>
          <a:prstGeom prst="rect">
            <a:avLst/>
          </a:prstGeom>
          <a:noFill/>
        </p:spPr>
        <p:txBody>
          <a:bodyPr wrap="none" rtlCol="0">
            <a:spAutoFit/>
          </a:bodyPr>
          <a:lstStyle/>
          <a:p>
            <a:r>
              <a:rPr lang="en-US" sz="2400">
                <a:latin typeface="Helvetica" charset="0"/>
                <a:ea typeface="Helvetica" charset="0"/>
                <a:cs typeface="Helvetica" charset="0"/>
              </a:rPr>
              <a:t>Wikipedia Articles</a:t>
            </a:r>
            <a:endParaRPr lang="en-US" sz="2400" dirty="0">
              <a:latin typeface="Helvetica" charset="0"/>
              <a:ea typeface="Helvetica" charset="0"/>
              <a:cs typeface="Helvetica" charset="0"/>
            </a:endParaRPr>
          </a:p>
        </p:txBody>
      </p:sp>
      <p:sp>
        <p:nvSpPr>
          <p:cNvPr id="2" name="Title 1"/>
          <p:cNvSpPr>
            <a:spLocks noGrp="1"/>
          </p:cNvSpPr>
          <p:nvPr>
            <p:ph type="title"/>
          </p:nvPr>
        </p:nvSpPr>
        <p:spPr/>
        <p:txBody>
          <a:bodyPr>
            <a:normAutofit/>
          </a:bodyPr>
          <a:lstStyle/>
          <a:p>
            <a:r>
              <a:rPr lang="en-US" sz="4000" b="1" dirty="0" err="1"/>
              <a:t>AutoPhrase</a:t>
            </a:r>
            <a:r>
              <a:rPr lang="en-US" sz="4000" b="1" dirty="0"/>
              <a:t>:</a:t>
            </a:r>
            <a:r>
              <a:rPr lang="en-US" sz="4000" dirty="0"/>
              <a:t> </a:t>
            </a:r>
            <a:r>
              <a:rPr lang="en-US" sz="4000" b="1" dirty="0"/>
              <a:t>Cross-Domain</a:t>
            </a:r>
            <a:r>
              <a:rPr lang="en-US" sz="4000" dirty="0"/>
              <a:t> Evaluation Results</a:t>
            </a:r>
          </a:p>
        </p:txBody>
      </p:sp>
      <p:sp>
        <p:nvSpPr>
          <p:cNvPr id="4" name="Slide Number Placeholder 3"/>
          <p:cNvSpPr>
            <a:spLocks noGrp="1"/>
          </p:cNvSpPr>
          <p:nvPr>
            <p:ph type="sldNum" sz="quarter" idx="4294967295"/>
          </p:nvPr>
        </p:nvSpPr>
        <p:spPr>
          <a:xfrm>
            <a:off x="0" y="6565686"/>
            <a:ext cx="317258" cy="332737"/>
          </a:xfrm>
          <a:prstGeom prst="rect">
            <a:avLst/>
          </a:prstGeom>
          <a:ln w="12700">
            <a:miter lim="400000"/>
          </a:ln>
        </p:spPr>
        <p:txBody>
          <a:bodyPr wrap="non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Calibri"/>
              </a:defRPr>
            </a:lvl1pPr>
            <a:lvl2pPr marL="0" marR="0" indent="457178" algn="l" defTabSz="457178"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2pPr>
            <a:lvl3pPr marL="0" marR="0" indent="914353" algn="l" defTabSz="457178"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3pPr>
            <a:lvl4pPr marL="0" marR="0" indent="1371531" algn="l" defTabSz="457178"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4pPr>
            <a:lvl5pPr marL="0" marR="0" indent="1828708" algn="l" defTabSz="457178"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5pPr>
            <a:lvl6pPr marL="0" marR="0" indent="2285886" algn="l" defTabSz="457178"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6pPr>
            <a:lvl7pPr marL="0" marR="0" indent="2743062" algn="l" defTabSz="457178"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7pPr>
            <a:lvl8pPr marL="0" marR="0" indent="3200239" algn="l" defTabSz="457178"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8pPr>
            <a:lvl9pPr marL="0" marR="0" indent="3657417" algn="l" defTabSz="457178"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88</a:t>
            </a:fld>
            <a:endParaRPr lang="en-US"/>
          </a:p>
        </p:txBody>
      </p:sp>
      <p:sp>
        <p:nvSpPr>
          <p:cNvPr id="3" name="TextBox 2"/>
          <p:cNvSpPr txBox="1"/>
          <p:nvPr/>
        </p:nvSpPr>
        <p:spPr>
          <a:xfrm>
            <a:off x="775878" y="5524086"/>
            <a:ext cx="9782858" cy="384721"/>
          </a:xfrm>
          <a:prstGeom prst="rect">
            <a:avLst/>
          </a:prstGeom>
          <a:solidFill>
            <a:srgbClr val="DA551C">
              <a:alpha val="40000"/>
            </a:srgbClr>
          </a:solidFill>
        </p:spPr>
        <p:txBody>
          <a:bodyPr wrap="square" rtlCol="0">
            <a:spAutoFit/>
          </a:bodyPr>
          <a:lstStyle/>
          <a:p>
            <a:pPr lvl="0"/>
            <a:r>
              <a:rPr lang="en-US" b="1" dirty="0" err="1">
                <a:solidFill>
                  <a:prstClr val="black"/>
                </a:solidFill>
                <a:latin typeface="Helvetica" charset="0"/>
                <a:ea typeface="Helvetica" charset="0"/>
                <a:cs typeface="Helvetica" charset="0"/>
              </a:rPr>
              <a:t>SegPhrase</a:t>
            </a:r>
            <a:r>
              <a:rPr lang="en-US" dirty="0">
                <a:solidFill>
                  <a:prstClr val="black"/>
                </a:solidFill>
                <a:latin typeface="Helvetica" charset="0"/>
                <a:ea typeface="Helvetica" charset="0"/>
                <a:cs typeface="Helvetica" charset="0"/>
              </a:rPr>
              <a:t> (SIGMOD’15): Outperformed </a:t>
            </a:r>
            <a:r>
              <a:rPr lang="en-US" dirty="0" err="1">
                <a:solidFill>
                  <a:prstClr val="black"/>
                </a:solidFill>
                <a:latin typeface="Helvetica" charset="0"/>
                <a:ea typeface="Helvetica" charset="0"/>
                <a:cs typeface="Helvetica" charset="0"/>
              </a:rPr>
              <a:t>TopMine</a:t>
            </a:r>
            <a:r>
              <a:rPr lang="en-US" dirty="0">
                <a:solidFill>
                  <a:prstClr val="black"/>
                </a:solidFill>
                <a:latin typeface="Helvetica" charset="0"/>
                <a:ea typeface="Helvetica" charset="0"/>
                <a:cs typeface="Helvetica" charset="0"/>
              </a:rPr>
              <a:t> (VLDB’15) and many other methods</a:t>
            </a:r>
            <a:endParaRPr lang="en-US" dirty="0"/>
          </a:p>
        </p:txBody>
      </p:sp>
      <p:sp>
        <p:nvSpPr>
          <p:cNvPr id="12" name="TextBox 11"/>
          <p:cNvSpPr txBox="1"/>
          <p:nvPr/>
        </p:nvSpPr>
        <p:spPr>
          <a:xfrm>
            <a:off x="775878" y="5904593"/>
            <a:ext cx="9782858" cy="384721"/>
          </a:xfrm>
          <a:prstGeom prst="rect">
            <a:avLst/>
          </a:prstGeom>
          <a:solidFill>
            <a:schemeClr val="accent4">
              <a:lumMod val="60000"/>
              <a:lumOff val="40000"/>
              <a:alpha val="90000"/>
            </a:schemeClr>
          </a:solidFill>
        </p:spPr>
        <p:txBody>
          <a:bodyPr wrap="square" rtlCol="0">
            <a:spAutoFit/>
          </a:bodyPr>
          <a:lstStyle/>
          <a:p>
            <a:r>
              <a:rPr lang="en-US" b="1" dirty="0">
                <a:solidFill>
                  <a:prstClr val="black"/>
                </a:solidFill>
                <a:latin typeface="Helvetica" charset="0"/>
                <a:ea typeface="Helvetica" charset="0"/>
                <a:cs typeface="Helvetica" charset="0"/>
              </a:rPr>
              <a:t>TF-IDF</a:t>
            </a:r>
            <a:r>
              <a:rPr lang="en-US" dirty="0">
                <a:solidFill>
                  <a:prstClr val="black"/>
                </a:solidFill>
                <a:latin typeface="Helvetica" charset="0"/>
                <a:ea typeface="Helvetica" charset="0"/>
                <a:cs typeface="Helvetica" charset="0"/>
              </a:rPr>
              <a:t>: </a:t>
            </a:r>
            <a:r>
              <a:rPr lang="en-US" dirty="0">
                <a:latin typeface="Helvetica" charset="0"/>
                <a:ea typeface="Helvetica" charset="0"/>
                <a:cs typeface="Helvetica" charset="0"/>
              </a:rPr>
              <a:t>Stanford NLP Parser (</a:t>
            </a:r>
            <a:r>
              <a:rPr lang="en-US" dirty="0"/>
              <a:t>LREC’16</a:t>
            </a:r>
            <a:r>
              <a:rPr lang="en-US" dirty="0">
                <a:latin typeface="Helvetica" charset="0"/>
                <a:ea typeface="Helvetica" charset="0"/>
                <a:cs typeface="Helvetica" charset="0"/>
              </a:rPr>
              <a:t>) + Ranked by TF-IDF</a:t>
            </a:r>
          </a:p>
        </p:txBody>
      </p:sp>
      <p:sp>
        <p:nvSpPr>
          <p:cNvPr id="13" name="TextBox 12"/>
          <p:cNvSpPr txBox="1"/>
          <p:nvPr/>
        </p:nvSpPr>
        <p:spPr>
          <a:xfrm>
            <a:off x="775878" y="6280605"/>
            <a:ext cx="9782858" cy="384721"/>
          </a:xfrm>
          <a:prstGeom prst="rect">
            <a:avLst/>
          </a:prstGeom>
          <a:solidFill>
            <a:srgbClr val="7C2B8C">
              <a:alpha val="40000"/>
            </a:srgbClr>
          </a:solidFill>
        </p:spPr>
        <p:txBody>
          <a:bodyPr wrap="square" rtlCol="0">
            <a:spAutoFit/>
          </a:bodyPr>
          <a:lstStyle/>
          <a:p>
            <a:r>
              <a:rPr lang="en-US" b="1" dirty="0" err="1">
                <a:latin typeface="Helvetica" charset="0"/>
                <a:ea typeface="Helvetica" charset="0"/>
                <a:cs typeface="Helvetica" charset="0"/>
              </a:rPr>
              <a:t>TextRank</a:t>
            </a:r>
            <a:r>
              <a:rPr lang="en-US" dirty="0">
                <a:latin typeface="Helvetica" charset="0"/>
                <a:ea typeface="Helvetica" charset="0"/>
                <a:cs typeface="Helvetica" charset="0"/>
              </a:rPr>
              <a:t> (ACL’04): Stanford NLP Parser (</a:t>
            </a:r>
            <a:r>
              <a:rPr lang="en-US" dirty="0"/>
              <a:t>LREC’16</a:t>
            </a:r>
            <a:r>
              <a:rPr lang="en-US" dirty="0">
                <a:latin typeface="Helvetica" charset="0"/>
                <a:ea typeface="Helvetica" charset="0"/>
                <a:cs typeface="Helvetica" charset="0"/>
              </a:rPr>
              <a:t>) + Ranked by </a:t>
            </a:r>
            <a:r>
              <a:rPr lang="en-US" dirty="0" err="1">
                <a:latin typeface="Helvetica" charset="0"/>
                <a:ea typeface="Helvetica" charset="0"/>
                <a:cs typeface="Helvetica" charset="0"/>
              </a:rPr>
              <a:t>TextRank</a:t>
            </a:r>
            <a:r>
              <a:rPr lang="en-US" dirty="0">
                <a:latin typeface="Helvetica" charset="0"/>
                <a:ea typeface="Helvetica" charset="0"/>
                <a:cs typeface="Helvetica" charset="0"/>
              </a:rPr>
              <a:t> </a:t>
            </a:r>
          </a:p>
        </p:txBody>
      </p:sp>
      <p:sp>
        <p:nvSpPr>
          <p:cNvPr id="11" name="TextBox 10">
            <a:extLst>
              <a:ext uri="{FF2B5EF4-FFF2-40B4-BE49-F238E27FC236}">
                <a16:creationId xmlns:a16="http://schemas.microsoft.com/office/drawing/2014/main" id="{6F019536-49D6-0D4F-86FB-BE62A026B1FD}"/>
              </a:ext>
            </a:extLst>
          </p:cNvPr>
          <p:cNvSpPr txBox="1"/>
          <p:nvPr/>
        </p:nvSpPr>
        <p:spPr>
          <a:xfrm>
            <a:off x="13157200" y="5469467"/>
            <a:ext cx="184731" cy="369332"/>
          </a:xfrm>
          <a:prstGeom prst="rect">
            <a:avLst/>
          </a:prstGeom>
          <a:noFill/>
        </p:spPr>
        <p:txBody>
          <a:bodyPr wrap="none" rtlCol="0">
            <a:spAutoFit/>
          </a:bodyPr>
          <a:lstStyle/>
          <a:p>
            <a:endParaRPr lang="en-US"/>
          </a:p>
        </p:txBody>
      </p:sp>
      <p:sp>
        <p:nvSpPr>
          <p:cNvPr id="14" name="TextBox 13">
            <a:extLst>
              <a:ext uri="{FF2B5EF4-FFF2-40B4-BE49-F238E27FC236}">
                <a16:creationId xmlns:a16="http://schemas.microsoft.com/office/drawing/2014/main" id="{BAE64AD4-6970-449F-885D-6F6324C546C6}"/>
              </a:ext>
            </a:extLst>
          </p:cNvPr>
          <p:cNvSpPr txBox="1"/>
          <p:nvPr/>
        </p:nvSpPr>
        <p:spPr>
          <a:xfrm>
            <a:off x="775878" y="5131401"/>
            <a:ext cx="10162087" cy="384721"/>
          </a:xfrm>
          <a:prstGeom prst="rect">
            <a:avLst/>
          </a:prstGeom>
          <a:solidFill>
            <a:schemeClr val="bg2">
              <a:lumMod val="75000"/>
              <a:alpha val="40000"/>
            </a:schemeClr>
          </a:solidFill>
        </p:spPr>
        <p:txBody>
          <a:bodyPr wrap="square" rtlCol="0">
            <a:spAutoFit/>
          </a:bodyPr>
          <a:lstStyle/>
          <a:p>
            <a:pPr lvl="0"/>
            <a:r>
              <a:rPr lang="en-US" b="1" dirty="0" err="1">
                <a:solidFill>
                  <a:prstClr val="black"/>
                </a:solidFill>
                <a:latin typeface="Helvetica" charset="0"/>
                <a:ea typeface="Helvetica" charset="0"/>
                <a:cs typeface="Helvetica" charset="0"/>
              </a:rPr>
              <a:t>AutoPhrase</a:t>
            </a:r>
            <a:r>
              <a:rPr lang="en-US" dirty="0">
                <a:solidFill>
                  <a:prstClr val="black"/>
                </a:solidFill>
                <a:latin typeface="Helvetica" charset="0"/>
                <a:ea typeface="Helvetica" charset="0"/>
                <a:cs typeface="Helvetica" charset="0"/>
              </a:rPr>
              <a:t> (TKDE’18): Best performing and generating multi-word and single word phrases</a:t>
            </a:r>
            <a:endParaRPr lang="en-US" dirty="0"/>
          </a:p>
        </p:txBody>
      </p:sp>
    </p:spTree>
    <p:extLst>
      <p:ext uri="{BB962C8B-B14F-4D97-AF65-F5344CB8AC3E}">
        <p14:creationId xmlns:p14="http://schemas.microsoft.com/office/powerpoint/2010/main" val="42353352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245935"/>
            <a:ext cx="12186376" cy="3573504"/>
            <a:chOff x="0" y="3278769"/>
            <a:chExt cx="12186376" cy="3573504"/>
          </a:xfrm>
        </p:grpSpPr>
        <p:grpSp>
          <p:nvGrpSpPr>
            <p:cNvPr id="8" name="Group 7"/>
            <p:cNvGrpSpPr/>
            <p:nvPr/>
          </p:nvGrpSpPr>
          <p:grpSpPr>
            <a:xfrm>
              <a:off x="0" y="3561660"/>
              <a:ext cx="12186376" cy="3290613"/>
              <a:chOff x="666336" y="2195233"/>
              <a:chExt cx="10977876" cy="2964290"/>
            </a:xfrm>
          </p:grpSpPr>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r="70404" b="19018"/>
              <a:stretch/>
            </p:blipFill>
            <p:spPr bwMode="auto">
              <a:xfrm>
                <a:off x="666336" y="2195233"/>
                <a:ext cx="3758673" cy="2909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35589" r="34943" b="19018"/>
              <a:stretch/>
            </p:blipFill>
            <p:spPr bwMode="auto">
              <a:xfrm>
                <a:off x="4286577" y="2240614"/>
                <a:ext cx="3742459" cy="2909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71179" r="98" b="19018"/>
              <a:stretch/>
            </p:blipFill>
            <p:spPr bwMode="auto">
              <a:xfrm>
                <a:off x="7996346" y="2249596"/>
                <a:ext cx="3647866" cy="2909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TextBox 11"/>
            <p:cNvSpPr txBox="1"/>
            <p:nvPr/>
          </p:nvSpPr>
          <p:spPr>
            <a:xfrm>
              <a:off x="1763937" y="3278771"/>
              <a:ext cx="1196161" cy="461665"/>
            </a:xfrm>
            <a:prstGeom prst="rect">
              <a:avLst/>
            </a:prstGeom>
            <a:noFill/>
          </p:spPr>
          <p:txBody>
            <a:bodyPr wrap="none" rtlCol="0">
              <a:spAutoFit/>
            </a:bodyPr>
            <a:lstStyle/>
            <a:p>
              <a:r>
                <a:rPr lang="en-US" sz="2400" dirty="0">
                  <a:latin typeface="Helvetica" charset="0"/>
                  <a:ea typeface="Helvetica" charset="0"/>
                  <a:cs typeface="Helvetica" charset="0"/>
                </a:rPr>
                <a:t>English</a:t>
              </a:r>
            </a:p>
          </p:txBody>
        </p:sp>
        <p:sp>
          <p:nvSpPr>
            <p:cNvPr id="13" name="TextBox 12"/>
            <p:cNvSpPr txBox="1"/>
            <p:nvPr/>
          </p:nvSpPr>
          <p:spPr>
            <a:xfrm>
              <a:off x="5742147" y="3278771"/>
              <a:ext cx="1298753" cy="461665"/>
            </a:xfrm>
            <a:prstGeom prst="rect">
              <a:avLst/>
            </a:prstGeom>
            <a:noFill/>
          </p:spPr>
          <p:txBody>
            <a:bodyPr wrap="none" rtlCol="0">
              <a:spAutoFit/>
            </a:bodyPr>
            <a:lstStyle/>
            <a:p>
              <a:r>
                <a:rPr lang="en-US" sz="2400" dirty="0">
                  <a:latin typeface="Helvetica" charset="0"/>
                  <a:ea typeface="Helvetica" charset="0"/>
                  <a:cs typeface="Helvetica" charset="0"/>
                </a:rPr>
                <a:t>Spanish</a:t>
              </a:r>
            </a:p>
          </p:txBody>
        </p:sp>
        <p:sp>
          <p:nvSpPr>
            <p:cNvPr id="14" name="TextBox 13"/>
            <p:cNvSpPr txBox="1"/>
            <p:nvPr/>
          </p:nvSpPr>
          <p:spPr>
            <a:xfrm>
              <a:off x="9824948" y="3278769"/>
              <a:ext cx="1316386" cy="461665"/>
            </a:xfrm>
            <a:prstGeom prst="rect">
              <a:avLst/>
            </a:prstGeom>
            <a:noFill/>
          </p:spPr>
          <p:txBody>
            <a:bodyPr wrap="none" rtlCol="0">
              <a:spAutoFit/>
            </a:bodyPr>
            <a:lstStyle/>
            <a:p>
              <a:r>
                <a:rPr lang="en-US" sz="2400" dirty="0">
                  <a:latin typeface="Helvetica" charset="0"/>
                  <a:ea typeface="Helvetica" charset="0"/>
                  <a:cs typeface="Helvetica" charset="0"/>
                </a:rPr>
                <a:t>Chinese</a:t>
              </a:r>
            </a:p>
          </p:txBody>
        </p:sp>
      </p:grpSp>
      <p:sp>
        <p:nvSpPr>
          <p:cNvPr id="2" name="Title 1"/>
          <p:cNvSpPr>
            <a:spLocks noGrp="1"/>
          </p:cNvSpPr>
          <p:nvPr>
            <p:ph type="title"/>
          </p:nvPr>
        </p:nvSpPr>
        <p:spPr/>
        <p:txBody>
          <a:bodyPr>
            <a:normAutofit fontScale="90000"/>
          </a:bodyPr>
          <a:lstStyle/>
          <a:p>
            <a:r>
              <a:rPr lang="en-US" b="1" dirty="0" err="1"/>
              <a:t>AutoPhrase</a:t>
            </a:r>
            <a:r>
              <a:rPr lang="en-US" b="1" dirty="0"/>
              <a:t>: Cross-Language</a:t>
            </a:r>
            <a:r>
              <a:rPr lang="en-US" dirty="0"/>
              <a:t> Evaluation Results</a:t>
            </a:r>
          </a:p>
        </p:txBody>
      </p:sp>
      <p:sp>
        <p:nvSpPr>
          <p:cNvPr id="15" name="TextBox 14"/>
          <p:cNvSpPr txBox="1"/>
          <p:nvPr/>
        </p:nvSpPr>
        <p:spPr>
          <a:xfrm>
            <a:off x="854459" y="5438057"/>
            <a:ext cx="8607780" cy="384721"/>
          </a:xfrm>
          <a:prstGeom prst="rect">
            <a:avLst/>
          </a:prstGeom>
          <a:solidFill>
            <a:srgbClr val="DA551C">
              <a:alpha val="40000"/>
            </a:srgbClr>
          </a:solidFill>
        </p:spPr>
        <p:txBody>
          <a:bodyPr wrap="square" rtlCol="0">
            <a:spAutoFit/>
          </a:bodyPr>
          <a:lstStyle/>
          <a:p>
            <a:pPr lvl="0"/>
            <a:r>
              <a:rPr lang="en-US" b="1" dirty="0" err="1">
                <a:latin typeface="Helvetica" charset="0"/>
                <a:ea typeface="Helvetica" charset="0"/>
                <a:cs typeface="Helvetica" charset="0"/>
              </a:rPr>
              <a:t>WrapSegPhrase</a:t>
            </a:r>
            <a:r>
              <a:rPr lang="en-US" dirty="0">
                <a:solidFill>
                  <a:prstClr val="black"/>
                </a:solidFill>
                <a:latin typeface="Helvetica" charset="0"/>
                <a:ea typeface="Helvetica" charset="0"/>
                <a:cs typeface="Helvetica" charset="0"/>
              </a:rPr>
              <a:t>: non-English characters </a:t>
            </a:r>
            <a:r>
              <a:rPr lang="en-US" dirty="0">
                <a:solidFill>
                  <a:prstClr val="black"/>
                </a:solidFill>
                <a:latin typeface="Helvetica" charset="0"/>
                <a:ea typeface="Helvetica" charset="0"/>
                <a:cs typeface="Helvetica" charset="0"/>
                <a:sym typeface="Wingdings"/>
              </a:rPr>
              <a:t></a:t>
            </a:r>
            <a:r>
              <a:rPr lang="en-US" dirty="0">
                <a:solidFill>
                  <a:prstClr val="black"/>
                </a:solidFill>
                <a:latin typeface="Helvetica" charset="0"/>
                <a:ea typeface="Helvetica" charset="0"/>
                <a:cs typeface="Helvetica" charset="0"/>
              </a:rPr>
              <a:t> English letters &amp; </a:t>
            </a:r>
            <a:r>
              <a:rPr lang="en-US" dirty="0" err="1">
                <a:solidFill>
                  <a:prstClr val="black"/>
                </a:solidFill>
                <a:latin typeface="Helvetica" charset="0"/>
                <a:ea typeface="Helvetica" charset="0"/>
                <a:cs typeface="Helvetica" charset="0"/>
              </a:rPr>
              <a:t>SegPhrase</a:t>
            </a:r>
            <a:endParaRPr lang="en-US" dirty="0">
              <a:solidFill>
                <a:prstClr val="black"/>
              </a:solidFill>
              <a:latin typeface="Helvetica" charset="0"/>
              <a:ea typeface="Helvetica" charset="0"/>
              <a:cs typeface="Helvetica" charset="0"/>
            </a:endParaRPr>
          </a:p>
        </p:txBody>
      </p:sp>
      <p:sp>
        <p:nvSpPr>
          <p:cNvPr id="17" name="TextBox 16"/>
          <p:cNvSpPr txBox="1"/>
          <p:nvPr/>
        </p:nvSpPr>
        <p:spPr>
          <a:xfrm>
            <a:off x="854458" y="5873155"/>
            <a:ext cx="8607781" cy="384721"/>
          </a:xfrm>
          <a:prstGeom prst="rect">
            <a:avLst/>
          </a:prstGeom>
          <a:solidFill>
            <a:schemeClr val="accent6">
              <a:alpha val="51000"/>
            </a:schemeClr>
          </a:solidFill>
        </p:spPr>
        <p:txBody>
          <a:bodyPr wrap="square" rtlCol="0">
            <a:spAutoFit/>
          </a:bodyPr>
          <a:lstStyle/>
          <a:p>
            <a:pPr lvl="0"/>
            <a:r>
              <a:rPr lang="en-US" b="1" dirty="0" err="1">
                <a:latin typeface="Helvetica" charset="0"/>
                <a:ea typeface="Helvetica" charset="0"/>
                <a:cs typeface="Helvetica" charset="0"/>
              </a:rPr>
              <a:t>JiebaSeg</a:t>
            </a:r>
            <a:r>
              <a:rPr lang="en-US" dirty="0">
                <a:solidFill>
                  <a:prstClr val="black"/>
                </a:solidFill>
                <a:latin typeface="Helvetica" charset="0"/>
                <a:ea typeface="Helvetica" charset="0"/>
                <a:cs typeface="Helvetica" charset="0"/>
              </a:rPr>
              <a:t>: Specifically for Chinese; Dictionaries &amp; Hidden Markov Models</a:t>
            </a:r>
          </a:p>
        </p:txBody>
      </p:sp>
      <p:sp>
        <p:nvSpPr>
          <p:cNvPr id="18" name="TextBox 17"/>
          <p:cNvSpPr txBox="1"/>
          <p:nvPr/>
        </p:nvSpPr>
        <p:spPr>
          <a:xfrm>
            <a:off x="854458" y="6302792"/>
            <a:ext cx="8607781" cy="384721"/>
          </a:xfrm>
          <a:prstGeom prst="rect">
            <a:avLst/>
          </a:prstGeom>
          <a:solidFill>
            <a:srgbClr val="4CBEEF">
              <a:alpha val="45000"/>
            </a:srgbClr>
          </a:solidFill>
        </p:spPr>
        <p:txBody>
          <a:bodyPr wrap="square" rtlCol="0">
            <a:spAutoFit/>
          </a:bodyPr>
          <a:lstStyle/>
          <a:p>
            <a:pPr lvl="0"/>
            <a:r>
              <a:rPr lang="en-US" b="1" dirty="0" err="1">
                <a:latin typeface="Helvetica" charset="0"/>
                <a:ea typeface="Helvetica" charset="0"/>
                <a:cs typeface="Helvetica" charset="0"/>
              </a:rPr>
              <a:t>AnsjSeg</a:t>
            </a:r>
            <a:r>
              <a:rPr lang="en-US" dirty="0">
                <a:solidFill>
                  <a:prstClr val="black"/>
                </a:solidFill>
                <a:latin typeface="Helvetica" charset="0"/>
                <a:ea typeface="Helvetica" charset="0"/>
                <a:cs typeface="Helvetica" charset="0"/>
              </a:rPr>
              <a:t>: Specifically for Chinese; Dictionaries &amp; Conditional Random Fields</a:t>
            </a:r>
          </a:p>
        </p:txBody>
      </p:sp>
      <p:sp>
        <p:nvSpPr>
          <p:cNvPr id="16" name="TextBox 15">
            <a:extLst>
              <a:ext uri="{FF2B5EF4-FFF2-40B4-BE49-F238E27FC236}">
                <a16:creationId xmlns:a16="http://schemas.microsoft.com/office/drawing/2014/main" id="{5FFA0594-B584-4C18-B929-167836E07D08}"/>
              </a:ext>
            </a:extLst>
          </p:cNvPr>
          <p:cNvSpPr txBox="1"/>
          <p:nvPr/>
        </p:nvSpPr>
        <p:spPr>
          <a:xfrm>
            <a:off x="854458" y="5002959"/>
            <a:ext cx="10162087" cy="384721"/>
          </a:xfrm>
          <a:prstGeom prst="rect">
            <a:avLst/>
          </a:prstGeom>
          <a:solidFill>
            <a:schemeClr val="bg2">
              <a:lumMod val="75000"/>
              <a:alpha val="40000"/>
            </a:schemeClr>
          </a:solidFill>
        </p:spPr>
        <p:txBody>
          <a:bodyPr wrap="square" rtlCol="0">
            <a:spAutoFit/>
          </a:bodyPr>
          <a:lstStyle/>
          <a:p>
            <a:pPr lvl="0"/>
            <a:r>
              <a:rPr lang="en-US" b="1" dirty="0" err="1">
                <a:solidFill>
                  <a:prstClr val="black"/>
                </a:solidFill>
                <a:latin typeface="Helvetica" charset="0"/>
                <a:ea typeface="Helvetica" charset="0"/>
                <a:cs typeface="Helvetica" charset="0"/>
              </a:rPr>
              <a:t>AutoPhrase</a:t>
            </a:r>
            <a:r>
              <a:rPr lang="en-US" dirty="0">
                <a:solidFill>
                  <a:prstClr val="black"/>
                </a:solidFill>
                <a:latin typeface="Helvetica" charset="0"/>
                <a:ea typeface="Helvetica" charset="0"/>
                <a:cs typeface="Helvetica" charset="0"/>
              </a:rPr>
              <a:t> (TKDE’18): Best performing and generating multi-word and single word phrases</a:t>
            </a:r>
            <a:endParaRPr lang="en-US" dirty="0"/>
          </a:p>
        </p:txBody>
      </p:sp>
    </p:spTree>
    <p:extLst>
      <p:ext uri="{BB962C8B-B14F-4D97-AF65-F5344CB8AC3E}">
        <p14:creationId xmlns:p14="http://schemas.microsoft.com/office/powerpoint/2010/main" val="179163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01600" y="304800"/>
            <a:ext cx="11988800" cy="609600"/>
          </a:xfrm>
        </p:spPr>
        <p:txBody>
          <a:bodyPr>
            <a:normAutofit fontScale="90000"/>
          </a:bodyPr>
          <a:lstStyle/>
          <a:p>
            <a:pPr eaLnBrk="1" hangingPunct="1"/>
            <a:r>
              <a:rPr lang="en-US" altLang="en-US"/>
              <a:t>Rare Patterns vs. Negative Patterns</a:t>
            </a:r>
          </a:p>
        </p:txBody>
      </p:sp>
      <p:sp>
        <p:nvSpPr>
          <p:cNvPr id="9220" name="Rectangle 3"/>
          <p:cNvSpPr>
            <a:spLocks noGrp="1" noChangeArrowheads="1"/>
          </p:cNvSpPr>
          <p:nvPr>
            <p:ph type="body" idx="1"/>
          </p:nvPr>
        </p:nvSpPr>
        <p:spPr>
          <a:xfrm>
            <a:off x="406400" y="1143000"/>
            <a:ext cx="9490635" cy="5334000"/>
          </a:xfrm>
        </p:spPr>
        <p:txBody>
          <a:bodyPr/>
          <a:lstStyle/>
          <a:p>
            <a:pPr eaLnBrk="1" hangingPunct="1">
              <a:lnSpc>
                <a:spcPct val="120000"/>
              </a:lnSpc>
            </a:pPr>
            <a:r>
              <a:rPr lang="en-US" altLang="en-US" sz="2400" dirty="0"/>
              <a:t>Rare patterns</a:t>
            </a:r>
          </a:p>
          <a:p>
            <a:pPr lvl="1" eaLnBrk="1" hangingPunct="1">
              <a:lnSpc>
                <a:spcPct val="120000"/>
              </a:lnSpc>
            </a:pPr>
            <a:r>
              <a:rPr lang="en-US" altLang="en-US" sz="2400" dirty="0"/>
              <a:t>Very low support but interesting (e.g., buying Rolex watches)</a:t>
            </a:r>
          </a:p>
          <a:p>
            <a:pPr lvl="1" eaLnBrk="1" hangingPunct="1">
              <a:lnSpc>
                <a:spcPct val="120000"/>
              </a:lnSpc>
            </a:pPr>
            <a:r>
              <a:rPr lang="en-US" altLang="en-US" sz="2400" dirty="0"/>
              <a:t>How to mine them? Setting individualized, group-based min-support thresholds for different groups of items</a:t>
            </a:r>
          </a:p>
          <a:p>
            <a:pPr eaLnBrk="1" hangingPunct="1">
              <a:lnSpc>
                <a:spcPct val="120000"/>
              </a:lnSpc>
            </a:pPr>
            <a:r>
              <a:rPr lang="en-US" altLang="en-US" sz="2400" dirty="0"/>
              <a:t>Negative patterns</a:t>
            </a:r>
          </a:p>
          <a:p>
            <a:pPr lvl="1" eaLnBrk="1" hangingPunct="1">
              <a:lnSpc>
                <a:spcPct val="120000"/>
              </a:lnSpc>
            </a:pPr>
            <a:r>
              <a:rPr lang="en-US" altLang="en-US" sz="2400" dirty="0"/>
              <a:t>Negatively correlated: Unlikely to happen together</a:t>
            </a:r>
          </a:p>
          <a:p>
            <a:pPr lvl="1" eaLnBrk="1" hangingPunct="1">
              <a:lnSpc>
                <a:spcPct val="120000"/>
              </a:lnSpc>
            </a:pPr>
            <a:r>
              <a:rPr lang="en-US" altLang="en-US" sz="2400" dirty="0"/>
              <a:t>Ex.:  Since it is unlikely that the same customer buys both a </a:t>
            </a:r>
            <a:r>
              <a:rPr lang="en-US" altLang="en-US" sz="2400" dirty="0">
                <a:solidFill>
                  <a:srgbClr val="FF0000"/>
                </a:solidFill>
              </a:rPr>
              <a:t>Ford Expedition</a:t>
            </a:r>
            <a:r>
              <a:rPr lang="en-US" altLang="en-US" sz="2400" dirty="0"/>
              <a:t> (an SUV car) and a </a:t>
            </a:r>
            <a:r>
              <a:rPr lang="en-US" altLang="en-US" sz="2400" dirty="0">
                <a:solidFill>
                  <a:srgbClr val="FF0000"/>
                </a:solidFill>
              </a:rPr>
              <a:t>Ford Fusion </a:t>
            </a:r>
            <a:r>
              <a:rPr lang="en-US" altLang="en-US" sz="2400" dirty="0"/>
              <a:t>(a hybrid car), buying a </a:t>
            </a:r>
            <a:r>
              <a:rPr lang="en-US" altLang="en-US" sz="2400" dirty="0">
                <a:solidFill>
                  <a:srgbClr val="FF0000"/>
                </a:solidFill>
              </a:rPr>
              <a:t>Ford Expedition </a:t>
            </a:r>
            <a:r>
              <a:rPr lang="en-US" altLang="en-US" sz="2400" dirty="0"/>
              <a:t>and buying a </a:t>
            </a:r>
            <a:r>
              <a:rPr lang="en-US" altLang="en-US" sz="2400" dirty="0">
                <a:solidFill>
                  <a:srgbClr val="FF0000"/>
                </a:solidFill>
              </a:rPr>
              <a:t>Ford Fusion </a:t>
            </a:r>
            <a:r>
              <a:rPr lang="en-US" altLang="en-US" sz="2400" dirty="0"/>
              <a:t>are likely negatively correlated patterns</a:t>
            </a:r>
          </a:p>
          <a:p>
            <a:pPr lvl="1" eaLnBrk="1" hangingPunct="1">
              <a:lnSpc>
                <a:spcPct val="120000"/>
              </a:lnSpc>
            </a:pPr>
            <a:r>
              <a:rPr lang="en-US" altLang="en-US" sz="2400" dirty="0"/>
              <a:t>How to define negative patterns?</a:t>
            </a:r>
          </a:p>
        </p:txBody>
      </p:sp>
    </p:spTree>
    <p:extLst>
      <p:ext uri="{BB962C8B-B14F-4D97-AF65-F5344CB8AC3E}">
        <p14:creationId xmlns:p14="http://schemas.microsoft.com/office/powerpoint/2010/main" val="321453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10600" y="6356350"/>
            <a:ext cx="2743200" cy="365125"/>
          </a:xfrm>
          <a:prstGeom prst="rect">
            <a:avLst/>
          </a:prstGeom>
        </p:spPr>
        <p:txBody>
          <a:bodyPr/>
          <a:lstStyle/>
          <a:p>
            <a:pPr marL="0" marR="0" lvl="0" indent="0" algn="l" defTabSz="457178" rtl="0" eaLnBrk="1" fontAlgn="auto" latinLnBrk="0" hangingPunct="1">
              <a:lnSpc>
                <a:spcPct val="100000"/>
              </a:lnSpc>
              <a:spcBef>
                <a:spcPts val="0"/>
              </a:spcBef>
              <a:spcAft>
                <a:spcPts val="0"/>
              </a:spcAft>
              <a:buClrTx/>
              <a:buSzTx/>
              <a:buFontTx/>
              <a:buNone/>
              <a:tabLst/>
              <a:defRPr/>
            </a:pPr>
            <a:fld id="{5F56DFE6-1268-BF4E-85E8-8E7123343B70}" type="slidenum">
              <a:rPr kumimoji="0" lang="en-US" sz="19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457178" rtl="0" eaLnBrk="1" fontAlgn="auto" latinLnBrk="0" hangingPunct="1">
                <a:lnSpc>
                  <a:spcPct val="100000"/>
                </a:lnSpc>
                <a:spcBef>
                  <a:spcPts val="0"/>
                </a:spcBef>
                <a:spcAft>
                  <a:spcPts val="0"/>
                </a:spcAft>
                <a:buClrTx/>
                <a:buSzTx/>
                <a:buFontTx/>
                <a:buNone/>
                <a:tabLst/>
                <a:defRPr/>
              </a:pPr>
              <a:t>90</a:t>
            </a:fld>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graphicFrame>
        <p:nvGraphicFramePr>
          <p:cNvPr id="12" name="Table 11"/>
          <p:cNvGraphicFramePr>
            <a:graphicFrameLocks noGrp="1"/>
          </p:cNvGraphicFramePr>
          <p:nvPr/>
        </p:nvGraphicFramePr>
        <p:xfrm>
          <a:off x="1422590" y="1189355"/>
          <a:ext cx="9346819" cy="5532120"/>
        </p:xfrm>
        <a:graphic>
          <a:graphicData uri="http://schemas.openxmlformats.org/drawingml/2006/table">
            <a:tbl>
              <a:tblPr firstRow="1" bandRow="1">
                <a:tableStyleId>{5C22544A-7EE6-4342-B048-85BDC9FD1C3A}</a:tableStyleId>
              </a:tblPr>
              <a:tblGrid>
                <a:gridCol w="1190625">
                  <a:extLst>
                    <a:ext uri="{9D8B030D-6E8A-4147-A177-3AD203B41FA5}">
                      <a16:colId xmlns:a16="http://schemas.microsoft.com/office/drawing/2014/main" val="20000"/>
                    </a:ext>
                  </a:extLst>
                </a:gridCol>
                <a:gridCol w="2811780">
                  <a:extLst>
                    <a:ext uri="{9D8B030D-6E8A-4147-A177-3AD203B41FA5}">
                      <a16:colId xmlns:a16="http://schemas.microsoft.com/office/drawing/2014/main" val="20001"/>
                    </a:ext>
                  </a:extLst>
                </a:gridCol>
                <a:gridCol w="5344414">
                  <a:extLst>
                    <a:ext uri="{9D8B030D-6E8A-4147-A177-3AD203B41FA5}">
                      <a16:colId xmlns:a16="http://schemas.microsoft.com/office/drawing/2014/main" val="20002"/>
                    </a:ext>
                  </a:extLst>
                </a:gridCol>
              </a:tblGrid>
              <a:tr h="382057">
                <a:tc>
                  <a:txBody>
                    <a:bodyPr/>
                    <a:lstStyle/>
                    <a:p>
                      <a:pPr algn="ctr"/>
                      <a:r>
                        <a:rPr lang="en-US" dirty="0">
                          <a:latin typeface="Helvetica" charset="0"/>
                          <a:ea typeface="Helvetica" charset="0"/>
                          <a:cs typeface="Helvetica" charset="0"/>
                        </a:rPr>
                        <a:t>Phrase’s</a:t>
                      </a:r>
                    </a:p>
                    <a:p>
                      <a:pPr algn="ctr"/>
                      <a:r>
                        <a:rPr lang="en-US" dirty="0">
                          <a:latin typeface="Helvetica" charset="0"/>
                          <a:ea typeface="Helvetica" charset="0"/>
                          <a:cs typeface="Helvetica" charset="0"/>
                        </a:rPr>
                        <a:t>Rank</a:t>
                      </a:r>
                    </a:p>
                  </a:txBody>
                  <a:tcPr/>
                </a:tc>
                <a:tc>
                  <a:txBody>
                    <a:bodyPr/>
                    <a:lstStyle/>
                    <a:p>
                      <a:pPr algn="ctr"/>
                      <a:r>
                        <a:rPr lang="en-US" dirty="0">
                          <a:latin typeface="Helvetica" charset="0"/>
                          <a:ea typeface="Helvetica" charset="0"/>
                          <a:cs typeface="Helvetica" charset="0"/>
                        </a:rPr>
                        <a:t>Phrase</a:t>
                      </a:r>
                    </a:p>
                  </a:txBody>
                  <a:tcPr/>
                </a:tc>
                <a:tc>
                  <a:txBody>
                    <a:bodyPr/>
                    <a:lstStyle/>
                    <a:p>
                      <a:pPr algn="ctr"/>
                      <a:r>
                        <a:rPr lang="en-US" dirty="0">
                          <a:latin typeface="Helvetica" charset="0"/>
                          <a:ea typeface="Helvetica" charset="0"/>
                          <a:cs typeface="Helvetica" charset="0"/>
                        </a:rPr>
                        <a:t>Translation</a:t>
                      </a:r>
                      <a:r>
                        <a:rPr lang="en-US" baseline="0" dirty="0">
                          <a:latin typeface="Helvetica" charset="0"/>
                          <a:ea typeface="Helvetica" charset="0"/>
                          <a:cs typeface="Helvetica" charset="0"/>
                        </a:rPr>
                        <a:t> (Explanation)</a:t>
                      </a:r>
                      <a:endParaRPr lang="en-US" dirty="0">
                        <a:latin typeface="Helvetica" charset="0"/>
                        <a:ea typeface="Helvetica" charset="0"/>
                        <a:cs typeface="Helvetica" charset="0"/>
                      </a:endParaRPr>
                    </a:p>
                  </a:txBody>
                  <a:tcPr/>
                </a:tc>
                <a:extLst>
                  <a:ext uri="{0D108BD9-81ED-4DB2-BD59-A6C34878D82A}">
                    <a16:rowId xmlns:a16="http://schemas.microsoft.com/office/drawing/2014/main" val="10000"/>
                  </a:ext>
                </a:extLst>
              </a:tr>
              <a:tr h="370840">
                <a:tc>
                  <a:txBody>
                    <a:bodyPr/>
                    <a:lstStyle/>
                    <a:p>
                      <a:pPr algn="ctr"/>
                      <a:r>
                        <a:rPr lang="en-US" dirty="0">
                          <a:latin typeface="Helvetica" charset="0"/>
                          <a:ea typeface="Helvetica" charset="0"/>
                          <a:cs typeface="Helvetica" charset="0"/>
                        </a:rPr>
                        <a:t>1</a:t>
                      </a:r>
                    </a:p>
                  </a:txBody>
                  <a:tcPr/>
                </a:tc>
                <a:tc>
                  <a:txBody>
                    <a:bodyPr/>
                    <a:lstStyle/>
                    <a:p>
                      <a:r>
                        <a:rPr lang="zh-CN" altLang="en-US" dirty="0">
                          <a:latin typeface="Helvetica" charset="0"/>
                          <a:ea typeface="Helvetica" charset="0"/>
                          <a:cs typeface="Helvetica" charset="0"/>
                        </a:rPr>
                        <a:t>江苏</a:t>
                      </a:r>
                      <a:r>
                        <a:rPr lang="en-US" altLang="zh-CN" dirty="0">
                          <a:latin typeface="Helvetica" charset="0"/>
                          <a:ea typeface="Helvetica" charset="0"/>
                          <a:cs typeface="Helvetica" charset="0"/>
                        </a:rPr>
                        <a:t>_</a:t>
                      </a:r>
                      <a:r>
                        <a:rPr lang="zh-CN" altLang="en-US" dirty="0">
                          <a:latin typeface="Helvetica" charset="0"/>
                          <a:ea typeface="Helvetica" charset="0"/>
                          <a:cs typeface="Helvetica" charset="0"/>
                        </a:rPr>
                        <a:t>舜</a:t>
                      </a:r>
                      <a:r>
                        <a:rPr lang="en-US" altLang="zh-CN" dirty="0">
                          <a:latin typeface="Helvetica" charset="0"/>
                          <a:ea typeface="Helvetica" charset="0"/>
                          <a:cs typeface="Helvetica" charset="0"/>
                        </a:rPr>
                        <a:t>_</a:t>
                      </a:r>
                      <a:r>
                        <a:rPr lang="zh-CN" altLang="en-US" dirty="0">
                          <a:latin typeface="Helvetica" charset="0"/>
                          <a:ea typeface="Helvetica" charset="0"/>
                          <a:cs typeface="Helvetica" charset="0"/>
                        </a:rPr>
                        <a:t>天</a:t>
                      </a:r>
                      <a:endParaRPr lang="en-US" dirty="0">
                        <a:latin typeface="Helvetica" charset="0"/>
                        <a:ea typeface="Helvetica" charset="0"/>
                        <a:cs typeface="Helvetica" charset="0"/>
                      </a:endParaRPr>
                    </a:p>
                  </a:txBody>
                  <a:tcPr/>
                </a:tc>
                <a:tc>
                  <a:txBody>
                    <a:bodyPr/>
                    <a:lstStyle/>
                    <a:p>
                      <a:r>
                        <a:rPr lang="en-US" dirty="0">
                          <a:latin typeface="Helvetica" charset="0"/>
                          <a:ea typeface="Helvetica" charset="0"/>
                          <a:cs typeface="Helvetica" charset="0"/>
                        </a:rPr>
                        <a:t>(the</a:t>
                      </a:r>
                      <a:r>
                        <a:rPr lang="en-US" baseline="0" dirty="0">
                          <a:latin typeface="Helvetica" charset="0"/>
                          <a:ea typeface="Helvetica" charset="0"/>
                          <a:cs typeface="Helvetica" charset="0"/>
                        </a:rPr>
                        <a:t> name of a soccer team)</a:t>
                      </a:r>
                      <a:endParaRPr lang="en-US" dirty="0">
                        <a:latin typeface="Helvetica" charset="0"/>
                        <a:ea typeface="Helvetica" charset="0"/>
                        <a:cs typeface="Helvetica" charset="0"/>
                      </a:endParaRPr>
                    </a:p>
                  </a:txBody>
                  <a:tcPr/>
                </a:tc>
                <a:extLst>
                  <a:ext uri="{0D108BD9-81ED-4DB2-BD59-A6C34878D82A}">
                    <a16:rowId xmlns:a16="http://schemas.microsoft.com/office/drawing/2014/main" val="10001"/>
                  </a:ext>
                </a:extLst>
              </a:tr>
              <a:tr h="370840">
                <a:tc>
                  <a:txBody>
                    <a:bodyPr/>
                    <a:lstStyle/>
                    <a:p>
                      <a:pPr algn="ctr"/>
                      <a:r>
                        <a:rPr lang="en-US" dirty="0">
                          <a:latin typeface="Helvetica" charset="0"/>
                          <a:ea typeface="Helvetica" charset="0"/>
                          <a:cs typeface="Helvetica" charset="0"/>
                        </a:rPr>
                        <a:t>2</a:t>
                      </a:r>
                    </a:p>
                  </a:txBody>
                  <a:tcPr/>
                </a:tc>
                <a:tc>
                  <a:txBody>
                    <a:bodyPr/>
                    <a:lstStyle/>
                    <a:p>
                      <a:r>
                        <a:rPr lang="zh-CN" altLang="en-US" dirty="0">
                          <a:latin typeface="Helvetica" charset="0"/>
                          <a:ea typeface="Helvetica" charset="0"/>
                          <a:cs typeface="Helvetica" charset="0"/>
                        </a:rPr>
                        <a:t>苦</a:t>
                      </a:r>
                      <a:r>
                        <a:rPr lang="en-US" altLang="zh-CN" dirty="0">
                          <a:latin typeface="Helvetica" charset="0"/>
                          <a:ea typeface="Helvetica" charset="0"/>
                          <a:cs typeface="Helvetica" charset="0"/>
                        </a:rPr>
                        <a:t>_</a:t>
                      </a:r>
                      <a:r>
                        <a:rPr lang="zh-CN" altLang="en-US" dirty="0">
                          <a:latin typeface="Helvetica" charset="0"/>
                          <a:ea typeface="Helvetica" charset="0"/>
                          <a:cs typeface="Helvetica" charset="0"/>
                        </a:rPr>
                        <a:t>艾</a:t>
                      </a:r>
                      <a:r>
                        <a:rPr lang="en-US" altLang="zh-CN" dirty="0">
                          <a:latin typeface="Helvetica" charset="0"/>
                          <a:ea typeface="Helvetica" charset="0"/>
                          <a:cs typeface="Helvetica" charset="0"/>
                        </a:rPr>
                        <a:t>_</a:t>
                      </a:r>
                      <a:r>
                        <a:rPr lang="zh-CN" altLang="en-US" dirty="0">
                          <a:latin typeface="Helvetica" charset="0"/>
                          <a:ea typeface="Helvetica" charset="0"/>
                          <a:cs typeface="Helvetica" charset="0"/>
                        </a:rPr>
                        <a:t>酒</a:t>
                      </a:r>
                      <a:endParaRPr lang="en-US" dirty="0">
                        <a:latin typeface="Helvetica" charset="0"/>
                        <a:ea typeface="Helvetica" charset="0"/>
                        <a:cs typeface="Helvetica" charset="0"/>
                      </a:endParaRPr>
                    </a:p>
                  </a:txBody>
                  <a:tcPr/>
                </a:tc>
                <a:tc>
                  <a:txBody>
                    <a:bodyPr/>
                    <a:lstStyle/>
                    <a:p>
                      <a:r>
                        <a:rPr lang="en-US" dirty="0">
                          <a:latin typeface="Helvetica" charset="0"/>
                          <a:ea typeface="Helvetica" charset="0"/>
                          <a:cs typeface="Helvetica" charset="0"/>
                        </a:rPr>
                        <a:t>Absinthe</a:t>
                      </a:r>
                    </a:p>
                  </a:txBody>
                  <a:tcPr/>
                </a:tc>
                <a:extLst>
                  <a:ext uri="{0D108BD9-81ED-4DB2-BD59-A6C34878D82A}">
                    <a16:rowId xmlns:a16="http://schemas.microsoft.com/office/drawing/2014/main" val="10002"/>
                  </a:ext>
                </a:extLst>
              </a:tr>
              <a:tr h="370840">
                <a:tc>
                  <a:txBody>
                    <a:bodyPr/>
                    <a:lstStyle/>
                    <a:p>
                      <a:pPr algn="ctr"/>
                      <a:r>
                        <a:rPr lang="en-US" dirty="0">
                          <a:latin typeface="Helvetica" charset="0"/>
                          <a:ea typeface="Helvetica" charset="0"/>
                          <a:cs typeface="Helvetica" charset="0"/>
                        </a:rPr>
                        <a:t>3</a:t>
                      </a:r>
                    </a:p>
                  </a:txBody>
                  <a:tcPr/>
                </a:tc>
                <a:tc>
                  <a:txBody>
                    <a:bodyPr/>
                    <a:lstStyle/>
                    <a:p>
                      <a:r>
                        <a:rPr lang="zh-CN" altLang="en-US" dirty="0">
                          <a:latin typeface="Helvetica" charset="0"/>
                          <a:ea typeface="Helvetica" charset="0"/>
                          <a:cs typeface="Helvetica" charset="0"/>
                        </a:rPr>
                        <a:t>白发</a:t>
                      </a:r>
                      <a:r>
                        <a:rPr lang="en-US" altLang="zh-CN" dirty="0">
                          <a:latin typeface="Helvetica" charset="0"/>
                          <a:ea typeface="Helvetica" charset="0"/>
                          <a:cs typeface="Helvetica" charset="0"/>
                        </a:rPr>
                        <a:t>_</a:t>
                      </a:r>
                      <a:r>
                        <a:rPr lang="zh-CN" altLang="en-US" dirty="0">
                          <a:latin typeface="Helvetica" charset="0"/>
                          <a:ea typeface="Helvetica" charset="0"/>
                          <a:cs typeface="Helvetica" charset="0"/>
                        </a:rPr>
                        <a:t>魔</a:t>
                      </a:r>
                      <a:r>
                        <a:rPr lang="en-US" altLang="zh-CN" dirty="0">
                          <a:latin typeface="Helvetica" charset="0"/>
                          <a:ea typeface="Helvetica" charset="0"/>
                          <a:cs typeface="Helvetica" charset="0"/>
                        </a:rPr>
                        <a:t>_</a:t>
                      </a:r>
                      <a:r>
                        <a:rPr lang="zh-CN" altLang="en-US" dirty="0">
                          <a:latin typeface="Helvetica" charset="0"/>
                          <a:ea typeface="Helvetica" charset="0"/>
                          <a:cs typeface="Helvetica" charset="0"/>
                        </a:rPr>
                        <a:t>女</a:t>
                      </a:r>
                      <a:endParaRPr lang="en-US" dirty="0">
                        <a:latin typeface="Helvetica" charset="0"/>
                        <a:ea typeface="Helvetica" charset="0"/>
                        <a:cs typeface="Helvetica" charset="0"/>
                      </a:endParaRPr>
                    </a:p>
                  </a:txBody>
                  <a:tcPr/>
                </a:tc>
                <a:tc>
                  <a:txBody>
                    <a:bodyPr/>
                    <a:lstStyle/>
                    <a:p>
                      <a:r>
                        <a:rPr lang="en-US" dirty="0">
                          <a:latin typeface="Helvetica" charset="0"/>
                          <a:ea typeface="Helvetica" charset="0"/>
                          <a:cs typeface="Helvetica" charset="0"/>
                        </a:rPr>
                        <a:t>(the name of a novel/TV-series)</a:t>
                      </a:r>
                    </a:p>
                  </a:txBody>
                  <a:tcPr/>
                </a:tc>
                <a:extLst>
                  <a:ext uri="{0D108BD9-81ED-4DB2-BD59-A6C34878D82A}">
                    <a16:rowId xmlns:a16="http://schemas.microsoft.com/office/drawing/2014/main" val="10003"/>
                  </a:ext>
                </a:extLst>
              </a:tr>
              <a:tr h="370840">
                <a:tc>
                  <a:txBody>
                    <a:bodyPr/>
                    <a:lstStyle/>
                    <a:p>
                      <a:pPr algn="ctr"/>
                      <a:r>
                        <a:rPr lang="en-US" dirty="0">
                          <a:latin typeface="Helvetica" charset="0"/>
                          <a:ea typeface="Helvetica" charset="0"/>
                          <a:cs typeface="Helvetica" charset="0"/>
                        </a:rPr>
                        <a:t>4</a:t>
                      </a:r>
                    </a:p>
                  </a:txBody>
                  <a:tcPr/>
                </a:tc>
                <a:tc>
                  <a:txBody>
                    <a:bodyPr/>
                    <a:lstStyle/>
                    <a:p>
                      <a:r>
                        <a:rPr lang="zh-CN" altLang="en-US" dirty="0">
                          <a:latin typeface="Helvetica" charset="0"/>
                          <a:ea typeface="Helvetica" charset="0"/>
                          <a:cs typeface="Helvetica" charset="0"/>
                        </a:rPr>
                        <a:t>笔记</a:t>
                      </a:r>
                      <a:r>
                        <a:rPr lang="en-US" altLang="zh-CN" dirty="0">
                          <a:latin typeface="Helvetica" charset="0"/>
                          <a:ea typeface="Helvetica" charset="0"/>
                          <a:cs typeface="Helvetica" charset="0"/>
                        </a:rPr>
                        <a:t>_</a:t>
                      </a:r>
                      <a:r>
                        <a:rPr lang="zh-CN" altLang="en-US" dirty="0">
                          <a:latin typeface="Helvetica" charset="0"/>
                          <a:ea typeface="Helvetica" charset="0"/>
                          <a:cs typeface="Helvetica" charset="0"/>
                        </a:rPr>
                        <a:t>型</a:t>
                      </a:r>
                      <a:r>
                        <a:rPr lang="en-US" altLang="zh-CN" dirty="0">
                          <a:latin typeface="Helvetica" charset="0"/>
                          <a:ea typeface="Helvetica" charset="0"/>
                          <a:cs typeface="Helvetica" charset="0"/>
                        </a:rPr>
                        <a:t>_</a:t>
                      </a:r>
                      <a:r>
                        <a:rPr lang="zh-CN" altLang="en-US" dirty="0">
                          <a:latin typeface="Helvetica" charset="0"/>
                          <a:ea typeface="Helvetica" charset="0"/>
                          <a:cs typeface="Helvetica" charset="0"/>
                        </a:rPr>
                        <a:t>电脑</a:t>
                      </a:r>
                      <a:endParaRPr lang="en-US" dirty="0">
                        <a:latin typeface="Helvetica" charset="0"/>
                        <a:ea typeface="Helvetica" charset="0"/>
                        <a:cs typeface="Helvetica" charset="0"/>
                      </a:endParaRPr>
                    </a:p>
                  </a:txBody>
                  <a:tcPr/>
                </a:tc>
                <a:tc>
                  <a:txBody>
                    <a:bodyPr/>
                    <a:lstStyle/>
                    <a:p>
                      <a:r>
                        <a:rPr lang="en-US" dirty="0">
                          <a:latin typeface="Helvetica" charset="0"/>
                          <a:ea typeface="Helvetica" charset="0"/>
                          <a:cs typeface="Helvetica" charset="0"/>
                        </a:rPr>
                        <a:t>notebook</a:t>
                      </a:r>
                      <a:r>
                        <a:rPr lang="en-US" baseline="0" dirty="0">
                          <a:latin typeface="Helvetica" charset="0"/>
                          <a:ea typeface="Helvetica" charset="0"/>
                          <a:cs typeface="Helvetica" charset="0"/>
                        </a:rPr>
                        <a:t> computer, laptop</a:t>
                      </a:r>
                      <a:endParaRPr lang="en-US" dirty="0">
                        <a:latin typeface="Helvetica" charset="0"/>
                        <a:ea typeface="Helvetica" charset="0"/>
                        <a:cs typeface="Helvetica" charset="0"/>
                      </a:endParaRPr>
                    </a:p>
                  </a:txBody>
                  <a:tcPr/>
                </a:tc>
                <a:extLst>
                  <a:ext uri="{0D108BD9-81ED-4DB2-BD59-A6C34878D82A}">
                    <a16:rowId xmlns:a16="http://schemas.microsoft.com/office/drawing/2014/main" val="10004"/>
                  </a:ext>
                </a:extLst>
              </a:tr>
              <a:tr h="370840">
                <a:tc>
                  <a:txBody>
                    <a:bodyPr/>
                    <a:lstStyle/>
                    <a:p>
                      <a:pPr algn="ctr"/>
                      <a:r>
                        <a:rPr lang="en-US" dirty="0">
                          <a:latin typeface="Helvetica" charset="0"/>
                          <a:ea typeface="Helvetica" charset="0"/>
                          <a:cs typeface="Helvetica" charset="0"/>
                        </a:rPr>
                        <a:t>5</a:t>
                      </a:r>
                    </a:p>
                  </a:txBody>
                  <a:tcPr/>
                </a:tc>
                <a:tc>
                  <a:txBody>
                    <a:bodyPr/>
                    <a:lstStyle/>
                    <a:p>
                      <a:r>
                        <a:rPr lang="zh-CN" altLang="en-US" dirty="0">
                          <a:latin typeface="Helvetica" charset="0"/>
                          <a:ea typeface="Helvetica" charset="0"/>
                          <a:cs typeface="Helvetica" charset="0"/>
                        </a:rPr>
                        <a:t>首席</a:t>
                      </a:r>
                      <a:r>
                        <a:rPr lang="en-US" altLang="zh-CN" dirty="0">
                          <a:latin typeface="Helvetica" charset="0"/>
                          <a:ea typeface="Helvetica" charset="0"/>
                          <a:cs typeface="Helvetica" charset="0"/>
                        </a:rPr>
                        <a:t>_</a:t>
                      </a:r>
                      <a:r>
                        <a:rPr lang="zh-CN" altLang="en-US" dirty="0">
                          <a:latin typeface="Helvetica" charset="0"/>
                          <a:ea typeface="Helvetica" charset="0"/>
                          <a:cs typeface="Helvetica" charset="0"/>
                        </a:rPr>
                        <a:t>执行官</a:t>
                      </a:r>
                    </a:p>
                  </a:txBody>
                  <a:tcPr/>
                </a:tc>
                <a:tc>
                  <a:txBody>
                    <a:bodyPr/>
                    <a:lstStyle/>
                    <a:p>
                      <a:r>
                        <a:rPr lang="en-US" dirty="0">
                          <a:latin typeface="Helvetica" charset="0"/>
                          <a:ea typeface="Helvetica" charset="0"/>
                          <a:cs typeface="Helvetica" charset="0"/>
                        </a:rPr>
                        <a:t>CEO</a:t>
                      </a:r>
                    </a:p>
                  </a:txBody>
                  <a:tcPr/>
                </a:tc>
                <a:extLst>
                  <a:ext uri="{0D108BD9-81ED-4DB2-BD59-A6C34878D82A}">
                    <a16:rowId xmlns:a16="http://schemas.microsoft.com/office/drawing/2014/main" val="10005"/>
                  </a:ext>
                </a:extLst>
              </a:tr>
              <a:tr h="370840">
                <a:tc>
                  <a:txBody>
                    <a:bodyPr/>
                    <a:lstStyle/>
                    <a:p>
                      <a:pPr algn="ctr"/>
                      <a:r>
                        <a:rPr lang="is-IS" dirty="0">
                          <a:latin typeface="Helvetica" charset="0"/>
                          <a:ea typeface="Helvetica" charset="0"/>
                          <a:cs typeface="Helvetica" charset="0"/>
                        </a:rPr>
                        <a:t>…</a:t>
                      </a:r>
                      <a:endParaRPr lang="en-US" dirty="0">
                        <a:latin typeface="Helvetica" charset="0"/>
                        <a:ea typeface="Helvetica" charset="0"/>
                        <a:cs typeface="Helvetica" charset="0"/>
                      </a:endParaRPr>
                    </a:p>
                  </a:txBody>
                  <a:tcPr/>
                </a:tc>
                <a:tc>
                  <a:txBody>
                    <a:bodyPr/>
                    <a:lstStyle/>
                    <a:p>
                      <a:r>
                        <a:rPr lang="is-IS" dirty="0">
                          <a:latin typeface="Helvetica" charset="0"/>
                          <a:ea typeface="Helvetica" charset="0"/>
                          <a:cs typeface="Helvetica" charset="0"/>
                        </a:rPr>
                        <a:t>…</a:t>
                      </a:r>
                      <a:endParaRPr lang="en-US" dirty="0">
                        <a:latin typeface="Helvetica" charset="0"/>
                        <a:ea typeface="Helvetica" charset="0"/>
                        <a:cs typeface="Helvetica" charset="0"/>
                      </a:endParaRPr>
                    </a:p>
                  </a:txBody>
                  <a:tcPr/>
                </a:tc>
                <a:tc>
                  <a:txBody>
                    <a:bodyPr/>
                    <a:lstStyle/>
                    <a:p>
                      <a:r>
                        <a:rPr lang="is-IS" dirty="0">
                          <a:latin typeface="Helvetica" charset="0"/>
                          <a:ea typeface="Helvetica" charset="0"/>
                          <a:cs typeface="Helvetica" charset="0"/>
                        </a:rPr>
                        <a:t>…</a:t>
                      </a:r>
                      <a:endParaRPr lang="en-US" dirty="0">
                        <a:latin typeface="Helvetica" charset="0"/>
                        <a:ea typeface="Helvetica" charset="0"/>
                        <a:cs typeface="Helvetica" charset="0"/>
                      </a:endParaRPr>
                    </a:p>
                  </a:txBody>
                  <a:tcPr/>
                </a:tc>
                <a:extLst>
                  <a:ext uri="{0D108BD9-81ED-4DB2-BD59-A6C34878D82A}">
                    <a16:rowId xmlns:a16="http://schemas.microsoft.com/office/drawing/2014/main" val="10006"/>
                  </a:ext>
                </a:extLst>
              </a:tr>
              <a:tr h="370840">
                <a:tc>
                  <a:txBody>
                    <a:bodyPr/>
                    <a:lstStyle/>
                    <a:p>
                      <a:pPr algn="ctr"/>
                      <a:r>
                        <a:rPr lang="en-US" dirty="0">
                          <a:latin typeface="Helvetica" charset="0"/>
                          <a:ea typeface="Helvetica" charset="0"/>
                          <a:cs typeface="Helvetica" charset="0"/>
                        </a:rPr>
                        <a:t>99,994</a:t>
                      </a:r>
                    </a:p>
                  </a:txBody>
                  <a:tcPr/>
                </a:tc>
                <a:tc>
                  <a:txBody>
                    <a:bodyPr/>
                    <a:lstStyle/>
                    <a:p>
                      <a:r>
                        <a:rPr lang="zh-CN" altLang="en-US" dirty="0">
                          <a:latin typeface="Helvetica" charset="0"/>
                          <a:ea typeface="Helvetica" charset="0"/>
                          <a:cs typeface="Helvetica" charset="0"/>
                        </a:rPr>
                        <a:t>计算机</a:t>
                      </a:r>
                      <a:r>
                        <a:rPr lang="en-US" altLang="zh-CN" dirty="0">
                          <a:latin typeface="Helvetica" charset="0"/>
                          <a:ea typeface="Helvetica" charset="0"/>
                          <a:cs typeface="Helvetica" charset="0"/>
                        </a:rPr>
                        <a:t>_</a:t>
                      </a:r>
                      <a:r>
                        <a:rPr lang="zh-CN" altLang="en-US" dirty="0">
                          <a:latin typeface="Helvetica" charset="0"/>
                          <a:ea typeface="Helvetica" charset="0"/>
                          <a:cs typeface="Helvetica" charset="0"/>
                        </a:rPr>
                        <a:t>科学技术</a:t>
                      </a:r>
                      <a:endParaRPr lang="en-US" dirty="0">
                        <a:latin typeface="Helvetica" charset="0"/>
                        <a:ea typeface="Helvetica" charset="0"/>
                        <a:cs typeface="Helvetica" charset="0"/>
                      </a:endParaRPr>
                    </a:p>
                  </a:txBody>
                  <a:tcPr/>
                </a:tc>
                <a:tc>
                  <a:txBody>
                    <a:bodyPr/>
                    <a:lstStyle/>
                    <a:p>
                      <a:r>
                        <a:rPr lang="en-US" dirty="0">
                          <a:latin typeface="Helvetica" charset="0"/>
                          <a:ea typeface="Helvetica" charset="0"/>
                          <a:cs typeface="Helvetica" charset="0"/>
                        </a:rPr>
                        <a:t>Computer Science and Technology</a:t>
                      </a:r>
                    </a:p>
                  </a:txBody>
                  <a:tcPr/>
                </a:tc>
                <a:extLst>
                  <a:ext uri="{0D108BD9-81ED-4DB2-BD59-A6C34878D82A}">
                    <a16:rowId xmlns:a16="http://schemas.microsoft.com/office/drawing/2014/main" val="10007"/>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Helvetica" charset="0"/>
                          <a:ea typeface="Helvetica" charset="0"/>
                          <a:cs typeface="Helvetica" charset="0"/>
                        </a:rPr>
                        <a:t>99,995</a:t>
                      </a:r>
                    </a:p>
                  </a:txBody>
                  <a:tcPr/>
                </a:tc>
                <a:tc>
                  <a:txBody>
                    <a:bodyPr/>
                    <a:lstStyle/>
                    <a:p>
                      <a:r>
                        <a:rPr lang="zh-CN" altLang="en-US" dirty="0">
                          <a:latin typeface="Helvetica" charset="0"/>
                          <a:ea typeface="Helvetica" charset="0"/>
                          <a:cs typeface="Helvetica" charset="0"/>
                        </a:rPr>
                        <a:t>恒</a:t>
                      </a:r>
                      <a:r>
                        <a:rPr lang="en-US" altLang="zh-CN" dirty="0">
                          <a:latin typeface="Helvetica" charset="0"/>
                          <a:ea typeface="Helvetica" charset="0"/>
                          <a:cs typeface="Helvetica" charset="0"/>
                        </a:rPr>
                        <a:t>_</a:t>
                      </a:r>
                      <a:r>
                        <a:rPr lang="zh-CN" altLang="en-US" dirty="0">
                          <a:latin typeface="Helvetica" charset="0"/>
                          <a:ea typeface="Helvetica" charset="0"/>
                          <a:cs typeface="Helvetica" charset="0"/>
                        </a:rPr>
                        <a:t>天然</a:t>
                      </a:r>
                      <a:endParaRPr lang="en-US" dirty="0">
                        <a:latin typeface="Helvetica" charset="0"/>
                        <a:ea typeface="Helvetica" charset="0"/>
                        <a:cs typeface="Helvetica" charset="0"/>
                      </a:endParaRPr>
                    </a:p>
                  </a:txBody>
                  <a:tcPr/>
                </a:tc>
                <a:tc>
                  <a:txBody>
                    <a:bodyPr/>
                    <a:lstStyle/>
                    <a:p>
                      <a:r>
                        <a:rPr lang="en-US" dirty="0">
                          <a:latin typeface="Helvetica" charset="0"/>
                          <a:ea typeface="Helvetica" charset="0"/>
                          <a:cs typeface="Helvetica" charset="0"/>
                        </a:rPr>
                        <a:t>Fonterra (a company)</a:t>
                      </a:r>
                    </a:p>
                  </a:txBody>
                  <a:tcPr/>
                </a:tc>
                <a:extLst>
                  <a:ext uri="{0D108BD9-81ED-4DB2-BD59-A6C34878D82A}">
                    <a16:rowId xmlns:a16="http://schemas.microsoft.com/office/drawing/2014/main" val="1000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Helvetica" charset="0"/>
                          <a:ea typeface="Helvetica" charset="0"/>
                          <a:cs typeface="Helvetica" charset="0"/>
                        </a:rPr>
                        <a:t>99,996</a:t>
                      </a:r>
                    </a:p>
                  </a:txBody>
                  <a:tcPr/>
                </a:tc>
                <a:tc>
                  <a:txBody>
                    <a:bodyPr/>
                    <a:lstStyle/>
                    <a:p>
                      <a:r>
                        <a:rPr lang="zh-CN" altLang="en-US" dirty="0">
                          <a:latin typeface="Helvetica" charset="0"/>
                          <a:ea typeface="Helvetica" charset="0"/>
                          <a:cs typeface="Helvetica" charset="0"/>
                        </a:rPr>
                        <a:t>中国</a:t>
                      </a:r>
                      <a:r>
                        <a:rPr lang="en-US" altLang="zh-CN" dirty="0">
                          <a:latin typeface="Helvetica" charset="0"/>
                          <a:ea typeface="Helvetica" charset="0"/>
                          <a:cs typeface="Helvetica" charset="0"/>
                        </a:rPr>
                        <a:t>_</a:t>
                      </a:r>
                      <a:r>
                        <a:rPr lang="zh-CN" altLang="en-US" dirty="0">
                          <a:latin typeface="Helvetica" charset="0"/>
                          <a:ea typeface="Helvetica" charset="0"/>
                          <a:cs typeface="Helvetica" charset="0"/>
                        </a:rPr>
                        <a:t>作家</a:t>
                      </a:r>
                      <a:r>
                        <a:rPr lang="en-US" altLang="zh-CN" dirty="0">
                          <a:latin typeface="Helvetica" charset="0"/>
                          <a:ea typeface="Helvetica" charset="0"/>
                          <a:cs typeface="Helvetica" charset="0"/>
                        </a:rPr>
                        <a:t>_</a:t>
                      </a:r>
                      <a:r>
                        <a:rPr lang="zh-CN" altLang="en-US" dirty="0">
                          <a:latin typeface="Helvetica" charset="0"/>
                          <a:ea typeface="Helvetica" charset="0"/>
                          <a:cs typeface="Helvetica" charset="0"/>
                        </a:rPr>
                        <a:t>协会</a:t>
                      </a:r>
                      <a:r>
                        <a:rPr lang="en-US" altLang="zh-CN" dirty="0">
                          <a:latin typeface="Helvetica" charset="0"/>
                          <a:ea typeface="Helvetica" charset="0"/>
                          <a:cs typeface="Helvetica" charset="0"/>
                        </a:rPr>
                        <a:t>_</a:t>
                      </a:r>
                      <a:r>
                        <a:rPr lang="zh-CN" altLang="en-US" dirty="0">
                          <a:latin typeface="Helvetica" charset="0"/>
                          <a:ea typeface="Helvetica" charset="0"/>
                          <a:cs typeface="Helvetica" charset="0"/>
                        </a:rPr>
                        <a:t>副</a:t>
                      </a:r>
                      <a:r>
                        <a:rPr lang="en-US" altLang="zh-CN" dirty="0">
                          <a:latin typeface="Helvetica" charset="0"/>
                          <a:ea typeface="Helvetica" charset="0"/>
                          <a:cs typeface="Helvetica" charset="0"/>
                        </a:rPr>
                        <a:t>_</a:t>
                      </a:r>
                      <a:r>
                        <a:rPr lang="zh-CN" altLang="en-US" dirty="0">
                          <a:latin typeface="Helvetica" charset="0"/>
                          <a:ea typeface="Helvetica" charset="0"/>
                          <a:cs typeface="Helvetica" charset="0"/>
                        </a:rPr>
                        <a:t>主席</a:t>
                      </a:r>
                      <a:endParaRPr lang="en-US" dirty="0">
                        <a:latin typeface="Helvetica" charset="0"/>
                        <a:ea typeface="Helvetica" charset="0"/>
                        <a:cs typeface="Helvetica" charset="0"/>
                      </a:endParaRPr>
                    </a:p>
                  </a:txBody>
                  <a:tcPr/>
                </a:tc>
                <a:tc>
                  <a:txBody>
                    <a:bodyPr/>
                    <a:lstStyle/>
                    <a:p>
                      <a:r>
                        <a:rPr lang="en-US" dirty="0">
                          <a:latin typeface="Helvetica" charset="0"/>
                          <a:ea typeface="Helvetica" charset="0"/>
                          <a:cs typeface="Helvetica" charset="0"/>
                        </a:rPr>
                        <a:t>The Vice President of Writers Association of China</a:t>
                      </a:r>
                    </a:p>
                  </a:txBody>
                  <a:tcPr/>
                </a:tc>
                <a:extLst>
                  <a:ext uri="{0D108BD9-81ED-4DB2-BD59-A6C34878D82A}">
                    <a16:rowId xmlns:a16="http://schemas.microsoft.com/office/drawing/2014/main" val="10009"/>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Helvetica" charset="0"/>
                          <a:ea typeface="Helvetica" charset="0"/>
                          <a:cs typeface="Helvetica" charset="0"/>
                        </a:rPr>
                        <a:t>99,997</a:t>
                      </a:r>
                    </a:p>
                  </a:txBody>
                  <a:tcPr/>
                </a:tc>
                <a:tc>
                  <a:txBody>
                    <a:bodyPr/>
                    <a:lstStyle/>
                    <a:p>
                      <a:r>
                        <a:rPr lang="zh-CN" altLang="en-US" dirty="0">
                          <a:latin typeface="Helvetica" charset="0"/>
                          <a:ea typeface="Helvetica" charset="0"/>
                          <a:cs typeface="Helvetica" charset="0"/>
                        </a:rPr>
                        <a:t>维他命</a:t>
                      </a:r>
                      <a:r>
                        <a:rPr lang="en-US" altLang="zh-CN" dirty="0">
                          <a:latin typeface="Helvetica" charset="0"/>
                          <a:ea typeface="Helvetica" charset="0"/>
                          <a:cs typeface="Helvetica" charset="0"/>
                        </a:rPr>
                        <a:t>_b</a:t>
                      </a:r>
                      <a:endParaRPr lang="en-US" dirty="0">
                        <a:latin typeface="Helvetica" charset="0"/>
                        <a:ea typeface="Helvetica" charset="0"/>
                        <a:cs typeface="Helvetica" charset="0"/>
                      </a:endParaRPr>
                    </a:p>
                  </a:txBody>
                  <a:tcPr/>
                </a:tc>
                <a:tc>
                  <a:txBody>
                    <a:bodyPr/>
                    <a:lstStyle/>
                    <a:p>
                      <a:r>
                        <a:rPr lang="en-US" dirty="0">
                          <a:latin typeface="Helvetica" charset="0"/>
                          <a:ea typeface="Helvetica" charset="0"/>
                          <a:cs typeface="Helvetica" charset="0"/>
                        </a:rPr>
                        <a:t>Vitamin</a:t>
                      </a:r>
                      <a:r>
                        <a:rPr lang="en-US" baseline="0" dirty="0">
                          <a:latin typeface="Helvetica" charset="0"/>
                          <a:ea typeface="Helvetica" charset="0"/>
                          <a:cs typeface="Helvetica" charset="0"/>
                        </a:rPr>
                        <a:t> B</a:t>
                      </a:r>
                      <a:endParaRPr lang="en-US" dirty="0">
                        <a:latin typeface="Helvetica" charset="0"/>
                        <a:ea typeface="Helvetica" charset="0"/>
                        <a:cs typeface="Helvetica" charset="0"/>
                      </a:endParaRPr>
                    </a:p>
                  </a:txBody>
                  <a:tcPr/>
                </a:tc>
                <a:extLst>
                  <a:ext uri="{0D108BD9-81ED-4DB2-BD59-A6C34878D82A}">
                    <a16:rowId xmlns:a16="http://schemas.microsoft.com/office/drawing/2014/main" val="1001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Helvetica" charset="0"/>
                          <a:ea typeface="Helvetica" charset="0"/>
                          <a:cs typeface="Helvetica" charset="0"/>
                        </a:rPr>
                        <a:t>99,998</a:t>
                      </a:r>
                    </a:p>
                  </a:txBody>
                  <a:tcPr/>
                </a:tc>
                <a:tc>
                  <a:txBody>
                    <a:bodyPr/>
                    <a:lstStyle/>
                    <a:p>
                      <a:r>
                        <a:rPr lang="zh-CN" altLang="en-US" dirty="0">
                          <a:latin typeface="Helvetica" charset="0"/>
                          <a:ea typeface="Helvetica" charset="0"/>
                          <a:cs typeface="Helvetica" charset="0"/>
                        </a:rPr>
                        <a:t>舆论</a:t>
                      </a:r>
                      <a:r>
                        <a:rPr lang="en-US" altLang="zh-CN" dirty="0">
                          <a:latin typeface="Helvetica" charset="0"/>
                          <a:ea typeface="Helvetica" charset="0"/>
                          <a:cs typeface="Helvetica" charset="0"/>
                        </a:rPr>
                        <a:t>_</a:t>
                      </a:r>
                      <a:r>
                        <a:rPr lang="zh-CN" altLang="en-US" dirty="0">
                          <a:latin typeface="Helvetica" charset="0"/>
                          <a:ea typeface="Helvetica" charset="0"/>
                          <a:cs typeface="Helvetica" charset="0"/>
                        </a:rPr>
                        <a:t>导向</a:t>
                      </a:r>
                      <a:endParaRPr lang="en-US" dirty="0">
                        <a:latin typeface="Helvetica" charset="0"/>
                        <a:ea typeface="Helvetica" charset="0"/>
                        <a:cs typeface="Helvetica" charset="0"/>
                      </a:endParaRPr>
                    </a:p>
                  </a:txBody>
                  <a:tcPr/>
                </a:tc>
                <a:tc>
                  <a:txBody>
                    <a:bodyPr/>
                    <a:lstStyle/>
                    <a:p>
                      <a:r>
                        <a:rPr lang="en-US" dirty="0">
                          <a:latin typeface="Helvetica" charset="0"/>
                          <a:ea typeface="Helvetica" charset="0"/>
                          <a:cs typeface="Helvetica" charset="0"/>
                        </a:rPr>
                        <a:t>controlled guidance of the media</a:t>
                      </a:r>
                    </a:p>
                  </a:txBody>
                  <a:tcPr/>
                </a:tc>
                <a:extLst>
                  <a:ext uri="{0D108BD9-81ED-4DB2-BD59-A6C34878D82A}">
                    <a16:rowId xmlns:a16="http://schemas.microsoft.com/office/drawing/2014/main" val="1001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s-IS" dirty="0">
                          <a:latin typeface="Helvetica" charset="0"/>
                          <a:ea typeface="Helvetica" charset="0"/>
                          <a:cs typeface="Helvetica" charset="0"/>
                        </a:rPr>
                        <a:t>…</a:t>
                      </a:r>
                      <a:endParaRPr lang="en-US" dirty="0">
                        <a:latin typeface="Helvetica" charset="0"/>
                        <a:ea typeface="Helvetica" charset="0"/>
                        <a:cs typeface="Helvetica" charset="0"/>
                      </a:endParaRPr>
                    </a:p>
                  </a:txBody>
                  <a:tcPr/>
                </a:tc>
                <a:tc>
                  <a:txBody>
                    <a:bodyPr/>
                    <a:lstStyle/>
                    <a:p>
                      <a:r>
                        <a:rPr lang="is-IS" dirty="0">
                          <a:latin typeface="Helvetica" charset="0"/>
                          <a:ea typeface="Helvetica" charset="0"/>
                          <a:cs typeface="Helvetica" charset="0"/>
                        </a:rPr>
                        <a:t>…</a:t>
                      </a:r>
                      <a:endParaRPr lang="en-US" dirty="0">
                        <a:latin typeface="Helvetica" charset="0"/>
                        <a:ea typeface="Helvetica" charset="0"/>
                        <a:cs typeface="Helvetica" charset="0"/>
                      </a:endParaRPr>
                    </a:p>
                  </a:txBody>
                  <a:tcPr/>
                </a:tc>
                <a:tc>
                  <a:txBody>
                    <a:bodyPr/>
                    <a:lstStyle/>
                    <a:p>
                      <a:r>
                        <a:rPr lang="is-IS" dirty="0">
                          <a:latin typeface="Helvetica" charset="0"/>
                          <a:ea typeface="Helvetica" charset="0"/>
                          <a:cs typeface="Helvetica" charset="0"/>
                        </a:rPr>
                        <a:t>…</a:t>
                      </a:r>
                      <a:endParaRPr lang="en-US" dirty="0">
                        <a:latin typeface="Helvetica" charset="0"/>
                        <a:ea typeface="Helvetica" charset="0"/>
                        <a:cs typeface="Helvetica" charset="0"/>
                      </a:endParaRPr>
                    </a:p>
                  </a:txBody>
                  <a:tcPr/>
                </a:tc>
                <a:extLst>
                  <a:ext uri="{0D108BD9-81ED-4DB2-BD59-A6C34878D82A}">
                    <a16:rowId xmlns:a16="http://schemas.microsoft.com/office/drawing/2014/main" val="10012"/>
                  </a:ext>
                </a:extLst>
              </a:tr>
            </a:tbl>
          </a:graphicData>
        </a:graphic>
      </p:graphicFrame>
      <p:sp>
        <p:nvSpPr>
          <p:cNvPr id="16" name="Content Placeholder 2"/>
          <p:cNvSpPr txBox="1">
            <a:spLocks/>
          </p:cNvSpPr>
          <p:nvPr/>
        </p:nvSpPr>
        <p:spPr>
          <a:xfrm>
            <a:off x="1030514" y="3329736"/>
            <a:ext cx="9872617" cy="886233"/>
          </a:xfrm>
          <a:prstGeom prst="rect">
            <a:avLst/>
          </a:prstGeom>
          <a:solidFill>
            <a:schemeClr val="bg1"/>
          </a:solidFill>
          <a:effectLst>
            <a:outerShdw blurRad="50800" dist="76200" dir="2700000" algn="tl" rotWithShape="0">
              <a:prstClr val="black">
                <a:alpha val="40000"/>
              </a:prstClr>
            </a:outerShdw>
          </a:effectLst>
        </p:spPr>
        <p:txBody>
          <a:bodyPr vert="horz" lIns="68579" tIns="34289" rIns="68579" bIns="34289"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341313" marR="0" lvl="0" indent="-34131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ea typeface="Helvetica" charset="0"/>
                <a:cs typeface="Helvetica" charset="0"/>
              </a:rPr>
              <a:t>The size of positive pool is about 29,000</a:t>
            </a:r>
          </a:p>
          <a:p>
            <a:pPr marL="341313" marR="0" lvl="0" indent="-34131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ea typeface="Helvetica" charset="0"/>
                <a:cs typeface="Helvetica" charset="0"/>
              </a:rPr>
              <a:t>AutoPhrase finds more than 116,000 quality phrases (quality score &gt; 0.5)</a:t>
            </a:r>
          </a:p>
        </p:txBody>
      </p:sp>
      <p:sp>
        <p:nvSpPr>
          <p:cNvPr id="6" name="标题 1">
            <a:extLst>
              <a:ext uri="{FF2B5EF4-FFF2-40B4-BE49-F238E27FC236}">
                <a16:creationId xmlns:a16="http://schemas.microsoft.com/office/drawing/2014/main" id="{CCE1A2BE-8C96-4B9B-BB47-59C081AE6F81}"/>
              </a:ext>
            </a:extLst>
          </p:cNvPr>
          <p:cNvSpPr txBox="1">
            <a:spLocks/>
          </p:cNvSpPr>
          <p:nvPr/>
        </p:nvSpPr>
        <p:spPr>
          <a:xfrm>
            <a:off x="57497" y="136525"/>
            <a:ext cx="12134503" cy="738909"/>
          </a:xfrm>
          <a:prstGeom prst="rect">
            <a:avLst/>
          </a:prstGeom>
        </p:spPr>
        <p:txBody>
          <a:bodyPr vert="horz" lIns="91436" tIns="45718" rIns="91436" bIns="45718" rtlCol="0" anchor="b">
            <a:normAutofit fontScale="85000" lnSpcReduction="10000"/>
          </a:bodyPr>
          <a:lstStyle>
            <a:lvl1pPr marL="0" algn="ctr" defTabSz="914354" rtl="0" eaLnBrk="1" latinLnBrk="0" hangingPunct="1">
              <a:lnSpc>
                <a:spcPct val="85000"/>
              </a:lnSpc>
              <a:spcBef>
                <a:spcPct val="0"/>
              </a:spcBef>
              <a:buNone/>
              <a:defRPr sz="4400" kern="1200" spc="-51" baseline="0">
                <a:solidFill>
                  <a:schemeClr val="tx1"/>
                </a:solidFill>
                <a:effectLst>
                  <a:outerShdw blurRad="50800" dist="38100" dir="2700000" algn="tl" rotWithShape="0">
                    <a:prstClr val="black">
                      <a:alpha val="40000"/>
                    </a:prstClr>
                  </a:outerShdw>
                </a:effectLst>
                <a:latin typeface="Berlin Sans FB Demi" panose="020E0802020502020306" pitchFamily="34" charset="0"/>
                <a:ea typeface="+mj-ea"/>
                <a:cs typeface="+mj-cs"/>
              </a:defRPr>
            </a:lvl1pPr>
          </a:lstStyle>
          <a:p>
            <a:r>
              <a:rPr lang="en-US" altLang="zh-CN" dirty="0" err="1"/>
              <a:t>AutoPhrase</a:t>
            </a:r>
            <a:r>
              <a:rPr lang="en-US" altLang="zh-CN" dirty="0"/>
              <a:t>: An Example Run From Chinese Wikipedia</a:t>
            </a:r>
            <a:endParaRPr lang="zh-CN" altLang="en-US" dirty="0"/>
          </a:p>
        </p:txBody>
      </p:sp>
    </p:spTree>
    <p:extLst>
      <p:ext uri="{BB962C8B-B14F-4D97-AF65-F5344CB8AC3E}">
        <p14:creationId xmlns:p14="http://schemas.microsoft.com/office/powerpoint/2010/main" val="171510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1"/>
            <a:ext cx="12192000" cy="1050634"/>
          </a:xfrm>
          <a:noFill/>
        </p:spPr>
        <p:txBody>
          <a:bodyPr vert="horz" lIns="92075" tIns="46038" rIns="92075" bIns="46038" rtlCol="0" anchor="ctr">
            <a:noAutofit/>
          </a:bodyPr>
          <a:lstStyle/>
          <a:p>
            <a:pPr marL="457200" indent="-457200">
              <a:lnSpc>
                <a:spcPct val="200000"/>
              </a:lnSpc>
              <a:buSzTx/>
            </a:pPr>
            <a:r>
              <a:rPr lang="en-US" altLang="en-US" dirty="0"/>
              <a:t>Pattern Mining: Advanced Methods</a:t>
            </a:r>
          </a:p>
        </p:txBody>
      </p:sp>
      <p:sp>
        <p:nvSpPr>
          <p:cNvPr id="5124" name="Rectangle 3"/>
          <p:cNvSpPr>
            <a:spLocks noGrp="1" noChangeArrowheads="1"/>
          </p:cNvSpPr>
          <p:nvPr>
            <p:ph type="body" sz="half" idx="1"/>
          </p:nvPr>
        </p:nvSpPr>
        <p:spPr>
          <a:xfrm>
            <a:off x="629979" y="1131454"/>
            <a:ext cx="10532282" cy="5574146"/>
          </a:xfrm>
          <a:noFill/>
        </p:spPr>
        <p:txBody>
          <a:bodyPr vert="horz" lIns="92075" tIns="46038" rIns="92075" bIns="46038" rtlCol="0" anchor="t">
            <a:noAutofit/>
          </a:bodyPr>
          <a:lstStyle/>
          <a:p>
            <a:pPr marL="457200" indent="-457200">
              <a:lnSpc>
                <a:spcPct val="200000"/>
              </a:lnSpc>
              <a:buSzTx/>
            </a:pPr>
            <a:r>
              <a:rPr lang="en-US" b="1" i="0" u="none" strike="noStrike" baseline="0" dirty="0"/>
              <a:t>Mining Various Kinds of Patterns </a:t>
            </a:r>
          </a:p>
          <a:p>
            <a:pPr marL="457200" indent="-457200">
              <a:lnSpc>
                <a:spcPct val="200000"/>
              </a:lnSpc>
              <a:buSzTx/>
            </a:pPr>
            <a:r>
              <a:rPr lang="en-US" b="1" i="0" u="none" strike="noStrike" baseline="0" dirty="0"/>
              <a:t>Mining Compressed or Approximate Patterns  </a:t>
            </a:r>
          </a:p>
          <a:p>
            <a:pPr marL="457200" indent="-457200">
              <a:lnSpc>
                <a:spcPct val="200000"/>
              </a:lnSpc>
              <a:buSzTx/>
            </a:pPr>
            <a:r>
              <a:rPr lang="en-US" b="1" i="0" u="none" strike="noStrike" baseline="0" dirty="0"/>
              <a:t>Constraint-based Pattern Mining</a:t>
            </a:r>
          </a:p>
          <a:p>
            <a:pPr marL="457200" indent="-457200">
              <a:lnSpc>
                <a:spcPct val="200000"/>
              </a:lnSpc>
              <a:buSzTx/>
            </a:pPr>
            <a:r>
              <a:rPr lang="en-US" b="1" i="0" u="none" strike="noStrike" baseline="0" dirty="0"/>
              <a:t>Mining Sequential Patterns</a:t>
            </a:r>
            <a:endParaRPr lang="en-US" b="1" dirty="0"/>
          </a:p>
          <a:p>
            <a:pPr marL="457200" indent="-457200">
              <a:lnSpc>
                <a:spcPct val="200000"/>
              </a:lnSpc>
              <a:buSzTx/>
            </a:pPr>
            <a:r>
              <a:rPr lang="en-US" b="1" i="0" u="none" strike="noStrike" baseline="0" dirty="0"/>
              <a:t>Mining Subgraph Patterns</a:t>
            </a:r>
          </a:p>
          <a:p>
            <a:pPr marL="457200" indent="-457200">
              <a:lnSpc>
                <a:spcPct val="200000"/>
              </a:lnSpc>
              <a:buSzTx/>
            </a:pPr>
            <a:r>
              <a:rPr lang="en-US" b="1" i="0" u="none" strike="noStrike" baseline="0" dirty="0"/>
              <a:t>Pattern Mining: Application Examples</a:t>
            </a:r>
          </a:p>
          <a:p>
            <a:pPr marL="457200" indent="-457200">
              <a:lnSpc>
                <a:spcPct val="200000"/>
              </a:lnSpc>
              <a:buSzTx/>
            </a:pPr>
            <a:r>
              <a:rPr lang="en-US" altLang="en-US" b="1" dirty="0"/>
              <a:t>Summary</a:t>
            </a:r>
            <a:endParaRPr lang="en-US" altLang="en-US" sz="2800" b="1" dirty="0"/>
          </a:p>
        </p:txBody>
      </p:sp>
      <p:sp>
        <p:nvSpPr>
          <p:cNvPr id="2" name="Striped Right Arrow 1"/>
          <p:cNvSpPr/>
          <p:nvPr/>
        </p:nvSpPr>
        <p:spPr>
          <a:xfrm rot="9075611">
            <a:off x="2982739" y="6069289"/>
            <a:ext cx="502920" cy="457200"/>
          </a:xfrm>
          <a:prstGeom prst="stripedRightArrow">
            <a:avLst/>
          </a:prstGeom>
          <a:solidFill>
            <a:srgbClr val="00808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358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12192000" cy="1016000"/>
          </a:xfrm>
          <a:noFill/>
        </p:spPr>
        <p:txBody>
          <a:bodyPr vert="horz" lIns="92075" tIns="46038" rIns="92075" bIns="46038" rtlCol="0" anchor="ctr">
            <a:noAutofit/>
          </a:bodyPr>
          <a:lstStyle/>
          <a:p>
            <a:pPr marL="457200" indent="-457200">
              <a:lnSpc>
                <a:spcPct val="200000"/>
              </a:lnSpc>
              <a:buSzTx/>
            </a:pPr>
            <a:r>
              <a:rPr lang="en-US" altLang="en-US" sz="4000" dirty="0"/>
              <a:t>Summary: Pattern Mining: Advanced Methods (I)</a:t>
            </a:r>
          </a:p>
        </p:txBody>
      </p:sp>
      <p:sp>
        <p:nvSpPr>
          <p:cNvPr id="5124" name="Rectangle 3"/>
          <p:cNvSpPr>
            <a:spLocks noGrp="1" noChangeArrowheads="1"/>
          </p:cNvSpPr>
          <p:nvPr>
            <p:ph type="body" sz="half" idx="1"/>
          </p:nvPr>
        </p:nvSpPr>
        <p:spPr>
          <a:xfrm>
            <a:off x="282302" y="1159842"/>
            <a:ext cx="5447938" cy="5462337"/>
          </a:xfrm>
          <a:noFill/>
        </p:spPr>
        <p:txBody>
          <a:bodyPr vert="horz" lIns="92075" tIns="46038" rIns="92075" bIns="46038" rtlCol="0">
            <a:noAutofit/>
          </a:bodyPr>
          <a:lstStyle/>
          <a:p>
            <a:pPr marL="457200" indent="-457200">
              <a:lnSpc>
                <a:spcPct val="150000"/>
              </a:lnSpc>
              <a:buSzTx/>
            </a:pPr>
            <a:r>
              <a:rPr lang="en-US" altLang="en-US" dirty="0"/>
              <a:t>Mining Diverse Patterns</a:t>
            </a:r>
          </a:p>
          <a:p>
            <a:pPr marL="688969" lvl="1" indent="-457200">
              <a:lnSpc>
                <a:spcPct val="150000"/>
              </a:lnSpc>
              <a:buSzTx/>
            </a:pPr>
            <a:r>
              <a:rPr lang="en-US" altLang="en-US" dirty="0"/>
              <a:t>Mining Multiple-Level Associations</a:t>
            </a:r>
          </a:p>
          <a:p>
            <a:pPr marL="688969" lvl="1" indent="-457200">
              <a:lnSpc>
                <a:spcPct val="150000"/>
              </a:lnSpc>
              <a:buSzTx/>
            </a:pPr>
            <a:r>
              <a:rPr lang="en-US" altLang="en-US" dirty="0"/>
              <a:t>Mining Multi-Dimensional Associations</a:t>
            </a:r>
          </a:p>
          <a:p>
            <a:pPr marL="688969" lvl="1" indent="-457200">
              <a:lnSpc>
                <a:spcPct val="150000"/>
              </a:lnSpc>
              <a:buSzTx/>
            </a:pPr>
            <a:r>
              <a:rPr lang="en-US" altLang="en-US" dirty="0"/>
              <a:t>Mining Quantitative Associations</a:t>
            </a:r>
          </a:p>
          <a:p>
            <a:pPr marL="688969" lvl="1" indent="-457200">
              <a:lnSpc>
                <a:spcPct val="150000"/>
              </a:lnSpc>
              <a:buSzTx/>
            </a:pPr>
            <a:r>
              <a:rPr lang="en-US" altLang="en-US" dirty="0"/>
              <a:t>Mining Negative Correlations</a:t>
            </a:r>
          </a:p>
          <a:p>
            <a:pPr marL="688969" lvl="1" indent="-457200">
              <a:lnSpc>
                <a:spcPct val="150000"/>
              </a:lnSpc>
              <a:buSzTx/>
            </a:pPr>
            <a:r>
              <a:rPr lang="en-US" altLang="en-US" dirty="0"/>
              <a:t>Mining Compressed and Redundancy-Aware Patterns</a:t>
            </a:r>
          </a:p>
        </p:txBody>
      </p:sp>
      <p:sp>
        <p:nvSpPr>
          <p:cNvPr id="5" name="Rectangle 3">
            <a:extLst>
              <a:ext uri="{FF2B5EF4-FFF2-40B4-BE49-F238E27FC236}">
                <a16:creationId xmlns:a16="http://schemas.microsoft.com/office/drawing/2014/main" id="{9DBE3DBB-012B-43F7-8F11-F52ABE952992}"/>
              </a:ext>
            </a:extLst>
          </p:cNvPr>
          <p:cNvSpPr txBox="1">
            <a:spLocks noChangeArrowheads="1"/>
          </p:cNvSpPr>
          <p:nvPr/>
        </p:nvSpPr>
        <p:spPr>
          <a:xfrm>
            <a:off x="5354320" y="1303684"/>
            <a:ext cx="6673555" cy="5462337"/>
          </a:xfrm>
          <a:prstGeom prst="rect">
            <a:avLst/>
          </a:prstGeom>
          <a:noFill/>
        </p:spPr>
        <p:txBody>
          <a:bodyPr vert="horz" lIns="92075" tIns="46038" rIns="92075" bIns="46038" rtlCol="0">
            <a:noAutofit/>
          </a:bodyPr>
          <a:lst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457200" indent="-457200">
              <a:spcBef>
                <a:spcPts val="400"/>
              </a:spcBef>
              <a:buSzTx/>
            </a:pPr>
            <a:r>
              <a:rPr lang="en-US" altLang="en-US" dirty="0"/>
              <a:t>Constraint-Based Frequent Pattern Mining</a:t>
            </a:r>
          </a:p>
          <a:p>
            <a:pPr marL="688969" lvl="1" indent="-457200">
              <a:spcBef>
                <a:spcPts val="400"/>
              </a:spcBef>
              <a:buSzTx/>
            </a:pPr>
            <a:r>
              <a:rPr lang="en-US" dirty="0">
                <a:ea typeface="ＭＳ Ｐゴシック" charset="0"/>
              </a:rPr>
              <a:t>Why Constraint-Based Mining? </a:t>
            </a:r>
          </a:p>
          <a:p>
            <a:pPr marL="688969" lvl="1" indent="-457200">
              <a:spcBef>
                <a:spcPts val="400"/>
              </a:spcBef>
              <a:buSzTx/>
            </a:pPr>
            <a:r>
              <a:rPr lang="en-US" altLang="en-US" kern="0" dirty="0">
                <a:solidFill>
                  <a:prstClr val="black"/>
                </a:solidFill>
              </a:rPr>
              <a:t>Constrained Mining with </a:t>
            </a:r>
            <a:r>
              <a:rPr lang="en-US" dirty="0">
                <a:solidFill>
                  <a:srgbClr val="000000"/>
                </a:solidFill>
                <a:ea typeface="ＭＳ Ｐゴシック" charset="0"/>
              </a:rPr>
              <a:t>Pattern Anti-Monotonicity</a:t>
            </a:r>
            <a:endParaRPr lang="en-US" kern="0" dirty="0">
              <a:solidFill>
                <a:prstClr val="black"/>
              </a:solidFill>
              <a:ea typeface="ＭＳ Ｐゴシック" charset="0"/>
            </a:endParaRPr>
          </a:p>
          <a:p>
            <a:pPr marL="688969" lvl="1" indent="-457200">
              <a:spcBef>
                <a:spcPts val="400"/>
              </a:spcBef>
              <a:buSzTx/>
            </a:pPr>
            <a:r>
              <a:rPr lang="en-US" altLang="en-US" kern="0" dirty="0">
                <a:solidFill>
                  <a:prstClr val="black"/>
                </a:solidFill>
              </a:rPr>
              <a:t>Constrained Mining with </a:t>
            </a:r>
            <a:r>
              <a:rPr lang="en-US" dirty="0">
                <a:solidFill>
                  <a:srgbClr val="000000"/>
                </a:solidFill>
                <a:ea typeface="ＭＳ Ｐゴシック" charset="0"/>
              </a:rPr>
              <a:t>Pattern Monotonicity</a:t>
            </a:r>
            <a:endParaRPr lang="en-US" kern="0" dirty="0">
              <a:solidFill>
                <a:prstClr val="black"/>
              </a:solidFill>
              <a:ea typeface="ＭＳ Ｐゴシック" charset="0"/>
            </a:endParaRPr>
          </a:p>
          <a:p>
            <a:pPr marL="688969" lvl="1" indent="-457200">
              <a:spcBef>
                <a:spcPts val="400"/>
              </a:spcBef>
              <a:buSzTx/>
            </a:pPr>
            <a:r>
              <a:rPr lang="en-US" altLang="en-US" kern="0" dirty="0">
                <a:solidFill>
                  <a:prstClr val="black"/>
                </a:solidFill>
              </a:rPr>
              <a:t>Constrained Mining with </a:t>
            </a:r>
            <a:r>
              <a:rPr lang="en-US" dirty="0">
                <a:solidFill>
                  <a:srgbClr val="000000"/>
                </a:solidFill>
                <a:ea typeface="ＭＳ Ｐゴシック" charset="0"/>
              </a:rPr>
              <a:t>Data Anti-Monotonicity</a:t>
            </a:r>
            <a:endParaRPr lang="en-US" dirty="0">
              <a:ea typeface="SimSun" charset="0"/>
            </a:endParaRPr>
          </a:p>
          <a:p>
            <a:pPr marL="688969" lvl="1" indent="-457200">
              <a:spcBef>
                <a:spcPts val="400"/>
              </a:spcBef>
              <a:buSzTx/>
            </a:pPr>
            <a:r>
              <a:rPr lang="en-US" altLang="en-US" kern="0" dirty="0">
                <a:solidFill>
                  <a:prstClr val="black"/>
                </a:solidFill>
              </a:rPr>
              <a:t>Constrained Mining with </a:t>
            </a:r>
            <a:r>
              <a:rPr lang="en-US" dirty="0">
                <a:solidFill>
                  <a:srgbClr val="000000"/>
                </a:solidFill>
                <a:ea typeface="ＭＳ Ｐゴシック" charset="0"/>
              </a:rPr>
              <a:t>Succinct Constraints</a:t>
            </a:r>
            <a:endParaRPr lang="en-US" kern="0" dirty="0">
              <a:solidFill>
                <a:prstClr val="black"/>
              </a:solidFill>
              <a:ea typeface="ＭＳ Ｐゴシック" charset="0"/>
            </a:endParaRPr>
          </a:p>
          <a:p>
            <a:pPr marL="688969" lvl="1" indent="-457200">
              <a:spcBef>
                <a:spcPts val="400"/>
              </a:spcBef>
              <a:buSzTx/>
            </a:pPr>
            <a:r>
              <a:rPr lang="en-US" altLang="en-US" kern="0" dirty="0">
                <a:solidFill>
                  <a:prstClr val="black"/>
                </a:solidFill>
              </a:rPr>
              <a:t>Constrained Mining with </a:t>
            </a:r>
            <a:r>
              <a:rPr lang="en-US" dirty="0">
                <a:solidFill>
                  <a:srgbClr val="000000"/>
                </a:solidFill>
                <a:ea typeface="ＭＳ Ｐゴシック" charset="0"/>
              </a:rPr>
              <a:t>Convertible Constraints</a:t>
            </a:r>
          </a:p>
          <a:p>
            <a:pPr marL="688969" lvl="1" indent="-457200">
              <a:spcBef>
                <a:spcPts val="400"/>
              </a:spcBef>
              <a:buSzTx/>
            </a:pPr>
            <a:r>
              <a:rPr lang="en-US" altLang="en-US" kern="0" dirty="0">
                <a:solidFill>
                  <a:prstClr val="black"/>
                </a:solidFill>
              </a:rPr>
              <a:t>Handling Multiple Constraints</a:t>
            </a:r>
          </a:p>
          <a:p>
            <a:pPr marL="688969" lvl="1" indent="-457200">
              <a:spcBef>
                <a:spcPts val="400"/>
              </a:spcBef>
              <a:buSzTx/>
            </a:pPr>
            <a:r>
              <a:rPr lang="en-US" altLang="en-US" dirty="0">
                <a:solidFill>
                  <a:srgbClr val="000000"/>
                </a:solidFill>
              </a:rPr>
              <a:t>Constraint-Based Sequential-Pattern Mining</a:t>
            </a:r>
            <a:endParaRPr lang="en-US" altLang="en-US" dirty="0"/>
          </a:p>
        </p:txBody>
      </p:sp>
    </p:spTree>
    <p:extLst>
      <p:ext uri="{BB962C8B-B14F-4D97-AF65-F5344CB8AC3E}">
        <p14:creationId xmlns:p14="http://schemas.microsoft.com/office/powerpoint/2010/main" val="240244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12192000" cy="1016000"/>
          </a:xfrm>
          <a:noFill/>
        </p:spPr>
        <p:txBody>
          <a:bodyPr vert="horz" lIns="92075" tIns="46038" rIns="92075" bIns="46038" rtlCol="0" anchor="ctr">
            <a:noAutofit/>
          </a:bodyPr>
          <a:lstStyle/>
          <a:p>
            <a:pPr marL="457200" indent="-457200">
              <a:lnSpc>
                <a:spcPct val="200000"/>
              </a:lnSpc>
              <a:buSzTx/>
            </a:pPr>
            <a:r>
              <a:rPr lang="en-US" altLang="en-US" sz="4000" dirty="0"/>
              <a:t>Summary: Pattern Mining: Advanced Methods (II)</a:t>
            </a:r>
          </a:p>
        </p:txBody>
      </p:sp>
      <p:sp>
        <p:nvSpPr>
          <p:cNvPr id="5124" name="Rectangle 3"/>
          <p:cNvSpPr>
            <a:spLocks noGrp="1" noChangeArrowheads="1"/>
          </p:cNvSpPr>
          <p:nvPr>
            <p:ph type="body" sz="half" idx="1"/>
          </p:nvPr>
        </p:nvSpPr>
        <p:spPr>
          <a:xfrm>
            <a:off x="282302" y="1239520"/>
            <a:ext cx="5488578" cy="5382659"/>
          </a:xfrm>
          <a:noFill/>
        </p:spPr>
        <p:txBody>
          <a:bodyPr vert="horz" lIns="92075" tIns="46038" rIns="92075" bIns="46038" rtlCol="0">
            <a:noAutofit/>
          </a:bodyPr>
          <a:lstStyle/>
          <a:p>
            <a:pPr marL="457200" indent="-457200">
              <a:buSzTx/>
            </a:pPr>
            <a:r>
              <a:rPr lang="en-US" altLang="en-US" dirty="0"/>
              <a:t>Sequential Pattern Mining</a:t>
            </a:r>
          </a:p>
          <a:p>
            <a:pPr lvl="1"/>
            <a:r>
              <a:rPr lang="en-US" dirty="0"/>
              <a:t>Sequential Pattern and Sequential Pattern Mining </a:t>
            </a:r>
          </a:p>
          <a:p>
            <a:pPr lvl="1"/>
            <a:r>
              <a:rPr lang="en-US" dirty="0"/>
              <a:t>GSP: </a:t>
            </a:r>
            <a:r>
              <a:rPr lang="en-US" dirty="0" err="1"/>
              <a:t>Apriori</a:t>
            </a:r>
            <a:r>
              <a:rPr lang="en-US" dirty="0"/>
              <a:t>-Based Sequential Pattern Mining</a:t>
            </a:r>
          </a:p>
          <a:p>
            <a:pPr lvl="1"/>
            <a:r>
              <a:rPr lang="en-US" dirty="0"/>
              <a:t>SPADE: Sequential Pattern Mining in Vertical Data Format</a:t>
            </a:r>
          </a:p>
          <a:p>
            <a:pPr lvl="1"/>
            <a:r>
              <a:rPr lang="en-US" dirty="0" err="1"/>
              <a:t>PrefixSpan</a:t>
            </a:r>
            <a:r>
              <a:rPr lang="en-US" dirty="0"/>
              <a:t>: Sequential Pattern Mining by Pattern-Growth</a:t>
            </a:r>
          </a:p>
          <a:p>
            <a:pPr lvl="1"/>
            <a:r>
              <a:rPr lang="en-US" dirty="0" err="1"/>
              <a:t>CloSpan</a:t>
            </a:r>
            <a:r>
              <a:rPr lang="en-US" dirty="0"/>
              <a:t>: Mining Closed Sequential Patterns</a:t>
            </a:r>
          </a:p>
          <a:p>
            <a:pPr lvl="1"/>
            <a:r>
              <a:rPr lang="en-US" dirty="0"/>
              <a:t>Constraint-Based Sequential Pattern Mining</a:t>
            </a:r>
            <a:endParaRPr lang="en-US" altLang="en-US" dirty="0"/>
          </a:p>
        </p:txBody>
      </p:sp>
      <p:sp>
        <p:nvSpPr>
          <p:cNvPr id="5" name="Rectangle 3">
            <a:extLst>
              <a:ext uri="{FF2B5EF4-FFF2-40B4-BE49-F238E27FC236}">
                <a16:creationId xmlns:a16="http://schemas.microsoft.com/office/drawing/2014/main" id="{9DBE3DBB-012B-43F7-8F11-F52ABE952992}"/>
              </a:ext>
            </a:extLst>
          </p:cNvPr>
          <p:cNvSpPr txBox="1">
            <a:spLocks noChangeArrowheads="1"/>
          </p:cNvSpPr>
          <p:nvPr/>
        </p:nvSpPr>
        <p:spPr>
          <a:xfrm>
            <a:off x="6260165" y="1159842"/>
            <a:ext cx="5488578" cy="5462337"/>
          </a:xfrm>
          <a:prstGeom prst="rect">
            <a:avLst/>
          </a:prstGeom>
          <a:noFill/>
        </p:spPr>
        <p:txBody>
          <a:bodyPr vert="horz" lIns="92075" tIns="46038" rIns="92075" bIns="46038" rtlCol="0">
            <a:noAutofit/>
          </a:bodyPr>
          <a:lst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457200" indent="-457200">
              <a:spcBef>
                <a:spcPts val="400"/>
              </a:spcBef>
              <a:buSzTx/>
            </a:pPr>
            <a:r>
              <a:rPr lang="en-US" altLang="en-US" dirty="0"/>
              <a:t>Graph Pattern Mining</a:t>
            </a:r>
          </a:p>
          <a:p>
            <a:pPr marL="688969" lvl="1" indent="-457200">
              <a:spcBef>
                <a:spcPts val="400"/>
              </a:spcBef>
              <a:buSzTx/>
            </a:pPr>
            <a:r>
              <a:rPr lang="en-US" altLang="en-US" dirty="0"/>
              <a:t>Graph Pattern and Graph Pattern Mining</a:t>
            </a:r>
          </a:p>
          <a:p>
            <a:pPr marL="688969" lvl="1" indent="-457200">
              <a:spcBef>
                <a:spcPts val="400"/>
              </a:spcBef>
              <a:buSzTx/>
            </a:pPr>
            <a:r>
              <a:rPr lang="en-US" altLang="en-US" dirty="0" err="1"/>
              <a:t>Apriori</a:t>
            </a:r>
            <a:r>
              <a:rPr lang="en-US" altLang="en-US" dirty="0"/>
              <a:t>-Based Graph Pattern Mining Methods</a:t>
            </a:r>
          </a:p>
          <a:p>
            <a:pPr marL="688969" lvl="1" indent="-457200">
              <a:spcBef>
                <a:spcPts val="400"/>
              </a:spcBef>
              <a:buSzTx/>
            </a:pPr>
            <a:r>
              <a:rPr lang="en-US" altLang="en-US" dirty="0" err="1"/>
              <a:t>gSpan</a:t>
            </a:r>
            <a:r>
              <a:rPr lang="en-US" altLang="en-US" dirty="0"/>
              <a:t>: A Pattern-Growth-Based Method</a:t>
            </a:r>
          </a:p>
          <a:p>
            <a:pPr marL="688969" lvl="1" indent="-457200">
              <a:spcBef>
                <a:spcPts val="400"/>
              </a:spcBef>
              <a:buSzTx/>
            </a:pPr>
            <a:r>
              <a:rPr lang="en-US" altLang="en-US" dirty="0" err="1"/>
              <a:t>CloseGraph</a:t>
            </a:r>
            <a:r>
              <a:rPr lang="en-US" altLang="en-US" dirty="0"/>
              <a:t>: Mining Closed Graph Patterns</a:t>
            </a:r>
          </a:p>
          <a:p>
            <a:pPr marL="688969" lvl="1" indent="-457200">
              <a:spcBef>
                <a:spcPts val="400"/>
              </a:spcBef>
              <a:buSzTx/>
            </a:pPr>
            <a:r>
              <a:rPr lang="en-US" altLang="en-US" dirty="0"/>
              <a:t>Graph Pattern Applications</a:t>
            </a:r>
          </a:p>
          <a:p>
            <a:pPr marL="457200" indent="-457200">
              <a:spcBef>
                <a:spcPts val="400"/>
              </a:spcBef>
              <a:buSzTx/>
            </a:pPr>
            <a:r>
              <a:rPr lang="en-US" altLang="en-US" dirty="0"/>
              <a:t>Application I:  Mining Software Copy-and-Paste Bugs</a:t>
            </a:r>
          </a:p>
          <a:p>
            <a:pPr marL="457200" indent="-457200">
              <a:spcBef>
                <a:spcPts val="400"/>
              </a:spcBef>
              <a:buSzTx/>
            </a:pPr>
            <a:r>
              <a:rPr lang="en-US" altLang="en-US" dirty="0"/>
              <a:t>Application II:  Phrase Mining  </a:t>
            </a:r>
          </a:p>
        </p:txBody>
      </p:sp>
    </p:spTree>
    <p:extLst>
      <p:ext uri="{BB962C8B-B14F-4D97-AF65-F5344CB8AC3E}">
        <p14:creationId xmlns:p14="http://schemas.microsoft.com/office/powerpoint/2010/main" val="290511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08000" y="228600"/>
            <a:ext cx="11176000" cy="685800"/>
          </a:xfrm>
        </p:spPr>
        <p:txBody>
          <a:bodyPr/>
          <a:lstStyle/>
          <a:p>
            <a:pPr eaLnBrk="1" hangingPunct="1"/>
            <a:r>
              <a:rPr lang="en-US" altLang="en-US" dirty="0"/>
              <a:t>References: Mining Diverse Patterns</a:t>
            </a:r>
          </a:p>
        </p:txBody>
      </p:sp>
      <p:sp>
        <p:nvSpPr>
          <p:cNvPr id="21508" name="Rectangle 3"/>
          <p:cNvSpPr>
            <a:spLocks noGrp="1" noChangeArrowheads="1"/>
          </p:cNvSpPr>
          <p:nvPr>
            <p:ph idx="1"/>
          </p:nvPr>
        </p:nvSpPr>
        <p:spPr>
          <a:xfrm>
            <a:off x="568266" y="1129838"/>
            <a:ext cx="10976034" cy="5659582"/>
          </a:xfrm>
        </p:spPr>
        <p:txBody>
          <a:bodyPr/>
          <a:lstStyle/>
          <a:p>
            <a:pPr marL="457200" indent="-457200" eaLnBrk="1" hangingPunct="1">
              <a:spcAft>
                <a:spcPts val="600"/>
              </a:spcAft>
            </a:pPr>
            <a:r>
              <a:rPr lang="en-US" altLang="en-US" sz="2400" dirty="0"/>
              <a:t>R. </a:t>
            </a:r>
            <a:r>
              <a:rPr lang="en-US" altLang="en-US" sz="2400" dirty="0" err="1"/>
              <a:t>Srikant</a:t>
            </a:r>
            <a:r>
              <a:rPr lang="en-US" altLang="en-US" sz="2400" dirty="0"/>
              <a:t> and R. Agrawal, “Mining generalized association rules”, VLDB'95</a:t>
            </a:r>
          </a:p>
          <a:p>
            <a:pPr marL="457200" indent="-457200" eaLnBrk="1" hangingPunct="1">
              <a:spcAft>
                <a:spcPts val="600"/>
              </a:spcAft>
            </a:pPr>
            <a:r>
              <a:rPr lang="en-US" altLang="en-US" sz="2400" dirty="0"/>
              <a:t>Y. </a:t>
            </a:r>
            <a:r>
              <a:rPr lang="en-US" altLang="en-US" sz="2400" dirty="0" err="1"/>
              <a:t>Aumann</a:t>
            </a:r>
            <a:r>
              <a:rPr lang="en-US" altLang="en-US" sz="2400" dirty="0"/>
              <a:t> and Y. </a:t>
            </a:r>
            <a:r>
              <a:rPr lang="en-US" altLang="en-US" sz="2400" dirty="0" err="1"/>
              <a:t>Lindell</a:t>
            </a:r>
            <a:r>
              <a:rPr lang="en-US" altLang="en-US" sz="2400" dirty="0"/>
              <a:t>, “A Statistical Theory for Quantitative Association Rules”, KDD'99</a:t>
            </a:r>
          </a:p>
          <a:p>
            <a:pPr marL="457200" indent="-457200">
              <a:spcAft>
                <a:spcPts val="600"/>
              </a:spcAft>
            </a:pPr>
            <a:r>
              <a:rPr lang="en-US" sz="2400" dirty="0"/>
              <a:t>K. Wang, Y. He, J. Han, “Pushing Support Constraints Into Association Rules Mining”, IEEE Trans. Knowledge and Data Eng. 15(3): 642-658, 2003</a:t>
            </a:r>
          </a:p>
          <a:p>
            <a:pPr marL="457200" indent="-457200">
              <a:spcAft>
                <a:spcPts val="600"/>
              </a:spcAft>
            </a:pPr>
            <a:r>
              <a:rPr lang="en-US" altLang="en-US" sz="2400" dirty="0"/>
              <a:t>D. Xin, J. Han, X. Yan and H. Cheng, "On Compressing Frequent Patterns", Knowledge and Data Engineering, 60(1): 5-29, 2007</a:t>
            </a:r>
          </a:p>
          <a:p>
            <a:pPr marL="457200" indent="-457200">
              <a:spcAft>
                <a:spcPts val="600"/>
              </a:spcAft>
            </a:pPr>
            <a:r>
              <a:rPr lang="en-US" altLang="en-US" sz="2400" dirty="0"/>
              <a:t>D. Xin, H. Cheng, X. Yan, and J. Han, "Extracting Redundancy-Aware Top-K Patterns", KDD'06</a:t>
            </a:r>
          </a:p>
          <a:p>
            <a:pPr marL="457200" indent="-457200" eaLnBrk="1" hangingPunct="1">
              <a:spcAft>
                <a:spcPts val="600"/>
              </a:spcAft>
            </a:pPr>
            <a:r>
              <a:rPr lang="en-US" altLang="en-US" sz="2400" dirty="0"/>
              <a:t>J. Han, H. Cheng, D. Xin, and X. Yan, "Frequent Pattern Mining: Current Status and Future Directions", Data Mining and Knowledge Discovery, 15(1): 55-86, 2007</a:t>
            </a:r>
          </a:p>
          <a:p>
            <a:pPr marL="457200" indent="-457200">
              <a:spcAft>
                <a:spcPts val="600"/>
              </a:spcAft>
            </a:pPr>
            <a:r>
              <a:rPr lang="en-US" altLang="en-US" sz="2400" dirty="0"/>
              <a:t>F. Zhu, X. Yan, J. Han, P. S. Yu, and H. Cheng, “Mining Colossal Frequent Patterns by Core Pattern Fusion”, ICDE'07</a:t>
            </a:r>
          </a:p>
        </p:txBody>
      </p:sp>
    </p:spTree>
    <p:extLst>
      <p:ext uri="{BB962C8B-B14F-4D97-AF65-F5344CB8AC3E}">
        <p14:creationId xmlns:p14="http://schemas.microsoft.com/office/powerpoint/2010/main" val="31822221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45770" y="80010"/>
            <a:ext cx="12927330" cy="830580"/>
          </a:xfrm>
        </p:spPr>
        <p:txBody>
          <a:bodyPr>
            <a:normAutofit/>
          </a:bodyPr>
          <a:lstStyle/>
          <a:p>
            <a:pPr>
              <a:defRPr/>
            </a:pPr>
            <a:r>
              <a:rPr lang="en-US" altLang="en-US" sz="3800" dirty="0"/>
              <a:t>References: Constraint-Based Frequent Pattern Mining</a:t>
            </a:r>
            <a:endParaRPr lang="en-GB" sz="3800" dirty="0">
              <a:ea typeface="ＭＳ Ｐゴシック" charset="0"/>
            </a:endParaRPr>
          </a:p>
        </p:txBody>
      </p:sp>
      <p:sp>
        <p:nvSpPr>
          <p:cNvPr id="18436" name="Rectangle 3"/>
          <p:cNvSpPr>
            <a:spLocks noGrp="1" noChangeArrowheads="1"/>
          </p:cNvSpPr>
          <p:nvPr>
            <p:ph idx="1"/>
          </p:nvPr>
        </p:nvSpPr>
        <p:spPr>
          <a:xfrm>
            <a:off x="498764" y="1117603"/>
            <a:ext cx="11342716" cy="5560289"/>
          </a:xfrm>
        </p:spPr>
        <p:txBody>
          <a:bodyPr/>
          <a:lstStyle/>
          <a:p>
            <a:pPr eaLnBrk="1" hangingPunct="1">
              <a:defRPr/>
            </a:pPr>
            <a:r>
              <a:rPr lang="en-US" altLang="en-US" sz="2400" dirty="0"/>
              <a:t>R. </a:t>
            </a:r>
            <a:r>
              <a:rPr lang="en-US" altLang="en-US" sz="2400" dirty="0" err="1"/>
              <a:t>Srikant</a:t>
            </a:r>
            <a:r>
              <a:rPr lang="en-US" altLang="en-US" sz="2400" dirty="0"/>
              <a:t>, Q. Vu, and R. Agrawal, “Mining association rules with item constraints”, KDD'97</a:t>
            </a:r>
          </a:p>
          <a:p>
            <a:pPr eaLnBrk="1" hangingPunct="1">
              <a:defRPr/>
            </a:pPr>
            <a:r>
              <a:rPr lang="en-US" altLang="en-US" sz="2400" dirty="0"/>
              <a:t>R. Ng, L.V.S. </a:t>
            </a:r>
            <a:r>
              <a:rPr lang="en-US" altLang="en-US" sz="2400" dirty="0" err="1"/>
              <a:t>Lakshmanan</a:t>
            </a:r>
            <a:r>
              <a:rPr lang="en-US" altLang="en-US" sz="2400" dirty="0"/>
              <a:t>, J. Han &amp; A. Pang, “Exploratory mining and pruning optimizations of constrained association rules”, SIGMOD’98</a:t>
            </a:r>
          </a:p>
          <a:p>
            <a:pPr eaLnBrk="1" hangingPunct="1">
              <a:defRPr/>
            </a:pPr>
            <a:r>
              <a:rPr lang="en-US" altLang="en-US" sz="2400" dirty="0"/>
              <a:t>G. </a:t>
            </a:r>
            <a:r>
              <a:rPr lang="en-US" altLang="en-US" sz="2400" dirty="0" err="1"/>
              <a:t>Grahne</a:t>
            </a:r>
            <a:r>
              <a:rPr lang="en-US" altLang="en-US" sz="2400" dirty="0"/>
              <a:t>, L. </a:t>
            </a:r>
            <a:r>
              <a:rPr lang="en-US" altLang="en-US" sz="2400" dirty="0" err="1"/>
              <a:t>Lakshmanan</a:t>
            </a:r>
            <a:r>
              <a:rPr lang="en-US" altLang="en-US" sz="2400" dirty="0"/>
              <a:t>, and X. Wang, “Efficient mining of constrained correlated sets”, ICDE'00</a:t>
            </a:r>
          </a:p>
          <a:p>
            <a:pPr eaLnBrk="1" hangingPunct="1">
              <a:defRPr/>
            </a:pPr>
            <a:r>
              <a:rPr lang="en-US" altLang="en-US" sz="2400" dirty="0"/>
              <a:t>J. Pei, J. Han, and L. V. S. </a:t>
            </a:r>
            <a:r>
              <a:rPr lang="en-US" altLang="en-US" sz="2400" dirty="0" err="1"/>
              <a:t>Lakshmanan</a:t>
            </a:r>
            <a:r>
              <a:rPr lang="en-US" altLang="en-US" sz="2400" dirty="0"/>
              <a:t>, “Mining Frequent </a:t>
            </a:r>
            <a:r>
              <a:rPr lang="en-US" altLang="en-US" sz="2400" dirty="0" err="1"/>
              <a:t>Itemsets</a:t>
            </a:r>
            <a:r>
              <a:rPr lang="en-US" altLang="en-US" sz="2400" dirty="0"/>
              <a:t> with Convertible Constraints”, ICDE'01</a:t>
            </a:r>
          </a:p>
          <a:p>
            <a:pPr eaLnBrk="1" hangingPunct="1">
              <a:defRPr/>
            </a:pPr>
            <a:r>
              <a:rPr lang="en-US" altLang="en-US" sz="2400" dirty="0">
                <a:cs typeface="Times New Roman" pitchFamily="18" charset="0"/>
              </a:rPr>
              <a:t>J. Pei, J. Han, and W. Wang, “Mining Sequential Patterns with Constraints in Large Databases”, CIKM'02</a:t>
            </a:r>
          </a:p>
          <a:p>
            <a:pPr eaLnBrk="1" hangingPunct="1">
              <a:defRPr/>
            </a:pPr>
            <a:r>
              <a:rPr lang="en-US" altLang="en-US" sz="2400" dirty="0"/>
              <a:t>F. </a:t>
            </a:r>
            <a:r>
              <a:rPr lang="en-US" altLang="en-US" sz="2400" dirty="0" err="1"/>
              <a:t>Bonchi</a:t>
            </a:r>
            <a:r>
              <a:rPr lang="en-US" altLang="en-US" sz="2400" dirty="0"/>
              <a:t>, F. </a:t>
            </a:r>
            <a:r>
              <a:rPr lang="en-US" altLang="en-US" sz="2400" dirty="0" err="1"/>
              <a:t>Giannotti</a:t>
            </a:r>
            <a:r>
              <a:rPr lang="en-US" altLang="en-US" sz="2400" dirty="0"/>
              <a:t>, A. </a:t>
            </a:r>
            <a:r>
              <a:rPr lang="en-US" altLang="en-US" sz="2400" dirty="0" err="1"/>
              <a:t>Mazzanti</a:t>
            </a:r>
            <a:r>
              <a:rPr lang="en-US" altLang="en-US" sz="2400" dirty="0"/>
              <a:t>, and D. </a:t>
            </a:r>
            <a:r>
              <a:rPr lang="en-US" altLang="en-US" sz="2400" dirty="0" err="1"/>
              <a:t>Pedreschi</a:t>
            </a:r>
            <a:r>
              <a:rPr lang="en-US" altLang="en-US" sz="2400" dirty="0"/>
              <a:t>, “</a:t>
            </a:r>
            <a:r>
              <a:rPr lang="en-US" altLang="en-US" sz="2400" dirty="0" err="1"/>
              <a:t>ExAnte</a:t>
            </a:r>
            <a:r>
              <a:rPr lang="en-US" altLang="en-US" sz="2400" dirty="0"/>
              <a:t>: Anticipated Data Reduction in Constrained Pattern Mining”, PKDD'03</a:t>
            </a:r>
          </a:p>
          <a:p>
            <a:pPr eaLnBrk="1" hangingPunct="1">
              <a:defRPr/>
            </a:pPr>
            <a:r>
              <a:rPr lang="en-US" altLang="en-US" sz="2400" dirty="0"/>
              <a:t>F. Zhu, X. Yan, J. Han, and P. S. Yu, “</a:t>
            </a:r>
            <a:r>
              <a:rPr lang="en-US" altLang="en-US" sz="2400" dirty="0" err="1"/>
              <a:t>gPrune</a:t>
            </a:r>
            <a:r>
              <a:rPr lang="en-US" altLang="en-US" sz="2400" dirty="0"/>
              <a:t>: A Constraint Pushing Framework for Graph Pattern Mining”, PAKDD'07</a:t>
            </a:r>
          </a:p>
        </p:txBody>
      </p:sp>
    </p:spTree>
    <p:extLst>
      <p:ext uri="{BB962C8B-B14F-4D97-AF65-F5344CB8AC3E}">
        <p14:creationId xmlns:p14="http://schemas.microsoft.com/office/powerpoint/2010/main" val="10437549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37820" y="281940"/>
            <a:ext cx="11508317" cy="685800"/>
          </a:xfrm>
        </p:spPr>
        <p:txBody>
          <a:bodyPr>
            <a:normAutofit/>
          </a:bodyPr>
          <a:lstStyle/>
          <a:p>
            <a:r>
              <a:rPr lang="en-US" altLang="en-US" dirty="0"/>
              <a:t>References: Sequential Pattern Mining</a:t>
            </a:r>
            <a:endParaRPr lang="en-GB" altLang="en-US" dirty="0">
              <a:ea typeface="MS PGothic" pitchFamily="34" charset="-128"/>
            </a:endParaRPr>
          </a:p>
        </p:txBody>
      </p:sp>
      <p:sp>
        <p:nvSpPr>
          <p:cNvPr id="17411" name="Rectangle 3"/>
          <p:cNvSpPr>
            <a:spLocks noGrp="1" noChangeArrowheads="1"/>
          </p:cNvSpPr>
          <p:nvPr>
            <p:ph idx="1"/>
          </p:nvPr>
        </p:nvSpPr>
        <p:spPr>
          <a:xfrm>
            <a:off x="651759" y="1144384"/>
            <a:ext cx="10880437" cy="5599315"/>
          </a:xfrm>
        </p:spPr>
        <p:txBody>
          <a:bodyPr/>
          <a:lstStyle/>
          <a:p>
            <a:pPr eaLnBrk="1" hangingPunct="1"/>
            <a:r>
              <a:rPr lang="en-US" altLang="en-US" sz="2200" dirty="0"/>
              <a:t>R. </a:t>
            </a:r>
            <a:r>
              <a:rPr lang="en-US" altLang="en-US" sz="2200" dirty="0" err="1"/>
              <a:t>Srikant</a:t>
            </a:r>
            <a:r>
              <a:rPr lang="en-US" altLang="en-US" sz="2200" dirty="0"/>
              <a:t> and R. Agrawal, “Mining sequential patterns: Generalizations and performance improvements”, EDBT’96</a:t>
            </a:r>
          </a:p>
          <a:p>
            <a:r>
              <a:rPr lang="en-US" altLang="en-US" sz="2200" dirty="0"/>
              <a:t>M. </a:t>
            </a:r>
            <a:r>
              <a:rPr lang="en-US" altLang="en-US" sz="2200" dirty="0" err="1"/>
              <a:t>Zaki</a:t>
            </a:r>
            <a:r>
              <a:rPr lang="en-US" altLang="en-US" sz="2200" dirty="0"/>
              <a:t>, “SPADE: An Efficient Algorithm for Mining Frequent Sequences”, Machine Learning, 2001</a:t>
            </a:r>
            <a:endParaRPr lang="en-US" altLang="en-US" sz="2200" dirty="0">
              <a:cs typeface="Times New Roman" pitchFamily="18" charset="0"/>
            </a:endParaRPr>
          </a:p>
          <a:p>
            <a:r>
              <a:rPr lang="en-US" altLang="en-US" sz="2200" dirty="0"/>
              <a:t>J. Pei, J. Han, B. </a:t>
            </a:r>
            <a:r>
              <a:rPr lang="en-US" altLang="en-US" sz="2200" dirty="0" err="1"/>
              <a:t>Mortazavi-Asl</a:t>
            </a:r>
            <a:r>
              <a:rPr lang="en-US" altLang="en-US" sz="2200" dirty="0"/>
              <a:t>, J. Wang, H. Pinto, Q. Chen, U.  </a:t>
            </a:r>
            <a:r>
              <a:rPr lang="en-US" altLang="en-US" sz="2200" dirty="0" err="1"/>
              <a:t>Dayal</a:t>
            </a:r>
            <a:r>
              <a:rPr lang="en-US" altLang="en-US" sz="2200" dirty="0"/>
              <a:t>, and M.-C. Hsu, "Mining Sequential Patterns by Pattern-Growth: The </a:t>
            </a:r>
            <a:r>
              <a:rPr lang="en-US" altLang="en-US" sz="2200" dirty="0" err="1"/>
              <a:t>PrefixSpan</a:t>
            </a:r>
            <a:r>
              <a:rPr lang="en-US" altLang="en-US" sz="2200" dirty="0"/>
              <a:t> Approach", IEEE TKDE, 16(10), 2004</a:t>
            </a:r>
          </a:p>
          <a:p>
            <a:pPr eaLnBrk="1" hangingPunct="1"/>
            <a:r>
              <a:rPr lang="en-US" altLang="en-US" sz="2200" dirty="0">
                <a:cs typeface="Times New Roman" pitchFamily="18" charset="0"/>
              </a:rPr>
              <a:t>X. Yan, J. Han, and R. </a:t>
            </a:r>
            <a:r>
              <a:rPr lang="en-US" altLang="en-US" sz="2200" dirty="0" err="1">
                <a:cs typeface="Times New Roman" pitchFamily="18" charset="0"/>
              </a:rPr>
              <a:t>Afshar</a:t>
            </a:r>
            <a:r>
              <a:rPr lang="en-US" altLang="en-US" sz="2200" dirty="0">
                <a:cs typeface="Times New Roman" pitchFamily="18" charset="0"/>
              </a:rPr>
              <a:t>, “</a:t>
            </a:r>
            <a:r>
              <a:rPr lang="en-US" altLang="en-US" sz="2200" dirty="0" err="1">
                <a:cs typeface="Times New Roman" pitchFamily="18" charset="0"/>
              </a:rPr>
              <a:t>CloSpan</a:t>
            </a:r>
            <a:r>
              <a:rPr lang="en-US" altLang="en-US" sz="2200" dirty="0">
                <a:cs typeface="Times New Roman" pitchFamily="18" charset="0"/>
              </a:rPr>
              <a:t>: Mining Closed Sequential Patterns in Large Datasets”, SDM'03</a:t>
            </a:r>
          </a:p>
          <a:p>
            <a:pPr>
              <a:defRPr/>
            </a:pPr>
            <a:r>
              <a:rPr lang="en-US" altLang="en-US" sz="2200" dirty="0"/>
              <a:t>J. Pei, J. Han, and W. Wang, "Constraint-based sequential pattern mining: the pattern-growth methods", J. Int. Inf. Sys., 28(2), 2007</a:t>
            </a:r>
          </a:p>
          <a:p>
            <a:r>
              <a:rPr lang="en-US" altLang="en-US" sz="2200" dirty="0"/>
              <a:t>M. N. </a:t>
            </a:r>
            <a:r>
              <a:rPr lang="en-US" altLang="en-US" sz="2200" dirty="0" err="1"/>
              <a:t>Garofalakis</a:t>
            </a:r>
            <a:r>
              <a:rPr lang="en-US" altLang="en-US" sz="2200" dirty="0"/>
              <a:t>, R. </a:t>
            </a:r>
            <a:r>
              <a:rPr lang="en-US" altLang="en-US" sz="2200" dirty="0" err="1"/>
              <a:t>Rastogi</a:t>
            </a:r>
            <a:r>
              <a:rPr lang="en-US" altLang="en-US" sz="2200" dirty="0"/>
              <a:t>, K. Shim: Mining Sequential Patterns with Regular Expression Constraints. IEEE Trans. </a:t>
            </a:r>
            <a:r>
              <a:rPr lang="en-US" altLang="en-US" sz="2200" dirty="0" err="1"/>
              <a:t>Knowl</a:t>
            </a:r>
            <a:r>
              <a:rPr lang="en-US" altLang="en-US" sz="2200" dirty="0"/>
              <a:t>. Data Eng. 14(3), 2002</a:t>
            </a:r>
          </a:p>
          <a:p>
            <a:r>
              <a:rPr lang="en-US" altLang="en-US" sz="2200" dirty="0"/>
              <a:t>H. </a:t>
            </a:r>
            <a:r>
              <a:rPr lang="en-US" altLang="en-US" sz="2200" dirty="0" err="1"/>
              <a:t>Mannila</a:t>
            </a:r>
            <a:r>
              <a:rPr lang="en-US" altLang="en-US" sz="2200" dirty="0"/>
              <a:t>, H. </a:t>
            </a:r>
            <a:r>
              <a:rPr lang="en-US" altLang="en-US" sz="2200" dirty="0" err="1"/>
              <a:t>Toivonen</a:t>
            </a:r>
            <a:r>
              <a:rPr lang="en-US" altLang="en-US" sz="2200" dirty="0"/>
              <a:t>, and A. I. </a:t>
            </a:r>
            <a:r>
              <a:rPr lang="en-US" altLang="en-US" sz="2200" dirty="0" err="1"/>
              <a:t>Verkamo</a:t>
            </a:r>
            <a:r>
              <a:rPr lang="en-US" altLang="en-US" sz="2200" dirty="0"/>
              <a:t>, “Discovery of frequent episodes in event sequences”, Data Mining and Knowledge Discovery, 1997</a:t>
            </a:r>
          </a:p>
        </p:txBody>
      </p:sp>
    </p:spTree>
    <p:extLst>
      <p:ext uri="{BB962C8B-B14F-4D97-AF65-F5344CB8AC3E}">
        <p14:creationId xmlns:p14="http://schemas.microsoft.com/office/powerpoint/2010/main" val="32956199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97498"/>
            <a:ext cx="12192000" cy="601662"/>
          </a:xfrm>
        </p:spPr>
        <p:txBody>
          <a:bodyPr>
            <a:noAutofit/>
          </a:bodyPr>
          <a:lstStyle/>
          <a:p>
            <a:r>
              <a:rPr lang="en-US" altLang="en-US" dirty="0"/>
              <a:t>References: Graph Pattern Mining</a:t>
            </a:r>
            <a:endParaRPr lang="en-US" altLang="en-US" sz="3200" dirty="0">
              <a:solidFill>
                <a:srgbClr val="FF0000"/>
              </a:solidFill>
            </a:endParaRPr>
          </a:p>
        </p:txBody>
      </p:sp>
      <p:sp>
        <p:nvSpPr>
          <p:cNvPr id="18435" name="Rectangle 3"/>
          <p:cNvSpPr>
            <a:spLocks noGrp="1" noChangeArrowheads="1"/>
          </p:cNvSpPr>
          <p:nvPr>
            <p:ph idx="1"/>
          </p:nvPr>
        </p:nvSpPr>
        <p:spPr>
          <a:xfrm>
            <a:off x="469855" y="1146317"/>
            <a:ext cx="11166830" cy="5316582"/>
          </a:xfrm>
        </p:spPr>
        <p:txBody>
          <a:bodyPr/>
          <a:lstStyle/>
          <a:p>
            <a:pPr eaLnBrk="1" hangingPunct="1">
              <a:lnSpc>
                <a:spcPct val="90000"/>
              </a:lnSpc>
            </a:pPr>
            <a:r>
              <a:rPr lang="en-US" altLang="en-US" sz="2200" dirty="0"/>
              <a:t>C. </a:t>
            </a:r>
            <a:r>
              <a:rPr lang="en-US" altLang="en-US" sz="2200" dirty="0" err="1"/>
              <a:t>Borgelt</a:t>
            </a:r>
            <a:r>
              <a:rPr lang="en-US" altLang="en-US" sz="2200" dirty="0"/>
              <a:t> and M. R. Berthold, Mining molecular fragments: Finding relevant substructures of molecules, ICDM'02</a:t>
            </a:r>
          </a:p>
          <a:p>
            <a:pPr eaLnBrk="1" hangingPunct="1">
              <a:lnSpc>
                <a:spcPct val="90000"/>
              </a:lnSpc>
            </a:pPr>
            <a:r>
              <a:rPr lang="en-US" altLang="en-US" sz="2200" dirty="0"/>
              <a:t>J. </a:t>
            </a:r>
            <a:r>
              <a:rPr lang="en-US" altLang="en-US" sz="2200" dirty="0" err="1"/>
              <a:t>Huan</a:t>
            </a:r>
            <a:r>
              <a:rPr lang="en-US" altLang="en-US" sz="2200" dirty="0"/>
              <a:t>, W. Wang, and J. </a:t>
            </a:r>
            <a:r>
              <a:rPr lang="en-US" altLang="en-US" sz="2200" dirty="0" err="1"/>
              <a:t>Prins</a:t>
            </a:r>
            <a:r>
              <a:rPr lang="en-US" altLang="en-US" sz="2200" dirty="0"/>
              <a:t>. Efficient mining of frequent subgraph in the presence of isomorphism, ICDM'03</a:t>
            </a:r>
          </a:p>
          <a:p>
            <a:pPr eaLnBrk="1" hangingPunct="1">
              <a:lnSpc>
                <a:spcPct val="90000"/>
              </a:lnSpc>
            </a:pPr>
            <a:r>
              <a:rPr lang="en-US" altLang="en-US" sz="2200" dirty="0"/>
              <a:t>A. </a:t>
            </a:r>
            <a:r>
              <a:rPr lang="en-US" altLang="en-US" sz="2200" dirty="0" err="1"/>
              <a:t>Inokuchi</a:t>
            </a:r>
            <a:r>
              <a:rPr lang="en-US" altLang="en-US" sz="2200" dirty="0"/>
              <a:t>, T. </a:t>
            </a:r>
            <a:r>
              <a:rPr lang="en-US" altLang="en-US" sz="2200" dirty="0" err="1"/>
              <a:t>Washio</a:t>
            </a:r>
            <a:r>
              <a:rPr lang="en-US" altLang="en-US" sz="2200" dirty="0"/>
              <a:t>, and H. </a:t>
            </a:r>
            <a:r>
              <a:rPr lang="en-US" altLang="en-US" sz="2200" dirty="0" err="1"/>
              <a:t>Motoda</a:t>
            </a:r>
            <a:r>
              <a:rPr lang="en-US" altLang="en-US" sz="2200" dirty="0"/>
              <a:t>. An </a:t>
            </a:r>
            <a:r>
              <a:rPr lang="en-US" altLang="en-US" sz="2200" dirty="0" err="1"/>
              <a:t>apriori</a:t>
            </a:r>
            <a:r>
              <a:rPr lang="en-US" altLang="en-US" sz="2200" dirty="0"/>
              <a:t>-based algorithm for mining frequent substructures from graph data, PKDD'00</a:t>
            </a:r>
          </a:p>
          <a:p>
            <a:pPr eaLnBrk="1" hangingPunct="1">
              <a:lnSpc>
                <a:spcPct val="90000"/>
              </a:lnSpc>
            </a:pPr>
            <a:r>
              <a:rPr lang="en-US" altLang="en-US" sz="2200" dirty="0"/>
              <a:t>M. </a:t>
            </a:r>
            <a:r>
              <a:rPr lang="en-US" altLang="en-US" sz="2200" dirty="0" err="1"/>
              <a:t>Kuramochi</a:t>
            </a:r>
            <a:r>
              <a:rPr lang="en-US" altLang="en-US" sz="2200" dirty="0"/>
              <a:t> and G. </a:t>
            </a:r>
            <a:r>
              <a:rPr lang="en-US" altLang="en-US" sz="2200" dirty="0" err="1"/>
              <a:t>Karypis</a:t>
            </a:r>
            <a:r>
              <a:rPr lang="en-US" altLang="en-US" sz="2200" dirty="0"/>
              <a:t>. Frequent subgraph discovery, ICDM'01</a:t>
            </a:r>
          </a:p>
          <a:p>
            <a:pPr eaLnBrk="1" hangingPunct="1">
              <a:lnSpc>
                <a:spcPct val="90000"/>
              </a:lnSpc>
            </a:pPr>
            <a:r>
              <a:rPr lang="en-US" altLang="en-US" sz="2200" dirty="0"/>
              <a:t>S. </a:t>
            </a:r>
            <a:r>
              <a:rPr lang="en-US" altLang="en-US" sz="2200" dirty="0" err="1"/>
              <a:t>Nijssen</a:t>
            </a:r>
            <a:r>
              <a:rPr lang="en-US" altLang="en-US" sz="2200" dirty="0"/>
              <a:t> and J. </a:t>
            </a:r>
            <a:r>
              <a:rPr lang="en-US" altLang="en-US" sz="2200" dirty="0" err="1"/>
              <a:t>Kok</a:t>
            </a:r>
            <a:r>
              <a:rPr lang="en-US" altLang="en-US" sz="2200" dirty="0"/>
              <a:t>.  A </a:t>
            </a:r>
            <a:r>
              <a:rPr lang="en-US" altLang="en-US" sz="2200" dirty="0" err="1"/>
              <a:t>Quickstart</a:t>
            </a:r>
            <a:r>
              <a:rPr lang="en-US" altLang="en-US" sz="2200" dirty="0"/>
              <a:t> in Frequent Structure Mining can Make a Difference. KDD'04</a:t>
            </a:r>
          </a:p>
          <a:p>
            <a:pPr eaLnBrk="1" hangingPunct="1">
              <a:lnSpc>
                <a:spcPct val="90000"/>
              </a:lnSpc>
            </a:pPr>
            <a:r>
              <a:rPr lang="en-US" altLang="en-US" sz="2200" dirty="0"/>
              <a:t>N. </a:t>
            </a:r>
            <a:r>
              <a:rPr lang="en-US" altLang="en-US" sz="2200" dirty="0" err="1"/>
              <a:t>Vanetik</a:t>
            </a:r>
            <a:r>
              <a:rPr lang="en-US" altLang="en-US" sz="2200" dirty="0"/>
              <a:t>, E. </a:t>
            </a:r>
            <a:r>
              <a:rPr lang="en-US" altLang="en-US" sz="2200" dirty="0" err="1"/>
              <a:t>Gudes</a:t>
            </a:r>
            <a:r>
              <a:rPr lang="en-US" altLang="en-US" sz="2200" dirty="0"/>
              <a:t>, and S. E. </a:t>
            </a:r>
            <a:r>
              <a:rPr lang="en-US" altLang="en-US" sz="2200" dirty="0" err="1"/>
              <a:t>Shimony</a:t>
            </a:r>
            <a:r>
              <a:rPr lang="en-US" altLang="en-US" sz="2200" dirty="0"/>
              <a:t>. Computing frequent graph patterns from </a:t>
            </a:r>
            <a:r>
              <a:rPr lang="en-US" altLang="en-US" sz="2200" dirty="0" err="1"/>
              <a:t>semistructured</a:t>
            </a:r>
            <a:r>
              <a:rPr lang="en-US" altLang="en-US" sz="2200" dirty="0"/>
              <a:t> data, ICDM'02</a:t>
            </a:r>
          </a:p>
          <a:p>
            <a:pPr eaLnBrk="1" hangingPunct="1">
              <a:lnSpc>
                <a:spcPct val="90000"/>
              </a:lnSpc>
            </a:pPr>
            <a:r>
              <a:rPr lang="en-US" altLang="en-US" sz="2200" dirty="0"/>
              <a:t>X. Yan and J. Han, </a:t>
            </a:r>
            <a:r>
              <a:rPr lang="en-US" altLang="en-US" sz="2200" dirty="0" err="1"/>
              <a:t>gSpan</a:t>
            </a:r>
            <a:r>
              <a:rPr lang="en-US" altLang="en-US" sz="2200" dirty="0"/>
              <a:t>: Graph-Based Substructure Pattern Mining, ICDM'02</a:t>
            </a:r>
          </a:p>
          <a:p>
            <a:pPr eaLnBrk="1" hangingPunct="1">
              <a:lnSpc>
                <a:spcPct val="90000"/>
              </a:lnSpc>
            </a:pPr>
            <a:r>
              <a:rPr lang="en-US" altLang="en-US" sz="2200" dirty="0"/>
              <a:t>X. Yan and J. Han, </a:t>
            </a:r>
            <a:r>
              <a:rPr lang="en-US" altLang="en-US" sz="2200" dirty="0" err="1"/>
              <a:t>CloseGraph</a:t>
            </a:r>
            <a:r>
              <a:rPr lang="en-US" altLang="en-US" sz="2200" dirty="0"/>
              <a:t>: Mining Closed Frequent Graph Patterns, KDD'03</a:t>
            </a:r>
          </a:p>
          <a:p>
            <a:pPr eaLnBrk="1" hangingPunct="1">
              <a:lnSpc>
                <a:spcPct val="90000"/>
              </a:lnSpc>
            </a:pPr>
            <a:r>
              <a:rPr lang="en-US" altLang="en-US" sz="2200" dirty="0"/>
              <a:t>X. Yan, P. S. Yu, J. Han, Graph Indexing: A Frequent Structure-based Approach, SIGMOD'04</a:t>
            </a:r>
          </a:p>
          <a:p>
            <a:pPr>
              <a:lnSpc>
                <a:spcPct val="90000"/>
              </a:lnSpc>
            </a:pPr>
            <a:r>
              <a:rPr lang="en-US" altLang="en-US" sz="2200" dirty="0">
                <a:latin typeface="Calibri" panose="020F0502020204030204" pitchFamily="34" charset="0"/>
              </a:rPr>
              <a:t>X. Yan, P. S. Yu, and J. Han, Substructure Similarity Search in Graph Databases, SIGMOD'05</a:t>
            </a:r>
          </a:p>
        </p:txBody>
      </p:sp>
    </p:spTree>
    <p:extLst>
      <p:ext uri="{BB962C8B-B14F-4D97-AF65-F5344CB8AC3E}">
        <p14:creationId xmlns:p14="http://schemas.microsoft.com/office/powerpoint/2010/main" val="1546963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363415"/>
            <a:ext cx="10972800" cy="609600"/>
          </a:xfrm>
        </p:spPr>
        <p:txBody>
          <a:bodyPr>
            <a:normAutofit fontScale="90000"/>
          </a:bodyPr>
          <a:lstStyle/>
          <a:p>
            <a:r>
              <a:rPr lang="en-US" altLang="en-US" dirty="0"/>
              <a:t>References: Phrase Mining</a:t>
            </a:r>
            <a:endParaRPr lang="en-US" altLang="en-US" b="1" dirty="0"/>
          </a:p>
        </p:txBody>
      </p:sp>
      <p:sp>
        <p:nvSpPr>
          <p:cNvPr id="46083" name="Content Placeholder 6"/>
          <p:cNvSpPr txBox="1">
            <a:spLocks/>
          </p:cNvSpPr>
          <p:nvPr/>
        </p:nvSpPr>
        <p:spPr bwMode="auto">
          <a:xfrm>
            <a:off x="462978" y="1129771"/>
            <a:ext cx="11266044" cy="56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sz="2400">
                <a:solidFill>
                  <a:schemeClr val="tx1"/>
                </a:solidFill>
                <a:latin typeface="Calibri" pitchFamily="34"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Calibri" pitchFamily="34" charset="0"/>
              </a:defRPr>
            </a:lvl3pPr>
            <a:lvl4pPr marL="1600200" indent="-228600" eaLnBrk="0" hangingPunct="0">
              <a:spcBef>
                <a:spcPct val="20000"/>
              </a:spcBef>
              <a:buClr>
                <a:schemeClr val="accent2"/>
              </a:buClr>
              <a:buSzPct val="55000"/>
              <a:buFont typeface="Wingdings" pitchFamily="2" charset="2"/>
              <a:buChar char="n"/>
              <a:defRPr sz="2400">
                <a:solidFill>
                  <a:schemeClr val="tx1"/>
                </a:solidFill>
                <a:latin typeface="Calibri" pitchFamily="34" charset="0"/>
              </a:defRPr>
            </a:lvl4pPr>
            <a:lvl5pPr marL="2057400" indent="-228600" eaLnBrk="0" hangingPunct="0">
              <a:spcBef>
                <a:spcPct val="20000"/>
              </a:spcBef>
              <a:buClr>
                <a:schemeClr val="accent1"/>
              </a:buClr>
              <a:buSzPct val="50000"/>
              <a:buFont typeface="Wingdings" pitchFamily="2" charset="2"/>
              <a:buChar char="n"/>
              <a:defRPr sz="2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400">
                <a:solidFill>
                  <a:schemeClr val="tx1"/>
                </a:solidFill>
                <a:latin typeface="Calibri" pitchFamily="34" charset="0"/>
              </a:defRPr>
            </a:lvl9pPr>
          </a:lstStyle>
          <a:p>
            <a:pPr>
              <a:spcBef>
                <a:spcPts val="600"/>
              </a:spcBef>
              <a:buClr>
                <a:srgbClr val="0000CC"/>
              </a:buClr>
              <a:buSzPct val="80000"/>
              <a:buFont typeface="Wingdings" pitchFamily="2" charset="2"/>
              <a:buChar char="q"/>
            </a:pPr>
            <a:r>
              <a:rPr lang="en-US" sz="2000" dirty="0">
                <a:latin typeface="+mn-lt"/>
              </a:rPr>
              <a:t>S. Bergsma, E. </a:t>
            </a:r>
            <a:r>
              <a:rPr lang="en-US" sz="2000" dirty="0" err="1">
                <a:latin typeface="+mn-lt"/>
              </a:rPr>
              <a:t>Pitler</a:t>
            </a:r>
            <a:r>
              <a:rPr lang="en-US" sz="2000" dirty="0">
                <a:latin typeface="+mn-lt"/>
              </a:rPr>
              <a:t>, D. Lin, </a:t>
            </a:r>
            <a:r>
              <a:rPr lang="en-US" sz="2000" dirty="0">
                <a:latin typeface="+mn-lt"/>
                <a:hlinkClick r:id="rId2"/>
              </a:rPr>
              <a:t>Creating Robust Supervised Classifiers via Web-scale N-gram Data</a:t>
            </a:r>
            <a:r>
              <a:rPr lang="en-US" sz="2000" dirty="0">
                <a:latin typeface="+mn-lt"/>
              </a:rPr>
              <a:t>, ACL’2010</a:t>
            </a:r>
          </a:p>
          <a:p>
            <a:pPr>
              <a:spcBef>
                <a:spcPts val="600"/>
              </a:spcBef>
              <a:buClr>
                <a:srgbClr val="0000CC"/>
              </a:buClr>
              <a:buSzPct val="80000"/>
              <a:buFont typeface="Wingdings" pitchFamily="2" charset="2"/>
              <a:buChar char="q"/>
            </a:pPr>
            <a:r>
              <a:rPr lang="it-IT" altLang="en-US" sz="2000" dirty="0">
                <a:solidFill>
                  <a:srgbClr val="000000"/>
                </a:solidFill>
                <a:latin typeface="+mn-lt"/>
              </a:rPr>
              <a:t>D. M. Blei and J. D. Lafferty</a:t>
            </a:r>
            <a:r>
              <a:rPr lang="en-US" altLang="en-US" sz="2000" dirty="0">
                <a:solidFill>
                  <a:srgbClr val="000000"/>
                </a:solidFill>
                <a:latin typeface="+mn-lt"/>
              </a:rPr>
              <a:t>. </a:t>
            </a:r>
            <a:r>
              <a:rPr lang="en-US" sz="2000" dirty="0">
                <a:latin typeface="+mn-lt"/>
                <a:hlinkClick r:id="rId3"/>
              </a:rPr>
              <a:t>Visualizing Topics with Multi-word Expressions</a:t>
            </a:r>
            <a:r>
              <a:rPr lang="en-US" altLang="en-US" sz="2000" dirty="0">
                <a:solidFill>
                  <a:srgbClr val="000000"/>
                </a:solidFill>
                <a:latin typeface="+mn-lt"/>
              </a:rPr>
              <a:t>. arXiv:0907.1013, 2009</a:t>
            </a:r>
          </a:p>
          <a:p>
            <a:pPr>
              <a:spcBef>
                <a:spcPts val="600"/>
              </a:spcBef>
              <a:buClr>
                <a:srgbClr val="0000CC"/>
              </a:buClr>
              <a:buSzPct val="80000"/>
              <a:buFont typeface="Wingdings" pitchFamily="2" charset="2"/>
              <a:buChar char="q"/>
            </a:pPr>
            <a:r>
              <a:rPr lang="en-US" sz="2000" dirty="0">
                <a:latin typeface="+mn-lt"/>
              </a:rPr>
              <a:t>D.M. </a:t>
            </a:r>
            <a:r>
              <a:rPr lang="en-US" sz="2000" dirty="0" err="1">
                <a:latin typeface="+mn-lt"/>
              </a:rPr>
              <a:t>Blei</a:t>
            </a:r>
            <a:r>
              <a:rPr lang="en-US" sz="2000" dirty="0">
                <a:latin typeface="+mn-lt"/>
              </a:rPr>
              <a:t>, A. Y. Ng,  M. I. Jordan, J. D. Lafferty, </a:t>
            </a:r>
            <a:r>
              <a:rPr lang="en-US" sz="2000" dirty="0">
                <a:latin typeface="+mn-lt"/>
                <a:hlinkClick r:id="rId4"/>
              </a:rPr>
              <a:t>Latent </a:t>
            </a:r>
            <a:r>
              <a:rPr lang="en-US" sz="2000" dirty="0" err="1">
                <a:latin typeface="+mn-lt"/>
                <a:hlinkClick r:id="rId4"/>
              </a:rPr>
              <a:t>Dirichlet</a:t>
            </a:r>
            <a:r>
              <a:rPr lang="en-US" sz="2000" dirty="0">
                <a:latin typeface="+mn-lt"/>
                <a:hlinkClick r:id="rId4"/>
              </a:rPr>
              <a:t> Allocation</a:t>
            </a:r>
            <a:r>
              <a:rPr lang="en-US" sz="2000" dirty="0">
                <a:latin typeface="+mn-lt"/>
              </a:rPr>
              <a:t>. JMLR 2003</a:t>
            </a:r>
          </a:p>
          <a:p>
            <a:pPr>
              <a:spcBef>
                <a:spcPts val="600"/>
              </a:spcBef>
              <a:buClr>
                <a:srgbClr val="0000CC"/>
              </a:buClr>
              <a:buSzPct val="80000"/>
              <a:buFont typeface="Wingdings" pitchFamily="2" charset="2"/>
              <a:buChar char="q"/>
            </a:pPr>
            <a:r>
              <a:rPr lang="en-US" altLang="en-US" sz="2000" dirty="0">
                <a:solidFill>
                  <a:srgbClr val="000000"/>
                </a:solidFill>
                <a:latin typeface="+mn-lt"/>
              </a:rPr>
              <a:t>M. </a:t>
            </a:r>
            <a:r>
              <a:rPr lang="en-US" altLang="en-US" sz="2000" dirty="0" err="1">
                <a:solidFill>
                  <a:srgbClr val="000000"/>
                </a:solidFill>
                <a:latin typeface="+mn-lt"/>
              </a:rPr>
              <a:t>Danilevsky</a:t>
            </a:r>
            <a:r>
              <a:rPr lang="en-US" altLang="en-US" sz="2000" dirty="0">
                <a:solidFill>
                  <a:srgbClr val="000000"/>
                </a:solidFill>
                <a:latin typeface="+mn-lt"/>
              </a:rPr>
              <a:t>, C. Wang, N. Desai, X. Ren, J. </a:t>
            </a:r>
            <a:r>
              <a:rPr lang="en-US" altLang="en-US" sz="2000" dirty="0" err="1">
                <a:solidFill>
                  <a:srgbClr val="000000"/>
                </a:solidFill>
                <a:latin typeface="+mn-lt"/>
              </a:rPr>
              <a:t>Guo</a:t>
            </a:r>
            <a:r>
              <a:rPr lang="en-US" altLang="en-US" sz="2000" dirty="0">
                <a:solidFill>
                  <a:srgbClr val="000000"/>
                </a:solidFill>
                <a:latin typeface="+mn-lt"/>
              </a:rPr>
              <a:t>, J. Han. </a:t>
            </a:r>
            <a:r>
              <a:rPr lang="en-US" sz="2000" dirty="0">
                <a:latin typeface="+mn-lt"/>
                <a:hlinkClick r:id="rId5"/>
              </a:rPr>
              <a:t>Automatic Construction and Ranking of Topical </a:t>
            </a:r>
            <a:r>
              <a:rPr lang="en-US" sz="2000" dirty="0" err="1">
                <a:latin typeface="+mn-lt"/>
                <a:hlinkClick r:id="rId5"/>
              </a:rPr>
              <a:t>Keyphrases</a:t>
            </a:r>
            <a:r>
              <a:rPr lang="en-US" sz="2000" dirty="0">
                <a:latin typeface="+mn-lt"/>
                <a:hlinkClick r:id="rId5"/>
              </a:rPr>
              <a:t> on Collections of Short Documents</a:t>
            </a:r>
            <a:r>
              <a:rPr lang="en-US" altLang="en-US" sz="2000" dirty="0">
                <a:solidFill>
                  <a:srgbClr val="000000"/>
                </a:solidFill>
                <a:latin typeface="+mn-lt"/>
              </a:rPr>
              <a:t>. SDM’14</a:t>
            </a:r>
          </a:p>
          <a:p>
            <a:pPr>
              <a:spcBef>
                <a:spcPts val="600"/>
              </a:spcBef>
              <a:buClr>
                <a:srgbClr val="0000CC"/>
              </a:buClr>
              <a:buSzPct val="80000"/>
              <a:buFont typeface="Wingdings" pitchFamily="2" charset="2"/>
              <a:buChar char="q"/>
            </a:pPr>
            <a:r>
              <a:rPr lang="en-US" altLang="zh-CN" sz="2000" dirty="0">
                <a:solidFill>
                  <a:srgbClr val="000000"/>
                </a:solidFill>
                <a:latin typeface="+mn-lt"/>
              </a:rPr>
              <a:t>A. El-</a:t>
            </a:r>
            <a:r>
              <a:rPr lang="en-US" altLang="zh-CN" sz="2000" dirty="0" err="1">
                <a:solidFill>
                  <a:srgbClr val="000000"/>
                </a:solidFill>
                <a:latin typeface="+mn-lt"/>
              </a:rPr>
              <a:t>Kishky</a:t>
            </a:r>
            <a:r>
              <a:rPr lang="en-US" altLang="zh-CN" sz="2000" dirty="0">
                <a:solidFill>
                  <a:srgbClr val="000000"/>
                </a:solidFill>
                <a:latin typeface="+mn-lt"/>
              </a:rPr>
              <a:t>, Y. Song, C. Wang, C. R. Voss, and J. Han. </a:t>
            </a:r>
            <a:r>
              <a:rPr lang="en-US" sz="2000" dirty="0">
                <a:latin typeface="+mn-lt"/>
                <a:hlinkClick r:id="rId6"/>
              </a:rPr>
              <a:t>Scalable Topical Phrase Mining from Text Corpora</a:t>
            </a:r>
            <a:r>
              <a:rPr lang="en-US" altLang="zh-CN" sz="2000" dirty="0">
                <a:solidFill>
                  <a:srgbClr val="000000"/>
                </a:solidFill>
                <a:latin typeface="+mn-lt"/>
              </a:rPr>
              <a:t>. VLDB’15</a:t>
            </a:r>
          </a:p>
          <a:p>
            <a:pPr>
              <a:spcBef>
                <a:spcPts val="600"/>
              </a:spcBef>
              <a:buClr>
                <a:srgbClr val="0000CC"/>
              </a:buClr>
              <a:buSzPct val="80000"/>
              <a:buFont typeface="Wingdings" pitchFamily="2" charset="2"/>
              <a:buChar char="q"/>
            </a:pPr>
            <a:r>
              <a:rPr lang="en-US" altLang="en-US" sz="2000" dirty="0">
                <a:solidFill>
                  <a:srgbClr val="000000"/>
                </a:solidFill>
                <a:latin typeface="+mn-lt"/>
              </a:rPr>
              <a:t>R. V. Lindsey, W. P. </a:t>
            </a:r>
            <a:r>
              <a:rPr lang="en-US" altLang="en-US" sz="2000" dirty="0" err="1">
                <a:solidFill>
                  <a:srgbClr val="000000"/>
                </a:solidFill>
                <a:latin typeface="+mn-lt"/>
              </a:rPr>
              <a:t>Headden</a:t>
            </a:r>
            <a:r>
              <a:rPr lang="en-US" altLang="en-US" sz="2000" dirty="0">
                <a:solidFill>
                  <a:srgbClr val="000000"/>
                </a:solidFill>
                <a:latin typeface="+mn-lt"/>
              </a:rPr>
              <a:t>, III, M. J. </a:t>
            </a:r>
            <a:r>
              <a:rPr lang="en-US" altLang="en-US" sz="2000" dirty="0" err="1">
                <a:solidFill>
                  <a:srgbClr val="000000"/>
                </a:solidFill>
                <a:latin typeface="+mn-lt"/>
              </a:rPr>
              <a:t>Stipicevic</a:t>
            </a:r>
            <a:r>
              <a:rPr lang="en-US" altLang="en-US" sz="2000" dirty="0">
                <a:solidFill>
                  <a:srgbClr val="000000"/>
                </a:solidFill>
                <a:latin typeface="+mn-lt"/>
              </a:rPr>
              <a:t>. </a:t>
            </a:r>
            <a:r>
              <a:rPr lang="en-US" sz="2000" dirty="0">
                <a:latin typeface="+mn-lt"/>
                <a:hlinkClick r:id="rId7"/>
              </a:rPr>
              <a:t>A Phrase-Discovering Topic Model Using Hierarchical Pitman-</a:t>
            </a:r>
            <a:r>
              <a:rPr lang="en-US" sz="2000" dirty="0" err="1">
                <a:latin typeface="+mn-lt"/>
                <a:hlinkClick r:id="rId7"/>
              </a:rPr>
              <a:t>Yor</a:t>
            </a:r>
            <a:r>
              <a:rPr lang="en-US" sz="2000" dirty="0">
                <a:latin typeface="+mn-lt"/>
                <a:hlinkClick r:id="rId7"/>
              </a:rPr>
              <a:t> Processes</a:t>
            </a:r>
            <a:r>
              <a:rPr lang="en-US" altLang="en-US" sz="2000" dirty="0">
                <a:solidFill>
                  <a:srgbClr val="000000"/>
                </a:solidFill>
                <a:latin typeface="+mn-lt"/>
              </a:rPr>
              <a:t>. EMNLP-CoNLL’12.</a:t>
            </a:r>
          </a:p>
          <a:p>
            <a:pPr>
              <a:spcBef>
                <a:spcPts val="600"/>
              </a:spcBef>
              <a:buClr>
                <a:srgbClr val="0000CC"/>
              </a:buClr>
              <a:buSzPct val="80000"/>
              <a:buFont typeface="Wingdings" pitchFamily="2" charset="2"/>
              <a:buChar char="q"/>
            </a:pPr>
            <a:r>
              <a:rPr lang="en-US" altLang="zh-CN" sz="2000" dirty="0">
                <a:solidFill>
                  <a:srgbClr val="000000"/>
                </a:solidFill>
                <a:latin typeface="+mn-lt"/>
              </a:rPr>
              <a:t>J. Liu, J. Shang, C. Wang, X. Ren, J. Han, </a:t>
            </a:r>
            <a:r>
              <a:rPr lang="en-US" sz="2000" dirty="0">
                <a:latin typeface="+mn-lt"/>
                <a:hlinkClick r:id="rId8"/>
              </a:rPr>
              <a:t>Mining Quality Phrases from Massive Text Corpora</a:t>
            </a:r>
            <a:r>
              <a:rPr lang="en-US" altLang="zh-CN" sz="2000" dirty="0">
                <a:solidFill>
                  <a:srgbClr val="000000"/>
                </a:solidFill>
                <a:latin typeface="+mn-lt"/>
              </a:rPr>
              <a:t>. SIGMOD’15</a:t>
            </a:r>
          </a:p>
          <a:p>
            <a:pPr>
              <a:spcBef>
                <a:spcPts val="600"/>
              </a:spcBef>
              <a:buClr>
                <a:srgbClr val="0000CC"/>
              </a:buClr>
              <a:buSzPct val="80000"/>
              <a:buFont typeface="Wingdings" pitchFamily="2" charset="2"/>
              <a:buChar char="q"/>
            </a:pPr>
            <a:r>
              <a:rPr lang="en-US" altLang="zh-CN" sz="2000" dirty="0">
                <a:solidFill>
                  <a:srgbClr val="000000"/>
                </a:solidFill>
                <a:latin typeface="+mn-lt"/>
              </a:rPr>
              <a:t>A. </a:t>
            </a:r>
            <a:r>
              <a:rPr lang="en-US" altLang="zh-CN" sz="2000" dirty="0" err="1">
                <a:solidFill>
                  <a:srgbClr val="000000"/>
                </a:solidFill>
                <a:latin typeface="+mn-lt"/>
              </a:rPr>
              <a:t>Parameswaran</a:t>
            </a:r>
            <a:r>
              <a:rPr lang="en-US" altLang="zh-CN" sz="2000" dirty="0">
                <a:solidFill>
                  <a:srgbClr val="000000"/>
                </a:solidFill>
                <a:latin typeface="+mn-lt"/>
              </a:rPr>
              <a:t>, H. Garcia-Molina, and A. </a:t>
            </a:r>
            <a:r>
              <a:rPr lang="en-US" altLang="zh-CN" sz="2000" dirty="0" err="1">
                <a:solidFill>
                  <a:srgbClr val="000000"/>
                </a:solidFill>
                <a:latin typeface="+mn-lt"/>
              </a:rPr>
              <a:t>Rajaraman</a:t>
            </a:r>
            <a:r>
              <a:rPr lang="en-US" altLang="zh-CN" sz="2000" dirty="0">
                <a:solidFill>
                  <a:srgbClr val="000000"/>
                </a:solidFill>
                <a:latin typeface="+mn-lt"/>
              </a:rPr>
              <a:t>. </a:t>
            </a:r>
            <a:r>
              <a:rPr lang="en-US" sz="2000" dirty="0">
                <a:latin typeface="+mn-lt"/>
                <a:hlinkClick r:id="rId9"/>
              </a:rPr>
              <a:t>Towards the Web of Concepts: Extracting Concepts from Large Datasets</a:t>
            </a:r>
            <a:r>
              <a:rPr lang="en-US" altLang="zh-CN" sz="2000" dirty="0">
                <a:solidFill>
                  <a:srgbClr val="000000"/>
                </a:solidFill>
                <a:latin typeface="+mn-lt"/>
              </a:rPr>
              <a:t>. VLDB’10</a:t>
            </a:r>
          </a:p>
          <a:p>
            <a:pPr>
              <a:spcBef>
                <a:spcPts val="600"/>
              </a:spcBef>
              <a:buClr>
                <a:srgbClr val="0000CC"/>
              </a:buClr>
              <a:buSzPct val="80000"/>
              <a:buFont typeface="Wingdings" pitchFamily="2" charset="2"/>
              <a:buChar char="q"/>
            </a:pPr>
            <a:r>
              <a:rPr lang="it-IT" altLang="en-US" sz="2000" dirty="0">
                <a:solidFill>
                  <a:srgbClr val="000000"/>
                </a:solidFill>
                <a:latin typeface="+mn-lt"/>
              </a:rPr>
              <a:t>X. Wang, A. McCallum, X. Wei</a:t>
            </a:r>
            <a:r>
              <a:rPr lang="en-US" altLang="en-US" sz="2000" dirty="0">
                <a:solidFill>
                  <a:srgbClr val="000000"/>
                </a:solidFill>
                <a:latin typeface="+mn-lt"/>
              </a:rPr>
              <a:t>. </a:t>
            </a:r>
            <a:r>
              <a:rPr lang="en-US" sz="2000" dirty="0">
                <a:latin typeface="+mn-lt"/>
                <a:hlinkClick r:id="rId10"/>
              </a:rPr>
              <a:t>Topical N-grams: Phrase and Topic Discovery, With and Application to Information Retrieval</a:t>
            </a:r>
            <a:r>
              <a:rPr lang="en-US" altLang="en-US" sz="2000" dirty="0">
                <a:solidFill>
                  <a:srgbClr val="000000"/>
                </a:solidFill>
                <a:latin typeface="+mn-lt"/>
              </a:rPr>
              <a:t>. ICDM’07</a:t>
            </a:r>
          </a:p>
          <a:p>
            <a:pPr>
              <a:spcBef>
                <a:spcPts val="600"/>
              </a:spcBef>
              <a:buClr>
                <a:srgbClr val="0000CC"/>
              </a:buClr>
              <a:buSzPct val="80000"/>
              <a:buFont typeface="Wingdings" pitchFamily="2" charset="2"/>
              <a:buChar char="q"/>
            </a:pPr>
            <a:r>
              <a:rPr lang="en-US" sz="2000" b="0" i="0" dirty="0">
                <a:solidFill>
                  <a:srgbClr val="172B4D"/>
                </a:solidFill>
                <a:effectLst/>
                <a:latin typeface="+mn-lt"/>
              </a:rPr>
              <a:t>J. Shang, J. Liu, M. Jiang, X. Ren, C. R Voss, J. Han, "</a:t>
            </a:r>
            <a:r>
              <a:rPr lang="en-US" sz="2000" b="0" i="0" u="none" strike="noStrike" dirty="0">
                <a:solidFill>
                  <a:srgbClr val="3B73AF"/>
                </a:solidFill>
                <a:effectLst/>
                <a:latin typeface="+mn-lt"/>
                <a:hlinkClick r:id="rId11"/>
              </a:rPr>
              <a:t>Automated Phrase Mining from Massive Text Corpora</a:t>
            </a:r>
            <a:r>
              <a:rPr lang="en-US" sz="2000" b="0" i="0" dirty="0">
                <a:solidFill>
                  <a:srgbClr val="172B4D"/>
                </a:solidFill>
                <a:effectLst/>
                <a:latin typeface="+mn-lt"/>
              </a:rPr>
              <a:t>", IEEE Transactions on Knowledge and Data Engineering, 30(10):</a:t>
            </a:r>
            <a:r>
              <a:rPr lang="en-US" sz="2000" b="0" i="0" u="none" strike="noStrike" dirty="0">
                <a:solidFill>
                  <a:srgbClr val="3B73AF"/>
                </a:solidFill>
                <a:effectLst/>
                <a:latin typeface="+mn-lt"/>
                <a:hlinkClick r:id="rId12"/>
              </a:rPr>
              <a:t>1825-1837</a:t>
            </a:r>
            <a:r>
              <a:rPr lang="en-US" sz="2000" b="0" i="0" dirty="0">
                <a:solidFill>
                  <a:srgbClr val="172B4D"/>
                </a:solidFill>
                <a:effectLst/>
                <a:latin typeface="+mn-lt"/>
              </a:rPr>
              <a:t> (2018)</a:t>
            </a:r>
          </a:p>
        </p:txBody>
      </p:sp>
    </p:spTree>
    <p:extLst>
      <p:ext uri="{BB962C8B-B14F-4D97-AF65-F5344CB8AC3E}">
        <p14:creationId xmlns:p14="http://schemas.microsoft.com/office/powerpoint/2010/main" val="427067356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31545</TotalTime>
  <Words>13232</Words>
  <Application>Microsoft Office PowerPoint</Application>
  <PresentationFormat>Widescreen</PresentationFormat>
  <Paragraphs>2031</Paragraphs>
  <Slides>98</Slides>
  <Notes>81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98</vt:i4>
      </vt:variant>
    </vt:vector>
  </HeadingPairs>
  <TitlesOfParts>
    <vt:vector size="112" baseType="lpstr">
      <vt:lpstr>Arial</vt:lpstr>
      <vt:lpstr>Berlin Sans FB Demi</vt:lpstr>
      <vt:lpstr>Calibri</vt:lpstr>
      <vt:lpstr>Calibri Light</vt:lpstr>
      <vt:lpstr>Helvetica</vt:lpstr>
      <vt:lpstr>Tahoma</vt:lpstr>
      <vt:lpstr>Times New Roman</vt:lpstr>
      <vt:lpstr>Verdana</vt:lpstr>
      <vt:lpstr>Wingdings</vt:lpstr>
      <vt:lpstr>Retrospect</vt:lpstr>
      <vt:lpstr>Worksheet</vt:lpstr>
      <vt:lpstr>Photo Editor Photo</vt:lpstr>
      <vt:lpstr>Chart</vt:lpstr>
      <vt:lpstr>Equation</vt:lpstr>
      <vt:lpstr>Pattern Mining: Advanced Methods</vt:lpstr>
      <vt:lpstr>Mining Various Kinds of Patterns </vt:lpstr>
      <vt:lpstr>Mining Multiple-Level Frequent Patterns</vt:lpstr>
      <vt:lpstr>Redundancy Filtering at Mining Multi-Level Associations </vt:lpstr>
      <vt:lpstr>Customized Min-Supports for Different Kinds of Items</vt:lpstr>
      <vt:lpstr>Mining Multi-Dimensional Associations</vt:lpstr>
      <vt:lpstr>Mining Quantitative Associations</vt:lpstr>
      <vt:lpstr>Mining Extraordinary Phenomena in Quantitative Association Mining</vt:lpstr>
      <vt:lpstr>Rare Patterns vs. Negative Patterns</vt:lpstr>
      <vt:lpstr>Defining Negative Correlated Patterns</vt:lpstr>
      <vt:lpstr>Defining Negative Correlation:  Need Null-Invariance in Definition</vt:lpstr>
      <vt:lpstr>Pattern Mining: Advanced Methods</vt:lpstr>
      <vt:lpstr>Mining Compressed Patterns</vt:lpstr>
      <vt:lpstr>Redundancy-Aware Top-k Patterns</vt:lpstr>
      <vt:lpstr>Pattern Mining: Advanced Methods</vt:lpstr>
      <vt:lpstr>Why Constraint-Based Mining?</vt:lpstr>
      <vt:lpstr>Various Kinds of User-Specified Constraints in Data Mining</vt:lpstr>
      <vt:lpstr>Pattern Space Pruning with Pattern Anti-Monotonicity </vt:lpstr>
      <vt:lpstr>Pattern Monotonicity and Its Roles</vt:lpstr>
      <vt:lpstr>Apriori for Pattern Anti-Monotone Constraint</vt:lpstr>
      <vt:lpstr>Convertible Constraints: Ordering Data in Transactions</vt:lpstr>
      <vt:lpstr>Can item-reordering work for Apriori? </vt:lpstr>
      <vt:lpstr>Data Space Pruning with Data Anti-Monotonicity</vt:lpstr>
      <vt:lpstr>Data Space Pruning Should Be Explored Recursively </vt:lpstr>
      <vt:lpstr>Data Space Pruning Explored Recursively (Continued)</vt:lpstr>
      <vt:lpstr>Succinctness: Pruning Both Data and Pattern Spaces</vt:lpstr>
      <vt:lpstr>Constrained FP-Growth: Push a Succinct Constraint Deep </vt:lpstr>
      <vt:lpstr>Different Kinds of Constraints Lead to Different Pruning Strategies</vt:lpstr>
      <vt:lpstr>How to Handle Multiple Constraints?</vt:lpstr>
      <vt:lpstr>Pattern Mining: Advanced Methods</vt:lpstr>
      <vt:lpstr>Sequential Pattern Mining</vt:lpstr>
      <vt:lpstr>Sequential Pattern Mining</vt:lpstr>
      <vt:lpstr>Sequential Pattern Examples</vt:lpstr>
      <vt:lpstr>Sequential Pattern and Sequential Pattern Mining </vt:lpstr>
      <vt:lpstr>Sequential Pattern and Sequential Pattern Mining </vt:lpstr>
      <vt:lpstr>Sequential Pattern Mining Algorithms</vt:lpstr>
      <vt:lpstr>GSP: Apriori-Based Sequential Pattern Mining</vt:lpstr>
      <vt:lpstr>GSP: Apriori-Based Sequential Pattern Mining</vt:lpstr>
      <vt:lpstr>GSP Mining and Pruning</vt:lpstr>
      <vt:lpstr>Sequential Pattern Mining in Vertical Data Format: The SPADE Algorithm</vt:lpstr>
      <vt:lpstr>PrefixSpan: A Pattern-Growth Approach</vt:lpstr>
      <vt:lpstr>PrefixSpan: Mining Prefix-Projected DBs</vt:lpstr>
      <vt:lpstr>Implementation Consideration: Pseudo-Projection vs. Physical Projection</vt:lpstr>
      <vt:lpstr>CloSpan: Mining Closed Sequential Patterns</vt:lpstr>
      <vt:lpstr>CloSpan: When Two Projected DBs Have the Same Size </vt:lpstr>
      <vt:lpstr>Constraint-Based Sequential-Pattern Mining</vt:lpstr>
      <vt:lpstr>Timing-Based Constraints in Seq.-Pattern Mining</vt:lpstr>
      <vt:lpstr>Episodes and Episode Pattern Mining</vt:lpstr>
      <vt:lpstr>Pattern Mining: Advanced Methods</vt:lpstr>
      <vt:lpstr>What Is Graph Pattern Mining?</vt:lpstr>
      <vt:lpstr>Frequent (Sub)Graph Patterns</vt:lpstr>
      <vt:lpstr>Applications of Graph Pattern Mining</vt:lpstr>
      <vt:lpstr>Graph Pattern Mining Algorithms: Different Methodologies</vt:lpstr>
      <vt:lpstr>Apriori-Based Approach</vt:lpstr>
      <vt:lpstr>Candidate Generation:   Vertex Growing vs. Edge Growing</vt:lpstr>
      <vt:lpstr>Pattern-Growth Approach</vt:lpstr>
      <vt:lpstr>gSPAN: Graph Pattern Growth in Order</vt:lpstr>
      <vt:lpstr>Why Mine Closed Graph Patterns?</vt:lpstr>
      <vt:lpstr>CloseGraph: Directly Mining Closed Graph Patterns</vt:lpstr>
      <vt:lpstr>Experiment and Performance Comparison</vt:lpstr>
      <vt:lpstr>Application of Pattern Mining I: Graph Indexing</vt:lpstr>
      <vt:lpstr>gIndex: Indexing Frequent and Discriminative Substructures</vt:lpstr>
      <vt:lpstr>Application II: Support Substructure Similarity Search</vt:lpstr>
      <vt:lpstr>Feature-Based Similarity Search</vt:lpstr>
      <vt:lpstr>Pattern Mining: Advanced Methods</vt:lpstr>
      <vt:lpstr>Pattern Mining Application I: Software Bug Detection</vt:lpstr>
      <vt:lpstr>Application Example: Mining Copy-and-Paste Bugs</vt:lpstr>
      <vt:lpstr>Building Sequence Database from Source Code</vt:lpstr>
      <vt:lpstr>Sequential Pattern Mining &amp; Detecting “Forget-to-Change” Bugs</vt:lpstr>
      <vt:lpstr>Why Phrase Mining?</vt:lpstr>
      <vt:lpstr>From Frequent Pattern Mining to Phrase Mining</vt:lpstr>
      <vt:lpstr>ToPMine: Phrase Mining before Topic Modeling</vt:lpstr>
      <vt:lpstr>Collocation Mining</vt:lpstr>
      <vt:lpstr>Phrase Candidate Generation: Frequent Pattern Mining + Statistical Analysis </vt:lpstr>
      <vt:lpstr>ToPMine:  Experiments on DBLP Abstracts</vt:lpstr>
      <vt:lpstr>ToPMine:  Experiments on Yelp Reviews</vt:lpstr>
      <vt:lpstr>SagPhrase: Phrase Mining with Tiny Training Sets </vt:lpstr>
      <vt:lpstr>SegPhrase+: The Overall Framework</vt:lpstr>
      <vt:lpstr>SegPhrase: Pattern Mining and Feature Extraction</vt:lpstr>
      <vt:lpstr>SegPhrase: Classification Using Tiny Training Sets </vt:lpstr>
      <vt:lpstr>Performance: Precision Recall Curves on DBLP</vt:lpstr>
      <vt:lpstr>Experimental Results:  Interesting Phrases Generated (From Titles &amp; Abstracts of SIGKDD)</vt:lpstr>
      <vt:lpstr>Mining Quality Phrases in Multiple Languages</vt:lpstr>
      <vt:lpstr>PowerPoint Presentation</vt:lpstr>
      <vt:lpstr>Robust Positive-Only Distant Training</vt:lpstr>
      <vt:lpstr>Why Is Positive-Only Distant Training Robust?</vt:lpstr>
      <vt:lpstr>Modeling Single-Word Phrases: Enhancing Recall</vt:lpstr>
      <vt:lpstr>AutoPhrase: Cross-Domain Evaluation Results</vt:lpstr>
      <vt:lpstr>AutoPhrase: Cross-Language Evaluation Results</vt:lpstr>
      <vt:lpstr>PowerPoint Presentation</vt:lpstr>
      <vt:lpstr>Pattern Mining: Advanced Methods</vt:lpstr>
      <vt:lpstr>Summary: Pattern Mining: Advanced Methods (I)</vt:lpstr>
      <vt:lpstr>Summary: Pattern Mining: Advanced Methods (II)</vt:lpstr>
      <vt:lpstr>References: Mining Diverse Patterns</vt:lpstr>
      <vt:lpstr>References: Constraint-Based Frequent Pattern Mining</vt:lpstr>
      <vt:lpstr>References: Sequential Pattern Mining</vt:lpstr>
      <vt:lpstr>References: Graph Pattern Mining</vt:lpstr>
      <vt:lpstr>References: Phrase Mining</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Latent Entity Structures</dc:title>
  <dc:creator>Jiawei Han</dc:creator>
  <cp:lastModifiedBy>Han, Jiawei</cp:lastModifiedBy>
  <cp:revision>1170</cp:revision>
  <cp:lastPrinted>2017-09-26T19:57:32Z</cp:lastPrinted>
  <dcterms:created xsi:type="dcterms:W3CDTF">2014-06-02T15:06:14Z</dcterms:created>
  <dcterms:modified xsi:type="dcterms:W3CDTF">2023-01-02T04:20:54Z</dcterms:modified>
</cp:coreProperties>
</file>