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5"/>
  </p:notesMasterIdLst>
  <p:sldIdLst>
    <p:sldId id="1603" r:id="rId2"/>
    <p:sldId id="257" r:id="rId3"/>
    <p:sldId id="1551" r:id="rId4"/>
    <p:sldId id="1497" r:id="rId5"/>
    <p:sldId id="1498" r:id="rId6"/>
    <p:sldId id="1499" r:id="rId7"/>
    <p:sldId id="1500" r:id="rId8"/>
    <p:sldId id="1501" r:id="rId9"/>
    <p:sldId id="1550" r:id="rId10"/>
    <p:sldId id="1503" r:id="rId11"/>
    <p:sldId id="1505" r:id="rId12"/>
    <p:sldId id="1549" r:id="rId13"/>
    <p:sldId id="1506" r:id="rId14"/>
    <p:sldId id="1507" r:id="rId15"/>
    <p:sldId id="578" r:id="rId16"/>
    <p:sldId id="579" r:id="rId17"/>
    <p:sldId id="580" r:id="rId18"/>
    <p:sldId id="583" r:id="rId19"/>
    <p:sldId id="584" r:id="rId20"/>
    <p:sldId id="585" r:id="rId21"/>
    <p:sldId id="586" r:id="rId22"/>
    <p:sldId id="588" r:id="rId23"/>
    <p:sldId id="589" r:id="rId24"/>
    <p:sldId id="592" r:id="rId25"/>
    <p:sldId id="597" r:id="rId26"/>
    <p:sldId id="619" r:id="rId27"/>
    <p:sldId id="598" r:id="rId28"/>
    <p:sldId id="607" r:id="rId29"/>
    <p:sldId id="609" r:id="rId30"/>
    <p:sldId id="610" r:id="rId31"/>
    <p:sldId id="1552" r:id="rId32"/>
    <p:sldId id="1509" r:id="rId33"/>
    <p:sldId id="1510" r:id="rId34"/>
    <p:sldId id="1511" r:id="rId35"/>
    <p:sldId id="1512" r:id="rId36"/>
    <p:sldId id="1513" r:id="rId37"/>
    <p:sldId id="1514" r:id="rId38"/>
    <p:sldId id="1515" r:id="rId39"/>
    <p:sldId id="1516" r:id="rId40"/>
    <p:sldId id="1518" r:id="rId41"/>
    <p:sldId id="1519" r:id="rId42"/>
    <p:sldId id="1520" r:id="rId43"/>
    <p:sldId id="1554" r:id="rId44"/>
    <p:sldId id="263" r:id="rId45"/>
    <p:sldId id="264" r:id="rId46"/>
    <p:sldId id="265" r:id="rId47"/>
    <p:sldId id="1522" r:id="rId48"/>
    <p:sldId id="281" r:id="rId49"/>
    <p:sldId id="282" r:id="rId50"/>
    <p:sldId id="1555" r:id="rId51"/>
    <p:sldId id="283" r:id="rId52"/>
    <p:sldId id="284" r:id="rId53"/>
    <p:sldId id="1556" r:id="rId54"/>
    <p:sldId id="1535" r:id="rId55"/>
    <p:sldId id="1553" r:id="rId56"/>
    <p:sldId id="285" r:id="rId57"/>
    <p:sldId id="1558" r:id="rId58"/>
    <p:sldId id="286" r:id="rId59"/>
    <p:sldId id="1559" r:id="rId60"/>
    <p:sldId id="1560" r:id="rId61"/>
    <p:sldId id="1504" r:id="rId62"/>
    <p:sldId id="1537" r:id="rId63"/>
    <p:sldId id="1561" r:id="rId64"/>
    <p:sldId id="1586" r:id="rId65"/>
    <p:sldId id="1587" r:id="rId66"/>
    <p:sldId id="1589" r:id="rId67"/>
    <p:sldId id="1508" r:id="rId68"/>
    <p:sldId id="1599" r:id="rId69"/>
    <p:sldId id="1598" r:id="rId70"/>
    <p:sldId id="1600" r:id="rId71"/>
    <p:sldId id="1591" r:id="rId72"/>
    <p:sldId id="1592" r:id="rId73"/>
    <p:sldId id="1593" r:id="rId74"/>
    <p:sldId id="1601" r:id="rId75"/>
    <p:sldId id="1595" r:id="rId76"/>
    <p:sldId id="1517" r:id="rId77"/>
    <p:sldId id="1596" r:id="rId78"/>
    <p:sldId id="1521" r:id="rId79"/>
    <p:sldId id="1597" r:id="rId80"/>
    <p:sldId id="1602" r:id="rId81"/>
    <p:sldId id="1523" r:id="rId82"/>
    <p:sldId id="1526" r:id="rId83"/>
    <p:sldId id="1528" r:id="rId8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6"/>
    <p:restoredTop sz="94670"/>
  </p:normalViewPr>
  <p:slideViewPr>
    <p:cSldViewPr snapToGrid="0">
      <p:cViewPr varScale="1">
        <p:scale>
          <a:sx n="100" d="100"/>
          <a:sy n="100" d="100"/>
        </p:scale>
        <p:origin x="17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C11A9-EBEF-1148-B4B4-9A251DB315C9}" type="datetimeFigureOut">
              <a:rPr lang="en-US" smtClean="0"/>
              <a:t>5/26/23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16C34-4483-F54D-9393-40B13AAE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0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3096334-1DE9-498F-9735-738B4304C4EC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042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C42CB1A-FB4B-4975-B22E-63A8FDC79E21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516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72B94F4-60DF-4DA7-9805-21DDABC63FC9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797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26045FD-46D0-4BB2-B4FA-BC0A4BBA04CF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012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3355AF6-A3D7-4D0C-8273-6B4FC1AA29B8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827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2710175-F3BA-483E-A06A-2624EBEB52EE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457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DB5BE9E-22FE-4E4A-821F-4589C1046BCC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41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87BE4DD-2FE2-4BB4-B24F-E7309365476C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23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E638F36-F932-42A5-9806-A4DA778E184B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515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DBB7182-3342-4C6D-8D8A-BFC4C2D358CE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837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E0309F7-F2CA-4A2C-A476-6B24BCF8771A}" type="slidenum">
              <a:rPr lang="en-US" altLang="en-US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5628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7FBB309-9ED7-4BFA-919A-85364D5F0509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9550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FDD7076-9792-4EEE-A0B4-DD8424D0EB6D}" type="slidenum">
              <a:rPr lang="en-US" altLang="en-US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4083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8B98E82-90A9-411C-8570-72EACE98786B}" type="slidenum">
              <a:rPr lang="en-US" altLang="en-US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4683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8FCEA06-6CC4-46A6-BE68-E6F38499D41E}" type="slidenum">
              <a:rPr lang="en-US" altLang="en-US"/>
              <a:pPr>
                <a:spcBef>
                  <a:spcPct val="0"/>
                </a:spcBef>
              </a:pPr>
              <a:t>47</a:t>
            </a:fld>
            <a:endParaRPr lang="en-US" alt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5579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ADB47FA-E11F-4D1A-8B54-2C1FE170A190}" type="slidenum">
              <a:rPr lang="en-US" altLang="en-US"/>
              <a:pPr>
                <a:spcBef>
                  <a:spcPct val="0"/>
                </a:spcBef>
              </a:pPr>
              <a:t>54</a:t>
            </a:fld>
            <a:endParaRPr lang="en-US" alt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5440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FF9AD009-6387-4F7F-81C6-5CAAC08C392F}" type="slidenum">
              <a:rPr lang="zh-CN" altLang="en-US" smtClean="0"/>
              <a:pPr>
                <a:spcBef>
                  <a:spcPct val="0"/>
                </a:spcBef>
              </a:pPr>
              <a:t>60</a:t>
            </a:fld>
            <a:endParaRPr lang="en-US" altLang="zh-CN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5232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93894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B0C43D3-9E17-4968-A4DB-5E0B47A42836}" type="slidenum">
              <a:rPr lang="en-US" altLang="en-US"/>
              <a:pPr>
                <a:spcBef>
                  <a:spcPct val="0"/>
                </a:spcBef>
              </a:pPr>
              <a:t>62</a:t>
            </a:fld>
            <a:endParaRPr lang="en-US" alt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1631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6" rIns="93170" bIns="46586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49CFF498-3C20-44F0-AD6B-E74530E94541}" type="slidenum">
              <a:rPr lang="en-US" altLang="en-US"/>
              <a:pPr algn="r">
                <a:spcBef>
                  <a:spcPct val="0"/>
                </a:spcBef>
              </a:pPr>
              <a:t>63</a:t>
            </a:fld>
            <a:endParaRPr lang="en-US" alt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2*(2^{100}-1)-1,  1</a:t>
            </a:r>
          </a:p>
          <a:p>
            <a:endParaRPr lang="en-US" altLang="en-US"/>
          </a:p>
          <a:p>
            <a:r>
              <a:rPr lang="en-US" altLang="en-US"/>
              <a:t>Explanation:  one cell, such as </a:t>
            </a:r>
            <a:r>
              <a:rPr lang="en-US" altLang="en-US">
                <a:latin typeface="Calibri" pitchFamily="34" charset="0"/>
              </a:rPr>
              <a:t>(a1, a2, …., a100) generates </a:t>
            </a:r>
            <a:r>
              <a:rPr lang="en-US" altLang="en-US"/>
              <a:t>2^100 -1 aggregate cells, because  choose(100 1) + choose (100 2) + ... choose (100, 100) = 2^100 - 1 aggregate cells.</a:t>
            </a:r>
          </a:p>
          <a:p>
            <a:r>
              <a:rPr lang="en-US" altLang="en-US"/>
              <a:t>For two cell question, it generates 2 * (2^100-1) -1 distinct aggregate cells because (*, *, …, *) generated by </a:t>
            </a:r>
            <a:r>
              <a:rPr lang="en-US" altLang="en-US">
                <a:latin typeface="Calibri" pitchFamily="34" charset="0"/>
              </a:rPr>
              <a:t>(a1, a2, …., a100) and (b1, b2, …, b100) will be merged into one cell: </a:t>
            </a:r>
          </a:p>
          <a:p>
            <a:r>
              <a:rPr lang="en-US" altLang="en-US"/>
              <a:t>(*, *, …, *): 2.</a:t>
            </a:r>
            <a:r>
              <a:rPr lang="en-US" altLang="en-US">
                <a:latin typeface="Calibri" pitchFamily="34" charset="0"/>
              </a:rPr>
              <a:t>  Hence we have </a:t>
            </a:r>
            <a:r>
              <a:rPr lang="en-US" altLang="en-US"/>
              <a:t>2*(2^{100}-1)-1</a:t>
            </a:r>
          </a:p>
        </p:txBody>
      </p:sp>
    </p:spTree>
    <p:extLst>
      <p:ext uri="{BB962C8B-B14F-4D97-AF65-F5344CB8AC3E}">
        <p14:creationId xmlns:p14="http://schemas.microsoft.com/office/powerpoint/2010/main" val="4157743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r>
              <a:rPr lang="en-US" altLang="en-US" sz="2000" dirty="0"/>
              <a:t>For {(a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, a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, a</a:t>
            </a:r>
            <a:r>
              <a:rPr lang="en-US" altLang="en-US" sz="2000" baseline="-25000" dirty="0"/>
              <a:t>3</a:t>
            </a:r>
            <a:r>
              <a:rPr lang="en-US" altLang="en-US" sz="2000" dirty="0"/>
              <a:t> . . . , a</a:t>
            </a:r>
            <a:r>
              <a:rPr lang="en-US" altLang="en-US" sz="2000" baseline="-25000" dirty="0"/>
              <a:t>100</a:t>
            </a:r>
            <a:r>
              <a:rPr lang="en-US" altLang="en-US" sz="2000" dirty="0"/>
              <a:t>), (a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, a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, b</a:t>
            </a:r>
            <a:r>
              <a:rPr lang="en-US" altLang="en-US" sz="2000" baseline="-25000" dirty="0"/>
              <a:t>3</a:t>
            </a:r>
            <a:r>
              <a:rPr lang="en-US" altLang="en-US" sz="2000" dirty="0"/>
              <a:t>, . . . , b</a:t>
            </a:r>
            <a:r>
              <a:rPr lang="en-US" altLang="en-US" sz="2000" baseline="-25000" dirty="0"/>
              <a:t>100</a:t>
            </a:r>
            <a:r>
              <a:rPr lang="en-US" altLang="en-US" sz="2000" dirty="0"/>
              <a:t>)}, the total # of non-base cells should be 2 * (2^{100} – 1) – 4.</a:t>
            </a:r>
          </a:p>
          <a:p>
            <a:pPr marL="0" lvl="1"/>
            <a:endParaRPr lang="en-US" altLang="en-US" sz="2000" dirty="0"/>
          </a:p>
          <a:p>
            <a:pPr marL="0" lvl="1"/>
            <a:r>
              <a:rPr lang="en-US" altLang="en-US" sz="2000" dirty="0"/>
              <a:t>This is calculated as follows:</a:t>
            </a:r>
          </a:p>
          <a:p>
            <a:r>
              <a:rPr lang="en-US" altLang="en-US" dirty="0"/>
              <a:t> </a:t>
            </a:r>
          </a:p>
          <a:p>
            <a:r>
              <a:rPr lang="en-US" altLang="en-US" dirty="0"/>
              <a:t>(a1, a2, a3 . . . , a100) will generate 2^{100} - 1 non-base cells</a:t>
            </a:r>
          </a:p>
          <a:p>
            <a:r>
              <a:rPr lang="en-US" altLang="en-US" dirty="0"/>
              <a:t>(a1, a2, b3, . . . , b100) will generate 2^{100} - 1 non-base cells</a:t>
            </a:r>
          </a:p>
          <a:p>
            <a:r>
              <a:rPr lang="en-US" altLang="en-US" dirty="0"/>
              <a:t> </a:t>
            </a:r>
          </a:p>
          <a:p>
            <a:r>
              <a:rPr lang="en-US" altLang="en-US" dirty="0"/>
              <a:t>Among these, 4 cells are overlapped and thus minus 4 so we get: 2*2^{100} - 2 - 4 =  2*2^{100} - 6</a:t>
            </a:r>
          </a:p>
          <a:p>
            <a:r>
              <a:rPr lang="en-US" altLang="en-US" dirty="0"/>
              <a:t>These 4 cells are:</a:t>
            </a:r>
          </a:p>
          <a:p>
            <a:r>
              <a:rPr lang="en-US" altLang="en-US" dirty="0"/>
              <a:t> </a:t>
            </a:r>
          </a:p>
          <a:p>
            <a:r>
              <a:rPr lang="en-US" altLang="en-US" dirty="0"/>
              <a:t>(a1, a2, *, ..., *): 2</a:t>
            </a:r>
          </a:p>
          <a:p>
            <a:r>
              <a:rPr lang="en-US" altLang="en-US" dirty="0"/>
              <a:t>(a1, *, *, ..., *): 2</a:t>
            </a:r>
          </a:p>
          <a:p>
            <a:r>
              <a:rPr lang="en-US" altLang="en-US" dirty="0"/>
              <a:t>(*, a2, *, ..., *): 2</a:t>
            </a:r>
          </a:p>
          <a:p>
            <a:r>
              <a:rPr lang="en-US" altLang="en-US" dirty="0"/>
              <a:t>(*, *, *, ..., *): 2</a:t>
            </a:r>
          </a:p>
          <a:p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824597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8976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3817CBC-A37D-4286-9003-0710C708F3EA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5449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3BECE65-F7CA-4356-AD33-6765CD785D2B}" type="slidenum">
              <a:rPr lang="zh-CN" altLang="en-US" smtClean="0"/>
              <a:pPr>
                <a:spcBef>
                  <a:spcPct val="0"/>
                </a:spcBef>
              </a:pPr>
              <a:t>66</a:t>
            </a:fld>
            <a:endParaRPr lang="en-US" altLang="zh-CN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46572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8F5BEF15-6EB8-4925-A05C-0E5C63E2BFE0}" type="slidenum">
              <a:rPr lang="zh-CN" altLang="en-US" smtClean="0"/>
              <a:pPr>
                <a:spcBef>
                  <a:spcPct val="0"/>
                </a:spcBef>
              </a:pPr>
              <a:t>67</a:t>
            </a:fld>
            <a:endParaRPr lang="en-US" altLang="zh-CN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24882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FB39755C-3A50-4D08-81CD-94372959FD44}" type="slidenum">
              <a:rPr lang="zh-CN" altLang="en-US" smtClean="0"/>
              <a:pPr>
                <a:spcBef>
                  <a:spcPct val="0"/>
                </a:spcBef>
              </a:pPr>
              <a:t>71</a:t>
            </a:fld>
            <a:endParaRPr lang="en-US" altLang="zh-CN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1663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2850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1488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0FE44537-F83F-48CE-A934-3407B43A712E}" type="slidenum">
              <a:rPr lang="zh-CN" altLang="en-US" smtClean="0"/>
              <a:pPr>
                <a:spcBef>
                  <a:spcPct val="0"/>
                </a:spcBef>
              </a:pPr>
              <a:t>75</a:t>
            </a:fld>
            <a:endParaRPr lang="en-US" altLang="zh-CN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4245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6C8C88E8-7074-4A79-BC82-2017AD84DA71}" type="slidenum">
              <a:rPr lang="zh-CN" altLang="en-US" smtClean="0"/>
              <a:pPr>
                <a:spcBef>
                  <a:spcPct val="0"/>
                </a:spcBef>
              </a:pPr>
              <a:t>76</a:t>
            </a:fld>
            <a:endParaRPr lang="en-US" altLang="zh-CN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3345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E55D46E2-F31F-4BB0-917B-471C20FFDE08}" type="slidenum">
              <a:rPr lang="zh-CN" altLang="en-US" smtClean="0"/>
              <a:pPr>
                <a:spcBef>
                  <a:spcPct val="0"/>
                </a:spcBef>
              </a:pPr>
              <a:t>77</a:t>
            </a:fld>
            <a:endParaRPr lang="en-US" altLang="zh-CN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51842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A06B1DD9-AE89-4604-9560-AA212B4CFC4D}" type="slidenum">
              <a:rPr lang="zh-CN" altLang="en-US" smtClean="0"/>
              <a:pPr>
                <a:spcBef>
                  <a:spcPct val="0"/>
                </a:spcBef>
              </a:pPr>
              <a:t>78</a:t>
            </a:fld>
            <a:endParaRPr lang="en-US" altLang="zh-CN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4589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E51E775-9DC6-4C27-9D16-0802BC53D544}" type="slidenum">
              <a:rPr lang="zh-CN" altLang="en-US" smtClean="0"/>
              <a:pPr>
                <a:spcBef>
                  <a:spcPct val="0"/>
                </a:spcBef>
              </a:pPr>
              <a:t>79</a:t>
            </a:fld>
            <a:endParaRPr lang="en-US" altLang="zh-CN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8939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3DAD71-DA55-4BBF-A8A8-E29AF558F87E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8583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E51E775-9DC6-4C27-9D16-0802BC53D544}" type="slidenum">
              <a:rPr lang="zh-CN" altLang="en-US" smtClean="0"/>
              <a:pPr>
                <a:spcBef>
                  <a:spcPct val="0"/>
                </a:spcBef>
              </a:pPr>
              <a:t>80</a:t>
            </a:fld>
            <a:endParaRPr lang="en-US" altLang="zh-CN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8487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3947785-126D-4B83-A2C6-9E36340B2733}" type="slidenum">
              <a:rPr lang="zh-CN" altLang="en-US" smtClean="0"/>
              <a:pPr>
                <a:spcBef>
                  <a:spcPct val="0"/>
                </a:spcBef>
              </a:pPr>
              <a:t>81</a:t>
            </a:fld>
            <a:endParaRPr lang="en-US" altLang="zh-CN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06144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D9F49F6A-AB52-43B1-A9B7-9F2EB51356DD}" type="slidenum">
              <a:rPr lang="zh-CN" altLang="en-US" smtClean="0"/>
              <a:pPr>
                <a:spcBef>
                  <a:spcPct val="0"/>
                </a:spcBef>
              </a:pPr>
              <a:t>82</a:t>
            </a:fld>
            <a:endParaRPr lang="en-US" altLang="zh-CN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18501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BB933F3-057A-4D1F-89A7-32173344F246}" type="slidenum">
              <a:rPr lang="zh-CN" altLang="en-US" smtClean="0"/>
              <a:pPr>
                <a:spcBef>
                  <a:spcPct val="0"/>
                </a:spcBef>
              </a:pPr>
              <a:t>83</a:t>
            </a:fld>
            <a:endParaRPr lang="en-US" altLang="zh-CN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466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DD72EDE-F64B-4712-8032-CE7E69E1B1AF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534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303A0C8-9AE7-496E-B509-6E8C156139AB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0908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E2003A-59F9-445A-8D5B-84C1E5EC6A77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9091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E2003A-59F9-445A-8D5B-84C1E5EC6A77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433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894EBB5-D857-4559-B781-4BA7556183AB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MK 08.11.09 Former title: Data Warehouse Back-End Tools and Utilities</a:t>
            </a:r>
          </a:p>
        </p:txBody>
      </p:sp>
    </p:spTree>
    <p:extLst>
      <p:ext uri="{BB962C8B-B14F-4D97-AF65-F5344CB8AC3E}">
        <p14:creationId xmlns:p14="http://schemas.microsoft.com/office/powerpoint/2010/main" val="3026594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B39F5-34B9-9609-4D34-4C242BF2F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4EA356-2D10-378F-A524-C5B377DAB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F5515-2FBF-84BE-61FA-310DEC77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867D-62F8-8F45-8DCA-9CCB68F70D48}" type="datetime1">
              <a:rPr lang="en-CA" smtClean="0"/>
              <a:t>2023-05-26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97ABC-E4D7-3ECC-BDAC-241B948C1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F7F6B-614E-4009-CEFC-D3A0A284A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33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F72BF-5014-17F9-0F89-C2EBB15D3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44DDCC-0552-C249-C0EE-5FB545B43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AD17F-577B-48D7-8E4B-99A020031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F2D7B-EDF4-F24C-8BD4-B8A13376B1E1}" type="datetime1">
              <a:rPr lang="en-CA" smtClean="0"/>
              <a:t>2023-05-26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BEECA-33E6-930A-9D9D-A32659D71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9E5AA-E639-2EA3-0F1C-2AEEE1DC4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9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CE7549-274C-7F9B-3174-96771A4BD2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FD86AD-080F-B654-2AA5-BBDA5A97D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5EEB9-2A13-1B7E-0997-84D2155C6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9C1A2-32DE-AB43-A674-1E6C3B0A28EE}" type="datetime1">
              <a:rPr lang="en-CA" smtClean="0"/>
              <a:t>2023-05-26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C0056-0393-0597-1E5E-6DAF0027C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EA905-51C0-9C0E-5B21-9CABF258B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77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121920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8000" y="1447800"/>
            <a:ext cx="54864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4864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59"/>
          <p:cNvSpPr>
            <a:spLocks noGrp="1" noChangeArrowheads="1"/>
          </p:cNvSpPr>
          <p:nvPr>
            <p:ph type="dt" sz="half" idx="10"/>
          </p:nvPr>
        </p:nvSpPr>
        <p:spPr>
          <a:xfrm>
            <a:off x="203200" y="6324600"/>
            <a:ext cx="2540000" cy="533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9BA99-09EF-5A4F-AAF9-4091F15A19C7}" type="datetime1">
              <a:rPr lang="en-CA" smtClean="0"/>
              <a:t>2023-05-26</a:t>
            </a:fld>
            <a:endParaRPr lang="en-US" altLang="zh-CN"/>
          </a:p>
        </p:txBody>
      </p:sp>
      <p:sp>
        <p:nvSpPr>
          <p:cNvPr id="6" name="Rectangle 2060"/>
          <p:cNvSpPr>
            <a:spLocks noGrp="1" noChangeArrowheads="1"/>
          </p:cNvSpPr>
          <p:nvPr>
            <p:ph type="ftr" sz="quarter" idx="11"/>
          </p:nvPr>
        </p:nvSpPr>
        <p:spPr>
          <a:xfrm>
            <a:off x="4267200" y="6324600"/>
            <a:ext cx="3860800" cy="533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06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52000" y="64008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ED356-0555-46B7-B777-6383B900D28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6789345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176DC-48FA-4244-F204-3F4AB3D8F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A29C0-082E-BCB8-4D0E-20A4221B0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2F343-1D22-313F-C676-80855815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060F-1E9F-374B-9DCF-FFA49597B82A}" type="datetime1">
              <a:rPr lang="en-CA" smtClean="0"/>
              <a:t>2023-05-26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DDEDF-85A9-7C7C-619B-A4CC99F2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297DD-5FEC-354B-E202-3E5DCE928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50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AC78-293E-0C3A-30A4-C3FE8DE2B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10926-AB75-DA8C-5314-244FAD6F3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DFCF9-20E5-9B05-D492-D4DA88995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F65D-6BA8-B448-8796-5FE2ED8EC151}" type="datetime1">
              <a:rPr lang="en-CA" smtClean="0"/>
              <a:t>2023-05-26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27E24-D6DA-C232-06CA-21389A79B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3C475-74FC-8157-114E-8B1DFCC97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6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5CFB-42DA-DD1D-10D5-DD51B582F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1835E-2A07-3F49-DB88-14467E671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DD9073-A11C-CF3D-03B1-D96637F09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353F9-F71E-D4C0-E372-57297DC0E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FF4C-FA93-A342-91D4-4CF061E0ECB2}" type="datetime1">
              <a:rPr lang="en-CA" smtClean="0"/>
              <a:t>2023-05-26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17001-37C9-EE6D-F98B-AB4B88679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843215-4FDF-160B-9BA4-512A256C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35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19049-18F1-080E-9A95-6F733C2A4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1E0F8-9542-E160-08EB-FBCF9069D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301EC1-B4DE-A2A8-C74A-0C90A1E99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EB49C4-3D8F-E2DD-5CD3-7FB8733B5F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460C96-E356-40D7-5F85-2BE016543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2187F6-2723-5D7B-C578-F3164193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C68F5-284E-4340-ADB0-AF8D0C06D15D}" type="datetime1">
              <a:rPr lang="en-CA" smtClean="0"/>
              <a:t>2023-05-26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75E4EC-A60D-4B5D-69FF-F89CBBC62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5D26FC-C325-0BE5-27A1-CF9C7B611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9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6F900-0A20-67F4-171E-50ADE17D1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FB159E-84DB-2277-F92F-9F33DA56B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5AEE-5AFD-EE48-B072-8C577F7EF82F}" type="datetime1">
              <a:rPr lang="en-CA" smtClean="0"/>
              <a:t>2023-05-26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3F44B1-C348-B58B-7C2B-A832A50C1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FA54A3-DFE4-6416-DF87-6904DB664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4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C84817-F666-85B7-67C9-9FB4F4571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647D-1E92-0949-A618-CF3D49DDC15B}" type="datetime1">
              <a:rPr lang="en-CA" smtClean="0"/>
              <a:t>2023-05-26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8580C-1B41-3B4E-58D4-090DF5441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0D1D1-63D8-38F2-4A45-1A8A5A45D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36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81AFA-3372-A6E8-4DBF-BB002BCC6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989B8-8FE1-F81E-C10A-A11EE8C7F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1B503-AE0A-73F4-D29D-D337079AF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955B61-7321-D999-4CC5-830B12D9A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7C31-E412-094D-817F-A7F24524448D}" type="datetime1">
              <a:rPr lang="en-CA" smtClean="0"/>
              <a:t>2023-05-26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4C9DA-B296-DA3E-B04E-1BC1CD625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DDC35-8083-448F-2FA1-41207D78D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1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E1797-E164-BB9F-3136-829F55330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E794D6-90E3-4B7F-0062-1F59ACAB22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51358-E95A-E0E9-138B-7A6EE10D4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FC7CC-A13C-EF6C-57B2-356CDE00B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EB0C-C50C-354E-97DF-E5FA229D4E0F}" type="datetime1">
              <a:rPr lang="en-CA" smtClean="0"/>
              <a:t>2023-05-26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3B1B8E-00A0-C72B-F0A0-A32F13F5B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EB134-25D8-F121-3572-99BA36DBF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0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247736-1697-B249-E20C-8F09850B5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B4F5E-6F52-2A0C-45CE-64C026C75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5BC85-53D0-D9F8-15A2-9080C0A6B7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80034-9565-684C-BC8C-7331A909B094}" type="datetime1">
              <a:rPr lang="en-CA" smtClean="0"/>
              <a:t>2023-05-26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66DFE-AF13-E41F-EA3B-E54735973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67DE2-C51E-C491-5E5D-A5B4E0B91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B6FCC-211A-B34A-A69C-DEA5CE683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4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5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B475A1-5058-7854-48FC-957A60760D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3</a:t>
            </a:r>
            <a:br>
              <a:rPr lang="en-US" dirty="0"/>
            </a:br>
            <a:r>
              <a:rPr lang="en-US" dirty="0"/>
              <a:t>Data Warehousing and </a:t>
            </a:r>
            <a:r>
              <a:rPr lang="en-US"/>
              <a:t>Analytical Processing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CCF3078-46A9-F719-D0D4-54AC84374C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DF5C8F-9554-AE9A-399D-84C946DA4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7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a Separate Data Warehouse?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High performance for both systems</a:t>
            </a:r>
          </a:p>
          <a:p>
            <a:pPr lvl="1"/>
            <a:r>
              <a:rPr lang="en-US" altLang="en-US" dirty="0"/>
              <a:t>DBMS— tuned for OLTP: access methods, indexing, concurrency control, recovery</a:t>
            </a:r>
          </a:p>
          <a:p>
            <a:pPr lvl="1"/>
            <a:r>
              <a:rPr lang="en-US" altLang="en-US" dirty="0"/>
              <a:t>Warehouse—tuned for OLAP: complex OLAP queries, multidimensional view, consolidation</a:t>
            </a:r>
          </a:p>
          <a:p>
            <a:r>
              <a:rPr lang="en-US" altLang="en-US" dirty="0"/>
              <a:t>Different functions and different data:</a:t>
            </a:r>
          </a:p>
          <a:p>
            <a:pPr lvl="1"/>
            <a:r>
              <a:rPr lang="en-US" altLang="en-US" dirty="0"/>
              <a:t>missing data: Decision support requires historical data which operational DBs do not typically maintain</a:t>
            </a:r>
          </a:p>
          <a:p>
            <a:pPr lvl="1"/>
            <a:r>
              <a:rPr lang="en-US" altLang="en-US" dirty="0"/>
              <a:t>data consolidation:  DS requires consolidation (aggregation, summarization) of data from heterogeneous sources</a:t>
            </a:r>
          </a:p>
          <a:p>
            <a:pPr lvl="1"/>
            <a:r>
              <a:rPr lang="en-US" altLang="en-US" dirty="0"/>
              <a:t>data quality: different sources typically use inconsistent data representations, codes and formats which have to be reconciled</a:t>
            </a:r>
          </a:p>
          <a:p>
            <a:r>
              <a:rPr lang="en-US" altLang="en-US" dirty="0"/>
              <a:t>Note: There are more and more systems which perform OLAP analysis directly on relational databases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F61CAC-D7F4-B475-B274-BD67220B2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40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774CF6-CC79-63F9-A8AC-099846283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Warehouse: A Multi-Tiered Architecture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Top Tier: Front-End Tools</a:t>
            </a:r>
          </a:p>
          <a:p>
            <a:r>
              <a:rPr lang="en-US" altLang="en-US" dirty="0"/>
              <a:t>Middle Tier: OLAP Server</a:t>
            </a:r>
          </a:p>
          <a:p>
            <a:r>
              <a:rPr lang="en-US" altLang="en-US" dirty="0"/>
              <a:t>Bottom Tier: Data Warehouse Server</a:t>
            </a:r>
          </a:p>
          <a:p>
            <a:r>
              <a:rPr lang="en-US" altLang="en-US" dirty="0"/>
              <a:t>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199" y="1603732"/>
            <a:ext cx="4718503" cy="505106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9452A8-5D75-A1E5-15FD-5C9DA2CBE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19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Three Data Warehouse Models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Enterprise warehouse</a:t>
            </a:r>
          </a:p>
          <a:p>
            <a:pPr lvl="1"/>
            <a:r>
              <a:rPr lang="en-US" altLang="en-US" dirty="0"/>
              <a:t>Collects all of the information about subjects spanning the entire organization</a:t>
            </a:r>
          </a:p>
          <a:p>
            <a:r>
              <a:rPr lang="en-US" altLang="en-US" dirty="0"/>
              <a:t>Data Mart</a:t>
            </a:r>
          </a:p>
          <a:p>
            <a:pPr lvl="1"/>
            <a:r>
              <a:rPr lang="en-US" altLang="en-US" dirty="0"/>
              <a:t>A subset of corporate-wide data that is of value to a specific groups of users</a:t>
            </a:r>
          </a:p>
          <a:p>
            <a:pPr lvl="1"/>
            <a:r>
              <a:rPr lang="en-US" altLang="en-US" dirty="0"/>
              <a:t>Its scope is confined to specific, selected groups, such as marketing data mart</a:t>
            </a:r>
          </a:p>
          <a:p>
            <a:pPr lvl="2"/>
            <a:r>
              <a:rPr lang="en-US" altLang="en-US" dirty="0"/>
              <a:t>Independent vs. dependent (directly from warehouse) data mart</a:t>
            </a:r>
          </a:p>
          <a:p>
            <a:r>
              <a:rPr lang="en-US" altLang="en-US" dirty="0"/>
              <a:t>Virtual warehouse</a:t>
            </a:r>
          </a:p>
          <a:p>
            <a:pPr lvl="1"/>
            <a:r>
              <a:rPr lang="en-US" altLang="en-US" dirty="0"/>
              <a:t>A set of views over operational databases</a:t>
            </a:r>
          </a:p>
          <a:p>
            <a:pPr lvl="1"/>
            <a:r>
              <a:rPr lang="en-US" altLang="en-US" dirty="0"/>
              <a:t>Only some of the possible summary views may be materialized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1B600-BB6F-97B9-FE85-8C519CCD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64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Extraction, Transformation, and Loading (ETL)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Data extraction</a:t>
            </a:r>
          </a:p>
          <a:p>
            <a:pPr lvl="1"/>
            <a:r>
              <a:rPr lang="en-US" altLang="en-US" dirty="0"/>
              <a:t>get data from multiple, heterogeneous, and external sources</a:t>
            </a:r>
          </a:p>
          <a:p>
            <a:r>
              <a:rPr lang="en-US" altLang="en-US" dirty="0"/>
              <a:t>Data cleaning</a:t>
            </a:r>
          </a:p>
          <a:p>
            <a:pPr lvl="1"/>
            <a:r>
              <a:rPr lang="en-US" altLang="en-US" dirty="0"/>
              <a:t>detect errors in the data and rectify them when possible</a:t>
            </a:r>
          </a:p>
          <a:p>
            <a:r>
              <a:rPr lang="en-US" altLang="en-US" dirty="0"/>
              <a:t>Data transformation</a:t>
            </a:r>
          </a:p>
          <a:p>
            <a:pPr lvl="1"/>
            <a:r>
              <a:rPr lang="en-US" altLang="en-US" dirty="0"/>
              <a:t>convert data from legacy or host format to warehouse format</a:t>
            </a:r>
          </a:p>
          <a:p>
            <a:r>
              <a:rPr lang="en-US" altLang="en-US" dirty="0"/>
              <a:t>Load</a:t>
            </a:r>
          </a:p>
          <a:p>
            <a:pPr lvl="1"/>
            <a:r>
              <a:rPr lang="en-US" altLang="en-US" dirty="0"/>
              <a:t>sort, summarize, consolidate, compute views, check integrity, and build </a:t>
            </a:r>
            <a:r>
              <a:rPr lang="en-US" altLang="en-US" dirty="0" err="1"/>
              <a:t>indicies</a:t>
            </a:r>
            <a:r>
              <a:rPr lang="en-US" altLang="en-US" dirty="0"/>
              <a:t> and partitions</a:t>
            </a:r>
          </a:p>
          <a:p>
            <a:r>
              <a:rPr lang="en-US" altLang="en-US" dirty="0"/>
              <a:t>Refresh</a:t>
            </a:r>
          </a:p>
          <a:p>
            <a:pPr lvl="1"/>
            <a:r>
              <a:rPr lang="en-US" altLang="en-US" dirty="0"/>
              <a:t>propagate the updates from the data sources to the warehouse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4C41D4-8CE6-4784-D8CC-432823A8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80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Metadata Repository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Meta data is the data defining warehouse objects.  It stores:</a:t>
            </a:r>
          </a:p>
          <a:p>
            <a:pPr lvl="1"/>
            <a:r>
              <a:rPr lang="en-US" altLang="en-US" dirty="0"/>
              <a:t>Description of the structure of the data warehouse</a:t>
            </a:r>
          </a:p>
          <a:p>
            <a:pPr lvl="2"/>
            <a:r>
              <a:rPr lang="en-US" altLang="en-US" dirty="0"/>
              <a:t>schema, view, dimensions, hierarchies, derived data </a:t>
            </a:r>
            <a:r>
              <a:rPr lang="en-US" altLang="en-US" dirty="0" err="1"/>
              <a:t>defn</a:t>
            </a:r>
            <a:r>
              <a:rPr lang="en-US" altLang="en-US" dirty="0"/>
              <a:t>, data mart locations and contents</a:t>
            </a:r>
          </a:p>
          <a:p>
            <a:pPr lvl="1"/>
            <a:r>
              <a:rPr lang="en-US" altLang="en-US" dirty="0"/>
              <a:t>Operational meta-data</a:t>
            </a:r>
          </a:p>
          <a:p>
            <a:pPr lvl="2"/>
            <a:r>
              <a:rPr lang="en-US" altLang="en-US" dirty="0"/>
              <a:t>data lineage (history of migrated data and transformation path), currency of data (active, archived, or purged), monitoring information (warehouse usage statistics, error reports, audit trails)</a:t>
            </a:r>
          </a:p>
          <a:p>
            <a:pPr lvl="1"/>
            <a:r>
              <a:rPr lang="en-US" altLang="en-US" dirty="0"/>
              <a:t>The algorithms used for summarization</a:t>
            </a:r>
          </a:p>
          <a:p>
            <a:pPr lvl="1"/>
            <a:r>
              <a:rPr lang="en-US" altLang="en-US" dirty="0"/>
              <a:t>The mapping from operational environment to the data warehouse</a:t>
            </a:r>
          </a:p>
          <a:p>
            <a:pPr lvl="1"/>
            <a:r>
              <a:rPr lang="en-US" altLang="en-US" dirty="0"/>
              <a:t>Data related to system performance</a:t>
            </a:r>
          </a:p>
          <a:p>
            <a:pPr lvl="2"/>
            <a:r>
              <a:rPr lang="en-US" altLang="en-US" dirty="0"/>
              <a:t>warehouse schema, view and derived data definitions</a:t>
            </a:r>
          </a:p>
          <a:p>
            <a:pPr lvl="1"/>
            <a:r>
              <a:rPr lang="en-US" altLang="en-US" dirty="0"/>
              <a:t>Business data</a:t>
            </a:r>
          </a:p>
          <a:p>
            <a:pPr lvl="2"/>
            <a:r>
              <a:rPr lang="en-US" altLang="en-US" dirty="0"/>
              <a:t>business terms and definitions, ownership of data, charging policies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1124BE-E37E-F14E-4267-A3FDE35FE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08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51493-94F5-67F4-12AF-D0878B8B7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Lake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38D088-3C98-FA9D-8FD2-DB8C284BC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data lake is a centralized repository storing all structured and unstructured data at any scale in an organization</a:t>
            </a:r>
          </a:p>
          <a:p>
            <a:r>
              <a:rPr lang="en-US" dirty="0"/>
              <a:t>Data is stored as is, without having to first structure the data, and run different types of analytics—from dashboards and visualizations to big data processing, real-time analytics, and machine learning to guide better decision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B855C7-0C49-7AA5-8B6B-6B3CDF13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05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EEAFD-00DB-6167-3C57-F89057C22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Layers of Storage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297E16-D1EC-B171-8E27-63241E913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858" y="2214226"/>
            <a:ext cx="8232283" cy="361858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A689C8-0DAE-CEC4-C1EF-A03F85FE9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08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9939C-2D99-8FEF-950B-B965D3D8C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Architecture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C0D92D-C69A-4856-B3A9-A2CBEBE98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166" y="1756434"/>
            <a:ext cx="6275667" cy="453416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DCF15D-2777-37C2-1AF1-F39081D6F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6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37B86-E0F0-6D67-AD2E-99722AE2A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(Enterprise) Data Organization</a:t>
            </a:r>
          </a:p>
        </p:txBody>
      </p:sp>
      <p:sp>
        <p:nvSpPr>
          <p:cNvPr id="22" name="Predefined Process 21">
            <a:extLst>
              <a:ext uri="{FF2B5EF4-FFF2-40B4-BE49-F238E27FC236}">
                <a16:creationId xmlns:a16="http://schemas.microsoft.com/office/drawing/2014/main" id="{3B01490D-0049-1BA7-C6F0-CCB6F23DBF0D}"/>
              </a:ext>
            </a:extLst>
          </p:cNvPr>
          <p:cNvSpPr/>
          <p:nvPr/>
        </p:nvSpPr>
        <p:spPr>
          <a:xfrm>
            <a:off x="2170338" y="4815511"/>
            <a:ext cx="1596571" cy="1146628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74911E-9873-F994-41BB-65E97A921DE9}"/>
              </a:ext>
            </a:extLst>
          </p:cNvPr>
          <p:cNvSpPr txBox="1"/>
          <p:nvPr/>
        </p:nvSpPr>
        <p:spPr>
          <a:xfrm>
            <a:off x="242578" y="5204159"/>
            <a:ext cx="1648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Structured data</a:t>
            </a:r>
          </a:p>
        </p:txBody>
      </p:sp>
      <p:sp>
        <p:nvSpPr>
          <p:cNvPr id="24" name="Multidocument 23">
            <a:extLst>
              <a:ext uri="{FF2B5EF4-FFF2-40B4-BE49-F238E27FC236}">
                <a16:creationId xmlns:a16="http://schemas.microsoft.com/office/drawing/2014/main" id="{FFA70995-7EA5-1FF6-0DC1-3FA9DFB33871}"/>
              </a:ext>
            </a:extLst>
          </p:cNvPr>
          <p:cNvSpPr/>
          <p:nvPr/>
        </p:nvSpPr>
        <p:spPr>
          <a:xfrm>
            <a:off x="2170338" y="3429000"/>
            <a:ext cx="1596571" cy="1146628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olded Corner 24">
            <a:extLst>
              <a:ext uri="{FF2B5EF4-FFF2-40B4-BE49-F238E27FC236}">
                <a16:creationId xmlns:a16="http://schemas.microsoft.com/office/drawing/2014/main" id="{FE8C7EA3-027E-0B7D-8437-0E9F0FB44DB9}"/>
              </a:ext>
            </a:extLst>
          </p:cNvPr>
          <p:cNvSpPr/>
          <p:nvPr/>
        </p:nvSpPr>
        <p:spPr>
          <a:xfrm>
            <a:off x="2170338" y="2063338"/>
            <a:ext cx="1596571" cy="11466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C2459B-6839-8BAB-B404-41B9DE70C386}"/>
              </a:ext>
            </a:extLst>
          </p:cNvPr>
          <p:cNvSpPr txBox="1"/>
          <p:nvPr/>
        </p:nvSpPr>
        <p:spPr>
          <a:xfrm>
            <a:off x="242578" y="3817648"/>
            <a:ext cx="1898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Unstructured data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4AD603-A3F4-9366-293A-271E64C73735}"/>
              </a:ext>
            </a:extLst>
          </p:cNvPr>
          <p:cNvSpPr txBox="1"/>
          <p:nvPr/>
        </p:nvSpPr>
        <p:spPr>
          <a:xfrm>
            <a:off x="242579" y="2430092"/>
            <a:ext cx="192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Unstructured data with schema</a:t>
            </a:r>
          </a:p>
        </p:txBody>
      </p:sp>
      <p:sp>
        <p:nvSpPr>
          <p:cNvPr id="28" name="Can 27">
            <a:extLst>
              <a:ext uri="{FF2B5EF4-FFF2-40B4-BE49-F238E27FC236}">
                <a16:creationId xmlns:a16="http://schemas.microsoft.com/office/drawing/2014/main" id="{A03FF4EF-0A68-380B-A938-5B101BA26916}"/>
              </a:ext>
            </a:extLst>
          </p:cNvPr>
          <p:cNvSpPr/>
          <p:nvPr/>
        </p:nvSpPr>
        <p:spPr>
          <a:xfrm>
            <a:off x="5351569" y="3429000"/>
            <a:ext cx="1114817" cy="86292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n 28">
            <a:extLst>
              <a:ext uri="{FF2B5EF4-FFF2-40B4-BE49-F238E27FC236}">
                <a16:creationId xmlns:a16="http://schemas.microsoft.com/office/drawing/2014/main" id="{361EF0BA-4676-DB3E-0C0E-2A7FDF91E5ED}"/>
              </a:ext>
            </a:extLst>
          </p:cNvPr>
          <p:cNvSpPr/>
          <p:nvPr/>
        </p:nvSpPr>
        <p:spPr>
          <a:xfrm>
            <a:off x="5384136" y="4957364"/>
            <a:ext cx="1114817" cy="86292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triped Right Arrow 29">
            <a:extLst>
              <a:ext uri="{FF2B5EF4-FFF2-40B4-BE49-F238E27FC236}">
                <a16:creationId xmlns:a16="http://schemas.microsoft.com/office/drawing/2014/main" id="{8B433F92-EED6-7A7C-7BFA-8A8E5D1CAF65}"/>
              </a:ext>
            </a:extLst>
          </p:cNvPr>
          <p:cNvSpPr/>
          <p:nvPr/>
        </p:nvSpPr>
        <p:spPr>
          <a:xfrm>
            <a:off x="3906653" y="3690673"/>
            <a:ext cx="1330224" cy="49630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Extraction</a:t>
            </a:r>
          </a:p>
        </p:txBody>
      </p:sp>
      <p:sp>
        <p:nvSpPr>
          <p:cNvPr id="31" name="Striped Right Arrow 30">
            <a:extLst>
              <a:ext uri="{FF2B5EF4-FFF2-40B4-BE49-F238E27FC236}">
                <a16:creationId xmlns:a16="http://schemas.microsoft.com/office/drawing/2014/main" id="{B4E472E8-6B80-BF7A-CB4F-7793793CFAB7}"/>
              </a:ext>
            </a:extLst>
          </p:cNvPr>
          <p:cNvSpPr/>
          <p:nvPr/>
        </p:nvSpPr>
        <p:spPr>
          <a:xfrm>
            <a:off x="3906653" y="5111647"/>
            <a:ext cx="1330224" cy="49630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Parsing</a:t>
            </a:r>
          </a:p>
        </p:txBody>
      </p:sp>
      <p:sp>
        <p:nvSpPr>
          <p:cNvPr id="32" name="Internal Storage 31">
            <a:extLst>
              <a:ext uri="{FF2B5EF4-FFF2-40B4-BE49-F238E27FC236}">
                <a16:creationId xmlns:a16="http://schemas.microsoft.com/office/drawing/2014/main" id="{7D96689E-009B-3369-3614-DD3CB715BDA9}"/>
              </a:ext>
            </a:extLst>
          </p:cNvPr>
          <p:cNvSpPr/>
          <p:nvPr/>
        </p:nvSpPr>
        <p:spPr>
          <a:xfrm>
            <a:off x="8098565" y="3372633"/>
            <a:ext cx="1615858" cy="975656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Schema</a:t>
            </a:r>
          </a:p>
        </p:txBody>
      </p:sp>
      <p:sp>
        <p:nvSpPr>
          <p:cNvPr id="33" name="Notched Right Arrow 32">
            <a:extLst>
              <a:ext uri="{FF2B5EF4-FFF2-40B4-BE49-F238E27FC236}">
                <a16:creationId xmlns:a16="http://schemas.microsoft.com/office/drawing/2014/main" id="{D777A969-9D14-1DAA-13BB-CD913E6B697D}"/>
              </a:ext>
            </a:extLst>
          </p:cNvPr>
          <p:cNvSpPr/>
          <p:nvPr/>
        </p:nvSpPr>
        <p:spPr>
          <a:xfrm>
            <a:off x="6581077" y="3429000"/>
            <a:ext cx="1424041" cy="975655"/>
          </a:xfrm>
          <a:prstGeom prst="notchedRightArrow">
            <a:avLst>
              <a:gd name="adj1" fmla="val 50000"/>
              <a:gd name="adj2" fmla="val 320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Schema inference</a:t>
            </a:r>
          </a:p>
        </p:txBody>
      </p:sp>
      <p:sp>
        <p:nvSpPr>
          <p:cNvPr id="34" name="Notched Right Arrow 33">
            <a:extLst>
              <a:ext uri="{FF2B5EF4-FFF2-40B4-BE49-F238E27FC236}">
                <a16:creationId xmlns:a16="http://schemas.microsoft.com/office/drawing/2014/main" id="{EB40198F-6D65-C83C-303B-9486CAD010FC}"/>
              </a:ext>
            </a:extLst>
          </p:cNvPr>
          <p:cNvSpPr/>
          <p:nvPr/>
        </p:nvSpPr>
        <p:spPr>
          <a:xfrm rot="19854900">
            <a:off x="6689646" y="4623819"/>
            <a:ext cx="1424041" cy="975655"/>
          </a:xfrm>
          <a:prstGeom prst="notchedRightArrow">
            <a:avLst>
              <a:gd name="adj1" fmla="val 50000"/>
              <a:gd name="adj2" fmla="val 320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Schema inference</a:t>
            </a:r>
          </a:p>
        </p:txBody>
      </p:sp>
      <p:sp>
        <p:nvSpPr>
          <p:cNvPr id="35" name="Bent Arrow 34">
            <a:extLst>
              <a:ext uri="{FF2B5EF4-FFF2-40B4-BE49-F238E27FC236}">
                <a16:creationId xmlns:a16="http://schemas.microsoft.com/office/drawing/2014/main" id="{CD58A2A7-5D89-64F9-D2C8-BD13A9C6FF2B}"/>
              </a:ext>
            </a:extLst>
          </p:cNvPr>
          <p:cNvSpPr/>
          <p:nvPr/>
        </p:nvSpPr>
        <p:spPr>
          <a:xfrm rot="5400000">
            <a:off x="6232217" y="295228"/>
            <a:ext cx="786986" cy="504249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30E41A9-5620-89F6-DA03-CEC3FB6E6F95}"/>
              </a:ext>
            </a:extLst>
          </p:cNvPr>
          <p:cNvSpPr txBox="1"/>
          <p:nvPr/>
        </p:nvSpPr>
        <p:spPr>
          <a:xfrm>
            <a:off x="5908977" y="1963153"/>
            <a:ext cx="830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Import</a:t>
            </a:r>
          </a:p>
        </p:txBody>
      </p:sp>
      <p:sp>
        <p:nvSpPr>
          <p:cNvPr id="37" name="7-Point Star 36">
            <a:extLst>
              <a:ext uri="{FF2B5EF4-FFF2-40B4-BE49-F238E27FC236}">
                <a16:creationId xmlns:a16="http://schemas.microsoft.com/office/drawing/2014/main" id="{77516886-095C-47E2-B9E5-BE4297CAEF42}"/>
              </a:ext>
            </a:extLst>
          </p:cNvPr>
          <p:cNvSpPr/>
          <p:nvPr/>
        </p:nvSpPr>
        <p:spPr>
          <a:xfrm>
            <a:off x="10073881" y="2899763"/>
            <a:ext cx="1848460" cy="160554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Analytics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B8233C3-EB62-6BE7-A340-CBA4239B39F2}"/>
              </a:ext>
            </a:extLst>
          </p:cNvPr>
          <p:cNvSpPr/>
          <p:nvPr/>
        </p:nvSpPr>
        <p:spPr>
          <a:xfrm>
            <a:off x="4700216" y="1963153"/>
            <a:ext cx="5273457" cy="3998986"/>
          </a:xfrm>
          <a:custGeom>
            <a:avLst/>
            <a:gdLst>
              <a:gd name="connsiteX0" fmla="*/ 0 w 5273457"/>
              <a:gd name="connsiteY0" fmla="*/ 666511 h 3998986"/>
              <a:gd name="connsiteX1" fmla="*/ 666511 w 5273457"/>
              <a:gd name="connsiteY1" fmla="*/ 0 h 3998986"/>
              <a:gd name="connsiteX2" fmla="*/ 1308239 w 5273457"/>
              <a:gd name="connsiteY2" fmla="*/ 0 h 3998986"/>
              <a:gd name="connsiteX3" fmla="*/ 1831754 w 5273457"/>
              <a:gd name="connsiteY3" fmla="*/ 0 h 3998986"/>
              <a:gd name="connsiteX4" fmla="*/ 2315865 w 5273457"/>
              <a:gd name="connsiteY4" fmla="*/ 0 h 3998986"/>
              <a:gd name="connsiteX5" fmla="*/ 2918188 w 5273457"/>
              <a:gd name="connsiteY5" fmla="*/ 0 h 3998986"/>
              <a:gd name="connsiteX6" fmla="*/ 3441703 w 5273457"/>
              <a:gd name="connsiteY6" fmla="*/ 0 h 3998986"/>
              <a:gd name="connsiteX7" fmla="*/ 4083431 w 5273457"/>
              <a:gd name="connsiteY7" fmla="*/ 0 h 3998986"/>
              <a:gd name="connsiteX8" fmla="*/ 4606946 w 5273457"/>
              <a:gd name="connsiteY8" fmla="*/ 0 h 3998986"/>
              <a:gd name="connsiteX9" fmla="*/ 5273457 w 5273457"/>
              <a:gd name="connsiteY9" fmla="*/ 666511 h 3998986"/>
              <a:gd name="connsiteX10" fmla="*/ 5273457 w 5273457"/>
              <a:gd name="connsiteY10" fmla="*/ 1146385 h 3998986"/>
              <a:gd name="connsiteX11" fmla="*/ 5273457 w 5273457"/>
              <a:gd name="connsiteY11" fmla="*/ 1679577 h 3998986"/>
              <a:gd name="connsiteX12" fmla="*/ 5273457 w 5273457"/>
              <a:gd name="connsiteY12" fmla="*/ 2186110 h 3998986"/>
              <a:gd name="connsiteX13" fmla="*/ 5273457 w 5273457"/>
              <a:gd name="connsiteY13" fmla="*/ 2772623 h 3998986"/>
              <a:gd name="connsiteX14" fmla="*/ 5273457 w 5273457"/>
              <a:gd name="connsiteY14" fmla="*/ 3332475 h 3998986"/>
              <a:gd name="connsiteX15" fmla="*/ 4606946 w 5273457"/>
              <a:gd name="connsiteY15" fmla="*/ 3998986 h 3998986"/>
              <a:gd name="connsiteX16" fmla="*/ 4004622 w 5273457"/>
              <a:gd name="connsiteY16" fmla="*/ 3998986 h 3998986"/>
              <a:gd name="connsiteX17" fmla="*/ 3441703 w 5273457"/>
              <a:gd name="connsiteY17" fmla="*/ 3998986 h 3998986"/>
              <a:gd name="connsiteX18" fmla="*/ 2996997 w 5273457"/>
              <a:gd name="connsiteY18" fmla="*/ 3998986 h 3998986"/>
              <a:gd name="connsiteX19" fmla="*/ 2512886 w 5273457"/>
              <a:gd name="connsiteY19" fmla="*/ 3998986 h 3998986"/>
              <a:gd name="connsiteX20" fmla="*/ 1871158 w 5273457"/>
              <a:gd name="connsiteY20" fmla="*/ 3998986 h 3998986"/>
              <a:gd name="connsiteX21" fmla="*/ 1308239 w 5273457"/>
              <a:gd name="connsiteY21" fmla="*/ 3998986 h 3998986"/>
              <a:gd name="connsiteX22" fmla="*/ 666511 w 5273457"/>
              <a:gd name="connsiteY22" fmla="*/ 3998986 h 3998986"/>
              <a:gd name="connsiteX23" fmla="*/ 0 w 5273457"/>
              <a:gd name="connsiteY23" fmla="*/ 3332475 h 3998986"/>
              <a:gd name="connsiteX24" fmla="*/ 0 w 5273457"/>
              <a:gd name="connsiteY24" fmla="*/ 2799282 h 3998986"/>
              <a:gd name="connsiteX25" fmla="*/ 0 w 5273457"/>
              <a:gd name="connsiteY25" fmla="*/ 2266089 h 3998986"/>
              <a:gd name="connsiteX26" fmla="*/ 0 w 5273457"/>
              <a:gd name="connsiteY26" fmla="*/ 1786216 h 3998986"/>
              <a:gd name="connsiteX27" fmla="*/ 0 w 5273457"/>
              <a:gd name="connsiteY27" fmla="*/ 1226363 h 3998986"/>
              <a:gd name="connsiteX28" fmla="*/ 0 w 5273457"/>
              <a:gd name="connsiteY28" fmla="*/ 666511 h 399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73457" h="3998986" extrusionOk="0">
                <a:moveTo>
                  <a:pt x="0" y="666511"/>
                </a:moveTo>
                <a:cubicBezTo>
                  <a:pt x="-89289" y="243331"/>
                  <a:pt x="231376" y="25158"/>
                  <a:pt x="666511" y="0"/>
                </a:cubicBezTo>
                <a:cubicBezTo>
                  <a:pt x="795026" y="-24383"/>
                  <a:pt x="1164600" y="8452"/>
                  <a:pt x="1308239" y="0"/>
                </a:cubicBezTo>
                <a:cubicBezTo>
                  <a:pt x="1451878" y="-8452"/>
                  <a:pt x="1618730" y="10479"/>
                  <a:pt x="1831754" y="0"/>
                </a:cubicBezTo>
                <a:cubicBezTo>
                  <a:pt x="2044779" y="-10479"/>
                  <a:pt x="2161519" y="52698"/>
                  <a:pt x="2315865" y="0"/>
                </a:cubicBezTo>
                <a:cubicBezTo>
                  <a:pt x="2470211" y="-52698"/>
                  <a:pt x="2718618" y="7120"/>
                  <a:pt x="2918188" y="0"/>
                </a:cubicBezTo>
                <a:cubicBezTo>
                  <a:pt x="3117758" y="-7120"/>
                  <a:pt x="3220617" y="57116"/>
                  <a:pt x="3441703" y="0"/>
                </a:cubicBezTo>
                <a:cubicBezTo>
                  <a:pt x="3662790" y="-57116"/>
                  <a:pt x="3900541" y="51371"/>
                  <a:pt x="4083431" y="0"/>
                </a:cubicBezTo>
                <a:cubicBezTo>
                  <a:pt x="4266321" y="-51371"/>
                  <a:pt x="4401266" y="515"/>
                  <a:pt x="4606946" y="0"/>
                </a:cubicBezTo>
                <a:cubicBezTo>
                  <a:pt x="4952262" y="37697"/>
                  <a:pt x="5217362" y="233345"/>
                  <a:pt x="5273457" y="666511"/>
                </a:cubicBezTo>
                <a:cubicBezTo>
                  <a:pt x="5306472" y="843132"/>
                  <a:pt x="5269848" y="966746"/>
                  <a:pt x="5273457" y="1146385"/>
                </a:cubicBezTo>
                <a:cubicBezTo>
                  <a:pt x="5277066" y="1326024"/>
                  <a:pt x="5265074" y="1559787"/>
                  <a:pt x="5273457" y="1679577"/>
                </a:cubicBezTo>
                <a:cubicBezTo>
                  <a:pt x="5281840" y="1799367"/>
                  <a:pt x="5238372" y="1981169"/>
                  <a:pt x="5273457" y="2186110"/>
                </a:cubicBezTo>
                <a:cubicBezTo>
                  <a:pt x="5308542" y="2391051"/>
                  <a:pt x="5271260" y="2577388"/>
                  <a:pt x="5273457" y="2772623"/>
                </a:cubicBezTo>
                <a:cubicBezTo>
                  <a:pt x="5275654" y="2967858"/>
                  <a:pt x="5272067" y="3077862"/>
                  <a:pt x="5273457" y="3332475"/>
                </a:cubicBezTo>
                <a:cubicBezTo>
                  <a:pt x="5228989" y="3707881"/>
                  <a:pt x="4964658" y="3991816"/>
                  <a:pt x="4606946" y="3998986"/>
                </a:cubicBezTo>
                <a:cubicBezTo>
                  <a:pt x="4381379" y="4044997"/>
                  <a:pt x="4148973" y="3941253"/>
                  <a:pt x="4004622" y="3998986"/>
                </a:cubicBezTo>
                <a:cubicBezTo>
                  <a:pt x="3860271" y="4056719"/>
                  <a:pt x="3594930" y="3963491"/>
                  <a:pt x="3441703" y="3998986"/>
                </a:cubicBezTo>
                <a:cubicBezTo>
                  <a:pt x="3288476" y="4034481"/>
                  <a:pt x="3192152" y="3998308"/>
                  <a:pt x="2996997" y="3998986"/>
                </a:cubicBezTo>
                <a:cubicBezTo>
                  <a:pt x="2801842" y="3999664"/>
                  <a:pt x="2716062" y="3944224"/>
                  <a:pt x="2512886" y="3998986"/>
                </a:cubicBezTo>
                <a:cubicBezTo>
                  <a:pt x="2309710" y="4053748"/>
                  <a:pt x="2075881" y="3941867"/>
                  <a:pt x="1871158" y="3998986"/>
                </a:cubicBezTo>
                <a:cubicBezTo>
                  <a:pt x="1666435" y="4056105"/>
                  <a:pt x="1424946" y="3976787"/>
                  <a:pt x="1308239" y="3998986"/>
                </a:cubicBezTo>
                <a:cubicBezTo>
                  <a:pt x="1191532" y="4021185"/>
                  <a:pt x="913370" y="3983978"/>
                  <a:pt x="666511" y="3998986"/>
                </a:cubicBezTo>
                <a:cubicBezTo>
                  <a:pt x="296796" y="3955543"/>
                  <a:pt x="17957" y="3704323"/>
                  <a:pt x="0" y="3332475"/>
                </a:cubicBezTo>
                <a:cubicBezTo>
                  <a:pt x="-14513" y="3180935"/>
                  <a:pt x="62350" y="2953366"/>
                  <a:pt x="0" y="2799282"/>
                </a:cubicBezTo>
                <a:cubicBezTo>
                  <a:pt x="-62350" y="2645198"/>
                  <a:pt x="39762" y="2440470"/>
                  <a:pt x="0" y="2266089"/>
                </a:cubicBezTo>
                <a:cubicBezTo>
                  <a:pt x="-39762" y="2091708"/>
                  <a:pt x="16958" y="2009501"/>
                  <a:pt x="0" y="1786216"/>
                </a:cubicBezTo>
                <a:cubicBezTo>
                  <a:pt x="-16958" y="1562931"/>
                  <a:pt x="23777" y="1350479"/>
                  <a:pt x="0" y="1226363"/>
                </a:cubicBezTo>
                <a:cubicBezTo>
                  <a:pt x="-23777" y="1102247"/>
                  <a:pt x="29480" y="932009"/>
                  <a:pt x="0" y="666511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C32FF14-54AF-92AF-9462-06C6D75B7ABB}"/>
              </a:ext>
            </a:extLst>
          </p:cNvPr>
          <p:cNvSpPr txBox="1"/>
          <p:nvPr/>
        </p:nvSpPr>
        <p:spPr>
          <a:xfrm>
            <a:off x="8463164" y="5238622"/>
            <a:ext cx="104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lake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8861C-8BC5-AD20-7A40-5B4E8A0D5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59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28743-5202-571C-A6E7-5BF4696E4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Lake Challenges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F54B5B-9577-25EE-98D9-53C00E9C8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data sets, hundreds of thousands and more</a:t>
            </a:r>
          </a:p>
          <a:p>
            <a:r>
              <a:rPr lang="en-US" dirty="0"/>
              <a:t>Complicated queries: keyword queries, finding joinable data sets, finding features, …</a:t>
            </a:r>
          </a:p>
          <a:p>
            <a:r>
              <a:rPr lang="en-US" dirty="0"/>
              <a:t>Core task in building data lake: meta data management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543C70-5E43-2D0E-92BD-D94CEBCBB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071" y="3724814"/>
            <a:ext cx="6949858" cy="2814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BA259-36A9-D8AD-77B1-0E081F671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6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B31D9-D478-7258-E143-CB954C289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978C5-2FEB-0E70-3293-20A24F7A9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warehouse</a:t>
            </a:r>
          </a:p>
          <a:p>
            <a:r>
              <a:rPr lang="en-US" dirty="0"/>
              <a:t>Data warehouse modeling: schema and measures</a:t>
            </a:r>
          </a:p>
          <a:p>
            <a:r>
              <a:rPr lang="en-US" dirty="0"/>
              <a:t>OLAP operations</a:t>
            </a:r>
          </a:p>
          <a:p>
            <a:r>
              <a:rPr lang="en-US" dirty="0"/>
              <a:t>Data cube computation</a:t>
            </a:r>
          </a:p>
          <a:p>
            <a:r>
              <a:rPr lang="en-US" dirty="0"/>
              <a:t>Data cube computation methods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E3F37D-7CC8-4E40-B647-03C7B1B40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74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41CF1-4B41-D2F6-362F-6A9B1FA57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Cleaning in Data Lakes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8E02C-00DC-B830-18E8-6F27FC4F9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Data cleaning is the No. 1 most cited task in data lake</a:t>
            </a:r>
          </a:p>
          <a:p>
            <a:r>
              <a:rPr lang="en-CA" dirty="0"/>
              <a:t>Over 85% considered it either major or critical to the business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543B04-2A02-C78E-B4AE-E9532B4F4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696" y="2879249"/>
            <a:ext cx="8830733" cy="34771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49A06-052B-586E-36FB-E28B54BB5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20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67989-AE9B-0F27-762A-F2F9BB4EB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Evolving Data in Data Lakes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A707E-56E9-3D04-A97F-C4160F7F4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duplicates as data sets are often being copied for new projects </a:t>
            </a:r>
          </a:p>
          <a:p>
            <a:r>
              <a:rPr lang="en-US" dirty="0"/>
              <a:t>Data sets are constantly being updated, having their schema altered, being derived into new ones, and disappearing/reappearing </a:t>
            </a:r>
          </a:p>
          <a:p>
            <a:r>
              <a:rPr lang="en-US" dirty="0"/>
              <a:t>Data set versioning is to maintain all versions of datasets for storage cost-saving, collaboration, auditing, and experimental reproducibility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B98CF1-2786-25B3-8651-A7628EE7F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70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D9842-D4ED-CE01-CD13-AA94E7523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Diversity in Data Lakes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6F8637-07FE-D1DC-5F06-2F3CEFCC5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Dataset formats in the open world can be highly heterogeneous</a:t>
            </a:r>
          </a:p>
          <a:p>
            <a:r>
              <a:rPr lang="en-US" dirty="0"/>
              <a:t>Ingestion and extraction is the task of bringing structured datasets into data lake</a:t>
            </a:r>
          </a:p>
          <a:p>
            <a:pPr lvl="1"/>
            <a:r>
              <a:rPr lang="en-US" dirty="0"/>
              <a:t>Ingest already-structured data sets</a:t>
            </a:r>
          </a:p>
          <a:p>
            <a:pPr lvl="1"/>
            <a:r>
              <a:rPr lang="en-US" dirty="0"/>
              <a:t>Extract structured data from unstructured and semi-structured data sources</a:t>
            </a:r>
          </a:p>
          <a:p>
            <a:r>
              <a:rPr lang="en-US" dirty="0"/>
              <a:t>Data Integration is the task of finding joinable or union-able tables or of on-demand population a schema with all data from the lake that conforms to the schema</a:t>
            </a:r>
          </a:p>
          <a:p>
            <a:pPr lvl="1"/>
            <a:r>
              <a:rPr lang="en-US" dirty="0"/>
              <a:t>Example: enrich Electronic Health Records (EPR) using data from various non-standard personal health record data sets for better predicting health risks </a:t>
            </a:r>
          </a:p>
          <a:p>
            <a:pPr lvl="1"/>
            <a:r>
              <a:rPr lang="en-US" dirty="0"/>
              <a:t>Joining or “union-</a:t>
            </a:r>
            <a:r>
              <a:rPr lang="en-US" dirty="0" err="1"/>
              <a:t>ing</a:t>
            </a:r>
            <a:r>
              <a:rPr lang="en-US" dirty="0"/>
              <a:t>” tables from different data sets and sources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7092B1-15B3-0CE5-50C0-E7C7B8BD3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10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935E8-40AA-F4C8-D0E9-93EC3B0FF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Tasks in Building Data Lakes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9F42F-15E7-5FB8-5968-FBADFA559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Ingestion</a:t>
            </a:r>
          </a:p>
          <a:p>
            <a:r>
              <a:rPr lang="en-US" dirty="0"/>
              <a:t>Extraction (Type Inference)</a:t>
            </a:r>
          </a:p>
          <a:p>
            <a:r>
              <a:rPr lang="en-US" dirty="0"/>
              <a:t>Metadata Management</a:t>
            </a:r>
          </a:p>
          <a:p>
            <a:r>
              <a:rPr lang="en-US" dirty="0"/>
              <a:t>Cleaning</a:t>
            </a:r>
          </a:p>
          <a:p>
            <a:r>
              <a:rPr lang="en-US" dirty="0"/>
              <a:t>Integration</a:t>
            </a:r>
          </a:p>
          <a:p>
            <a:r>
              <a:rPr lang="en-US" dirty="0"/>
              <a:t>Discovery</a:t>
            </a:r>
          </a:p>
          <a:p>
            <a:r>
              <a:rPr lang="en-US" dirty="0"/>
              <a:t>Versioning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5093F7-8407-B06E-20CC-D95CBDF08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23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3325F-BF6C-493A-7D89-76112B29E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Metadata Management in Data Lakes: Ideas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2CA5EF-BA35-E8F4-9B2D-2FA9B1323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Enrich data and meta data with semantic information, support template-based queries on metadata</a:t>
            </a:r>
          </a:p>
          <a:p>
            <a:r>
              <a:rPr lang="en-US" dirty="0"/>
              <a:t>Extract deeply embedded metadata and contextual metadata to support topic-based discovery</a:t>
            </a:r>
          </a:p>
          <a:p>
            <a:r>
              <a:rPr lang="en-US" dirty="0"/>
              <a:t>Integrate metadata about data, users, and queries, and support visual analytics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D48A2-D347-A638-7640-154FD438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26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26A385-1511-9264-5A25-FD054AD87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Purposes and Ecosystems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67E4F0-1B40-2D41-3996-99DD89221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Analytic use cases: decision support based on data</a:t>
            </a:r>
          </a:p>
          <a:p>
            <a:pPr lvl="1"/>
            <a:r>
              <a:rPr lang="en-US" dirty="0"/>
              <a:t>Data warehouses</a:t>
            </a:r>
          </a:p>
          <a:p>
            <a:pPr lvl="1"/>
            <a:r>
              <a:rPr lang="en-US" dirty="0"/>
              <a:t>Structured data, SQL/Python</a:t>
            </a:r>
          </a:p>
          <a:p>
            <a:r>
              <a:rPr lang="en-US" dirty="0"/>
              <a:t>Operational use cases: data intelligence in applications</a:t>
            </a:r>
          </a:p>
          <a:p>
            <a:pPr lvl="1"/>
            <a:r>
              <a:rPr lang="en-US" dirty="0"/>
              <a:t>Data lakes</a:t>
            </a:r>
          </a:p>
          <a:p>
            <a:pPr lvl="1"/>
            <a:r>
              <a:rPr lang="en-US" dirty="0"/>
              <a:t>Raw data, Java/Scala, Python, R, and SQL</a:t>
            </a:r>
          </a:p>
          <a:p>
            <a:r>
              <a:rPr lang="en-US" dirty="0"/>
              <a:t>Potential convergence of data warehouses and data lakes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45CFBF-1F5D-D776-1900-D2DE542A9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96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F3984-E588-7462-70CC-00E4EF8C4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err="1"/>
              <a:t>Lakehouses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340F3-3F74-234C-29B0-B55EB5F96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 data </a:t>
            </a:r>
            <a:r>
              <a:rPr lang="en-US" dirty="0" err="1"/>
              <a:t>lakehouse</a:t>
            </a:r>
            <a:r>
              <a:rPr lang="en-US" dirty="0"/>
              <a:t> is a new, open data management architecture that combines the flexibility, cost-efficiency, and scale of data lakes with the data management and ACID transactions of data warehouses, enabling business intelligence (BI) and machine learning (ML) on all data.”  (Databricks)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F6B59-C3FF-3D53-D63C-C14756929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77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D5545-635B-FE7E-B3D0-83F497011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Lakehouses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587B0-8079-41C5-D631-861FE9492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Transaction support</a:t>
            </a:r>
          </a:p>
          <a:p>
            <a:r>
              <a:rPr lang="en-US" dirty="0"/>
              <a:t>Schema enforcement and governance</a:t>
            </a:r>
          </a:p>
          <a:p>
            <a:r>
              <a:rPr lang="en-US" dirty="0"/>
              <a:t>BI support</a:t>
            </a:r>
          </a:p>
          <a:p>
            <a:r>
              <a:rPr lang="en-US" dirty="0"/>
              <a:t>Decoupling between storage and compute</a:t>
            </a:r>
          </a:p>
          <a:p>
            <a:r>
              <a:rPr lang="en-US" dirty="0"/>
              <a:t>Open storage formats</a:t>
            </a:r>
          </a:p>
          <a:p>
            <a:r>
              <a:rPr lang="en-US" dirty="0"/>
              <a:t>Support for diverse data types, ranging from unstructured to structured</a:t>
            </a:r>
          </a:p>
          <a:p>
            <a:r>
              <a:rPr lang="en-US" dirty="0"/>
              <a:t>Support for diverse workloads: data science, machine learning, SQL and analytics</a:t>
            </a:r>
          </a:p>
          <a:p>
            <a:r>
              <a:rPr lang="en-US" dirty="0"/>
              <a:t>End-to-end streaming: real-time reports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491456-AF7C-C30B-CAE0-3072EAD39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70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331DD0-CF54-4067-1282-E6A6D37A3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Fabric and Data Virtualization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B48BCB-00E3-0A64-252D-32E4D8F46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“Data fabric is </a:t>
            </a:r>
            <a:r>
              <a:rPr lang="en-CA" dirty="0"/>
              <a:t>an architecture that facilitates the end-to-end integration of various data pipelines and cloud environments through the use of intelligent and automated systems” (IBM)</a:t>
            </a:r>
          </a:p>
          <a:p>
            <a:r>
              <a:rPr lang="en-CA" dirty="0"/>
              <a:t>A holistic and unified data architecture that enables organizations to manage data across their entire ecosystem, regardless of the source, format, location, or technology</a:t>
            </a:r>
          </a:p>
          <a:p>
            <a:r>
              <a:rPr lang="en-CA" dirty="0"/>
              <a:t>A data fabric provides a single point of access to all data, while abstracting away the underlying complexity and heterogeneity of the data landscape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3691CA-7E9D-3BB2-710D-5B7C6D109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517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3DFC70-04A7-6522-9D6E-A207FC109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Mesh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9625E6-FF78-9B76-61D3-667965807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data mesh creates multiple domain-specific systems, each specialized according to its functions and uses, thus bringing data closer to consumers</a:t>
            </a:r>
          </a:p>
          <a:p>
            <a:r>
              <a:rPr lang="en-US" dirty="0"/>
              <a:t>Data Mesh is a specific architecture pattern focused on data management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60DC23-D098-4C61-761F-2FC63D0F8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92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B31D9-D478-7258-E143-CB954C289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978C5-2FEB-0E70-3293-20A24F7A9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warehouse</a:t>
            </a:r>
          </a:p>
          <a:p>
            <a:pPr lvl="1"/>
            <a:r>
              <a:rPr lang="en-US" dirty="0"/>
              <a:t>Data warehouse: what and why?</a:t>
            </a:r>
          </a:p>
          <a:p>
            <a:pPr lvl="1"/>
            <a:r>
              <a:rPr lang="en-US" dirty="0"/>
              <a:t>Architecture of data warehouses: enterprise data warehouses and data marts</a:t>
            </a:r>
          </a:p>
          <a:p>
            <a:pPr lvl="1"/>
            <a:r>
              <a:rPr lang="en-US" dirty="0"/>
              <a:t>Data lakes</a:t>
            </a:r>
          </a:p>
          <a:p>
            <a:r>
              <a:rPr lang="en-US" dirty="0"/>
              <a:t>Data warehouse modeling: schema and measures</a:t>
            </a:r>
          </a:p>
          <a:p>
            <a:r>
              <a:rPr lang="en-US" dirty="0"/>
              <a:t>OLAP operations</a:t>
            </a:r>
          </a:p>
          <a:p>
            <a:r>
              <a:rPr lang="en-US" dirty="0"/>
              <a:t>Data cube computation</a:t>
            </a:r>
          </a:p>
          <a:p>
            <a:r>
              <a:rPr lang="en-US" dirty="0"/>
              <a:t>Data cube computation methods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0413E9-7E1B-6890-F58C-11C3BEE75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35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AC654-EE38-2C69-3FF6-FD2FEDD7F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Virtualization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F97D1-6318-98D7-49EC-9ECD6C6DF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“Data virtualization is one of the technologies that enables a data fabric approach. Rather than physically moving the data from various on-premises and cloud sources using the standard ETL (extract, transform, load) processes, a data virtualization tool connects to the different sources, integrating only the metadata required and creating a virtual data layer”</a:t>
            </a:r>
          </a:p>
          <a:p>
            <a:r>
              <a:rPr lang="en-US" dirty="0"/>
              <a:t>Data Virtualization can be a component or a layer in a data fabric 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555EF-7501-1913-D70E-94DF9CD4C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30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B31D9-D478-7258-E143-CB954C289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978C5-2FEB-0E70-3293-20A24F7A9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warehouse</a:t>
            </a:r>
          </a:p>
          <a:p>
            <a:r>
              <a:rPr lang="en-US" dirty="0"/>
              <a:t>Data warehouse modeling: schema and measures</a:t>
            </a:r>
          </a:p>
          <a:p>
            <a:pPr lvl="1"/>
            <a:r>
              <a:rPr lang="en-US" dirty="0"/>
              <a:t>Data cube: a multidimensional data model</a:t>
            </a:r>
          </a:p>
          <a:p>
            <a:pPr lvl="1"/>
            <a:r>
              <a:rPr lang="en-US" dirty="0"/>
              <a:t>Schemas for multidimensional data models: stars, snowflakes, and fact constellations</a:t>
            </a:r>
          </a:p>
          <a:p>
            <a:pPr lvl="1"/>
            <a:r>
              <a:rPr lang="en-US" dirty="0"/>
              <a:t>Concept hierarchies</a:t>
            </a:r>
          </a:p>
          <a:p>
            <a:pPr lvl="1"/>
            <a:r>
              <a:rPr lang="en-US" dirty="0"/>
              <a:t>Measures: categorization and computation</a:t>
            </a:r>
          </a:p>
          <a:p>
            <a:r>
              <a:rPr lang="en-US" dirty="0"/>
              <a:t>OLAP operations</a:t>
            </a:r>
          </a:p>
          <a:p>
            <a:r>
              <a:rPr lang="en-US" dirty="0"/>
              <a:t>Data cube computation</a:t>
            </a:r>
          </a:p>
          <a:p>
            <a:r>
              <a:rPr lang="en-US" dirty="0"/>
              <a:t>Data cube computation methods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6B0559-8E10-5C43-1ADD-37F532C4B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938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From Tables and Spreadsheets to Data Cubes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A data warehouse is based on a multidimensional data model which views data in the form of a data cube</a:t>
            </a:r>
          </a:p>
          <a:p>
            <a:r>
              <a:rPr lang="en-US" altLang="en-US" dirty="0"/>
              <a:t>A data cube, such as sales, allows data to be modeled and viewed in multiple dimensions</a:t>
            </a:r>
          </a:p>
          <a:p>
            <a:pPr lvl="1"/>
            <a:r>
              <a:rPr lang="en-US" altLang="en-US" dirty="0"/>
              <a:t>Dimension tables, such as item (</a:t>
            </a:r>
            <a:r>
              <a:rPr lang="en-US" altLang="en-US" dirty="0" err="1"/>
              <a:t>item_name</a:t>
            </a:r>
            <a:r>
              <a:rPr lang="en-US" altLang="en-US" dirty="0"/>
              <a:t>, brand, type), or time(day, week, month, quarter, year) </a:t>
            </a:r>
          </a:p>
          <a:p>
            <a:pPr lvl="1"/>
            <a:r>
              <a:rPr lang="en-US" altLang="en-US" dirty="0"/>
              <a:t>Fact table contains measures (such as </a:t>
            </a:r>
            <a:r>
              <a:rPr lang="en-US" altLang="en-US" dirty="0" err="1"/>
              <a:t>dollars_sold</a:t>
            </a:r>
            <a:r>
              <a:rPr lang="en-US" altLang="en-US" dirty="0"/>
              <a:t>) and keys to each of the related dimension tables</a:t>
            </a:r>
          </a:p>
          <a:p>
            <a:r>
              <a:rPr lang="en-US" altLang="en-US" dirty="0"/>
              <a:t>Data cube: A lattice of cuboids </a:t>
            </a:r>
          </a:p>
          <a:p>
            <a:pPr lvl="1"/>
            <a:r>
              <a:rPr lang="en-US" altLang="en-US" dirty="0"/>
              <a:t>In data warehousing literature, an n-D base cube is called a base cuboid</a:t>
            </a:r>
          </a:p>
          <a:p>
            <a:pPr lvl="1"/>
            <a:r>
              <a:rPr lang="en-US" altLang="en-US" dirty="0"/>
              <a:t>The top most 0-D cuboid, which holds the highest-level of summarization, is called the apex cuboid</a:t>
            </a:r>
          </a:p>
          <a:p>
            <a:pPr lvl="1"/>
            <a:r>
              <a:rPr lang="en-US" altLang="en-US" dirty="0"/>
              <a:t>The lattice of cuboids forms a data cube.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5B5D55-3C3C-6132-17EC-B5848A4E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387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 Cube: A Lattice of Cuboids</a:t>
            </a:r>
          </a:p>
        </p:txBody>
      </p:sp>
      <p:sp>
        <p:nvSpPr>
          <p:cNvPr id="19460" name="Text Box 56"/>
          <p:cNvSpPr txBox="1">
            <a:spLocks noChangeArrowheads="1"/>
          </p:cNvSpPr>
          <p:nvPr/>
        </p:nvSpPr>
        <p:spPr bwMode="auto">
          <a:xfrm>
            <a:off x="1660526" y="3719513"/>
            <a:ext cx="1006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>
                <a:latin typeface="Times New Roman" panose="02020603050405020304" pitchFamily="18" charset="0"/>
                <a:ea typeface="SimSun" panose="02010600030101010101" pitchFamily="2" charset="-122"/>
              </a:rPr>
              <a:t>time,item</a:t>
            </a:r>
            <a:endParaRPr lang="en-US" altLang="zh-CN" sz="24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9461" name="Text Box 62"/>
          <p:cNvSpPr txBox="1">
            <a:spLocks noChangeArrowheads="1"/>
          </p:cNvSpPr>
          <p:nvPr/>
        </p:nvSpPr>
        <p:spPr bwMode="auto">
          <a:xfrm>
            <a:off x="1660525" y="4938713"/>
            <a:ext cx="1747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>
                <a:latin typeface="Times New Roman" panose="02020603050405020304" pitchFamily="18" charset="0"/>
                <a:ea typeface="SimSun" panose="02010600030101010101" pitchFamily="2" charset="-122"/>
              </a:rPr>
              <a:t>time,item,location</a:t>
            </a:r>
            <a:endParaRPr lang="en-US" altLang="zh-CN" sz="24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9462" name="Text Box 67"/>
          <p:cNvSpPr txBox="1">
            <a:spLocks noChangeArrowheads="1"/>
          </p:cNvSpPr>
          <p:nvPr/>
        </p:nvSpPr>
        <p:spPr bwMode="auto">
          <a:xfrm>
            <a:off x="3505201" y="5943600"/>
            <a:ext cx="2663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>
                <a:latin typeface="Times New Roman" panose="02020603050405020304" pitchFamily="18" charset="0"/>
                <a:ea typeface="SimSun" panose="02010600030101010101" pitchFamily="2" charset="-122"/>
              </a:rPr>
              <a:t>time, item, location, supplier</a:t>
            </a:r>
            <a:endParaRPr lang="en-US" altLang="zh-CN" sz="24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pSp>
        <p:nvGrpSpPr>
          <p:cNvPr id="19463" name="Group 73"/>
          <p:cNvGrpSpPr>
            <a:grpSpLocks/>
          </p:cNvGrpSpPr>
          <p:nvPr/>
        </p:nvGrpSpPr>
        <p:grpSpPr bwMode="auto">
          <a:xfrm>
            <a:off x="2133600" y="1524001"/>
            <a:ext cx="8339138" cy="4481513"/>
            <a:chOff x="384" y="1209"/>
            <a:chExt cx="5253" cy="2823"/>
          </a:xfrm>
        </p:grpSpPr>
        <p:sp>
          <p:nvSpPr>
            <p:cNvPr id="19464" name="AutoShape 3"/>
            <p:cNvSpPr>
              <a:spLocks noChangeArrowheads="1"/>
            </p:cNvSpPr>
            <p:nvPr/>
          </p:nvSpPr>
          <p:spPr bwMode="auto">
            <a:xfrm>
              <a:off x="1872" y="1440"/>
              <a:ext cx="144" cy="144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9465" name="AutoShape 4"/>
            <p:cNvSpPr>
              <a:spLocks noChangeArrowheads="1"/>
            </p:cNvSpPr>
            <p:nvPr/>
          </p:nvSpPr>
          <p:spPr bwMode="auto">
            <a:xfrm>
              <a:off x="816" y="1968"/>
              <a:ext cx="144" cy="144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9466" name="AutoShape 5"/>
            <p:cNvSpPr>
              <a:spLocks noChangeArrowheads="1"/>
            </p:cNvSpPr>
            <p:nvPr/>
          </p:nvSpPr>
          <p:spPr bwMode="auto">
            <a:xfrm>
              <a:off x="1536" y="1968"/>
              <a:ext cx="144" cy="144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9467" name="AutoShape 6"/>
            <p:cNvSpPr>
              <a:spLocks noChangeArrowheads="1"/>
            </p:cNvSpPr>
            <p:nvPr/>
          </p:nvSpPr>
          <p:spPr bwMode="auto">
            <a:xfrm>
              <a:off x="2256" y="1968"/>
              <a:ext cx="144" cy="144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9468" name="AutoShape 7"/>
            <p:cNvSpPr>
              <a:spLocks noChangeArrowheads="1"/>
            </p:cNvSpPr>
            <p:nvPr/>
          </p:nvSpPr>
          <p:spPr bwMode="auto">
            <a:xfrm>
              <a:off x="1728" y="2592"/>
              <a:ext cx="144" cy="144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9469" name="AutoShape 8"/>
            <p:cNvSpPr>
              <a:spLocks noChangeArrowheads="1"/>
            </p:cNvSpPr>
            <p:nvPr/>
          </p:nvSpPr>
          <p:spPr bwMode="auto">
            <a:xfrm>
              <a:off x="2976" y="2592"/>
              <a:ext cx="144" cy="144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9470" name="AutoShape 9"/>
            <p:cNvSpPr>
              <a:spLocks noChangeArrowheads="1"/>
            </p:cNvSpPr>
            <p:nvPr/>
          </p:nvSpPr>
          <p:spPr bwMode="auto">
            <a:xfrm>
              <a:off x="2400" y="2592"/>
              <a:ext cx="144" cy="144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9471" name="AutoShape 10"/>
            <p:cNvSpPr>
              <a:spLocks noChangeArrowheads="1"/>
            </p:cNvSpPr>
            <p:nvPr/>
          </p:nvSpPr>
          <p:spPr bwMode="auto">
            <a:xfrm>
              <a:off x="1056" y="2592"/>
              <a:ext cx="144" cy="144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9472" name="AutoShape 11"/>
            <p:cNvSpPr>
              <a:spLocks noChangeArrowheads="1"/>
            </p:cNvSpPr>
            <p:nvPr/>
          </p:nvSpPr>
          <p:spPr bwMode="auto">
            <a:xfrm>
              <a:off x="384" y="2592"/>
              <a:ext cx="144" cy="144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9473" name="AutoShape 12"/>
            <p:cNvSpPr>
              <a:spLocks noChangeArrowheads="1"/>
            </p:cNvSpPr>
            <p:nvPr/>
          </p:nvSpPr>
          <p:spPr bwMode="auto">
            <a:xfrm>
              <a:off x="2880" y="2016"/>
              <a:ext cx="144" cy="144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9474" name="AutoShape 13"/>
            <p:cNvSpPr>
              <a:spLocks noChangeArrowheads="1"/>
            </p:cNvSpPr>
            <p:nvPr/>
          </p:nvSpPr>
          <p:spPr bwMode="auto">
            <a:xfrm>
              <a:off x="816" y="3264"/>
              <a:ext cx="144" cy="144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9475" name="AutoShape 14"/>
            <p:cNvSpPr>
              <a:spLocks noChangeArrowheads="1"/>
            </p:cNvSpPr>
            <p:nvPr/>
          </p:nvSpPr>
          <p:spPr bwMode="auto">
            <a:xfrm>
              <a:off x="3552" y="2592"/>
              <a:ext cx="144" cy="144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9476" name="AutoShape 15"/>
            <p:cNvSpPr>
              <a:spLocks noChangeArrowheads="1"/>
            </p:cNvSpPr>
            <p:nvPr/>
          </p:nvSpPr>
          <p:spPr bwMode="auto">
            <a:xfrm>
              <a:off x="1920" y="3888"/>
              <a:ext cx="144" cy="144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9477" name="AutoShape 16"/>
            <p:cNvSpPr>
              <a:spLocks noChangeArrowheads="1"/>
            </p:cNvSpPr>
            <p:nvPr/>
          </p:nvSpPr>
          <p:spPr bwMode="auto">
            <a:xfrm>
              <a:off x="2784" y="3264"/>
              <a:ext cx="144" cy="144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9478" name="AutoShape 17"/>
            <p:cNvSpPr>
              <a:spLocks noChangeArrowheads="1"/>
            </p:cNvSpPr>
            <p:nvPr/>
          </p:nvSpPr>
          <p:spPr bwMode="auto">
            <a:xfrm>
              <a:off x="2112" y="3264"/>
              <a:ext cx="144" cy="144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9479" name="AutoShape 18"/>
            <p:cNvSpPr>
              <a:spLocks noChangeArrowheads="1"/>
            </p:cNvSpPr>
            <p:nvPr/>
          </p:nvSpPr>
          <p:spPr bwMode="auto">
            <a:xfrm>
              <a:off x="1440" y="3264"/>
              <a:ext cx="144" cy="144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9480" name="Text Box 19"/>
            <p:cNvSpPr txBox="1">
              <a:spLocks noChangeArrowheads="1"/>
            </p:cNvSpPr>
            <p:nvPr/>
          </p:nvSpPr>
          <p:spPr bwMode="auto">
            <a:xfrm>
              <a:off x="1766" y="1209"/>
              <a:ext cx="27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>
                  <a:latin typeface="Times New Roman" panose="02020603050405020304" pitchFamily="18" charset="0"/>
                  <a:ea typeface="SimSun" panose="02010600030101010101" pitchFamily="2" charset="-122"/>
                </a:rPr>
                <a:t>all</a:t>
              </a:r>
              <a:endParaRPr lang="en-US" altLang="zh-CN" sz="2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9481" name="Text Box 20"/>
            <p:cNvSpPr txBox="1">
              <a:spLocks noChangeArrowheads="1"/>
            </p:cNvSpPr>
            <p:nvPr/>
          </p:nvSpPr>
          <p:spPr bwMode="auto">
            <a:xfrm>
              <a:off x="758" y="1737"/>
              <a:ext cx="3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>
                  <a:latin typeface="Times New Roman" panose="02020603050405020304" pitchFamily="18" charset="0"/>
                  <a:ea typeface="SimSun" panose="02010600030101010101" pitchFamily="2" charset="-122"/>
                </a:rPr>
                <a:t>time</a:t>
              </a:r>
              <a:endParaRPr lang="en-US" altLang="zh-CN" sz="2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9482" name="Text Box 21"/>
            <p:cNvSpPr txBox="1">
              <a:spLocks noChangeArrowheads="1"/>
            </p:cNvSpPr>
            <p:nvPr/>
          </p:nvSpPr>
          <p:spPr bwMode="auto">
            <a:xfrm>
              <a:off x="1478" y="1737"/>
              <a:ext cx="3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>
                  <a:latin typeface="Times New Roman" panose="02020603050405020304" pitchFamily="18" charset="0"/>
                  <a:ea typeface="SimSun" panose="02010600030101010101" pitchFamily="2" charset="-122"/>
                </a:rPr>
                <a:t>item</a:t>
              </a:r>
              <a:endParaRPr lang="en-US" altLang="zh-CN" sz="2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9483" name="Text Box 22"/>
            <p:cNvSpPr txBox="1">
              <a:spLocks noChangeArrowheads="1"/>
            </p:cNvSpPr>
            <p:nvPr/>
          </p:nvSpPr>
          <p:spPr bwMode="auto">
            <a:xfrm>
              <a:off x="2198" y="1737"/>
              <a:ext cx="63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>
                  <a:latin typeface="Times New Roman" panose="02020603050405020304" pitchFamily="18" charset="0"/>
                  <a:ea typeface="SimSun" panose="02010600030101010101" pitchFamily="2" charset="-122"/>
                </a:rPr>
                <a:t>location</a:t>
              </a:r>
              <a:endParaRPr lang="en-US" altLang="zh-CN" sz="2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9484" name="Text Box 23"/>
            <p:cNvSpPr txBox="1">
              <a:spLocks noChangeArrowheads="1"/>
            </p:cNvSpPr>
            <p:nvPr/>
          </p:nvSpPr>
          <p:spPr bwMode="auto">
            <a:xfrm>
              <a:off x="2918" y="1737"/>
              <a:ext cx="63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>
                  <a:latin typeface="Times New Roman" panose="02020603050405020304" pitchFamily="18" charset="0"/>
                  <a:ea typeface="SimSun" panose="02010600030101010101" pitchFamily="2" charset="-122"/>
                </a:rPr>
                <a:t>supplier</a:t>
              </a:r>
              <a:endParaRPr lang="en-US" altLang="zh-CN" sz="2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9485" name="Line 24"/>
            <p:cNvSpPr>
              <a:spLocks noChangeShapeType="1"/>
            </p:cNvSpPr>
            <p:nvPr/>
          </p:nvSpPr>
          <p:spPr bwMode="auto">
            <a:xfrm flipH="1">
              <a:off x="864" y="1488"/>
              <a:ext cx="105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6" name="Line 25"/>
            <p:cNvSpPr>
              <a:spLocks noChangeShapeType="1"/>
            </p:cNvSpPr>
            <p:nvPr/>
          </p:nvSpPr>
          <p:spPr bwMode="auto">
            <a:xfrm flipH="1">
              <a:off x="1632" y="1488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7" name="Line 26"/>
            <p:cNvSpPr>
              <a:spLocks noChangeShapeType="1"/>
            </p:cNvSpPr>
            <p:nvPr/>
          </p:nvSpPr>
          <p:spPr bwMode="auto">
            <a:xfrm>
              <a:off x="1920" y="1488"/>
              <a:ext cx="38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8" name="Line 27"/>
            <p:cNvSpPr>
              <a:spLocks noChangeShapeType="1"/>
            </p:cNvSpPr>
            <p:nvPr/>
          </p:nvSpPr>
          <p:spPr bwMode="auto">
            <a:xfrm>
              <a:off x="1920" y="1488"/>
              <a:ext cx="105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9" name="Line 28"/>
            <p:cNvSpPr>
              <a:spLocks noChangeShapeType="1"/>
            </p:cNvSpPr>
            <p:nvPr/>
          </p:nvSpPr>
          <p:spPr bwMode="auto">
            <a:xfrm flipH="1">
              <a:off x="432" y="2016"/>
              <a:ext cx="43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0" name="Line 29"/>
            <p:cNvSpPr>
              <a:spLocks noChangeShapeType="1"/>
            </p:cNvSpPr>
            <p:nvPr/>
          </p:nvSpPr>
          <p:spPr bwMode="auto">
            <a:xfrm>
              <a:off x="864" y="2016"/>
              <a:ext cx="24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1" name="Line 30"/>
            <p:cNvSpPr>
              <a:spLocks noChangeShapeType="1"/>
            </p:cNvSpPr>
            <p:nvPr/>
          </p:nvSpPr>
          <p:spPr bwMode="auto">
            <a:xfrm>
              <a:off x="864" y="2016"/>
              <a:ext cx="91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2" name="Line 31"/>
            <p:cNvSpPr>
              <a:spLocks noChangeShapeType="1"/>
            </p:cNvSpPr>
            <p:nvPr/>
          </p:nvSpPr>
          <p:spPr bwMode="auto">
            <a:xfrm flipH="1">
              <a:off x="432" y="2016"/>
              <a:ext cx="120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3" name="Line 32"/>
            <p:cNvSpPr>
              <a:spLocks noChangeShapeType="1"/>
            </p:cNvSpPr>
            <p:nvPr/>
          </p:nvSpPr>
          <p:spPr bwMode="auto">
            <a:xfrm>
              <a:off x="1632" y="2016"/>
              <a:ext cx="81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4" name="Line 33"/>
            <p:cNvSpPr>
              <a:spLocks noChangeShapeType="1"/>
            </p:cNvSpPr>
            <p:nvPr/>
          </p:nvSpPr>
          <p:spPr bwMode="auto">
            <a:xfrm>
              <a:off x="1632" y="2016"/>
              <a:ext cx="139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5" name="Line 34"/>
            <p:cNvSpPr>
              <a:spLocks noChangeShapeType="1"/>
            </p:cNvSpPr>
            <p:nvPr/>
          </p:nvSpPr>
          <p:spPr bwMode="auto">
            <a:xfrm>
              <a:off x="2304" y="2016"/>
              <a:ext cx="14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6" name="Line 35"/>
            <p:cNvSpPr>
              <a:spLocks noChangeShapeType="1"/>
            </p:cNvSpPr>
            <p:nvPr/>
          </p:nvSpPr>
          <p:spPr bwMode="auto">
            <a:xfrm>
              <a:off x="2304" y="2016"/>
              <a:ext cx="129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7" name="Line 36"/>
            <p:cNvSpPr>
              <a:spLocks noChangeShapeType="1"/>
            </p:cNvSpPr>
            <p:nvPr/>
          </p:nvSpPr>
          <p:spPr bwMode="auto">
            <a:xfrm flipH="1">
              <a:off x="1104" y="2016"/>
              <a:ext cx="120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8" name="Line 37"/>
            <p:cNvSpPr>
              <a:spLocks noChangeShapeType="1"/>
            </p:cNvSpPr>
            <p:nvPr/>
          </p:nvSpPr>
          <p:spPr bwMode="auto">
            <a:xfrm flipH="1">
              <a:off x="1776" y="2064"/>
              <a:ext cx="120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9" name="Line 38"/>
            <p:cNvSpPr>
              <a:spLocks noChangeShapeType="1"/>
            </p:cNvSpPr>
            <p:nvPr/>
          </p:nvSpPr>
          <p:spPr bwMode="auto">
            <a:xfrm>
              <a:off x="2976" y="2064"/>
              <a:ext cx="4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0" name="Line 39"/>
            <p:cNvSpPr>
              <a:spLocks noChangeShapeType="1"/>
            </p:cNvSpPr>
            <p:nvPr/>
          </p:nvSpPr>
          <p:spPr bwMode="auto">
            <a:xfrm>
              <a:off x="2976" y="2064"/>
              <a:ext cx="62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1" name="Line 40"/>
            <p:cNvSpPr>
              <a:spLocks noChangeShapeType="1"/>
            </p:cNvSpPr>
            <p:nvPr/>
          </p:nvSpPr>
          <p:spPr bwMode="auto">
            <a:xfrm>
              <a:off x="432" y="2640"/>
              <a:ext cx="432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2" name="Line 41"/>
            <p:cNvSpPr>
              <a:spLocks noChangeShapeType="1"/>
            </p:cNvSpPr>
            <p:nvPr/>
          </p:nvSpPr>
          <p:spPr bwMode="auto">
            <a:xfrm>
              <a:off x="432" y="2640"/>
              <a:ext cx="1056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3" name="Line 42"/>
            <p:cNvSpPr>
              <a:spLocks noChangeShapeType="1"/>
            </p:cNvSpPr>
            <p:nvPr/>
          </p:nvSpPr>
          <p:spPr bwMode="auto">
            <a:xfrm flipH="1">
              <a:off x="864" y="2640"/>
              <a:ext cx="24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4" name="Line 43"/>
            <p:cNvSpPr>
              <a:spLocks noChangeShapeType="1"/>
            </p:cNvSpPr>
            <p:nvPr/>
          </p:nvSpPr>
          <p:spPr bwMode="auto">
            <a:xfrm>
              <a:off x="1104" y="2640"/>
              <a:ext cx="1056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5" name="Line 44"/>
            <p:cNvSpPr>
              <a:spLocks noChangeShapeType="1"/>
            </p:cNvSpPr>
            <p:nvPr/>
          </p:nvSpPr>
          <p:spPr bwMode="auto">
            <a:xfrm flipH="1">
              <a:off x="1488" y="2640"/>
              <a:ext cx="288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6" name="Line 45"/>
            <p:cNvSpPr>
              <a:spLocks noChangeShapeType="1"/>
            </p:cNvSpPr>
            <p:nvPr/>
          </p:nvSpPr>
          <p:spPr bwMode="auto">
            <a:xfrm>
              <a:off x="1776" y="2640"/>
              <a:ext cx="384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7" name="Line 46"/>
            <p:cNvSpPr>
              <a:spLocks noChangeShapeType="1"/>
            </p:cNvSpPr>
            <p:nvPr/>
          </p:nvSpPr>
          <p:spPr bwMode="auto">
            <a:xfrm flipH="1">
              <a:off x="864" y="2640"/>
              <a:ext cx="1584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8" name="Line 47"/>
            <p:cNvSpPr>
              <a:spLocks noChangeShapeType="1"/>
            </p:cNvSpPr>
            <p:nvPr/>
          </p:nvSpPr>
          <p:spPr bwMode="auto">
            <a:xfrm>
              <a:off x="2448" y="2640"/>
              <a:ext cx="384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9" name="Line 48"/>
            <p:cNvSpPr>
              <a:spLocks noChangeShapeType="1"/>
            </p:cNvSpPr>
            <p:nvPr/>
          </p:nvSpPr>
          <p:spPr bwMode="auto">
            <a:xfrm flipH="1">
              <a:off x="1488" y="2640"/>
              <a:ext cx="1536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0" name="Line 49"/>
            <p:cNvSpPr>
              <a:spLocks noChangeShapeType="1"/>
            </p:cNvSpPr>
            <p:nvPr/>
          </p:nvSpPr>
          <p:spPr bwMode="auto">
            <a:xfrm flipH="1">
              <a:off x="2832" y="2640"/>
              <a:ext cx="192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1" name="Line 50"/>
            <p:cNvSpPr>
              <a:spLocks noChangeShapeType="1"/>
            </p:cNvSpPr>
            <p:nvPr/>
          </p:nvSpPr>
          <p:spPr bwMode="auto">
            <a:xfrm flipH="1">
              <a:off x="2832" y="2640"/>
              <a:ext cx="768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2" name="Line 51"/>
            <p:cNvSpPr>
              <a:spLocks noChangeShapeType="1"/>
            </p:cNvSpPr>
            <p:nvPr/>
          </p:nvSpPr>
          <p:spPr bwMode="auto">
            <a:xfrm flipH="1">
              <a:off x="2160" y="2640"/>
              <a:ext cx="144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3" name="Line 52"/>
            <p:cNvSpPr>
              <a:spLocks noChangeShapeType="1"/>
            </p:cNvSpPr>
            <p:nvPr/>
          </p:nvSpPr>
          <p:spPr bwMode="auto">
            <a:xfrm>
              <a:off x="864" y="3360"/>
              <a:ext cx="110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4" name="Line 53"/>
            <p:cNvSpPr>
              <a:spLocks noChangeShapeType="1"/>
            </p:cNvSpPr>
            <p:nvPr/>
          </p:nvSpPr>
          <p:spPr bwMode="auto">
            <a:xfrm>
              <a:off x="1488" y="3312"/>
              <a:ext cx="528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5" name="Line 54"/>
            <p:cNvSpPr>
              <a:spLocks noChangeShapeType="1"/>
            </p:cNvSpPr>
            <p:nvPr/>
          </p:nvSpPr>
          <p:spPr bwMode="auto">
            <a:xfrm flipH="1">
              <a:off x="2016" y="3312"/>
              <a:ext cx="14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6" name="Line 55"/>
            <p:cNvSpPr>
              <a:spLocks noChangeShapeType="1"/>
            </p:cNvSpPr>
            <p:nvPr/>
          </p:nvSpPr>
          <p:spPr bwMode="auto">
            <a:xfrm flipH="1">
              <a:off x="1968" y="3360"/>
              <a:ext cx="86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7" name="Text Box 57"/>
            <p:cNvSpPr txBox="1">
              <a:spLocks noChangeArrowheads="1"/>
            </p:cNvSpPr>
            <p:nvPr/>
          </p:nvSpPr>
          <p:spPr bwMode="auto">
            <a:xfrm>
              <a:off x="806" y="2343"/>
              <a:ext cx="8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 b="1">
                  <a:latin typeface="Times New Roman" panose="02020603050405020304" pitchFamily="18" charset="0"/>
                  <a:ea typeface="SimSun" panose="02010600030101010101" pitchFamily="2" charset="-122"/>
                </a:rPr>
                <a:t>time,location</a:t>
              </a:r>
              <a:endParaRPr lang="en-US" altLang="zh-CN" sz="2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9518" name="Text Box 58"/>
            <p:cNvSpPr txBox="1">
              <a:spLocks noChangeArrowheads="1"/>
            </p:cNvSpPr>
            <p:nvPr/>
          </p:nvSpPr>
          <p:spPr bwMode="auto">
            <a:xfrm>
              <a:off x="1430" y="2679"/>
              <a:ext cx="8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 b="1">
                  <a:latin typeface="Times New Roman" panose="02020603050405020304" pitchFamily="18" charset="0"/>
                  <a:ea typeface="SimSun" panose="02010600030101010101" pitchFamily="2" charset="-122"/>
                </a:rPr>
                <a:t>time,supplier</a:t>
              </a:r>
              <a:endParaRPr lang="en-US" altLang="zh-CN" sz="2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9519" name="Text Box 59"/>
            <p:cNvSpPr txBox="1">
              <a:spLocks noChangeArrowheads="1"/>
            </p:cNvSpPr>
            <p:nvPr/>
          </p:nvSpPr>
          <p:spPr bwMode="auto">
            <a:xfrm>
              <a:off x="2102" y="2343"/>
              <a:ext cx="8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 b="1">
                  <a:latin typeface="Times New Roman" panose="02020603050405020304" pitchFamily="18" charset="0"/>
                  <a:ea typeface="SimSun" panose="02010600030101010101" pitchFamily="2" charset="-122"/>
                </a:rPr>
                <a:t>item,location</a:t>
              </a:r>
              <a:endParaRPr lang="en-US" altLang="zh-CN" sz="2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9520" name="Text Box 60"/>
            <p:cNvSpPr txBox="1">
              <a:spLocks noChangeArrowheads="1"/>
            </p:cNvSpPr>
            <p:nvPr/>
          </p:nvSpPr>
          <p:spPr bwMode="auto">
            <a:xfrm>
              <a:off x="2678" y="2727"/>
              <a:ext cx="8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 b="1">
                  <a:latin typeface="Times New Roman" panose="02020603050405020304" pitchFamily="18" charset="0"/>
                  <a:ea typeface="SimSun" panose="02010600030101010101" pitchFamily="2" charset="-122"/>
                </a:rPr>
                <a:t>item,supplier</a:t>
              </a:r>
              <a:endParaRPr lang="en-US" altLang="zh-CN" sz="2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9521" name="Text Box 61"/>
            <p:cNvSpPr txBox="1">
              <a:spLocks noChangeArrowheads="1"/>
            </p:cNvSpPr>
            <p:nvPr/>
          </p:nvSpPr>
          <p:spPr bwMode="auto">
            <a:xfrm>
              <a:off x="3398" y="2343"/>
              <a:ext cx="10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 b="1">
                  <a:latin typeface="Times New Roman" panose="02020603050405020304" pitchFamily="18" charset="0"/>
                  <a:ea typeface="SimSun" panose="02010600030101010101" pitchFamily="2" charset="-122"/>
                </a:rPr>
                <a:t>location,supplier</a:t>
              </a:r>
              <a:endParaRPr lang="en-US" altLang="zh-CN" sz="2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9522" name="Text Box 63"/>
            <p:cNvSpPr txBox="1">
              <a:spLocks noChangeArrowheads="1"/>
            </p:cNvSpPr>
            <p:nvPr/>
          </p:nvSpPr>
          <p:spPr bwMode="auto">
            <a:xfrm>
              <a:off x="1046" y="3463"/>
              <a:ext cx="98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400" b="1">
                  <a:latin typeface="Times New Roman" panose="02020603050405020304" pitchFamily="18" charset="0"/>
                  <a:ea typeface="SimSun" panose="02010600030101010101" pitchFamily="2" charset="-122"/>
                </a:rPr>
                <a:t>time,item,supplier</a:t>
              </a:r>
              <a:endParaRPr lang="en-US" altLang="zh-CN" sz="2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9523" name="Text Box 64"/>
            <p:cNvSpPr txBox="1">
              <a:spLocks noChangeArrowheads="1"/>
            </p:cNvSpPr>
            <p:nvPr/>
          </p:nvSpPr>
          <p:spPr bwMode="auto">
            <a:xfrm>
              <a:off x="1728" y="3024"/>
              <a:ext cx="115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400" b="1">
                  <a:latin typeface="Times New Roman" panose="02020603050405020304" pitchFamily="18" charset="0"/>
                  <a:ea typeface="SimSun" panose="02010600030101010101" pitchFamily="2" charset="-122"/>
                </a:rPr>
                <a:t>time,location,supplier</a:t>
              </a:r>
              <a:endParaRPr lang="en-US" altLang="zh-CN" sz="2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9524" name="Text Box 66"/>
            <p:cNvSpPr txBox="1">
              <a:spLocks noChangeArrowheads="1"/>
            </p:cNvSpPr>
            <p:nvPr/>
          </p:nvSpPr>
          <p:spPr bwMode="auto">
            <a:xfrm>
              <a:off x="2486" y="3447"/>
              <a:ext cx="130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 b="1">
                  <a:latin typeface="Times New Roman" panose="02020603050405020304" pitchFamily="18" charset="0"/>
                  <a:ea typeface="SimSun" panose="02010600030101010101" pitchFamily="2" charset="-122"/>
                </a:rPr>
                <a:t>item,location,supplier</a:t>
              </a:r>
              <a:endParaRPr lang="en-US" altLang="zh-CN" sz="2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9525" name="Text Box 68"/>
            <p:cNvSpPr txBox="1">
              <a:spLocks noChangeArrowheads="1"/>
            </p:cNvSpPr>
            <p:nvPr/>
          </p:nvSpPr>
          <p:spPr bwMode="auto">
            <a:xfrm>
              <a:off x="4320" y="1296"/>
              <a:ext cx="1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000">
                  <a:latin typeface="Times New Roman" panose="02020603050405020304" pitchFamily="18" charset="0"/>
                  <a:ea typeface="SimSun" panose="02010600030101010101" pitchFamily="2" charset="-122"/>
                </a:rPr>
                <a:t>0-</a:t>
              </a:r>
              <a:r>
                <a:rPr lang="en-US" altLang="zh-CN" sz="2000">
                  <a:latin typeface="Times New Roman" panose="02020603050405020304" pitchFamily="18" charset="0"/>
                  <a:ea typeface="SimSun" panose="02010600030101010101" pitchFamily="2" charset="-122"/>
                </a:rPr>
                <a:t>D (</a:t>
              </a:r>
              <a:r>
                <a:rPr lang="en-US" altLang="zh-CN" sz="2000" i="1">
                  <a:latin typeface="Times New Roman" panose="02020603050405020304" pitchFamily="18" charset="0"/>
                  <a:ea typeface="SimSun" panose="02010600030101010101" pitchFamily="2" charset="-122"/>
                </a:rPr>
                <a:t>apex</a:t>
              </a:r>
              <a:r>
                <a:rPr lang="en-US" altLang="zh-CN" sz="2000">
                  <a:latin typeface="Times New Roman" panose="02020603050405020304" pitchFamily="18" charset="0"/>
                  <a:ea typeface="SimSun" panose="02010600030101010101" pitchFamily="2" charset="-122"/>
                </a:rPr>
                <a:t>) cuboid</a:t>
              </a:r>
              <a:endParaRPr lang="en-US" altLang="zh-CN" sz="2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9526" name="Text Box 69"/>
            <p:cNvSpPr txBox="1">
              <a:spLocks noChangeArrowheads="1"/>
            </p:cNvSpPr>
            <p:nvPr/>
          </p:nvSpPr>
          <p:spPr bwMode="auto">
            <a:xfrm>
              <a:off x="4310" y="1881"/>
              <a:ext cx="90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000">
                  <a:latin typeface="Times New Roman" panose="02020603050405020304" pitchFamily="18" charset="0"/>
                  <a:ea typeface="SimSun" panose="02010600030101010101" pitchFamily="2" charset="-122"/>
                </a:rPr>
                <a:t>1-</a:t>
              </a:r>
              <a:r>
                <a:rPr lang="en-US" altLang="zh-CN" sz="2000">
                  <a:latin typeface="Times New Roman" panose="02020603050405020304" pitchFamily="18" charset="0"/>
                  <a:ea typeface="SimSun" panose="02010600030101010101" pitchFamily="2" charset="-122"/>
                </a:rPr>
                <a:t>D cuboids</a:t>
              </a:r>
              <a:endParaRPr lang="en-US" altLang="zh-CN" sz="2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9527" name="Text Box 70"/>
            <p:cNvSpPr txBox="1">
              <a:spLocks noChangeArrowheads="1"/>
            </p:cNvSpPr>
            <p:nvPr/>
          </p:nvSpPr>
          <p:spPr bwMode="auto">
            <a:xfrm>
              <a:off x="4310" y="2553"/>
              <a:ext cx="90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000">
                  <a:latin typeface="Times New Roman" panose="02020603050405020304" pitchFamily="18" charset="0"/>
                  <a:ea typeface="SimSun" panose="02010600030101010101" pitchFamily="2" charset="-122"/>
                </a:rPr>
                <a:t>2-</a:t>
              </a:r>
              <a:r>
                <a:rPr lang="en-US" altLang="zh-CN" sz="2000">
                  <a:latin typeface="Times New Roman" panose="02020603050405020304" pitchFamily="18" charset="0"/>
                  <a:ea typeface="SimSun" panose="02010600030101010101" pitchFamily="2" charset="-122"/>
                </a:rPr>
                <a:t>D cuboids</a:t>
              </a:r>
              <a:endParaRPr lang="en-US" altLang="zh-CN" sz="2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9528" name="Text Box 71"/>
            <p:cNvSpPr txBox="1">
              <a:spLocks noChangeArrowheads="1"/>
            </p:cNvSpPr>
            <p:nvPr/>
          </p:nvSpPr>
          <p:spPr bwMode="auto">
            <a:xfrm>
              <a:off x="4310" y="3129"/>
              <a:ext cx="90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000">
                  <a:latin typeface="Times New Roman" panose="02020603050405020304" pitchFamily="18" charset="0"/>
                  <a:ea typeface="SimSun" panose="02010600030101010101" pitchFamily="2" charset="-122"/>
                </a:rPr>
                <a:t>3-</a:t>
              </a:r>
              <a:r>
                <a:rPr lang="en-US" altLang="zh-CN" sz="2000">
                  <a:latin typeface="Times New Roman" panose="02020603050405020304" pitchFamily="18" charset="0"/>
                  <a:ea typeface="SimSun" panose="02010600030101010101" pitchFamily="2" charset="-122"/>
                </a:rPr>
                <a:t>D cuboids</a:t>
              </a:r>
              <a:endParaRPr lang="en-US" altLang="zh-CN" sz="2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9529" name="Text Box 72"/>
            <p:cNvSpPr txBox="1">
              <a:spLocks noChangeArrowheads="1"/>
            </p:cNvSpPr>
            <p:nvPr/>
          </p:nvSpPr>
          <p:spPr bwMode="auto">
            <a:xfrm>
              <a:off x="4358" y="3705"/>
              <a:ext cx="127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000">
                  <a:latin typeface="Times New Roman" panose="02020603050405020304" pitchFamily="18" charset="0"/>
                  <a:ea typeface="SimSun" panose="02010600030101010101" pitchFamily="2" charset="-122"/>
                </a:rPr>
                <a:t>4-</a:t>
              </a:r>
              <a:r>
                <a:rPr lang="en-US" altLang="zh-CN" sz="2000">
                  <a:latin typeface="Times New Roman" panose="02020603050405020304" pitchFamily="18" charset="0"/>
                  <a:ea typeface="SimSun" panose="02010600030101010101" pitchFamily="2" charset="-122"/>
                </a:rPr>
                <a:t>D (</a:t>
              </a:r>
              <a:r>
                <a:rPr lang="en-US" altLang="zh-CN" sz="2000" i="1">
                  <a:latin typeface="Times New Roman" panose="02020603050405020304" pitchFamily="18" charset="0"/>
                  <a:ea typeface="SimSun" panose="02010600030101010101" pitchFamily="2" charset="-122"/>
                </a:rPr>
                <a:t>base</a:t>
              </a:r>
              <a:r>
                <a:rPr lang="en-US" altLang="zh-CN" sz="2000">
                  <a:latin typeface="Times New Roman" panose="02020603050405020304" pitchFamily="18" charset="0"/>
                  <a:ea typeface="SimSun" panose="02010600030101010101" pitchFamily="2" charset="-122"/>
                </a:rPr>
                <a:t>) cuboid</a:t>
              </a:r>
              <a:endParaRPr lang="en-US" altLang="zh-CN" sz="2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ADA169-ADF0-D1B0-53DC-D696B32FA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985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Conceptual Modeling of Data Warehouses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Modeling data warehouses: dimensions &amp; measures</a:t>
            </a:r>
          </a:p>
          <a:p>
            <a:r>
              <a:rPr lang="en-US" altLang="en-US" dirty="0"/>
              <a:t>Star schema: A fact table in the middle connected to a set of dimension tables </a:t>
            </a:r>
          </a:p>
          <a:p>
            <a:r>
              <a:rPr lang="en-US" altLang="en-US" dirty="0"/>
              <a:t>Snowflake schema:  A refinement of star schema where some dimensional hierarchy is normalized into a set of smaller dimension tables, forming a shape similar to snowflake</a:t>
            </a:r>
          </a:p>
          <a:p>
            <a:r>
              <a:rPr lang="en-US" altLang="en-US" dirty="0"/>
              <a:t>Fact constellations:  Multiple fact tables share dimension tables, viewed as a collection of stars, therefore called galaxy schema or fact constellation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B11F85-E2B6-ED6A-E038-9EE72E581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50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Star Schema: An Example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072064" y="3162300"/>
            <a:ext cx="2065337" cy="4524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pSp>
        <p:nvGrpSpPr>
          <p:cNvPr id="21510" name="Group 6"/>
          <p:cNvGrpSpPr>
            <a:grpSpLocks/>
          </p:cNvGrpSpPr>
          <p:nvPr/>
        </p:nvGrpSpPr>
        <p:grpSpPr bwMode="auto">
          <a:xfrm>
            <a:off x="1828801" y="1295401"/>
            <a:ext cx="1819275" cy="2163763"/>
            <a:chOff x="277" y="1164"/>
            <a:chExt cx="1133" cy="1341"/>
          </a:xfrm>
        </p:grpSpPr>
        <p:sp>
          <p:nvSpPr>
            <p:cNvPr id="21542" name="Rectangle 7"/>
            <p:cNvSpPr>
              <a:spLocks noChangeArrowheads="1"/>
            </p:cNvSpPr>
            <p:nvPr/>
          </p:nvSpPr>
          <p:spPr bwMode="auto">
            <a:xfrm>
              <a:off x="277" y="1421"/>
              <a:ext cx="1133" cy="1084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time_key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day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day_of_the_week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month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quarter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year</a:t>
              </a:r>
            </a:p>
          </p:txBody>
        </p:sp>
        <p:sp>
          <p:nvSpPr>
            <p:cNvPr id="21543" name="Rectangle 8"/>
            <p:cNvSpPr>
              <a:spLocks noChangeArrowheads="1"/>
            </p:cNvSpPr>
            <p:nvPr/>
          </p:nvSpPr>
          <p:spPr bwMode="auto">
            <a:xfrm>
              <a:off x="277" y="1164"/>
              <a:ext cx="401" cy="252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time</a:t>
              </a:r>
            </a:p>
          </p:txBody>
        </p:sp>
      </p:grpSp>
      <p:grpSp>
        <p:nvGrpSpPr>
          <p:cNvPr id="21511" name="Group 9"/>
          <p:cNvGrpSpPr>
            <a:grpSpLocks/>
          </p:cNvGrpSpPr>
          <p:nvPr/>
        </p:nvGrpSpPr>
        <p:grpSpPr bwMode="auto">
          <a:xfrm>
            <a:off x="8128001" y="3867151"/>
            <a:ext cx="1831975" cy="1884363"/>
            <a:chOff x="684" y="2196"/>
            <a:chExt cx="1140" cy="1168"/>
          </a:xfrm>
        </p:grpSpPr>
        <p:sp>
          <p:nvSpPr>
            <p:cNvPr id="21540" name="Rectangle 10"/>
            <p:cNvSpPr>
              <a:spLocks noChangeArrowheads="1"/>
            </p:cNvSpPr>
            <p:nvPr/>
          </p:nvSpPr>
          <p:spPr bwMode="auto">
            <a:xfrm>
              <a:off x="684" y="2450"/>
              <a:ext cx="1140" cy="91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location_key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street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city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state_or_province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country</a:t>
              </a:r>
            </a:p>
          </p:txBody>
        </p:sp>
        <p:sp>
          <p:nvSpPr>
            <p:cNvPr id="21541" name="Rectangle 11"/>
            <p:cNvSpPr>
              <a:spLocks noChangeArrowheads="1"/>
            </p:cNvSpPr>
            <p:nvPr/>
          </p:nvSpPr>
          <p:spPr bwMode="auto">
            <a:xfrm>
              <a:off x="684" y="2196"/>
              <a:ext cx="630" cy="25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location</a:t>
              </a:r>
            </a:p>
          </p:txBody>
        </p:sp>
      </p:grpSp>
      <p:sp>
        <p:nvSpPr>
          <p:cNvPr id="21512" name="Rectangle 12"/>
          <p:cNvSpPr>
            <a:spLocks noChangeArrowheads="1"/>
          </p:cNvSpPr>
          <p:nvPr/>
        </p:nvSpPr>
        <p:spPr bwMode="auto">
          <a:xfrm>
            <a:off x="4975225" y="2279650"/>
            <a:ext cx="1856214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Sales Fact Table</a:t>
            </a:r>
          </a:p>
        </p:txBody>
      </p:sp>
      <p:sp>
        <p:nvSpPr>
          <p:cNvPr id="21513" name="Rectangle 13"/>
          <p:cNvSpPr>
            <a:spLocks noChangeArrowheads="1"/>
          </p:cNvSpPr>
          <p:nvPr/>
        </p:nvSpPr>
        <p:spPr bwMode="auto">
          <a:xfrm>
            <a:off x="5072064" y="2697164"/>
            <a:ext cx="2065337" cy="4524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1514" name="Rectangle 14"/>
          <p:cNvSpPr>
            <a:spLocks noChangeArrowheads="1"/>
          </p:cNvSpPr>
          <p:nvPr/>
        </p:nvSpPr>
        <p:spPr bwMode="auto">
          <a:xfrm>
            <a:off x="5105400" y="2743200"/>
            <a:ext cx="2057400" cy="400752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           time_key</a:t>
            </a:r>
          </a:p>
        </p:txBody>
      </p:sp>
      <p:sp>
        <p:nvSpPr>
          <p:cNvPr id="21515" name="Rectangle 15"/>
          <p:cNvSpPr>
            <a:spLocks noChangeArrowheads="1"/>
          </p:cNvSpPr>
          <p:nvPr/>
        </p:nvSpPr>
        <p:spPr bwMode="auto">
          <a:xfrm>
            <a:off x="5106988" y="3192463"/>
            <a:ext cx="2035814" cy="400752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              </a:t>
            </a:r>
            <a:r>
              <a:rPr lang="en-US" altLang="en-US" sz="2000" dirty="0" err="1">
                <a:latin typeface="Times New Roman" panose="02020603050405020304" pitchFamily="18" charset="0"/>
              </a:rPr>
              <a:t>item_key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21516" name="Rectangle 16"/>
          <p:cNvSpPr>
            <a:spLocks noChangeArrowheads="1"/>
          </p:cNvSpPr>
          <p:nvPr/>
        </p:nvSpPr>
        <p:spPr bwMode="auto">
          <a:xfrm>
            <a:off x="5072064" y="3627438"/>
            <a:ext cx="2065337" cy="450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1517" name="Rectangle 17"/>
          <p:cNvSpPr>
            <a:spLocks noChangeArrowheads="1"/>
          </p:cNvSpPr>
          <p:nvPr/>
        </p:nvSpPr>
        <p:spPr bwMode="auto">
          <a:xfrm>
            <a:off x="5106988" y="3638550"/>
            <a:ext cx="2087110" cy="400752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           branch_key</a:t>
            </a:r>
          </a:p>
        </p:txBody>
      </p:sp>
      <p:sp>
        <p:nvSpPr>
          <p:cNvPr id="21518" name="Rectangle 18"/>
          <p:cNvSpPr>
            <a:spLocks noChangeArrowheads="1"/>
          </p:cNvSpPr>
          <p:nvPr/>
        </p:nvSpPr>
        <p:spPr bwMode="auto">
          <a:xfrm>
            <a:off x="5072064" y="4090989"/>
            <a:ext cx="2065337" cy="4524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1519" name="Rectangle 19"/>
          <p:cNvSpPr>
            <a:spLocks noChangeArrowheads="1"/>
          </p:cNvSpPr>
          <p:nvPr/>
        </p:nvSpPr>
        <p:spPr bwMode="auto">
          <a:xfrm>
            <a:off x="5105401" y="4114800"/>
            <a:ext cx="2085507" cy="40075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         location_key</a:t>
            </a:r>
          </a:p>
        </p:txBody>
      </p:sp>
      <p:sp>
        <p:nvSpPr>
          <p:cNvPr id="21520" name="Rectangle 20"/>
          <p:cNvSpPr>
            <a:spLocks noChangeArrowheads="1"/>
          </p:cNvSpPr>
          <p:nvPr/>
        </p:nvSpPr>
        <p:spPr bwMode="auto">
          <a:xfrm>
            <a:off x="5072064" y="4556125"/>
            <a:ext cx="2065337" cy="4524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1521" name="Rectangle 21"/>
          <p:cNvSpPr>
            <a:spLocks noChangeArrowheads="1"/>
          </p:cNvSpPr>
          <p:nvPr/>
        </p:nvSpPr>
        <p:spPr bwMode="auto">
          <a:xfrm>
            <a:off x="5106988" y="4606925"/>
            <a:ext cx="2006960" cy="400752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            units_sold</a:t>
            </a:r>
          </a:p>
        </p:txBody>
      </p:sp>
      <p:sp>
        <p:nvSpPr>
          <p:cNvPr id="21522" name="Rectangle 22"/>
          <p:cNvSpPr>
            <a:spLocks noChangeArrowheads="1"/>
          </p:cNvSpPr>
          <p:nvPr/>
        </p:nvSpPr>
        <p:spPr bwMode="auto">
          <a:xfrm>
            <a:off x="5072064" y="5021263"/>
            <a:ext cx="2065337" cy="450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1523" name="Rectangle 23"/>
          <p:cNvSpPr>
            <a:spLocks noChangeArrowheads="1"/>
          </p:cNvSpPr>
          <p:nvPr/>
        </p:nvSpPr>
        <p:spPr bwMode="auto">
          <a:xfrm>
            <a:off x="5106988" y="5051425"/>
            <a:ext cx="2013372" cy="400752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         dollars_sold</a:t>
            </a:r>
          </a:p>
        </p:txBody>
      </p:sp>
      <p:sp>
        <p:nvSpPr>
          <p:cNvPr id="21524" name="Rectangle 24"/>
          <p:cNvSpPr>
            <a:spLocks noChangeArrowheads="1"/>
          </p:cNvSpPr>
          <p:nvPr/>
        </p:nvSpPr>
        <p:spPr bwMode="auto">
          <a:xfrm>
            <a:off x="5072064" y="5486400"/>
            <a:ext cx="2065337" cy="450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1525" name="Rectangle 25"/>
          <p:cNvSpPr>
            <a:spLocks noChangeArrowheads="1"/>
          </p:cNvSpPr>
          <p:nvPr/>
        </p:nvSpPr>
        <p:spPr bwMode="auto">
          <a:xfrm>
            <a:off x="5087939" y="5497513"/>
            <a:ext cx="2014975" cy="400752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             avg_sales</a:t>
            </a:r>
          </a:p>
        </p:txBody>
      </p:sp>
      <p:sp>
        <p:nvSpPr>
          <p:cNvPr id="21526" name="Rectangle 26"/>
          <p:cNvSpPr>
            <a:spLocks noChangeArrowheads="1"/>
          </p:cNvSpPr>
          <p:nvPr/>
        </p:nvSpPr>
        <p:spPr bwMode="auto">
          <a:xfrm>
            <a:off x="3581400" y="5905500"/>
            <a:ext cx="1219200" cy="4064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Measures</a:t>
            </a:r>
          </a:p>
        </p:txBody>
      </p:sp>
      <p:sp>
        <p:nvSpPr>
          <p:cNvPr id="21527" name="Line 27"/>
          <p:cNvSpPr>
            <a:spLocks noChangeShapeType="1"/>
          </p:cNvSpPr>
          <p:nvPr/>
        </p:nvSpPr>
        <p:spPr bwMode="auto">
          <a:xfrm flipV="1">
            <a:off x="4295775" y="4781550"/>
            <a:ext cx="769938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Line 28"/>
          <p:cNvSpPr>
            <a:spLocks noChangeShapeType="1"/>
          </p:cNvSpPr>
          <p:nvPr/>
        </p:nvSpPr>
        <p:spPr bwMode="auto">
          <a:xfrm flipV="1">
            <a:off x="4276725" y="5324476"/>
            <a:ext cx="788988" cy="561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Line 29"/>
          <p:cNvSpPr>
            <a:spLocks noChangeShapeType="1"/>
          </p:cNvSpPr>
          <p:nvPr/>
        </p:nvSpPr>
        <p:spPr bwMode="auto">
          <a:xfrm flipV="1">
            <a:off x="4276726" y="5692776"/>
            <a:ext cx="904875" cy="193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Line 30"/>
          <p:cNvSpPr>
            <a:spLocks noChangeShapeType="1"/>
          </p:cNvSpPr>
          <p:nvPr/>
        </p:nvSpPr>
        <p:spPr bwMode="auto">
          <a:xfrm flipH="1">
            <a:off x="3852863" y="3949701"/>
            <a:ext cx="1193800" cy="735013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Line 31"/>
          <p:cNvSpPr>
            <a:spLocks noChangeShapeType="1"/>
          </p:cNvSpPr>
          <p:nvPr/>
        </p:nvSpPr>
        <p:spPr bwMode="auto">
          <a:xfrm flipH="1" flipV="1">
            <a:off x="3657601" y="2514601"/>
            <a:ext cx="1446213" cy="485775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none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Line 32"/>
          <p:cNvSpPr>
            <a:spLocks noChangeShapeType="1"/>
          </p:cNvSpPr>
          <p:nvPr/>
        </p:nvSpPr>
        <p:spPr bwMode="auto">
          <a:xfrm>
            <a:off x="7104063" y="4356100"/>
            <a:ext cx="1039812" cy="38735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3" name="Line 33"/>
          <p:cNvSpPr>
            <a:spLocks noChangeShapeType="1"/>
          </p:cNvSpPr>
          <p:nvPr/>
        </p:nvSpPr>
        <p:spPr bwMode="auto">
          <a:xfrm flipV="1">
            <a:off x="7104063" y="2709863"/>
            <a:ext cx="1077912" cy="677862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34" name="Group 34"/>
          <p:cNvGrpSpPr>
            <a:grpSpLocks/>
          </p:cNvGrpSpPr>
          <p:nvPr/>
        </p:nvGrpSpPr>
        <p:grpSpPr bwMode="auto">
          <a:xfrm>
            <a:off x="8134351" y="1600200"/>
            <a:ext cx="1438275" cy="1925638"/>
            <a:chOff x="3796" y="983"/>
            <a:chExt cx="896" cy="1194"/>
          </a:xfrm>
        </p:grpSpPr>
        <p:sp>
          <p:nvSpPr>
            <p:cNvPr id="21538" name="Rectangle 35"/>
            <p:cNvSpPr>
              <a:spLocks noChangeArrowheads="1"/>
            </p:cNvSpPr>
            <p:nvPr/>
          </p:nvSpPr>
          <p:spPr bwMode="auto">
            <a:xfrm>
              <a:off x="3796" y="1262"/>
              <a:ext cx="896" cy="91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item_key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item_name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brand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type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supplier_type</a:t>
              </a:r>
            </a:p>
          </p:txBody>
        </p:sp>
        <p:sp>
          <p:nvSpPr>
            <p:cNvPr id="21539" name="Text Box 36"/>
            <p:cNvSpPr txBox="1">
              <a:spLocks noChangeArrowheads="1"/>
            </p:cNvSpPr>
            <p:nvPr/>
          </p:nvSpPr>
          <p:spPr bwMode="auto">
            <a:xfrm>
              <a:off x="3926" y="983"/>
              <a:ext cx="457" cy="28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item</a:t>
              </a:r>
            </a:p>
          </p:txBody>
        </p:sp>
      </p:grpSp>
      <p:grpSp>
        <p:nvGrpSpPr>
          <p:cNvPr id="21535" name="Group 37"/>
          <p:cNvGrpSpPr>
            <a:grpSpLocks/>
          </p:cNvGrpSpPr>
          <p:nvPr/>
        </p:nvGrpSpPr>
        <p:grpSpPr bwMode="auto">
          <a:xfrm>
            <a:off x="2362201" y="3886201"/>
            <a:ext cx="1509713" cy="1393825"/>
            <a:chOff x="3844" y="2426"/>
            <a:chExt cx="939" cy="864"/>
          </a:xfrm>
        </p:grpSpPr>
        <p:sp>
          <p:nvSpPr>
            <p:cNvPr id="21536" name="Rectangle 38"/>
            <p:cNvSpPr>
              <a:spLocks noChangeArrowheads="1"/>
            </p:cNvSpPr>
            <p:nvPr/>
          </p:nvSpPr>
          <p:spPr bwMode="auto">
            <a:xfrm>
              <a:off x="3896" y="2716"/>
              <a:ext cx="887" cy="574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branch_key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branch_name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branch_type</a:t>
              </a:r>
            </a:p>
          </p:txBody>
        </p:sp>
        <p:sp>
          <p:nvSpPr>
            <p:cNvPr id="21537" name="Text Box 39"/>
            <p:cNvSpPr txBox="1">
              <a:spLocks noChangeArrowheads="1"/>
            </p:cNvSpPr>
            <p:nvPr/>
          </p:nvSpPr>
          <p:spPr bwMode="auto">
            <a:xfrm>
              <a:off x="3844" y="2426"/>
              <a:ext cx="637" cy="289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branch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510626-5E1D-FF5D-6FD2-2ABCFBACA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269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Snowflake Schema: An Example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841875" y="3105150"/>
            <a:ext cx="2065338" cy="4524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pSp>
        <p:nvGrpSpPr>
          <p:cNvPr id="22533" name="Group 5"/>
          <p:cNvGrpSpPr>
            <a:grpSpLocks/>
          </p:cNvGrpSpPr>
          <p:nvPr/>
        </p:nvGrpSpPr>
        <p:grpSpPr bwMode="auto">
          <a:xfrm>
            <a:off x="1828801" y="1295401"/>
            <a:ext cx="1819275" cy="2163763"/>
            <a:chOff x="277" y="1164"/>
            <a:chExt cx="1133" cy="1341"/>
          </a:xfrm>
        </p:grpSpPr>
        <p:sp>
          <p:nvSpPr>
            <p:cNvPr id="22573" name="Rectangle 6"/>
            <p:cNvSpPr>
              <a:spLocks noChangeArrowheads="1"/>
            </p:cNvSpPr>
            <p:nvPr/>
          </p:nvSpPr>
          <p:spPr bwMode="auto">
            <a:xfrm>
              <a:off x="277" y="1421"/>
              <a:ext cx="1133" cy="1084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time_key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day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day_of_the_week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month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quarter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year</a:t>
              </a:r>
            </a:p>
          </p:txBody>
        </p:sp>
        <p:sp>
          <p:nvSpPr>
            <p:cNvPr id="22574" name="Rectangle 7"/>
            <p:cNvSpPr>
              <a:spLocks noChangeArrowheads="1"/>
            </p:cNvSpPr>
            <p:nvPr/>
          </p:nvSpPr>
          <p:spPr bwMode="auto">
            <a:xfrm>
              <a:off x="277" y="1164"/>
              <a:ext cx="401" cy="252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time</a:t>
              </a:r>
            </a:p>
          </p:txBody>
        </p:sp>
      </p:grpSp>
      <p:grpSp>
        <p:nvGrpSpPr>
          <p:cNvPr id="22534" name="Group 8"/>
          <p:cNvGrpSpPr>
            <a:grpSpLocks/>
          </p:cNvGrpSpPr>
          <p:nvPr/>
        </p:nvGrpSpPr>
        <p:grpSpPr bwMode="auto">
          <a:xfrm>
            <a:off x="7467601" y="3810001"/>
            <a:ext cx="1374775" cy="1331913"/>
            <a:chOff x="684" y="2196"/>
            <a:chExt cx="1298" cy="834"/>
          </a:xfrm>
        </p:grpSpPr>
        <p:sp>
          <p:nvSpPr>
            <p:cNvPr id="22571" name="Rectangle 9"/>
            <p:cNvSpPr>
              <a:spLocks noChangeArrowheads="1"/>
            </p:cNvSpPr>
            <p:nvPr/>
          </p:nvSpPr>
          <p:spPr bwMode="auto">
            <a:xfrm>
              <a:off x="684" y="2450"/>
              <a:ext cx="1298" cy="58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location_key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street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city_key</a:t>
              </a:r>
            </a:p>
          </p:txBody>
        </p:sp>
        <p:sp>
          <p:nvSpPr>
            <p:cNvPr id="22572" name="Rectangle 10"/>
            <p:cNvSpPr>
              <a:spLocks noChangeArrowheads="1"/>
            </p:cNvSpPr>
            <p:nvPr/>
          </p:nvSpPr>
          <p:spPr bwMode="auto">
            <a:xfrm>
              <a:off x="684" y="2196"/>
              <a:ext cx="953" cy="25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location</a:t>
              </a:r>
            </a:p>
          </p:txBody>
        </p:sp>
      </p:grpSp>
      <p:sp>
        <p:nvSpPr>
          <p:cNvPr id="22535" name="Rectangle 11"/>
          <p:cNvSpPr>
            <a:spLocks noChangeArrowheads="1"/>
          </p:cNvSpPr>
          <p:nvPr/>
        </p:nvSpPr>
        <p:spPr bwMode="auto">
          <a:xfrm>
            <a:off x="4799013" y="2152650"/>
            <a:ext cx="1856214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Sales Fact Table</a:t>
            </a:r>
          </a:p>
        </p:txBody>
      </p:sp>
      <p:sp>
        <p:nvSpPr>
          <p:cNvPr id="22536" name="Rectangle 12"/>
          <p:cNvSpPr>
            <a:spLocks noChangeArrowheads="1"/>
          </p:cNvSpPr>
          <p:nvPr/>
        </p:nvSpPr>
        <p:spPr bwMode="auto">
          <a:xfrm>
            <a:off x="4841875" y="2640014"/>
            <a:ext cx="2065338" cy="4524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2537" name="Rectangle 13"/>
          <p:cNvSpPr>
            <a:spLocks noChangeArrowheads="1"/>
          </p:cNvSpPr>
          <p:nvPr/>
        </p:nvSpPr>
        <p:spPr bwMode="auto">
          <a:xfrm>
            <a:off x="4875213" y="2686050"/>
            <a:ext cx="2057400" cy="400752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           time_key</a:t>
            </a:r>
          </a:p>
        </p:txBody>
      </p:sp>
      <p:sp>
        <p:nvSpPr>
          <p:cNvPr id="22538" name="Rectangle 14"/>
          <p:cNvSpPr>
            <a:spLocks noChangeArrowheads="1"/>
          </p:cNvSpPr>
          <p:nvPr/>
        </p:nvSpPr>
        <p:spPr bwMode="auto">
          <a:xfrm>
            <a:off x="4876800" y="3135313"/>
            <a:ext cx="2035814" cy="400752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              item_key</a:t>
            </a:r>
          </a:p>
        </p:txBody>
      </p:sp>
      <p:sp>
        <p:nvSpPr>
          <p:cNvPr id="22539" name="Rectangle 15"/>
          <p:cNvSpPr>
            <a:spLocks noChangeArrowheads="1"/>
          </p:cNvSpPr>
          <p:nvPr/>
        </p:nvSpPr>
        <p:spPr bwMode="auto">
          <a:xfrm>
            <a:off x="4841875" y="3570288"/>
            <a:ext cx="2065338" cy="450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2540" name="Rectangle 16"/>
          <p:cNvSpPr>
            <a:spLocks noChangeArrowheads="1"/>
          </p:cNvSpPr>
          <p:nvPr/>
        </p:nvSpPr>
        <p:spPr bwMode="auto">
          <a:xfrm>
            <a:off x="4876800" y="3581400"/>
            <a:ext cx="2087110" cy="400752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           branch_key</a:t>
            </a:r>
          </a:p>
        </p:txBody>
      </p:sp>
      <p:sp>
        <p:nvSpPr>
          <p:cNvPr id="22541" name="Rectangle 17"/>
          <p:cNvSpPr>
            <a:spLocks noChangeArrowheads="1"/>
          </p:cNvSpPr>
          <p:nvPr/>
        </p:nvSpPr>
        <p:spPr bwMode="auto">
          <a:xfrm>
            <a:off x="4841875" y="4033839"/>
            <a:ext cx="2065338" cy="4524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2542" name="Rectangle 18"/>
          <p:cNvSpPr>
            <a:spLocks noChangeArrowheads="1"/>
          </p:cNvSpPr>
          <p:nvPr/>
        </p:nvSpPr>
        <p:spPr bwMode="auto">
          <a:xfrm>
            <a:off x="4875214" y="4057650"/>
            <a:ext cx="2085507" cy="40075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         location_key</a:t>
            </a:r>
          </a:p>
        </p:txBody>
      </p:sp>
      <p:sp>
        <p:nvSpPr>
          <p:cNvPr id="22543" name="Rectangle 19"/>
          <p:cNvSpPr>
            <a:spLocks noChangeArrowheads="1"/>
          </p:cNvSpPr>
          <p:nvPr/>
        </p:nvSpPr>
        <p:spPr bwMode="auto">
          <a:xfrm>
            <a:off x="4841875" y="4498975"/>
            <a:ext cx="2065338" cy="4524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2544" name="Rectangle 20"/>
          <p:cNvSpPr>
            <a:spLocks noChangeArrowheads="1"/>
          </p:cNvSpPr>
          <p:nvPr/>
        </p:nvSpPr>
        <p:spPr bwMode="auto">
          <a:xfrm>
            <a:off x="4876800" y="4549775"/>
            <a:ext cx="2006960" cy="400752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            units_sold</a:t>
            </a:r>
          </a:p>
        </p:txBody>
      </p:sp>
      <p:sp>
        <p:nvSpPr>
          <p:cNvPr id="22545" name="Rectangle 21"/>
          <p:cNvSpPr>
            <a:spLocks noChangeArrowheads="1"/>
          </p:cNvSpPr>
          <p:nvPr/>
        </p:nvSpPr>
        <p:spPr bwMode="auto">
          <a:xfrm>
            <a:off x="4841875" y="4964113"/>
            <a:ext cx="2065338" cy="450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2546" name="Rectangle 22"/>
          <p:cNvSpPr>
            <a:spLocks noChangeArrowheads="1"/>
          </p:cNvSpPr>
          <p:nvPr/>
        </p:nvSpPr>
        <p:spPr bwMode="auto">
          <a:xfrm>
            <a:off x="4876800" y="4994275"/>
            <a:ext cx="2013372" cy="400752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         dollars_sold</a:t>
            </a:r>
          </a:p>
        </p:txBody>
      </p:sp>
      <p:sp>
        <p:nvSpPr>
          <p:cNvPr id="22547" name="Rectangle 23"/>
          <p:cNvSpPr>
            <a:spLocks noChangeArrowheads="1"/>
          </p:cNvSpPr>
          <p:nvPr/>
        </p:nvSpPr>
        <p:spPr bwMode="auto">
          <a:xfrm>
            <a:off x="4841875" y="5429250"/>
            <a:ext cx="2065338" cy="450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2548" name="Rectangle 24"/>
          <p:cNvSpPr>
            <a:spLocks noChangeArrowheads="1"/>
          </p:cNvSpPr>
          <p:nvPr/>
        </p:nvSpPr>
        <p:spPr bwMode="auto">
          <a:xfrm>
            <a:off x="4857751" y="5440363"/>
            <a:ext cx="2014975" cy="400752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             avg_sales</a:t>
            </a:r>
          </a:p>
        </p:txBody>
      </p:sp>
      <p:sp>
        <p:nvSpPr>
          <p:cNvPr id="22549" name="Rectangle 25"/>
          <p:cNvSpPr>
            <a:spLocks noChangeArrowheads="1"/>
          </p:cNvSpPr>
          <p:nvPr/>
        </p:nvSpPr>
        <p:spPr bwMode="auto">
          <a:xfrm>
            <a:off x="3200400" y="5867400"/>
            <a:ext cx="1219200" cy="4064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Measures</a:t>
            </a:r>
          </a:p>
        </p:txBody>
      </p:sp>
      <p:sp>
        <p:nvSpPr>
          <p:cNvPr id="22550" name="Line 26"/>
          <p:cNvSpPr>
            <a:spLocks noChangeShapeType="1"/>
          </p:cNvSpPr>
          <p:nvPr/>
        </p:nvSpPr>
        <p:spPr bwMode="auto">
          <a:xfrm flipV="1">
            <a:off x="4114800" y="4724400"/>
            <a:ext cx="769938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Line 27"/>
          <p:cNvSpPr>
            <a:spLocks noChangeShapeType="1"/>
          </p:cNvSpPr>
          <p:nvPr/>
        </p:nvSpPr>
        <p:spPr bwMode="auto">
          <a:xfrm flipV="1">
            <a:off x="4095750" y="5267326"/>
            <a:ext cx="788988" cy="561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2" name="Line 28"/>
          <p:cNvSpPr>
            <a:spLocks noChangeShapeType="1"/>
          </p:cNvSpPr>
          <p:nvPr/>
        </p:nvSpPr>
        <p:spPr bwMode="auto">
          <a:xfrm flipV="1">
            <a:off x="4095751" y="5635626"/>
            <a:ext cx="904875" cy="193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Line 29"/>
          <p:cNvSpPr>
            <a:spLocks noChangeShapeType="1"/>
          </p:cNvSpPr>
          <p:nvPr/>
        </p:nvSpPr>
        <p:spPr bwMode="auto">
          <a:xfrm flipH="1">
            <a:off x="3505200" y="3886200"/>
            <a:ext cx="1346200" cy="6858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4" name="Line 30"/>
          <p:cNvSpPr>
            <a:spLocks noChangeShapeType="1"/>
          </p:cNvSpPr>
          <p:nvPr/>
        </p:nvSpPr>
        <p:spPr bwMode="auto">
          <a:xfrm flipH="1" flipV="1">
            <a:off x="3505201" y="1981201"/>
            <a:ext cx="1522413" cy="866775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none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5" name="Line 31"/>
          <p:cNvSpPr>
            <a:spLocks noChangeShapeType="1"/>
          </p:cNvSpPr>
          <p:nvPr/>
        </p:nvSpPr>
        <p:spPr bwMode="auto">
          <a:xfrm>
            <a:off x="6858000" y="4267200"/>
            <a:ext cx="609600" cy="1524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Line 32"/>
          <p:cNvSpPr>
            <a:spLocks noChangeShapeType="1"/>
          </p:cNvSpPr>
          <p:nvPr/>
        </p:nvSpPr>
        <p:spPr bwMode="auto">
          <a:xfrm flipV="1">
            <a:off x="6858000" y="2286000"/>
            <a:ext cx="609600" cy="8382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557" name="Group 33"/>
          <p:cNvGrpSpPr>
            <a:grpSpLocks/>
          </p:cNvGrpSpPr>
          <p:nvPr/>
        </p:nvGrpSpPr>
        <p:grpSpPr bwMode="auto">
          <a:xfrm>
            <a:off x="7467601" y="1524000"/>
            <a:ext cx="1374775" cy="1924050"/>
            <a:chOff x="3796" y="983"/>
            <a:chExt cx="857" cy="1193"/>
          </a:xfrm>
        </p:grpSpPr>
        <p:sp>
          <p:nvSpPr>
            <p:cNvPr id="22569" name="Rectangle 34"/>
            <p:cNvSpPr>
              <a:spLocks noChangeArrowheads="1"/>
            </p:cNvSpPr>
            <p:nvPr/>
          </p:nvSpPr>
          <p:spPr bwMode="auto">
            <a:xfrm>
              <a:off x="3796" y="1262"/>
              <a:ext cx="857" cy="91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item_key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item_name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brand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type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supplier_key</a:t>
              </a:r>
            </a:p>
          </p:txBody>
        </p:sp>
        <p:sp>
          <p:nvSpPr>
            <p:cNvPr id="22570" name="Text Box 35"/>
            <p:cNvSpPr txBox="1">
              <a:spLocks noChangeArrowheads="1"/>
            </p:cNvSpPr>
            <p:nvPr/>
          </p:nvSpPr>
          <p:spPr bwMode="auto">
            <a:xfrm>
              <a:off x="3926" y="983"/>
              <a:ext cx="457" cy="28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item</a:t>
              </a:r>
            </a:p>
          </p:txBody>
        </p:sp>
      </p:grpSp>
      <p:grpSp>
        <p:nvGrpSpPr>
          <p:cNvPr id="22558" name="Group 36"/>
          <p:cNvGrpSpPr>
            <a:grpSpLocks/>
          </p:cNvGrpSpPr>
          <p:nvPr/>
        </p:nvGrpSpPr>
        <p:grpSpPr bwMode="auto">
          <a:xfrm>
            <a:off x="2133601" y="3886201"/>
            <a:ext cx="1509713" cy="1393825"/>
            <a:chOff x="3844" y="2426"/>
            <a:chExt cx="939" cy="864"/>
          </a:xfrm>
        </p:grpSpPr>
        <p:sp>
          <p:nvSpPr>
            <p:cNvPr id="22567" name="Rectangle 37"/>
            <p:cNvSpPr>
              <a:spLocks noChangeArrowheads="1"/>
            </p:cNvSpPr>
            <p:nvPr/>
          </p:nvSpPr>
          <p:spPr bwMode="auto">
            <a:xfrm>
              <a:off x="3896" y="2716"/>
              <a:ext cx="887" cy="574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branch_key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branch_name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branch_type</a:t>
              </a:r>
            </a:p>
          </p:txBody>
        </p:sp>
        <p:sp>
          <p:nvSpPr>
            <p:cNvPr id="22568" name="Text Box 38"/>
            <p:cNvSpPr txBox="1">
              <a:spLocks noChangeArrowheads="1"/>
            </p:cNvSpPr>
            <p:nvPr/>
          </p:nvSpPr>
          <p:spPr bwMode="auto">
            <a:xfrm>
              <a:off x="3844" y="2426"/>
              <a:ext cx="637" cy="289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branch</a:t>
              </a:r>
            </a:p>
          </p:txBody>
        </p:sp>
      </p:grpSp>
      <p:grpSp>
        <p:nvGrpSpPr>
          <p:cNvPr id="22559" name="Group 40"/>
          <p:cNvGrpSpPr>
            <a:grpSpLocks/>
          </p:cNvGrpSpPr>
          <p:nvPr/>
        </p:nvGrpSpPr>
        <p:grpSpPr bwMode="auto">
          <a:xfrm>
            <a:off x="9218614" y="1981200"/>
            <a:ext cx="1449387" cy="998538"/>
            <a:chOff x="3789" y="855"/>
            <a:chExt cx="903" cy="1172"/>
          </a:xfrm>
        </p:grpSpPr>
        <p:sp>
          <p:nvSpPr>
            <p:cNvPr id="22565" name="Rectangle 41"/>
            <p:cNvSpPr>
              <a:spLocks noChangeArrowheads="1"/>
            </p:cNvSpPr>
            <p:nvPr/>
          </p:nvSpPr>
          <p:spPr bwMode="auto">
            <a:xfrm>
              <a:off x="3796" y="1263"/>
              <a:ext cx="896" cy="76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supplier_key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supplier_type</a:t>
              </a:r>
            </a:p>
          </p:txBody>
        </p:sp>
        <p:sp>
          <p:nvSpPr>
            <p:cNvPr id="22566" name="Text Box 42"/>
            <p:cNvSpPr txBox="1">
              <a:spLocks noChangeArrowheads="1"/>
            </p:cNvSpPr>
            <p:nvPr/>
          </p:nvSpPr>
          <p:spPr bwMode="auto">
            <a:xfrm>
              <a:off x="3789" y="855"/>
              <a:ext cx="732" cy="54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supplier</a:t>
              </a:r>
            </a:p>
          </p:txBody>
        </p:sp>
      </p:grpSp>
      <p:sp>
        <p:nvSpPr>
          <p:cNvPr id="22560" name="Line 43"/>
          <p:cNvSpPr>
            <a:spLocks noChangeShapeType="1"/>
          </p:cNvSpPr>
          <p:nvPr/>
        </p:nvSpPr>
        <p:spPr bwMode="auto">
          <a:xfrm flipV="1">
            <a:off x="8686800" y="2667000"/>
            <a:ext cx="533400" cy="5334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561" name="Group 45"/>
          <p:cNvGrpSpPr>
            <a:grpSpLocks/>
          </p:cNvGrpSpPr>
          <p:nvPr/>
        </p:nvGrpSpPr>
        <p:grpSpPr bwMode="auto">
          <a:xfrm>
            <a:off x="9013826" y="4876801"/>
            <a:ext cx="1654175" cy="1495425"/>
            <a:chOff x="684" y="2196"/>
            <a:chExt cx="1565" cy="913"/>
          </a:xfrm>
        </p:grpSpPr>
        <p:sp>
          <p:nvSpPr>
            <p:cNvPr id="22563" name="Rectangle 46"/>
            <p:cNvSpPr>
              <a:spLocks noChangeArrowheads="1"/>
            </p:cNvSpPr>
            <p:nvPr/>
          </p:nvSpPr>
          <p:spPr bwMode="auto">
            <a:xfrm>
              <a:off x="684" y="2450"/>
              <a:ext cx="1565" cy="65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city_key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city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state_or_province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country</a:t>
              </a:r>
            </a:p>
          </p:txBody>
        </p:sp>
        <p:sp>
          <p:nvSpPr>
            <p:cNvPr id="22564" name="Rectangle 47"/>
            <p:cNvSpPr>
              <a:spLocks noChangeArrowheads="1"/>
            </p:cNvSpPr>
            <p:nvPr/>
          </p:nvSpPr>
          <p:spPr bwMode="auto">
            <a:xfrm>
              <a:off x="684" y="2196"/>
              <a:ext cx="542" cy="24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city</a:t>
              </a:r>
            </a:p>
          </p:txBody>
        </p:sp>
      </p:grpSp>
      <p:sp>
        <p:nvSpPr>
          <p:cNvPr id="22562" name="Line 48"/>
          <p:cNvSpPr>
            <a:spLocks noChangeShapeType="1"/>
          </p:cNvSpPr>
          <p:nvPr/>
        </p:nvSpPr>
        <p:spPr bwMode="auto">
          <a:xfrm>
            <a:off x="8382000" y="5029200"/>
            <a:ext cx="685800" cy="4572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8C2150-F8D9-838B-68B0-61BFAFC28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072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Fact Constellation: An Example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419600" y="3048000"/>
            <a:ext cx="1608138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1752600" y="1219200"/>
            <a:ext cx="1639888" cy="1982788"/>
            <a:chOff x="277" y="1164"/>
            <a:chExt cx="1021" cy="1229"/>
          </a:xfrm>
        </p:grpSpPr>
        <p:sp>
          <p:nvSpPr>
            <p:cNvPr id="23617" name="Rectangle 6"/>
            <p:cNvSpPr>
              <a:spLocks noChangeArrowheads="1"/>
            </p:cNvSpPr>
            <p:nvPr/>
          </p:nvSpPr>
          <p:spPr bwMode="auto">
            <a:xfrm>
              <a:off x="277" y="1421"/>
              <a:ext cx="1021" cy="972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time_key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day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day_of_the_week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month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quarter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year</a:t>
              </a:r>
            </a:p>
          </p:txBody>
        </p:sp>
        <p:sp>
          <p:nvSpPr>
            <p:cNvPr id="23618" name="Rectangle 7"/>
            <p:cNvSpPr>
              <a:spLocks noChangeArrowheads="1"/>
            </p:cNvSpPr>
            <p:nvPr/>
          </p:nvSpPr>
          <p:spPr bwMode="auto">
            <a:xfrm>
              <a:off x="277" y="1164"/>
              <a:ext cx="374" cy="233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time</a:t>
              </a:r>
            </a:p>
          </p:txBody>
        </p:sp>
      </p:grpSp>
      <p:grpSp>
        <p:nvGrpSpPr>
          <p:cNvPr id="23558" name="Group 8"/>
          <p:cNvGrpSpPr>
            <a:grpSpLocks/>
          </p:cNvGrpSpPr>
          <p:nvPr/>
        </p:nvGrpSpPr>
        <p:grpSpPr bwMode="auto">
          <a:xfrm>
            <a:off x="6629401" y="4038600"/>
            <a:ext cx="1654175" cy="1733550"/>
            <a:chOff x="684" y="2196"/>
            <a:chExt cx="1030" cy="1075"/>
          </a:xfrm>
        </p:grpSpPr>
        <p:sp>
          <p:nvSpPr>
            <p:cNvPr id="23615" name="Rectangle 9"/>
            <p:cNvSpPr>
              <a:spLocks noChangeArrowheads="1"/>
            </p:cNvSpPr>
            <p:nvPr/>
          </p:nvSpPr>
          <p:spPr bwMode="auto">
            <a:xfrm>
              <a:off x="684" y="2450"/>
              <a:ext cx="1030" cy="82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location_key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street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city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province_or_state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country</a:t>
              </a:r>
            </a:p>
          </p:txBody>
        </p:sp>
        <p:sp>
          <p:nvSpPr>
            <p:cNvPr id="23616" name="Rectangle 10"/>
            <p:cNvSpPr>
              <a:spLocks noChangeArrowheads="1"/>
            </p:cNvSpPr>
            <p:nvPr/>
          </p:nvSpPr>
          <p:spPr bwMode="auto">
            <a:xfrm>
              <a:off x="684" y="2196"/>
              <a:ext cx="580" cy="23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location</a:t>
              </a:r>
            </a:p>
          </p:txBody>
        </p:sp>
      </p:grpSp>
      <p:sp>
        <p:nvSpPr>
          <p:cNvPr id="23559" name="Rectangle 11"/>
          <p:cNvSpPr>
            <a:spLocks noChangeArrowheads="1"/>
          </p:cNvSpPr>
          <p:nvPr/>
        </p:nvSpPr>
        <p:spPr bwMode="auto">
          <a:xfrm>
            <a:off x="4267200" y="2133601"/>
            <a:ext cx="169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Sales Fact Table</a:t>
            </a:r>
          </a:p>
        </p:txBody>
      </p:sp>
      <p:sp>
        <p:nvSpPr>
          <p:cNvPr id="23560" name="Rectangle 12"/>
          <p:cNvSpPr>
            <a:spLocks noChangeArrowheads="1"/>
          </p:cNvSpPr>
          <p:nvPr/>
        </p:nvSpPr>
        <p:spPr bwMode="auto">
          <a:xfrm>
            <a:off x="4419600" y="2590800"/>
            <a:ext cx="1600200" cy="4524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3561" name="Rectangle 13"/>
          <p:cNvSpPr>
            <a:spLocks noChangeArrowheads="1"/>
          </p:cNvSpPr>
          <p:nvPr/>
        </p:nvSpPr>
        <p:spPr bwMode="auto">
          <a:xfrm>
            <a:off x="4419600" y="2667001"/>
            <a:ext cx="1601788" cy="366713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time_key</a:t>
            </a:r>
          </a:p>
        </p:txBody>
      </p:sp>
      <p:sp>
        <p:nvSpPr>
          <p:cNvPr id="23562" name="Rectangle 14"/>
          <p:cNvSpPr>
            <a:spLocks noChangeArrowheads="1"/>
          </p:cNvSpPr>
          <p:nvPr/>
        </p:nvSpPr>
        <p:spPr bwMode="auto">
          <a:xfrm>
            <a:off x="4419600" y="3124201"/>
            <a:ext cx="1600200" cy="366713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        item_key</a:t>
            </a:r>
          </a:p>
        </p:txBody>
      </p:sp>
      <p:sp>
        <p:nvSpPr>
          <p:cNvPr id="23563" name="Rectangle 15"/>
          <p:cNvSpPr>
            <a:spLocks noChangeArrowheads="1"/>
          </p:cNvSpPr>
          <p:nvPr/>
        </p:nvSpPr>
        <p:spPr bwMode="auto">
          <a:xfrm>
            <a:off x="4419600" y="3505200"/>
            <a:ext cx="1600200" cy="450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3564" name="Rectangle 16"/>
          <p:cNvSpPr>
            <a:spLocks noChangeArrowheads="1"/>
          </p:cNvSpPr>
          <p:nvPr/>
        </p:nvSpPr>
        <p:spPr bwMode="auto">
          <a:xfrm>
            <a:off x="4419600" y="3505201"/>
            <a:ext cx="1600200" cy="366713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     branch_key</a:t>
            </a:r>
          </a:p>
        </p:txBody>
      </p:sp>
      <p:sp>
        <p:nvSpPr>
          <p:cNvPr id="23565" name="Rectangle 17"/>
          <p:cNvSpPr>
            <a:spLocks noChangeArrowheads="1"/>
          </p:cNvSpPr>
          <p:nvPr/>
        </p:nvSpPr>
        <p:spPr bwMode="auto">
          <a:xfrm>
            <a:off x="4419600" y="3962400"/>
            <a:ext cx="1600200" cy="4524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3566" name="Rectangle 18"/>
          <p:cNvSpPr>
            <a:spLocks noChangeArrowheads="1"/>
          </p:cNvSpPr>
          <p:nvPr/>
        </p:nvSpPr>
        <p:spPr bwMode="auto">
          <a:xfrm>
            <a:off x="4418013" y="3981451"/>
            <a:ext cx="1593850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   location_key</a:t>
            </a:r>
          </a:p>
        </p:txBody>
      </p:sp>
      <p:sp>
        <p:nvSpPr>
          <p:cNvPr id="23567" name="Rectangle 19"/>
          <p:cNvSpPr>
            <a:spLocks noChangeArrowheads="1"/>
          </p:cNvSpPr>
          <p:nvPr/>
        </p:nvSpPr>
        <p:spPr bwMode="auto">
          <a:xfrm>
            <a:off x="4384676" y="4419601"/>
            <a:ext cx="1635125" cy="4556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3568" name="Rectangle 20"/>
          <p:cNvSpPr>
            <a:spLocks noChangeArrowheads="1"/>
          </p:cNvSpPr>
          <p:nvPr/>
        </p:nvSpPr>
        <p:spPr bwMode="auto">
          <a:xfrm>
            <a:off x="4419600" y="4473576"/>
            <a:ext cx="1581150" cy="366713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       units_sold</a:t>
            </a:r>
          </a:p>
        </p:txBody>
      </p:sp>
      <p:sp>
        <p:nvSpPr>
          <p:cNvPr id="23569" name="Rectangle 21"/>
          <p:cNvSpPr>
            <a:spLocks noChangeArrowheads="1"/>
          </p:cNvSpPr>
          <p:nvPr/>
        </p:nvSpPr>
        <p:spPr bwMode="auto">
          <a:xfrm>
            <a:off x="4384676" y="4876801"/>
            <a:ext cx="1635125" cy="461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3570" name="Rectangle 22"/>
          <p:cNvSpPr>
            <a:spLocks noChangeArrowheads="1"/>
          </p:cNvSpPr>
          <p:nvPr/>
        </p:nvSpPr>
        <p:spPr bwMode="auto">
          <a:xfrm>
            <a:off x="4419600" y="4918076"/>
            <a:ext cx="1587500" cy="366713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    dollars_sold</a:t>
            </a:r>
          </a:p>
        </p:txBody>
      </p:sp>
      <p:sp>
        <p:nvSpPr>
          <p:cNvPr id="23571" name="Rectangle 23"/>
          <p:cNvSpPr>
            <a:spLocks noChangeArrowheads="1"/>
          </p:cNvSpPr>
          <p:nvPr/>
        </p:nvSpPr>
        <p:spPr bwMode="auto">
          <a:xfrm>
            <a:off x="4384676" y="5334000"/>
            <a:ext cx="1635125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3572" name="Rectangle 24"/>
          <p:cNvSpPr>
            <a:spLocks noChangeArrowheads="1"/>
          </p:cNvSpPr>
          <p:nvPr/>
        </p:nvSpPr>
        <p:spPr bwMode="auto">
          <a:xfrm>
            <a:off x="4400550" y="5364163"/>
            <a:ext cx="1587500" cy="366712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        avg_sales</a:t>
            </a:r>
          </a:p>
        </p:txBody>
      </p:sp>
      <p:sp>
        <p:nvSpPr>
          <p:cNvPr id="23573" name="Rectangle 25"/>
          <p:cNvSpPr>
            <a:spLocks noChangeArrowheads="1"/>
          </p:cNvSpPr>
          <p:nvPr/>
        </p:nvSpPr>
        <p:spPr bwMode="auto">
          <a:xfrm>
            <a:off x="2819400" y="5715000"/>
            <a:ext cx="1219200" cy="3762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Measures</a:t>
            </a:r>
          </a:p>
        </p:txBody>
      </p:sp>
      <p:sp>
        <p:nvSpPr>
          <p:cNvPr id="23574" name="Line 26"/>
          <p:cNvSpPr>
            <a:spLocks noChangeShapeType="1"/>
          </p:cNvSpPr>
          <p:nvPr/>
        </p:nvSpPr>
        <p:spPr bwMode="auto">
          <a:xfrm flipV="1">
            <a:off x="3608389" y="4648200"/>
            <a:ext cx="769937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Line 27"/>
          <p:cNvSpPr>
            <a:spLocks noChangeShapeType="1"/>
          </p:cNvSpPr>
          <p:nvPr/>
        </p:nvSpPr>
        <p:spPr bwMode="auto">
          <a:xfrm flipV="1">
            <a:off x="3589339" y="5191126"/>
            <a:ext cx="788987" cy="561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Line 28"/>
          <p:cNvSpPr>
            <a:spLocks noChangeShapeType="1"/>
          </p:cNvSpPr>
          <p:nvPr/>
        </p:nvSpPr>
        <p:spPr bwMode="auto">
          <a:xfrm flipV="1">
            <a:off x="3589339" y="5559426"/>
            <a:ext cx="904875" cy="193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Line 29"/>
          <p:cNvSpPr>
            <a:spLocks noChangeShapeType="1"/>
          </p:cNvSpPr>
          <p:nvPr/>
        </p:nvSpPr>
        <p:spPr bwMode="auto">
          <a:xfrm flipH="1">
            <a:off x="3165475" y="3816351"/>
            <a:ext cx="1193800" cy="735013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Line 30"/>
          <p:cNvSpPr>
            <a:spLocks noChangeShapeType="1"/>
          </p:cNvSpPr>
          <p:nvPr/>
        </p:nvSpPr>
        <p:spPr bwMode="auto">
          <a:xfrm flipH="1" flipV="1">
            <a:off x="3429000" y="2362200"/>
            <a:ext cx="914400" cy="3810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none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Line 31"/>
          <p:cNvSpPr>
            <a:spLocks noChangeShapeType="1"/>
          </p:cNvSpPr>
          <p:nvPr/>
        </p:nvSpPr>
        <p:spPr bwMode="auto">
          <a:xfrm>
            <a:off x="6096000" y="4267200"/>
            <a:ext cx="533400" cy="3810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Line 32"/>
          <p:cNvSpPr>
            <a:spLocks noChangeShapeType="1"/>
          </p:cNvSpPr>
          <p:nvPr/>
        </p:nvSpPr>
        <p:spPr bwMode="auto">
          <a:xfrm flipV="1">
            <a:off x="6019800" y="2743201"/>
            <a:ext cx="762000" cy="525463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81" name="Group 33"/>
          <p:cNvGrpSpPr>
            <a:grpSpLocks/>
          </p:cNvGrpSpPr>
          <p:nvPr/>
        </p:nvGrpSpPr>
        <p:grpSpPr bwMode="auto">
          <a:xfrm>
            <a:off x="6705600" y="1524001"/>
            <a:ext cx="1303338" cy="1744663"/>
            <a:chOff x="3796" y="1002"/>
            <a:chExt cx="812" cy="1081"/>
          </a:xfrm>
        </p:grpSpPr>
        <p:sp>
          <p:nvSpPr>
            <p:cNvPr id="23613" name="Rectangle 34"/>
            <p:cNvSpPr>
              <a:spLocks noChangeArrowheads="1"/>
            </p:cNvSpPr>
            <p:nvPr/>
          </p:nvSpPr>
          <p:spPr bwMode="auto">
            <a:xfrm>
              <a:off x="3796" y="1262"/>
              <a:ext cx="812" cy="821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item_key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item_name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brand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type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supplier_type</a:t>
              </a:r>
            </a:p>
          </p:txBody>
        </p:sp>
        <p:sp>
          <p:nvSpPr>
            <p:cNvPr id="23614" name="Text Box 35"/>
            <p:cNvSpPr txBox="1">
              <a:spLocks noChangeArrowheads="1"/>
            </p:cNvSpPr>
            <p:nvPr/>
          </p:nvSpPr>
          <p:spPr bwMode="auto">
            <a:xfrm>
              <a:off x="3953" y="1002"/>
              <a:ext cx="401" cy="25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item</a:t>
              </a:r>
            </a:p>
          </p:txBody>
        </p:sp>
      </p:grpSp>
      <p:grpSp>
        <p:nvGrpSpPr>
          <p:cNvPr id="23582" name="Group 36"/>
          <p:cNvGrpSpPr>
            <a:grpSpLocks/>
          </p:cNvGrpSpPr>
          <p:nvPr/>
        </p:nvGrpSpPr>
        <p:grpSpPr bwMode="auto">
          <a:xfrm>
            <a:off x="1828800" y="3962401"/>
            <a:ext cx="1290638" cy="1230313"/>
            <a:chOff x="3896" y="2472"/>
            <a:chExt cx="803" cy="762"/>
          </a:xfrm>
        </p:grpSpPr>
        <p:sp>
          <p:nvSpPr>
            <p:cNvPr id="23611" name="Rectangle 37"/>
            <p:cNvSpPr>
              <a:spLocks noChangeArrowheads="1"/>
            </p:cNvSpPr>
            <p:nvPr/>
          </p:nvSpPr>
          <p:spPr bwMode="auto">
            <a:xfrm>
              <a:off x="3896" y="2716"/>
              <a:ext cx="803" cy="51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branch_key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branch_name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branch_type</a:t>
              </a:r>
            </a:p>
          </p:txBody>
        </p:sp>
        <p:sp>
          <p:nvSpPr>
            <p:cNvPr id="23612" name="Text Box 38"/>
            <p:cNvSpPr txBox="1">
              <a:spLocks noChangeArrowheads="1"/>
            </p:cNvSpPr>
            <p:nvPr/>
          </p:nvSpPr>
          <p:spPr bwMode="auto">
            <a:xfrm>
              <a:off x="3907" y="2472"/>
              <a:ext cx="507" cy="233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branch</a:t>
              </a:r>
            </a:p>
          </p:txBody>
        </p:sp>
      </p:grpSp>
      <p:sp>
        <p:nvSpPr>
          <p:cNvPr id="23583" name="Rectangle 39"/>
          <p:cNvSpPr>
            <a:spLocks noChangeArrowheads="1"/>
          </p:cNvSpPr>
          <p:nvPr/>
        </p:nvSpPr>
        <p:spPr bwMode="auto">
          <a:xfrm>
            <a:off x="8535989" y="2495550"/>
            <a:ext cx="1608137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3584" name="Rectangle 40"/>
          <p:cNvSpPr>
            <a:spLocks noChangeArrowheads="1"/>
          </p:cNvSpPr>
          <p:nvPr/>
        </p:nvSpPr>
        <p:spPr bwMode="auto">
          <a:xfrm>
            <a:off x="8383588" y="1581151"/>
            <a:ext cx="203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Shipping Fact Table</a:t>
            </a:r>
          </a:p>
        </p:txBody>
      </p:sp>
      <p:sp>
        <p:nvSpPr>
          <p:cNvPr id="23585" name="Rectangle 41"/>
          <p:cNvSpPr>
            <a:spLocks noChangeArrowheads="1"/>
          </p:cNvSpPr>
          <p:nvPr/>
        </p:nvSpPr>
        <p:spPr bwMode="auto">
          <a:xfrm>
            <a:off x="8535988" y="2038350"/>
            <a:ext cx="1600200" cy="4524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3586" name="Rectangle 42"/>
          <p:cNvSpPr>
            <a:spLocks noChangeArrowheads="1"/>
          </p:cNvSpPr>
          <p:nvPr/>
        </p:nvSpPr>
        <p:spPr bwMode="auto">
          <a:xfrm>
            <a:off x="8535989" y="2114551"/>
            <a:ext cx="1601787" cy="366713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time_key</a:t>
            </a:r>
          </a:p>
        </p:txBody>
      </p:sp>
      <p:sp>
        <p:nvSpPr>
          <p:cNvPr id="23587" name="Rectangle 43"/>
          <p:cNvSpPr>
            <a:spLocks noChangeArrowheads="1"/>
          </p:cNvSpPr>
          <p:nvPr/>
        </p:nvSpPr>
        <p:spPr bwMode="auto">
          <a:xfrm>
            <a:off x="8535988" y="2571751"/>
            <a:ext cx="1600200" cy="366713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        item_key</a:t>
            </a:r>
          </a:p>
        </p:txBody>
      </p:sp>
      <p:sp>
        <p:nvSpPr>
          <p:cNvPr id="23588" name="Rectangle 44"/>
          <p:cNvSpPr>
            <a:spLocks noChangeArrowheads="1"/>
          </p:cNvSpPr>
          <p:nvPr/>
        </p:nvSpPr>
        <p:spPr bwMode="auto">
          <a:xfrm>
            <a:off x="8535988" y="2952750"/>
            <a:ext cx="1600200" cy="450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3589" name="Rectangle 45"/>
          <p:cNvSpPr>
            <a:spLocks noChangeArrowheads="1"/>
          </p:cNvSpPr>
          <p:nvPr/>
        </p:nvSpPr>
        <p:spPr bwMode="auto">
          <a:xfrm>
            <a:off x="8535988" y="2952751"/>
            <a:ext cx="1600200" cy="366713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    shipper_key</a:t>
            </a:r>
          </a:p>
        </p:txBody>
      </p:sp>
      <p:sp>
        <p:nvSpPr>
          <p:cNvPr id="23590" name="Rectangle 46"/>
          <p:cNvSpPr>
            <a:spLocks noChangeArrowheads="1"/>
          </p:cNvSpPr>
          <p:nvPr/>
        </p:nvSpPr>
        <p:spPr bwMode="auto">
          <a:xfrm>
            <a:off x="8535988" y="3409950"/>
            <a:ext cx="1600200" cy="4524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3591" name="Rectangle 47"/>
          <p:cNvSpPr>
            <a:spLocks noChangeArrowheads="1"/>
          </p:cNvSpPr>
          <p:nvPr/>
        </p:nvSpPr>
        <p:spPr bwMode="auto">
          <a:xfrm>
            <a:off x="8534400" y="3429001"/>
            <a:ext cx="1593850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 from_location</a:t>
            </a:r>
          </a:p>
        </p:txBody>
      </p:sp>
      <p:sp>
        <p:nvSpPr>
          <p:cNvPr id="23592" name="Rectangle 48"/>
          <p:cNvSpPr>
            <a:spLocks noChangeArrowheads="1"/>
          </p:cNvSpPr>
          <p:nvPr/>
        </p:nvSpPr>
        <p:spPr bwMode="auto">
          <a:xfrm>
            <a:off x="8501064" y="3867151"/>
            <a:ext cx="1635125" cy="4556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3593" name="Rectangle 49"/>
          <p:cNvSpPr>
            <a:spLocks noChangeArrowheads="1"/>
          </p:cNvSpPr>
          <p:nvPr/>
        </p:nvSpPr>
        <p:spPr bwMode="auto">
          <a:xfrm>
            <a:off x="8535988" y="3943351"/>
            <a:ext cx="1555750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     to_location</a:t>
            </a:r>
          </a:p>
        </p:txBody>
      </p:sp>
      <p:sp>
        <p:nvSpPr>
          <p:cNvPr id="23594" name="Rectangle 50"/>
          <p:cNvSpPr>
            <a:spLocks noChangeArrowheads="1"/>
          </p:cNvSpPr>
          <p:nvPr/>
        </p:nvSpPr>
        <p:spPr bwMode="auto">
          <a:xfrm>
            <a:off x="8501064" y="4324351"/>
            <a:ext cx="1635125" cy="461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3595" name="Rectangle 51"/>
          <p:cNvSpPr>
            <a:spLocks noChangeArrowheads="1"/>
          </p:cNvSpPr>
          <p:nvPr/>
        </p:nvSpPr>
        <p:spPr bwMode="auto">
          <a:xfrm>
            <a:off x="8535988" y="4365626"/>
            <a:ext cx="1574800" cy="366713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    dollars_cost</a:t>
            </a:r>
          </a:p>
        </p:txBody>
      </p:sp>
      <p:sp>
        <p:nvSpPr>
          <p:cNvPr id="23596" name="Rectangle 52"/>
          <p:cNvSpPr>
            <a:spLocks noChangeArrowheads="1"/>
          </p:cNvSpPr>
          <p:nvPr/>
        </p:nvSpPr>
        <p:spPr bwMode="auto">
          <a:xfrm>
            <a:off x="8501064" y="4781550"/>
            <a:ext cx="1635125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3597" name="Rectangle 53"/>
          <p:cNvSpPr>
            <a:spLocks noChangeArrowheads="1"/>
          </p:cNvSpPr>
          <p:nvPr/>
        </p:nvSpPr>
        <p:spPr bwMode="auto">
          <a:xfrm>
            <a:off x="8516938" y="4811713"/>
            <a:ext cx="1625600" cy="366712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  units_shipped</a:t>
            </a:r>
          </a:p>
        </p:txBody>
      </p:sp>
      <p:sp>
        <p:nvSpPr>
          <p:cNvPr id="23598" name="Line 55"/>
          <p:cNvSpPr>
            <a:spLocks noChangeShapeType="1"/>
          </p:cNvSpPr>
          <p:nvPr/>
        </p:nvSpPr>
        <p:spPr bwMode="auto">
          <a:xfrm flipH="1" flipV="1">
            <a:off x="8153400" y="15240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99" name="Line 56"/>
          <p:cNvSpPr>
            <a:spLocks noChangeShapeType="1"/>
          </p:cNvSpPr>
          <p:nvPr/>
        </p:nvSpPr>
        <p:spPr bwMode="auto">
          <a:xfrm flipH="1">
            <a:off x="4267200" y="1524000"/>
            <a:ext cx="3886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600" name="Line 57"/>
          <p:cNvSpPr>
            <a:spLocks noChangeShapeType="1"/>
          </p:cNvSpPr>
          <p:nvPr/>
        </p:nvSpPr>
        <p:spPr bwMode="auto">
          <a:xfrm flipH="1">
            <a:off x="3429000" y="1524000"/>
            <a:ext cx="914400" cy="45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601" name="Line 58"/>
          <p:cNvSpPr>
            <a:spLocks noChangeShapeType="1"/>
          </p:cNvSpPr>
          <p:nvPr/>
        </p:nvSpPr>
        <p:spPr bwMode="auto">
          <a:xfrm flipH="1" flipV="1">
            <a:off x="8001000" y="2286000"/>
            <a:ext cx="533400" cy="45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602" name="Line 59"/>
          <p:cNvSpPr>
            <a:spLocks noChangeShapeType="1"/>
          </p:cNvSpPr>
          <p:nvPr/>
        </p:nvSpPr>
        <p:spPr bwMode="auto">
          <a:xfrm flipH="1">
            <a:off x="7772400" y="3657600"/>
            <a:ext cx="685800" cy="762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603" name="Line 60"/>
          <p:cNvSpPr>
            <a:spLocks noChangeShapeType="1"/>
          </p:cNvSpPr>
          <p:nvPr/>
        </p:nvSpPr>
        <p:spPr bwMode="auto">
          <a:xfrm flipH="1">
            <a:off x="8001000" y="4191000"/>
            <a:ext cx="457200" cy="228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604" name="Line 61"/>
          <p:cNvSpPr>
            <a:spLocks noChangeShapeType="1"/>
          </p:cNvSpPr>
          <p:nvPr/>
        </p:nvSpPr>
        <p:spPr bwMode="auto">
          <a:xfrm>
            <a:off x="10515600" y="3200400"/>
            <a:ext cx="0" cy="1676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3605" name="Group 63"/>
          <p:cNvGrpSpPr>
            <a:grpSpLocks/>
          </p:cNvGrpSpPr>
          <p:nvPr/>
        </p:nvGrpSpPr>
        <p:grpSpPr bwMode="auto">
          <a:xfrm>
            <a:off x="9136063" y="5410200"/>
            <a:ext cx="1344612" cy="1473200"/>
            <a:chOff x="3891" y="2472"/>
            <a:chExt cx="836" cy="911"/>
          </a:xfrm>
        </p:grpSpPr>
        <p:sp>
          <p:nvSpPr>
            <p:cNvPr id="23609" name="Rectangle 64"/>
            <p:cNvSpPr>
              <a:spLocks noChangeArrowheads="1"/>
            </p:cNvSpPr>
            <p:nvPr/>
          </p:nvSpPr>
          <p:spPr bwMode="auto">
            <a:xfrm>
              <a:off x="3896" y="2715"/>
              <a:ext cx="831" cy="66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shipper_key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shipper_name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location_key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shipper_type</a:t>
              </a:r>
            </a:p>
          </p:txBody>
        </p:sp>
        <p:sp>
          <p:nvSpPr>
            <p:cNvPr id="23610" name="Text Box 65"/>
            <p:cNvSpPr txBox="1">
              <a:spLocks noChangeArrowheads="1"/>
            </p:cNvSpPr>
            <p:nvPr/>
          </p:nvSpPr>
          <p:spPr bwMode="auto">
            <a:xfrm>
              <a:off x="3891" y="2472"/>
              <a:ext cx="539" cy="233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shipper</a:t>
              </a:r>
            </a:p>
          </p:txBody>
        </p:sp>
      </p:grpSp>
      <p:sp>
        <p:nvSpPr>
          <p:cNvPr id="23606" name="Line 66"/>
          <p:cNvSpPr>
            <a:spLocks noChangeShapeType="1"/>
          </p:cNvSpPr>
          <p:nvPr/>
        </p:nvSpPr>
        <p:spPr bwMode="auto">
          <a:xfrm flipH="1">
            <a:off x="10134600" y="4800600"/>
            <a:ext cx="381000" cy="1066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607" name="Line 67"/>
          <p:cNvSpPr>
            <a:spLocks noChangeShapeType="1"/>
          </p:cNvSpPr>
          <p:nvPr/>
        </p:nvSpPr>
        <p:spPr bwMode="auto">
          <a:xfrm>
            <a:off x="10134600" y="3200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608" name="Line 68"/>
          <p:cNvSpPr>
            <a:spLocks noChangeShapeType="1"/>
          </p:cNvSpPr>
          <p:nvPr/>
        </p:nvSpPr>
        <p:spPr bwMode="auto">
          <a:xfrm flipH="1" flipV="1">
            <a:off x="7391400" y="5791200"/>
            <a:ext cx="1752600" cy="685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5CE750-D9B6-4F21-5862-626698372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381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A Concept Hierarchy for a Dimension (location)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6400801" y="1447800"/>
            <a:ext cx="48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all</a:t>
            </a: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4876801" y="2438400"/>
            <a:ext cx="1063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Europe</a:t>
            </a:r>
          </a:p>
        </p:txBody>
      </p:sp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7924800" y="2438400"/>
            <a:ext cx="2095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North_America</a:t>
            </a:r>
          </a:p>
        </p:txBody>
      </p:sp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9553576" y="3505200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Mexico</a:t>
            </a:r>
          </a:p>
        </p:txBody>
      </p:sp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7467601" y="3505200"/>
            <a:ext cx="1096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Canada</a:t>
            </a:r>
          </a:p>
        </p:txBody>
      </p:sp>
      <p:sp>
        <p:nvSpPr>
          <p:cNvPr id="24585" name="Text Box 8"/>
          <p:cNvSpPr txBox="1">
            <a:spLocks noChangeArrowheads="1"/>
          </p:cNvSpPr>
          <p:nvPr/>
        </p:nvSpPr>
        <p:spPr bwMode="auto">
          <a:xfrm>
            <a:off x="5751514" y="3505200"/>
            <a:ext cx="877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Spain</a:t>
            </a:r>
          </a:p>
        </p:txBody>
      </p:sp>
      <p:sp>
        <p:nvSpPr>
          <p:cNvPr id="24586" name="Text Box 9"/>
          <p:cNvSpPr txBox="1">
            <a:spLocks noChangeArrowheads="1"/>
          </p:cNvSpPr>
          <p:nvPr/>
        </p:nvSpPr>
        <p:spPr bwMode="auto">
          <a:xfrm>
            <a:off x="3733801" y="3505200"/>
            <a:ext cx="1317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Germany</a:t>
            </a:r>
          </a:p>
        </p:txBody>
      </p:sp>
      <p:sp>
        <p:nvSpPr>
          <p:cNvPr id="24587" name="Text Box 10"/>
          <p:cNvSpPr txBox="1">
            <a:spLocks noChangeArrowheads="1"/>
          </p:cNvSpPr>
          <p:nvPr/>
        </p:nvSpPr>
        <p:spPr bwMode="auto">
          <a:xfrm>
            <a:off x="6400801" y="4572000"/>
            <a:ext cx="152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Vancouver</a:t>
            </a:r>
          </a:p>
        </p:txBody>
      </p:sp>
      <p:sp>
        <p:nvSpPr>
          <p:cNvPr id="24588" name="Text Box 11"/>
          <p:cNvSpPr txBox="1">
            <a:spLocks noChangeArrowheads="1"/>
          </p:cNvSpPr>
          <p:nvPr/>
        </p:nvSpPr>
        <p:spPr bwMode="auto">
          <a:xfrm>
            <a:off x="7543800" y="5562600"/>
            <a:ext cx="1284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M. Wind</a:t>
            </a:r>
          </a:p>
        </p:txBody>
      </p:sp>
      <p:sp>
        <p:nvSpPr>
          <p:cNvPr id="24589" name="Text Box 12"/>
          <p:cNvSpPr txBox="1">
            <a:spLocks noChangeArrowheads="1"/>
          </p:cNvSpPr>
          <p:nvPr/>
        </p:nvSpPr>
        <p:spPr bwMode="auto">
          <a:xfrm>
            <a:off x="5715001" y="5562600"/>
            <a:ext cx="116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L. Chan</a:t>
            </a:r>
          </a:p>
        </p:txBody>
      </p:sp>
      <p:sp>
        <p:nvSpPr>
          <p:cNvPr id="24590" name="Text Box 13"/>
          <p:cNvSpPr txBox="1">
            <a:spLocks noChangeArrowheads="1"/>
          </p:cNvSpPr>
          <p:nvPr/>
        </p:nvSpPr>
        <p:spPr bwMode="auto">
          <a:xfrm>
            <a:off x="6858000" y="2438400"/>
            <a:ext cx="41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...</a:t>
            </a:r>
          </a:p>
        </p:txBody>
      </p:sp>
      <p:sp>
        <p:nvSpPr>
          <p:cNvPr id="24591" name="Text Box 14"/>
          <p:cNvSpPr txBox="1">
            <a:spLocks noChangeArrowheads="1"/>
          </p:cNvSpPr>
          <p:nvPr/>
        </p:nvSpPr>
        <p:spPr bwMode="auto">
          <a:xfrm>
            <a:off x="8915400" y="3505200"/>
            <a:ext cx="41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...</a:t>
            </a:r>
          </a:p>
        </p:txBody>
      </p:sp>
      <p:sp>
        <p:nvSpPr>
          <p:cNvPr id="24592" name="Text Box 15"/>
          <p:cNvSpPr txBox="1">
            <a:spLocks noChangeArrowheads="1"/>
          </p:cNvSpPr>
          <p:nvPr/>
        </p:nvSpPr>
        <p:spPr bwMode="auto">
          <a:xfrm>
            <a:off x="5181600" y="3505200"/>
            <a:ext cx="41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...</a:t>
            </a:r>
          </a:p>
        </p:txBody>
      </p:sp>
      <p:sp>
        <p:nvSpPr>
          <p:cNvPr id="24593" name="Text Box 16"/>
          <p:cNvSpPr txBox="1">
            <a:spLocks noChangeArrowheads="1"/>
          </p:cNvSpPr>
          <p:nvPr/>
        </p:nvSpPr>
        <p:spPr bwMode="auto">
          <a:xfrm>
            <a:off x="4953000" y="4648200"/>
            <a:ext cx="41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...</a:t>
            </a:r>
          </a:p>
        </p:txBody>
      </p:sp>
      <p:sp>
        <p:nvSpPr>
          <p:cNvPr id="24594" name="Text Box 17"/>
          <p:cNvSpPr txBox="1">
            <a:spLocks noChangeArrowheads="1"/>
          </p:cNvSpPr>
          <p:nvPr/>
        </p:nvSpPr>
        <p:spPr bwMode="auto">
          <a:xfrm>
            <a:off x="8001000" y="4572000"/>
            <a:ext cx="41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...</a:t>
            </a:r>
          </a:p>
        </p:txBody>
      </p:sp>
      <p:sp>
        <p:nvSpPr>
          <p:cNvPr id="24595" name="Text Box 18"/>
          <p:cNvSpPr txBox="1">
            <a:spLocks noChangeArrowheads="1"/>
          </p:cNvSpPr>
          <p:nvPr/>
        </p:nvSpPr>
        <p:spPr bwMode="auto">
          <a:xfrm>
            <a:off x="7010400" y="5562600"/>
            <a:ext cx="41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...</a:t>
            </a:r>
          </a:p>
        </p:txBody>
      </p:sp>
      <p:sp>
        <p:nvSpPr>
          <p:cNvPr id="24596" name="Line 19"/>
          <p:cNvSpPr>
            <a:spLocks noChangeShapeType="1"/>
          </p:cNvSpPr>
          <p:nvPr/>
        </p:nvSpPr>
        <p:spPr bwMode="auto">
          <a:xfrm flipH="1">
            <a:off x="5410200" y="1828800"/>
            <a:ext cx="1219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Line 20"/>
          <p:cNvSpPr>
            <a:spLocks noChangeShapeType="1"/>
          </p:cNvSpPr>
          <p:nvPr/>
        </p:nvSpPr>
        <p:spPr bwMode="auto">
          <a:xfrm>
            <a:off x="6629400" y="1828800"/>
            <a:ext cx="2209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Line 21"/>
          <p:cNvSpPr>
            <a:spLocks noChangeShapeType="1"/>
          </p:cNvSpPr>
          <p:nvPr/>
        </p:nvSpPr>
        <p:spPr bwMode="auto">
          <a:xfrm flipH="1">
            <a:off x="4343400" y="2819400"/>
            <a:ext cx="990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Line 22"/>
          <p:cNvSpPr>
            <a:spLocks noChangeShapeType="1"/>
          </p:cNvSpPr>
          <p:nvPr/>
        </p:nvSpPr>
        <p:spPr bwMode="auto">
          <a:xfrm>
            <a:off x="5334000" y="28194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0" name="Line 23"/>
          <p:cNvSpPr>
            <a:spLocks noChangeShapeType="1"/>
          </p:cNvSpPr>
          <p:nvPr/>
        </p:nvSpPr>
        <p:spPr bwMode="auto">
          <a:xfrm flipH="1">
            <a:off x="8001000" y="2819400"/>
            <a:ext cx="990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Line 24"/>
          <p:cNvSpPr>
            <a:spLocks noChangeShapeType="1"/>
          </p:cNvSpPr>
          <p:nvPr/>
        </p:nvSpPr>
        <p:spPr bwMode="auto">
          <a:xfrm>
            <a:off x="8991600" y="2819400"/>
            <a:ext cx="1143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2" name="Line 25"/>
          <p:cNvSpPr>
            <a:spLocks noChangeShapeType="1"/>
          </p:cNvSpPr>
          <p:nvPr/>
        </p:nvSpPr>
        <p:spPr bwMode="auto">
          <a:xfrm flipH="1">
            <a:off x="3886200" y="38862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Line 26"/>
          <p:cNvSpPr>
            <a:spLocks noChangeShapeType="1"/>
          </p:cNvSpPr>
          <p:nvPr/>
        </p:nvSpPr>
        <p:spPr bwMode="auto">
          <a:xfrm>
            <a:off x="4419600" y="38862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4" name="Line 27"/>
          <p:cNvSpPr>
            <a:spLocks noChangeShapeType="1"/>
          </p:cNvSpPr>
          <p:nvPr/>
        </p:nvSpPr>
        <p:spPr bwMode="auto">
          <a:xfrm flipH="1">
            <a:off x="5715000" y="38862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5" name="Line 28"/>
          <p:cNvSpPr>
            <a:spLocks noChangeShapeType="1"/>
          </p:cNvSpPr>
          <p:nvPr/>
        </p:nvSpPr>
        <p:spPr bwMode="auto">
          <a:xfrm>
            <a:off x="6096000" y="38862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6" name="Line 29"/>
          <p:cNvSpPr>
            <a:spLocks noChangeShapeType="1"/>
          </p:cNvSpPr>
          <p:nvPr/>
        </p:nvSpPr>
        <p:spPr bwMode="auto">
          <a:xfrm flipH="1">
            <a:off x="9753600" y="38862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Line 30"/>
          <p:cNvSpPr>
            <a:spLocks noChangeShapeType="1"/>
          </p:cNvSpPr>
          <p:nvPr/>
        </p:nvSpPr>
        <p:spPr bwMode="auto">
          <a:xfrm>
            <a:off x="10134600" y="38862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Line 31"/>
          <p:cNvSpPr>
            <a:spLocks noChangeShapeType="1"/>
          </p:cNvSpPr>
          <p:nvPr/>
        </p:nvSpPr>
        <p:spPr bwMode="auto">
          <a:xfrm flipH="1">
            <a:off x="3581400" y="51054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Line 32"/>
          <p:cNvSpPr>
            <a:spLocks noChangeShapeType="1"/>
          </p:cNvSpPr>
          <p:nvPr/>
        </p:nvSpPr>
        <p:spPr bwMode="auto">
          <a:xfrm>
            <a:off x="3962400" y="51054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0" name="Line 33"/>
          <p:cNvSpPr>
            <a:spLocks noChangeShapeType="1"/>
          </p:cNvSpPr>
          <p:nvPr/>
        </p:nvSpPr>
        <p:spPr bwMode="auto">
          <a:xfrm flipH="1">
            <a:off x="6400800" y="4953000"/>
            <a:ext cx="685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1" name="Line 34"/>
          <p:cNvSpPr>
            <a:spLocks noChangeShapeType="1"/>
          </p:cNvSpPr>
          <p:nvPr/>
        </p:nvSpPr>
        <p:spPr bwMode="auto">
          <a:xfrm>
            <a:off x="7086600" y="49530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2" name="Text Box 35"/>
          <p:cNvSpPr txBox="1">
            <a:spLocks noChangeArrowheads="1"/>
          </p:cNvSpPr>
          <p:nvPr/>
        </p:nvSpPr>
        <p:spPr bwMode="auto">
          <a:xfrm>
            <a:off x="1828801" y="1524000"/>
            <a:ext cx="48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all</a:t>
            </a:r>
          </a:p>
        </p:txBody>
      </p:sp>
      <p:sp>
        <p:nvSpPr>
          <p:cNvPr id="24613" name="Text Box 36"/>
          <p:cNvSpPr txBox="1">
            <a:spLocks noChangeArrowheads="1"/>
          </p:cNvSpPr>
          <p:nvPr/>
        </p:nvSpPr>
        <p:spPr bwMode="auto">
          <a:xfrm>
            <a:off x="1752601" y="2514600"/>
            <a:ext cx="96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region</a:t>
            </a:r>
          </a:p>
        </p:txBody>
      </p:sp>
      <p:sp>
        <p:nvSpPr>
          <p:cNvPr id="24614" name="Text Box 37"/>
          <p:cNvSpPr txBox="1">
            <a:spLocks noChangeArrowheads="1"/>
          </p:cNvSpPr>
          <p:nvPr/>
        </p:nvSpPr>
        <p:spPr bwMode="auto">
          <a:xfrm>
            <a:off x="1828801" y="5638800"/>
            <a:ext cx="893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office</a:t>
            </a:r>
          </a:p>
        </p:txBody>
      </p:sp>
      <p:sp>
        <p:nvSpPr>
          <p:cNvPr id="24615" name="Line 38"/>
          <p:cNvSpPr>
            <a:spLocks noChangeShapeType="1"/>
          </p:cNvSpPr>
          <p:nvPr/>
        </p:nvSpPr>
        <p:spPr bwMode="auto">
          <a:xfrm flipH="1">
            <a:off x="8839200" y="50292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6" name="Line 39"/>
          <p:cNvSpPr>
            <a:spLocks noChangeShapeType="1"/>
          </p:cNvSpPr>
          <p:nvPr/>
        </p:nvSpPr>
        <p:spPr bwMode="auto">
          <a:xfrm>
            <a:off x="9220200" y="50292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7" name="Line 40"/>
          <p:cNvSpPr>
            <a:spLocks noChangeShapeType="1"/>
          </p:cNvSpPr>
          <p:nvPr/>
        </p:nvSpPr>
        <p:spPr bwMode="auto">
          <a:xfrm flipH="1">
            <a:off x="7162800" y="38862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8" name="Line 41"/>
          <p:cNvSpPr>
            <a:spLocks noChangeShapeType="1"/>
          </p:cNvSpPr>
          <p:nvPr/>
        </p:nvSpPr>
        <p:spPr bwMode="auto">
          <a:xfrm>
            <a:off x="7924800" y="3886200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9" name="Text Box 42"/>
          <p:cNvSpPr txBox="1">
            <a:spLocks noChangeArrowheads="1"/>
          </p:cNvSpPr>
          <p:nvPr/>
        </p:nvSpPr>
        <p:spPr bwMode="auto">
          <a:xfrm>
            <a:off x="1752601" y="3581400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country</a:t>
            </a:r>
          </a:p>
        </p:txBody>
      </p:sp>
      <p:sp>
        <p:nvSpPr>
          <p:cNvPr id="24620" name="Line 43"/>
          <p:cNvSpPr>
            <a:spLocks noChangeShapeType="1"/>
          </p:cNvSpPr>
          <p:nvPr/>
        </p:nvSpPr>
        <p:spPr bwMode="auto">
          <a:xfrm>
            <a:off x="2133600" y="1905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1" name="Line 44"/>
          <p:cNvSpPr>
            <a:spLocks noChangeShapeType="1"/>
          </p:cNvSpPr>
          <p:nvPr/>
        </p:nvSpPr>
        <p:spPr bwMode="auto">
          <a:xfrm>
            <a:off x="2133600" y="2971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2" name="Line 45"/>
          <p:cNvSpPr>
            <a:spLocks noChangeShapeType="1"/>
          </p:cNvSpPr>
          <p:nvPr/>
        </p:nvSpPr>
        <p:spPr bwMode="auto">
          <a:xfrm>
            <a:off x="2133600" y="3962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3" name="Line 46"/>
          <p:cNvSpPr>
            <a:spLocks noChangeShapeType="1"/>
          </p:cNvSpPr>
          <p:nvPr/>
        </p:nvSpPr>
        <p:spPr bwMode="auto">
          <a:xfrm>
            <a:off x="21336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4" name="Text Box 47"/>
          <p:cNvSpPr txBox="1">
            <a:spLocks noChangeArrowheads="1"/>
          </p:cNvSpPr>
          <p:nvPr/>
        </p:nvSpPr>
        <p:spPr bwMode="auto">
          <a:xfrm>
            <a:off x="8610601" y="4648200"/>
            <a:ext cx="116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Toronto</a:t>
            </a:r>
          </a:p>
        </p:txBody>
      </p:sp>
      <p:sp>
        <p:nvSpPr>
          <p:cNvPr id="24625" name="Text Box 48"/>
          <p:cNvSpPr txBox="1">
            <a:spLocks noChangeArrowheads="1"/>
          </p:cNvSpPr>
          <p:nvPr/>
        </p:nvSpPr>
        <p:spPr bwMode="auto">
          <a:xfrm>
            <a:off x="3352800" y="4648200"/>
            <a:ext cx="1335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Frankfurt</a:t>
            </a:r>
          </a:p>
        </p:txBody>
      </p:sp>
      <p:sp>
        <p:nvSpPr>
          <p:cNvPr id="24626" name="Text Box 49"/>
          <p:cNvSpPr txBox="1">
            <a:spLocks noChangeArrowheads="1"/>
          </p:cNvSpPr>
          <p:nvPr/>
        </p:nvSpPr>
        <p:spPr bwMode="auto">
          <a:xfrm>
            <a:off x="1828801" y="4648200"/>
            <a:ext cx="639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city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158387-6F5E-CF25-B6E2-0F5DE38BD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373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Data Cube Measures: Three Categories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Distributive: if the result derived by applying the function to n aggregate values is the same as that derived by applying the function on all the data without partitioning</a:t>
            </a:r>
          </a:p>
          <a:p>
            <a:pPr lvl="2"/>
            <a:r>
              <a:rPr lang="en-US" altLang="en-US" dirty="0"/>
              <a:t>E.g., count(), sum(), min(), max()</a:t>
            </a:r>
          </a:p>
          <a:p>
            <a:r>
              <a:rPr lang="en-US" altLang="en-US" dirty="0"/>
              <a:t>Algebraic: if it can be computed by an algebraic function with M arguments (where M is a bounded integer), each of which is obtained by applying a distributive aggregate function</a:t>
            </a:r>
          </a:p>
          <a:p>
            <a:pPr lvl="2"/>
            <a:r>
              <a:rPr lang="en-US" altLang="en-US" dirty="0" err="1"/>
              <a:t>avg</a:t>
            </a:r>
            <a:r>
              <a:rPr lang="en-US" altLang="en-US" dirty="0"/>
              <a:t>(x) = sum(x) / count(x)</a:t>
            </a:r>
          </a:p>
          <a:p>
            <a:pPr lvl="2"/>
            <a:r>
              <a:rPr lang="en-US" altLang="en-US" dirty="0"/>
              <a:t>Is </a:t>
            </a:r>
            <a:r>
              <a:rPr lang="en-US" altLang="en-US" dirty="0" err="1"/>
              <a:t>min_N</a:t>
            </a:r>
            <a:r>
              <a:rPr lang="en-US" altLang="en-US" dirty="0"/>
              <a:t>() an algebraic measure?   How about </a:t>
            </a:r>
            <a:r>
              <a:rPr lang="en-US" altLang="en-US" dirty="0" err="1"/>
              <a:t>standard_deviation</a:t>
            </a:r>
            <a:r>
              <a:rPr lang="en-US" altLang="en-US" dirty="0"/>
              <a:t>()?</a:t>
            </a:r>
          </a:p>
          <a:p>
            <a:r>
              <a:rPr lang="en-US" altLang="en-US" dirty="0"/>
              <a:t>Holistic: if there is no constant bound on the storage size needed to describe a </a:t>
            </a:r>
            <a:r>
              <a:rPr lang="en-US" altLang="en-US" dirty="0" err="1"/>
              <a:t>subaggregate</a:t>
            </a:r>
            <a:r>
              <a:rPr lang="en-US" altLang="en-US" dirty="0"/>
              <a:t>.  </a:t>
            </a:r>
          </a:p>
          <a:p>
            <a:pPr lvl="2"/>
            <a:r>
              <a:rPr lang="en-US" altLang="en-US" dirty="0"/>
              <a:t>E.g., median(), mode(), rank()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AADA9B-4079-44A2-F126-E0D722496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23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a Data Warehouse?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Defined in many different ways, but not rigorously</a:t>
            </a:r>
          </a:p>
          <a:p>
            <a:pPr lvl="1"/>
            <a:r>
              <a:rPr lang="en-US" altLang="en-US" dirty="0"/>
              <a:t>A decision support database that is maintained separately from the organization’s operational database</a:t>
            </a:r>
          </a:p>
          <a:p>
            <a:pPr lvl="1"/>
            <a:r>
              <a:rPr lang="en-US" altLang="en-US" dirty="0"/>
              <a:t>Support information processing by providing a solid platform of consolidated, historical data for analysis</a:t>
            </a:r>
          </a:p>
          <a:p>
            <a:r>
              <a:rPr lang="en-US" altLang="en-US" dirty="0"/>
              <a:t>“A data warehouse is a subject-oriented, integrated, time-variant, and nonvolatile collection of data in support of management’s decision-making process.”—W. H. </a:t>
            </a:r>
            <a:r>
              <a:rPr lang="en-US" altLang="en-US" dirty="0" err="1"/>
              <a:t>Inmon</a:t>
            </a:r>
            <a:endParaRPr lang="en-US" altLang="en-US" dirty="0"/>
          </a:p>
          <a:p>
            <a:r>
              <a:rPr lang="en-US" altLang="en-US" dirty="0"/>
              <a:t>Data warehousing:</a:t>
            </a:r>
          </a:p>
          <a:p>
            <a:pPr lvl="1"/>
            <a:r>
              <a:rPr lang="en-US" altLang="en-US" dirty="0"/>
              <a:t>The process of constructing and using data warehouses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0FC3E9-11D1-FC03-0D1E-4F11E4D2E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116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Multidimensional Data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Sales volume as a function of product, month, and region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30946" y="2519984"/>
            <a:ext cx="3964954" cy="3799231"/>
            <a:chOff x="2207246" y="2667002"/>
            <a:chExt cx="3964954" cy="3799231"/>
          </a:xfrm>
        </p:grpSpPr>
        <p:sp>
          <p:nvSpPr>
            <p:cNvPr id="27653" name="AutoShape 4"/>
            <p:cNvSpPr>
              <a:spLocks noChangeArrowheads="1"/>
            </p:cNvSpPr>
            <p:nvPr/>
          </p:nvSpPr>
          <p:spPr bwMode="auto">
            <a:xfrm>
              <a:off x="2901950" y="3130550"/>
              <a:ext cx="3263900" cy="2882900"/>
            </a:xfrm>
            <a:prstGeom prst="cube">
              <a:avLst>
                <a:gd name="adj" fmla="val 24995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7654" name="Line 5"/>
            <p:cNvSpPr>
              <a:spLocks noChangeShapeType="1"/>
            </p:cNvSpPr>
            <p:nvPr/>
          </p:nvSpPr>
          <p:spPr bwMode="auto">
            <a:xfrm>
              <a:off x="2895600" y="4191000"/>
              <a:ext cx="2590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5" name="Line 6"/>
            <p:cNvSpPr>
              <a:spLocks noChangeShapeType="1"/>
            </p:cNvSpPr>
            <p:nvPr/>
          </p:nvSpPr>
          <p:spPr bwMode="auto">
            <a:xfrm>
              <a:off x="2886075" y="4495800"/>
              <a:ext cx="2590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6" name="Line 7"/>
            <p:cNvSpPr>
              <a:spLocks noChangeShapeType="1"/>
            </p:cNvSpPr>
            <p:nvPr/>
          </p:nvSpPr>
          <p:spPr bwMode="auto">
            <a:xfrm>
              <a:off x="2895600" y="4876800"/>
              <a:ext cx="2590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7" name="Line 8"/>
            <p:cNvSpPr>
              <a:spLocks noChangeShapeType="1"/>
            </p:cNvSpPr>
            <p:nvPr/>
          </p:nvSpPr>
          <p:spPr bwMode="auto">
            <a:xfrm>
              <a:off x="2895600" y="5181600"/>
              <a:ext cx="2590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8" name="Line 9"/>
            <p:cNvSpPr>
              <a:spLocks noChangeShapeType="1"/>
            </p:cNvSpPr>
            <p:nvPr/>
          </p:nvSpPr>
          <p:spPr bwMode="auto">
            <a:xfrm>
              <a:off x="2895600" y="5486400"/>
              <a:ext cx="2590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9" name="Line 10"/>
            <p:cNvSpPr>
              <a:spLocks noChangeShapeType="1"/>
            </p:cNvSpPr>
            <p:nvPr/>
          </p:nvSpPr>
          <p:spPr bwMode="auto">
            <a:xfrm>
              <a:off x="2895600" y="5791200"/>
              <a:ext cx="2590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0" name="Line 11"/>
            <p:cNvSpPr>
              <a:spLocks noChangeShapeType="1"/>
            </p:cNvSpPr>
            <p:nvPr/>
          </p:nvSpPr>
          <p:spPr bwMode="auto">
            <a:xfrm>
              <a:off x="3200400" y="3886200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1" name="Line 12"/>
            <p:cNvSpPr>
              <a:spLocks noChangeShapeType="1"/>
            </p:cNvSpPr>
            <p:nvPr/>
          </p:nvSpPr>
          <p:spPr bwMode="auto">
            <a:xfrm>
              <a:off x="3886200" y="3886200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2" name="Line 13"/>
            <p:cNvSpPr>
              <a:spLocks noChangeShapeType="1"/>
            </p:cNvSpPr>
            <p:nvPr/>
          </p:nvSpPr>
          <p:spPr bwMode="auto">
            <a:xfrm>
              <a:off x="4267200" y="3886200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3" name="Line 14"/>
            <p:cNvSpPr>
              <a:spLocks noChangeShapeType="1"/>
            </p:cNvSpPr>
            <p:nvPr/>
          </p:nvSpPr>
          <p:spPr bwMode="auto">
            <a:xfrm>
              <a:off x="4572000" y="3886200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4" name="Line 15"/>
            <p:cNvSpPr>
              <a:spLocks noChangeShapeType="1"/>
            </p:cNvSpPr>
            <p:nvPr/>
          </p:nvSpPr>
          <p:spPr bwMode="auto">
            <a:xfrm>
              <a:off x="4876800" y="3886200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5" name="Line 16"/>
            <p:cNvSpPr>
              <a:spLocks noChangeShapeType="1"/>
            </p:cNvSpPr>
            <p:nvPr/>
          </p:nvSpPr>
          <p:spPr bwMode="auto">
            <a:xfrm>
              <a:off x="3505200" y="3886200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6" name="Line 17"/>
            <p:cNvSpPr>
              <a:spLocks noChangeShapeType="1"/>
            </p:cNvSpPr>
            <p:nvPr/>
          </p:nvSpPr>
          <p:spPr bwMode="auto">
            <a:xfrm flipV="1">
              <a:off x="3200400" y="3124200"/>
              <a:ext cx="76200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7" name="Line 18"/>
            <p:cNvSpPr>
              <a:spLocks noChangeShapeType="1"/>
            </p:cNvSpPr>
            <p:nvPr/>
          </p:nvSpPr>
          <p:spPr bwMode="auto">
            <a:xfrm flipV="1">
              <a:off x="3505200" y="3124200"/>
              <a:ext cx="68580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8" name="Line 19"/>
            <p:cNvSpPr>
              <a:spLocks noChangeShapeType="1"/>
            </p:cNvSpPr>
            <p:nvPr/>
          </p:nvSpPr>
          <p:spPr bwMode="auto">
            <a:xfrm flipV="1">
              <a:off x="3886200" y="3124200"/>
              <a:ext cx="68580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9" name="Line 20"/>
            <p:cNvSpPr>
              <a:spLocks noChangeShapeType="1"/>
            </p:cNvSpPr>
            <p:nvPr/>
          </p:nvSpPr>
          <p:spPr bwMode="auto">
            <a:xfrm flipV="1">
              <a:off x="4572000" y="3124200"/>
              <a:ext cx="68580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0" name="Line 21"/>
            <p:cNvSpPr>
              <a:spLocks noChangeShapeType="1"/>
            </p:cNvSpPr>
            <p:nvPr/>
          </p:nvSpPr>
          <p:spPr bwMode="auto">
            <a:xfrm flipV="1">
              <a:off x="4876800" y="3124200"/>
              <a:ext cx="68580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1" name="Line 22"/>
            <p:cNvSpPr>
              <a:spLocks noChangeShapeType="1"/>
            </p:cNvSpPr>
            <p:nvPr/>
          </p:nvSpPr>
          <p:spPr bwMode="auto">
            <a:xfrm flipV="1">
              <a:off x="5181600" y="3124200"/>
              <a:ext cx="68580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2" name="Line 23"/>
            <p:cNvSpPr>
              <a:spLocks noChangeShapeType="1"/>
            </p:cNvSpPr>
            <p:nvPr/>
          </p:nvSpPr>
          <p:spPr bwMode="auto">
            <a:xfrm>
              <a:off x="3429000" y="3352800"/>
              <a:ext cx="2514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3" name="Line 24"/>
            <p:cNvSpPr>
              <a:spLocks noChangeShapeType="1"/>
            </p:cNvSpPr>
            <p:nvPr/>
          </p:nvSpPr>
          <p:spPr bwMode="auto">
            <a:xfrm>
              <a:off x="3200400" y="3581400"/>
              <a:ext cx="2590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4" name="Line 25"/>
            <p:cNvSpPr>
              <a:spLocks noChangeShapeType="1"/>
            </p:cNvSpPr>
            <p:nvPr/>
          </p:nvSpPr>
          <p:spPr bwMode="auto">
            <a:xfrm>
              <a:off x="5181600" y="3886200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5" name="Line 26"/>
            <p:cNvSpPr>
              <a:spLocks noChangeShapeType="1"/>
            </p:cNvSpPr>
            <p:nvPr/>
          </p:nvSpPr>
          <p:spPr bwMode="auto">
            <a:xfrm>
              <a:off x="5943600" y="3352800"/>
              <a:ext cx="0" cy="2209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6" name="Line 27"/>
            <p:cNvSpPr>
              <a:spLocks noChangeShapeType="1"/>
            </p:cNvSpPr>
            <p:nvPr/>
          </p:nvSpPr>
          <p:spPr bwMode="auto">
            <a:xfrm flipV="1">
              <a:off x="5486400" y="3505200"/>
              <a:ext cx="6858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7" name="Line 28"/>
            <p:cNvSpPr>
              <a:spLocks noChangeShapeType="1"/>
            </p:cNvSpPr>
            <p:nvPr/>
          </p:nvSpPr>
          <p:spPr bwMode="auto">
            <a:xfrm flipV="1">
              <a:off x="5486400" y="3886200"/>
              <a:ext cx="685800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8" name="Line 29"/>
            <p:cNvSpPr>
              <a:spLocks noChangeShapeType="1"/>
            </p:cNvSpPr>
            <p:nvPr/>
          </p:nvSpPr>
          <p:spPr bwMode="auto">
            <a:xfrm flipV="1">
              <a:off x="5486400" y="4267200"/>
              <a:ext cx="685800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9" name="Line 30"/>
            <p:cNvSpPr>
              <a:spLocks noChangeShapeType="1"/>
            </p:cNvSpPr>
            <p:nvPr/>
          </p:nvSpPr>
          <p:spPr bwMode="auto">
            <a:xfrm flipV="1">
              <a:off x="5486400" y="4572000"/>
              <a:ext cx="685800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0" name="Line 31"/>
            <p:cNvSpPr>
              <a:spLocks noChangeShapeType="1"/>
            </p:cNvSpPr>
            <p:nvPr/>
          </p:nvSpPr>
          <p:spPr bwMode="auto">
            <a:xfrm flipV="1">
              <a:off x="5486400" y="4876800"/>
              <a:ext cx="685800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1" name="Line 32"/>
            <p:cNvSpPr>
              <a:spLocks noChangeShapeType="1"/>
            </p:cNvSpPr>
            <p:nvPr/>
          </p:nvSpPr>
          <p:spPr bwMode="auto">
            <a:xfrm flipV="1">
              <a:off x="5486400" y="5105400"/>
              <a:ext cx="6858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2" name="Rectangle 33"/>
            <p:cNvSpPr>
              <a:spLocks noChangeArrowheads="1"/>
            </p:cNvSpPr>
            <p:nvPr/>
          </p:nvSpPr>
          <p:spPr bwMode="auto">
            <a:xfrm rot="16200000" flipH="1">
              <a:off x="1866929" y="4525792"/>
              <a:ext cx="1142942" cy="462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Product</a:t>
              </a:r>
            </a:p>
          </p:txBody>
        </p:sp>
        <p:sp>
          <p:nvSpPr>
            <p:cNvPr id="27683" name="Rectangle 34"/>
            <p:cNvSpPr>
              <a:spLocks noChangeArrowheads="1"/>
            </p:cNvSpPr>
            <p:nvPr/>
          </p:nvSpPr>
          <p:spPr bwMode="auto">
            <a:xfrm rot="-2880000">
              <a:off x="2210594" y="2968455"/>
              <a:ext cx="1065213" cy="462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Region</a:t>
              </a:r>
            </a:p>
          </p:txBody>
        </p:sp>
        <p:sp>
          <p:nvSpPr>
            <p:cNvPr id="27684" name="Rectangle 35"/>
            <p:cNvSpPr>
              <a:spLocks noChangeArrowheads="1"/>
            </p:cNvSpPr>
            <p:nvPr/>
          </p:nvSpPr>
          <p:spPr bwMode="auto">
            <a:xfrm>
              <a:off x="3641725" y="6003926"/>
              <a:ext cx="1006686" cy="462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Month</a:t>
              </a:r>
            </a:p>
          </p:txBody>
        </p:sp>
        <p:sp>
          <p:nvSpPr>
            <p:cNvPr id="27685" name="Line 36"/>
            <p:cNvSpPr>
              <a:spLocks noChangeShapeType="1"/>
            </p:cNvSpPr>
            <p:nvPr/>
          </p:nvSpPr>
          <p:spPr bwMode="auto">
            <a:xfrm>
              <a:off x="5791200" y="3581400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6" name="Line 37"/>
            <p:cNvSpPr>
              <a:spLocks noChangeShapeType="1"/>
            </p:cNvSpPr>
            <p:nvPr/>
          </p:nvSpPr>
          <p:spPr bwMode="auto">
            <a:xfrm flipV="1">
              <a:off x="4267200" y="3124200"/>
              <a:ext cx="68580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87" name="Rectangle 38"/>
          <p:cNvSpPr>
            <a:spLocks noChangeArrowheads="1"/>
          </p:cNvSpPr>
          <p:nvPr/>
        </p:nvSpPr>
        <p:spPr bwMode="auto">
          <a:xfrm>
            <a:off x="6412334" y="2351324"/>
            <a:ext cx="4167936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</a:rPr>
              <a:t>Dimensions: </a:t>
            </a:r>
            <a:r>
              <a:rPr lang="en-US" altLang="en-US" sz="2000" b="1" i="1" dirty="0">
                <a:latin typeface="Times New Roman" panose="02020603050405020304" pitchFamily="18" charset="0"/>
              </a:rPr>
              <a:t>Product, Location, Time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</a:rPr>
              <a:t>Hierarchical summarization paths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629400" y="3276601"/>
            <a:ext cx="3844642" cy="2247411"/>
            <a:chOff x="6629400" y="3276601"/>
            <a:chExt cx="3844642" cy="2247411"/>
          </a:xfrm>
        </p:grpSpPr>
        <p:sp>
          <p:nvSpPr>
            <p:cNvPr id="27688" name="Rectangle 39"/>
            <p:cNvSpPr>
              <a:spLocks noChangeArrowheads="1"/>
            </p:cNvSpPr>
            <p:nvPr/>
          </p:nvSpPr>
          <p:spPr bwMode="auto">
            <a:xfrm>
              <a:off x="6629400" y="3276601"/>
              <a:ext cx="3844642" cy="2247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latin typeface="Times New Roman" panose="02020603050405020304" pitchFamily="18" charset="0"/>
                </a:rPr>
                <a:t>Industry   Region         Year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 b="1" dirty="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latin typeface="Times New Roman" panose="02020603050405020304" pitchFamily="18" charset="0"/>
                </a:rPr>
                <a:t>Category   Country  Quarter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 b="1" dirty="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latin typeface="Times New Roman" panose="02020603050405020304" pitchFamily="18" charset="0"/>
                </a:rPr>
                <a:t>Product      City     Month    Week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 b="1" dirty="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latin typeface="Times New Roman" panose="02020603050405020304" pitchFamily="18" charset="0"/>
                </a:rPr>
                <a:t>                   Office         Day</a:t>
              </a:r>
            </a:p>
          </p:txBody>
        </p:sp>
        <p:sp>
          <p:nvSpPr>
            <p:cNvPr id="27689" name="Line 40"/>
            <p:cNvSpPr>
              <a:spLocks noChangeShapeType="1"/>
            </p:cNvSpPr>
            <p:nvPr/>
          </p:nvSpPr>
          <p:spPr bwMode="auto">
            <a:xfrm>
              <a:off x="7162800" y="36576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0" name="Line 41"/>
            <p:cNvSpPr>
              <a:spLocks noChangeShapeType="1"/>
            </p:cNvSpPr>
            <p:nvPr/>
          </p:nvSpPr>
          <p:spPr bwMode="auto">
            <a:xfrm>
              <a:off x="8229600" y="36576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1" name="Line 42"/>
            <p:cNvSpPr>
              <a:spLocks noChangeShapeType="1"/>
            </p:cNvSpPr>
            <p:nvPr/>
          </p:nvSpPr>
          <p:spPr bwMode="auto">
            <a:xfrm>
              <a:off x="9448800" y="36576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2" name="Line 43"/>
            <p:cNvSpPr>
              <a:spLocks noChangeShapeType="1"/>
            </p:cNvSpPr>
            <p:nvPr/>
          </p:nvSpPr>
          <p:spPr bwMode="auto">
            <a:xfrm>
              <a:off x="7162800" y="42672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3" name="Line 44"/>
            <p:cNvSpPr>
              <a:spLocks noChangeShapeType="1"/>
            </p:cNvSpPr>
            <p:nvPr/>
          </p:nvSpPr>
          <p:spPr bwMode="auto">
            <a:xfrm>
              <a:off x="8229600" y="42672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4" name="Line 45"/>
            <p:cNvSpPr>
              <a:spLocks noChangeShapeType="1"/>
            </p:cNvSpPr>
            <p:nvPr/>
          </p:nvSpPr>
          <p:spPr bwMode="auto">
            <a:xfrm>
              <a:off x="8229600" y="48768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5" name="Line 46"/>
            <p:cNvSpPr>
              <a:spLocks noChangeShapeType="1"/>
            </p:cNvSpPr>
            <p:nvPr/>
          </p:nvSpPr>
          <p:spPr bwMode="auto">
            <a:xfrm flipH="1">
              <a:off x="9144000" y="4267200"/>
              <a:ext cx="3048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6" name="Line 47"/>
            <p:cNvSpPr>
              <a:spLocks noChangeShapeType="1"/>
            </p:cNvSpPr>
            <p:nvPr/>
          </p:nvSpPr>
          <p:spPr bwMode="auto">
            <a:xfrm>
              <a:off x="9601200" y="3657600"/>
              <a:ext cx="533400" cy="914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7" name="Line 48"/>
            <p:cNvSpPr>
              <a:spLocks noChangeShapeType="1"/>
            </p:cNvSpPr>
            <p:nvPr/>
          </p:nvSpPr>
          <p:spPr bwMode="auto">
            <a:xfrm>
              <a:off x="9144000" y="4800600"/>
              <a:ext cx="3048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8" name="Line 49"/>
            <p:cNvSpPr>
              <a:spLocks noChangeShapeType="1"/>
            </p:cNvSpPr>
            <p:nvPr/>
          </p:nvSpPr>
          <p:spPr bwMode="auto">
            <a:xfrm flipH="1">
              <a:off x="9525000" y="4800600"/>
              <a:ext cx="3048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184CC6-FF8B-C452-5C23-22FB9C675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177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 Sample Data Cube</a:t>
            </a: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2228850" y="6191250"/>
            <a:ext cx="8001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Monotype Sorts" pitchFamily="2" charset="2"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8677" name="AutoShape 4"/>
          <p:cNvSpPr>
            <a:spLocks noChangeArrowheads="1"/>
          </p:cNvSpPr>
          <p:nvPr/>
        </p:nvSpPr>
        <p:spPr bwMode="auto">
          <a:xfrm>
            <a:off x="7902576" y="1485901"/>
            <a:ext cx="2403475" cy="657225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Total annual sales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of  TVs in U.S.A.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grpSp>
        <p:nvGrpSpPr>
          <p:cNvPr id="28678" name="Group 5"/>
          <p:cNvGrpSpPr>
            <a:grpSpLocks/>
          </p:cNvGrpSpPr>
          <p:nvPr/>
        </p:nvGrpSpPr>
        <p:grpSpPr bwMode="auto">
          <a:xfrm>
            <a:off x="2286001" y="1600201"/>
            <a:ext cx="7127875" cy="4760913"/>
            <a:chOff x="444" y="1008"/>
            <a:chExt cx="4490" cy="2999"/>
          </a:xfrm>
        </p:grpSpPr>
        <p:sp>
          <p:nvSpPr>
            <p:cNvPr id="28679" name="Rectangle 6"/>
            <p:cNvSpPr>
              <a:spLocks noChangeArrowheads="1"/>
            </p:cNvSpPr>
            <p:nvPr/>
          </p:nvSpPr>
          <p:spPr bwMode="auto">
            <a:xfrm>
              <a:off x="2412" y="1008"/>
              <a:ext cx="503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</a:rPr>
                <a:t>Date</a:t>
              </a:r>
            </a:p>
          </p:txBody>
        </p:sp>
        <p:sp>
          <p:nvSpPr>
            <p:cNvPr id="28680" name="Rectangle 7"/>
            <p:cNvSpPr>
              <a:spLocks noChangeArrowheads="1"/>
            </p:cNvSpPr>
            <p:nvPr/>
          </p:nvSpPr>
          <p:spPr bwMode="auto">
            <a:xfrm rot="18615059">
              <a:off x="274" y="1340"/>
              <a:ext cx="77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</a:rPr>
                <a:t>Product</a:t>
              </a:r>
            </a:p>
          </p:txBody>
        </p:sp>
        <p:sp>
          <p:nvSpPr>
            <p:cNvPr id="28681" name="Rectangle 8"/>
            <p:cNvSpPr>
              <a:spLocks noChangeArrowheads="1"/>
            </p:cNvSpPr>
            <p:nvPr/>
          </p:nvSpPr>
          <p:spPr bwMode="auto">
            <a:xfrm rot="16200000">
              <a:off x="4374" y="2086"/>
              <a:ext cx="816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</a:rPr>
                <a:t>Country</a:t>
              </a:r>
            </a:p>
          </p:txBody>
        </p:sp>
        <p:grpSp>
          <p:nvGrpSpPr>
            <p:cNvPr id="28682" name="Group 9"/>
            <p:cNvGrpSpPr>
              <a:grpSpLocks/>
            </p:cNvGrpSpPr>
            <p:nvPr/>
          </p:nvGrpSpPr>
          <p:grpSpPr bwMode="auto">
            <a:xfrm>
              <a:off x="3604" y="3717"/>
              <a:ext cx="1330" cy="290"/>
              <a:chOff x="3508" y="3022"/>
              <a:chExt cx="1330" cy="290"/>
            </a:xfrm>
          </p:grpSpPr>
          <p:sp>
            <p:nvSpPr>
              <p:cNvPr id="28742" name="WordArt 1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854" y="3022"/>
                <a:ext cx="984" cy="290"/>
              </a:xfrm>
              <a:prstGeom prst="rect">
                <a:avLst/>
              </a:prstGeom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/>
                      </a:outerShdw>
                    </a:effectLst>
                    <a:latin typeface="Impact" panose="020B0806030902050204" pitchFamily="34" charset="0"/>
                  </a:rPr>
                  <a:t>All, All, All</a:t>
                </a:r>
              </a:p>
            </p:txBody>
          </p:sp>
          <p:sp>
            <p:nvSpPr>
              <p:cNvPr id="28743" name="AutoShape 11"/>
              <p:cNvSpPr>
                <a:spLocks noChangeArrowheads="1"/>
              </p:cNvSpPr>
              <p:nvPr/>
            </p:nvSpPr>
            <p:spPr bwMode="auto">
              <a:xfrm flipH="1">
                <a:off x="3508" y="3060"/>
                <a:ext cx="209" cy="187"/>
              </a:xfrm>
              <a:prstGeom prst="rightArrow">
                <a:avLst>
                  <a:gd name="adj1" fmla="val 50000"/>
                  <a:gd name="adj2" fmla="val 55888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28683" name="AutoShape 12"/>
            <p:cNvSpPr>
              <a:spLocks noChangeArrowheads="1"/>
            </p:cNvSpPr>
            <p:nvPr/>
          </p:nvSpPr>
          <p:spPr bwMode="auto">
            <a:xfrm>
              <a:off x="3473" y="2787"/>
              <a:ext cx="640" cy="563"/>
            </a:xfrm>
            <a:prstGeom prst="cube">
              <a:avLst>
                <a:gd name="adj" fmla="val 24995"/>
              </a:avLst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8684" name="AutoShape 13"/>
            <p:cNvSpPr>
              <a:spLocks noChangeArrowheads="1"/>
            </p:cNvSpPr>
            <p:nvPr/>
          </p:nvSpPr>
          <p:spPr bwMode="auto">
            <a:xfrm>
              <a:off x="3473" y="2328"/>
              <a:ext cx="640" cy="564"/>
            </a:xfrm>
            <a:prstGeom prst="cube">
              <a:avLst>
                <a:gd name="adj" fmla="val 24995"/>
              </a:avLst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8685" name="AutoShape 14"/>
            <p:cNvSpPr>
              <a:spLocks noChangeArrowheads="1"/>
            </p:cNvSpPr>
            <p:nvPr/>
          </p:nvSpPr>
          <p:spPr bwMode="auto">
            <a:xfrm>
              <a:off x="3473" y="1870"/>
              <a:ext cx="640" cy="563"/>
            </a:xfrm>
            <a:prstGeom prst="cube">
              <a:avLst>
                <a:gd name="adj" fmla="val 24995"/>
              </a:avLst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8686" name="AutoShape 15"/>
            <p:cNvSpPr>
              <a:spLocks noChangeArrowheads="1"/>
            </p:cNvSpPr>
            <p:nvPr/>
          </p:nvSpPr>
          <p:spPr bwMode="auto">
            <a:xfrm>
              <a:off x="3296" y="2958"/>
              <a:ext cx="640" cy="564"/>
            </a:xfrm>
            <a:prstGeom prst="cube">
              <a:avLst>
                <a:gd name="adj" fmla="val 24995"/>
              </a:avLst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8687" name="AutoShape 16"/>
            <p:cNvSpPr>
              <a:spLocks noChangeArrowheads="1"/>
            </p:cNvSpPr>
            <p:nvPr/>
          </p:nvSpPr>
          <p:spPr bwMode="auto">
            <a:xfrm>
              <a:off x="3296" y="2500"/>
              <a:ext cx="640" cy="563"/>
            </a:xfrm>
            <a:prstGeom prst="cube">
              <a:avLst>
                <a:gd name="adj" fmla="val 24995"/>
              </a:avLst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8688" name="AutoShape 17"/>
            <p:cNvSpPr>
              <a:spLocks noChangeArrowheads="1"/>
            </p:cNvSpPr>
            <p:nvPr/>
          </p:nvSpPr>
          <p:spPr bwMode="auto">
            <a:xfrm>
              <a:off x="3296" y="2043"/>
              <a:ext cx="640" cy="562"/>
            </a:xfrm>
            <a:prstGeom prst="cube">
              <a:avLst>
                <a:gd name="adj" fmla="val 24995"/>
              </a:avLst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8689" name="AutoShape 18"/>
            <p:cNvSpPr>
              <a:spLocks noChangeArrowheads="1"/>
            </p:cNvSpPr>
            <p:nvPr/>
          </p:nvSpPr>
          <p:spPr bwMode="auto">
            <a:xfrm>
              <a:off x="3118" y="3130"/>
              <a:ext cx="641" cy="563"/>
            </a:xfrm>
            <a:prstGeom prst="cube">
              <a:avLst>
                <a:gd name="adj" fmla="val 24995"/>
              </a:avLst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8690" name="AutoShape 19"/>
            <p:cNvSpPr>
              <a:spLocks noChangeArrowheads="1"/>
            </p:cNvSpPr>
            <p:nvPr/>
          </p:nvSpPr>
          <p:spPr bwMode="auto">
            <a:xfrm>
              <a:off x="3118" y="2673"/>
              <a:ext cx="641" cy="562"/>
            </a:xfrm>
            <a:prstGeom prst="cube">
              <a:avLst>
                <a:gd name="adj" fmla="val 24995"/>
              </a:avLst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8691" name="AutoShape 20"/>
            <p:cNvSpPr>
              <a:spLocks noChangeArrowheads="1"/>
            </p:cNvSpPr>
            <p:nvPr/>
          </p:nvSpPr>
          <p:spPr bwMode="auto">
            <a:xfrm>
              <a:off x="3118" y="2214"/>
              <a:ext cx="641" cy="564"/>
            </a:xfrm>
            <a:prstGeom prst="cube">
              <a:avLst>
                <a:gd name="adj" fmla="val 24995"/>
              </a:avLst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8692" name="Rectangle 21"/>
            <p:cNvSpPr>
              <a:spLocks noChangeArrowheads="1"/>
            </p:cNvSpPr>
            <p:nvPr/>
          </p:nvSpPr>
          <p:spPr bwMode="auto">
            <a:xfrm>
              <a:off x="444" y="1866"/>
              <a:ext cx="4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Arial" panose="020B0604020202020204" pitchFamily="34" charset="0"/>
                </a:rPr>
                <a:t>sum</a:t>
              </a:r>
              <a:endParaRPr lang="en-US" altLang="en-US" sz="1600" i="1">
                <a:latin typeface="Arial" panose="020B0604020202020204" pitchFamily="34" charset="0"/>
              </a:endParaRPr>
            </a:p>
          </p:txBody>
        </p:sp>
        <p:sp>
          <p:nvSpPr>
            <p:cNvPr id="28693" name="Rectangle 22"/>
            <p:cNvSpPr>
              <a:spLocks noChangeArrowheads="1"/>
            </p:cNvSpPr>
            <p:nvPr/>
          </p:nvSpPr>
          <p:spPr bwMode="auto">
            <a:xfrm>
              <a:off x="3616" y="1206"/>
              <a:ext cx="4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Arial" panose="020B0604020202020204" pitchFamily="34" charset="0"/>
                </a:rPr>
                <a:t>sum</a:t>
              </a:r>
              <a:endParaRPr lang="en-US" altLang="en-US" sz="1600" i="1">
                <a:latin typeface="Arial" panose="020B0604020202020204" pitchFamily="34" charset="0"/>
              </a:endParaRPr>
            </a:p>
          </p:txBody>
        </p:sp>
        <p:sp>
          <p:nvSpPr>
            <p:cNvPr id="28694" name="AutoShape 23"/>
            <p:cNvSpPr>
              <a:spLocks noChangeArrowheads="1"/>
            </p:cNvSpPr>
            <p:nvPr/>
          </p:nvSpPr>
          <p:spPr bwMode="auto">
            <a:xfrm>
              <a:off x="1346" y="1428"/>
              <a:ext cx="641" cy="563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8695" name="AutoShape 24"/>
            <p:cNvSpPr>
              <a:spLocks noChangeArrowheads="1"/>
            </p:cNvSpPr>
            <p:nvPr/>
          </p:nvSpPr>
          <p:spPr bwMode="auto">
            <a:xfrm>
              <a:off x="1170" y="1599"/>
              <a:ext cx="639" cy="564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8696" name="AutoShape 25"/>
            <p:cNvSpPr>
              <a:spLocks noChangeArrowheads="1"/>
            </p:cNvSpPr>
            <p:nvPr/>
          </p:nvSpPr>
          <p:spPr bwMode="auto">
            <a:xfrm>
              <a:off x="992" y="1771"/>
              <a:ext cx="640" cy="563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8697" name="AutoShape 26"/>
            <p:cNvSpPr>
              <a:spLocks noChangeArrowheads="1"/>
            </p:cNvSpPr>
            <p:nvPr/>
          </p:nvSpPr>
          <p:spPr bwMode="auto">
            <a:xfrm>
              <a:off x="1879" y="1428"/>
              <a:ext cx="639" cy="563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8698" name="AutoShape 27"/>
            <p:cNvSpPr>
              <a:spLocks noChangeArrowheads="1"/>
            </p:cNvSpPr>
            <p:nvPr/>
          </p:nvSpPr>
          <p:spPr bwMode="auto">
            <a:xfrm>
              <a:off x="1701" y="1599"/>
              <a:ext cx="641" cy="564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8699" name="AutoShape 28"/>
            <p:cNvSpPr>
              <a:spLocks noChangeArrowheads="1"/>
            </p:cNvSpPr>
            <p:nvPr/>
          </p:nvSpPr>
          <p:spPr bwMode="auto">
            <a:xfrm>
              <a:off x="1524" y="1771"/>
              <a:ext cx="641" cy="563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8700" name="AutoShape 29"/>
            <p:cNvSpPr>
              <a:spLocks noChangeArrowheads="1"/>
            </p:cNvSpPr>
            <p:nvPr/>
          </p:nvSpPr>
          <p:spPr bwMode="auto">
            <a:xfrm>
              <a:off x="2410" y="1428"/>
              <a:ext cx="641" cy="563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8701" name="AutoShape 30"/>
            <p:cNvSpPr>
              <a:spLocks noChangeArrowheads="1"/>
            </p:cNvSpPr>
            <p:nvPr/>
          </p:nvSpPr>
          <p:spPr bwMode="auto">
            <a:xfrm>
              <a:off x="2233" y="1599"/>
              <a:ext cx="641" cy="564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8702" name="AutoShape 31"/>
            <p:cNvSpPr>
              <a:spLocks noChangeArrowheads="1"/>
            </p:cNvSpPr>
            <p:nvPr/>
          </p:nvSpPr>
          <p:spPr bwMode="auto">
            <a:xfrm>
              <a:off x="2055" y="1771"/>
              <a:ext cx="641" cy="563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8703" name="AutoShape 32"/>
            <p:cNvSpPr>
              <a:spLocks noChangeArrowheads="1"/>
            </p:cNvSpPr>
            <p:nvPr/>
          </p:nvSpPr>
          <p:spPr bwMode="auto">
            <a:xfrm>
              <a:off x="2942" y="1428"/>
              <a:ext cx="641" cy="563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8704" name="AutoShape 33"/>
            <p:cNvSpPr>
              <a:spLocks noChangeArrowheads="1"/>
            </p:cNvSpPr>
            <p:nvPr/>
          </p:nvSpPr>
          <p:spPr bwMode="auto">
            <a:xfrm>
              <a:off x="2766" y="1599"/>
              <a:ext cx="639" cy="564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8705" name="AutoShape 34"/>
            <p:cNvSpPr>
              <a:spLocks noChangeArrowheads="1"/>
            </p:cNvSpPr>
            <p:nvPr/>
          </p:nvSpPr>
          <p:spPr bwMode="auto">
            <a:xfrm>
              <a:off x="2588" y="1771"/>
              <a:ext cx="639" cy="563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8706" name="AutoShape 35"/>
            <p:cNvSpPr>
              <a:spLocks noChangeArrowheads="1"/>
            </p:cNvSpPr>
            <p:nvPr/>
          </p:nvSpPr>
          <p:spPr bwMode="auto">
            <a:xfrm>
              <a:off x="3475" y="1428"/>
              <a:ext cx="639" cy="563"/>
            </a:xfrm>
            <a:prstGeom prst="cube">
              <a:avLst>
                <a:gd name="adj" fmla="val 24995"/>
              </a:avLst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8707" name="AutoShape 36"/>
            <p:cNvSpPr>
              <a:spLocks noChangeArrowheads="1"/>
            </p:cNvSpPr>
            <p:nvPr/>
          </p:nvSpPr>
          <p:spPr bwMode="auto">
            <a:xfrm>
              <a:off x="3297" y="1599"/>
              <a:ext cx="639" cy="564"/>
            </a:xfrm>
            <a:prstGeom prst="cube">
              <a:avLst>
                <a:gd name="adj" fmla="val 24995"/>
              </a:avLst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8708" name="AutoShape 37"/>
            <p:cNvSpPr>
              <a:spLocks noChangeArrowheads="1"/>
            </p:cNvSpPr>
            <p:nvPr/>
          </p:nvSpPr>
          <p:spPr bwMode="auto">
            <a:xfrm>
              <a:off x="3119" y="1771"/>
              <a:ext cx="641" cy="563"/>
            </a:xfrm>
            <a:prstGeom prst="cube">
              <a:avLst>
                <a:gd name="adj" fmla="val 24995"/>
              </a:avLst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grpSp>
          <p:nvGrpSpPr>
            <p:cNvPr id="28709" name="Group 38"/>
            <p:cNvGrpSpPr>
              <a:grpSpLocks/>
            </p:cNvGrpSpPr>
            <p:nvPr/>
          </p:nvGrpSpPr>
          <p:grpSpPr bwMode="auto">
            <a:xfrm>
              <a:off x="823" y="1926"/>
              <a:ext cx="2768" cy="1937"/>
              <a:chOff x="1388" y="1937"/>
              <a:chExt cx="2026" cy="1310"/>
            </a:xfrm>
          </p:grpSpPr>
          <p:sp>
            <p:nvSpPr>
              <p:cNvPr id="28722" name="AutoShape 39"/>
              <p:cNvSpPr>
                <a:spLocks noChangeArrowheads="1"/>
              </p:cNvSpPr>
              <p:nvPr/>
            </p:nvSpPr>
            <p:spPr bwMode="auto">
              <a:xfrm>
                <a:off x="1388" y="2867"/>
                <a:ext cx="469" cy="380"/>
              </a:xfrm>
              <a:prstGeom prst="cube">
                <a:avLst>
                  <a:gd name="adj" fmla="val 24995"/>
                </a:avLst>
              </a:prstGeom>
              <a:solidFill>
                <a:srgbClr val="FF99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8723" name="AutoShape 40"/>
              <p:cNvSpPr>
                <a:spLocks noChangeArrowheads="1"/>
              </p:cNvSpPr>
              <p:nvPr/>
            </p:nvSpPr>
            <p:spPr bwMode="auto">
              <a:xfrm>
                <a:off x="1778" y="2867"/>
                <a:ext cx="468" cy="380"/>
              </a:xfrm>
              <a:prstGeom prst="cube">
                <a:avLst>
                  <a:gd name="adj" fmla="val 24995"/>
                </a:avLst>
              </a:prstGeom>
              <a:solidFill>
                <a:srgbClr val="FF99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8724" name="AutoShape 41"/>
              <p:cNvSpPr>
                <a:spLocks noChangeArrowheads="1"/>
              </p:cNvSpPr>
              <p:nvPr/>
            </p:nvSpPr>
            <p:spPr bwMode="auto">
              <a:xfrm>
                <a:off x="1388" y="2557"/>
                <a:ext cx="469" cy="381"/>
              </a:xfrm>
              <a:prstGeom prst="cube">
                <a:avLst>
                  <a:gd name="adj" fmla="val 24995"/>
                </a:avLst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8725" name="AutoShape 42"/>
              <p:cNvSpPr>
                <a:spLocks noChangeArrowheads="1"/>
              </p:cNvSpPr>
              <p:nvPr/>
            </p:nvSpPr>
            <p:spPr bwMode="auto">
              <a:xfrm>
                <a:off x="1389" y="2258"/>
                <a:ext cx="469" cy="380"/>
              </a:xfrm>
              <a:prstGeom prst="cube">
                <a:avLst>
                  <a:gd name="adj" fmla="val 24995"/>
                </a:avLst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8726" name="AutoShape 43"/>
              <p:cNvSpPr>
                <a:spLocks noChangeArrowheads="1"/>
              </p:cNvSpPr>
              <p:nvPr/>
            </p:nvSpPr>
            <p:spPr bwMode="auto">
              <a:xfrm>
                <a:off x="1778" y="2557"/>
                <a:ext cx="468" cy="381"/>
              </a:xfrm>
              <a:prstGeom prst="cube">
                <a:avLst>
                  <a:gd name="adj" fmla="val 24995"/>
                </a:avLst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8727" name="AutoShape 44"/>
              <p:cNvSpPr>
                <a:spLocks noChangeArrowheads="1"/>
              </p:cNvSpPr>
              <p:nvPr/>
            </p:nvSpPr>
            <p:spPr bwMode="auto">
              <a:xfrm>
                <a:off x="1778" y="2247"/>
                <a:ext cx="468" cy="381"/>
              </a:xfrm>
              <a:prstGeom prst="cube">
                <a:avLst>
                  <a:gd name="adj" fmla="val 24995"/>
                </a:avLst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8728" name="AutoShape 45"/>
              <p:cNvSpPr>
                <a:spLocks noChangeArrowheads="1"/>
              </p:cNvSpPr>
              <p:nvPr/>
            </p:nvSpPr>
            <p:spPr bwMode="auto">
              <a:xfrm>
                <a:off x="2167" y="2867"/>
                <a:ext cx="469" cy="380"/>
              </a:xfrm>
              <a:prstGeom prst="cube">
                <a:avLst>
                  <a:gd name="adj" fmla="val 24995"/>
                </a:avLst>
              </a:prstGeom>
              <a:solidFill>
                <a:srgbClr val="FF99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8729" name="AutoShape 46"/>
              <p:cNvSpPr>
                <a:spLocks noChangeArrowheads="1"/>
              </p:cNvSpPr>
              <p:nvPr/>
            </p:nvSpPr>
            <p:spPr bwMode="auto">
              <a:xfrm>
                <a:off x="2167" y="2557"/>
                <a:ext cx="469" cy="381"/>
              </a:xfrm>
              <a:prstGeom prst="cube">
                <a:avLst>
                  <a:gd name="adj" fmla="val 24995"/>
                </a:avLst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8730" name="AutoShape 47"/>
              <p:cNvSpPr>
                <a:spLocks noChangeArrowheads="1"/>
              </p:cNvSpPr>
              <p:nvPr/>
            </p:nvSpPr>
            <p:spPr bwMode="auto">
              <a:xfrm>
                <a:off x="2167" y="2247"/>
                <a:ext cx="469" cy="381"/>
              </a:xfrm>
              <a:prstGeom prst="cube">
                <a:avLst>
                  <a:gd name="adj" fmla="val 24995"/>
                </a:avLst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8731" name="AutoShape 48"/>
              <p:cNvSpPr>
                <a:spLocks noChangeArrowheads="1"/>
              </p:cNvSpPr>
              <p:nvPr/>
            </p:nvSpPr>
            <p:spPr bwMode="auto">
              <a:xfrm>
                <a:off x="2556" y="2867"/>
                <a:ext cx="469" cy="380"/>
              </a:xfrm>
              <a:prstGeom prst="cube">
                <a:avLst>
                  <a:gd name="adj" fmla="val 24995"/>
                </a:avLst>
              </a:prstGeom>
              <a:solidFill>
                <a:srgbClr val="FF99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8732" name="AutoShape 49"/>
              <p:cNvSpPr>
                <a:spLocks noChangeArrowheads="1"/>
              </p:cNvSpPr>
              <p:nvPr/>
            </p:nvSpPr>
            <p:spPr bwMode="auto">
              <a:xfrm>
                <a:off x="2556" y="2557"/>
                <a:ext cx="469" cy="381"/>
              </a:xfrm>
              <a:prstGeom prst="cube">
                <a:avLst>
                  <a:gd name="adj" fmla="val 24995"/>
                </a:avLst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8733" name="AutoShape 50"/>
              <p:cNvSpPr>
                <a:spLocks noChangeArrowheads="1"/>
              </p:cNvSpPr>
              <p:nvPr/>
            </p:nvSpPr>
            <p:spPr bwMode="auto">
              <a:xfrm>
                <a:off x="2556" y="2247"/>
                <a:ext cx="469" cy="381"/>
              </a:xfrm>
              <a:prstGeom prst="cube">
                <a:avLst>
                  <a:gd name="adj" fmla="val 24995"/>
                </a:avLst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8734" name="AutoShape 51"/>
              <p:cNvSpPr>
                <a:spLocks noChangeArrowheads="1"/>
              </p:cNvSpPr>
              <p:nvPr/>
            </p:nvSpPr>
            <p:spPr bwMode="auto">
              <a:xfrm>
                <a:off x="2946" y="2867"/>
                <a:ext cx="468" cy="380"/>
              </a:xfrm>
              <a:prstGeom prst="cube">
                <a:avLst>
                  <a:gd name="adj" fmla="val 24995"/>
                </a:avLst>
              </a:prstGeom>
              <a:solidFill>
                <a:srgbClr val="0033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8735" name="AutoShape 52"/>
              <p:cNvSpPr>
                <a:spLocks noChangeArrowheads="1"/>
              </p:cNvSpPr>
              <p:nvPr/>
            </p:nvSpPr>
            <p:spPr bwMode="auto">
              <a:xfrm>
                <a:off x="2946" y="2557"/>
                <a:ext cx="468" cy="381"/>
              </a:xfrm>
              <a:prstGeom prst="cube">
                <a:avLst>
                  <a:gd name="adj" fmla="val 24995"/>
                </a:avLst>
              </a:prstGeom>
              <a:solidFill>
                <a:srgbClr val="96969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8736" name="AutoShape 53"/>
              <p:cNvSpPr>
                <a:spLocks noChangeArrowheads="1"/>
              </p:cNvSpPr>
              <p:nvPr/>
            </p:nvSpPr>
            <p:spPr bwMode="auto">
              <a:xfrm>
                <a:off x="2946" y="2247"/>
                <a:ext cx="468" cy="381"/>
              </a:xfrm>
              <a:prstGeom prst="cube">
                <a:avLst>
                  <a:gd name="adj" fmla="val 24995"/>
                </a:avLst>
              </a:prstGeom>
              <a:solidFill>
                <a:srgbClr val="96969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8737" name="AutoShape 54"/>
              <p:cNvSpPr>
                <a:spLocks noChangeArrowheads="1"/>
              </p:cNvSpPr>
              <p:nvPr/>
            </p:nvSpPr>
            <p:spPr bwMode="auto">
              <a:xfrm>
                <a:off x="1389" y="1948"/>
                <a:ext cx="469" cy="381"/>
              </a:xfrm>
              <a:prstGeom prst="cube">
                <a:avLst>
                  <a:gd name="adj" fmla="val 24995"/>
                </a:avLst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8738" name="AutoShape 55"/>
              <p:cNvSpPr>
                <a:spLocks noChangeArrowheads="1"/>
              </p:cNvSpPr>
              <p:nvPr/>
            </p:nvSpPr>
            <p:spPr bwMode="auto">
              <a:xfrm>
                <a:off x="1779" y="1948"/>
                <a:ext cx="468" cy="381"/>
              </a:xfrm>
              <a:prstGeom prst="cube">
                <a:avLst>
                  <a:gd name="adj" fmla="val 24995"/>
                </a:avLst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8739" name="AutoShape 56"/>
              <p:cNvSpPr>
                <a:spLocks noChangeArrowheads="1"/>
              </p:cNvSpPr>
              <p:nvPr/>
            </p:nvSpPr>
            <p:spPr bwMode="auto">
              <a:xfrm>
                <a:off x="2168" y="1948"/>
                <a:ext cx="469" cy="381"/>
              </a:xfrm>
              <a:prstGeom prst="cube">
                <a:avLst>
                  <a:gd name="adj" fmla="val 24995"/>
                </a:avLst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8740" name="AutoShape 57"/>
              <p:cNvSpPr>
                <a:spLocks noChangeArrowheads="1"/>
              </p:cNvSpPr>
              <p:nvPr/>
            </p:nvSpPr>
            <p:spPr bwMode="auto">
              <a:xfrm>
                <a:off x="2557" y="1948"/>
                <a:ext cx="469" cy="381"/>
              </a:xfrm>
              <a:prstGeom prst="cube">
                <a:avLst>
                  <a:gd name="adj" fmla="val 24995"/>
                </a:avLst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8741" name="AutoShape 58"/>
              <p:cNvSpPr>
                <a:spLocks noChangeArrowheads="1"/>
              </p:cNvSpPr>
              <p:nvPr/>
            </p:nvSpPr>
            <p:spPr bwMode="auto">
              <a:xfrm>
                <a:off x="2946" y="1937"/>
                <a:ext cx="468" cy="381"/>
              </a:xfrm>
              <a:prstGeom prst="cube">
                <a:avLst>
                  <a:gd name="adj" fmla="val 24995"/>
                </a:avLst>
              </a:prstGeom>
              <a:solidFill>
                <a:srgbClr val="96969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8710" name="Rectangle 59"/>
            <p:cNvSpPr>
              <a:spLocks noChangeArrowheads="1"/>
            </p:cNvSpPr>
            <p:nvPr/>
          </p:nvSpPr>
          <p:spPr bwMode="auto">
            <a:xfrm>
              <a:off x="2468" y="1182"/>
              <a:ext cx="769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i="1"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28711" name="Text Box 60"/>
            <p:cNvSpPr txBox="1">
              <a:spLocks noChangeArrowheads="1"/>
            </p:cNvSpPr>
            <p:nvPr/>
          </p:nvSpPr>
          <p:spPr bwMode="auto">
            <a:xfrm>
              <a:off x="1103" y="1300"/>
              <a:ext cx="33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TV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8712" name="Text Box 61"/>
            <p:cNvSpPr txBox="1">
              <a:spLocks noChangeArrowheads="1"/>
            </p:cNvSpPr>
            <p:nvPr/>
          </p:nvSpPr>
          <p:spPr bwMode="auto">
            <a:xfrm>
              <a:off x="679" y="1669"/>
              <a:ext cx="4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VCR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8713" name="Text Box 62"/>
            <p:cNvSpPr txBox="1">
              <a:spLocks noChangeArrowheads="1"/>
            </p:cNvSpPr>
            <p:nvPr/>
          </p:nvSpPr>
          <p:spPr bwMode="auto">
            <a:xfrm>
              <a:off x="941" y="1492"/>
              <a:ext cx="3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PC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8714" name="Text Box 63"/>
            <p:cNvSpPr txBox="1">
              <a:spLocks noChangeArrowheads="1"/>
            </p:cNvSpPr>
            <p:nvPr/>
          </p:nvSpPr>
          <p:spPr bwMode="auto">
            <a:xfrm>
              <a:off x="1472" y="1197"/>
              <a:ext cx="4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1Qtr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8715" name="Text Box 64"/>
            <p:cNvSpPr txBox="1">
              <a:spLocks noChangeArrowheads="1"/>
            </p:cNvSpPr>
            <p:nvPr/>
          </p:nvSpPr>
          <p:spPr bwMode="auto">
            <a:xfrm>
              <a:off x="2036" y="1185"/>
              <a:ext cx="4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2Qtr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8716" name="Text Box 65"/>
            <p:cNvSpPr txBox="1">
              <a:spLocks noChangeArrowheads="1"/>
            </p:cNvSpPr>
            <p:nvPr/>
          </p:nvSpPr>
          <p:spPr bwMode="auto">
            <a:xfrm>
              <a:off x="2528" y="1209"/>
              <a:ext cx="4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3Qtr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8717" name="Text Box 66"/>
            <p:cNvSpPr txBox="1">
              <a:spLocks noChangeArrowheads="1"/>
            </p:cNvSpPr>
            <p:nvPr/>
          </p:nvSpPr>
          <p:spPr bwMode="auto">
            <a:xfrm>
              <a:off x="3104" y="1221"/>
              <a:ext cx="4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4Qtr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8718" name="Text Box 67"/>
            <p:cNvSpPr txBox="1">
              <a:spLocks noChangeArrowheads="1"/>
            </p:cNvSpPr>
            <p:nvPr/>
          </p:nvSpPr>
          <p:spPr bwMode="auto">
            <a:xfrm>
              <a:off x="4085" y="1482"/>
              <a:ext cx="5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U.S.A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8719" name="Text Box 68"/>
            <p:cNvSpPr txBox="1">
              <a:spLocks noChangeArrowheads="1"/>
            </p:cNvSpPr>
            <p:nvPr/>
          </p:nvSpPr>
          <p:spPr bwMode="auto">
            <a:xfrm>
              <a:off x="4034" y="1974"/>
              <a:ext cx="5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Canada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8720" name="Text Box 69"/>
            <p:cNvSpPr txBox="1">
              <a:spLocks noChangeArrowheads="1"/>
            </p:cNvSpPr>
            <p:nvPr/>
          </p:nvSpPr>
          <p:spPr bwMode="auto">
            <a:xfrm>
              <a:off x="4054" y="2394"/>
              <a:ext cx="6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Mexico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8721" name="Text Box 70"/>
            <p:cNvSpPr txBox="1">
              <a:spLocks noChangeArrowheads="1"/>
            </p:cNvSpPr>
            <p:nvPr/>
          </p:nvSpPr>
          <p:spPr bwMode="auto">
            <a:xfrm>
              <a:off x="4180" y="2874"/>
              <a:ext cx="37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anose="02020603050405020304" pitchFamily="18" charset="0"/>
                </a:rPr>
                <a:t>sum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DB2CEC-1DE0-FBDF-A2A6-885A8755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563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Cuboids Corresponding to the Cube</a:t>
            </a:r>
          </a:p>
        </p:txBody>
      </p:sp>
      <p:sp>
        <p:nvSpPr>
          <p:cNvPr id="29700" name="AutoShape 3"/>
          <p:cNvSpPr>
            <a:spLocks noChangeArrowheads="1"/>
          </p:cNvSpPr>
          <p:nvPr/>
        </p:nvSpPr>
        <p:spPr bwMode="auto">
          <a:xfrm>
            <a:off x="4876800" y="2362200"/>
            <a:ext cx="152400" cy="2286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701" name="AutoShape 4"/>
          <p:cNvSpPr>
            <a:spLocks noChangeArrowheads="1"/>
          </p:cNvSpPr>
          <p:nvPr/>
        </p:nvSpPr>
        <p:spPr bwMode="auto">
          <a:xfrm>
            <a:off x="3733800" y="3124200"/>
            <a:ext cx="152400" cy="2286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702" name="AutoShape 5"/>
          <p:cNvSpPr>
            <a:spLocks noChangeArrowheads="1"/>
          </p:cNvSpPr>
          <p:nvPr/>
        </p:nvSpPr>
        <p:spPr bwMode="auto">
          <a:xfrm>
            <a:off x="5029200" y="3124200"/>
            <a:ext cx="152400" cy="2286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703" name="AutoShape 6"/>
          <p:cNvSpPr>
            <a:spLocks noChangeArrowheads="1"/>
          </p:cNvSpPr>
          <p:nvPr/>
        </p:nvSpPr>
        <p:spPr bwMode="auto">
          <a:xfrm>
            <a:off x="6019800" y="3124200"/>
            <a:ext cx="152400" cy="2286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704" name="AutoShape 7"/>
          <p:cNvSpPr>
            <a:spLocks noChangeArrowheads="1"/>
          </p:cNvSpPr>
          <p:nvPr/>
        </p:nvSpPr>
        <p:spPr bwMode="auto">
          <a:xfrm>
            <a:off x="3429000" y="3886200"/>
            <a:ext cx="152400" cy="2286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705" name="AutoShape 8"/>
          <p:cNvSpPr>
            <a:spLocks noChangeArrowheads="1"/>
          </p:cNvSpPr>
          <p:nvPr/>
        </p:nvSpPr>
        <p:spPr bwMode="auto">
          <a:xfrm>
            <a:off x="6934200" y="3962400"/>
            <a:ext cx="152400" cy="2286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706" name="AutoShape 9"/>
          <p:cNvSpPr>
            <a:spLocks noChangeArrowheads="1"/>
          </p:cNvSpPr>
          <p:nvPr/>
        </p:nvSpPr>
        <p:spPr bwMode="auto">
          <a:xfrm>
            <a:off x="4572000" y="3962400"/>
            <a:ext cx="152400" cy="2286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707" name="AutoShape 10"/>
          <p:cNvSpPr>
            <a:spLocks noChangeArrowheads="1"/>
          </p:cNvSpPr>
          <p:nvPr/>
        </p:nvSpPr>
        <p:spPr bwMode="auto">
          <a:xfrm>
            <a:off x="4876800" y="4876800"/>
            <a:ext cx="152400" cy="2286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708" name="Text Box 11"/>
          <p:cNvSpPr txBox="1">
            <a:spLocks noChangeArrowheads="1"/>
          </p:cNvSpPr>
          <p:nvPr/>
        </p:nvSpPr>
        <p:spPr bwMode="auto">
          <a:xfrm>
            <a:off x="4708525" y="1995489"/>
            <a:ext cx="450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>
                <a:latin typeface="Times New Roman" panose="02020603050405020304" pitchFamily="18" charset="0"/>
                <a:ea typeface="SimSun" panose="02010600030101010101" pitchFamily="2" charset="-122"/>
              </a:rPr>
              <a:t>all</a:t>
            </a:r>
            <a:endParaRPr lang="en-US" altLang="zh-CN" sz="24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9709" name="Line 12"/>
          <p:cNvSpPr>
            <a:spLocks noChangeShapeType="1"/>
          </p:cNvSpPr>
          <p:nvPr/>
        </p:nvSpPr>
        <p:spPr bwMode="auto">
          <a:xfrm flipH="1">
            <a:off x="3810000" y="2438400"/>
            <a:ext cx="1143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Line 13"/>
          <p:cNvSpPr>
            <a:spLocks noChangeShapeType="1"/>
          </p:cNvSpPr>
          <p:nvPr/>
        </p:nvSpPr>
        <p:spPr bwMode="auto">
          <a:xfrm>
            <a:off x="4953000" y="2438400"/>
            <a:ext cx="1143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Line 14"/>
          <p:cNvSpPr>
            <a:spLocks noChangeShapeType="1"/>
          </p:cNvSpPr>
          <p:nvPr/>
        </p:nvSpPr>
        <p:spPr bwMode="auto">
          <a:xfrm>
            <a:off x="4953000" y="24384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Line 15"/>
          <p:cNvSpPr>
            <a:spLocks noChangeShapeType="1"/>
          </p:cNvSpPr>
          <p:nvPr/>
        </p:nvSpPr>
        <p:spPr bwMode="auto">
          <a:xfrm flipH="1">
            <a:off x="3505200" y="3200400"/>
            <a:ext cx="304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Line 16"/>
          <p:cNvSpPr>
            <a:spLocks noChangeShapeType="1"/>
          </p:cNvSpPr>
          <p:nvPr/>
        </p:nvSpPr>
        <p:spPr bwMode="auto">
          <a:xfrm flipH="1">
            <a:off x="3505200" y="3200400"/>
            <a:ext cx="1600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Line 17"/>
          <p:cNvSpPr>
            <a:spLocks noChangeShapeType="1"/>
          </p:cNvSpPr>
          <p:nvPr/>
        </p:nvSpPr>
        <p:spPr bwMode="auto">
          <a:xfrm>
            <a:off x="3810000" y="32004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Line 18"/>
          <p:cNvSpPr>
            <a:spLocks noChangeShapeType="1"/>
          </p:cNvSpPr>
          <p:nvPr/>
        </p:nvSpPr>
        <p:spPr bwMode="auto">
          <a:xfrm flipH="1">
            <a:off x="4648200" y="3200400"/>
            <a:ext cx="1447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Line 19"/>
          <p:cNvSpPr>
            <a:spLocks noChangeShapeType="1"/>
          </p:cNvSpPr>
          <p:nvPr/>
        </p:nvSpPr>
        <p:spPr bwMode="auto">
          <a:xfrm>
            <a:off x="5105400" y="3200400"/>
            <a:ext cx="1905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0"/>
          <p:cNvSpPr>
            <a:spLocks noChangeShapeType="1"/>
          </p:cNvSpPr>
          <p:nvPr/>
        </p:nvSpPr>
        <p:spPr bwMode="auto">
          <a:xfrm>
            <a:off x="6096000" y="3200400"/>
            <a:ext cx="914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8" name="Line 21"/>
          <p:cNvSpPr>
            <a:spLocks noChangeShapeType="1"/>
          </p:cNvSpPr>
          <p:nvPr/>
        </p:nvSpPr>
        <p:spPr bwMode="auto">
          <a:xfrm>
            <a:off x="3505200" y="3962400"/>
            <a:ext cx="1447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9" name="Line 22"/>
          <p:cNvSpPr>
            <a:spLocks noChangeShapeType="1"/>
          </p:cNvSpPr>
          <p:nvPr/>
        </p:nvSpPr>
        <p:spPr bwMode="auto">
          <a:xfrm>
            <a:off x="4648200" y="4038600"/>
            <a:ext cx="304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0" name="Line 23"/>
          <p:cNvSpPr>
            <a:spLocks noChangeShapeType="1"/>
          </p:cNvSpPr>
          <p:nvPr/>
        </p:nvSpPr>
        <p:spPr bwMode="auto">
          <a:xfrm flipH="1">
            <a:off x="4953000" y="4038600"/>
            <a:ext cx="2057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Text Box 24"/>
          <p:cNvSpPr txBox="1">
            <a:spLocks noChangeArrowheads="1"/>
          </p:cNvSpPr>
          <p:nvPr/>
        </p:nvSpPr>
        <p:spPr bwMode="auto">
          <a:xfrm>
            <a:off x="3048000" y="2740026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latin typeface="Times New Roman" panose="02020603050405020304" pitchFamily="18" charset="0"/>
                <a:ea typeface="SimSun" panose="02010600030101010101" pitchFamily="2" charset="-122"/>
              </a:rPr>
              <a:t>product</a:t>
            </a:r>
            <a:endParaRPr lang="en-US" altLang="zh-CN" sz="24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9722" name="Text Box 25"/>
          <p:cNvSpPr txBox="1">
            <a:spLocks noChangeArrowheads="1"/>
          </p:cNvSpPr>
          <p:nvPr/>
        </p:nvSpPr>
        <p:spPr bwMode="auto">
          <a:xfrm>
            <a:off x="4556126" y="2757489"/>
            <a:ext cx="606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Times New Roman" panose="02020603050405020304" pitchFamily="18" charset="0"/>
                <a:ea typeface="SimSun" panose="02010600030101010101" pitchFamily="2" charset="-122"/>
              </a:rPr>
              <a:t>date</a:t>
            </a:r>
            <a:endParaRPr lang="en-US" altLang="zh-CN" sz="24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9723" name="Text Box 26"/>
          <p:cNvSpPr txBox="1">
            <a:spLocks noChangeArrowheads="1"/>
          </p:cNvSpPr>
          <p:nvPr/>
        </p:nvSpPr>
        <p:spPr bwMode="auto">
          <a:xfrm>
            <a:off x="5927725" y="2681289"/>
            <a:ext cx="958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Times New Roman" panose="02020603050405020304" pitchFamily="18" charset="0"/>
                <a:ea typeface="SimSun" panose="02010600030101010101" pitchFamily="2" charset="-122"/>
              </a:rPr>
              <a:t>country</a:t>
            </a:r>
            <a:endParaRPr lang="en-US" altLang="zh-CN" sz="24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9724" name="Text Box 27"/>
          <p:cNvSpPr txBox="1">
            <a:spLocks noChangeArrowheads="1"/>
          </p:cNvSpPr>
          <p:nvPr/>
        </p:nvSpPr>
        <p:spPr bwMode="auto">
          <a:xfrm>
            <a:off x="2270125" y="3543301"/>
            <a:ext cx="132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latin typeface="Times New Roman" panose="02020603050405020304" pitchFamily="18" charset="0"/>
                <a:ea typeface="SimSun" panose="02010600030101010101" pitchFamily="2" charset="-122"/>
              </a:rPr>
              <a:t>product,date</a:t>
            </a:r>
            <a:endParaRPr lang="en-US" altLang="zh-CN" sz="24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9725" name="Text Box 28"/>
          <p:cNvSpPr txBox="1">
            <a:spLocks noChangeArrowheads="1"/>
          </p:cNvSpPr>
          <p:nvPr/>
        </p:nvSpPr>
        <p:spPr bwMode="auto">
          <a:xfrm>
            <a:off x="4251325" y="3543301"/>
            <a:ext cx="1638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latin typeface="Times New Roman" panose="02020603050405020304" pitchFamily="18" charset="0"/>
                <a:ea typeface="SimSun" panose="02010600030101010101" pitchFamily="2" charset="-122"/>
              </a:rPr>
              <a:t>product,country</a:t>
            </a:r>
            <a:endParaRPr lang="en-US" altLang="zh-CN" sz="24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9726" name="Text Box 29"/>
          <p:cNvSpPr txBox="1">
            <a:spLocks noChangeArrowheads="1"/>
          </p:cNvSpPr>
          <p:nvPr/>
        </p:nvSpPr>
        <p:spPr bwMode="auto">
          <a:xfrm>
            <a:off x="6765925" y="3543301"/>
            <a:ext cx="1377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latin typeface="Times New Roman" panose="02020603050405020304" pitchFamily="18" charset="0"/>
                <a:ea typeface="SimSun" panose="02010600030101010101" pitchFamily="2" charset="-122"/>
              </a:rPr>
              <a:t>date, country</a:t>
            </a:r>
            <a:endParaRPr lang="en-US" altLang="zh-CN" sz="24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9727" name="Text Box 30"/>
          <p:cNvSpPr txBox="1">
            <a:spLocks noChangeArrowheads="1"/>
          </p:cNvSpPr>
          <p:nvPr/>
        </p:nvSpPr>
        <p:spPr bwMode="auto">
          <a:xfrm>
            <a:off x="4022725" y="4991101"/>
            <a:ext cx="2190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latin typeface="Times New Roman" panose="02020603050405020304" pitchFamily="18" charset="0"/>
                <a:ea typeface="SimSun" panose="02010600030101010101" pitchFamily="2" charset="-122"/>
              </a:rPr>
              <a:t>product, date, country</a:t>
            </a:r>
            <a:endParaRPr lang="en-US" altLang="zh-CN" sz="24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9728" name="Text Box 31"/>
          <p:cNvSpPr txBox="1">
            <a:spLocks noChangeArrowheads="1"/>
          </p:cNvSpPr>
          <p:nvPr/>
        </p:nvSpPr>
        <p:spPr bwMode="auto">
          <a:xfrm>
            <a:off x="8077200" y="2286001"/>
            <a:ext cx="2044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>
                <a:latin typeface="Times New Roman" panose="02020603050405020304" pitchFamily="18" charset="0"/>
                <a:ea typeface="SimSun" panose="02010600030101010101" pitchFamily="2" charset="-122"/>
              </a:rPr>
              <a:t>0-</a:t>
            </a:r>
            <a:r>
              <a:rPr lang="en-US" altLang="zh-CN" sz="2000">
                <a:latin typeface="Times New Roman" panose="02020603050405020304" pitchFamily="18" charset="0"/>
                <a:ea typeface="SimSun" panose="02010600030101010101" pitchFamily="2" charset="-122"/>
              </a:rPr>
              <a:t>D (</a:t>
            </a:r>
            <a:r>
              <a:rPr lang="en-US" altLang="zh-CN" sz="2000" i="1">
                <a:latin typeface="Times New Roman" panose="02020603050405020304" pitchFamily="18" charset="0"/>
                <a:ea typeface="SimSun" panose="02010600030101010101" pitchFamily="2" charset="-122"/>
              </a:rPr>
              <a:t>apex</a:t>
            </a:r>
            <a:r>
              <a:rPr lang="en-US" altLang="zh-CN" sz="2000">
                <a:latin typeface="Times New Roman" panose="02020603050405020304" pitchFamily="18" charset="0"/>
                <a:ea typeface="SimSun" panose="02010600030101010101" pitchFamily="2" charset="-122"/>
              </a:rPr>
              <a:t>) cuboid</a:t>
            </a:r>
            <a:endParaRPr lang="en-US" altLang="zh-CN" sz="24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9729" name="Text Box 32"/>
          <p:cNvSpPr txBox="1">
            <a:spLocks noChangeArrowheads="1"/>
          </p:cNvSpPr>
          <p:nvPr/>
        </p:nvSpPr>
        <p:spPr bwMode="auto">
          <a:xfrm>
            <a:off x="8061326" y="2909889"/>
            <a:ext cx="1431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>
                <a:latin typeface="Times New Roman" panose="02020603050405020304" pitchFamily="18" charset="0"/>
                <a:ea typeface="SimSun" panose="02010600030101010101" pitchFamily="2" charset="-122"/>
              </a:rPr>
              <a:t>1-</a:t>
            </a:r>
            <a:r>
              <a:rPr lang="en-US" altLang="zh-CN" sz="2000">
                <a:latin typeface="Times New Roman" panose="02020603050405020304" pitchFamily="18" charset="0"/>
                <a:ea typeface="SimSun" panose="02010600030101010101" pitchFamily="2" charset="-122"/>
              </a:rPr>
              <a:t>D cuboids</a:t>
            </a:r>
            <a:endParaRPr lang="en-US" altLang="zh-CN" sz="24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9730" name="Text Box 33"/>
          <p:cNvSpPr txBox="1">
            <a:spLocks noChangeArrowheads="1"/>
          </p:cNvSpPr>
          <p:nvPr/>
        </p:nvSpPr>
        <p:spPr bwMode="auto">
          <a:xfrm>
            <a:off x="8061326" y="3900489"/>
            <a:ext cx="1431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>
                <a:latin typeface="Times New Roman" panose="02020603050405020304" pitchFamily="18" charset="0"/>
                <a:ea typeface="SimSun" panose="02010600030101010101" pitchFamily="2" charset="-122"/>
              </a:rPr>
              <a:t>2-</a:t>
            </a:r>
            <a:r>
              <a:rPr lang="en-US" altLang="zh-CN" sz="2000">
                <a:latin typeface="Times New Roman" panose="02020603050405020304" pitchFamily="18" charset="0"/>
                <a:ea typeface="SimSun" panose="02010600030101010101" pitchFamily="2" charset="-122"/>
              </a:rPr>
              <a:t>D cuboids</a:t>
            </a:r>
            <a:endParaRPr lang="en-US" altLang="zh-CN" sz="24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9731" name="Text Box 34"/>
          <p:cNvSpPr txBox="1">
            <a:spLocks noChangeArrowheads="1"/>
          </p:cNvSpPr>
          <p:nvPr/>
        </p:nvSpPr>
        <p:spPr bwMode="auto">
          <a:xfrm>
            <a:off x="8061326" y="4738689"/>
            <a:ext cx="2030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>
                <a:latin typeface="Times New Roman" panose="02020603050405020304" pitchFamily="18" charset="0"/>
                <a:ea typeface="SimSun" panose="02010600030101010101" pitchFamily="2" charset="-122"/>
              </a:rPr>
              <a:t>3-</a:t>
            </a:r>
            <a:r>
              <a:rPr lang="en-US" altLang="zh-CN" sz="2000">
                <a:latin typeface="Times New Roman" panose="02020603050405020304" pitchFamily="18" charset="0"/>
                <a:ea typeface="SimSun" panose="02010600030101010101" pitchFamily="2" charset="-122"/>
              </a:rPr>
              <a:t>D (</a:t>
            </a:r>
            <a:r>
              <a:rPr lang="en-US" altLang="zh-CN" sz="2000" i="1">
                <a:latin typeface="Times New Roman" panose="02020603050405020304" pitchFamily="18" charset="0"/>
                <a:ea typeface="SimSun" panose="02010600030101010101" pitchFamily="2" charset="-122"/>
              </a:rPr>
              <a:t>base</a:t>
            </a:r>
            <a:r>
              <a:rPr lang="en-US" altLang="zh-CN" sz="2000">
                <a:latin typeface="Times New Roman" panose="02020603050405020304" pitchFamily="18" charset="0"/>
                <a:ea typeface="SimSun" panose="02010600030101010101" pitchFamily="2" charset="-122"/>
              </a:rPr>
              <a:t>) cuboid</a:t>
            </a:r>
            <a:endParaRPr lang="en-US" altLang="zh-CN" sz="24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2936A4-F21B-F931-672E-05B42F4D7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122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B31D9-D478-7258-E143-CB954C289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978C5-2FEB-0E70-3293-20A24F7A9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warehouse</a:t>
            </a:r>
          </a:p>
          <a:p>
            <a:r>
              <a:rPr lang="en-US" dirty="0"/>
              <a:t>Data warehouse modeling: schema and measures</a:t>
            </a:r>
          </a:p>
          <a:p>
            <a:r>
              <a:rPr lang="en-US" dirty="0"/>
              <a:t>OLAP operations</a:t>
            </a:r>
          </a:p>
          <a:p>
            <a:pPr lvl="1"/>
            <a:r>
              <a:rPr lang="en-US" dirty="0"/>
              <a:t>Typical OLAP operations</a:t>
            </a:r>
          </a:p>
          <a:p>
            <a:pPr lvl="1"/>
            <a:r>
              <a:rPr lang="en-US" dirty="0"/>
              <a:t>Indexing OLAP data: bitmap index and join index</a:t>
            </a:r>
          </a:p>
          <a:p>
            <a:pPr lvl="1"/>
            <a:r>
              <a:rPr lang="en-US" dirty="0"/>
              <a:t>Storage implementation: column-based databases</a:t>
            </a:r>
          </a:p>
          <a:p>
            <a:r>
              <a:rPr lang="en-US" dirty="0"/>
              <a:t>Data cube computation</a:t>
            </a:r>
          </a:p>
          <a:p>
            <a:r>
              <a:rPr lang="en-US" dirty="0"/>
              <a:t>Data cube computation methods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2B93D5-8A7D-19EA-B18D-58B54F3C1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937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8D060-7803-59B9-4C26-DA84C97EF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Analytic Processing (OLAP)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BF27C-A25F-908E-9FAD-CB5E967B1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Conceptually, we may explore all possible subspaces for interesting patterns</a:t>
            </a:r>
          </a:p>
          <a:p>
            <a:r>
              <a:rPr lang="en-US" altLang="en-US" dirty="0"/>
              <a:t>Some fundamental problems in analytics and data mining</a:t>
            </a:r>
          </a:p>
          <a:p>
            <a:pPr lvl="1"/>
            <a:r>
              <a:rPr lang="en-US" altLang="en-US" dirty="0"/>
              <a:t>What patterns are interesting?</a:t>
            </a:r>
          </a:p>
          <a:p>
            <a:pPr lvl="1"/>
            <a:r>
              <a:rPr lang="en-US" altLang="en-US" dirty="0"/>
              <a:t>How can we explore all possible subspaces systematically and efficiently?</a:t>
            </a:r>
          </a:p>
          <a:p>
            <a:r>
              <a:rPr lang="en-US" altLang="en-US" dirty="0"/>
              <a:t>Aggregates and group-</a:t>
            </a:r>
            <a:r>
              <a:rPr lang="en-US" altLang="en-US" dirty="0" err="1"/>
              <a:t>bys</a:t>
            </a:r>
            <a:r>
              <a:rPr lang="en-US" altLang="en-US" dirty="0"/>
              <a:t> are frequently used in data analysis and summarization</a:t>
            </a:r>
          </a:p>
          <a:p>
            <a:pPr lvl="1"/>
            <a:r>
              <a:rPr lang="en-US" altLang="en-US" dirty="0"/>
              <a:t>SELECT time, altitude, AVG(temp) </a:t>
            </a:r>
          </a:p>
          <a:p>
            <a:pPr lvl="1"/>
            <a:r>
              <a:rPr lang="en-US" altLang="en-US" dirty="0"/>
              <a:t>FROM weather GOUP BY time, altitude;</a:t>
            </a:r>
          </a:p>
          <a:p>
            <a:pPr lvl="1"/>
            <a:r>
              <a:rPr lang="en-US" altLang="en-US" dirty="0"/>
              <a:t>In TPC, 6 standard benchmarks have 83 queries, aggregates are used 59 times, group-</a:t>
            </a:r>
            <a:r>
              <a:rPr lang="en-US" altLang="en-US" dirty="0" err="1"/>
              <a:t>bys</a:t>
            </a:r>
            <a:r>
              <a:rPr lang="en-US" altLang="en-US" dirty="0"/>
              <a:t> are used 20 times</a:t>
            </a:r>
          </a:p>
          <a:p>
            <a:r>
              <a:rPr lang="en-US" altLang="en-US" dirty="0"/>
              <a:t>Online analytical processing (OLAP): the techniques that answer multi-dimensional analytical (MDA) queries efficiently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ED15BB-D04C-261A-37AC-759D78C25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926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4B7252E0-3A3C-C2F1-8A6D-46EB4F8E7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926" y="2038943"/>
            <a:ext cx="4804881" cy="445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E62519-A89F-95B7-89C1-8238C981A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OLAP Operations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13E63-8729-B9B0-B6C0-471636BD9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65686" cy="4351338"/>
          </a:xfrm>
        </p:spPr>
        <p:txBody>
          <a:bodyPr/>
          <a:lstStyle/>
          <a:p>
            <a:r>
              <a:rPr lang="en-US" altLang="en-US" dirty="0"/>
              <a:t>Roll up (drill-up): summarize data by climbing up hierarchy or by dimension reduction</a:t>
            </a:r>
          </a:p>
          <a:p>
            <a:pPr lvl="1"/>
            <a:r>
              <a:rPr lang="en-US" altLang="en-US" dirty="0"/>
              <a:t>(Day, Store, Product type, SUM(sales) </a:t>
            </a:r>
            <a:r>
              <a:rPr lang="en-US" altLang="en-US" dirty="0">
                <a:sym typeface="Wingdings" pitchFamily="2" charset="2"/>
              </a:rPr>
              <a:t> (Month, City, *, SUM(sales))</a:t>
            </a:r>
            <a:endParaRPr lang="en-US" altLang="en-US" dirty="0"/>
          </a:p>
          <a:p>
            <a:r>
              <a:rPr lang="en-US" altLang="en-US" dirty="0"/>
              <a:t>Drill down (roll down): reverse of roll-up, from higher level summary to lower level summary or detailed data, or introducing new dimensions</a:t>
            </a:r>
          </a:p>
          <a:p>
            <a:endParaRPr lang="en-US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D7950EF-0A80-DA29-0386-5262FA0F5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0917" y="6071645"/>
            <a:ext cx="427122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dirty="0"/>
              <a:t>http://</a:t>
            </a:r>
            <a:r>
              <a:rPr lang="en-US" altLang="en-US" sz="1100" dirty="0" err="1"/>
              <a:t>www.tutorialspoint.com</a:t>
            </a:r>
            <a:r>
              <a:rPr lang="en-US" altLang="en-US" sz="1100" dirty="0"/>
              <a:t>/</a:t>
            </a:r>
            <a:r>
              <a:rPr lang="en-US" altLang="en-US" sz="1100" dirty="0" err="1"/>
              <a:t>dwh</a:t>
            </a:r>
            <a:r>
              <a:rPr lang="en-US" altLang="en-US" sz="1100" dirty="0"/>
              <a:t>/images/</a:t>
            </a:r>
            <a:r>
              <a:rPr lang="en-US" altLang="en-US" sz="1100" dirty="0" err="1"/>
              <a:t>rollup.jpg</a:t>
            </a:r>
            <a:endParaRPr lang="en-US" altLang="en-US" sz="11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B129E-807C-8EAF-CFBC-BD1763691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951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>
            <a:extLst>
              <a:ext uri="{FF2B5EF4-FFF2-40B4-BE49-F238E27FC236}">
                <a16:creationId xmlns:a16="http://schemas.microsoft.com/office/drawing/2014/main" id="{561E83E2-B1C4-43E4-E618-B250F92D4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952" y="365125"/>
            <a:ext cx="4204496" cy="568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FAA323B4-A116-93B6-8D24-C4D85381F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006" y="3330358"/>
            <a:ext cx="6175495" cy="302599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CE8722-7F26-83AE-B8CE-3605AA731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Other Operations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3A7E2-A4B8-FE57-DC82-37CEC848C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89686" cy="4351338"/>
          </a:xfrm>
        </p:spPr>
        <p:txBody>
          <a:bodyPr/>
          <a:lstStyle/>
          <a:p>
            <a:r>
              <a:rPr lang="en-US" altLang="en-US" dirty="0"/>
              <a:t>Dice: pick specific values or ranges on some dimensions</a:t>
            </a:r>
          </a:p>
          <a:p>
            <a:r>
              <a:rPr lang="en-US" altLang="en-US" dirty="0"/>
              <a:t>Pivot: “rotate” a cube – changing the order of dimensions in visual analysis</a:t>
            </a:r>
          </a:p>
          <a:p>
            <a:endParaRPr lang="en-US" dirty="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26259F26-0E77-E732-D1C1-9A3881754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3354" y="6197843"/>
            <a:ext cx="3352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dirty="0"/>
              <a:t>http://</a:t>
            </a:r>
            <a:r>
              <a:rPr lang="en-US" altLang="en-US" sz="1100" dirty="0" err="1"/>
              <a:t>en.wikipedia.org</a:t>
            </a:r>
            <a:r>
              <a:rPr lang="en-US" altLang="en-US" sz="1100" dirty="0"/>
              <a:t>/wiki/</a:t>
            </a:r>
            <a:r>
              <a:rPr lang="en-US" altLang="en-US" sz="1100" dirty="0" err="1"/>
              <a:t>File:OLAP_pivoting.png</a:t>
            </a:r>
            <a:endParaRPr lang="en-US" altLang="en-US" sz="11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CF884F-BBC8-2787-74B0-DC9FD27D0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690" y="6217559"/>
            <a:ext cx="333752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dirty="0"/>
              <a:t>http://</a:t>
            </a:r>
            <a:r>
              <a:rPr lang="en-US" altLang="en-US" sz="1100" dirty="0" err="1"/>
              <a:t>www.tutorialspoint.com</a:t>
            </a:r>
            <a:r>
              <a:rPr lang="en-US" altLang="en-US" sz="1100" dirty="0"/>
              <a:t>/</a:t>
            </a:r>
            <a:r>
              <a:rPr lang="en-US" altLang="en-US" sz="1100" dirty="0" err="1"/>
              <a:t>dwh</a:t>
            </a:r>
            <a:r>
              <a:rPr lang="en-US" altLang="en-US" sz="1100" dirty="0"/>
              <a:t>/images/</a:t>
            </a:r>
            <a:r>
              <a:rPr lang="en-US" altLang="en-US" sz="1100" dirty="0" err="1"/>
              <a:t>dice.jpg</a:t>
            </a:r>
            <a:endParaRPr lang="en-US" altLang="en-US" sz="11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BF5EF8-7375-2B05-95EB-67105703D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926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1059" descr="ha02f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"/>
            <a:ext cx="7620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1061"/>
          <p:cNvSpPr txBox="1">
            <a:spLocks noChangeArrowheads="1"/>
          </p:cNvSpPr>
          <p:nvPr/>
        </p:nvSpPr>
        <p:spPr bwMode="auto">
          <a:xfrm>
            <a:off x="76200" y="2020550"/>
            <a:ext cx="41909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Berlin Sans FB Demi" panose="020E0802020502020306" pitchFamily="34" charset="0"/>
              </a:rPr>
              <a:t>Typical OLAP Operations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C82522-978D-783E-2466-F5BC51E4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62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1DB93-AF35-5B85-4D0D-E2A2B7FEA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OLAP Query Example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24CE6F-1679-28EA-424E-3F2675249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 a table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CA" altLang="zh-CN" dirty="0"/>
              <a:t>medicine trials </a:t>
            </a:r>
            <a:r>
              <a:rPr lang="en-US" altLang="zh-CN" dirty="0"/>
              <a:t>(age, gender, …</a:t>
            </a:r>
            <a:r>
              <a:rPr lang="en-US" altLang="en-US" dirty="0"/>
              <a:t>, succeed, …), find the total number of succeeding trials</a:t>
            </a:r>
          </a:p>
          <a:p>
            <a:r>
              <a:rPr lang="en-US" altLang="en-US" dirty="0"/>
              <a:t>Method 1: scan the table once</a:t>
            </a:r>
          </a:p>
          <a:p>
            <a:r>
              <a:rPr lang="en-US" altLang="en-US" dirty="0"/>
              <a:t>Method 2: build a B+ tree index on attribute </a:t>
            </a:r>
            <a:r>
              <a:rPr lang="en-US" altLang="zh-CN" dirty="0"/>
              <a:t>succeed</a:t>
            </a:r>
            <a:r>
              <a:rPr lang="en-US" altLang="en-US" dirty="0"/>
              <a:t>, still need to access all records of succeeding trails</a:t>
            </a:r>
          </a:p>
          <a:p>
            <a:r>
              <a:rPr lang="en-US" altLang="en-US" dirty="0"/>
              <a:t>Can we get the count without scanning many records, even not all records of succeeding trails?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99BC4F-2344-01B6-3DD4-BE680A3CD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602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7FF81-5B7A-F560-44C2-C22D3A9AC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Bitmap Index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DBA7E-BDAA-8F30-1D16-ECCA8C003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For n records, a bitmap index has n bits and can be packed into </a:t>
            </a:r>
            <a:r>
              <a:rPr lang="en-US" altLang="en-US" dirty="0">
                <a:sym typeface="Symbol" pitchFamily="2" charset="2"/>
              </a:rPr>
              <a:t></a:t>
            </a:r>
            <a:r>
              <a:rPr lang="en-US" altLang="en-US" dirty="0"/>
              <a:t>n</a:t>
            </a:r>
            <a:r>
              <a:rPr lang="en-US" altLang="en-US" dirty="0">
                <a:sym typeface="Symbol" pitchFamily="2" charset="2"/>
              </a:rPr>
              <a:t> /8 bytes and </a:t>
            </a:r>
            <a:r>
              <a:rPr lang="en-US" altLang="en-US" dirty="0"/>
              <a:t>n</a:t>
            </a:r>
            <a:r>
              <a:rPr lang="en-US" altLang="en-US" dirty="0">
                <a:sym typeface="Symbol" pitchFamily="2" charset="2"/>
              </a:rPr>
              <a:t> /32 words</a:t>
            </a:r>
          </a:p>
          <a:p>
            <a:r>
              <a:rPr lang="en-US" altLang="en-US" dirty="0">
                <a:sym typeface="Symbol" pitchFamily="2" charset="2"/>
              </a:rPr>
              <a:t>From a bit to the row-id: the j-</a:t>
            </a:r>
            <a:r>
              <a:rPr lang="en-US" altLang="en-US" dirty="0" err="1">
                <a:sym typeface="Symbol" pitchFamily="2" charset="2"/>
              </a:rPr>
              <a:t>th</a:t>
            </a:r>
            <a:r>
              <a:rPr lang="en-US" altLang="en-US" dirty="0">
                <a:sym typeface="Symbol" pitchFamily="2" charset="2"/>
              </a:rPr>
              <a:t> bit of the p-</a:t>
            </a:r>
            <a:r>
              <a:rPr lang="en-US" altLang="en-US" dirty="0" err="1">
                <a:sym typeface="Symbol" pitchFamily="2" charset="2"/>
              </a:rPr>
              <a:t>th</a:t>
            </a:r>
            <a:r>
              <a:rPr lang="en-US" altLang="en-US" dirty="0">
                <a:sym typeface="Symbol" pitchFamily="2" charset="2"/>
              </a:rPr>
              <a:t> byte </a:t>
            </a:r>
            <a:r>
              <a:rPr lang="en-US" altLang="en-US" dirty="0">
                <a:sym typeface="Wingdings" pitchFamily="2" charset="2"/>
              </a:rPr>
              <a:t> row-id = p*8 +j</a:t>
            </a:r>
            <a:endParaRPr lang="en-US" altLang="en-US" dirty="0">
              <a:sym typeface="Symbol" pitchFamily="2" charset="2"/>
            </a:endParaRPr>
          </a:p>
          <a:p>
            <a:r>
              <a:rPr lang="en-US" dirty="0"/>
              <a:t>Counting using bitmap index</a:t>
            </a:r>
          </a:p>
          <a:p>
            <a:pPr lvl="1"/>
            <a:r>
              <a:rPr lang="en-US" dirty="0" err="1"/>
              <a:t>Shcount</a:t>
            </a:r>
            <a:r>
              <a:rPr lang="en-US" dirty="0"/>
              <a:t>[] contains the number of bits in the entry subscript</a:t>
            </a:r>
          </a:p>
          <a:p>
            <a:pPr lvl="1"/>
            <a:r>
              <a:rPr lang="en-US" dirty="0"/>
              <a:t>Example: </a:t>
            </a:r>
            <a:r>
              <a:rPr lang="en-US" dirty="0" err="1"/>
              <a:t>shcount</a:t>
            </a:r>
            <a:r>
              <a:rPr lang="en-US" dirty="0"/>
              <a:t>[01100101]=4</a:t>
            </a:r>
          </a:p>
          <a:p>
            <a:pPr lvl="1"/>
            <a:r>
              <a:rPr lang="en-US" dirty="0"/>
              <a:t>count = 0;</a:t>
            </a:r>
          </a:p>
          <a:p>
            <a:pPr lvl="1"/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SHNUM; 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  <a:p>
            <a:pPr lvl="1"/>
            <a:r>
              <a:rPr lang="en-US" dirty="0"/>
              <a:t>	count += </a:t>
            </a:r>
            <a:r>
              <a:rPr lang="en-US" dirty="0" err="1"/>
              <a:t>shcount</a:t>
            </a:r>
            <a:r>
              <a:rPr lang="en-US" dirty="0"/>
              <a:t>[B[</a:t>
            </a:r>
            <a:r>
              <a:rPr lang="en-US" dirty="0" err="1"/>
              <a:t>i</a:t>
            </a:r>
            <a:r>
              <a:rPr lang="en-US" dirty="0"/>
              <a:t>]];</a:t>
            </a:r>
          </a:p>
          <a:p>
            <a:endParaRPr lang="en-US" dirty="0"/>
          </a:p>
        </p:txBody>
      </p:sp>
      <p:graphicFrame>
        <p:nvGraphicFramePr>
          <p:cNvPr id="5" name="Group 4">
            <a:extLst>
              <a:ext uri="{FF2B5EF4-FFF2-40B4-BE49-F238E27FC236}">
                <a16:creationId xmlns:a16="http://schemas.microsoft.com/office/drawing/2014/main" id="{EAC365B4-9C45-CC19-B77C-26A3FB31EF94}"/>
              </a:ext>
            </a:extLst>
          </p:cNvPr>
          <p:cNvGraphicFramePr>
            <a:graphicFrameLocks noGrp="1"/>
          </p:cNvGraphicFramePr>
          <p:nvPr/>
        </p:nvGraphicFramePr>
        <p:xfrm>
          <a:off x="9365146" y="3619500"/>
          <a:ext cx="2449513" cy="1981200"/>
        </p:xfrm>
        <a:graphic>
          <a:graphicData uri="http://schemas.openxmlformats.org/drawingml/2006/table">
            <a:tbl>
              <a:tblPr/>
              <a:tblGrid>
                <a:gridCol w="960438">
                  <a:extLst>
                    <a:ext uri="{9D8B030D-6E8A-4147-A177-3AD203B41FA5}">
                      <a16:colId xmlns:a16="http://schemas.microsoft.com/office/drawing/2014/main" val="3299308360"/>
                    </a:ext>
                  </a:extLst>
                </a:gridCol>
                <a:gridCol w="1160924">
                  <a:extLst>
                    <a:ext uri="{9D8B030D-6E8A-4147-A177-3AD203B41FA5}">
                      <a16:colId xmlns:a16="http://schemas.microsoft.com/office/drawing/2014/main" val="287006788"/>
                    </a:ext>
                  </a:extLst>
                </a:gridCol>
                <a:gridCol w="328151">
                  <a:extLst>
                    <a:ext uri="{9D8B030D-6E8A-4147-A177-3AD203B41FA5}">
                      <a16:colId xmlns:a16="http://schemas.microsoft.com/office/drawing/2014/main" val="3384357475"/>
                    </a:ext>
                  </a:extLst>
                </a:gridCol>
              </a:tblGrid>
              <a:tr h="1190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succeed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4141992"/>
                  </a:ext>
                </a:extLst>
              </a:tr>
              <a:tr h="117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1971451"/>
                  </a:ext>
                </a:extLst>
              </a:tr>
              <a:tr h="1190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011141"/>
                  </a:ext>
                </a:extLst>
              </a:tr>
              <a:tr h="117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1487064"/>
                  </a:ext>
                </a:extLst>
              </a:tr>
              <a:tr h="1190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1278495"/>
                  </a:ext>
                </a:extLst>
              </a:tr>
            </a:tbl>
          </a:graphicData>
        </a:graphic>
      </p:graphicFrame>
      <p:graphicFrame>
        <p:nvGraphicFramePr>
          <p:cNvPr id="6" name="Group 30">
            <a:extLst>
              <a:ext uri="{FF2B5EF4-FFF2-40B4-BE49-F238E27FC236}">
                <a16:creationId xmlns:a16="http://schemas.microsoft.com/office/drawing/2014/main" id="{71FFC60F-0F8A-9072-39B1-A64DCF8FE524}"/>
              </a:ext>
            </a:extLst>
          </p:cNvPr>
          <p:cNvGraphicFramePr>
            <a:graphicFrameLocks noGrp="1"/>
          </p:cNvGraphicFramePr>
          <p:nvPr/>
        </p:nvGraphicFramePr>
        <p:xfrm>
          <a:off x="7709384" y="5780088"/>
          <a:ext cx="1368425" cy="396875"/>
        </p:xfrm>
        <a:graphic>
          <a:graphicData uri="http://schemas.openxmlformats.org/drawingml/2006/table">
            <a:tbl>
              <a:tblPr/>
              <a:tblGrid>
                <a:gridCol w="311150">
                  <a:extLst>
                    <a:ext uri="{9D8B030D-6E8A-4147-A177-3AD203B41FA5}">
                      <a16:colId xmlns:a16="http://schemas.microsoft.com/office/drawing/2014/main" val="304407636"/>
                    </a:ext>
                  </a:extLst>
                </a:gridCol>
                <a:gridCol w="336550">
                  <a:extLst>
                    <a:ext uri="{9D8B030D-6E8A-4147-A177-3AD203B41FA5}">
                      <a16:colId xmlns:a16="http://schemas.microsoft.com/office/drawing/2014/main" val="3915217392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42575358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927067294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7233595"/>
                  </a:ext>
                </a:extLst>
              </a:tr>
            </a:tbl>
          </a:graphicData>
        </a:graphic>
      </p:graphicFrame>
      <p:cxnSp>
        <p:nvCxnSpPr>
          <p:cNvPr id="7" name="AutoShape 42">
            <a:extLst>
              <a:ext uri="{FF2B5EF4-FFF2-40B4-BE49-F238E27FC236}">
                <a16:creationId xmlns:a16="http://schemas.microsoft.com/office/drawing/2014/main" id="{F314283D-23F3-504F-73CC-900B763BB00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864959" y="4213225"/>
            <a:ext cx="2460625" cy="1566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43">
            <a:extLst>
              <a:ext uri="{FF2B5EF4-FFF2-40B4-BE49-F238E27FC236}">
                <a16:creationId xmlns:a16="http://schemas.microsoft.com/office/drawing/2014/main" id="{63214B83-DE07-0EB8-A580-4A785340A62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188809" y="4608513"/>
            <a:ext cx="2136775" cy="1171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">
            <a:extLst>
              <a:ext uri="{FF2B5EF4-FFF2-40B4-BE49-F238E27FC236}">
                <a16:creationId xmlns:a16="http://schemas.microsoft.com/office/drawing/2014/main" id="{BBAF471D-0F50-EDBD-7648-82B7F16A872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898421" y="5399087"/>
            <a:ext cx="1427163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1CF219E-B879-798E-C9D3-6DB9ECE77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62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Warehouse—Subject-Oriented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Organized around major subjects, such as customer, product, sales</a:t>
            </a:r>
          </a:p>
          <a:p>
            <a:r>
              <a:rPr lang="en-US" altLang="en-US" dirty="0"/>
              <a:t>Focusing on the modeling and analysis of data for decision makers, not on daily operations or transaction processing</a:t>
            </a:r>
          </a:p>
          <a:p>
            <a:r>
              <a:rPr lang="en-US" altLang="en-US" dirty="0"/>
              <a:t>Provide a simple and concise view around particular subject issues by excluding data that are not useful in the decision support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92B253-679C-A2EB-F3B0-63A54BC7E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39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D691D-3369-BB31-CEAF-EAEF958B8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Indexing OLAP Data Using Bitmap Indices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DA91B5-C867-FE27-24A7-772F035B1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775" y="1690688"/>
            <a:ext cx="8938449" cy="453475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EBD7C-0E0D-0504-E21F-5E8ACB9C6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34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44727-8298-2A72-0B47-7082B65C1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Advantages of Bitmap Index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BB704-B182-8C26-0716-65F4AF26C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Efficient in space</a:t>
            </a:r>
          </a:p>
          <a:p>
            <a:r>
              <a:rPr lang="en-US" altLang="en-US" dirty="0"/>
              <a:t>Ready for logic composition</a:t>
            </a:r>
          </a:p>
          <a:p>
            <a:pPr lvl="1"/>
            <a:r>
              <a:rPr lang="en-US" altLang="en-US" dirty="0"/>
              <a:t>C = C1 AND C2</a:t>
            </a:r>
          </a:p>
          <a:p>
            <a:pPr lvl="1"/>
            <a:r>
              <a:rPr lang="en-US" altLang="en-US" dirty="0"/>
              <a:t>Bitmap operations can be used</a:t>
            </a:r>
          </a:p>
          <a:p>
            <a:r>
              <a:rPr lang="en-US" altLang="en-US" dirty="0"/>
              <a:t>Bitmap index only works for categorical data with low cardinality</a:t>
            </a:r>
          </a:p>
          <a:p>
            <a:pPr lvl="1"/>
            <a:r>
              <a:rPr lang="en-US" altLang="en-US" dirty="0"/>
              <a:t>Naively, we need 50 bits per entry to represent the state of a customer in US</a:t>
            </a:r>
          </a:p>
          <a:p>
            <a:pPr lvl="1"/>
            <a:r>
              <a:rPr lang="en-US" altLang="en-US" dirty="0"/>
              <a:t>How to represent a sale in dollars?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5585AE-4651-9106-1233-3B15EC2C4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278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851D8-0920-8F5E-1364-F4CE7311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Bit-Sliced Index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F4943-E42E-8A07-CDCD-9E929B0F5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A sale amount can be written as an integer number of pennies, and then be represented as a binary number of N bits</a:t>
            </a:r>
          </a:p>
          <a:p>
            <a:pPr lvl="1"/>
            <a:r>
              <a:rPr lang="en-US" altLang="en-US" dirty="0"/>
              <a:t>32 bits is good for up to $42,949,672.95, appropriate for many stores</a:t>
            </a:r>
          </a:p>
          <a:p>
            <a:r>
              <a:rPr lang="en-US" altLang="en-US" dirty="0"/>
              <a:t>A bit-sliced index is N bitmaps</a:t>
            </a:r>
          </a:p>
          <a:p>
            <a:pPr lvl="1"/>
            <a:r>
              <a:rPr lang="en-US" altLang="en-US" dirty="0"/>
              <a:t>Tuple j sets in bitmap k if the k-</a:t>
            </a:r>
            <a:r>
              <a:rPr lang="en-US" altLang="en-US" dirty="0" err="1"/>
              <a:t>th</a:t>
            </a:r>
            <a:r>
              <a:rPr lang="en-US" altLang="en-US" dirty="0"/>
              <a:t> bit in its binary representation is on</a:t>
            </a:r>
          </a:p>
          <a:p>
            <a:pPr lvl="1"/>
            <a:r>
              <a:rPr lang="en-US" altLang="en-US" dirty="0"/>
              <a:t>The space costs of bit-sliced index is the same as storing the data directly</a:t>
            </a:r>
          </a:p>
          <a:p>
            <a:pPr lvl="1"/>
            <a:r>
              <a:rPr lang="en-US" altLang="en-US" dirty="0"/>
              <a:t>				SELECT SUM(sales) FROM Sales WHERE C;</a:t>
            </a:r>
          </a:p>
          <a:p>
            <a:pPr lvl="1"/>
            <a:r>
              <a:rPr lang="en-US" altLang="en-US" dirty="0"/>
              <a:t>Tuples satisfying C is identified by a bitmap B</a:t>
            </a:r>
          </a:p>
          <a:p>
            <a:r>
              <a:rPr lang="en-US" altLang="en-US" dirty="0"/>
              <a:t>Direct access to rows to calculate SUM: scan the whole table once</a:t>
            </a:r>
          </a:p>
          <a:p>
            <a:r>
              <a:rPr lang="en-US" altLang="en-US" dirty="0"/>
              <a:t>B+ tree: find the tuples from the tree</a:t>
            </a:r>
          </a:p>
          <a:p>
            <a:r>
              <a:rPr lang="en-US" altLang="en-US" dirty="0"/>
              <a:t>Projection index: only scan attribute sales</a:t>
            </a:r>
          </a:p>
          <a:p>
            <a:r>
              <a:rPr lang="en-US" altLang="en-US" dirty="0"/>
              <a:t>Bit-sliced index: get the sum from ∑(B AND Bk)*2k</a:t>
            </a:r>
          </a:p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176B476-9EA1-787A-0D10-A1E3F22C6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114944"/>
              </p:ext>
            </p:extLst>
          </p:nvPr>
        </p:nvGraphicFramePr>
        <p:xfrm>
          <a:off x="8987182" y="4867275"/>
          <a:ext cx="199003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509">
                  <a:extLst>
                    <a:ext uri="{9D8B030D-6E8A-4147-A177-3AD203B41FA5}">
                      <a16:colId xmlns:a16="http://schemas.microsoft.com/office/drawing/2014/main" val="3241983648"/>
                    </a:ext>
                  </a:extLst>
                </a:gridCol>
                <a:gridCol w="497509">
                  <a:extLst>
                    <a:ext uri="{9D8B030D-6E8A-4147-A177-3AD203B41FA5}">
                      <a16:colId xmlns:a16="http://schemas.microsoft.com/office/drawing/2014/main" val="813978051"/>
                    </a:ext>
                  </a:extLst>
                </a:gridCol>
                <a:gridCol w="497509">
                  <a:extLst>
                    <a:ext uri="{9D8B030D-6E8A-4147-A177-3AD203B41FA5}">
                      <a16:colId xmlns:a16="http://schemas.microsoft.com/office/drawing/2014/main" val="2286821201"/>
                    </a:ext>
                  </a:extLst>
                </a:gridCol>
                <a:gridCol w="497509">
                  <a:extLst>
                    <a:ext uri="{9D8B030D-6E8A-4147-A177-3AD203B41FA5}">
                      <a16:colId xmlns:a16="http://schemas.microsoft.com/office/drawing/2014/main" val="18379784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6198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4707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0968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2960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b="0" baseline="30000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b="0" baseline="300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b="0" baseline="300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b="0" baseline="30000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6015119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BE23C-2391-CC4C-31B5-3A45F4B57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600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E79BD-FF14-BB7A-6682-D9107EB97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Indexing OLAP Data Using Bit-sliced Indices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FF8CF5-4670-E3CA-CB00-E74B14EEB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11399"/>
            <a:ext cx="10400590" cy="266837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2261B-919D-DB3C-4149-63E8A87E8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369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Indexing OLAP Data: Join Indices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Join index: JI(R-id, S-id) where R (R-id, …) </a:t>
            </a:r>
            <a:r>
              <a:rPr lang="en-US" altLang="en-US" dirty="0">
                <a:sym typeface="MT Extra" panose="05050102010205020202" pitchFamily="18" charset="2"/>
              </a:rPr>
              <a:t> S (S-id, …)</a:t>
            </a:r>
          </a:p>
          <a:p>
            <a:r>
              <a:rPr lang="en-US" altLang="en-US" dirty="0"/>
              <a:t>Traditional indices map the values to a list of record ids</a:t>
            </a:r>
          </a:p>
          <a:p>
            <a:pPr lvl="1"/>
            <a:r>
              <a:rPr lang="en-US" altLang="en-US" dirty="0"/>
              <a:t>It materializes relational join in JI file and speeds up relational join </a:t>
            </a:r>
          </a:p>
          <a:p>
            <a:r>
              <a:rPr lang="en-US" altLang="en-US" dirty="0"/>
              <a:t>In data warehouses, join index relates the values of the dimensions of a start schema to rows in the fact table.</a:t>
            </a:r>
          </a:p>
          <a:p>
            <a:pPr lvl="1"/>
            <a:r>
              <a:rPr lang="en-US" altLang="en-US" dirty="0"/>
              <a:t>E.g., fact table: Sales and two dimensions city and product</a:t>
            </a:r>
          </a:p>
          <a:p>
            <a:pPr lvl="2"/>
            <a:r>
              <a:rPr lang="en-US" altLang="en-US" dirty="0"/>
              <a:t>A join index on city maintains for each distinct city a list of R-IDs of the tuples recording the Sales in the city </a:t>
            </a:r>
          </a:p>
          <a:p>
            <a:pPr lvl="1"/>
            <a:r>
              <a:rPr lang="en-US" altLang="en-US" dirty="0"/>
              <a:t>Join indices can span multiple dimensions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B6155A-8A62-905B-1A42-56F137DF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222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030E1-F6A7-D482-98D9-4616965EA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Index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89CDF2-8A30-DBEC-2968-12690979B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273" y="1690688"/>
            <a:ext cx="7947454" cy="45282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CC8EB-FDE9-731C-D1E9-A8D79E51B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44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7AF17-F118-B077-2C44-81A1167F3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Horizontal versus Vertical Storage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98C79-21E5-2A55-8F23-BDF863E16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fact table for data warehousing is often fat</a:t>
            </a:r>
          </a:p>
          <a:p>
            <a:pPr lvl="1"/>
            <a:r>
              <a:rPr lang="en-US" altLang="en-US" dirty="0"/>
              <a:t>Tens of even hundreds of dimensions/attributes</a:t>
            </a:r>
          </a:p>
          <a:p>
            <a:r>
              <a:rPr lang="en-US" altLang="en-US" dirty="0"/>
              <a:t>A query is often about only a few attributes</a:t>
            </a:r>
          </a:p>
          <a:p>
            <a:r>
              <a:rPr lang="en-US" altLang="en-US" dirty="0"/>
              <a:t>Horizontal storage: tuples are stored one by one</a:t>
            </a:r>
          </a:p>
          <a:p>
            <a:r>
              <a:rPr lang="en-US" altLang="en-US" dirty="0"/>
              <a:t>Vertical storage: tuples are stored by attributes</a:t>
            </a:r>
          </a:p>
          <a:p>
            <a:endParaRPr lang="en-US" dirty="0"/>
          </a:p>
        </p:txBody>
      </p:sp>
      <p:graphicFrame>
        <p:nvGraphicFramePr>
          <p:cNvPr id="5" name="Group 4">
            <a:extLst>
              <a:ext uri="{FF2B5EF4-FFF2-40B4-BE49-F238E27FC236}">
                <a16:creationId xmlns:a16="http://schemas.microsoft.com/office/drawing/2014/main" id="{110F2D6D-206C-56B9-8704-99F6875AEBAC}"/>
              </a:ext>
            </a:extLst>
          </p:cNvPr>
          <p:cNvGraphicFramePr>
            <a:graphicFrameLocks noGrp="1"/>
          </p:cNvGraphicFramePr>
          <p:nvPr/>
        </p:nvGraphicFramePr>
        <p:xfrm>
          <a:off x="2351088" y="4365625"/>
          <a:ext cx="2952750" cy="1828800"/>
        </p:xfrm>
        <a:graphic>
          <a:graphicData uri="http://schemas.openxmlformats.org/drawingml/2006/table">
            <a:tbl>
              <a:tblPr/>
              <a:tblGrid>
                <a:gridCol w="725487">
                  <a:extLst>
                    <a:ext uri="{9D8B030D-6E8A-4147-A177-3AD203B41FA5}">
                      <a16:colId xmlns:a16="http://schemas.microsoft.com/office/drawing/2014/main" val="455290076"/>
                    </a:ext>
                  </a:extLst>
                </a:gridCol>
                <a:gridCol w="727075">
                  <a:extLst>
                    <a:ext uri="{9D8B030D-6E8A-4147-A177-3AD203B41FA5}">
                      <a16:colId xmlns:a16="http://schemas.microsoft.com/office/drawing/2014/main" val="2386032546"/>
                    </a:ext>
                  </a:extLst>
                </a:gridCol>
                <a:gridCol w="725488">
                  <a:extLst>
                    <a:ext uri="{9D8B030D-6E8A-4147-A177-3AD203B41FA5}">
                      <a16:colId xmlns:a16="http://schemas.microsoft.com/office/drawing/2014/main" val="1880534569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165196918"/>
                    </a:ext>
                  </a:extLst>
                </a:gridCol>
              </a:tblGrid>
              <a:tr h="201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5944805"/>
                  </a:ext>
                </a:extLst>
              </a:tr>
              <a:tr h="203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x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x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x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285428"/>
                  </a:ext>
                </a:extLst>
              </a:tr>
              <a:tr h="201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080946"/>
                  </a:ext>
                </a:extLst>
              </a:tr>
              <a:tr h="201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z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z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z</a:t>
                      </a:r>
                      <a:r>
                        <a:rPr kumimoji="0" lang="en-US" alt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875525"/>
                  </a:ext>
                </a:extLst>
              </a:tr>
            </a:tbl>
          </a:graphicData>
        </a:graphic>
      </p:graphicFrame>
      <p:graphicFrame>
        <p:nvGraphicFramePr>
          <p:cNvPr id="6" name="Group 31">
            <a:extLst>
              <a:ext uri="{FF2B5EF4-FFF2-40B4-BE49-F238E27FC236}">
                <a16:creationId xmlns:a16="http://schemas.microsoft.com/office/drawing/2014/main" id="{81B23898-905D-0C45-E168-9B450808D21F}"/>
              </a:ext>
            </a:extLst>
          </p:cNvPr>
          <p:cNvGraphicFramePr>
            <a:graphicFrameLocks noGrp="1"/>
          </p:cNvGraphicFramePr>
          <p:nvPr/>
        </p:nvGraphicFramePr>
        <p:xfrm>
          <a:off x="6600825" y="4365625"/>
          <a:ext cx="2952750" cy="1828800"/>
        </p:xfrm>
        <a:graphic>
          <a:graphicData uri="http://schemas.openxmlformats.org/drawingml/2006/table">
            <a:tbl>
              <a:tblPr/>
              <a:tblGrid>
                <a:gridCol w="725488">
                  <a:extLst>
                    <a:ext uri="{9D8B030D-6E8A-4147-A177-3AD203B41FA5}">
                      <a16:colId xmlns:a16="http://schemas.microsoft.com/office/drawing/2014/main" val="2909552702"/>
                    </a:ext>
                  </a:extLst>
                </a:gridCol>
                <a:gridCol w="727075">
                  <a:extLst>
                    <a:ext uri="{9D8B030D-6E8A-4147-A177-3AD203B41FA5}">
                      <a16:colId xmlns:a16="http://schemas.microsoft.com/office/drawing/2014/main" val="3939756112"/>
                    </a:ext>
                  </a:extLst>
                </a:gridCol>
                <a:gridCol w="725487">
                  <a:extLst>
                    <a:ext uri="{9D8B030D-6E8A-4147-A177-3AD203B41FA5}">
                      <a16:colId xmlns:a16="http://schemas.microsoft.com/office/drawing/2014/main" val="58678082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1148908821"/>
                    </a:ext>
                  </a:extLst>
                </a:gridCol>
              </a:tblGrid>
              <a:tr h="201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50609"/>
                  </a:ext>
                </a:extLst>
              </a:tr>
              <a:tr h="203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x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x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x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847606"/>
                  </a:ext>
                </a:extLst>
              </a:tr>
              <a:tr h="201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151040"/>
                  </a:ext>
                </a:extLst>
              </a:tr>
              <a:tr h="201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z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z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z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360142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621527-C525-940A-A8CD-A53F5E48C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572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5E3CA0-5D6D-8BBC-5187-1F9F4936A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Column-based Storage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91DFC3-0EAB-9551-31C1-F7795BE65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064437"/>
            <a:ext cx="10559895" cy="206272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13F23-FE3E-F32E-B707-7A783F47C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491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922B8-5432-857C-5C16-281260002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Answering Using Vertical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17849-6CB6-4724-32C1-7D642612D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Find the information of tuple t</a:t>
            </a:r>
          </a:p>
          <a:p>
            <a:pPr lvl="1"/>
            <a:r>
              <a:rPr lang="en-US" altLang="en-US" dirty="0"/>
              <a:t>Typical in OLTP</a:t>
            </a:r>
          </a:p>
          <a:p>
            <a:pPr lvl="1"/>
            <a:r>
              <a:rPr lang="en-US" altLang="en-US" dirty="0"/>
              <a:t>Horizontal storage: get the whole tuple in one search</a:t>
            </a:r>
          </a:p>
          <a:p>
            <a:pPr lvl="1"/>
            <a:r>
              <a:rPr lang="en-US" altLang="en-US" dirty="0"/>
              <a:t>Vertical storage: search 100 lists</a:t>
            </a:r>
          </a:p>
          <a:p>
            <a:r>
              <a:rPr lang="en-US" altLang="en-US" dirty="0"/>
              <a:t>Find SUM(a</a:t>
            </a:r>
            <a:r>
              <a:rPr lang="en-US" altLang="en-US" baseline="-25000" dirty="0"/>
              <a:t>100</a:t>
            </a:r>
            <a:r>
              <a:rPr lang="en-US" altLang="en-US" dirty="0"/>
              <a:t>) GROUP BY {a</a:t>
            </a:r>
            <a:r>
              <a:rPr lang="en-US" altLang="en-US" baseline="-25000" dirty="0"/>
              <a:t>22</a:t>
            </a:r>
            <a:r>
              <a:rPr lang="en-US" altLang="en-US" dirty="0"/>
              <a:t>, a</a:t>
            </a:r>
            <a:r>
              <a:rPr lang="en-US" altLang="en-US" baseline="-25000" dirty="0"/>
              <a:t>83</a:t>
            </a:r>
            <a:r>
              <a:rPr lang="en-US" altLang="en-US" dirty="0"/>
              <a:t>}</a:t>
            </a:r>
          </a:p>
          <a:p>
            <a:pPr lvl="1"/>
            <a:r>
              <a:rPr lang="en-US" altLang="en-US" dirty="0"/>
              <a:t>Typical in OLAP</a:t>
            </a:r>
          </a:p>
          <a:p>
            <a:pPr lvl="1"/>
            <a:r>
              <a:rPr lang="en-US" altLang="en-US" dirty="0"/>
              <a:t>Horizontal storage (no index): search all tuples O(100n), where n is the number of tuples</a:t>
            </a:r>
          </a:p>
          <a:p>
            <a:pPr lvl="1"/>
            <a:r>
              <a:rPr lang="en-US" altLang="en-US" dirty="0"/>
              <a:t>Vertical storage: search 3 lists O(3n), 3% of the horizontal storage method</a:t>
            </a:r>
          </a:p>
          <a:p>
            <a:r>
              <a:rPr lang="en-US" altLang="en-US" dirty="0"/>
              <a:t>Projection index: vertical storage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A7542-2B4D-4D41-72D8-3E2F35ED9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521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B31D9-D478-7258-E143-CB954C289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978C5-2FEB-0E70-3293-20A24F7A9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warehouse</a:t>
            </a:r>
          </a:p>
          <a:p>
            <a:r>
              <a:rPr lang="en-US" dirty="0"/>
              <a:t>Data warehouse modeling: schema and measures</a:t>
            </a:r>
          </a:p>
          <a:p>
            <a:r>
              <a:rPr lang="en-US" dirty="0"/>
              <a:t>OLAP operations</a:t>
            </a:r>
          </a:p>
          <a:p>
            <a:r>
              <a:rPr lang="en-US" dirty="0"/>
              <a:t>Data cube computation</a:t>
            </a:r>
          </a:p>
          <a:p>
            <a:pPr lvl="1"/>
            <a:r>
              <a:rPr lang="en-US" dirty="0"/>
              <a:t>Terminology of data cube computation</a:t>
            </a:r>
          </a:p>
          <a:p>
            <a:pPr lvl="1"/>
            <a:r>
              <a:rPr lang="en-US" dirty="0"/>
              <a:t>Data cube materialization: ideas</a:t>
            </a:r>
          </a:p>
          <a:p>
            <a:pPr lvl="1"/>
            <a:r>
              <a:rPr lang="en-US" dirty="0"/>
              <a:t>OLAP server architectures: ROLAP vs. MOLAP vs. HOLAP</a:t>
            </a:r>
          </a:p>
          <a:p>
            <a:pPr lvl="1"/>
            <a:r>
              <a:rPr lang="en-US" dirty="0"/>
              <a:t>General strategies for data cube computation</a:t>
            </a:r>
          </a:p>
          <a:p>
            <a:r>
              <a:rPr lang="en-US" dirty="0"/>
              <a:t>Data cube computation methods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98D051-CDBE-8CE5-844D-9179E563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33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Warehouse—Integrated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Constructed by integrating multiple, heterogeneous data sources</a:t>
            </a:r>
          </a:p>
          <a:p>
            <a:pPr lvl="1"/>
            <a:r>
              <a:rPr lang="en-US" altLang="en-US" dirty="0"/>
              <a:t>relational databases, flat files, on-line transaction records</a:t>
            </a:r>
          </a:p>
          <a:p>
            <a:r>
              <a:rPr lang="en-US" altLang="en-US" dirty="0"/>
              <a:t>Data cleaning and data integration techniques are applied.</a:t>
            </a:r>
          </a:p>
          <a:p>
            <a:pPr lvl="1"/>
            <a:r>
              <a:rPr lang="en-US" altLang="en-US" dirty="0"/>
              <a:t>Ensure consistency in naming conventions, encoding structures, attribute measures, etc. among different data sources</a:t>
            </a:r>
          </a:p>
          <a:p>
            <a:pPr lvl="2"/>
            <a:r>
              <a:rPr lang="en-US" altLang="en-US" dirty="0"/>
              <a:t>Ex. Hotel price: differences on currency, tax, breakfast covered, and parking</a:t>
            </a:r>
          </a:p>
          <a:p>
            <a:pPr lvl="1"/>
            <a:r>
              <a:rPr lang="en-US" altLang="en-US" dirty="0"/>
              <a:t>When data is moved to the warehouse, it is converted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E1F505-F4A3-7C8A-98D6-271533AFC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952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Data Cube: A Lattice of Cuboids</a:t>
            </a:r>
          </a:p>
        </p:txBody>
      </p:sp>
      <p:grpSp>
        <p:nvGrpSpPr>
          <p:cNvPr id="6149" name="Group 78"/>
          <p:cNvGrpSpPr>
            <a:grpSpLocks/>
          </p:cNvGrpSpPr>
          <p:nvPr/>
        </p:nvGrpSpPr>
        <p:grpSpPr bwMode="auto">
          <a:xfrm>
            <a:off x="589491" y="1408670"/>
            <a:ext cx="11013017" cy="4910138"/>
            <a:chOff x="86" y="864"/>
            <a:chExt cx="5203" cy="3093"/>
          </a:xfrm>
        </p:grpSpPr>
        <p:sp>
          <p:nvSpPr>
            <p:cNvPr id="6150" name="Text Box 3"/>
            <p:cNvSpPr txBox="1">
              <a:spLocks noChangeArrowheads="1"/>
            </p:cNvSpPr>
            <p:nvPr/>
          </p:nvSpPr>
          <p:spPr bwMode="auto">
            <a:xfrm>
              <a:off x="86" y="2343"/>
              <a:ext cx="48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 b="1">
                  <a:latin typeface="Times New Roman" pitchFamily="18" charset="0"/>
                  <a:ea typeface="SimSun" pitchFamily="2" charset="-122"/>
                </a:rPr>
                <a:t>time,item</a:t>
              </a:r>
              <a:endParaRPr lang="en-US" altLang="zh-CN" sz="2400">
                <a:latin typeface="Times New Roman" pitchFamily="18" charset="0"/>
                <a:ea typeface="SimSun" pitchFamily="2" charset="-122"/>
              </a:endParaRPr>
            </a:p>
          </p:txBody>
        </p:sp>
        <p:sp>
          <p:nvSpPr>
            <p:cNvPr id="6151" name="Text Box 4"/>
            <p:cNvSpPr txBox="1">
              <a:spLocks noChangeArrowheads="1"/>
            </p:cNvSpPr>
            <p:nvPr/>
          </p:nvSpPr>
          <p:spPr bwMode="auto">
            <a:xfrm>
              <a:off x="86" y="3111"/>
              <a:ext cx="83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 b="1">
                  <a:latin typeface="Times New Roman" pitchFamily="18" charset="0"/>
                  <a:ea typeface="SimSun" pitchFamily="2" charset="-122"/>
                </a:rPr>
                <a:t>time,item,location</a:t>
              </a:r>
              <a:endParaRPr lang="en-US" altLang="zh-CN" sz="2400">
                <a:latin typeface="Times New Roman" pitchFamily="18" charset="0"/>
                <a:ea typeface="SimSun" pitchFamily="2" charset="-122"/>
              </a:endParaRPr>
            </a:p>
          </p:txBody>
        </p:sp>
        <p:sp>
          <p:nvSpPr>
            <p:cNvPr id="6152" name="Text Box 5"/>
            <p:cNvSpPr txBox="1">
              <a:spLocks noChangeArrowheads="1"/>
            </p:cNvSpPr>
            <p:nvPr/>
          </p:nvSpPr>
          <p:spPr bwMode="auto">
            <a:xfrm>
              <a:off x="1248" y="3744"/>
              <a:ext cx="131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 b="1">
                  <a:latin typeface="Times New Roman" pitchFamily="18" charset="0"/>
                  <a:ea typeface="SimSun" pitchFamily="2" charset="-122"/>
                </a:rPr>
                <a:t>time, item, location, supplierc</a:t>
              </a:r>
              <a:endParaRPr lang="en-US" altLang="zh-CN" sz="2400">
                <a:latin typeface="Times New Roman" pitchFamily="18" charset="0"/>
                <a:ea typeface="SimSun" pitchFamily="2" charset="-122"/>
              </a:endParaRPr>
            </a:p>
          </p:txBody>
        </p:sp>
        <p:grpSp>
          <p:nvGrpSpPr>
            <p:cNvPr id="6153" name="Group 6"/>
            <p:cNvGrpSpPr>
              <a:grpSpLocks/>
            </p:cNvGrpSpPr>
            <p:nvPr/>
          </p:nvGrpSpPr>
          <p:grpSpPr bwMode="auto">
            <a:xfrm>
              <a:off x="384" y="864"/>
              <a:ext cx="4905" cy="2823"/>
              <a:chOff x="384" y="1209"/>
              <a:chExt cx="4905" cy="2823"/>
            </a:xfrm>
          </p:grpSpPr>
          <p:sp>
            <p:nvSpPr>
              <p:cNvPr id="6154" name="AutoShape 7"/>
              <p:cNvSpPr>
                <a:spLocks noChangeArrowheads="1"/>
              </p:cNvSpPr>
              <p:nvPr/>
            </p:nvSpPr>
            <p:spPr bwMode="auto">
              <a:xfrm>
                <a:off x="1872" y="1440"/>
                <a:ext cx="144" cy="144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6155" name="AutoShape 8"/>
              <p:cNvSpPr>
                <a:spLocks noChangeArrowheads="1"/>
              </p:cNvSpPr>
              <p:nvPr/>
            </p:nvSpPr>
            <p:spPr bwMode="auto">
              <a:xfrm>
                <a:off x="816" y="1968"/>
                <a:ext cx="144" cy="144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6156" name="AutoShape 9"/>
              <p:cNvSpPr>
                <a:spLocks noChangeArrowheads="1"/>
              </p:cNvSpPr>
              <p:nvPr/>
            </p:nvSpPr>
            <p:spPr bwMode="auto">
              <a:xfrm>
                <a:off x="1536" y="1968"/>
                <a:ext cx="144" cy="144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6157" name="AutoShape 10"/>
              <p:cNvSpPr>
                <a:spLocks noChangeArrowheads="1"/>
              </p:cNvSpPr>
              <p:nvPr/>
            </p:nvSpPr>
            <p:spPr bwMode="auto">
              <a:xfrm>
                <a:off x="2256" y="1968"/>
                <a:ext cx="144" cy="144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6158" name="AutoShape 11"/>
              <p:cNvSpPr>
                <a:spLocks noChangeArrowheads="1"/>
              </p:cNvSpPr>
              <p:nvPr/>
            </p:nvSpPr>
            <p:spPr bwMode="auto">
              <a:xfrm>
                <a:off x="1728" y="2592"/>
                <a:ext cx="144" cy="144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6159" name="AutoShape 12"/>
              <p:cNvSpPr>
                <a:spLocks noChangeArrowheads="1"/>
              </p:cNvSpPr>
              <p:nvPr/>
            </p:nvSpPr>
            <p:spPr bwMode="auto">
              <a:xfrm>
                <a:off x="2976" y="2592"/>
                <a:ext cx="144" cy="144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6160" name="AutoShape 13"/>
              <p:cNvSpPr>
                <a:spLocks noChangeArrowheads="1"/>
              </p:cNvSpPr>
              <p:nvPr/>
            </p:nvSpPr>
            <p:spPr bwMode="auto">
              <a:xfrm>
                <a:off x="2400" y="2592"/>
                <a:ext cx="144" cy="144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6161" name="AutoShape 14"/>
              <p:cNvSpPr>
                <a:spLocks noChangeArrowheads="1"/>
              </p:cNvSpPr>
              <p:nvPr/>
            </p:nvSpPr>
            <p:spPr bwMode="auto">
              <a:xfrm>
                <a:off x="1056" y="2592"/>
                <a:ext cx="144" cy="144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6162" name="AutoShape 15"/>
              <p:cNvSpPr>
                <a:spLocks noChangeArrowheads="1"/>
              </p:cNvSpPr>
              <p:nvPr/>
            </p:nvSpPr>
            <p:spPr bwMode="auto">
              <a:xfrm>
                <a:off x="384" y="2592"/>
                <a:ext cx="144" cy="144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6163" name="AutoShape 16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144" cy="144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6164" name="AutoShape 17"/>
              <p:cNvSpPr>
                <a:spLocks noChangeArrowheads="1"/>
              </p:cNvSpPr>
              <p:nvPr/>
            </p:nvSpPr>
            <p:spPr bwMode="auto">
              <a:xfrm>
                <a:off x="816" y="3264"/>
                <a:ext cx="144" cy="144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6165" name="AutoShape 18"/>
              <p:cNvSpPr>
                <a:spLocks noChangeArrowheads="1"/>
              </p:cNvSpPr>
              <p:nvPr/>
            </p:nvSpPr>
            <p:spPr bwMode="auto">
              <a:xfrm>
                <a:off x="3552" y="2592"/>
                <a:ext cx="144" cy="144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6166" name="AutoShape 19"/>
              <p:cNvSpPr>
                <a:spLocks noChangeArrowheads="1"/>
              </p:cNvSpPr>
              <p:nvPr/>
            </p:nvSpPr>
            <p:spPr bwMode="auto">
              <a:xfrm>
                <a:off x="1920" y="3888"/>
                <a:ext cx="144" cy="144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6167" name="AutoShape 20"/>
              <p:cNvSpPr>
                <a:spLocks noChangeArrowheads="1"/>
              </p:cNvSpPr>
              <p:nvPr/>
            </p:nvSpPr>
            <p:spPr bwMode="auto">
              <a:xfrm>
                <a:off x="2784" y="3264"/>
                <a:ext cx="144" cy="144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6168" name="AutoShape 21"/>
              <p:cNvSpPr>
                <a:spLocks noChangeArrowheads="1"/>
              </p:cNvSpPr>
              <p:nvPr/>
            </p:nvSpPr>
            <p:spPr bwMode="auto">
              <a:xfrm>
                <a:off x="2112" y="3264"/>
                <a:ext cx="144" cy="144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6169" name="AutoShape 22"/>
              <p:cNvSpPr>
                <a:spLocks noChangeArrowheads="1"/>
              </p:cNvSpPr>
              <p:nvPr/>
            </p:nvSpPr>
            <p:spPr bwMode="auto">
              <a:xfrm>
                <a:off x="1440" y="3264"/>
                <a:ext cx="144" cy="144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6170" name="Text Box 23"/>
              <p:cNvSpPr txBox="1">
                <a:spLocks noChangeArrowheads="1"/>
              </p:cNvSpPr>
              <p:nvPr/>
            </p:nvSpPr>
            <p:spPr bwMode="auto">
              <a:xfrm>
                <a:off x="1800" y="1209"/>
                <a:ext cx="20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000">
                    <a:latin typeface="Times New Roman" pitchFamily="18" charset="0"/>
                    <a:ea typeface="SimSun" pitchFamily="2" charset="-122"/>
                  </a:rPr>
                  <a:t>all</a:t>
                </a:r>
                <a:endParaRPr lang="en-US" altLang="zh-CN" sz="2400">
                  <a:latin typeface="Times New Roman" pitchFamily="18" charset="0"/>
                  <a:ea typeface="SimSun" pitchFamily="2" charset="-122"/>
                </a:endParaRPr>
              </a:p>
            </p:txBody>
          </p:sp>
          <p:sp>
            <p:nvSpPr>
              <p:cNvPr id="6171" name="Text Box 24"/>
              <p:cNvSpPr txBox="1">
                <a:spLocks noChangeArrowheads="1"/>
              </p:cNvSpPr>
              <p:nvPr/>
            </p:nvSpPr>
            <p:spPr bwMode="auto">
              <a:xfrm>
                <a:off x="758" y="1737"/>
                <a:ext cx="30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000">
                    <a:latin typeface="Times New Roman" pitchFamily="18" charset="0"/>
                    <a:ea typeface="SimSun" pitchFamily="2" charset="-122"/>
                  </a:rPr>
                  <a:t>time</a:t>
                </a:r>
                <a:endParaRPr lang="en-US" altLang="zh-CN" sz="2400">
                  <a:latin typeface="Times New Roman" pitchFamily="18" charset="0"/>
                  <a:ea typeface="SimSun" pitchFamily="2" charset="-122"/>
                </a:endParaRPr>
              </a:p>
            </p:txBody>
          </p:sp>
          <p:sp>
            <p:nvSpPr>
              <p:cNvPr id="6172" name="Text Box 25"/>
              <p:cNvSpPr txBox="1">
                <a:spLocks noChangeArrowheads="1"/>
              </p:cNvSpPr>
              <p:nvPr/>
            </p:nvSpPr>
            <p:spPr bwMode="auto">
              <a:xfrm>
                <a:off x="1478" y="1737"/>
                <a:ext cx="30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000">
                    <a:latin typeface="Times New Roman" pitchFamily="18" charset="0"/>
                    <a:ea typeface="SimSun" pitchFamily="2" charset="-122"/>
                  </a:rPr>
                  <a:t>item</a:t>
                </a:r>
                <a:endParaRPr lang="en-US" altLang="zh-CN" sz="2400">
                  <a:latin typeface="Times New Roman" pitchFamily="18" charset="0"/>
                  <a:ea typeface="SimSun" pitchFamily="2" charset="-122"/>
                </a:endParaRPr>
              </a:p>
            </p:txBody>
          </p:sp>
          <p:sp>
            <p:nvSpPr>
              <p:cNvPr id="6173" name="Text Box 26"/>
              <p:cNvSpPr txBox="1">
                <a:spLocks noChangeArrowheads="1"/>
              </p:cNvSpPr>
              <p:nvPr/>
            </p:nvSpPr>
            <p:spPr bwMode="auto">
              <a:xfrm>
                <a:off x="2198" y="1737"/>
                <a:ext cx="477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000">
                    <a:latin typeface="Times New Roman" pitchFamily="18" charset="0"/>
                    <a:ea typeface="SimSun" pitchFamily="2" charset="-122"/>
                  </a:rPr>
                  <a:t>location</a:t>
                </a:r>
                <a:endParaRPr lang="en-US" altLang="zh-CN" sz="2400">
                  <a:latin typeface="Times New Roman" pitchFamily="18" charset="0"/>
                  <a:ea typeface="SimSun" pitchFamily="2" charset="-122"/>
                </a:endParaRPr>
              </a:p>
            </p:txBody>
          </p:sp>
          <p:sp>
            <p:nvSpPr>
              <p:cNvPr id="6174" name="Text Box 27"/>
              <p:cNvSpPr txBox="1">
                <a:spLocks noChangeArrowheads="1"/>
              </p:cNvSpPr>
              <p:nvPr/>
            </p:nvSpPr>
            <p:spPr bwMode="auto">
              <a:xfrm>
                <a:off x="2918" y="1737"/>
                <a:ext cx="477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000">
                    <a:latin typeface="Times New Roman" pitchFamily="18" charset="0"/>
                    <a:ea typeface="SimSun" pitchFamily="2" charset="-122"/>
                  </a:rPr>
                  <a:t>supplier</a:t>
                </a:r>
                <a:endParaRPr lang="en-US" altLang="zh-CN" sz="2400">
                  <a:latin typeface="Times New Roman" pitchFamily="18" charset="0"/>
                  <a:ea typeface="SimSun" pitchFamily="2" charset="-122"/>
                </a:endParaRPr>
              </a:p>
            </p:txBody>
          </p:sp>
          <p:sp>
            <p:nvSpPr>
              <p:cNvPr id="6175" name="Line 28"/>
              <p:cNvSpPr>
                <a:spLocks noChangeShapeType="1"/>
              </p:cNvSpPr>
              <p:nvPr/>
            </p:nvSpPr>
            <p:spPr bwMode="auto">
              <a:xfrm flipH="1">
                <a:off x="864" y="1488"/>
                <a:ext cx="1056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6" name="Line 29"/>
              <p:cNvSpPr>
                <a:spLocks noChangeShapeType="1"/>
              </p:cNvSpPr>
              <p:nvPr/>
            </p:nvSpPr>
            <p:spPr bwMode="auto">
              <a:xfrm flipH="1">
                <a:off x="1632" y="148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7" name="Line 30"/>
              <p:cNvSpPr>
                <a:spLocks noChangeShapeType="1"/>
              </p:cNvSpPr>
              <p:nvPr/>
            </p:nvSpPr>
            <p:spPr bwMode="auto">
              <a:xfrm>
                <a:off x="1920" y="1488"/>
                <a:ext cx="384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8" name="Line 31"/>
              <p:cNvSpPr>
                <a:spLocks noChangeShapeType="1"/>
              </p:cNvSpPr>
              <p:nvPr/>
            </p:nvSpPr>
            <p:spPr bwMode="auto">
              <a:xfrm>
                <a:off x="1920" y="1488"/>
                <a:ext cx="105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9" name="Line 32"/>
              <p:cNvSpPr>
                <a:spLocks noChangeShapeType="1"/>
              </p:cNvSpPr>
              <p:nvPr/>
            </p:nvSpPr>
            <p:spPr bwMode="auto">
              <a:xfrm flipH="1">
                <a:off x="432" y="2016"/>
                <a:ext cx="432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0" name="Line 33"/>
              <p:cNvSpPr>
                <a:spLocks noChangeShapeType="1"/>
              </p:cNvSpPr>
              <p:nvPr/>
            </p:nvSpPr>
            <p:spPr bwMode="auto">
              <a:xfrm>
                <a:off x="864" y="2016"/>
                <a:ext cx="24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1" name="Line 34"/>
              <p:cNvSpPr>
                <a:spLocks noChangeShapeType="1"/>
              </p:cNvSpPr>
              <p:nvPr/>
            </p:nvSpPr>
            <p:spPr bwMode="auto">
              <a:xfrm>
                <a:off x="864" y="2016"/>
                <a:ext cx="912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2" name="Line 35"/>
              <p:cNvSpPr>
                <a:spLocks noChangeShapeType="1"/>
              </p:cNvSpPr>
              <p:nvPr/>
            </p:nvSpPr>
            <p:spPr bwMode="auto">
              <a:xfrm flipH="1">
                <a:off x="432" y="2016"/>
                <a:ext cx="120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3" name="Line 36"/>
              <p:cNvSpPr>
                <a:spLocks noChangeShapeType="1"/>
              </p:cNvSpPr>
              <p:nvPr/>
            </p:nvSpPr>
            <p:spPr bwMode="auto">
              <a:xfrm>
                <a:off x="1632" y="2016"/>
                <a:ext cx="81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4" name="Line 37"/>
              <p:cNvSpPr>
                <a:spLocks noChangeShapeType="1"/>
              </p:cNvSpPr>
              <p:nvPr/>
            </p:nvSpPr>
            <p:spPr bwMode="auto">
              <a:xfrm>
                <a:off x="1632" y="2016"/>
                <a:ext cx="1392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5" name="Line 38"/>
              <p:cNvSpPr>
                <a:spLocks noChangeShapeType="1"/>
              </p:cNvSpPr>
              <p:nvPr/>
            </p:nvSpPr>
            <p:spPr bwMode="auto">
              <a:xfrm>
                <a:off x="2304" y="2016"/>
                <a:ext cx="144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6" name="Line 39"/>
              <p:cNvSpPr>
                <a:spLocks noChangeShapeType="1"/>
              </p:cNvSpPr>
              <p:nvPr/>
            </p:nvSpPr>
            <p:spPr bwMode="auto">
              <a:xfrm>
                <a:off x="2304" y="2016"/>
                <a:ext cx="129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7" name="Line 40"/>
              <p:cNvSpPr>
                <a:spLocks noChangeShapeType="1"/>
              </p:cNvSpPr>
              <p:nvPr/>
            </p:nvSpPr>
            <p:spPr bwMode="auto">
              <a:xfrm flipH="1">
                <a:off x="1104" y="2016"/>
                <a:ext cx="120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8" name="Line 41"/>
              <p:cNvSpPr>
                <a:spLocks noChangeShapeType="1"/>
              </p:cNvSpPr>
              <p:nvPr/>
            </p:nvSpPr>
            <p:spPr bwMode="auto">
              <a:xfrm flipH="1">
                <a:off x="1776" y="2064"/>
                <a:ext cx="120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9" name="Line 42"/>
              <p:cNvSpPr>
                <a:spLocks noChangeShapeType="1"/>
              </p:cNvSpPr>
              <p:nvPr/>
            </p:nvSpPr>
            <p:spPr bwMode="auto">
              <a:xfrm>
                <a:off x="2976" y="2064"/>
                <a:ext cx="48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0" name="Line 43"/>
              <p:cNvSpPr>
                <a:spLocks noChangeShapeType="1"/>
              </p:cNvSpPr>
              <p:nvPr/>
            </p:nvSpPr>
            <p:spPr bwMode="auto">
              <a:xfrm>
                <a:off x="2976" y="2064"/>
                <a:ext cx="624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1" name="Line 44"/>
              <p:cNvSpPr>
                <a:spLocks noChangeShapeType="1"/>
              </p:cNvSpPr>
              <p:nvPr/>
            </p:nvSpPr>
            <p:spPr bwMode="auto">
              <a:xfrm>
                <a:off x="432" y="2640"/>
                <a:ext cx="432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2" name="Line 45"/>
              <p:cNvSpPr>
                <a:spLocks noChangeShapeType="1"/>
              </p:cNvSpPr>
              <p:nvPr/>
            </p:nvSpPr>
            <p:spPr bwMode="auto">
              <a:xfrm>
                <a:off x="432" y="2640"/>
                <a:ext cx="1056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3" name="Line 46"/>
              <p:cNvSpPr>
                <a:spLocks noChangeShapeType="1"/>
              </p:cNvSpPr>
              <p:nvPr/>
            </p:nvSpPr>
            <p:spPr bwMode="auto">
              <a:xfrm flipH="1">
                <a:off x="864" y="2640"/>
                <a:ext cx="24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4" name="Line 47"/>
              <p:cNvSpPr>
                <a:spLocks noChangeShapeType="1"/>
              </p:cNvSpPr>
              <p:nvPr/>
            </p:nvSpPr>
            <p:spPr bwMode="auto">
              <a:xfrm>
                <a:off x="1104" y="2640"/>
                <a:ext cx="1056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5" name="Line 48"/>
              <p:cNvSpPr>
                <a:spLocks noChangeShapeType="1"/>
              </p:cNvSpPr>
              <p:nvPr/>
            </p:nvSpPr>
            <p:spPr bwMode="auto">
              <a:xfrm flipH="1">
                <a:off x="1488" y="2640"/>
                <a:ext cx="288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6" name="Line 49"/>
              <p:cNvSpPr>
                <a:spLocks noChangeShapeType="1"/>
              </p:cNvSpPr>
              <p:nvPr/>
            </p:nvSpPr>
            <p:spPr bwMode="auto">
              <a:xfrm>
                <a:off x="1776" y="2640"/>
                <a:ext cx="384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7" name="Line 50"/>
              <p:cNvSpPr>
                <a:spLocks noChangeShapeType="1"/>
              </p:cNvSpPr>
              <p:nvPr/>
            </p:nvSpPr>
            <p:spPr bwMode="auto">
              <a:xfrm flipH="1">
                <a:off x="864" y="2640"/>
                <a:ext cx="1584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8" name="Line 51"/>
              <p:cNvSpPr>
                <a:spLocks noChangeShapeType="1"/>
              </p:cNvSpPr>
              <p:nvPr/>
            </p:nvSpPr>
            <p:spPr bwMode="auto">
              <a:xfrm>
                <a:off x="2448" y="2640"/>
                <a:ext cx="384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9" name="Line 52"/>
              <p:cNvSpPr>
                <a:spLocks noChangeShapeType="1"/>
              </p:cNvSpPr>
              <p:nvPr/>
            </p:nvSpPr>
            <p:spPr bwMode="auto">
              <a:xfrm flipH="1">
                <a:off x="1488" y="2640"/>
                <a:ext cx="1536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0" name="Line 53"/>
              <p:cNvSpPr>
                <a:spLocks noChangeShapeType="1"/>
              </p:cNvSpPr>
              <p:nvPr/>
            </p:nvSpPr>
            <p:spPr bwMode="auto">
              <a:xfrm flipH="1">
                <a:off x="2832" y="2640"/>
                <a:ext cx="192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1" name="Line 54"/>
              <p:cNvSpPr>
                <a:spLocks noChangeShapeType="1"/>
              </p:cNvSpPr>
              <p:nvPr/>
            </p:nvSpPr>
            <p:spPr bwMode="auto">
              <a:xfrm flipH="1">
                <a:off x="2832" y="2640"/>
                <a:ext cx="768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2" name="Line 55"/>
              <p:cNvSpPr>
                <a:spLocks noChangeShapeType="1"/>
              </p:cNvSpPr>
              <p:nvPr/>
            </p:nvSpPr>
            <p:spPr bwMode="auto">
              <a:xfrm flipH="1">
                <a:off x="2160" y="2640"/>
                <a:ext cx="144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3" name="Line 56"/>
              <p:cNvSpPr>
                <a:spLocks noChangeShapeType="1"/>
              </p:cNvSpPr>
              <p:nvPr/>
            </p:nvSpPr>
            <p:spPr bwMode="auto">
              <a:xfrm>
                <a:off x="864" y="3360"/>
                <a:ext cx="1104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4" name="Line 57"/>
              <p:cNvSpPr>
                <a:spLocks noChangeShapeType="1"/>
              </p:cNvSpPr>
              <p:nvPr/>
            </p:nvSpPr>
            <p:spPr bwMode="auto">
              <a:xfrm>
                <a:off x="1488" y="3312"/>
                <a:ext cx="528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5" name="Line 58"/>
              <p:cNvSpPr>
                <a:spLocks noChangeShapeType="1"/>
              </p:cNvSpPr>
              <p:nvPr/>
            </p:nvSpPr>
            <p:spPr bwMode="auto">
              <a:xfrm flipH="1">
                <a:off x="2016" y="3312"/>
                <a:ext cx="144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" name="Line 59"/>
              <p:cNvSpPr>
                <a:spLocks noChangeShapeType="1"/>
              </p:cNvSpPr>
              <p:nvPr/>
            </p:nvSpPr>
            <p:spPr bwMode="auto">
              <a:xfrm flipH="1">
                <a:off x="1968" y="3360"/>
                <a:ext cx="864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7" name="Text Box 60"/>
              <p:cNvSpPr txBox="1">
                <a:spLocks noChangeArrowheads="1"/>
              </p:cNvSpPr>
              <p:nvPr/>
            </p:nvSpPr>
            <p:spPr bwMode="auto">
              <a:xfrm>
                <a:off x="806" y="2343"/>
                <a:ext cx="62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600" b="1">
                    <a:latin typeface="Times New Roman" pitchFamily="18" charset="0"/>
                    <a:ea typeface="SimSun" pitchFamily="2" charset="-122"/>
                  </a:rPr>
                  <a:t>time,location</a:t>
                </a:r>
                <a:endParaRPr lang="en-US" altLang="zh-CN" sz="2400">
                  <a:latin typeface="Times New Roman" pitchFamily="18" charset="0"/>
                  <a:ea typeface="SimSun" pitchFamily="2" charset="-122"/>
                </a:endParaRPr>
              </a:p>
            </p:txBody>
          </p:sp>
          <p:sp>
            <p:nvSpPr>
              <p:cNvPr id="6208" name="Text Box 61"/>
              <p:cNvSpPr txBox="1">
                <a:spLocks noChangeArrowheads="1"/>
              </p:cNvSpPr>
              <p:nvPr/>
            </p:nvSpPr>
            <p:spPr bwMode="auto">
              <a:xfrm>
                <a:off x="1430" y="2679"/>
                <a:ext cx="636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600" b="1">
                    <a:latin typeface="Times New Roman" pitchFamily="18" charset="0"/>
                    <a:ea typeface="SimSun" pitchFamily="2" charset="-122"/>
                  </a:rPr>
                  <a:t>time,supplier</a:t>
                </a:r>
                <a:endParaRPr lang="en-US" altLang="zh-CN" sz="2400">
                  <a:latin typeface="Times New Roman" pitchFamily="18" charset="0"/>
                  <a:ea typeface="SimSun" pitchFamily="2" charset="-122"/>
                </a:endParaRPr>
              </a:p>
            </p:txBody>
          </p:sp>
          <p:sp>
            <p:nvSpPr>
              <p:cNvPr id="6209" name="Text Box 62"/>
              <p:cNvSpPr txBox="1">
                <a:spLocks noChangeArrowheads="1"/>
              </p:cNvSpPr>
              <p:nvPr/>
            </p:nvSpPr>
            <p:spPr bwMode="auto">
              <a:xfrm>
                <a:off x="2102" y="2343"/>
                <a:ext cx="62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600" b="1">
                    <a:latin typeface="Times New Roman" pitchFamily="18" charset="0"/>
                    <a:ea typeface="SimSun" pitchFamily="2" charset="-122"/>
                  </a:rPr>
                  <a:t>item,location</a:t>
                </a:r>
                <a:endParaRPr lang="en-US" altLang="zh-CN" sz="2400">
                  <a:latin typeface="Times New Roman" pitchFamily="18" charset="0"/>
                  <a:ea typeface="SimSun" pitchFamily="2" charset="-122"/>
                </a:endParaRPr>
              </a:p>
            </p:txBody>
          </p:sp>
          <p:sp>
            <p:nvSpPr>
              <p:cNvPr id="6210" name="Text Box 63"/>
              <p:cNvSpPr txBox="1">
                <a:spLocks noChangeArrowheads="1"/>
              </p:cNvSpPr>
              <p:nvPr/>
            </p:nvSpPr>
            <p:spPr bwMode="auto">
              <a:xfrm>
                <a:off x="2678" y="2727"/>
                <a:ext cx="636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600" b="1">
                    <a:latin typeface="Times New Roman" pitchFamily="18" charset="0"/>
                    <a:ea typeface="SimSun" pitchFamily="2" charset="-122"/>
                  </a:rPr>
                  <a:t>item,supplier</a:t>
                </a:r>
                <a:endParaRPr lang="en-US" altLang="zh-CN" sz="2400">
                  <a:latin typeface="Times New Roman" pitchFamily="18" charset="0"/>
                  <a:ea typeface="SimSun" pitchFamily="2" charset="-122"/>
                </a:endParaRPr>
              </a:p>
            </p:txBody>
          </p:sp>
          <p:sp>
            <p:nvSpPr>
              <p:cNvPr id="6211" name="Text Box 64"/>
              <p:cNvSpPr txBox="1">
                <a:spLocks noChangeArrowheads="1"/>
              </p:cNvSpPr>
              <p:nvPr/>
            </p:nvSpPr>
            <p:spPr bwMode="auto">
              <a:xfrm>
                <a:off x="3398" y="2343"/>
                <a:ext cx="78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600" b="1">
                    <a:latin typeface="Times New Roman" pitchFamily="18" charset="0"/>
                    <a:ea typeface="SimSun" pitchFamily="2" charset="-122"/>
                  </a:rPr>
                  <a:t>location,supplier</a:t>
                </a:r>
                <a:endParaRPr lang="en-US" altLang="zh-CN" sz="2400">
                  <a:latin typeface="Times New Roman" pitchFamily="18" charset="0"/>
                  <a:ea typeface="SimSun" pitchFamily="2" charset="-122"/>
                </a:endParaRPr>
              </a:p>
            </p:txBody>
          </p:sp>
          <p:sp>
            <p:nvSpPr>
              <p:cNvPr id="6212" name="Text Box 65"/>
              <p:cNvSpPr txBox="1">
                <a:spLocks noChangeArrowheads="1"/>
              </p:cNvSpPr>
              <p:nvPr/>
            </p:nvSpPr>
            <p:spPr bwMode="auto">
              <a:xfrm>
                <a:off x="1046" y="3463"/>
                <a:ext cx="74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400" b="1">
                    <a:latin typeface="Times New Roman" pitchFamily="18" charset="0"/>
                    <a:ea typeface="SimSun" pitchFamily="2" charset="-122"/>
                  </a:rPr>
                  <a:t>time,item,supplier</a:t>
                </a:r>
                <a:endParaRPr lang="en-US" altLang="zh-CN" sz="2400">
                  <a:latin typeface="Times New Roman" pitchFamily="18" charset="0"/>
                  <a:ea typeface="SimSun" pitchFamily="2" charset="-122"/>
                </a:endParaRPr>
              </a:p>
            </p:txBody>
          </p:sp>
          <p:sp>
            <p:nvSpPr>
              <p:cNvPr id="6213" name="Text Box 66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873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400" b="1">
                    <a:latin typeface="Times New Roman" pitchFamily="18" charset="0"/>
                    <a:ea typeface="SimSun" pitchFamily="2" charset="-122"/>
                  </a:rPr>
                  <a:t>time,location,supplier</a:t>
                </a:r>
                <a:endParaRPr lang="en-US" altLang="zh-CN" sz="2400">
                  <a:latin typeface="Times New Roman" pitchFamily="18" charset="0"/>
                  <a:ea typeface="SimSun" pitchFamily="2" charset="-122"/>
                </a:endParaRPr>
              </a:p>
            </p:txBody>
          </p:sp>
          <p:sp>
            <p:nvSpPr>
              <p:cNvPr id="6214" name="Text Box 67"/>
              <p:cNvSpPr txBox="1">
                <a:spLocks noChangeArrowheads="1"/>
              </p:cNvSpPr>
              <p:nvPr/>
            </p:nvSpPr>
            <p:spPr bwMode="auto">
              <a:xfrm>
                <a:off x="2486" y="3447"/>
                <a:ext cx="989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600" b="1">
                    <a:latin typeface="Times New Roman" pitchFamily="18" charset="0"/>
                    <a:ea typeface="SimSun" pitchFamily="2" charset="-122"/>
                  </a:rPr>
                  <a:t>item,location,supplier</a:t>
                </a:r>
                <a:endParaRPr lang="en-US" altLang="zh-CN" sz="2400">
                  <a:latin typeface="Times New Roman" pitchFamily="18" charset="0"/>
                  <a:ea typeface="SimSun" pitchFamily="2" charset="-122"/>
                </a:endParaRPr>
              </a:p>
            </p:txBody>
          </p:sp>
          <p:sp>
            <p:nvSpPr>
              <p:cNvPr id="6215" name="Text Box 68"/>
              <p:cNvSpPr txBox="1">
                <a:spLocks noChangeArrowheads="1"/>
              </p:cNvSpPr>
              <p:nvPr/>
            </p:nvSpPr>
            <p:spPr bwMode="auto">
              <a:xfrm>
                <a:off x="4320" y="1296"/>
                <a:ext cx="94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CN" altLang="en-US" sz="2000">
                    <a:latin typeface="Times New Roman" pitchFamily="18" charset="0"/>
                    <a:ea typeface="SimSun" pitchFamily="2" charset="-122"/>
                  </a:rPr>
                  <a:t>0-</a:t>
                </a:r>
                <a:r>
                  <a:rPr lang="en-US" altLang="zh-CN" sz="2000">
                    <a:latin typeface="Times New Roman" pitchFamily="18" charset="0"/>
                    <a:ea typeface="SimSun" pitchFamily="2" charset="-122"/>
                  </a:rPr>
                  <a:t>D(apex) cuboid</a:t>
                </a:r>
                <a:endParaRPr lang="en-US" altLang="zh-CN" sz="2400">
                  <a:latin typeface="Times New Roman" pitchFamily="18" charset="0"/>
                  <a:ea typeface="SimSun" pitchFamily="2" charset="-122"/>
                </a:endParaRPr>
              </a:p>
            </p:txBody>
          </p:sp>
          <p:sp>
            <p:nvSpPr>
              <p:cNvPr id="6216" name="Text Box 69"/>
              <p:cNvSpPr txBox="1">
                <a:spLocks noChangeArrowheads="1"/>
              </p:cNvSpPr>
              <p:nvPr/>
            </p:nvSpPr>
            <p:spPr bwMode="auto">
              <a:xfrm>
                <a:off x="4310" y="1881"/>
                <a:ext cx="68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CN" altLang="en-US" sz="2000">
                    <a:latin typeface="Times New Roman" pitchFamily="18" charset="0"/>
                    <a:ea typeface="SimSun" pitchFamily="2" charset="-122"/>
                  </a:rPr>
                  <a:t>1-</a:t>
                </a:r>
                <a:r>
                  <a:rPr lang="en-US" altLang="zh-CN" sz="2000">
                    <a:latin typeface="Times New Roman" pitchFamily="18" charset="0"/>
                    <a:ea typeface="SimSun" pitchFamily="2" charset="-122"/>
                  </a:rPr>
                  <a:t>D cuboids</a:t>
                </a:r>
                <a:endParaRPr lang="en-US" altLang="zh-CN" sz="2400">
                  <a:latin typeface="Times New Roman" pitchFamily="18" charset="0"/>
                  <a:ea typeface="SimSun" pitchFamily="2" charset="-122"/>
                </a:endParaRPr>
              </a:p>
            </p:txBody>
          </p:sp>
          <p:sp>
            <p:nvSpPr>
              <p:cNvPr id="6217" name="Text Box 70"/>
              <p:cNvSpPr txBox="1">
                <a:spLocks noChangeArrowheads="1"/>
              </p:cNvSpPr>
              <p:nvPr/>
            </p:nvSpPr>
            <p:spPr bwMode="auto">
              <a:xfrm>
                <a:off x="4310" y="2553"/>
                <a:ext cx="68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CN" altLang="en-US" sz="2000">
                    <a:latin typeface="Times New Roman" pitchFamily="18" charset="0"/>
                    <a:ea typeface="SimSun" pitchFamily="2" charset="-122"/>
                  </a:rPr>
                  <a:t>2-</a:t>
                </a:r>
                <a:r>
                  <a:rPr lang="en-US" altLang="zh-CN" sz="2000">
                    <a:latin typeface="Times New Roman" pitchFamily="18" charset="0"/>
                    <a:ea typeface="SimSun" pitchFamily="2" charset="-122"/>
                  </a:rPr>
                  <a:t>D cuboids</a:t>
                </a:r>
                <a:endParaRPr lang="en-US" altLang="zh-CN" sz="2400">
                  <a:latin typeface="Times New Roman" pitchFamily="18" charset="0"/>
                  <a:ea typeface="SimSun" pitchFamily="2" charset="-122"/>
                </a:endParaRPr>
              </a:p>
            </p:txBody>
          </p:sp>
          <p:sp>
            <p:nvSpPr>
              <p:cNvPr id="6218" name="Text Box 71"/>
              <p:cNvSpPr txBox="1">
                <a:spLocks noChangeArrowheads="1"/>
              </p:cNvSpPr>
              <p:nvPr/>
            </p:nvSpPr>
            <p:spPr bwMode="auto">
              <a:xfrm>
                <a:off x="4310" y="3129"/>
                <a:ext cx="68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CN" altLang="en-US" sz="2000">
                    <a:latin typeface="Times New Roman" pitchFamily="18" charset="0"/>
                    <a:ea typeface="SimSun" pitchFamily="2" charset="-122"/>
                  </a:rPr>
                  <a:t>3-</a:t>
                </a:r>
                <a:r>
                  <a:rPr lang="en-US" altLang="zh-CN" sz="2000">
                    <a:latin typeface="Times New Roman" pitchFamily="18" charset="0"/>
                    <a:ea typeface="SimSun" pitchFamily="2" charset="-122"/>
                  </a:rPr>
                  <a:t>D cuboids</a:t>
                </a:r>
                <a:endParaRPr lang="en-US" altLang="zh-CN" sz="2400">
                  <a:latin typeface="Times New Roman" pitchFamily="18" charset="0"/>
                  <a:ea typeface="SimSun" pitchFamily="2" charset="-122"/>
                </a:endParaRPr>
              </a:p>
            </p:txBody>
          </p:sp>
          <p:sp>
            <p:nvSpPr>
              <p:cNvPr id="6219" name="Text Box 72"/>
              <p:cNvSpPr txBox="1">
                <a:spLocks noChangeArrowheads="1"/>
              </p:cNvSpPr>
              <p:nvPr/>
            </p:nvSpPr>
            <p:spPr bwMode="auto">
              <a:xfrm>
                <a:off x="4358" y="3705"/>
                <a:ext cx="93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CN" altLang="en-US" sz="2000">
                    <a:latin typeface="Times New Roman" pitchFamily="18" charset="0"/>
                    <a:ea typeface="SimSun" pitchFamily="2" charset="-122"/>
                  </a:rPr>
                  <a:t>4-</a:t>
                </a:r>
                <a:r>
                  <a:rPr lang="en-US" altLang="zh-CN" sz="2000">
                    <a:latin typeface="Times New Roman" pitchFamily="18" charset="0"/>
                    <a:ea typeface="SimSun" pitchFamily="2" charset="-122"/>
                  </a:rPr>
                  <a:t>D(base) cuboid</a:t>
                </a:r>
                <a:endParaRPr lang="en-US" altLang="zh-CN" sz="2400">
                  <a:latin typeface="Times New Roman" pitchFamily="18" charset="0"/>
                  <a:ea typeface="SimSun" pitchFamily="2" charset="-122"/>
                </a:endParaRPr>
              </a:p>
            </p:txBody>
          </p:sp>
        </p:grp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5D6851-ECFD-3628-DF61-415EB98A1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Data Cube: A Lattice of Cuboids</a:t>
            </a:r>
            <a:endParaRPr lang="en-US" altLang="en-US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Base vs. aggregate cells</a:t>
            </a:r>
          </a:p>
          <a:p>
            <a:r>
              <a:rPr lang="en-US" altLang="en-US" dirty="0"/>
              <a:t> Ancestor vs. descendant cells</a:t>
            </a:r>
          </a:p>
          <a:p>
            <a:r>
              <a:rPr lang="en-US" altLang="en-US" dirty="0"/>
              <a:t>Parent vs. child cells</a:t>
            </a:r>
          </a:p>
          <a:p>
            <a:endParaRPr lang="en-US" altLang="en-US" dirty="0"/>
          </a:p>
          <a:p>
            <a:r>
              <a:rPr lang="en-US" altLang="en-US" dirty="0"/>
              <a:t>(*,*,*)</a:t>
            </a:r>
          </a:p>
          <a:p>
            <a:r>
              <a:rPr lang="en-US" altLang="en-US" dirty="0"/>
              <a:t>(*, milk, *, *)</a:t>
            </a:r>
          </a:p>
          <a:p>
            <a:r>
              <a:rPr lang="en-US" altLang="en-US" dirty="0"/>
              <a:t>(*, milk, Urbana, *)</a:t>
            </a:r>
          </a:p>
          <a:p>
            <a:r>
              <a:rPr lang="en-US" altLang="en-US" dirty="0"/>
              <a:t>(*, milk, Chicago, *) </a:t>
            </a:r>
          </a:p>
          <a:p>
            <a:r>
              <a:rPr lang="en-US" altLang="en-US" dirty="0"/>
              <a:t>(9/15, milk, Urbana, *) </a:t>
            </a:r>
          </a:p>
          <a:p>
            <a:r>
              <a:rPr lang="en-US" altLang="en-US" dirty="0"/>
              <a:t>(9/15, milk, Urbana, </a:t>
            </a:r>
            <a:r>
              <a:rPr lang="en-US" altLang="en-US" dirty="0" err="1"/>
              <a:t>Dairy_land</a:t>
            </a:r>
            <a:r>
              <a:rPr lang="en-US" altLang="en-US" dirty="0"/>
              <a:t>)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831491" y="1150478"/>
            <a:ext cx="6153817" cy="4521273"/>
            <a:chOff x="0" y="1249332"/>
            <a:chExt cx="7574844" cy="5219201"/>
          </a:xfrm>
        </p:grpSpPr>
        <p:sp>
          <p:nvSpPr>
            <p:cNvPr id="7173" name="Text Box 23"/>
            <p:cNvSpPr txBox="1">
              <a:spLocks noChangeArrowheads="1"/>
            </p:cNvSpPr>
            <p:nvPr/>
          </p:nvSpPr>
          <p:spPr bwMode="auto">
            <a:xfrm>
              <a:off x="2261209" y="1249332"/>
              <a:ext cx="74252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 dirty="0">
                  <a:latin typeface="Times New Roman" pitchFamily="18" charset="0"/>
                  <a:ea typeface="SimSun" pitchFamily="2" charset="-122"/>
                </a:rPr>
                <a:t>all</a:t>
              </a:r>
              <a:endParaRPr lang="en-US" altLang="zh-CN" sz="2400" dirty="0">
                <a:latin typeface="Times New Roman" pitchFamily="18" charset="0"/>
                <a:ea typeface="SimSun" pitchFamily="2" charset="-122"/>
              </a:endParaRPr>
            </a:p>
          </p:txBody>
        </p:sp>
        <p:grpSp>
          <p:nvGrpSpPr>
            <p:cNvPr id="7174" name="Group 210"/>
            <p:cNvGrpSpPr>
              <a:grpSpLocks/>
            </p:cNvGrpSpPr>
            <p:nvPr/>
          </p:nvGrpSpPr>
          <p:grpSpPr bwMode="auto">
            <a:xfrm>
              <a:off x="0" y="1387476"/>
              <a:ext cx="7574844" cy="5081057"/>
              <a:chOff x="0" y="874"/>
              <a:chExt cx="5404" cy="1862"/>
            </a:xfrm>
          </p:grpSpPr>
          <p:sp>
            <p:nvSpPr>
              <p:cNvPr id="7175" name="Text Box 3"/>
              <p:cNvSpPr txBox="1">
                <a:spLocks noChangeArrowheads="1"/>
              </p:cNvSpPr>
              <p:nvPr/>
            </p:nvSpPr>
            <p:spPr bwMode="auto">
              <a:xfrm>
                <a:off x="0" y="1536"/>
                <a:ext cx="480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600" b="1">
                    <a:latin typeface="Times New Roman" pitchFamily="18" charset="0"/>
                    <a:ea typeface="SimSun" pitchFamily="2" charset="-122"/>
                  </a:rPr>
                  <a:t>time,item</a:t>
                </a:r>
                <a:endParaRPr lang="en-US" altLang="zh-CN" sz="2400">
                  <a:latin typeface="Times New Roman" pitchFamily="18" charset="0"/>
                  <a:ea typeface="SimSun" pitchFamily="2" charset="-122"/>
                </a:endParaRPr>
              </a:p>
            </p:txBody>
          </p:sp>
          <p:sp>
            <p:nvSpPr>
              <p:cNvPr id="7176" name="Text Box 4"/>
              <p:cNvSpPr txBox="1">
                <a:spLocks noChangeArrowheads="1"/>
              </p:cNvSpPr>
              <p:nvPr/>
            </p:nvSpPr>
            <p:spPr bwMode="auto">
              <a:xfrm>
                <a:off x="0" y="2208"/>
                <a:ext cx="833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600" b="1">
                    <a:latin typeface="Times New Roman" pitchFamily="18" charset="0"/>
                    <a:ea typeface="SimSun" pitchFamily="2" charset="-122"/>
                  </a:rPr>
                  <a:t>time,item,location</a:t>
                </a:r>
                <a:endParaRPr lang="en-US" altLang="zh-CN" sz="2400">
                  <a:latin typeface="Times New Roman" pitchFamily="18" charset="0"/>
                  <a:ea typeface="SimSun" pitchFamily="2" charset="-122"/>
                </a:endParaRPr>
              </a:p>
            </p:txBody>
          </p:sp>
          <p:sp>
            <p:nvSpPr>
              <p:cNvPr id="7177" name="Text Box 5"/>
              <p:cNvSpPr txBox="1">
                <a:spLocks noChangeArrowheads="1"/>
              </p:cNvSpPr>
              <p:nvPr/>
            </p:nvSpPr>
            <p:spPr bwMode="auto">
              <a:xfrm>
                <a:off x="2119" y="2524"/>
                <a:ext cx="181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600" b="1">
                    <a:latin typeface="Times New Roman" pitchFamily="18" charset="0"/>
                    <a:ea typeface="SimSun" pitchFamily="2" charset="-122"/>
                  </a:rPr>
                  <a:t>time, item, location, supplier</a:t>
                </a:r>
                <a:endParaRPr lang="en-US" altLang="zh-CN" sz="2400">
                  <a:latin typeface="Times New Roman" pitchFamily="18" charset="0"/>
                  <a:ea typeface="SimSun" pitchFamily="2" charset="-122"/>
                </a:endParaRPr>
              </a:p>
            </p:txBody>
          </p:sp>
          <p:sp>
            <p:nvSpPr>
              <p:cNvPr id="7178" name="AutoShape 7"/>
              <p:cNvSpPr>
                <a:spLocks noChangeArrowheads="1"/>
              </p:cNvSpPr>
              <p:nvPr/>
            </p:nvSpPr>
            <p:spPr bwMode="auto">
              <a:xfrm>
                <a:off x="1870" y="970"/>
                <a:ext cx="151" cy="96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7179" name="AutoShape 8"/>
              <p:cNvSpPr>
                <a:spLocks noChangeArrowheads="1"/>
              </p:cNvSpPr>
              <p:nvPr/>
            </p:nvSpPr>
            <p:spPr bwMode="auto">
              <a:xfrm>
                <a:off x="764" y="1323"/>
                <a:ext cx="151" cy="96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7180" name="AutoShape 9"/>
              <p:cNvSpPr>
                <a:spLocks noChangeArrowheads="1"/>
              </p:cNvSpPr>
              <p:nvPr/>
            </p:nvSpPr>
            <p:spPr bwMode="auto">
              <a:xfrm>
                <a:off x="1518" y="1323"/>
                <a:ext cx="151" cy="96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7181" name="AutoShape 10"/>
              <p:cNvSpPr>
                <a:spLocks noChangeArrowheads="1"/>
              </p:cNvSpPr>
              <p:nvPr/>
            </p:nvSpPr>
            <p:spPr bwMode="auto">
              <a:xfrm>
                <a:off x="2272" y="1323"/>
                <a:ext cx="151" cy="96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7182" name="AutoShape 11"/>
              <p:cNvSpPr>
                <a:spLocks noChangeArrowheads="1"/>
              </p:cNvSpPr>
              <p:nvPr/>
            </p:nvSpPr>
            <p:spPr bwMode="auto">
              <a:xfrm>
                <a:off x="1719" y="1739"/>
                <a:ext cx="151" cy="96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7183" name="AutoShape 12"/>
              <p:cNvSpPr>
                <a:spLocks noChangeArrowheads="1"/>
              </p:cNvSpPr>
              <p:nvPr/>
            </p:nvSpPr>
            <p:spPr bwMode="auto">
              <a:xfrm>
                <a:off x="3026" y="1739"/>
                <a:ext cx="151" cy="96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7184" name="AutoShape 13"/>
              <p:cNvSpPr>
                <a:spLocks noChangeArrowheads="1"/>
              </p:cNvSpPr>
              <p:nvPr/>
            </p:nvSpPr>
            <p:spPr bwMode="auto">
              <a:xfrm>
                <a:off x="2423" y="1739"/>
                <a:ext cx="151" cy="96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7185" name="AutoShape 14"/>
              <p:cNvSpPr>
                <a:spLocks noChangeArrowheads="1"/>
              </p:cNvSpPr>
              <p:nvPr/>
            </p:nvSpPr>
            <p:spPr bwMode="auto">
              <a:xfrm>
                <a:off x="1016" y="1739"/>
                <a:ext cx="150" cy="96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7186" name="AutoShape 15"/>
              <p:cNvSpPr>
                <a:spLocks noChangeArrowheads="1"/>
              </p:cNvSpPr>
              <p:nvPr/>
            </p:nvSpPr>
            <p:spPr bwMode="auto">
              <a:xfrm>
                <a:off x="312" y="1739"/>
                <a:ext cx="151" cy="96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7187" name="AutoShape 16"/>
              <p:cNvSpPr>
                <a:spLocks noChangeArrowheads="1"/>
              </p:cNvSpPr>
              <p:nvPr/>
            </p:nvSpPr>
            <p:spPr bwMode="auto">
              <a:xfrm>
                <a:off x="2925" y="1355"/>
                <a:ext cx="151" cy="96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7188" name="AutoShape 17"/>
              <p:cNvSpPr>
                <a:spLocks noChangeArrowheads="1"/>
              </p:cNvSpPr>
              <p:nvPr/>
            </p:nvSpPr>
            <p:spPr bwMode="auto">
              <a:xfrm>
                <a:off x="764" y="2188"/>
                <a:ext cx="151" cy="96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7189" name="AutoShape 18"/>
              <p:cNvSpPr>
                <a:spLocks noChangeArrowheads="1"/>
              </p:cNvSpPr>
              <p:nvPr/>
            </p:nvSpPr>
            <p:spPr bwMode="auto">
              <a:xfrm>
                <a:off x="3629" y="1739"/>
                <a:ext cx="151" cy="96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7190" name="AutoShape 19"/>
              <p:cNvSpPr>
                <a:spLocks noChangeArrowheads="1"/>
              </p:cNvSpPr>
              <p:nvPr/>
            </p:nvSpPr>
            <p:spPr bwMode="auto">
              <a:xfrm>
                <a:off x="1920" y="2604"/>
                <a:ext cx="151" cy="97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7191" name="AutoShape 20"/>
              <p:cNvSpPr>
                <a:spLocks noChangeArrowheads="1"/>
              </p:cNvSpPr>
              <p:nvPr/>
            </p:nvSpPr>
            <p:spPr bwMode="auto">
              <a:xfrm>
                <a:off x="2825" y="2188"/>
                <a:ext cx="151" cy="96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7192" name="AutoShape 21"/>
              <p:cNvSpPr>
                <a:spLocks noChangeArrowheads="1"/>
              </p:cNvSpPr>
              <p:nvPr/>
            </p:nvSpPr>
            <p:spPr bwMode="auto">
              <a:xfrm>
                <a:off x="2121" y="2188"/>
                <a:ext cx="151" cy="96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7193" name="AutoShape 22"/>
              <p:cNvSpPr>
                <a:spLocks noChangeArrowheads="1"/>
              </p:cNvSpPr>
              <p:nvPr/>
            </p:nvSpPr>
            <p:spPr bwMode="auto">
              <a:xfrm>
                <a:off x="1418" y="2188"/>
                <a:ext cx="150" cy="96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7194" name="Text Box 24"/>
              <p:cNvSpPr txBox="1">
                <a:spLocks noChangeArrowheads="1"/>
              </p:cNvSpPr>
              <p:nvPr/>
            </p:nvSpPr>
            <p:spPr bwMode="auto">
              <a:xfrm>
                <a:off x="704" y="1094"/>
                <a:ext cx="30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000">
                    <a:latin typeface="Times New Roman" pitchFamily="18" charset="0"/>
                    <a:ea typeface="SimSun" pitchFamily="2" charset="-122"/>
                  </a:rPr>
                  <a:t>time</a:t>
                </a:r>
                <a:endParaRPr lang="en-US" altLang="zh-CN" sz="2400">
                  <a:latin typeface="Times New Roman" pitchFamily="18" charset="0"/>
                  <a:ea typeface="SimSun" pitchFamily="2" charset="-122"/>
                </a:endParaRPr>
              </a:p>
            </p:txBody>
          </p:sp>
          <p:sp>
            <p:nvSpPr>
              <p:cNvPr id="7195" name="Text Box 25"/>
              <p:cNvSpPr txBox="1">
                <a:spLocks noChangeArrowheads="1"/>
              </p:cNvSpPr>
              <p:nvPr/>
            </p:nvSpPr>
            <p:spPr bwMode="auto">
              <a:xfrm>
                <a:off x="1457" y="1104"/>
                <a:ext cx="30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000">
                    <a:latin typeface="Times New Roman" pitchFamily="18" charset="0"/>
                    <a:ea typeface="SimSun" pitchFamily="2" charset="-122"/>
                  </a:rPr>
                  <a:t>item</a:t>
                </a:r>
                <a:endParaRPr lang="en-US" altLang="zh-CN" sz="2400">
                  <a:latin typeface="Times New Roman" pitchFamily="18" charset="0"/>
                  <a:ea typeface="SimSun" pitchFamily="2" charset="-122"/>
                </a:endParaRPr>
              </a:p>
            </p:txBody>
          </p:sp>
          <p:sp>
            <p:nvSpPr>
              <p:cNvPr id="7196" name="Text Box 26"/>
              <p:cNvSpPr txBox="1">
                <a:spLocks noChangeArrowheads="1"/>
              </p:cNvSpPr>
              <p:nvPr/>
            </p:nvSpPr>
            <p:spPr bwMode="auto">
              <a:xfrm>
                <a:off x="2211" y="1104"/>
                <a:ext cx="477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000">
                    <a:latin typeface="Times New Roman" pitchFamily="18" charset="0"/>
                    <a:ea typeface="SimSun" pitchFamily="2" charset="-122"/>
                  </a:rPr>
                  <a:t>location</a:t>
                </a:r>
                <a:endParaRPr lang="en-US" altLang="zh-CN" sz="2400">
                  <a:latin typeface="Times New Roman" pitchFamily="18" charset="0"/>
                  <a:ea typeface="SimSun" pitchFamily="2" charset="-122"/>
                </a:endParaRPr>
              </a:p>
            </p:txBody>
          </p:sp>
          <p:sp>
            <p:nvSpPr>
              <p:cNvPr id="7197" name="Text Box 27"/>
              <p:cNvSpPr txBox="1">
                <a:spLocks noChangeArrowheads="1"/>
              </p:cNvSpPr>
              <p:nvPr/>
            </p:nvSpPr>
            <p:spPr bwMode="auto">
              <a:xfrm>
                <a:off x="2966" y="1104"/>
                <a:ext cx="477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000">
                    <a:latin typeface="Times New Roman" pitchFamily="18" charset="0"/>
                    <a:ea typeface="SimSun" pitchFamily="2" charset="-122"/>
                  </a:rPr>
                  <a:t>supplier</a:t>
                </a:r>
                <a:endParaRPr lang="en-US" altLang="zh-CN" sz="2400">
                  <a:latin typeface="Times New Roman" pitchFamily="18" charset="0"/>
                  <a:ea typeface="SimSun" pitchFamily="2" charset="-122"/>
                </a:endParaRPr>
              </a:p>
            </p:txBody>
          </p:sp>
          <p:sp>
            <p:nvSpPr>
              <p:cNvPr id="7198" name="Line 28"/>
              <p:cNvSpPr>
                <a:spLocks noChangeShapeType="1"/>
              </p:cNvSpPr>
              <p:nvPr/>
            </p:nvSpPr>
            <p:spPr bwMode="auto">
              <a:xfrm flipH="1">
                <a:off x="815" y="1002"/>
                <a:ext cx="1105" cy="3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9" name="Line 29"/>
              <p:cNvSpPr>
                <a:spLocks noChangeShapeType="1"/>
              </p:cNvSpPr>
              <p:nvPr/>
            </p:nvSpPr>
            <p:spPr bwMode="auto">
              <a:xfrm flipH="1">
                <a:off x="1619" y="1002"/>
                <a:ext cx="301" cy="3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0" name="Line 30"/>
              <p:cNvSpPr>
                <a:spLocks noChangeShapeType="1"/>
              </p:cNvSpPr>
              <p:nvPr/>
            </p:nvSpPr>
            <p:spPr bwMode="auto">
              <a:xfrm>
                <a:off x="1920" y="1002"/>
                <a:ext cx="402" cy="3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1" name="Line 31"/>
              <p:cNvSpPr>
                <a:spLocks noChangeShapeType="1"/>
              </p:cNvSpPr>
              <p:nvPr/>
            </p:nvSpPr>
            <p:spPr bwMode="auto">
              <a:xfrm>
                <a:off x="1920" y="1002"/>
                <a:ext cx="1106" cy="3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2" name="Line 32"/>
              <p:cNvSpPr>
                <a:spLocks noChangeShapeType="1"/>
              </p:cNvSpPr>
              <p:nvPr/>
            </p:nvSpPr>
            <p:spPr bwMode="auto">
              <a:xfrm flipH="1">
                <a:off x="362" y="1355"/>
                <a:ext cx="453" cy="4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3" name="Line 33"/>
              <p:cNvSpPr>
                <a:spLocks noChangeShapeType="1"/>
              </p:cNvSpPr>
              <p:nvPr/>
            </p:nvSpPr>
            <p:spPr bwMode="auto">
              <a:xfrm>
                <a:off x="815" y="1355"/>
                <a:ext cx="251" cy="4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4" name="Line 34"/>
              <p:cNvSpPr>
                <a:spLocks noChangeShapeType="1"/>
              </p:cNvSpPr>
              <p:nvPr/>
            </p:nvSpPr>
            <p:spPr bwMode="auto">
              <a:xfrm>
                <a:off x="815" y="1355"/>
                <a:ext cx="954" cy="4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5" name="Line 35"/>
              <p:cNvSpPr>
                <a:spLocks noChangeShapeType="1"/>
              </p:cNvSpPr>
              <p:nvPr/>
            </p:nvSpPr>
            <p:spPr bwMode="auto">
              <a:xfrm flipH="1">
                <a:off x="362" y="1355"/>
                <a:ext cx="1257" cy="4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6" name="Line 36"/>
              <p:cNvSpPr>
                <a:spLocks noChangeShapeType="1"/>
              </p:cNvSpPr>
              <p:nvPr/>
            </p:nvSpPr>
            <p:spPr bwMode="auto">
              <a:xfrm>
                <a:off x="1619" y="1355"/>
                <a:ext cx="854" cy="4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7" name="Line 37"/>
              <p:cNvSpPr>
                <a:spLocks noChangeShapeType="1"/>
              </p:cNvSpPr>
              <p:nvPr/>
            </p:nvSpPr>
            <p:spPr bwMode="auto">
              <a:xfrm>
                <a:off x="1619" y="1355"/>
                <a:ext cx="1457" cy="4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8" name="Line 38"/>
              <p:cNvSpPr>
                <a:spLocks noChangeShapeType="1"/>
              </p:cNvSpPr>
              <p:nvPr/>
            </p:nvSpPr>
            <p:spPr bwMode="auto">
              <a:xfrm>
                <a:off x="2322" y="1355"/>
                <a:ext cx="151" cy="4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9" name="Line 39"/>
              <p:cNvSpPr>
                <a:spLocks noChangeShapeType="1"/>
              </p:cNvSpPr>
              <p:nvPr/>
            </p:nvSpPr>
            <p:spPr bwMode="auto">
              <a:xfrm>
                <a:off x="2322" y="1355"/>
                <a:ext cx="1357" cy="4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0" name="Line 40"/>
              <p:cNvSpPr>
                <a:spLocks noChangeShapeType="1"/>
              </p:cNvSpPr>
              <p:nvPr/>
            </p:nvSpPr>
            <p:spPr bwMode="auto">
              <a:xfrm flipH="1">
                <a:off x="1066" y="1355"/>
                <a:ext cx="1256" cy="4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1" name="Line 41"/>
              <p:cNvSpPr>
                <a:spLocks noChangeShapeType="1"/>
              </p:cNvSpPr>
              <p:nvPr/>
            </p:nvSpPr>
            <p:spPr bwMode="auto">
              <a:xfrm flipH="1">
                <a:off x="1769" y="1387"/>
                <a:ext cx="1257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2" name="Line 42"/>
              <p:cNvSpPr>
                <a:spLocks noChangeShapeType="1"/>
              </p:cNvSpPr>
              <p:nvPr/>
            </p:nvSpPr>
            <p:spPr bwMode="auto">
              <a:xfrm>
                <a:off x="3026" y="1387"/>
                <a:ext cx="5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3" name="Line 43"/>
              <p:cNvSpPr>
                <a:spLocks noChangeShapeType="1"/>
              </p:cNvSpPr>
              <p:nvPr/>
            </p:nvSpPr>
            <p:spPr bwMode="auto">
              <a:xfrm>
                <a:off x="3026" y="1387"/>
                <a:ext cx="653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4" name="Line 44"/>
              <p:cNvSpPr>
                <a:spLocks noChangeShapeType="1"/>
              </p:cNvSpPr>
              <p:nvPr/>
            </p:nvSpPr>
            <p:spPr bwMode="auto">
              <a:xfrm>
                <a:off x="362" y="1771"/>
                <a:ext cx="453" cy="4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5" name="Line 45"/>
              <p:cNvSpPr>
                <a:spLocks noChangeShapeType="1"/>
              </p:cNvSpPr>
              <p:nvPr/>
            </p:nvSpPr>
            <p:spPr bwMode="auto">
              <a:xfrm>
                <a:off x="362" y="1771"/>
                <a:ext cx="1106" cy="4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6" name="Line 46"/>
              <p:cNvSpPr>
                <a:spLocks noChangeShapeType="1"/>
              </p:cNvSpPr>
              <p:nvPr/>
            </p:nvSpPr>
            <p:spPr bwMode="auto">
              <a:xfrm flipH="1">
                <a:off x="815" y="1771"/>
                <a:ext cx="251" cy="4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7" name="Line 47"/>
              <p:cNvSpPr>
                <a:spLocks noChangeShapeType="1"/>
              </p:cNvSpPr>
              <p:nvPr/>
            </p:nvSpPr>
            <p:spPr bwMode="auto">
              <a:xfrm>
                <a:off x="1066" y="1771"/>
                <a:ext cx="1105" cy="4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8" name="Line 48"/>
              <p:cNvSpPr>
                <a:spLocks noChangeShapeType="1"/>
              </p:cNvSpPr>
              <p:nvPr/>
            </p:nvSpPr>
            <p:spPr bwMode="auto">
              <a:xfrm flipH="1">
                <a:off x="1468" y="1771"/>
                <a:ext cx="301" cy="4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9" name="Line 49"/>
              <p:cNvSpPr>
                <a:spLocks noChangeShapeType="1"/>
              </p:cNvSpPr>
              <p:nvPr/>
            </p:nvSpPr>
            <p:spPr bwMode="auto">
              <a:xfrm>
                <a:off x="1769" y="1771"/>
                <a:ext cx="402" cy="4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0" name="Line 50"/>
              <p:cNvSpPr>
                <a:spLocks noChangeShapeType="1"/>
              </p:cNvSpPr>
              <p:nvPr/>
            </p:nvSpPr>
            <p:spPr bwMode="auto">
              <a:xfrm flipH="1">
                <a:off x="815" y="1771"/>
                <a:ext cx="1658" cy="4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1" name="Line 51"/>
              <p:cNvSpPr>
                <a:spLocks noChangeShapeType="1"/>
              </p:cNvSpPr>
              <p:nvPr/>
            </p:nvSpPr>
            <p:spPr bwMode="auto">
              <a:xfrm>
                <a:off x="2473" y="1771"/>
                <a:ext cx="402" cy="4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2" name="Line 52"/>
              <p:cNvSpPr>
                <a:spLocks noChangeShapeType="1"/>
              </p:cNvSpPr>
              <p:nvPr/>
            </p:nvSpPr>
            <p:spPr bwMode="auto">
              <a:xfrm flipH="1">
                <a:off x="1468" y="1771"/>
                <a:ext cx="1608" cy="4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3" name="Line 53"/>
              <p:cNvSpPr>
                <a:spLocks noChangeShapeType="1"/>
              </p:cNvSpPr>
              <p:nvPr/>
            </p:nvSpPr>
            <p:spPr bwMode="auto">
              <a:xfrm flipH="1">
                <a:off x="2875" y="1771"/>
                <a:ext cx="201" cy="4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4" name="Line 54"/>
              <p:cNvSpPr>
                <a:spLocks noChangeShapeType="1"/>
              </p:cNvSpPr>
              <p:nvPr/>
            </p:nvSpPr>
            <p:spPr bwMode="auto">
              <a:xfrm flipH="1">
                <a:off x="2875" y="1771"/>
                <a:ext cx="804" cy="4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5" name="Line 55"/>
              <p:cNvSpPr>
                <a:spLocks noChangeShapeType="1"/>
              </p:cNvSpPr>
              <p:nvPr/>
            </p:nvSpPr>
            <p:spPr bwMode="auto">
              <a:xfrm flipH="1">
                <a:off x="2171" y="1771"/>
                <a:ext cx="1508" cy="4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6" name="Line 56"/>
              <p:cNvSpPr>
                <a:spLocks noChangeShapeType="1"/>
              </p:cNvSpPr>
              <p:nvPr/>
            </p:nvSpPr>
            <p:spPr bwMode="auto">
              <a:xfrm>
                <a:off x="815" y="2252"/>
                <a:ext cx="1155" cy="3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7" name="Line 57"/>
              <p:cNvSpPr>
                <a:spLocks noChangeShapeType="1"/>
              </p:cNvSpPr>
              <p:nvPr/>
            </p:nvSpPr>
            <p:spPr bwMode="auto">
              <a:xfrm>
                <a:off x="1468" y="2220"/>
                <a:ext cx="553" cy="4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8" name="Line 58"/>
              <p:cNvSpPr>
                <a:spLocks noChangeShapeType="1"/>
              </p:cNvSpPr>
              <p:nvPr/>
            </p:nvSpPr>
            <p:spPr bwMode="auto">
              <a:xfrm flipH="1">
                <a:off x="2021" y="2220"/>
                <a:ext cx="150" cy="4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9" name="Line 59"/>
              <p:cNvSpPr>
                <a:spLocks noChangeShapeType="1"/>
              </p:cNvSpPr>
              <p:nvPr/>
            </p:nvSpPr>
            <p:spPr bwMode="auto">
              <a:xfrm flipH="1">
                <a:off x="1970" y="2252"/>
                <a:ext cx="905" cy="4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0" name="Text Box 60"/>
              <p:cNvSpPr txBox="1">
                <a:spLocks noChangeArrowheads="1"/>
              </p:cNvSpPr>
              <p:nvPr/>
            </p:nvSpPr>
            <p:spPr bwMode="auto">
              <a:xfrm>
                <a:off x="755" y="1536"/>
                <a:ext cx="62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600" b="1">
                    <a:latin typeface="Times New Roman" pitchFamily="18" charset="0"/>
                    <a:ea typeface="SimSun" pitchFamily="2" charset="-122"/>
                  </a:rPr>
                  <a:t>time,location</a:t>
                </a:r>
                <a:endParaRPr lang="en-US" altLang="zh-CN" sz="2400">
                  <a:latin typeface="Times New Roman" pitchFamily="18" charset="0"/>
                  <a:ea typeface="SimSun" pitchFamily="2" charset="-122"/>
                </a:endParaRPr>
              </a:p>
            </p:txBody>
          </p:sp>
          <p:sp>
            <p:nvSpPr>
              <p:cNvPr id="7231" name="Text Box 61"/>
              <p:cNvSpPr txBox="1">
                <a:spLocks noChangeArrowheads="1"/>
              </p:cNvSpPr>
              <p:nvPr/>
            </p:nvSpPr>
            <p:spPr bwMode="auto">
              <a:xfrm>
                <a:off x="1407" y="1776"/>
                <a:ext cx="636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600" b="1">
                    <a:latin typeface="Times New Roman" pitchFamily="18" charset="0"/>
                    <a:ea typeface="SimSun" pitchFamily="2" charset="-122"/>
                  </a:rPr>
                  <a:t>time,supplier</a:t>
                </a:r>
                <a:endParaRPr lang="en-US" altLang="zh-CN" sz="2400">
                  <a:latin typeface="Times New Roman" pitchFamily="18" charset="0"/>
                  <a:ea typeface="SimSun" pitchFamily="2" charset="-122"/>
                </a:endParaRPr>
              </a:p>
            </p:txBody>
          </p:sp>
          <p:sp>
            <p:nvSpPr>
              <p:cNvPr id="7232" name="Text Box 62"/>
              <p:cNvSpPr txBox="1">
                <a:spLocks noChangeArrowheads="1"/>
              </p:cNvSpPr>
              <p:nvPr/>
            </p:nvSpPr>
            <p:spPr bwMode="auto">
              <a:xfrm>
                <a:off x="2111" y="1573"/>
                <a:ext cx="62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600" b="1">
                    <a:latin typeface="Times New Roman" pitchFamily="18" charset="0"/>
                    <a:ea typeface="SimSun" pitchFamily="2" charset="-122"/>
                  </a:rPr>
                  <a:t>item,location</a:t>
                </a:r>
                <a:endParaRPr lang="en-US" altLang="zh-CN" sz="2400">
                  <a:latin typeface="Times New Roman" pitchFamily="18" charset="0"/>
                  <a:ea typeface="SimSun" pitchFamily="2" charset="-122"/>
                </a:endParaRPr>
              </a:p>
            </p:txBody>
          </p:sp>
          <p:sp>
            <p:nvSpPr>
              <p:cNvPr id="7233" name="Text Box 63"/>
              <p:cNvSpPr txBox="1">
                <a:spLocks noChangeArrowheads="1"/>
              </p:cNvSpPr>
              <p:nvPr/>
            </p:nvSpPr>
            <p:spPr bwMode="auto">
              <a:xfrm>
                <a:off x="2714" y="1756"/>
                <a:ext cx="636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600" b="1" dirty="0" err="1">
                    <a:latin typeface="Times New Roman" pitchFamily="18" charset="0"/>
                    <a:ea typeface="SimSun" pitchFamily="2" charset="-122"/>
                  </a:rPr>
                  <a:t>item,supplier</a:t>
                </a:r>
                <a:endParaRPr lang="en-US" altLang="zh-CN" sz="2400" dirty="0">
                  <a:latin typeface="Times New Roman" pitchFamily="18" charset="0"/>
                  <a:ea typeface="SimSun" pitchFamily="2" charset="-122"/>
                </a:endParaRPr>
              </a:p>
            </p:txBody>
          </p:sp>
          <p:sp>
            <p:nvSpPr>
              <p:cNvPr id="7234" name="Text Box 64"/>
              <p:cNvSpPr txBox="1">
                <a:spLocks noChangeArrowheads="1"/>
              </p:cNvSpPr>
              <p:nvPr/>
            </p:nvSpPr>
            <p:spPr bwMode="auto">
              <a:xfrm>
                <a:off x="3468" y="1573"/>
                <a:ext cx="78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600" b="1">
                    <a:latin typeface="Times New Roman" pitchFamily="18" charset="0"/>
                    <a:ea typeface="SimSun" pitchFamily="2" charset="-122"/>
                  </a:rPr>
                  <a:t>location,supplier</a:t>
                </a:r>
                <a:endParaRPr lang="en-US" altLang="zh-CN" sz="2400">
                  <a:latin typeface="Times New Roman" pitchFamily="18" charset="0"/>
                  <a:ea typeface="SimSun" pitchFamily="2" charset="-122"/>
                </a:endParaRPr>
              </a:p>
            </p:txBody>
          </p:sp>
          <p:sp>
            <p:nvSpPr>
              <p:cNvPr id="7235" name="Text Box 65"/>
              <p:cNvSpPr txBox="1">
                <a:spLocks noChangeArrowheads="1"/>
              </p:cNvSpPr>
              <p:nvPr/>
            </p:nvSpPr>
            <p:spPr bwMode="auto">
              <a:xfrm>
                <a:off x="1149" y="2256"/>
                <a:ext cx="1123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400" b="1" dirty="0" err="1">
                    <a:latin typeface="Times New Roman" pitchFamily="18" charset="0"/>
                    <a:ea typeface="SimSun" pitchFamily="2" charset="-122"/>
                  </a:rPr>
                  <a:t>time,item,supplier</a:t>
                </a:r>
                <a:endParaRPr lang="en-US" altLang="zh-CN" sz="2400" dirty="0">
                  <a:latin typeface="Times New Roman" pitchFamily="18" charset="0"/>
                  <a:ea typeface="SimSun" pitchFamily="2" charset="-122"/>
                </a:endParaRPr>
              </a:p>
            </p:txBody>
          </p:sp>
          <p:sp>
            <p:nvSpPr>
              <p:cNvPr id="7236" name="Text Box 66"/>
              <p:cNvSpPr txBox="1">
                <a:spLocks noChangeArrowheads="1"/>
              </p:cNvSpPr>
              <p:nvPr/>
            </p:nvSpPr>
            <p:spPr bwMode="auto">
              <a:xfrm>
                <a:off x="1719" y="1968"/>
                <a:ext cx="145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400" b="1">
                    <a:latin typeface="Times New Roman" pitchFamily="18" charset="0"/>
                    <a:ea typeface="SimSun" pitchFamily="2" charset="-122"/>
                  </a:rPr>
                  <a:t>time,location,supplier</a:t>
                </a:r>
                <a:endParaRPr lang="en-US" altLang="zh-CN" sz="2400">
                  <a:latin typeface="Times New Roman" pitchFamily="18" charset="0"/>
                  <a:ea typeface="SimSun" pitchFamily="2" charset="-122"/>
                </a:endParaRPr>
              </a:p>
            </p:txBody>
          </p:sp>
          <p:sp>
            <p:nvSpPr>
              <p:cNvPr id="7237" name="Text Box 67"/>
              <p:cNvSpPr txBox="1">
                <a:spLocks noChangeArrowheads="1"/>
              </p:cNvSpPr>
              <p:nvPr/>
            </p:nvSpPr>
            <p:spPr bwMode="auto">
              <a:xfrm>
                <a:off x="2677" y="2208"/>
                <a:ext cx="989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600" b="1">
                    <a:latin typeface="Times New Roman" pitchFamily="18" charset="0"/>
                    <a:ea typeface="SimSun" pitchFamily="2" charset="-122"/>
                  </a:rPr>
                  <a:t>item,location,supplier</a:t>
                </a:r>
                <a:endParaRPr lang="en-US" altLang="zh-CN" sz="2400">
                  <a:latin typeface="Times New Roman" pitchFamily="18" charset="0"/>
                  <a:ea typeface="SimSun" pitchFamily="2" charset="-122"/>
                </a:endParaRPr>
              </a:p>
            </p:txBody>
          </p:sp>
          <p:sp>
            <p:nvSpPr>
              <p:cNvPr id="7238" name="Text Box 68"/>
              <p:cNvSpPr txBox="1">
                <a:spLocks noChangeArrowheads="1"/>
              </p:cNvSpPr>
              <p:nvPr/>
            </p:nvSpPr>
            <p:spPr bwMode="auto">
              <a:xfrm>
                <a:off x="4433" y="874"/>
                <a:ext cx="94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CN" altLang="en-US" sz="2000">
                    <a:latin typeface="Times New Roman" pitchFamily="18" charset="0"/>
                    <a:ea typeface="SimSun" pitchFamily="2" charset="-122"/>
                  </a:rPr>
                  <a:t>0-</a:t>
                </a:r>
                <a:r>
                  <a:rPr lang="en-US" altLang="zh-CN" sz="2000">
                    <a:latin typeface="Times New Roman" pitchFamily="18" charset="0"/>
                    <a:ea typeface="SimSun" pitchFamily="2" charset="-122"/>
                  </a:rPr>
                  <a:t>D(apex) cuboid</a:t>
                </a:r>
                <a:endParaRPr lang="en-US" altLang="zh-CN" sz="2400">
                  <a:latin typeface="Times New Roman" pitchFamily="18" charset="0"/>
                  <a:ea typeface="SimSun" pitchFamily="2" charset="-122"/>
                </a:endParaRPr>
              </a:p>
            </p:txBody>
          </p:sp>
          <p:sp>
            <p:nvSpPr>
              <p:cNvPr id="7239" name="Text Box 69"/>
              <p:cNvSpPr txBox="1">
                <a:spLocks noChangeArrowheads="1"/>
              </p:cNvSpPr>
              <p:nvPr/>
            </p:nvSpPr>
            <p:spPr bwMode="auto">
              <a:xfrm>
                <a:off x="4421" y="1265"/>
                <a:ext cx="68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CN" altLang="en-US" sz="2000">
                    <a:latin typeface="Times New Roman" pitchFamily="18" charset="0"/>
                    <a:ea typeface="SimSun" pitchFamily="2" charset="-122"/>
                  </a:rPr>
                  <a:t>1-</a:t>
                </a:r>
                <a:r>
                  <a:rPr lang="en-US" altLang="zh-CN" sz="2000">
                    <a:latin typeface="Times New Roman" pitchFamily="18" charset="0"/>
                    <a:ea typeface="SimSun" pitchFamily="2" charset="-122"/>
                  </a:rPr>
                  <a:t>D cuboids</a:t>
                </a:r>
                <a:endParaRPr lang="en-US" altLang="zh-CN" sz="2400">
                  <a:latin typeface="Times New Roman" pitchFamily="18" charset="0"/>
                  <a:ea typeface="SimSun" pitchFamily="2" charset="-122"/>
                </a:endParaRPr>
              </a:p>
            </p:txBody>
          </p:sp>
          <p:sp>
            <p:nvSpPr>
              <p:cNvPr id="7240" name="Text Box 70"/>
              <p:cNvSpPr txBox="1">
                <a:spLocks noChangeArrowheads="1"/>
              </p:cNvSpPr>
              <p:nvPr/>
            </p:nvSpPr>
            <p:spPr bwMode="auto">
              <a:xfrm>
                <a:off x="4421" y="1713"/>
                <a:ext cx="68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CN" altLang="en-US" sz="2000" dirty="0">
                    <a:latin typeface="Times New Roman" pitchFamily="18" charset="0"/>
                    <a:ea typeface="SimSun" pitchFamily="2" charset="-122"/>
                  </a:rPr>
                  <a:t>2-</a:t>
                </a:r>
                <a:r>
                  <a:rPr lang="en-US" altLang="zh-CN" sz="2000" dirty="0">
                    <a:latin typeface="Times New Roman" pitchFamily="18" charset="0"/>
                    <a:ea typeface="SimSun" pitchFamily="2" charset="-122"/>
                  </a:rPr>
                  <a:t>D cuboids</a:t>
                </a:r>
                <a:endParaRPr lang="en-US" altLang="zh-CN" sz="2400" dirty="0">
                  <a:latin typeface="Times New Roman" pitchFamily="18" charset="0"/>
                  <a:ea typeface="SimSun" pitchFamily="2" charset="-122"/>
                </a:endParaRPr>
              </a:p>
            </p:txBody>
          </p:sp>
          <p:sp>
            <p:nvSpPr>
              <p:cNvPr id="7241" name="Text Box 71"/>
              <p:cNvSpPr txBox="1">
                <a:spLocks noChangeArrowheads="1"/>
              </p:cNvSpPr>
              <p:nvPr/>
            </p:nvSpPr>
            <p:spPr bwMode="auto">
              <a:xfrm>
                <a:off x="4421" y="2098"/>
                <a:ext cx="68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CN" altLang="en-US" sz="2000" dirty="0">
                    <a:latin typeface="Times New Roman" pitchFamily="18" charset="0"/>
                    <a:ea typeface="SimSun" pitchFamily="2" charset="-122"/>
                  </a:rPr>
                  <a:t>3-</a:t>
                </a:r>
                <a:r>
                  <a:rPr lang="en-US" altLang="zh-CN" sz="2000" dirty="0">
                    <a:latin typeface="Times New Roman" pitchFamily="18" charset="0"/>
                    <a:ea typeface="SimSun" pitchFamily="2" charset="-122"/>
                  </a:rPr>
                  <a:t>D cuboids</a:t>
                </a:r>
                <a:endParaRPr lang="en-US" altLang="zh-CN" sz="2400" dirty="0">
                  <a:latin typeface="Times New Roman" pitchFamily="18" charset="0"/>
                  <a:ea typeface="SimSun" pitchFamily="2" charset="-122"/>
                </a:endParaRPr>
              </a:p>
            </p:txBody>
          </p:sp>
          <p:sp>
            <p:nvSpPr>
              <p:cNvPr id="7242" name="Text Box 72"/>
              <p:cNvSpPr txBox="1">
                <a:spLocks noChangeArrowheads="1"/>
              </p:cNvSpPr>
              <p:nvPr/>
            </p:nvSpPr>
            <p:spPr bwMode="auto">
              <a:xfrm>
                <a:off x="4473" y="2482"/>
                <a:ext cx="93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CN" altLang="en-US" sz="2000">
                    <a:latin typeface="Times New Roman" pitchFamily="18" charset="0"/>
                    <a:ea typeface="SimSun" pitchFamily="2" charset="-122"/>
                  </a:rPr>
                  <a:t>4-</a:t>
                </a:r>
                <a:r>
                  <a:rPr lang="en-US" altLang="zh-CN" sz="2000">
                    <a:latin typeface="Times New Roman" pitchFamily="18" charset="0"/>
                    <a:ea typeface="SimSun" pitchFamily="2" charset="-122"/>
                  </a:rPr>
                  <a:t>D(base) cuboid</a:t>
                </a:r>
                <a:endParaRPr lang="en-US" altLang="zh-CN" sz="2400">
                  <a:latin typeface="Times New Roman" pitchFamily="18" charset="0"/>
                  <a:ea typeface="SimSun" pitchFamily="2" charset="-122"/>
                </a:endParaRPr>
              </a:p>
            </p:txBody>
          </p:sp>
        </p:grp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50EF7-A309-2D95-2794-3074866A5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041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OLAP Server Architectures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Relational OLAP (ROLAP) </a:t>
            </a:r>
          </a:p>
          <a:p>
            <a:pPr lvl="1"/>
            <a:r>
              <a:rPr lang="en-US" altLang="en-US" dirty="0"/>
              <a:t>Use relational or extended-relational DBMS to store and manage warehouse data and OLAP middle ware</a:t>
            </a:r>
          </a:p>
          <a:p>
            <a:pPr lvl="1"/>
            <a:r>
              <a:rPr lang="en-US" altLang="en-US" dirty="0"/>
              <a:t>Include optimization of DBMS backend, implementation of aggregation navigation logic, and additional tools and services</a:t>
            </a:r>
          </a:p>
          <a:p>
            <a:pPr lvl="1"/>
            <a:r>
              <a:rPr lang="en-US" altLang="en-US" dirty="0"/>
              <a:t>Greater scalability</a:t>
            </a:r>
          </a:p>
          <a:p>
            <a:r>
              <a:rPr lang="en-US" altLang="en-US" dirty="0"/>
              <a:t>Multidimensional OLAP (MOLAP) </a:t>
            </a:r>
          </a:p>
          <a:p>
            <a:pPr lvl="1"/>
            <a:r>
              <a:rPr lang="en-US" altLang="en-US" dirty="0"/>
              <a:t>Sparse array-based multidimensional storage engine </a:t>
            </a:r>
          </a:p>
          <a:p>
            <a:pPr lvl="1"/>
            <a:r>
              <a:rPr lang="en-US" altLang="en-US" dirty="0"/>
              <a:t>Fast indexing to pre-computed summarized data</a:t>
            </a:r>
          </a:p>
          <a:p>
            <a:r>
              <a:rPr lang="en-US" altLang="en-US" dirty="0"/>
              <a:t>Hybrid OLAP (HOLAP) (e.g., Microsoft </a:t>
            </a:r>
            <a:r>
              <a:rPr lang="en-US" altLang="en-US" dirty="0" err="1"/>
              <a:t>SQLServer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Flexibility, e.g., low level: relational, high-level: array</a:t>
            </a:r>
          </a:p>
          <a:p>
            <a:r>
              <a:rPr lang="en-US" altLang="en-US" dirty="0"/>
              <a:t>Specialized SQL servers (e.g., </a:t>
            </a:r>
            <a:r>
              <a:rPr lang="en-US" altLang="en-US" dirty="0" err="1"/>
              <a:t>Redbricks</a:t>
            </a:r>
            <a:r>
              <a:rPr lang="en-US" altLang="en-US" dirty="0"/>
              <a:t>) </a:t>
            </a:r>
          </a:p>
          <a:p>
            <a:pPr lvl="1"/>
            <a:r>
              <a:rPr lang="en-US" altLang="en-US" dirty="0"/>
              <a:t>Specialized support for SQL queries over star/snowflake schemas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C49A0-E968-6308-E65F-D4BE30292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726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dirty="0"/>
              <a:t>Cube Materialization: Full Cube vs. Iceberg Cube</a:t>
            </a:r>
          </a:p>
        </p:txBody>
      </p:sp>
      <p:sp>
        <p:nvSpPr>
          <p:cNvPr id="819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Full cube vs. iceberg cube</a:t>
            </a:r>
          </a:p>
          <a:p>
            <a:pPr lvl="3">
              <a:buFont typeface="Wingdings" pitchFamily="2" charset="2"/>
              <a:buNone/>
            </a:pPr>
            <a:r>
              <a:rPr lang="en-US" altLang="en-US" dirty="0">
                <a:solidFill>
                  <a:srgbClr val="006666"/>
                </a:solidFill>
              </a:rPr>
              <a:t>compute cube sales iceberg as</a:t>
            </a:r>
          </a:p>
          <a:p>
            <a:pPr lvl="3">
              <a:buFont typeface="Wingdings" pitchFamily="2" charset="2"/>
              <a:buNone/>
            </a:pPr>
            <a:r>
              <a:rPr lang="en-US" altLang="en-US" dirty="0">
                <a:solidFill>
                  <a:srgbClr val="006666"/>
                </a:solidFill>
              </a:rPr>
              <a:t>select month, city, customer group, count(*)</a:t>
            </a:r>
          </a:p>
          <a:p>
            <a:pPr lvl="3">
              <a:buFont typeface="Wingdings" pitchFamily="2" charset="2"/>
              <a:buNone/>
            </a:pPr>
            <a:r>
              <a:rPr lang="en-US" altLang="en-US" dirty="0">
                <a:solidFill>
                  <a:srgbClr val="006666"/>
                </a:solidFill>
              </a:rPr>
              <a:t>from </a:t>
            </a:r>
            <a:r>
              <a:rPr lang="en-US" altLang="en-US" dirty="0" err="1">
                <a:solidFill>
                  <a:srgbClr val="006666"/>
                </a:solidFill>
              </a:rPr>
              <a:t>salesInfo</a:t>
            </a:r>
            <a:endParaRPr lang="en-US" altLang="en-US" dirty="0">
              <a:solidFill>
                <a:srgbClr val="006666"/>
              </a:solidFill>
            </a:endParaRPr>
          </a:p>
          <a:p>
            <a:pPr lvl="3">
              <a:buFont typeface="Wingdings" pitchFamily="2" charset="2"/>
              <a:buNone/>
            </a:pPr>
            <a:r>
              <a:rPr lang="en-US" altLang="en-US" dirty="0">
                <a:solidFill>
                  <a:srgbClr val="006666"/>
                </a:solidFill>
              </a:rPr>
              <a:t>cube by month, city, customer group</a:t>
            </a:r>
          </a:p>
          <a:p>
            <a:pPr lvl="3">
              <a:buFont typeface="Wingdings" pitchFamily="2" charset="2"/>
              <a:buNone/>
            </a:pPr>
            <a:r>
              <a:rPr lang="en-US" altLang="en-US" dirty="0">
                <a:solidFill>
                  <a:srgbClr val="006666"/>
                </a:solidFill>
              </a:rPr>
              <a:t>having </a:t>
            </a:r>
            <a:r>
              <a:rPr lang="en-US" altLang="en-US" dirty="0">
                <a:solidFill>
                  <a:srgbClr val="FF0000"/>
                </a:solidFill>
              </a:rPr>
              <a:t>count(*) &gt;= min support</a:t>
            </a:r>
          </a:p>
          <a:p>
            <a:r>
              <a:rPr lang="en-US" altLang="en-US" dirty="0"/>
              <a:t>Compute only the cells whose measure satisfies the iceberg condition </a:t>
            </a:r>
          </a:p>
          <a:p>
            <a:r>
              <a:rPr lang="en-US" altLang="en-US" dirty="0"/>
              <a:t>Only a small portion of cells may be “above the water’’ in a sparse cube</a:t>
            </a:r>
          </a:p>
          <a:p>
            <a:r>
              <a:rPr lang="en-US" altLang="en-US" dirty="0"/>
              <a:t>Ex.:  Show only those cells whose count is no less than 100 </a:t>
            </a:r>
          </a:p>
          <a:p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6327702" y="2932848"/>
            <a:ext cx="1524000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+mn-lt"/>
                <a:sym typeface="Wingdings" pitchFamily="2" charset="2"/>
              </a:rPr>
              <a:t>iceberg condition</a:t>
            </a:r>
          </a:p>
        </p:txBody>
      </p:sp>
      <p:sp>
        <p:nvSpPr>
          <p:cNvPr id="2" name="Down Arrow 1"/>
          <p:cNvSpPr/>
          <p:nvPr/>
        </p:nvSpPr>
        <p:spPr>
          <a:xfrm rot="4956922">
            <a:off x="5785079" y="3275211"/>
            <a:ext cx="383157" cy="52926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13635-8F45-7526-99D1-ED283C9EC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13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Iceberg Cube?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E87F4-F255-36DD-5B8F-8A95204A4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altLang="en-US" dirty="0"/>
              <a:t>Advantages of computing iceberg cubes </a:t>
            </a:r>
          </a:p>
          <a:p>
            <a:pPr lvl="1">
              <a:spcAft>
                <a:spcPts val="600"/>
              </a:spcAft>
            </a:pPr>
            <a:r>
              <a:rPr lang="en-US" altLang="en-US" dirty="0"/>
              <a:t>No need to save nor show those cells whose value is below the threshold (iceberg condition)</a:t>
            </a:r>
          </a:p>
          <a:p>
            <a:pPr lvl="1">
              <a:spcAft>
                <a:spcPts val="600"/>
              </a:spcAft>
            </a:pPr>
            <a:r>
              <a:rPr lang="en-US" altLang="en-US" dirty="0"/>
              <a:t>Efficient methods may even avoid computing the un-needed, intermediate cells</a:t>
            </a:r>
          </a:p>
          <a:p>
            <a:pPr lvl="1">
              <a:spcAft>
                <a:spcPts val="600"/>
              </a:spcAft>
            </a:pPr>
            <a:r>
              <a:rPr lang="en-US" altLang="en-US" dirty="0"/>
              <a:t>Avoid explosive growth</a:t>
            </a:r>
          </a:p>
          <a:p>
            <a:pPr>
              <a:spcAft>
                <a:spcPts val="600"/>
              </a:spcAft>
            </a:pPr>
            <a:r>
              <a:rPr lang="en-US" altLang="en-US" dirty="0"/>
              <a:t>Example:  a cube with 100 dimensions</a:t>
            </a:r>
          </a:p>
          <a:p>
            <a:pPr lvl="1">
              <a:spcAft>
                <a:spcPts val="600"/>
              </a:spcAft>
            </a:pPr>
            <a:r>
              <a:rPr lang="en-US" altLang="en-US" dirty="0"/>
              <a:t>Suppose it contains only 2 base cells: {(a</a:t>
            </a:r>
            <a:r>
              <a:rPr lang="en-US" altLang="en-US" baseline="-25000" dirty="0"/>
              <a:t>1</a:t>
            </a:r>
            <a:r>
              <a:rPr lang="en-US" altLang="en-US" dirty="0"/>
              <a:t>, a</a:t>
            </a:r>
            <a:r>
              <a:rPr lang="en-US" altLang="en-US" baseline="-25000" dirty="0"/>
              <a:t>2</a:t>
            </a:r>
            <a:r>
              <a:rPr lang="en-US" altLang="en-US" dirty="0"/>
              <a:t>, a</a:t>
            </a:r>
            <a:r>
              <a:rPr lang="en-US" altLang="en-US" baseline="-25000" dirty="0"/>
              <a:t>3</a:t>
            </a:r>
            <a:r>
              <a:rPr lang="en-US" altLang="en-US" dirty="0"/>
              <a:t>, …., a</a:t>
            </a:r>
            <a:r>
              <a:rPr lang="en-US" altLang="en-US" baseline="-25000" dirty="0"/>
              <a:t>100</a:t>
            </a:r>
            <a:r>
              <a:rPr lang="en-US" altLang="en-US" dirty="0"/>
              <a:t>), (a</a:t>
            </a:r>
            <a:r>
              <a:rPr lang="en-US" altLang="en-US" baseline="-25000" dirty="0"/>
              <a:t>1</a:t>
            </a:r>
            <a:r>
              <a:rPr lang="en-US" altLang="en-US" dirty="0"/>
              <a:t>, a</a:t>
            </a:r>
            <a:r>
              <a:rPr lang="en-US" altLang="en-US" baseline="-25000" dirty="0"/>
              <a:t>2</a:t>
            </a:r>
            <a:r>
              <a:rPr lang="en-US" altLang="en-US" dirty="0"/>
              <a:t>, b</a:t>
            </a:r>
            <a:r>
              <a:rPr lang="en-US" altLang="en-US" baseline="-25000" dirty="0"/>
              <a:t>3</a:t>
            </a:r>
            <a:r>
              <a:rPr lang="en-US" altLang="en-US" dirty="0"/>
              <a:t>, …, b</a:t>
            </a:r>
            <a:r>
              <a:rPr lang="en-US" altLang="en-US" baseline="-25000" dirty="0"/>
              <a:t>100</a:t>
            </a:r>
            <a:r>
              <a:rPr lang="en-US" altLang="en-US" dirty="0"/>
              <a:t>)}  </a:t>
            </a:r>
          </a:p>
          <a:p>
            <a:pPr lvl="1">
              <a:spcAft>
                <a:spcPts val="600"/>
              </a:spcAft>
            </a:pPr>
            <a:r>
              <a:rPr lang="en-US" altLang="en-US" dirty="0"/>
              <a:t>How many aggregate cells if “having count &gt;= 1”? Answer: (2</a:t>
            </a:r>
            <a:r>
              <a:rPr lang="en-US" altLang="en-US" baseline="30000" dirty="0"/>
              <a:t>101</a:t>
            </a:r>
            <a:r>
              <a:rPr lang="en-US" altLang="en-US" dirty="0"/>
              <a:t> ─ 2) ─ 4  (Why?!)</a:t>
            </a:r>
          </a:p>
          <a:p>
            <a:pPr lvl="1">
              <a:spcAft>
                <a:spcPts val="600"/>
              </a:spcAft>
            </a:pPr>
            <a:r>
              <a:rPr lang="en-US" altLang="en-US" dirty="0"/>
              <a:t>What about the iceberg cells, (</a:t>
            </a:r>
            <a:r>
              <a:rPr lang="en-US" altLang="en-US" dirty="0" err="1"/>
              <a:t>i,e</a:t>
            </a:r>
            <a:r>
              <a:rPr lang="en-US" altLang="en-US" dirty="0"/>
              <a:t>., with condition: “having count &gt;= 2”)? Answer: 4  (Why?!)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9A579-765E-A07A-7C32-B250D7AFB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226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Is Iceberg Cube Good Enough? Closed Cube &amp; Cube Shell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Let cube P have only 2 base cells:  {(a1, a2, a3 . . . , a100):10, (a1, a2, b3, . . . , b100):10}</a:t>
            </a:r>
          </a:p>
          <a:p>
            <a:pPr lvl="1"/>
            <a:r>
              <a:rPr lang="en-US" altLang="en-US" dirty="0"/>
              <a:t>How many cells will the iceberg cube contain if “having count(*) ≥ 10”?  Answer: 2101 ─ 4  (still too big!)</a:t>
            </a:r>
          </a:p>
          <a:p>
            <a:r>
              <a:rPr lang="en-US" altLang="en-US" dirty="0"/>
              <a:t>Close cube:</a:t>
            </a:r>
          </a:p>
          <a:p>
            <a:pPr lvl="1"/>
            <a:r>
              <a:rPr lang="en-US" altLang="en-US" dirty="0"/>
              <a:t>A cell c is closed if there exists no cell d, such that d is a descendant of c, and d has the same measure value as c</a:t>
            </a:r>
          </a:p>
          <a:p>
            <a:pPr lvl="1"/>
            <a:r>
              <a:rPr lang="en-US" altLang="en-US" dirty="0"/>
              <a:t>Ex. The same cube P has only 3 closed cells: {(a1,  a2, *, …, *): 20, (a1, a2, a3 . . . , a100): 10, (a1, a2, b3, . . . , b100): 10}</a:t>
            </a:r>
          </a:p>
          <a:p>
            <a:pPr lvl="1"/>
            <a:r>
              <a:rPr lang="en-US" altLang="en-US" dirty="0"/>
              <a:t>A closed cube is a cube consisting of only closed cells</a:t>
            </a:r>
          </a:p>
          <a:p>
            <a:r>
              <a:rPr lang="en-US" altLang="en-US" dirty="0"/>
              <a:t>Cube Shell: The cuboids involving only a small # of dimensions, e.g., 2</a:t>
            </a:r>
          </a:p>
          <a:p>
            <a:pPr lvl="1"/>
            <a:r>
              <a:rPr lang="en-US" altLang="en-US" dirty="0"/>
              <a:t>Idea: Only compute cube shells, other dimension combinations can be computed on the fly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084897" y="5570283"/>
            <a:ext cx="8026400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/>
              <a:t> </a:t>
            </a:r>
            <a:r>
              <a:rPr lang="en-US" altLang="en-US" sz="2400" dirty="0">
                <a:latin typeface="+mn-lt"/>
              </a:rPr>
              <a:t>Q:  For (A</a:t>
            </a:r>
            <a:r>
              <a:rPr lang="en-US" altLang="en-US" sz="2400" baseline="-25000" dirty="0">
                <a:latin typeface="+mn-lt"/>
              </a:rPr>
              <a:t>1</a:t>
            </a:r>
            <a:r>
              <a:rPr lang="en-US" altLang="en-US" sz="2400" dirty="0">
                <a:latin typeface="+mn-lt"/>
              </a:rPr>
              <a:t>, A</a:t>
            </a:r>
            <a:r>
              <a:rPr lang="en-US" altLang="en-US" sz="2400" baseline="-25000" dirty="0">
                <a:latin typeface="+mn-lt"/>
              </a:rPr>
              <a:t>2</a:t>
            </a:r>
            <a:r>
              <a:rPr lang="en-US" altLang="en-US" sz="2400" dirty="0">
                <a:latin typeface="+mn-lt"/>
              </a:rPr>
              <a:t>, … A</a:t>
            </a:r>
            <a:r>
              <a:rPr lang="en-US" altLang="en-US" sz="2400" baseline="-25000" dirty="0">
                <a:latin typeface="+mn-lt"/>
              </a:rPr>
              <a:t>100</a:t>
            </a:r>
            <a:r>
              <a:rPr lang="en-US" altLang="en-US" sz="2400" dirty="0">
                <a:latin typeface="+mn-lt"/>
              </a:rPr>
              <a:t>), how many combinations to compute?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 rot="868217">
            <a:off x="2546873" y="5540989"/>
            <a:ext cx="508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693B7A-D1A4-EAB4-5A76-8544308C8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9105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Roadmap for Efficient Computation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General computation heuristics (Agarwal et al.’96)</a:t>
            </a:r>
          </a:p>
          <a:p>
            <a:r>
              <a:rPr lang="en-US" altLang="zh-CN" dirty="0"/>
              <a:t>Computing full/iceberg cubes: 3 methodologies </a:t>
            </a:r>
          </a:p>
          <a:p>
            <a:pPr lvl="1"/>
            <a:r>
              <a:rPr lang="en-US" altLang="zh-CN" dirty="0"/>
              <a:t>Bottom-Up: Multi-Way array aggregation (Zhao, Deshpande &amp; Naughton, SIGMOD’97) </a:t>
            </a:r>
          </a:p>
          <a:p>
            <a:pPr lvl="1"/>
            <a:r>
              <a:rPr lang="en-US" altLang="zh-CN" dirty="0"/>
              <a:t>Top-down: BUC (Beyer &amp; </a:t>
            </a:r>
            <a:r>
              <a:rPr lang="en-US" altLang="zh-CN" dirty="0" err="1"/>
              <a:t>Ramarkrishnan</a:t>
            </a:r>
            <a:r>
              <a:rPr lang="en-US" altLang="zh-CN" dirty="0"/>
              <a:t>, SIGMOD’99)</a:t>
            </a:r>
          </a:p>
          <a:p>
            <a:pPr lvl="1"/>
            <a:r>
              <a:rPr lang="en-US" altLang="zh-CN" dirty="0"/>
              <a:t>Integrating Top-Down and Bottom-Up: Star-cubing algorithm (Xin, Han, Li &amp; Wah: VLDB’03)</a:t>
            </a:r>
          </a:p>
          <a:p>
            <a:r>
              <a:rPr lang="en-US" altLang="zh-CN" dirty="0"/>
              <a:t>High-dimensional OLAP: </a:t>
            </a:r>
          </a:p>
          <a:p>
            <a:pPr lvl="1"/>
            <a:r>
              <a:rPr lang="en-US" altLang="zh-CN" dirty="0"/>
              <a:t>A Shell-Fragment Approach (Li, et al. VLDB’04)</a:t>
            </a:r>
          </a:p>
          <a:p>
            <a:r>
              <a:rPr lang="en-US" altLang="zh-CN" dirty="0"/>
              <a:t>Computing alternative kinds of cubes: </a:t>
            </a:r>
          </a:p>
          <a:p>
            <a:pPr lvl="1"/>
            <a:r>
              <a:rPr lang="en-US" altLang="zh-CN" dirty="0"/>
              <a:t>Partial cube, closed cube, approximate cube, ……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3CB52E-319D-B6C5-24F1-57CFB682E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48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Efficient Data Cube Computation: General Heuristics</a:t>
            </a:r>
          </a:p>
        </p:txBody>
      </p:sp>
      <p:sp>
        <p:nvSpPr>
          <p:cNvPr id="1126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CN" dirty="0"/>
              <a:t>Aggregates may be computed from previously computed aggregates, rather than from the base fact table</a:t>
            </a:r>
          </a:p>
          <a:p>
            <a:r>
              <a:rPr lang="en-US" altLang="zh-CN" dirty="0"/>
              <a:t>Smallest-child: computing a cuboid from the smallest, previously computed cuboid</a:t>
            </a:r>
          </a:p>
          <a:p>
            <a:r>
              <a:rPr lang="en-US" altLang="zh-CN" dirty="0"/>
              <a:t>Cache-results:  caching results of a cuboid from which other cuboids are computed to reduce disk I/</a:t>
            </a:r>
            <a:r>
              <a:rPr lang="en-US" altLang="zh-CN" dirty="0" err="1"/>
              <a:t>Os</a:t>
            </a:r>
            <a:endParaRPr lang="en-US" altLang="zh-CN" dirty="0"/>
          </a:p>
          <a:p>
            <a:r>
              <a:rPr lang="en-US" altLang="zh-CN" dirty="0"/>
              <a:t>Amortize-scans: computing as many as possible cuboids at the same time to amortize disk reads</a:t>
            </a:r>
          </a:p>
          <a:p>
            <a:r>
              <a:rPr lang="en-US" altLang="zh-CN" dirty="0"/>
              <a:t>Share-sorts:  sharing sorting costs cross multiple cuboids when sort-based method is used</a:t>
            </a:r>
          </a:p>
          <a:p>
            <a:r>
              <a:rPr lang="en-US" altLang="zh-CN" dirty="0"/>
              <a:t>Share-partitions: sharing the partitioning cost across multiple cuboids when hash-based algorithms are used</a:t>
            </a:r>
          </a:p>
          <a:p>
            <a:r>
              <a:rPr lang="en-US" altLang="zh-CN" dirty="0"/>
              <a:t>Sorting, hashing, and grouping operations are applied to the dimension attributes in order to reorder and cluster related tuples</a:t>
            </a:r>
          </a:p>
        </p:txBody>
      </p:sp>
      <p:sp>
        <p:nvSpPr>
          <p:cNvPr id="8" name="Rectangle 1027"/>
          <p:cNvSpPr txBox="1">
            <a:spLocks noChangeArrowheads="1"/>
          </p:cNvSpPr>
          <p:nvPr/>
        </p:nvSpPr>
        <p:spPr>
          <a:xfrm>
            <a:off x="808634" y="585745"/>
            <a:ext cx="8816623" cy="484922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461951" indent="-4619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70" indent="-538149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17" indent="-4746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59" indent="-5222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28" indent="-507987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2400" dirty="0">
              <a:ea typeface="SimSun" pitchFamily="2" charset="-12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9C1C6-E432-F921-F1B1-9F41EA0C6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024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C633EC-D9D5-AAB2-7701-161B473C6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General Heuristics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6EEB79-6011-7CC6-55A9-2F672CE7B4BD}"/>
              </a:ext>
            </a:extLst>
          </p:cNvPr>
          <p:cNvSpPr txBox="1"/>
          <p:nvPr/>
        </p:nvSpPr>
        <p:spPr>
          <a:xfrm>
            <a:off x="1142717" y="5423431"/>
            <a:ext cx="997190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altLang="zh-CN" sz="1800" dirty="0">
                <a:ea typeface="SimSun" pitchFamily="2" charset="-122"/>
              </a:rPr>
              <a:t>S. Agarwal, R. Agrawal, P. M. Deshpande, A. Gupta, J. F. Naughton, R. Ramakrishnan, S. </a:t>
            </a:r>
            <a:r>
              <a:rPr lang="en-US" altLang="zh-CN" sz="1800" dirty="0" err="1">
                <a:ea typeface="SimSun" pitchFamily="2" charset="-122"/>
              </a:rPr>
              <a:t>Sarawagi</a:t>
            </a:r>
            <a:r>
              <a:rPr lang="en-US" altLang="zh-CN" sz="1800" dirty="0">
                <a:ea typeface="SimSun" pitchFamily="2" charset="-122"/>
              </a:rPr>
              <a:t>.  On the computation of multidimensional aggregates. VLDB’96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42D031C-F396-25C1-BB25-6BCB36EEAD0E}"/>
              </a:ext>
            </a:extLst>
          </p:cNvPr>
          <p:cNvGrpSpPr/>
          <p:nvPr/>
        </p:nvGrpSpPr>
        <p:grpSpPr>
          <a:xfrm>
            <a:off x="3760724" y="2151793"/>
            <a:ext cx="3917245" cy="2554413"/>
            <a:chOff x="2270125" y="1932277"/>
            <a:chExt cx="5131536" cy="3575840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EA278C8E-38DE-B8B0-F651-14359F3C2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800" y="2362200"/>
              <a:ext cx="152400" cy="228600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8" name="AutoShape 4">
              <a:extLst>
                <a:ext uri="{FF2B5EF4-FFF2-40B4-BE49-F238E27FC236}">
                  <a16:creationId xmlns:a16="http://schemas.microsoft.com/office/drawing/2014/main" id="{120EC9BB-6F62-08A2-C41C-CCB8CFB33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3124200"/>
              <a:ext cx="152400" cy="228600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9" name="AutoShape 5">
              <a:extLst>
                <a:ext uri="{FF2B5EF4-FFF2-40B4-BE49-F238E27FC236}">
                  <a16:creationId xmlns:a16="http://schemas.microsoft.com/office/drawing/2014/main" id="{8EBCBE3E-4545-17C4-63BC-D8C2ED37A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9200" y="3124200"/>
              <a:ext cx="152400" cy="228600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0" name="AutoShape 6">
              <a:extLst>
                <a:ext uri="{FF2B5EF4-FFF2-40B4-BE49-F238E27FC236}">
                  <a16:creationId xmlns:a16="http://schemas.microsoft.com/office/drawing/2014/main" id="{364B0FAA-3684-C1B4-3AEC-2D0425239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3124200"/>
              <a:ext cx="152400" cy="228600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1" name="AutoShape 7">
              <a:extLst>
                <a:ext uri="{FF2B5EF4-FFF2-40B4-BE49-F238E27FC236}">
                  <a16:creationId xmlns:a16="http://schemas.microsoft.com/office/drawing/2014/main" id="{6013202C-F384-2E00-B904-6089111F4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886200"/>
              <a:ext cx="152400" cy="228600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2" name="AutoShape 8">
              <a:extLst>
                <a:ext uri="{FF2B5EF4-FFF2-40B4-BE49-F238E27FC236}">
                  <a16:creationId xmlns:a16="http://schemas.microsoft.com/office/drawing/2014/main" id="{93204207-FA17-5BDA-18C1-DE0D5E021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4200" y="3962400"/>
              <a:ext cx="152400" cy="228600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3" name="AutoShape 9">
              <a:extLst>
                <a:ext uri="{FF2B5EF4-FFF2-40B4-BE49-F238E27FC236}">
                  <a16:creationId xmlns:a16="http://schemas.microsoft.com/office/drawing/2014/main" id="{7A01F081-E2A3-C2EB-DA67-CB9FE0C39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3962400"/>
              <a:ext cx="152400" cy="228600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4" name="AutoShape 10">
              <a:extLst>
                <a:ext uri="{FF2B5EF4-FFF2-40B4-BE49-F238E27FC236}">
                  <a16:creationId xmlns:a16="http://schemas.microsoft.com/office/drawing/2014/main" id="{766EF2EB-32E7-FAE0-9A31-9061BA94A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800" y="4876800"/>
              <a:ext cx="152400" cy="228600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5" name="Text Box 11">
              <a:extLst>
                <a:ext uri="{FF2B5EF4-FFF2-40B4-BE49-F238E27FC236}">
                  <a16:creationId xmlns:a16="http://schemas.microsoft.com/office/drawing/2014/main" id="{4AA57B42-1EA9-83B9-4A41-CFC8F80026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8525" y="1932277"/>
              <a:ext cx="575796" cy="560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all</a:t>
              </a:r>
              <a:endPara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6" name="Line 12">
              <a:extLst>
                <a:ext uri="{FF2B5EF4-FFF2-40B4-BE49-F238E27FC236}">
                  <a16:creationId xmlns:a16="http://schemas.microsoft.com/office/drawing/2014/main" id="{8D833CFC-954C-8D61-135B-D955C566E0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0000" y="2438400"/>
              <a:ext cx="11430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0CC2AFF5-57E4-CB04-F9F2-0080708FE6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3000" y="2438400"/>
              <a:ext cx="11430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4">
              <a:extLst>
                <a:ext uri="{FF2B5EF4-FFF2-40B4-BE49-F238E27FC236}">
                  <a16:creationId xmlns:a16="http://schemas.microsoft.com/office/drawing/2014/main" id="{F2000055-7845-EA7D-1856-E15820CA28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3000" y="2438400"/>
              <a:ext cx="1524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5">
              <a:extLst>
                <a:ext uri="{FF2B5EF4-FFF2-40B4-BE49-F238E27FC236}">
                  <a16:creationId xmlns:a16="http://schemas.microsoft.com/office/drawing/2014/main" id="{3F126DBA-2F46-C09B-7E19-72A153131A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5200" y="3200400"/>
              <a:ext cx="3048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6">
              <a:extLst>
                <a:ext uri="{FF2B5EF4-FFF2-40B4-BE49-F238E27FC236}">
                  <a16:creationId xmlns:a16="http://schemas.microsoft.com/office/drawing/2014/main" id="{764775B3-B645-54DA-F8F4-E9FB18D7CD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5200" y="3200400"/>
              <a:ext cx="16002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7">
              <a:extLst>
                <a:ext uri="{FF2B5EF4-FFF2-40B4-BE49-F238E27FC236}">
                  <a16:creationId xmlns:a16="http://schemas.microsoft.com/office/drawing/2014/main" id="{B54F48FF-769D-846E-72AD-81EADBF2E8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0000" y="3200400"/>
              <a:ext cx="8382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8">
              <a:extLst>
                <a:ext uri="{FF2B5EF4-FFF2-40B4-BE49-F238E27FC236}">
                  <a16:creationId xmlns:a16="http://schemas.microsoft.com/office/drawing/2014/main" id="{F40F0820-7BA1-3169-342E-61CD036173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48200" y="3200400"/>
              <a:ext cx="14478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9">
              <a:extLst>
                <a:ext uri="{FF2B5EF4-FFF2-40B4-BE49-F238E27FC236}">
                  <a16:creationId xmlns:a16="http://schemas.microsoft.com/office/drawing/2014/main" id="{351B60B7-7004-862A-F292-319B780823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5400" y="3200400"/>
              <a:ext cx="19050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0">
              <a:extLst>
                <a:ext uri="{FF2B5EF4-FFF2-40B4-BE49-F238E27FC236}">
                  <a16:creationId xmlns:a16="http://schemas.microsoft.com/office/drawing/2014/main" id="{6CA155AF-D978-3C57-79E8-D397F0C6B4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0" y="3200400"/>
              <a:ext cx="9144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1">
              <a:extLst>
                <a:ext uri="{FF2B5EF4-FFF2-40B4-BE49-F238E27FC236}">
                  <a16:creationId xmlns:a16="http://schemas.microsoft.com/office/drawing/2014/main" id="{B2928DD4-4168-8975-7E10-BFF58C288A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5200" y="3962400"/>
              <a:ext cx="14478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2">
              <a:extLst>
                <a:ext uri="{FF2B5EF4-FFF2-40B4-BE49-F238E27FC236}">
                  <a16:creationId xmlns:a16="http://schemas.microsoft.com/office/drawing/2014/main" id="{658A4485-CD71-B79B-4DB9-71A185B3F8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8200" y="4038600"/>
              <a:ext cx="3048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3">
              <a:extLst>
                <a:ext uri="{FF2B5EF4-FFF2-40B4-BE49-F238E27FC236}">
                  <a16:creationId xmlns:a16="http://schemas.microsoft.com/office/drawing/2014/main" id="{9475E6F3-7DBF-37FD-4F4B-63594758A1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53000" y="4038600"/>
              <a:ext cx="20574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24">
              <a:extLst>
                <a:ext uri="{FF2B5EF4-FFF2-40B4-BE49-F238E27FC236}">
                  <a16:creationId xmlns:a16="http://schemas.microsoft.com/office/drawing/2014/main" id="{85AA3708-A9CE-6A51-C20D-F1880D875E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0" y="2740026"/>
              <a:ext cx="8826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>
                  <a:latin typeface="Times New Roman" panose="02020603050405020304" pitchFamily="18" charset="0"/>
                  <a:ea typeface="SimSun" panose="02010600030101010101" pitchFamily="2" charset="-122"/>
                </a:rPr>
                <a:t>product</a:t>
              </a:r>
              <a:endParaRPr lang="en-US" altLang="zh-CN" sz="2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9" name="Text Box 25">
              <a:extLst>
                <a:ext uri="{FF2B5EF4-FFF2-40B4-BE49-F238E27FC236}">
                  <a16:creationId xmlns:a16="http://schemas.microsoft.com/office/drawing/2014/main" id="{67A4EFAC-2117-9AC5-8E8D-F8EAE15B22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6126" y="2757489"/>
              <a:ext cx="6064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>
                  <a:latin typeface="Times New Roman" panose="02020603050405020304" pitchFamily="18" charset="0"/>
                  <a:ea typeface="SimSun" panose="02010600030101010101" pitchFamily="2" charset="-122"/>
                </a:rPr>
                <a:t>date</a:t>
              </a:r>
              <a:endParaRPr lang="en-US" altLang="zh-CN" sz="2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30" name="Text Box 26">
              <a:extLst>
                <a:ext uri="{FF2B5EF4-FFF2-40B4-BE49-F238E27FC236}">
                  <a16:creationId xmlns:a16="http://schemas.microsoft.com/office/drawing/2014/main" id="{8223F35A-1A93-464C-E6E8-CBFED21C2F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7725" y="2681289"/>
              <a:ext cx="9588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country</a:t>
              </a:r>
              <a:endPara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31" name="Text Box 27">
              <a:extLst>
                <a:ext uri="{FF2B5EF4-FFF2-40B4-BE49-F238E27FC236}">
                  <a16:creationId xmlns:a16="http://schemas.microsoft.com/office/drawing/2014/main" id="{86889845-417D-895C-A41A-2D61BD49FD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0125" y="3543302"/>
              <a:ext cx="1839993" cy="517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prod,date</a:t>
              </a:r>
              <a:endPara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32" name="Text Box 28">
              <a:extLst>
                <a:ext uri="{FF2B5EF4-FFF2-40B4-BE49-F238E27FC236}">
                  <a16:creationId xmlns:a16="http://schemas.microsoft.com/office/drawing/2014/main" id="{1D63EA7A-202A-4DB1-03D2-EB5CFD57EB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1324" y="3543302"/>
              <a:ext cx="2401650" cy="517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prod,country</a:t>
              </a:r>
              <a:endPara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33" name="Text Box 29">
              <a:extLst>
                <a:ext uri="{FF2B5EF4-FFF2-40B4-BE49-F238E27FC236}">
                  <a16:creationId xmlns:a16="http://schemas.microsoft.com/office/drawing/2014/main" id="{6DEEC4C8-7555-E251-2C47-8A3F7639CE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7725" y="4191000"/>
              <a:ext cx="1377950" cy="366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date, country</a:t>
              </a:r>
              <a:endPara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34" name="Text Box 30">
              <a:extLst>
                <a:ext uri="{FF2B5EF4-FFF2-40B4-BE49-F238E27FC236}">
                  <a16:creationId xmlns:a16="http://schemas.microsoft.com/office/drawing/2014/main" id="{C1E87D63-40F8-FDBF-B58F-CE91163F1E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2725" y="4991101"/>
              <a:ext cx="3378936" cy="517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prod, date, country</a:t>
              </a:r>
              <a:endPara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8F4BB166-D83E-485E-56FB-7F72D983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897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B31D9-D478-7258-E143-CB954C289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978C5-2FEB-0E70-3293-20A24F7A9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warehouse</a:t>
            </a:r>
          </a:p>
          <a:p>
            <a:r>
              <a:rPr lang="en-US" dirty="0"/>
              <a:t>Data warehouse modeling: schema and measures</a:t>
            </a:r>
          </a:p>
          <a:p>
            <a:r>
              <a:rPr lang="en-US" dirty="0"/>
              <a:t>OLAP operations</a:t>
            </a:r>
          </a:p>
          <a:p>
            <a:r>
              <a:rPr lang="en-US" dirty="0"/>
              <a:t>Data cube computation</a:t>
            </a:r>
          </a:p>
          <a:p>
            <a:r>
              <a:rPr lang="en-US" dirty="0"/>
              <a:t>Data cube computation methods</a:t>
            </a:r>
          </a:p>
          <a:p>
            <a:pPr lvl="1"/>
            <a:r>
              <a:rPr lang="en-US" dirty="0"/>
              <a:t>Multiway array aggregation for full cube computation</a:t>
            </a:r>
          </a:p>
          <a:p>
            <a:pPr lvl="1"/>
            <a:r>
              <a:rPr lang="en-US" dirty="0"/>
              <a:t>BUC: computing iceberg cubes from the apex cuboid downward</a:t>
            </a:r>
          </a:p>
          <a:p>
            <a:pPr lvl="1"/>
            <a:r>
              <a:rPr lang="en-US" dirty="0"/>
              <a:t>Precomputing shell fragments for fast high-dimensional OLAP</a:t>
            </a:r>
          </a:p>
          <a:p>
            <a:pPr lvl="1"/>
            <a:r>
              <a:rPr lang="en-US" dirty="0"/>
              <a:t>Efficient processing of OLAP queries using cuboids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665074-9C97-303C-1EF1-957B63663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38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Data Warehouse—Time Variant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The time horizon for the data warehouse is significantly longer than that of operational systems</a:t>
            </a:r>
          </a:p>
          <a:p>
            <a:pPr lvl="1"/>
            <a:r>
              <a:rPr lang="en-US" altLang="en-US" dirty="0"/>
              <a:t>Operational database: current value data</a:t>
            </a:r>
          </a:p>
          <a:p>
            <a:pPr lvl="1"/>
            <a:r>
              <a:rPr lang="en-US" altLang="en-US" dirty="0"/>
              <a:t>Data warehouse data: provide information from a historical perspective (e.g., past 5-10 years)</a:t>
            </a:r>
          </a:p>
          <a:p>
            <a:r>
              <a:rPr lang="en-US" altLang="en-US" dirty="0"/>
              <a:t>Every key structure in the data warehouse</a:t>
            </a:r>
          </a:p>
          <a:p>
            <a:pPr lvl="1"/>
            <a:r>
              <a:rPr lang="en-US" altLang="en-US" dirty="0"/>
              <a:t>Contains an element of time, explicitly or implicitly</a:t>
            </a:r>
          </a:p>
          <a:p>
            <a:pPr lvl="1"/>
            <a:r>
              <a:rPr lang="en-US" altLang="en-US" dirty="0"/>
              <a:t>But the key of operational data may or may not contain “time element”</a:t>
            </a:r>
          </a:p>
          <a:p>
            <a:pPr lvl="1"/>
            <a:endParaRPr lang="en-US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D72C94-F24E-D3AE-2B40-01A72BF0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6872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D1A45-F24B-F78B-9C8D-8B96E5416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Multi-Way Array Aggregation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A25B9-03C4-93D4-2426-20E7B6379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/>
              <a:t>Array-based “bottom-up” algorithm (from ABC to AB,…)</a:t>
            </a:r>
          </a:p>
          <a:p>
            <a:r>
              <a:rPr lang="en-US" altLang="zh-CN" dirty="0"/>
              <a:t>Using multi-dimensional chunks</a:t>
            </a:r>
          </a:p>
          <a:p>
            <a:r>
              <a:rPr lang="en-US" altLang="zh-CN" dirty="0"/>
              <a:t>Simultaneous aggregation on multiple dimensions</a:t>
            </a:r>
          </a:p>
          <a:p>
            <a:r>
              <a:rPr lang="en-US" altLang="zh-CN" dirty="0"/>
              <a:t>Intermediate aggregate values are re-used for computing ancestor cuboids</a:t>
            </a:r>
          </a:p>
          <a:p>
            <a:r>
              <a:rPr lang="en-US" altLang="zh-CN" dirty="0"/>
              <a:t>Cannot do </a:t>
            </a:r>
            <a:r>
              <a:rPr lang="en-US" altLang="zh-CN" dirty="0" err="1"/>
              <a:t>Apriori</a:t>
            </a:r>
            <a:r>
              <a:rPr lang="en-US" altLang="zh-CN" dirty="0"/>
              <a:t> pruning: No iceberg optimization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ea typeface="SimSun" pitchFamily="2" charset="-122"/>
              </a:rPr>
              <a:t>Pros and cons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ea typeface="SimSun" pitchFamily="2" charset="-122"/>
              </a:rPr>
              <a:t>Efficient for computing the full cube for a small number of dimensions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ea typeface="SimSun" pitchFamily="2" charset="-122"/>
              </a:rPr>
              <a:t>If there are a large number of dimensions, “top-down” computation and iceberg cube computation methods (e.g., BUC) should be used</a:t>
            </a:r>
          </a:p>
          <a:p>
            <a:endParaRPr lang="en-US" dirty="0"/>
          </a:p>
        </p:txBody>
      </p:sp>
      <p:graphicFrame>
        <p:nvGraphicFramePr>
          <p:cNvPr id="4" name="Object 10">
            <a:extLst>
              <a:ext uri="{FF2B5EF4-FFF2-40B4-BE49-F238E27FC236}">
                <a16:creationId xmlns:a16="http://schemas.microsoft.com/office/drawing/2014/main" id="{7F4CA597-D907-85C0-31E9-D4D798F982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37256"/>
              </p:ext>
            </p:extLst>
          </p:nvPr>
        </p:nvGraphicFramePr>
        <p:xfrm>
          <a:off x="8353167" y="503195"/>
          <a:ext cx="3517557" cy="2509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martDraw" r:id="rId2" imgW="2721864" imgH="3043428" progId="SmartDraw.2">
                  <p:embed/>
                </p:oleObj>
              </mc:Choice>
              <mc:Fallback>
                <p:oleObj name="SmartDraw" r:id="rId2" imgW="2721864" imgH="3043428" progId="SmartDraw.2">
                  <p:embed/>
                  <p:pic>
                    <p:nvPicPr>
                      <p:cNvPr id="1331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3167" y="503195"/>
                        <a:ext cx="3517557" cy="2509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18F1C-8DFB-A695-43AF-F12CABC2E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391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Cube Computation: Multi-Way Array Aggregation (MOLAP)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Partition arrays into chunks (a small </a:t>
            </a:r>
            <a:r>
              <a:rPr lang="en-US" altLang="zh-CN" dirty="0" err="1"/>
              <a:t>subcube</a:t>
            </a:r>
            <a:r>
              <a:rPr lang="en-US" altLang="zh-CN" dirty="0"/>
              <a:t> which fits in memory). </a:t>
            </a:r>
          </a:p>
          <a:p>
            <a:r>
              <a:rPr lang="en-US" altLang="zh-CN" dirty="0"/>
              <a:t>Compressed sparse array addressing: (</a:t>
            </a:r>
            <a:r>
              <a:rPr lang="en-US" altLang="zh-CN" dirty="0" err="1"/>
              <a:t>chunk_id</a:t>
            </a:r>
            <a:r>
              <a:rPr lang="en-US" altLang="zh-CN" dirty="0"/>
              <a:t>, offset)</a:t>
            </a:r>
          </a:p>
          <a:p>
            <a:r>
              <a:rPr lang="en-US" altLang="zh-CN" dirty="0"/>
              <a:t>Compute aggregates in “multiway” by visiting cube cells in the order which minimizes the # of times to visit each cell, and reduces memory access and storage cost</a:t>
            </a:r>
          </a:p>
        </p:txBody>
      </p:sp>
      <p:sp>
        <p:nvSpPr>
          <p:cNvPr id="14342" name="Text Box 4"/>
          <p:cNvSpPr txBox="1">
            <a:spLocks noChangeArrowheads="1"/>
          </p:cNvSpPr>
          <p:nvPr/>
        </p:nvSpPr>
        <p:spPr bwMode="auto">
          <a:xfrm>
            <a:off x="995187" y="4917561"/>
            <a:ext cx="5097619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b="1" dirty="0">
                <a:latin typeface="Times New Roman" pitchFamily="18" charset="0"/>
                <a:ea typeface="SimSun" pitchFamily="2" charset="-122"/>
              </a:rPr>
              <a:t>What is the best traversing order to do multi-way aggregation?</a:t>
            </a:r>
          </a:p>
        </p:txBody>
      </p:sp>
      <p:grpSp>
        <p:nvGrpSpPr>
          <p:cNvPr id="14343" name="Group 5"/>
          <p:cNvGrpSpPr>
            <a:grpSpLocks/>
          </p:cNvGrpSpPr>
          <p:nvPr/>
        </p:nvGrpSpPr>
        <p:grpSpPr bwMode="auto">
          <a:xfrm>
            <a:off x="6365281" y="3858005"/>
            <a:ext cx="3559590" cy="2634870"/>
            <a:chOff x="624" y="1056"/>
            <a:chExt cx="3912" cy="3126"/>
          </a:xfrm>
        </p:grpSpPr>
        <p:sp>
          <p:nvSpPr>
            <p:cNvPr id="14344" name="Text Box 6"/>
            <p:cNvSpPr txBox="1">
              <a:spLocks noChangeArrowheads="1"/>
            </p:cNvSpPr>
            <p:nvPr/>
          </p:nvSpPr>
          <p:spPr bwMode="auto">
            <a:xfrm>
              <a:off x="2255" y="3890"/>
              <a:ext cx="162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>
                  <a:latin typeface="Times New Roman" pitchFamily="18" charset="0"/>
                  <a:ea typeface="SimSun" pitchFamily="2" charset="-122"/>
                </a:rPr>
                <a:t>A</a:t>
              </a:r>
            </a:p>
          </p:txBody>
        </p:sp>
        <p:sp>
          <p:nvSpPr>
            <p:cNvPr id="14345" name="Text Box 7"/>
            <p:cNvSpPr txBox="1">
              <a:spLocks noChangeArrowheads="1"/>
            </p:cNvSpPr>
            <p:nvPr/>
          </p:nvSpPr>
          <p:spPr bwMode="auto">
            <a:xfrm>
              <a:off x="1310" y="1794"/>
              <a:ext cx="353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>
                  <a:latin typeface="Times New Roman" pitchFamily="18" charset="0"/>
                  <a:ea typeface="SimSun" pitchFamily="2" charset="-122"/>
                </a:rPr>
                <a:t>B</a:t>
              </a:r>
            </a:p>
          </p:txBody>
        </p:sp>
        <p:sp>
          <p:nvSpPr>
            <p:cNvPr id="14346" name="AutoShape 8"/>
            <p:cNvSpPr>
              <a:spLocks noChangeArrowheads="1"/>
            </p:cNvSpPr>
            <p:nvPr/>
          </p:nvSpPr>
          <p:spPr bwMode="auto">
            <a:xfrm>
              <a:off x="3739" y="2526"/>
              <a:ext cx="753" cy="560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4347" name="AutoShape 9"/>
            <p:cNvSpPr>
              <a:spLocks noChangeArrowheads="1"/>
            </p:cNvSpPr>
            <p:nvPr/>
          </p:nvSpPr>
          <p:spPr bwMode="auto">
            <a:xfrm>
              <a:off x="3739" y="2068"/>
              <a:ext cx="753" cy="562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4348" name="AutoShape 10"/>
            <p:cNvSpPr>
              <a:spLocks noChangeArrowheads="1"/>
            </p:cNvSpPr>
            <p:nvPr/>
          </p:nvSpPr>
          <p:spPr bwMode="auto">
            <a:xfrm>
              <a:off x="3739" y="1611"/>
              <a:ext cx="753" cy="561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4349" name="AutoShape 11"/>
            <p:cNvSpPr>
              <a:spLocks noChangeArrowheads="1"/>
            </p:cNvSpPr>
            <p:nvPr/>
          </p:nvSpPr>
          <p:spPr bwMode="auto">
            <a:xfrm>
              <a:off x="3531" y="2695"/>
              <a:ext cx="752" cy="562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4350" name="AutoShape 12"/>
            <p:cNvSpPr>
              <a:spLocks noChangeArrowheads="1"/>
            </p:cNvSpPr>
            <p:nvPr/>
          </p:nvSpPr>
          <p:spPr bwMode="auto">
            <a:xfrm>
              <a:off x="3531" y="2239"/>
              <a:ext cx="752" cy="561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4351" name="AutoShape 13"/>
            <p:cNvSpPr>
              <a:spLocks noChangeArrowheads="1"/>
            </p:cNvSpPr>
            <p:nvPr/>
          </p:nvSpPr>
          <p:spPr bwMode="auto">
            <a:xfrm>
              <a:off x="3531" y="1783"/>
              <a:ext cx="752" cy="561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4352" name="AutoShape 14"/>
            <p:cNvSpPr>
              <a:spLocks noChangeArrowheads="1"/>
            </p:cNvSpPr>
            <p:nvPr/>
          </p:nvSpPr>
          <p:spPr bwMode="auto">
            <a:xfrm>
              <a:off x="3321" y="2868"/>
              <a:ext cx="754" cy="560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4353" name="AutoShape 15"/>
            <p:cNvSpPr>
              <a:spLocks noChangeArrowheads="1"/>
            </p:cNvSpPr>
            <p:nvPr/>
          </p:nvSpPr>
          <p:spPr bwMode="auto">
            <a:xfrm>
              <a:off x="3321" y="2412"/>
              <a:ext cx="754" cy="560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4354" name="AutoShape 16"/>
            <p:cNvSpPr>
              <a:spLocks noChangeArrowheads="1"/>
            </p:cNvSpPr>
            <p:nvPr/>
          </p:nvSpPr>
          <p:spPr bwMode="auto">
            <a:xfrm>
              <a:off x="3321" y="1954"/>
              <a:ext cx="754" cy="562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4355" name="AutoShape 17"/>
            <p:cNvSpPr>
              <a:spLocks noChangeArrowheads="1"/>
            </p:cNvSpPr>
            <p:nvPr/>
          </p:nvSpPr>
          <p:spPr bwMode="auto">
            <a:xfrm>
              <a:off x="1862" y="1171"/>
              <a:ext cx="753" cy="561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4356" name="AutoShape 18"/>
            <p:cNvSpPr>
              <a:spLocks noChangeArrowheads="1"/>
            </p:cNvSpPr>
            <p:nvPr/>
          </p:nvSpPr>
          <p:spPr bwMode="auto">
            <a:xfrm>
              <a:off x="1653" y="1341"/>
              <a:ext cx="754" cy="562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4357" name="AutoShape 19"/>
            <p:cNvSpPr>
              <a:spLocks noChangeArrowheads="1"/>
            </p:cNvSpPr>
            <p:nvPr/>
          </p:nvSpPr>
          <p:spPr bwMode="auto">
            <a:xfrm>
              <a:off x="1444" y="1513"/>
              <a:ext cx="755" cy="561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4358" name="AutoShape 20"/>
            <p:cNvSpPr>
              <a:spLocks noChangeArrowheads="1"/>
            </p:cNvSpPr>
            <p:nvPr/>
          </p:nvSpPr>
          <p:spPr bwMode="auto">
            <a:xfrm>
              <a:off x="2487" y="1171"/>
              <a:ext cx="754" cy="561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4359" name="AutoShape 21"/>
            <p:cNvSpPr>
              <a:spLocks noChangeArrowheads="1"/>
            </p:cNvSpPr>
            <p:nvPr/>
          </p:nvSpPr>
          <p:spPr bwMode="auto">
            <a:xfrm>
              <a:off x="2279" y="1341"/>
              <a:ext cx="754" cy="562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4360" name="AutoShape 22"/>
            <p:cNvSpPr>
              <a:spLocks noChangeArrowheads="1"/>
            </p:cNvSpPr>
            <p:nvPr/>
          </p:nvSpPr>
          <p:spPr bwMode="auto">
            <a:xfrm>
              <a:off x="2070" y="1513"/>
              <a:ext cx="753" cy="561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4361" name="AutoShape 23"/>
            <p:cNvSpPr>
              <a:spLocks noChangeArrowheads="1"/>
            </p:cNvSpPr>
            <p:nvPr/>
          </p:nvSpPr>
          <p:spPr bwMode="auto">
            <a:xfrm>
              <a:off x="3113" y="1171"/>
              <a:ext cx="754" cy="561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4362" name="AutoShape 24"/>
            <p:cNvSpPr>
              <a:spLocks noChangeArrowheads="1"/>
            </p:cNvSpPr>
            <p:nvPr/>
          </p:nvSpPr>
          <p:spPr bwMode="auto">
            <a:xfrm>
              <a:off x="2906" y="1341"/>
              <a:ext cx="753" cy="562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4363" name="AutoShape 25"/>
            <p:cNvSpPr>
              <a:spLocks noChangeArrowheads="1"/>
            </p:cNvSpPr>
            <p:nvPr/>
          </p:nvSpPr>
          <p:spPr bwMode="auto">
            <a:xfrm>
              <a:off x="2696" y="1513"/>
              <a:ext cx="753" cy="561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4364" name="AutoShape 26"/>
            <p:cNvSpPr>
              <a:spLocks noChangeArrowheads="1"/>
            </p:cNvSpPr>
            <p:nvPr/>
          </p:nvSpPr>
          <p:spPr bwMode="auto">
            <a:xfrm>
              <a:off x="3740" y="1171"/>
              <a:ext cx="753" cy="561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4365" name="AutoShape 27"/>
            <p:cNvSpPr>
              <a:spLocks noChangeArrowheads="1"/>
            </p:cNvSpPr>
            <p:nvPr/>
          </p:nvSpPr>
          <p:spPr bwMode="auto">
            <a:xfrm>
              <a:off x="3531" y="1341"/>
              <a:ext cx="752" cy="562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4366" name="AutoShape 28"/>
            <p:cNvSpPr>
              <a:spLocks noChangeArrowheads="1"/>
            </p:cNvSpPr>
            <p:nvPr/>
          </p:nvSpPr>
          <p:spPr bwMode="auto">
            <a:xfrm>
              <a:off x="3322" y="1513"/>
              <a:ext cx="753" cy="561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4367" name="AutoShape 29"/>
            <p:cNvSpPr>
              <a:spLocks noChangeArrowheads="1"/>
            </p:cNvSpPr>
            <p:nvPr/>
          </p:nvSpPr>
          <p:spPr bwMode="auto">
            <a:xfrm>
              <a:off x="1248" y="3037"/>
              <a:ext cx="752" cy="561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600">
                <a:latin typeface="Times New Roman" pitchFamily="18" charset="0"/>
                <a:ea typeface="SimSun" pitchFamily="2" charset="-122"/>
              </a:endParaRPr>
            </a:p>
          </p:txBody>
        </p:sp>
        <p:sp>
          <p:nvSpPr>
            <p:cNvPr id="14368" name="AutoShape 30"/>
            <p:cNvSpPr>
              <a:spLocks noChangeArrowheads="1"/>
            </p:cNvSpPr>
            <p:nvPr/>
          </p:nvSpPr>
          <p:spPr bwMode="auto">
            <a:xfrm>
              <a:off x="1248" y="2581"/>
              <a:ext cx="752" cy="561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4369" name="AutoShape 31"/>
            <p:cNvSpPr>
              <a:spLocks noChangeArrowheads="1"/>
            </p:cNvSpPr>
            <p:nvPr/>
          </p:nvSpPr>
          <p:spPr bwMode="auto">
            <a:xfrm>
              <a:off x="1248" y="2124"/>
              <a:ext cx="752" cy="562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4370" name="AutoShape 32"/>
            <p:cNvSpPr>
              <a:spLocks noChangeArrowheads="1"/>
            </p:cNvSpPr>
            <p:nvPr/>
          </p:nvSpPr>
          <p:spPr bwMode="auto">
            <a:xfrm>
              <a:off x="1873" y="3037"/>
              <a:ext cx="754" cy="561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4371" name="AutoShape 33"/>
            <p:cNvSpPr>
              <a:spLocks noChangeArrowheads="1"/>
            </p:cNvSpPr>
            <p:nvPr/>
          </p:nvSpPr>
          <p:spPr bwMode="auto">
            <a:xfrm>
              <a:off x="1873" y="2581"/>
              <a:ext cx="754" cy="561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4372" name="AutoShape 34"/>
            <p:cNvSpPr>
              <a:spLocks noChangeArrowheads="1"/>
            </p:cNvSpPr>
            <p:nvPr/>
          </p:nvSpPr>
          <p:spPr bwMode="auto">
            <a:xfrm>
              <a:off x="1873" y="2124"/>
              <a:ext cx="754" cy="562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600">
                <a:latin typeface="Times New Roman" pitchFamily="18" charset="0"/>
                <a:ea typeface="SimSun" pitchFamily="2" charset="-122"/>
              </a:endParaRPr>
            </a:p>
          </p:txBody>
        </p:sp>
        <p:sp>
          <p:nvSpPr>
            <p:cNvPr id="14373" name="AutoShape 35"/>
            <p:cNvSpPr>
              <a:spLocks noChangeArrowheads="1"/>
            </p:cNvSpPr>
            <p:nvPr/>
          </p:nvSpPr>
          <p:spPr bwMode="auto">
            <a:xfrm>
              <a:off x="2499" y="3037"/>
              <a:ext cx="753" cy="561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4374" name="AutoShape 36"/>
            <p:cNvSpPr>
              <a:spLocks noChangeArrowheads="1"/>
            </p:cNvSpPr>
            <p:nvPr/>
          </p:nvSpPr>
          <p:spPr bwMode="auto">
            <a:xfrm>
              <a:off x="2499" y="2581"/>
              <a:ext cx="753" cy="561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4375" name="AutoShape 37"/>
            <p:cNvSpPr>
              <a:spLocks noChangeArrowheads="1"/>
            </p:cNvSpPr>
            <p:nvPr/>
          </p:nvSpPr>
          <p:spPr bwMode="auto">
            <a:xfrm>
              <a:off x="2499" y="2124"/>
              <a:ext cx="753" cy="562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4376" name="AutoShape 38"/>
            <p:cNvSpPr>
              <a:spLocks noChangeArrowheads="1"/>
            </p:cNvSpPr>
            <p:nvPr/>
          </p:nvSpPr>
          <p:spPr bwMode="auto">
            <a:xfrm>
              <a:off x="3126" y="3037"/>
              <a:ext cx="752" cy="561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4377" name="AutoShape 39"/>
            <p:cNvSpPr>
              <a:spLocks noChangeArrowheads="1"/>
            </p:cNvSpPr>
            <p:nvPr/>
          </p:nvSpPr>
          <p:spPr bwMode="auto">
            <a:xfrm>
              <a:off x="3126" y="2581"/>
              <a:ext cx="752" cy="561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4378" name="AutoShape 40"/>
            <p:cNvSpPr>
              <a:spLocks noChangeArrowheads="1"/>
            </p:cNvSpPr>
            <p:nvPr/>
          </p:nvSpPr>
          <p:spPr bwMode="auto">
            <a:xfrm>
              <a:off x="3126" y="2124"/>
              <a:ext cx="752" cy="562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4379" name="AutoShape 41"/>
            <p:cNvSpPr>
              <a:spLocks noChangeArrowheads="1"/>
            </p:cNvSpPr>
            <p:nvPr/>
          </p:nvSpPr>
          <p:spPr bwMode="auto">
            <a:xfrm>
              <a:off x="1249" y="1683"/>
              <a:ext cx="752" cy="562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600">
                <a:latin typeface="Times New Roman" pitchFamily="18" charset="0"/>
                <a:ea typeface="SimSun" pitchFamily="2" charset="-122"/>
              </a:endParaRPr>
            </a:p>
          </p:txBody>
        </p:sp>
        <p:sp>
          <p:nvSpPr>
            <p:cNvPr id="14380" name="AutoShape 42"/>
            <p:cNvSpPr>
              <a:spLocks noChangeArrowheads="1"/>
            </p:cNvSpPr>
            <p:nvPr/>
          </p:nvSpPr>
          <p:spPr bwMode="auto">
            <a:xfrm>
              <a:off x="1874" y="1683"/>
              <a:ext cx="754" cy="562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4381" name="AutoShape 43"/>
            <p:cNvSpPr>
              <a:spLocks noChangeArrowheads="1"/>
            </p:cNvSpPr>
            <p:nvPr/>
          </p:nvSpPr>
          <p:spPr bwMode="auto">
            <a:xfrm>
              <a:off x="2500" y="1683"/>
              <a:ext cx="754" cy="562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4382" name="AutoShape 44"/>
            <p:cNvSpPr>
              <a:spLocks noChangeArrowheads="1"/>
            </p:cNvSpPr>
            <p:nvPr/>
          </p:nvSpPr>
          <p:spPr bwMode="auto">
            <a:xfrm>
              <a:off x="3135" y="1675"/>
              <a:ext cx="752" cy="562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600" b="1">
                <a:latin typeface="Times New Roman" pitchFamily="18" charset="0"/>
                <a:ea typeface="SimSun" pitchFamily="2" charset="-122"/>
              </a:endParaRPr>
            </a:p>
          </p:txBody>
        </p:sp>
        <p:sp>
          <p:nvSpPr>
            <p:cNvPr id="14383" name="Text Box 45"/>
            <p:cNvSpPr txBox="1">
              <a:spLocks noChangeArrowheads="1"/>
            </p:cNvSpPr>
            <p:nvPr/>
          </p:nvSpPr>
          <p:spPr bwMode="auto">
            <a:xfrm>
              <a:off x="1690" y="1485"/>
              <a:ext cx="16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200">
                  <a:latin typeface="Times New Roman" pitchFamily="18" charset="0"/>
                  <a:ea typeface="SimSun" pitchFamily="2" charset="-122"/>
                </a:rPr>
                <a:t>29</a:t>
              </a:r>
            </a:p>
          </p:txBody>
        </p:sp>
        <p:sp>
          <p:nvSpPr>
            <p:cNvPr id="14384" name="Text Box 46"/>
            <p:cNvSpPr txBox="1">
              <a:spLocks noChangeArrowheads="1"/>
            </p:cNvSpPr>
            <p:nvPr/>
          </p:nvSpPr>
          <p:spPr bwMode="auto">
            <a:xfrm>
              <a:off x="2319" y="1485"/>
              <a:ext cx="16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200">
                  <a:latin typeface="Times New Roman" pitchFamily="18" charset="0"/>
                  <a:ea typeface="SimSun" pitchFamily="2" charset="-122"/>
                </a:rPr>
                <a:t>30</a:t>
              </a:r>
            </a:p>
          </p:txBody>
        </p:sp>
        <p:sp>
          <p:nvSpPr>
            <p:cNvPr id="14385" name="Text Box 47"/>
            <p:cNvSpPr txBox="1">
              <a:spLocks noChangeArrowheads="1"/>
            </p:cNvSpPr>
            <p:nvPr/>
          </p:nvSpPr>
          <p:spPr bwMode="auto">
            <a:xfrm>
              <a:off x="2944" y="1485"/>
              <a:ext cx="16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200">
                  <a:latin typeface="Times New Roman" pitchFamily="18" charset="0"/>
                  <a:ea typeface="SimSun" pitchFamily="2" charset="-122"/>
                </a:rPr>
                <a:t>31</a:t>
              </a:r>
            </a:p>
          </p:txBody>
        </p:sp>
        <p:sp>
          <p:nvSpPr>
            <p:cNvPr id="14386" name="Text Box 48"/>
            <p:cNvSpPr txBox="1">
              <a:spLocks noChangeArrowheads="1"/>
            </p:cNvSpPr>
            <p:nvPr/>
          </p:nvSpPr>
          <p:spPr bwMode="auto">
            <a:xfrm>
              <a:off x="3575" y="1485"/>
              <a:ext cx="16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200">
                  <a:latin typeface="Times New Roman" pitchFamily="18" charset="0"/>
                  <a:ea typeface="SimSun" pitchFamily="2" charset="-122"/>
                </a:rPr>
                <a:t>32</a:t>
              </a:r>
            </a:p>
          </p:txBody>
        </p:sp>
        <p:sp>
          <p:nvSpPr>
            <p:cNvPr id="14387" name="Text Box 49"/>
            <p:cNvSpPr txBox="1">
              <a:spLocks noChangeArrowheads="1"/>
            </p:cNvSpPr>
            <p:nvPr/>
          </p:nvSpPr>
          <p:spPr bwMode="auto">
            <a:xfrm>
              <a:off x="1499" y="3263"/>
              <a:ext cx="85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200">
                  <a:latin typeface="Times New Roman" pitchFamily="18" charset="0"/>
                  <a:ea typeface="SimSun" pitchFamily="2" charset="-122"/>
                </a:rPr>
                <a:t>1</a:t>
              </a:r>
            </a:p>
          </p:txBody>
        </p:sp>
        <p:sp>
          <p:nvSpPr>
            <p:cNvPr id="14388" name="Text Box 50"/>
            <p:cNvSpPr txBox="1">
              <a:spLocks noChangeArrowheads="1"/>
            </p:cNvSpPr>
            <p:nvPr/>
          </p:nvSpPr>
          <p:spPr bwMode="auto">
            <a:xfrm>
              <a:off x="2129" y="3263"/>
              <a:ext cx="85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200" dirty="0">
                  <a:latin typeface="Times New Roman" pitchFamily="18" charset="0"/>
                  <a:ea typeface="SimSun" pitchFamily="2" charset="-122"/>
                </a:rPr>
                <a:t>2</a:t>
              </a:r>
            </a:p>
          </p:txBody>
        </p:sp>
        <p:sp>
          <p:nvSpPr>
            <p:cNvPr id="14389" name="Text Box 51"/>
            <p:cNvSpPr txBox="1">
              <a:spLocks noChangeArrowheads="1"/>
            </p:cNvSpPr>
            <p:nvPr/>
          </p:nvSpPr>
          <p:spPr bwMode="auto">
            <a:xfrm>
              <a:off x="2819" y="3263"/>
              <a:ext cx="85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200">
                  <a:latin typeface="Times New Roman" pitchFamily="18" charset="0"/>
                  <a:ea typeface="SimSun" pitchFamily="2" charset="-122"/>
                </a:rPr>
                <a:t>3</a:t>
              </a:r>
            </a:p>
          </p:txBody>
        </p:sp>
        <p:sp>
          <p:nvSpPr>
            <p:cNvPr id="14390" name="Text Box 52"/>
            <p:cNvSpPr txBox="1">
              <a:spLocks noChangeArrowheads="1"/>
            </p:cNvSpPr>
            <p:nvPr/>
          </p:nvSpPr>
          <p:spPr bwMode="auto">
            <a:xfrm>
              <a:off x="3386" y="3263"/>
              <a:ext cx="85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200">
                  <a:latin typeface="Times New Roman" pitchFamily="18" charset="0"/>
                  <a:ea typeface="SimSun" pitchFamily="2" charset="-122"/>
                </a:rPr>
                <a:t>4</a:t>
              </a:r>
            </a:p>
          </p:txBody>
        </p:sp>
        <p:sp>
          <p:nvSpPr>
            <p:cNvPr id="14391" name="Text Box 53"/>
            <p:cNvSpPr txBox="1">
              <a:spLocks noChangeArrowheads="1"/>
            </p:cNvSpPr>
            <p:nvPr/>
          </p:nvSpPr>
          <p:spPr bwMode="auto">
            <a:xfrm>
              <a:off x="1499" y="2820"/>
              <a:ext cx="85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200">
                  <a:latin typeface="Times New Roman" pitchFamily="18" charset="0"/>
                  <a:ea typeface="SimSun" pitchFamily="2" charset="-122"/>
                </a:rPr>
                <a:t>5</a:t>
              </a:r>
            </a:p>
          </p:txBody>
        </p:sp>
        <p:sp>
          <p:nvSpPr>
            <p:cNvPr id="14392" name="Text Box 54"/>
            <p:cNvSpPr txBox="1">
              <a:spLocks noChangeArrowheads="1"/>
            </p:cNvSpPr>
            <p:nvPr/>
          </p:nvSpPr>
          <p:spPr bwMode="auto">
            <a:xfrm>
              <a:off x="1499" y="2373"/>
              <a:ext cx="85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200">
                  <a:latin typeface="Times New Roman" pitchFamily="18" charset="0"/>
                  <a:ea typeface="SimSun" pitchFamily="2" charset="-122"/>
                </a:rPr>
                <a:t>9</a:t>
              </a:r>
            </a:p>
          </p:txBody>
        </p:sp>
        <p:sp>
          <p:nvSpPr>
            <p:cNvPr id="14393" name="Text Box 55"/>
            <p:cNvSpPr txBox="1">
              <a:spLocks noChangeArrowheads="1"/>
            </p:cNvSpPr>
            <p:nvPr/>
          </p:nvSpPr>
          <p:spPr bwMode="auto">
            <a:xfrm>
              <a:off x="1499" y="1928"/>
              <a:ext cx="16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200">
                  <a:latin typeface="Times New Roman" pitchFamily="18" charset="0"/>
                  <a:ea typeface="SimSun" pitchFamily="2" charset="-122"/>
                </a:rPr>
                <a:t>13</a:t>
              </a:r>
            </a:p>
          </p:txBody>
        </p:sp>
        <p:sp>
          <p:nvSpPr>
            <p:cNvPr id="14394" name="Text Box 56"/>
            <p:cNvSpPr txBox="1">
              <a:spLocks noChangeArrowheads="1"/>
            </p:cNvSpPr>
            <p:nvPr/>
          </p:nvSpPr>
          <p:spPr bwMode="auto">
            <a:xfrm>
              <a:off x="2129" y="1928"/>
              <a:ext cx="16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200">
                  <a:latin typeface="Times New Roman" pitchFamily="18" charset="0"/>
                  <a:ea typeface="SimSun" pitchFamily="2" charset="-122"/>
                </a:rPr>
                <a:t>14</a:t>
              </a:r>
            </a:p>
          </p:txBody>
        </p:sp>
        <p:sp>
          <p:nvSpPr>
            <p:cNvPr id="14395" name="Text Box 57"/>
            <p:cNvSpPr txBox="1">
              <a:spLocks noChangeArrowheads="1"/>
            </p:cNvSpPr>
            <p:nvPr/>
          </p:nvSpPr>
          <p:spPr bwMode="auto">
            <a:xfrm>
              <a:off x="2757" y="1928"/>
              <a:ext cx="16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200">
                  <a:latin typeface="Times New Roman" pitchFamily="18" charset="0"/>
                  <a:ea typeface="SimSun" pitchFamily="2" charset="-122"/>
                </a:rPr>
                <a:t>15</a:t>
              </a:r>
            </a:p>
          </p:txBody>
        </p:sp>
        <p:sp>
          <p:nvSpPr>
            <p:cNvPr id="14396" name="Text Box 58"/>
            <p:cNvSpPr txBox="1">
              <a:spLocks noChangeArrowheads="1"/>
            </p:cNvSpPr>
            <p:nvPr/>
          </p:nvSpPr>
          <p:spPr bwMode="auto">
            <a:xfrm>
              <a:off x="3386" y="1928"/>
              <a:ext cx="16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200">
                  <a:latin typeface="Times New Roman" pitchFamily="18" charset="0"/>
                  <a:ea typeface="SimSun" pitchFamily="2" charset="-122"/>
                </a:rPr>
                <a:t>16</a:t>
              </a:r>
            </a:p>
          </p:txBody>
        </p:sp>
        <p:sp>
          <p:nvSpPr>
            <p:cNvPr id="14397" name="Text Box 59"/>
            <p:cNvSpPr txBox="1">
              <a:spLocks noChangeArrowheads="1"/>
            </p:cNvSpPr>
            <p:nvPr/>
          </p:nvSpPr>
          <p:spPr bwMode="auto">
            <a:xfrm>
              <a:off x="4014" y="1099"/>
              <a:ext cx="16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200">
                  <a:latin typeface="Times New Roman" pitchFamily="18" charset="0"/>
                  <a:ea typeface="SimSun" pitchFamily="2" charset="-122"/>
                </a:rPr>
                <a:t>64</a:t>
              </a:r>
            </a:p>
          </p:txBody>
        </p:sp>
        <p:sp>
          <p:nvSpPr>
            <p:cNvPr id="14398" name="Text Box 60"/>
            <p:cNvSpPr txBox="1">
              <a:spLocks noChangeArrowheads="1"/>
            </p:cNvSpPr>
            <p:nvPr/>
          </p:nvSpPr>
          <p:spPr bwMode="auto">
            <a:xfrm>
              <a:off x="3386" y="1099"/>
              <a:ext cx="16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200">
                  <a:latin typeface="Times New Roman" pitchFamily="18" charset="0"/>
                  <a:ea typeface="SimSun" pitchFamily="2" charset="-122"/>
                </a:rPr>
                <a:t>63</a:t>
              </a:r>
            </a:p>
          </p:txBody>
        </p:sp>
        <p:sp>
          <p:nvSpPr>
            <p:cNvPr id="14399" name="Text Box 61"/>
            <p:cNvSpPr txBox="1">
              <a:spLocks noChangeArrowheads="1"/>
            </p:cNvSpPr>
            <p:nvPr/>
          </p:nvSpPr>
          <p:spPr bwMode="auto">
            <a:xfrm>
              <a:off x="2757" y="1099"/>
              <a:ext cx="16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200">
                  <a:latin typeface="Times New Roman" pitchFamily="18" charset="0"/>
                  <a:ea typeface="SimSun" pitchFamily="2" charset="-122"/>
                </a:rPr>
                <a:t>62</a:t>
              </a:r>
            </a:p>
          </p:txBody>
        </p:sp>
        <p:sp>
          <p:nvSpPr>
            <p:cNvPr id="14400" name="Text Box 62"/>
            <p:cNvSpPr txBox="1">
              <a:spLocks noChangeArrowheads="1"/>
            </p:cNvSpPr>
            <p:nvPr/>
          </p:nvSpPr>
          <p:spPr bwMode="auto">
            <a:xfrm>
              <a:off x="2129" y="1099"/>
              <a:ext cx="16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200">
                  <a:latin typeface="Times New Roman" pitchFamily="18" charset="0"/>
                  <a:ea typeface="SimSun" pitchFamily="2" charset="-122"/>
                </a:rPr>
                <a:t>61</a:t>
              </a:r>
            </a:p>
          </p:txBody>
        </p:sp>
        <p:sp>
          <p:nvSpPr>
            <p:cNvPr id="14401" name="Text Box 63"/>
            <p:cNvSpPr txBox="1">
              <a:spLocks noChangeArrowheads="1"/>
            </p:cNvSpPr>
            <p:nvPr/>
          </p:nvSpPr>
          <p:spPr bwMode="auto">
            <a:xfrm>
              <a:off x="3826" y="1290"/>
              <a:ext cx="16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200">
                  <a:latin typeface="Times New Roman" pitchFamily="18" charset="0"/>
                  <a:ea typeface="SimSun" pitchFamily="2" charset="-122"/>
                </a:rPr>
                <a:t>48</a:t>
              </a:r>
            </a:p>
          </p:txBody>
        </p:sp>
        <p:sp>
          <p:nvSpPr>
            <p:cNvPr id="14402" name="Text Box 64"/>
            <p:cNvSpPr txBox="1">
              <a:spLocks noChangeArrowheads="1"/>
            </p:cNvSpPr>
            <p:nvPr/>
          </p:nvSpPr>
          <p:spPr bwMode="auto">
            <a:xfrm>
              <a:off x="3199" y="1290"/>
              <a:ext cx="16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200">
                  <a:latin typeface="Times New Roman" pitchFamily="18" charset="0"/>
                  <a:ea typeface="SimSun" pitchFamily="2" charset="-122"/>
                </a:rPr>
                <a:t>47</a:t>
              </a:r>
            </a:p>
          </p:txBody>
        </p:sp>
        <p:sp>
          <p:nvSpPr>
            <p:cNvPr id="14403" name="Text Box 65"/>
            <p:cNvSpPr txBox="1">
              <a:spLocks noChangeArrowheads="1"/>
            </p:cNvSpPr>
            <p:nvPr/>
          </p:nvSpPr>
          <p:spPr bwMode="auto">
            <a:xfrm>
              <a:off x="2569" y="1290"/>
              <a:ext cx="16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200">
                  <a:latin typeface="Times New Roman" pitchFamily="18" charset="0"/>
                  <a:ea typeface="SimSun" pitchFamily="2" charset="-122"/>
                </a:rPr>
                <a:t>46</a:t>
              </a:r>
            </a:p>
          </p:txBody>
        </p:sp>
        <p:sp>
          <p:nvSpPr>
            <p:cNvPr id="14404" name="Text Box 66"/>
            <p:cNvSpPr txBox="1">
              <a:spLocks noChangeArrowheads="1"/>
            </p:cNvSpPr>
            <p:nvPr/>
          </p:nvSpPr>
          <p:spPr bwMode="auto">
            <a:xfrm>
              <a:off x="1941" y="1290"/>
              <a:ext cx="16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200">
                  <a:latin typeface="Times New Roman" pitchFamily="18" charset="0"/>
                  <a:ea typeface="SimSun" pitchFamily="2" charset="-122"/>
                </a:rPr>
                <a:t>45</a:t>
              </a:r>
            </a:p>
          </p:txBody>
        </p:sp>
        <p:sp>
          <p:nvSpPr>
            <p:cNvPr id="14405" name="Text Box 67"/>
            <p:cNvSpPr txBox="1">
              <a:spLocks noChangeArrowheads="1"/>
            </p:cNvSpPr>
            <p:nvPr/>
          </p:nvSpPr>
          <p:spPr bwMode="auto">
            <a:xfrm>
              <a:off x="2064" y="3645"/>
              <a:ext cx="160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>
                  <a:latin typeface="Times New Roman" pitchFamily="18" charset="0"/>
                  <a:ea typeface="SimSun" pitchFamily="2" charset="-122"/>
                </a:rPr>
                <a:t>a1</a:t>
              </a:r>
            </a:p>
          </p:txBody>
        </p:sp>
        <p:sp>
          <p:nvSpPr>
            <p:cNvPr id="14406" name="Text Box 68"/>
            <p:cNvSpPr txBox="1">
              <a:spLocks noChangeArrowheads="1"/>
            </p:cNvSpPr>
            <p:nvPr/>
          </p:nvSpPr>
          <p:spPr bwMode="auto">
            <a:xfrm>
              <a:off x="1488" y="3645"/>
              <a:ext cx="160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>
                  <a:latin typeface="Times New Roman" pitchFamily="18" charset="0"/>
                  <a:ea typeface="SimSun" pitchFamily="2" charset="-122"/>
                </a:rPr>
                <a:t>a0</a:t>
              </a:r>
            </a:p>
          </p:txBody>
        </p:sp>
        <p:sp>
          <p:nvSpPr>
            <p:cNvPr id="14407" name="Text Box 69"/>
            <p:cNvSpPr txBox="1">
              <a:spLocks noChangeArrowheads="1"/>
            </p:cNvSpPr>
            <p:nvPr/>
          </p:nvSpPr>
          <p:spPr bwMode="auto">
            <a:xfrm>
              <a:off x="1775" y="1099"/>
              <a:ext cx="160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>
                  <a:latin typeface="Times New Roman" pitchFamily="18" charset="0"/>
                  <a:ea typeface="SimSun" pitchFamily="2" charset="-122"/>
                </a:rPr>
                <a:t>c3</a:t>
              </a:r>
            </a:p>
          </p:txBody>
        </p:sp>
        <p:sp>
          <p:nvSpPr>
            <p:cNvPr id="14408" name="Text Box 70"/>
            <p:cNvSpPr txBox="1">
              <a:spLocks noChangeArrowheads="1"/>
            </p:cNvSpPr>
            <p:nvPr/>
          </p:nvSpPr>
          <p:spPr bwMode="auto">
            <a:xfrm>
              <a:off x="1535" y="1246"/>
              <a:ext cx="160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>
                  <a:latin typeface="Times New Roman" pitchFamily="18" charset="0"/>
                  <a:ea typeface="SimSun" pitchFamily="2" charset="-122"/>
                </a:rPr>
                <a:t>c2</a:t>
              </a:r>
            </a:p>
          </p:txBody>
        </p:sp>
        <p:sp>
          <p:nvSpPr>
            <p:cNvPr id="14409" name="Text Box 71"/>
            <p:cNvSpPr txBox="1">
              <a:spLocks noChangeArrowheads="1"/>
            </p:cNvSpPr>
            <p:nvPr/>
          </p:nvSpPr>
          <p:spPr bwMode="auto">
            <a:xfrm>
              <a:off x="1343" y="1440"/>
              <a:ext cx="160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>
                  <a:latin typeface="Times New Roman" pitchFamily="18" charset="0"/>
                  <a:ea typeface="SimSun" pitchFamily="2" charset="-122"/>
                </a:rPr>
                <a:t>c1</a:t>
              </a:r>
            </a:p>
          </p:txBody>
        </p:sp>
        <p:sp>
          <p:nvSpPr>
            <p:cNvPr id="14410" name="Text Box 72"/>
            <p:cNvSpPr txBox="1">
              <a:spLocks noChangeArrowheads="1"/>
            </p:cNvSpPr>
            <p:nvPr/>
          </p:nvSpPr>
          <p:spPr bwMode="auto">
            <a:xfrm>
              <a:off x="1150" y="1581"/>
              <a:ext cx="203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>
                  <a:latin typeface="Times New Roman" pitchFamily="18" charset="0"/>
                  <a:ea typeface="SimSun" pitchFamily="2" charset="-122"/>
                </a:rPr>
                <a:t>c 0</a:t>
              </a:r>
            </a:p>
          </p:txBody>
        </p:sp>
        <p:sp>
          <p:nvSpPr>
            <p:cNvPr id="14411" name="Text Box 73"/>
            <p:cNvSpPr txBox="1">
              <a:spLocks noChangeArrowheads="1"/>
            </p:cNvSpPr>
            <p:nvPr/>
          </p:nvSpPr>
          <p:spPr bwMode="auto">
            <a:xfrm>
              <a:off x="1055" y="1966"/>
              <a:ext cx="16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>
                  <a:latin typeface="Times New Roman" pitchFamily="18" charset="0"/>
                  <a:ea typeface="SimSun" pitchFamily="2" charset="-122"/>
                </a:rPr>
                <a:t>b3</a:t>
              </a:r>
            </a:p>
          </p:txBody>
        </p:sp>
        <p:sp>
          <p:nvSpPr>
            <p:cNvPr id="14412" name="Text Box 74"/>
            <p:cNvSpPr txBox="1">
              <a:spLocks noChangeArrowheads="1"/>
            </p:cNvSpPr>
            <p:nvPr/>
          </p:nvSpPr>
          <p:spPr bwMode="auto">
            <a:xfrm>
              <a:off x="1055" y="2399"/>
              <a:ext cx="16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>
                  <a:latin typeface="Times New Roman" pitchFamily="18" charset="0"/>
                  <a:ea typeface="SimSun" pitchFamily="2" charset="-122"/>
                </a:rPr>
                <a:t>b2</a:t>
              </a:r>
            </a:p>
          </p:txBody>
        </p:sp>
        <p:sp>
          <p:nvSpPr>
            <p:cNvPr id="14413" name="Text Box 75"/>
            <p:cNvSpPr txBox="1">
              <a:spLocks noChangeArrowheads="1"/>
            </p:cNvSpPr>
            <p:nvPr/>
          </p:nvSpPr>
          <p:spPr bwMode="auto">
            <a:xfrm>
              <a:off x="1055" y="2829"/>
              <a:ext cx="16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>
                  <a:latin typeface="Times New Roman" pitchFamily="18" charset="0"/>
                  <a:ea typeface="SimSun" pitchFamily="2" charset="-122"/>
                </a:rPr>
                <a:t>b1</a:t>
              </a:r>
            </a:p>
          </p:txBody>
        </p:sp>
        <p:sp>
          <p:nvSpPr>
            <p:cNvPr id="14414" name="Text Box 76"/>
            <p:cNvSpPr txBox="1">
              <a:spLocks noChangeArrowheads="1"/>
            </p:cNvSpPr>
            <p:nvPr/>
          </p:nvSpPr>
          <p:spPr bwMode="auto">
            <a:xfrm>
              <a:off x="1055" y="3310"/>
              <a:ext cx="16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>
                  <a:latin typeface="Times New Roman" pitchFamily="18" charset="0"/>
                  <a:ea typeface="SimSun" pitchFamily="2" charset="-122"/>
                </a:rPr>
                <a:t>b0</a:t>
              </a:r>
            </a:p>
          </p:txBody>
        </p:sp>
        <p:sp>
          <p:nvSpPr>
            <p:cNvPr id="14415" name="Text Box 77"/>
            <p:cNvSpPr txBox="1">
              <a:spLocks noChangeArrowheads="1"/>
            </p:cNvSpPr>
            <p:nvPr/>
          </p:nvSpPr>
          <p:spPr bwMode="auto">
            <a:xfrm>
              <a:off x="2689" y="3645"/>
              <a:ext cx="160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>
                  <a:latin typeface="Times New Roman" pitchFamily="18" charset="0"/>
                  <a:ea typeface="SimSun" pitchFamily="2" charset="-122"/>
                </a:rPr>
                <a:t>a2</a:t>
              </a:r>
            </a:p>
          </p:txBody>
        </p:sp>
        <p:sp>
          <p:nvSpPr>
            <p:cNvPr id="14416" name="Text Box 78"/>
            <p:cNvSpPr txBox="1">
              <a:spLocks noChangeArrowheads="1"/>
            </p:cNvSpPr>
            <p:nvPr/>
          </p:nvSpPr>
          <p:spPr bwMode="auto">
            <a:xfrm>
              <a:off x="3311" y="3645"/>
              <a:ext cx="160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>
                  <a:latin typeface="Times New Roman" pitchFamily="18" charset="0"/>
                  <a:ea typeface="SimSun" pitchFamily="2" charset="-122"/>
                </a:rPr>
                <a:t>a3</a:t>
              </a:r>
            </a:p>
          </p:txBody>
        </p:sp>
        <p:sp>
          <p:nvSpPr>
            <p:cNvPr id="14417" name="Text Box 79"/>
            <p:cNvSpPr txBox="1">
              <a:spLocks noChangeArrowheads="1"/>
            </p:cNvSpPr>
            <p:nvPr/>
          </p:nvSpPr>
          <p:spPr bwMode="auto">
            <a:xfrm>
              <a:off x="1055" y="1056"/>
              <a:ext cx="150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>
                  <a:latin typeface="Times New Roman" pitchFamily="18" charset="0"/>
                  <a:ea typeface="SimSun" pitchFamily="2" charset="-122"/>
                </a:rPr>
                <a:t>C</a:t>
              </a:r>
            </a:p>
          </p:txBody>
        </p:sp>
        <p:sp>
          <p:nvSpPr>
            <p:cNvPr id="14418" name="Text Box 80"/>
            <p:cNvSpPr txBox="1">
              <a:spLocks noChangeArrowheads="1"/>
            </p:cNvSpPr>
            <p:nvPr/>
          </p:nvSpPr>
          <p:spPr bwMode="auto">
            <a:xfrm>
              <a:off x="624" y="2543"/>
              <a:ext cx="150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>
                  <a:latin typeface="Times New Roman" pitchFamily="18" charset="0"/>
                  <a:ea typeface="SimSun" pitchFamily="2" charset="-122"/>
                </a:rPr>
                <a:t>B</a:t>
              </a:r>
            </a:p>
          </p:txBody>
        </p:sp>
        <p:sp>
          <p:nvSpPr>
            <p:cNvPr id="14419" name="Text Box 81"/>
            <p:cNvSpPr txBox="1">
              <a:spLocks noChangeArrowheads="1"/>
            </p:cNvSpPr>
            <p:nvPr/>
          </p:nvSpPr>
          <p:spPr bwMode="auto">
            <a:xfrm>
              <a:off x="4177" y="2064"/>
              <a:ext cx="16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200">
                  <a:latin typeface="Times New Roman" pitchFamily="18" charset="0"/>
                  <a:ea typeface="SimSun" pitchFamily="2" charset="-122"/>
                </a:rPr>
                <a:t>44</a:t>
              </a:r>
            </a:p>
          </p:txBody>
        </p:sp>
        <p:sp>
          <p:nvSpPr>
            <p:cNvPr id="14420" name="Text Box 82"/>
            <p:cNvSpPr txBox="1">
              <a:spLocks noChangeArrowheads="1"/>
            </p:cNvSpPr>
            <p:nvPr/>
          </p:nvSpPr>
          <p:spPr bwMode="auto">
            <a:xfrm>
              <a:off x="3935" y="2254"/>
              <a:ext cx="16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200">
                  <a:latin typeface="Times New Roman" pitchFamily="18" charset="0"/>
                  <a:ea typeface="SimSun" pitchFamily="2" charset="-122"/>
                </a:rPr>
                <a:t>28</a:t>
              </a:r>
            </a:p>
          </p:txBody>
        </p:sp>
        <p:sp>
          <p:nvSpPr>
            <p:cNvPr id="14421" name="Text Box 83"/>
            <p:cNvSpPr txBox="1">
              <a:spLocks noChangeArrowheads="1"/>
            </p:cNvSpPr>
            <p:nvPr/>
          </p:nvSpPr>
          <p:spPr bwMode="auto">
            <a:xfrm>
              <a:off x="4367" y="2348"/>
              <a:ext cx="16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200">
                  <a:latin typeface="Times New Roman" pitchFamily="18" charset="0"/>
                  <a:ea typeface="SimSun" pitchFamily="2" charset="-122"/>
                </a:rPr>
                <a:t>56</a:t>
              </a:r>
            </a:p>
          </p:txBody>
        </p:sp>
        <p:sp>
          <p:nvSpPr>
            <p:cNvPr id="14422" name="Text Box 84"/>
            <p:cNvSpPr txBox="1">
              <a:spLocks noChangeArrowheads="1"/>
            </p:cNvSpPr>
            <p:nvPr/>
          </p:nvSpPr>
          <p:spPr bwMode="auto">
            <a:xfrm>
              <a:off x="4177" y="2543"/>
              <a:ext cx="16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200">
                  <a:latin typeface="Times New Roman" pitchFamily="18" charset="0"/>
                  <a:ea typeface="SimSun" pitchFamily="2" charset="-122"/>
                </a:rPr>
                <a:t>40</a:t>
              </a:r>
            </a:p>
          </p:txBody>
        </p:sp>
        <p:sp>
          <p:nvSpPr>
            <p:cNvPr id="14423" name="Text Box 85"/>
            <p:cNvSpPr txBox="1">
              <a:spLocks noChangeArrowheads="1"/>
            </p:cNvSpPr>
            <p:nvPr/>
          </p:nvSpPr>
          <p:spPr bwMode="auto">
            <a:xfrm>
              <a:off x="3936" y="2685"/>
              <a:ext cx="16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200">
                  <a:latin typeface="Times New Roman" pitchFamily="18" charset="0"/>
                  <a:ea typeface="SimSun" pitchFamily="2" charset="-122"/>
                </a:rPr>
                <a:t>24</a:t>
              </a:r>
            </a:p>
          </p:txBody>
        </p:sp>
        <p:sp>
          <p:nvSpPr>
            <p:cNvPr id="14424" name="Text Box 86"/>
            <p:cNvSpPr txBox="1">
              <a:spLocks noChangeArrowheads="1"/>
            </p:cNvSpPr>
            <p:nvPr/>
          </p:nvSpPr>
          <p:spPr bwMode="auto">
            <a:xfrm>
              <a:off x="4367" y="2784"/>
              <a:ext cx="16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200">
                  <a:latin typeface="Times New Roman" pitchFamily="18" charset="0"/>
                  <a:ea typeface="SimSun" pitchFamily="2" charset="-122"/>
                </a:rPr>
                <a:t>52</a:t>
              </a:r>
            </a:p>
          </p:txBody>
        </p:sp>
        <p:sp>
          <p:nvSpPr>
            <p:cNvPr id="14425" name="Text Box 87"/>
            <p:cNvSpPr txBox="1">
              <a:spLocks noChangeArrowheads="1"/>
            </p:cNvSpPr>
            <p:nvPr/>
          </p:nvSpPr>
          <p:spPr bwMode="auto">
            <a:xfrm>
              <a:off x="4127" y="2925"/>
              <a:ext cx="16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200">
                  <a:latin typeface="Times New Roman" pitchFamily="18" charset="0"/>
                  <a:ea typeface="SimSun" pitchFamily="2" charset="-122"/>
                </a:rPr>
                <a:t>36</a:t>
              </a:r>
            </a:p>
          </p:txBody>
        </p:sp>
        <p:sp>
          <p:nvSpPr>
            <p:cNvPr id="14426" name="Text Box 88"/>
            <p:cNvSpPr txBox="1">
              <a:spLocks noChangeArrowheads="1"/>
            </p:cNvSpPr>
            <p:nvPr/>
          </p:nvSpPr>
          <p:spPr bwMode="auto">
            <a:xfrm>
              <a:off x="3936" y="3117"/>
              <a:ext cx="16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200">
                  <a:latin typeface="Times New Roman" pitchFamily="18" charset="0"/>
                  <a:ea typeface="SimSun" pitchFamily="2" charset="-122"/>
                </a:rPr>
                <a:t>20</a:t>
              </a:r>
            </a:p>
          </p:txBody>
        </p:sp>
        <p:sp>
          <p:nvSpPr>
            <p:cNvPr id="14427" name="Text Box 89"/>
            <p:cNvSpPr txBox="1">
              <a:spLocks noChangeArrowheads="1"/>
            </p:cNvSpPr>
            <p:nvPr/>
          </p:nvSpPr>
          <p:spPr bwMode="auto">
            <a:xfrm>
              <a:off x="4367" y="1870"/>
              <a:ext cx="16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200">
                  <a:latin typeface="Times New Roman" pitchFamily="18" charset="0"/>
                  <a:ea typeface="SimSun" pitchFamily="2" charset="-122"/>
                </a:rPr>
                <a:t>60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601701-B7D7-9BB2-7E9D-3FEE0D438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8445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Multi-way Array Aggregation (3-D to 2-D)</a:t>
            </a:r>
            <a:endParaRPr lang="en-US" altLang="en-US" dirty="0"/>
          </a:p>
        </p:txBody>
      </p:sp>
      <p:graphicFrame>
        <p:nvGraphicFramePr>
          <p:cNvPr id="15364" name="Object 102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63227272"/>
              </p:ext>
            </p:extLst>
          </p:nvPr>
        </p:nvGraphicFramePr>
        <p:xfrm>
          <a:off x="0" y="2973388"/>
          <a:ext cx="1724025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martDraw" r:id="rId3" imgW="1722120" imgH="2057400" progId="SmartDraw.2">
                  <p:embed/>
                </p:oleObj>
              </mc:Choice>
              <mc:Fallback>
                <p:oleObj name="SmartDraw" r:id="rId3" imgW="1722120" imgH="2057400" progId="SmartDraw.2">
                  <p:embed/>
                  <p:pic>
                    <p:nvPicPr>
                      <p:cNvPr id="15364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973388"/>
                        <a:ext cx="1724025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5" name="Picture 4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76425"/>
            <a:ext cx="6518275" cy="4830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6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468533" y="4487703"/>
            <a:ext cx="5579305" cy="202799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ea typeface="SimSun" pitchFamily="2" charset="-122"/>
              </a:rPr>
              <a:t>Keep the smallest plane in main memory, fetch and compute only one chunk at a time for the largest plane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ea typeface="SimSun" pitchFamily="2" charset="-122"/>
              </a:rPr>
              <a:t>The planes should be sorted and computed according to their size in ascending order</a:t>
            </a:r>
          </a:p>
        </p:txBody>
      </p:sp>
      <p:graphicFrame>
        <p:nvGraphicFramePr>
          <p:cNvPr id="15367" name="Object 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821093007"/>
              </p:ext>
            </p:extLst>
          </p:nvPr>
        </p:nvGraphicFramePr>
        <p:xfrm>
          <a:off x="9211733" y="1248568"/>
          <a:ext cx="2722562" cy="304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martDraw" r:id="rId6" imgW="2721864" imgH="3043428" progId="SmartDraw.2">
                  <p:embed/>
                </p:oleObj>
              </mc:Choice>
              <mc:Fallback>
                <p:oleObj name="SmartDraw" r:id="rId6" imgW="2721864" imgH="3043428" progId="SmartDraw.2">
                  <p:embed/>
                  <p:pic>
                    <p:nvPicPr>
                      <p:cNvPr id="1536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1733" y="1248568"/>
                        <a:ext cx="2722562" cy="304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66353" y="1547372"/>
            <a:ext cx="4645377" cy="826911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341305" indent="-34130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74" indent="-373053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179" indent="-300023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791" indent="-290506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2971" indent="-274632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How to minimizes the memory requirement and reduced I/</a:t>
            </a:r>
            <a:r>
              <a:rPr lang="en-US" altLang="en-US" dirty="0" err="1"/>
              <a:t>Os</a:t>
            </a:r>
            <a:r>
              <a:rPr lang="en-US" altLang="en-US" dirty="0"/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13825" y="3323343"/>
            <a:ext cx="1794934" cy="3847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Entire AB plane</a:t>
            </a:r>
          </a:p>
        </p:txBody>
      </p:sp>
      <p:cxnSp>
        <p:nvCxnSpPr>
          <p:cNvPr id="6" name="Straight Arrow Connector 5"/>
          <p:cNvCxnSpPr>
            <a:stCxn id="2" idx="0"/>
          </p:cNvCxnSpPr>
          <p:nvPr/>
        </p:nvCxnSpPr>
        <p:spPr>
          <a:xfrm flipH="1" flipV="1">
            <a:off x="6586359" y="2973388"/>
            <a:ext cx="524933" cy="3499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4447822" y="6158089"/>
            <a:ext cx="524933" cy="3499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72755" y="6152445"/>
            <a:ext cx="1495778" cy="67710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One column of AC plane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863599" y="5204178"/>
            <a:ext cx="524933" cy="3499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3777" y="5571067"/>
            <a:ext cx="1343379" cy="67710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One chunk of BC plane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75375" y="3640860"/>
            <a:ext cx="1507068" cy="384721"/>
          </a:xfrm>
          <a:prstGeom prst="rect">
            <a:avLst/>
          </a:prstGeom>
          <a:gradFill flip="none" rotWithShape="1">
            <a:gsLst>
              <a:gs pos="0">
                <a:srgbClr val="94A088">
                  <a:tint val="66000"/>
                  <a:satMod val="160000"/>
                </a:srgbClr>
              </a:gs>
              <a:gs pos="50000">
                <a:srgbClr val="94A088">
                  <a:tint val="44500"/>
                  <a:satMod val="160000"/>
                </a:srgbClr>
              </a:gs>
              <a:gs pos="100000">
                <a:srgbClr val="94A088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4x4x4 chunks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53803" y="3798375"/>
            <a:ext cx="2415822" cy="39010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A: 40, B: 400, C: 4000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78CD04-0A01-52A9-1F7F-A1480778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4348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Multi-Way Array Aggregation (2-D to 1-D)</a:t>
            </a:r>
            <a:endParaRPr lang="en-US" altLang="en-US" dirty="0"/>
          </a:p>
        </p:txBody>
      </p:sp>
      <p:graphicFrame>
        <p:nvGraphicFramePr>
          <p:cNvPr id="16389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4734718" y="2479675"/>
          <a:ext cx="2722563" cy="304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martDraw" r:id="rId3" imgW="2721864" imgH="3043428" progId="SmartDraw.2">
                  <p:embed/>
                </p:oleObj>
              </mc:Choice>
              <mc:Fallback>
                <p:oleObj name="SmartDraw" r:id="rId3" imgW="2721864" imgH="3043428" progId="SmartDraw.2">
                  <p:embed/>
                  <p:pic>
                    <p:nvPicPr>
                      <p:cNvPr id="1638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4718" y="2479675"/>
                        <a:ext cx="2722563" cy="304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8" name="Picture 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5787" y="1463675"/>
            <a:ext cx="10768013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3363478" y="1698712"/>
            <a:ext cx="3927010" cy="953913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341305" indent="-34130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74" indent="-373053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179" indent="-300023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791" indent="-290506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2971" indent="-274632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CN" dirty="0">
                <a:ea typeface="SimSun" pitchFamily="2" charset="-122"/>
              </a:rPr>
              <a:t>Same methodology</a:t>
            </a:r>
            <a:r>
              <a:rPr lang="en-US" altLang="zh-CN" dirty="0"/>
              <a:t> for computing 2-D and 1-D planes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C06060-2214-2CB0-EAAD-36E0ABF4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846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8BCD7-DC1E-458C-6893-69854AACD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Cube Computation: Computing in Reverse Order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CC32B-B933-1A8F-8C02-BCE98BEA9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BUC (Beyer &amp; Ramakrishnan, SIGMOD’99) </a:t>
            </a:r>
          </a:p>
          <a:p>
            <a:pPr lvl="2"/>
            <a:r>
              <a:rPr lang="en-US" altLang="zh-CN" dirty="0"/>
              <a:t>BUC: acronym of Bottom-Up (cube) Computation </a:t>
            </a:r>
          </a:p>
          <a:p>
            <a:pPr lvl="2"/>
            <a:r>
              <a:rPr lang="en-US" altLang="zh-CN" dirty="0"/>
              <a:t>(Note: It is “top-down” in our view since we put Apex cuboid on the top!)</a:t>
            </a:r>
          </a:p>
          <a:p>
            <a:r>
              <a:rPr lang="en-US" altLang="zh-CN" dirty="0"/>
              <a:t>Divides dimensions into partitions and facilitates iceberg pruning</a:t>
            </a:r>
          </a:p>
          <a:p>
            <a:pPr lvl="1"/>
            <a:r>
              <a:rPr lang="en-US" altLang="zh-CN" dirty="0"/>
              <a:t>If a partition does not satisfy </a:t>
            </a:r>
            <a:r>
              <a:rPr lang="en-US" altLang="zh-CN" dirty="0" err="1"/>
              <a:t>min_sup</a:t>
            </a:r>
            <a:r>
              <a:rPr lang="en-US" altLang="zh-CN" dirty="0"/>
              <a:t>, its descendants can be pruned</a:t>
            </a:r>
          </a:p>
          <a:p>
            <a:pPr lvl="1"/>
            <a:r>
              <a:rPr lang="en-US" altLang="zh-CN" dirty="0"/>
              <a:t>If </a:t>
            </a:r>
            <a:r>
              <a:rPr lang="en-US" altLang="zh-CN" dirty="0" err="1"/>
              <a:t>minsup</a:t>
            </a:r>
            <a:r>
              <a:rPr lang="en-US" altLang="zh-CN" dirty="0"/>
              <a:t> = 1 </a:t>
            </a:r>
            <a:r>
              <a:rPr lang="en-US" altLang="zh-CN" dirty="0" err="1"/>
              <a:t>Þ</a:t>
            </a:r>
            <a:r>
              <a:rPr lang="en-US" altLang="zh-CN" dirty="0"/>
              <a:t> compute full CUBE!</a:t>
            </a:r>
          </a:p>
          <a:p>
            <a:r>
              <a:rPr lang="en-US" altLang="zh-CN" dirty="0"/>
              <a:t>No simultaneous aggregation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B8E15-3DD7-FC4A-540D-643C01C62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74</a:t>
            </a:fld>
            <a:endParaRPr lang="en-US"/>
          </a:p>
        </p:txBody>
      </p:sp>
      <p:graphicFrame>
        <p:nvGraphicFramePr>
          <p:cNvPr id="5" name="Object 1025">
            <a:extLst>
              <a:ext uri="{FF2B5EF4-FFF2-40B4-BE49-F238E27FC236}">
                <a16:creationId xmlns:a16="http://schemas.microsoft.com/office/drawing/2014/main" id="{5EBADEFE-3493-9EA1-6E3B-621557F12B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0400" y="3810001"/>
          <a:ext cx="4876800" cy="281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martDraw" r:id="rId2" imgW="3424428" imgH="2816352" progId="SmartDraw.2">
                  <p:embed/>
                </p:oleObj>
              </mc:Choice>
              <mc:Fallback>
                <p:oleObj name="SmartDraw" r:id="rId2" imgW="3424428" imgH="2816352" progId="SmartDraw.2">
                  <p:embed/>
                  <p:pic>
                    <p:nvPicPr>
                      <p:cNvPr id="18439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810001"/>
                        <a:ext cx="4876800" cy="281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510714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197" y="2804984"/>
            <a:ext cx="4144886" cy="299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BUC: Partitioning and Aggregating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Usually, entire data set cannot fit in main memory</a:t>
            </a:r>
          </a:p>
          <a:p>
            <a:r>
              <a:rPr lang="en-US" altLang="zh-CN" dirty="0"/>
              <a:t>Sort distinct values</a:t>
            </a:r>
          </a:p>
          <a:p>
            <a:pPr lvl="1"/>
            <a:r>
              <a:rPr lang="en-US" altLang="zh-CN" dirty="0"/>
              <a:t>partition into blocks that fit</a:t>
            </a:r>
          </a:p>
          <a:p>
            <a:r>
              <a:rPr lang="en-US" altLang="zh-CN" dirty="0"/>
              <a:t>Continue processing</a:t>
            </a:r>
          </a:p>
          <a:p>
            <a:r>
              <a:rPr lang="en-US" altLang="zh-CN" dirty="0"/>
              <a:t>Optimizations</a:t>
            </a:r>
          </a:p>
          <a:p>
            <a:pPr lvl="1"/>
            <a:r>
              <a:rPr lang="en-US" altLang="zh-CN" dirty="0"/>
              <a:t>Partitioning</a:t>
            </a:r>
          </a:p>
          <a:p>
            <a:pPr lvl="2"/>
            <a:r>
              <a:rPr lang="en-US" altLang="zh-CN" dirty="0"/>
              <a:t>External Sorting, Hashing, Counting Sort</a:t>
            </a:r>
          </a:p>
          <a:p>
            <a:pPr lvl="1"/>
            <a:r>
              <a:rPr lang="en-US" altLang="zh-CN" dirty="0"/>
              <a:t>Ordering dimensions to encourage pruning</a:t>
            </a:r>
          </a:p>
          <a:p>
            <a:pPr lvl="2"/>
            <a:r>
              <a:rPr lang="en-US" altLang="zh-CN" dirty="0"/>
              <a:t>Cardinality, Skew, Correlation</a:t>
            </a:r>
          </a:p>
          <a:p>
            <a:pPr lvl="1"/>
            <a:r>
              <a:rPr lang="en-US" altLang="zh-CN" dirty="0"/>
              <a:t>Collapsing duplicates</a:t>
            </a:r>
          </a:p>
          <a:p>
            <a:pPr lvl="2"/>
            <a:r>
              <a:rPr lang="en-US" altLang="zh-CN" dirty="0"/>
              <a:t>Cannot do holistic aggregates anymore!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FA982C-8511-AABF-8947-0E3A2A84B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032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High-D OLAP: Needed in many applications</a:t>
            </a:r>
          </a:p>
          <a:p>
            <a:pPr lvl="1"/>
            <a:r>
              <a:rPr lang="en-US" altLang="zh-CN" dirty="0"/>
              <a:t>Science and engineering analysis</a:t>
            </a:r>
          </a:p>
          <a:p>
            <a:pPr lvl="1"/>
            <a:r>
              <a:rPr lang="en-US" altLang="zh-CN" dirty="0"/>
              <a:t>Bio-data analysis: thousands of genes</a:t>
            </a:r>
          </a:p>
          <a:p>
            <a:pPr lvl="1"/>
            <a:r>
              <a:rPr lang="en-US" altLang="zh-CN" dirty="0"/>
              <a:t>Statistical surveys: hundreds of variables</a:t>
            </a:r>
          </a:p>
          <a:p>
            <a:pPr lvl="1"/>
            <a:r>
              <a:rPr lang="en-US" altLang="zh-CN" sz="2400" dirty="0">
                <a:ea typeface="SimSun" pitchFamily="2" charset="-122"/>
              </a:rPr>
              <a:t>A curse of dimensionality:  A database of 600k tuples.  Each dimension has cardinality of 100 and </a:t>
            </a:r>
            <a:r>
              <a:rPr lang="en-US" altLang="zh-CN" sz="2400" i="1" dirty="0" err="1">
                <a:ea typeface="SimSun" pitchFamily="2" charset="-122"/>
              </a:rPr>
              <a:t>zipf</a:t>
            </a:r>
            <a:r>
              <a:rPr lang="en-US" altLang="zh-CN" sz="2400" dirty="0">
                <a:ea typeface="SimSun" pitchFamily="2" charset="-122"/>
              </a:rPr>
              <a:t> of 2</a:t>
            </a:r>
            <a:endParaRPr lang="en-US" altLang="zh-CN" dirty="0"/>
          </a:p>
          <a:p>
            <a:r>
              <a:rPr lang="en-US" altLang="zh-CN" dirty="0"/>
              <a:t>None of the previous cubing method can handle high dimensionality!</a:t>
            </a:r>
          </a:p>
          <a:p>
            <a:pPr lvl="1"/>
            <a:r>
              <a:rPr lang="en-US" altLang="zh-CN" dirty="0"/>
              <a:t>Iceberg cube and compressed cubes: only delay the inevitable explosion</a:t>
            </a:r>
          </a:p>
          <a:p>
            <a:pPr lvl="1"/>
            <a:r>
              <a:rPr lang="en-US" altLang="zh-CN" dirty="0"/>
              <a:t>Full materialization: still significant overhead in accessing results on disk</a:t>
            </a:r>
          </a:p>
          <a:p>
            <a:r>
              <a:rPr lang="en-US" altLang="zh-CN" dirty="0"/>
              <a:t>A shell-fragment approach:  X. Li, J. Han, and H. Gonzalez, High-Dimensional OLAP: A Minimal Cubing Approach, VLDB'04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023" y="1000897"/>
            <a:ext cx="4316629" cy="242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High-Dimensional OLAP?—The Curse of Dimensionality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A7A51-3ED1-4908-4C74-DFFB1359A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8608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Fast High-D OLAP with Minimal Cubing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Observation: OLAP occurs only on a small subset of dimensions at a time</a:t>
            </a:r>
          </a:p>
          <a:p>
            <a:r>
              <a:rPr lang="en-US" altLang="zh-CN" dirty="0"/>
              <a:t>Semi-Online Computational Model</a:t>
            </a:r>
          </a:p>
          <a:p>
            <a:pPr lvl="1"/>
            <a:r>
              <a:rPr lang="en-US" altLang="zh-CN" dirty="0"/>
              <a:t>Partition the set of dimensions into shell fragments</a:t>
            </a:r>
          </a:p>
          <a:p>
            <a:pPr lvl="1"/>
            <a:r>
              <a:rPr lang="en-US" altLang="zh-CN" dirty="0"/>
              <a:t>Compute data cubes for each shell fragment while retaining inverted indices or value-list indices</a:t>
            </a:r>
          </a:p>
          <a:p>
            <a:pPr lvl="1"/>
            <a:r>
              <a:rPr lang="en-US" altLang="zh-CN" dirty="0"/>
              <a:t>Given the pre-computed fragment cubes, dynamically compute cube cells of the high-dimensional data cube online</a:t>
            </a:r>
          </a:p>
          <a:p>
            <a:r>
              <a:rPr lang="en-US" altLang="zh-CN" dirty="0"/>
              <a:t>Major idea:  Tradeoff between the amount of pre-computation and the speed of online computation</a:t>
            </a:r>
          </a:p>
          <a:p>
            <a:pPr lvl="1"/>
            <a:r>
              <a:rPr lang="en-US" altLang="zh-CN" dirty="0"/>
              <a:t>Reducing computing high-dimensional cube into precomputing a set of lower dimensional cubes</a:t>
            </a:r>
          </a:p>
          <a:p>
            <a:pPr lvl="1"/>
            <a:r>
              <a:rPr lang="en-US" altLang="zh-CN" dirty="0"/>
              <a:t>Online re-construction of original high-dimensional space</a:t>
            </a:r>
          </a:p>
          <a:p>
            <a:pPr lvl="1"/>
            <a:r>
              <a:rPr lang="en-US" altLang="zh-CN" dirty="0"/>
              <a:t>Lossless reduction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77A0C5-4F3D-7974-F1EB-B89A58EA5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9505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Computing a 5-D Cube with 2-Shell Fragments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Example: Let the cube aggregation function be count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Divide the 5-D table into 2 shell fragments: </a:t>
            </a:r>
          </a:p>
          <a:p>
            <a:pPr lvl="1"/>
            <a:r>
              <a:rPr lang="en-US" altLang="zh-CN" dirty="0"/>
              <a:t>(A, B, C) and (D, E)</a:t>
            </a:r>
          </a:p>
          <a:p>
            <a:r>
              <a:rPr lang="en-US" altLang="zh-CN" dirty="0"/>
              <a:t>Build traditional invert index or RID list</a:t>
            </a:r>
          </a:p>
        </p:txBody>
      </p:sp>
      <p:graphicFrame>
        <p:nvGraphicFramePr>
          <p:cNvPr id="1205252" name="Group 4"/>
          <p:cNvGraphicFramePr>
            <a:graphicFrameLocks noGrp="1"/>
          </p:cNvGraphicFramePr>
          <p:nvPr/>
        </p:nvGraphicFramePr>
        <p:xfrm>
          <a:off x="1762126" y="2220985"/>
          <a:ext cx="4772026" cy="2495550"/>
        </p:xfrm>
        <a:graphic>
          <a:graphicData uri="http://schemas.openxmlformats.org/drawingml/2006/table">
            <a:tbl>
              <a:tblPr/>
              <a:tblGrid>
                <a:gridCol w="682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54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9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59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tid</a:t>
                      </a:r>
                      <a:endParaRPr kumimoji="0" lang="en-US" altLang="zh-CN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</a:txBody>
                  <a:tcPr marL="121911" marR="121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A</a:t>
                      </a:r>
                    </a:p>
                  </a:txBody>
                  <a:tcPr marL="121911" marR="121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B</a:t>
                      </a:r>
                    </a:p>
                  </a:txBody>
                  <a:tcPr marL="121911" marR="121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C</a:t>
                      </a:r>
                    </a:p>
                  </a:txBody>
                  <a:tcPr marL="121911" marR="121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D</a:t>
                      </a:r>
                    </a:p>
                  </a:txBody>
                  <a:tcPr marL="121911" marR="121911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E</a:t>
                      </a:r>
                    </a:p>
                  </a:txBody>
                  <a:tcPr marL="121911" marR="121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1</a:t>
                      </a:r>
                    </a:p>
                  </a:txBody>
                  <a:tcPr marL="121911" marR="121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a1</a:t>
                      </a:r>
                    </a:p>
                  </a:txBody>
                  <a:tcPr marL="121911" marR="121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b1</a:t>
                      </a:r>
                    </a:p>
                  </a:txBody>
                  <a:tcPr marL="121911" marR="121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c1</a:t>
                      </a:r>
                    </a:p>
                  </a:txBody>
                  <a:tcPr marL="121911" marR="121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d1</a:t>
                      </a:r>
                    </a:p>
                  </a:txBody>
                  <a:tcPr marL="121911" marR="121911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e1</a:t>
                      </a:r>
                    </a:p>
                  </a:txBody>
                  <a:tcPr marL="121911" marR="121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2</a:t>
                      </a:r>
                    </a:p>
                  </a:txBody>
                  <a:tcPr marL="121911" marR="121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a1</a:t>
                      </a:r>
                    </a:p>
                  </a:txBody>
                  <a:tcPr marL="121911" marR="121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b2</a:t>
                      </a:r>
                    </a:p>
                  </a:txBody>
                  <a:tcPr marL="121911" marR="121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c1</a:t>
                      </a:r>
                    </a:p>
                  </a:txBody>
                  <a:tcPr marL="121911" marR="121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d2</a:t>
                      </a:r>
                    </a:p>
                  </a:txBody>
                  <a:tcPr marL="121911" marR="121911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e1</a:t>
                      </a:r>
                    </a:p>
                  </a:txBody>
                  <a:tcPr marL="121911" marR="121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3</a:t>
                      </a:r>
                    </a:p>
                  </a:txBody>
                  <a:tcPr marL="121911" marR="121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a1</a:t>
                      </a:r>
                    </a:p>
                  </a:txBody>
                  <a:tcPr marL="121911" marR="121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b2</a:t>
                      </a:r>
                    </a:p>
                  </a:txBody>
                  <a:tcPr marL="121911" marR="121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c1</a:t>
                      </a:r>
                    </a:p>
                  </a:txBody>
                  <a:tcPr marL="121911" marR="121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d1</a:t>
                      </a:r>
                    </a:p>
                  </a:txBody>
                  <a:tcPr marL="121911" marR="121911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e2</a:t>
                      </a:r>
                    </a:p>
                  </a:txBody>
                  <a:tcPr marL="121911" marR="121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4</a:t>
                      </a:r>
                    </a:p>
                  </a:txBody>
                  <a:tcPr marL="121911" marR="121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a2</a:t>
                      </a:r>
                    </a:p>
                  </a:txBody>
                  <a:tcPr marL="121911" marR="121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b1</a:t>
                      </a:r>
                    </a:p>
                  </a:txBody>
                  <a:tcPr marL="121911" marR="121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c1</a:t>
                      </a:r>
                    </a:p>
                  </a:txBody>
                  <a:tcPr marL="121911" marR="121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d1</a:t>
                      </a:r>
                    </a:p>
                  </a:txBody>
                  <a:tcPr marL="121911" marR="121911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e2</a:t>
                      </a:r>
                    </a:p>
                  </a:txBody>
                  <a:tcPr marL="121911" marR="121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5</a:t>
                      </a:r>
                    </a:p>
                  </a:txBody>
                  <a:tcPr marL="121911" marR="121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a2</a:t>
                      </a:r>
                    </a:p>
                  </a:txBody>
                  <a:tcPr marL="121911" marR="121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b1</a:t>
                      </a:r>
                    </a:p>
                  </a:txBody>
                  <a:tcPr marL="121911" marR="121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c1</a:t>
                      </a:r>
                    </a:p>
                  </a:txBody>
                  <a:tcPr marL="121911" marR="121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d1</a:t>
                      </a:r>
                    </a:p>
                  </a:txBody>
                  <a:tcPr marL="121911" marR="121911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e3</a:t>
                      </a:r>
                    </a:p>
                  </a:txBody>
                  <a:tcPr marL="121911" marR="121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270047"/>
              </p:ext>
            </p:extLst>
          </p:nvPr>
        </p:nvGraphicFramePr>
        <p:xfrm>
          <a:off x="8472488" y="1574659"/>
          <a:ext cx="3019424" cy="4602304"/>
        </p:xfrm>
        <a:graphic>
          <a:graphicData uri="http://schemas.openxmlformats.org/drawingml/2006/table">
            <a:tbl>
              <a:tblPr/>
              <a:tblGrid>
                <a:gridCol w="1154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Attribute Value</a:t>
                      </a:r>
                    </a:p>
                  </a:txBody>
                  <a:tcPr marL="121920" marR="121920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TID List</a:t>
                      </a:r>
                    </a:p>
                  </a:txBody>
                  <a:tcPr marL="121920" marR="1219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List Size</a:t>
                      </a:r>
                    </a:p>
                  </a:txBody>
                  <a:tcPr marL="121920" marR="1219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a1</a:t>
                      </a:r>
                    </a:p>
                  </a:txBody>
                  <a:tcPr marL="121920" marR="121920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1 2 3</a:t>
                      </a:r>
                    </a:p>
                  </a:txBody>
                  <a:tcPr marL="121920" marR="1219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3</a:t>
                      </a:r>
                    </a:p>
                  </a:txBody>
                  <a:tcPr marL="121920" marR="1219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a2</a:t>
                      </a:r>
                    </a:p>
                  </a:txBody>
                  <a:tcPr marL="121920" marR="121920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4 5</a:t>
                      </a:r>
                    </a:p>
                  </a:txBody>
                  <a:tcPr marL="121920" marR="1219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2</a:t>
                      </a:r>
                    </a:p>
                  </a:txBody>
                  <a:tcPr marL="121920" marR="1219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b1</a:t>
                      </a:r>
                    </a:p>
                  </a:txBody>
                  <a:tcPr marL="121920" marR="121920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1 4 5</a:t>
                      </a:r>
                    </a:p>
                  </a:txBody>
                  <a:tcPr marL="121920" marR="1219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3</a:t>
                      </a:r>
                    </a:p>
                  </a:txBody>
                  <a:tcPr marL="121920" marR="1219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b2</a:t>
                      </a:r>
                    </a:p>
                  </a:txBody>
                  <a:tcPr marL="121920" marR="121920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2 3</a:t>
                      </a:r>
                    </a:p>
                  </a:txBody>
                  <a:tcPr marL="121920" marR="1219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2</a:t>
                      </a:r>
                    </a:p>
                  </a:txBody>
                  <a:tcPr marL="121920" marR="1219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c1</a:t>
                      </a:r>
                    </a:p>
                  </a:txBody>
                  <a:tcPr marL="121920" marR="121920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1 2 3 4 5</a:t>
                      </a:r>
                    </a:p>
                  </a:txBody>
                  <a:tcPr marL="121920" marR="1219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5</a:t>
                      </a:r>
                    </a:p>
                  </a:txBody>
                  <a:tcPr marL="121920" marR="1219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d1</a:t>
                      </a:r>
                    </a:p>
                  </a:txBody>
                  <a:tcPr marL="121920" marR="121920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1 3 4 5</a:t>
                      </a:r>
                    </a:p>
                  </a:txBody>
                  <a:tcPr marL="121920" marR="1219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4</a:t>
                      </a:r>
                    </a:p>
                  </a:txBody>
                  <a:tcPr marL="121920" marR="1219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d2</a:t>
                      </a:r>
                    </a:p>
                  </a:txBody>
                  <a:tcPr marL="121920" marR="121920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2</a:t>
                      </a:r>
                    </a:p>
                  </a:txBody>
                  <a:tcPr marL="121920" marR="1219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1</a:t>
                      </a:r>
                    </a:p>
                  </a:txBody>
                  <a:tcPr marL="121920" marR="1219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e1</a:t>
                      </a:r>
                    </a:p>
                  </a:txBody>
                  <a:tcPr marL="121920" marR="121920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1 2</a:t>
                      </a:r>
                    </a:p>
                  </a:txBody>
                  <a:tcPr marL="121920" marR="1219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2</a:t>
                      </a:r>
                    </a:p>
                  </a:txBody>
                  <a:tcPr marL="121920" marR="1219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e2</a:t>
                      </a:r>
                    </a:p>
                  </a:txBody>
                  <a:tcPr marL="121920" marR="121920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3 4 </a:t>
                      </a:r>
                    </a:p>
                  </a:txBody>
                  <a:tcPr marL="121920" marR="1219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2</a:t>
                      </a:r>
                    </a:p>
                  </a:txBody>
                  <a:tcPr marL="121920" marR="1219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9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e3</a:t>
                      </a:r>
                    </a:p>
                  </a:txBody>
                  <a:tcPr marL="121920" marR="121920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5</a:t>
                      </a:r>
                    </a:p>
                  </a:txBody>
                  <a:tcPr marL="121920" marR="1219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1</a:t>
                      </a:r>
                    </a:p>
                  </a:txBody>
                  <a:tcPr marL="121920" marR="1219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Striped Right Arrow 2"/>
          <p:cNvSpPr/>
          <p:nvPr/>
        </p:nvSpPr>
        <p:spPr bwMode="auto">
          <a:xfrm rot="19999840">
            <a:off x="6979027" y="5093039"/>
            <a:ext cx="1048587" cy="421024"/>
          </a:xfrm>
          <a:prstGeom prst="striped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13DA3-3747-2070-D191-172044A16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7773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Shell Fragment Cubes: Ideas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Generalize the 1-D inverted indices to multi-dimensional ones in the data cube sense</a:t>
            </a:r>
          </a:p>
          <a:p>
            <a:r>
              <a:rPr lang="en-US" altLang="zh-CN" dirty="0"/>
              <a:t>Compute all cuboids for data cubes ABC and DE while retaining the inverted indices</a:t>
            </a:r>
          </a:p>
          <a:p>
            <a:pPr lvl="1"/>
            <a:r>
              <a:rPr lang="en-US" altLang="zh-CN" dirty="0"/>
              <a:t>Ex. shell fragment cube ABC contains 7 cuboids:</a:t>
            </a:r>
          </a:p>
          <a:p>
            <a:pPr lvl="3"/>
            <a:r>
              <a:rPr lang="en-US" altLang="zh-CN" dirty="0"/>
              <a:t>A, B, C; AB, AC, BC; ABC</a:t>
            </a:r>
          </a:p>
          <a:p>
            <a:r>
              <a:rPr lang="en-US" altLang="zh-CN" dirty="0"/>
              <a:t>This completes the offline computation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357565-6BC2-1ADD-1BF7-C79AED6A6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8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Warehouse—Nonvolatile</a:t>
            </a:r>
          </a:p>
        </p:txBody>
      </p:sp>
      <p:sp>
        <p:nvSpPr>
          <p:cNvPr id="10244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Independence</a:t>
            </a:r>
          </a:p>
          <a:p>
            <a:pPr lvl="1"/>
            <a:r>
              <a:rPr lang="en-US" altLang="en-US" dirty="0"/>
              <a:t>A physically separate store of data transformed from the operational environment</a:t>
            </a:r>
          </a:p>
          <a:p>
            <a:r>
              <a:rPr lang="en-US" altLang="en-US" dirty="0"/>
              <a:t>Static: Operational update of data does not occur in the data warehouse environment</a:t>
            </a:r>
          </a:p>
          <a:p>
            <a:pPr lvl="1"/>
            <a:r>
              <a:rPr lang="en-US" altLang="en-US" dirty="0"/>
              <a:t>Does not require transaction processing, recovery, and concurrency control mechanisms</a:t>
            </a:r>
          </a:p>
          <a:p>
            <a:pPr lvl="1"/>
            <a:r>
              <a:rPr lang="en-US" altLang="en-US" dirty="0"/>
              <a:t>Requires only two operations in data accessing: </a:t>
            </a:r>
          </a:p>
          <a:p>
            <a:pPr lvl="2"/>
            <a:r>
              <a:rPr lang="en-US" altLang="en-US" dirty="0"/>
              <a:t>initial loading of data and access of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62F753-5C58-22F6-5DC1-3D9C53D0A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169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8C1B29-A755-7899-5AEB-EBF96B4EA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err="1">
                <a:ea typeface="SimSun" pitchFamily="2" charset="-122"/>
              </a:rPr>
              <a:t>ID_Measure</a:t>
            </a:r>
            <a:r>
              <a:rPr lang="en-US" altLang="zh-CN" sz="2400" dirty="0">
                <a:ea typeface="SimSun" pitchFamily="2" charset="-122"/>
              </a:rPr>
              <a:t> Table</a:t>
            </a:r>
          </a:p>
          <a:p>
            <a:pPr lvl="1"/>
            <a:r>
              <a:rPr lang="en-US" altLang="zh-CN" dirty="0">
                <a:ea typeface="SimSun" pitchFamily="2" charset="-122"/>
              </a:rPr>
              <a:t>If measures other than count are present, store in </a:t>
            </a:r>
            <a:r>
              <a:rPr lang="en-US" altLang="zh-CN" i="1" dirty="0" err="1">
                <a:ea typeface="SimSun" pitchFamily="2" charset="-122"/>
              </a:rPr>
              <a:t>ID_measure</a:t>
            </a:r>
            <a:r>
              <a:rPr lang="en-US" altLang="zh-CN" dirty="0">
                <a:ea typeface="SimSun" pitchFamily="2" charset="-122"/>
              </a:rPr>
              <a:t> table separate from the shell fragments</a:t>
            </a:r>
          </a:p>
          <a:p>
            <a:endParaRPr lang="en-US" dirty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Shell Fragment Cubes: Example of Ideas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357565-6BC2-1ADD-1BF7-C79AED6A6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80</a:t>
            </a:fld>
            <a:endParaRPr lang="en-US"/>
          </a:p>
        </p:txBody>
      </p:sp>
      <p:graphicFrame>
        <p:nvGraphicFramePr>
          <p:cNvPr id="4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40911"/>
              </p:ext>
            </p:extLst>
          </p:nvPr>
        </p:nvGraphicFramePr>
        <p:xfrm>
          <a:off x="8334376" y="2844375"/>
          <a:ext cx="3019424" cy="3505024"/>
        </p:xfrm>
        <a:graphic>
          <a:graphicData uri="http://schemas.openxmlformats.org/drawingml/2006/table">
            <a:tbl>
              <a:tblPr/>
              <a:tblGrid>
                <a:gridCol w="1154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2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Attribute Value</a:t>
                      </a:r>
                    </a:p>
                  </a:txBody>
                  <a:tcPr marL="121920" marR="121920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TID List</a:t>
                      </a:r>
                    </a:p>
                  </a:txBody>
                  <a:tcPr marL="121920" marR="1219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List Size</a:t>
                      </a:r>
                    </a:p>
                  </a:txBody>
                  <a:tcPr marL="121920" marR="1219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a1</a:t>
                      </a:r>
                    </a:p>
                  </a:txBody>
                  <a:tcPr marL="121920" marR="121920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1 2 3</a:t>
                      </a:r>
                    </a:p>
                  </a:txBody>
                  <a:tcPr marL="121920" marR="1219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3</a:t>
                      </a:r>
                    </a:p>
                  </a:txBody>
                  <a:tcPr marL="121920" marR="1219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a2</a:t>
                      </a:r>
                    </a:p>
                  </a:txBody>
                  <a:tcPr marL="121920" marR="121920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4 5</a:t>
                      </a:r>
                    </a:p>
                  </a:txBody>
                  <a:tcPr marL="121920" marR="1219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2</a:t>
                      </a:r>
                    </a:p>
                  </a:txBody>
                  <a:tcPr marL="121920" marR="1219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b1</a:t>
                      </a:r>
                    </a:p>
                  </a:txBody>
                  <a:tcPr marL="121920" marR="121920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1 4 5</a:t>
                      </a:r>
                    </a:p>
                  </a:txBody>
                  <a:tcPr marL="121920" marR="1219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3</a:t>
                      </a:r>
                    </a:p>
                  </a:txBody>
                  <a:tcPr marL="121920" marR="1219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b2</a:t>
                      </a:r>
                    </a:p>
                  </a:txBody>
                  <a:tcPr marL="121920" marR="121920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2 3</a:t>
                      </a:r>
                    </a:p>
                  </a:txBody>
                  <a:tcPr marL="121920" marR="1219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2</a:t>
                      </a:r>
                    </a:p>
                  </a:txBody>
                  <a:tcPr marL="121920" marR="1219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c1</a:t>
                      </a:r>
                    </a:p>
                  </a:txBody>
                  <a:tcPr marL="121920" marR="121920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1 2 3 4 5</a:t>
                      </a:r>
                    </a:p>
                  </a:txBody>
                  <a:tcPr marL="121920" marR="1219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5</a:t>
                      </a:r>
                    </a:p>
                  </a:txBody>
                  <a:tcPr marL="121920" marR="1219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d1</a:t>
                      </a:r>
                    </a:p>
                  </a:txBody>
                  <a:tcPr marL="121920" marR="121920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1 3 4 5</a:t>
                      </a:r>
                    </a:p>
                  </a:txBody>
                  <a:tcPr marL="121920" marR="1219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4</a:t>
                      </a:r>
                    </a:p>
                  </a:txBody>
                  <a:tcPr marL="121920" marR="1219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d2</a:t>
                      </a:r>
                    </a:p>
                  </a:txBody>
                  <a:tcPr marL="121920" marR="121920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2</a:t>
                      </a:r>
                    </a:p>
                  </a:txBody>
                  <a:tcPr marL="121920" marR="1219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1</a:t>
                      </a:r>
                    </a:p>
                  </a:txBody>
                  <a:tcPr marL="121920" marR="1219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e1</a:t>
                      </a:r>
                    </a:p>
                  </a:txBody>
                  <a:tcPr marL="121920" marR="121920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1 2</a:t>
                      </a:r>
                    </a:p>
                  </a:txBody>
                  <a:tcPr marL="121920" marR="1219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2</a:t>
                      </a:r>
                    </a:p>
                  </a:txBody>
                  <a:tcPr marL="121920" marR="1219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e2</a:t>
                      </a:r>
                    </a:p>
                  </a:txBody>
                  <a:tcPr marL="121920" marR="121920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3 4 </a:t>
                      </a:r>
                    </a:p>
                  </a:txBody>
                  <a:tcPr marL="121920" marR="1219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2</a:t>
                      </a:r>
                    </a:p>
                  </a:txBody>
                  <a:tcPr marL="121920" marR="1219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e3</a:t>
                      </a:r>
                    </a:p>
                  </a:txBody>
                  <a:tcPr marL="121920" marR="121920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5</a:t>
                      </a:r>
                    </a:p>
                  </a:txBody>
                  <a:tcPr marL="121920" marR="1219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1</a:t>
                      </a:r>
                    </a:p>
                  </a:txBody>
                  <a:tcPr marL="121920" marR="1219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252387"/>
              </p:ext>
            </p:extLst>
          </p:nvPr>
        </p:nvGraphicFramePr>
        <p:xfrm>
          <a:off x="3409279" y="4082410"/>
          <a:ext cx="4309648" cy="1981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99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9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0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3796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  <a:ea typeface="SimSun" pitchFamily="2" charset="-122"/>
                        </a:rPr>
                        <a:t>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1" hangingPunct="1">
                        <a:buFont typeface="Wingdings" pitchFamily="2" charset="2"/>
                        <a:buNone/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  <a:ea typeface="SimSun" pitchFamily="2" charset="-122"/>
                        </a:rPr>
                        <a:t>Intersection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ea typeface="SimSun" pitchFamily="2" charset="-122"/>
                        </a:rPr>
                        <a:t>TID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  <a:ea typeface="SimSun" pitchFamily="2" charset="-122"/>
                        </a:rPr>
                        <a:t>List Size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72">
                <a:tc>
                  <a:txBody>
                    <a:bodyPr/>
                    <a:lstStyle/>
                    <a:p>
                      <a:pPr eaLnBrk="1" hangingPunct="1">
                        <a:buFont typeface="Wingdings" pitchFamily="2" charset="2"/>
                        <a:buNone/>
                      </a:pPr>
                      <a:r>
                        <a:rPr lang="en-US" altLang="zh-CN" sz="2000" dirty="0">
                          <a:latin typeface="+mn-lt"/>
                          <a:ea typeface="SimSun" pitchFamily="2" charset="-122"/>
                        </a:rPr>
                        <a:t>a1</a:t>
                      </a:r>
                      <a:r>
                        <a:rPr lang="en-US" altLang="zh-CN" sz="2000" baseline="0" dirty="0">
                          <a:latin typeface="+mn-lt"/>
                          <a:ea typeface="SimSun" pitchFamily="2" charset="-122"/>
                        </a:rPr>
                        <a:t> </a:t>
                      </a:r>
                      <a:r>
                        <a:rPr lang="en-US" altLang="zh-CN" sz="2000" dirty="0">
                          <a:latin typeface="+mn-lt"/>
                          <a:ea typeface="SimSun" pitchFamily="2" charset="-122"/>
                        </a:rPr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buFont typeface="Wingdings" pitchFamily="2" charset="2"/>
                        <a:buNone/>
                      </a:pPr>
                      <a:r>
                        <a:rPr lang="zh-CN" altLang="en-US" sz="2000" dirty="0">
                          <a:ea typeface="SimSun" pitchFamily="2" charset="-122"/>
                        </a:rPr>
                        <a:t>1 2 3 ∩ 1 4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>
                          <a:ea typeface="SimSun" pitchFamily="2" charset="-122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4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a1 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buFont typeface="Wingdings" pitchFamily="2" charset="2"/>
                        <a:buNone/>
                      </a:pPr>
                      <a:r>
                        <a:rPr lang="zh-CN" altLang="en-US" sz="2000" dirty="0">
                          <a:ea typeface="SimSun" pitchFamily="2" charset="-122"/>
                        </a:rPr>
                        <a:t>1 2 3 ∩ 2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4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a2 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>
                          <a:ea typeface="SimSun" pitchFamily="2" charset="-122"/>
                        </a:rPr>
                        <a:t>4 5 ∩ 1 4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4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a2 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buFont typeface="Wingdings" pitchFamily="2" charset="2"/>
                        <a:buNone/>
                      </a:pPr>
                      <a:r>
                        <a:rPr lang="zh-CN" altLang="en-US" sz="2000" dirty="0">
                          <a:ea typeface="SimSun" pitchFamily="2" charset="-122"/>
                        </a:rPr>
                        <a:t>  4 5 ∩  2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φ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9" name="Group 20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751053"/>
              </p:ext>
            </p:extLst>
          </p:nvPr>
        </p:nvGraphicFramePr>
        <p:xfrm>
          <a:off x="731567" y="3244291"/>
          <a:ext cx="2062264" cy="2194560"/>
        </p:xfrm>
        <a:graphic>
          <a:graphicData uri="http://schemas.openxmlformats.org/drawingml/2006/table">
            <a:tbl>
              <a:tblPr/>
              <a:tblGrid>
                <a:gridCol w="505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9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tid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count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sum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1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5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70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2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3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10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3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8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20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4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5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40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5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2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30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0" name="Rectangle 3"/>
          <p:cNvSpPr txBox="1">
            <a:spLocks noChangeArrowheads="1"/>
          </p:cNvSpPr>
          <p:nvPr/>
        </p:nvSpPr>
        <p:spPr>
          <a:xfrm>
            <a:off x="601522" y="4444817"/>
            <a:ext cx="4188903" cy="211162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341305" indent="-34130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74" indent="-373053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179" indent="-300023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791" indent="-290506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2971" indent="-274632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ea typeface="SimSun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0509" y="3059697"/>
            <a:ext cx="2042808" cy="3847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Shell-fragment AB</a:t>
            </a:r>
          </a:p>
        </p:txBody>
      </p:sp>
      <p:sp>
        <p:nvSpPr>
          <p:cNvPr id="5" name="Down Arrow 4"/>
          <p:cNvSpPr/>
          <p:nvPr/>
        </p:nvSpPr>
        <p:spPr>
          <a:xfrm rot="19704384">
            <a:off x="4107235" y="3688042"/>
            <a:ext cx="359924" cy="31302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2140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Shell Fragment Cubes: Size and Design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Given a database of T tuples, D dimensions, and F shell fragment size, the fragment cubes’ space requirement is </a:t>
                </a:r>
                <a14:m>
                  <m:oMath xmlns:m="http://schemas.openxmlformats.org/officeDocument/2006/math">
                    <m:r>
                      <a:rPr lang="en-CA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begChr m:val="⌈"/>
                            <m:endChr m:val="⌉"/>
                            <m:ctrlPr>
                              <a:rPr lang="en-CA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CA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altLang="zh-CN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num>
                              <m:den>
                                <m:r>
                                  <a:rPr lang="en-CA" altLang="zh-CN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CA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CA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CA" altLang="zh-CN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p>
                            </m:sSup>
                            <m:r>
                              <a:rPr lang="en-CA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dirty="0"/>
                  <a:t> </a:t>
                </a:r>
              </a:p>
              <a:p>
                <a:pPr lvl="1"/>
                <a:r>
                  <a:rPr lang="en-US" altLang="zh-CN" dirty="0"/>
                  <a:t>For F &lt; 5, the growth is sub-linear</a:t>
                </a:r>
              </a:p>
              <a:p>
                <a:r>
                  <a:rPr lang="en-US" altLang="zh-CN" dirty="0"/>
                  <a:t>Shell fragments do not have to be disjoint</a:t>
                </a:r>
              </a:p>
              <a:p>
                <a:r>
                  <a:rPr lang="en-US" altLang="zh-CN" dirty="0"/>
                  <a:t>Fragment groupings can be arbitrary to allow for maximum online performance</a:t>
                </a:r>
              </a:p>
              <a:p>
                <a:pPr lvl="1"/>
                <a:r>
                  <a:rPr lang="en-US" altLang="zh-CN" dirty="0"/>
                  <a:t>Known common combinations (e.g.,&lt;city, state&gt;) should be grouped together</a:t>
                </a:r>
              </a:p>
              <a:p>
                <a:r>
                  <a:rPr lang="en-US" altLang="zh-CN" dirty="0"/>
                  <a:t>Shell fragment sizes can be adjusted for optimal balance between offline and online computation</a:t>
                </a:r>
              </a:p>
            </p:txBody>
          </p:sp>
        </mc:Choice>
        <mc:Fallback xmlns="">
          <p:sp>
            <p:nvSpPr>
              <p:cNvPr id="266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086" t="-2326" r="-965" b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261BD8-A672-F066-F37D-A475B946D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3590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05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Use Frag-Shells for Online OLAP Query Computation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C630A-3473-7CB9-5DFD-DEB8EEE72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82</a:t>
            </a:fld>
            <a:endParaRPr lang="en-US"/>
          </a:p>
        </p:txBody>
      </p:sp>
      <p:graphicFrame>
        <p:nvGraphicFramePr>
          <p:cNvPr id="1221635" name="Group 2051"/>
          <p:cNvGraphicFramePr>
            <a:graphicFrameLocks noGrp="1"/>
          </p:cNvGraphicFramePr>
          <p:nvPr/>
        </p:nvGraphicFramePr>
        <p:xfrm>
          <a:off x="558800" y="1659657"/>
          <a:ext cx="3860799" cy="492125"/>
        </p:xfrm>
        <a:graphic>
          <a:graphicData uri="http://schemas.openxmlformats.org/drawingml/2006/table">
            <a:tbl>
              <a:tblPr/>
              <a:tblGrid>
                <a:gridCol w="552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0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24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0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24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A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B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C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D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F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…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719" name="AutoShape 2069"/>
          <p:cNvSpPr>
            <a:spLocks/>
          </p:cNvSpPr>
          <p:nvPr/>
        </p:nvSpPr>
        <p:spPr bwMode="auto">
          <a:xfrm rot="-5400000">
            <a:off x="1257300" y="1672356"/>
            <a:ext cx="228600" cy="1422400"/>
          </a:xfrm>
          <a:prstGeom prst="leftBrace">
            <a:avLst>
              <a:gd name="adj1" fmla="val 38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29720" name="AutoShape 2070"/>
          <p:cNvSpPr>
            <a:spLocks/>
          </p:cNvSpPr>
          <p:nvPr/>
        </p:nvSpPr>
        <p:spPr bwMode="auto">
          <a:xfrm rot="-5400000">
            <a:off x="2984500" y="1672356"/>
            <a:ext cx="228600" cy="1422400"/>
          </a:xfrm>
          <a:prstGeom prst="leftBrace">
            <a:avLst>
              <a:gd name="adj1" fmla="val 38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29721" name="AutoShape 2071"/>
          <p:cNvSpPr>
            <a:spLocks noChangeArrowheads="1"/>
          </p:cNvSpPr>
          <p:nvPr/>
        </p:nvSpPr>
        <p:spPr bwMode="auto">
          <a:xfrm>
            <a:off x="846847" y="2599755"/>
            <a:ext cx="1049506" cy="838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29722" name="AutoShape 2072"/>
          <p:cNvSpPr>
            <a:spLocks noChangeArrowheads="1"/>
          </p:cNvSpPr>
          <p:nvPr/>
        </p:nvSpPr>
        <p:spPr bwMode="auto">
          <a:xfrm>
            <a:off x="2628386" y="2550027"/>
            <a:ext cx="974334" cy="838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29723" name="Text Box 2073"/>
          <p:cNvSpPr txBox="1">
            <a:spLocks noChangeArrowheads="1"/>
          </p:cNvSpPr>
          <p:nvPr/>
        </p:nvSpPr>
        <p:spPr bwMode="auto">
          <a:xfrm>
            <a:off x="0" y="2497856"/>
            <a:ext cx="1235953" cy="4001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+mn-lt"/>
                <a:ea typeface="SimSun" pitchFamily="2" charset="-122"/>
              </a:rPr>
              <a:t>ABC Cube</a:t>
            </a:r>
          </a:p>
        </p:txBody>
      </p:sp>
      <p:sp>
        <p:nvSpPr>
          <p:cNvPr id="29724" name="Text Box 2074"/>
          <p:cNvSpPr txBox="1">
            <a:spLocks noChangeArrowheads="1"/>
          </p:cNvSpPr>
          <p:nvPr/>
        </p:nvSpPr>
        <p:spPr bwMode="auto">
          <a:xfrm>
            <a:off x="3320203" y="2442415"/>
            <a:ext cx="1267099" cy="4001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+mn-lt"/>
                <a:ea typeface="SimSun" pitchFamily="2" charset="-122"/>
              </a:rPr>
              <a:t>DEF Cube</a:t>
            </a:r>
          </a:p>
        </p:txBody>
      </p:sp>
      <p:sp>
        <p:nvSpPr>
          <p:cNvPr id="29725" name="Line 2075"/>
          <p:cNvSpPr>
            <a:spLocks noChangeShapeType="1"/>
          </p:cNvSpPr>
          <p:nvPr/>
        </p:nvSpPr>
        <p:spPr bwMode="auto">
          <a:xfrm flipH="1">
            <a:off x="2628386" y="3041519"/>
            <a:ext cx="387187" cy="6515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6" name="AutoShape 2076"/>
          <p:cNvSpPr>
            <a:spLocks noChangeArrowheads="1"/>
          </p:cNvSpPr>
          <p:nvPr/>
        </p:nvSpPr>
        <p:spPr bwMode="auto">
          <a:xfrm>
            <a:off x="392330" y="3716353"/>
            <a:ext cx="4165600" cy="3089275"/>
          </a:xfrm>
          <a:prstGeom prst="flowChartMultidocumen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CN" altLang="en-US" sz="2000">
              <a:latin typeface="+mn-lt"/>
              <a:ea typeface="SimSun" pitchFamily="2" charset="-122"/>
            </a:endParaRPr>
          </a:p>
        </p:txBody>
      </p:sp>
      <p:sp>
        <p:nvSpPr>
          <p:cNvPr id="29727" name="Text Box 2077"/>
          <p:cNvSpPr txBox="1">
            <a:spLocks noChangeArrowheads="1"/>
          </p:cNvSpPr>
          <p:nvPr/>
        </p:nvSpPr>
        <p:spPr bwMode="auto">
          <a:xfrm>
            <a:off x="1307889" y="4001592"/>
            <a:ext cx="10438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latin typeface="+mn-lt"/>
                <a:ea typeface="SimSun" pitchFamily="2" charset="-122"/>
              </a:rPr>
              <a:t>D Cuboid</a:t>
            </a:r>
          </a:p>
        </p:txBody>
      </p:sp>
      <p:sp>
        <p:nvSpPr>
          <p:cNvPr id="29728" name="Text Box 2078"/>
          <p:cNvSpPr txBox="1">
            <a:spLocks noChangeArrowheads="1"/>
          </p:cNvSpPr>
          <p:nvPr/>
        </p:nvSpPr>
        <p:spPr bwMode="auto">
          <a:xfrm>
            <a:off x="1003089" y="4271467"/>
            <a:ext cx="11192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latin typeface="+mn-lt"/>
                <a:ea typeface="SimSun" pitchFamily="2" charset="-122"/>
              </a:rPr>
              <a:t>EF Cuboid</a:t>
            </a:r>
          </a:p>
        </p:txBody>
      </p:sp>
      <p:sp>
        <p:nvSpPr>
          <p:cNvPr id="29729" name="Text Box 2079"/>
          <p:cNvSpPr txBox="1">
            <a:spLocks noChangeArrowheads="1"/>
          </p:cNvSpPr>
          <p:nvPr/>
        </p:nvSpPr>
        <p:spPr bwMode="auto">
          <a:xfrm>
            <a:off x="766021" y="4534992"/>
            <a:ext cx="11560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latin typeface="+mn-lt"/>
                <a:ea typeface="SimSun" pitchFamily="2" charset="-122"/>
              </a:rPr>
              <a:t>DE Cuboid</a:t>
            </a:r>
          </a:p>
        </p:txBody>
      </p:sp>
      <p:graphicFrame>
        <p:nvGraphicFramePr>
          <p:cNvPr id="1221685" name="Group 2101"/>
          <p:cNvGraphicFramePr>
            <a:graphicFrameLocks noGrp="1"/>
          </p:cNvGraphicFramePr>
          <p:nvPr/>
        </p:nvGraphicFramePr>
        <p:xfrm>
          <a:off x="495088" y="4839793"/>
          <a:ext cx="3194051" cy="1617665"/>
        </p:xfrm>
        <a:graphic>
          <a:graphicData uri="http://schemas.openxmlformats.org/drawingml/2006/table">
            <a:tbl>
              <a:tblPr/>
              <a:tblGrid>
                <a:gridCol w="1191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2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Cell</a:t>
                      </a:r>
                    </a:p>
                  </a:txBody>
                  <a:tcPr marL="121920" marR="121920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Tuple-ID List</a:t>
                      </a:r>
                    </a:p>
                  </a:txBody>
                  <a:tcPr marL="121920" marR="121920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d1 e1</a:t>
                      </a:r>
                    </a:p>
                  </a:txBody>
                  <a:tcPr marL="121920" marR="121920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{1, 3, 8, 9}</a:t>
                      </a:r>
                    </a:p>
                  </a:txBody>
                  <a:tcPr marL="121920" marR="121920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d1 e2</a:t>
                      </a:r>
                    </a:p>
                  </a:txBody>
                  <a:tcPr marL="121920" marR="121920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{2, 4, 6, 7}</a:t>
                      </a:r>
                    </a:p>
                  </a:txBody>
                  <a:tcPr marL="121920" marR="121920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d2 e1</a:t>
                      </a:r>
                    </a:p>
                  </a:txBody>
                  <a:tcPr marL="121920" marR="121920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{5, 10}</a:t>
                      </a:r>
                    </a:p>
                  </a:txBody>
                  <a:tcPr marL="121920" marR="121920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…</a:t>
                      </a:r>
                    </a:p>
                  </a:txBody>
                  <a:tcPr marL="121920" marR="121920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…</a:t>
                      </a:r>
                    </a:p>
                  </a:txBody>
                  <a:tcPr marL="121920" marR="121920"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750" name="Text Box 2100"/>
          <p:cNvSpPr txBox="1">
            <a:spLocks noChangeArrowheads="1"/>
          </p:cNvSpPr>
          <p:nvPr/>
        </p:nvSpPr>
        <p:spPr bwMode="auto">
          <a:xfrm>
            <a:off x="1709999" y="1139255"/>
            <a:ext cx="16401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>
                <a:latin typeface="+mn-lt"/>
                <a:ea typeface="SimSun" pitchFamily="2" charset="-122"/>
              </a:rPr>
              <a:t>Dimensions</a:t>
            </a:r>
          </a:p>
        </p:txBody>
      </p:sp>
      <p:graphicFrame>
        <p:nvGraphicFramePr>
          <p:cNvPr id="19" name="Group 1027"/>
          <p:cNvGraphicFramePr>
            <a:graphicFrameLocks noGrp="1"/>
          </p:cNvGraphicFramePr>
          <p:nvPr/>
        </p:nvGraphicFramePr>
        <p:xfrm>
          <a:off x="5279119" y="1732094"/>
          <a:ext cx="6594879" cy="573443"/>
        </p:xfrm>
        <a:graphic>
          <a:graphicData uri="http://schemas.openxmlformats.org/drawingml/2006/table">
            <a:tbl>
              <a:tblPr/>
              <a:tblGrid>
                <a:gridCol w="439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99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83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99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99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99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999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999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999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999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999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999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5734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A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B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C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D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F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G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H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I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J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K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L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M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…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AutoShape 1061"/>
          <p:cNvSpPr>
            <a:spLocks/>
          </p:cNvSpPr>
          <p:nvPr/>
        </p:nvSpPr>
        <p:spPr bwMode="auto">
          <a:xfrm rot="-5400000">
            <a:off x="5792055" y="1761156"/>
            <a:ext cx="286722" cy="1312593"/>
          </a:xfrm>
          <a:prstGeom prst="leftBrace">
            <a:avLst>
              <a:gd name="adj1" fmla="val 38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21" name="AutoShape 1062"/>
          <p:cNvSpPr>
            <a:spLocks/>
          </p:cNvSpPr>
          <p:nvPr/>
        </p:nvSpPr>
        <p:spPr bwMode="auto">
          <a:xfrm rot="-5400000">
            <a:off x="7102987" y="1818054"/>
            <a:ext cx="293085" cy="1284810"/>
          </a:xfrm>
          <a:prstGeom prst="leftBrace">
            <a:avLst>
              <a:gd name="adj1" fmla="val 38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22" name="AutoShape 1065"/>
          <p:cNvSpPr>
            <a:spLocks/>
          </p:cNvSpPr>
          <p:nvPr/>
        </p:nvSpPr>
        <p:spPr bwMode="auto">
          <a:xfrm rot="-5400000">
            <a:off x="8362320" y="1820327"/>
            <a:ext cx="286601" cy="1220966"/>
          </a:xfrm>
          <a:prstGeom prst="leftBrace">
            <a:avLst>
              <a:gd name="adj1" fmla="val 38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23" name="AutoShape 1067"/>
          <p:cNvSpPr>
            <a:spLocks/>
          </p:cNvSpPr>
          <p:nvPr/>
        </p:nvSpPr>
        <p:spPr bwMode="auto">
          <a:xfrm rot="-5400000">
            <a:off x="9744026" y="1832049"/>
            <a:ext cx="276675" cy="1258736"/>
          </a:xfrm>
          <a:prstGeom prst="leftBrace">
            <a:avLst>
              <a:gd name="adj1" fmla="val 38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24" name="AutoShape 1069"/>
          <p:cNvSpPr>
            <a:spLocks/>
          </p:cNvSpPr>
          <p:nvPr/>
        </p:nvSpPr>
        <p:spPr bwMode="auto">
          <a:xfrm rot="-5400000">
            <a:off x="11076410" y="1790938"/>
            <a:ext cx="286722" cy="1361747"/>
          </a:xfrm>
          <a:prstGeom prst="leftBrace">
            <a:avLst>
              <a:gd name="adj1" fmla="val 38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Verdana" pitchFamily="34" charset="0"/>
              <a:ea typeface="SimSun" pitchFamily="2" charset="-122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473489" y="2632104"/>
            <a:ext cx="6089512" cy="3477639"/>
            <a:chOff x="1524000" y="3124200"/>
            <a:chExt cx="8128000" cy="3200400"/>
          </a:xfrm>
        </p:grpSpPr>
        <p:sp>
          <p:nvSpPr>
            <p:cNvPr id="26" name="AutoShape 1063"/>
            <p:cNvSpPr>
              <a:spLocks noChangeArrowheads="1"/>
            </p:cNvSpPr>
            <p:nvPr/>
          </p:nvSpPr>
          <p:spPr bwMode="auto">
            <a:xfrm>
              <a:off x="1524000" y="3130550"/>
              <a:ext cx="1219200" cy="8382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2400">
                <a:solidFill>
                  <a:schemeClr val="folHlink"/>
                </a:solidFill>
                <a:latin typeface="Helvetica" pitchFamily="34" charset="0"/>
                <a:ea typeface="SimSun" pitchFamily="2" charset="-122"/>
              </a:endParaRPr>
            </a:p>
          </p:txBody>
        </p:sp>
        <p:sp>
          <p:nvSpPr>
            <p:cNvPr id="27" name="AutoShape 1064"/>
            <p:cNvSpPr>
              <a:spLocks noChangeArrowheads="1"/>
            </p:cNvSpPr>
            <p:nvPr/>
          </p:nvSpPr>
          <p:spPr bwMode="auto">
            <a:xfrm>
              <a:off x="3352800" y="3130550"/>
              <a:ext cx="1219200" cy="8382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/>
            </a:p>
          </p:txBody>
        </p:sp>
        <p:sp>
          <p:nvSpPr>
            <p:cNvPr id="28" name="AutoShape 1066"/>
            <p:cNvSpPr>
              <a:spLocks noChangeArrowheads="1"/>
            </p:cNvSpPr>
            <p:nvPr/>
          </p:nvSpPr>
          <p:spPr bwMode="auto">
            <a:xfrm>
              <a:off x="4978400" y="3124200"/>
              <a:ext cx="1219200" cy="8382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/>
            </a:p>
          </p:txBody>
        </p:sp>
        <p:sp>
          <p:nvSpPr>
            <p:cNvPr id="29" name="AutoShape 1068"/>
            <p:cNvSpPr>
              <a:spLocks noChangeArrowheads="1"/>
            </p:cNvSpPr>
            <p:nvPr/>
          </p:nvSpPr>
          <p:spPr bwMode="auto">
            <a:xfrm>
              <a:off x="6604000" y="3124200"/>
              <a:ext cx="1219200" cy="8382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/>
            </a:p>
          </p:txBody>
        </p:sp>
        <p:sp>
          <p:nvSpPr>
            <p:cNvPr id="30" name="AutoShape 1070"/>
            <p:cNvSpPr>
              <a:spLocks noChangeArrowheads="1"/>
            </p:cNvSpPr>
            <p:nvPr/>
          </p:nvSpPr>
          <p:spPr bwMode="auto">
            <a:xfrm>
              <a:off x="8331200" y="3124200"/>
              <a:ext cx="1219200" cy="8382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/>
            </a:p>
          </p:txBody>
        </p:sp>
        <p:sp>
          <p:nvSpPr>
            <p:cNvPr id="31" name="Line 1071"/>
            <p:cNvSpPr>
              <a:spLocks noChangeShapeType="1"/>
            </p:cNvSpPr>
            <p:nvPr/>
          </p:nvSpPr>
          <p:spPr bwMode="auto">
            <a:xfrm>
              <a:off x="1524000" y="3733800"/>
              <a:ext cx="914400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1072"/>
            <p:cNvSpPr>
              <a:spLocks noChangeShapeType="1"/>
            </p:cNvSpPr>
            <p:nvPr/>
          </p:nvSpPr>
          <p:spPr bwMode="auto">
            <a:xfrm>
              <a:off x="3352800" y="3505200"/>
              <a:ext cx="914400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1073"/>
            <p:cNvSpPr>
              <a:spLocks noChangeShapeType="1"/>
            </p:cNvSpPr>
            <p:nvPr/>
          </p:nvSpPr>
          <p:spPr bwMode="auto">
            <a:xfrm>
              <a:off x="4978400" y="3810000"/>
              <a:ext cx="914400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1074"/>
            <p:cNvSpPr>
              <a:spLocks noChangeShapeType="1"/>
            </p:cNvSpPr>
            <p:nvPr/>
          </p:nvSpPr>
          <p:spPr bwMode="auto">
            <a:xfrm>
              <a:off x="6604000" y="3657600"/>
              <a:ext cx="914400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1075"/>
            <p:cNvSpPr>
              <a:spLocks noChangeShapeType="1"/>
            </p:cNvSpPr>
            <p:nvPr/>
          </p:nvSpPr>
          <p:spPr bwMode="auto">
            <a:xfrm>
              <a:off x="8331200" y="3429000"/>
              <a:ext cx="914400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1076"/>
            <p:cNvSpPr>
              <a:spLocks noChangeShapeType="1"/>
            </p:cNvSpPr>
            <p:nvPr/>
          </p:nvSpPr>
          <p:spPr bwMode="auto">
            <a:xfrm flipV="1">
              <a:off x="2438400" y="3505200"/>
              <a:ext cx="304800" cy="22860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1077"/>
            <p:cNvSpPr>
              <a:spLocks noChangeShapeType="1"/>
            </p:cNvSpPr>
            <p:nvPr/>
          </p:nvSpPr>
          <p:spPr bwMode="auto">
            <a:xfrm flipV="1">
              <a:off x="4267200" y="3276600"/>
              <a:ext cx="304800" cy="22860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1078"/>
            <p:cNvSpPr>
              <a:spLocks noChangeShapeType="1"/>
            </p:cNvSpPr>
            <p:nvPr/>
          </p:nvSpPr>
          <p:spPr bwMode="auto">
            <a:xfrm flipV="1">
              <a:off x="5892800" y="3581400"/>
              <a:ext cx="304800" cy="22860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1079"/>
            <p:cNvSpPr>
              <a:spLocks noChangeShapeType="1"/>
            </p:cNvSpPr>
            <p:nvPr/>
          </p:nvSpPr>
          <p:spPr bwMode="auto">
            <a:xfrm flipV="1">
              <a:off x="7518400" y="3429000"/>
              <a:ext cx="304800" cy="22860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1080"/>
            <p:cNvSpPr>
              <a:spLocks noChangeShapeType="1"/>
            </p:cNvSpPr>
            <p:nvPr/>
          </p:nvSpPr>
          <p:spPr bwMode="auto">
            <a:xfrm flipV="1">
              <a:off x="9245600" y="3200400"/>
              <a:ext cx="304800" cy="22860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AutoShape 1081"/>
            <p:cNvSpPr>
              <a:spLocks noChangeArrowheads="1"/>
            </p:cNvSpPr>
            <p:nvPr/>
          </p:nvSpPr>
          <p:spPr bwMode="auto">
            <a:xfrm>
              <a:off x="7112000" y="4724400"/>
              <a:ext cx="2540000" cy="16002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2857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 dirty="0">
                  <a:latin typeface="Helvetica" pitchFamily="34" charset="0"/>
                  <a:ea typeface="SimSun" pitchFamily="2" charset="-122"/>
                </a:rPr>
                <a:t>Online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 dirty="0">
                  <a:latin typeface="Helvetica" pitchFamily="34" charset="0"/>
                  <a:ea typeface="SimSun" pitchFamily="2" charset="-122"/>
                </a:rPr>
                <a:t>Cube</a:t>
              </a:r>
            </a:p>
          </p:txBody>
        </p:sp>
        <p:sp>
          <p:nvSpPr>
            <p:cNvPr id="42" name="AutoShape 1082"/>
            <p:cNvSpPr>
              <a:spLocks noChangeArrowheads="1"/>
            </p:cNvSpPr>
            <p:nvPr/>
          </p:nvSpPr>
          <p:spPr bwMode="auto">
            <a:xfrm>
              <a:off x="5486400" y="5410200"/>
              <a:ext cx="1117600" cy="381000"/>
            </a:xfrm>
            <a:prstGeom prst="rightArrow">
              <a:avLst>
                <a:gd name="adj1" fmla="val 50000"/>
                <a:gd name="adj2" fmla="val 5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/>
            </a:p>
          </p:txBody>
        </p:sp>
        <p:sp>
          <p:nvSpPr>
            <p:cNvPr id="43" name="AutoShape 1083"/>
            <p:cNvSpPr>
              <a:spLocks noChangeArrowheads="1"/>
            </p:cNvSpPr>
            <p:nvPr/>
          </p:nvSpPr>
          <p:spPr bwMode="auto">
            <a:xfrm>
              <a:off x="1524000" y="4724400"/>
              <a:ext cx="3454400" cy="1600200"/>
            </a:xfrm>
            <a:prstGeom prst="flowChartInternalStorage">
              <a:avLst/>
            </a:prstGeom>
            <a:solidFill>
              <a:schemeClr val="accent1"/>
            </a:solidFill>
            <a:ln w="2857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 dirty="0">
                  <a:latin typeface="Helvetica" pitchFamily="34" charset="0"/>
                  <a:ea typeface="SimSun" pitchFamily="2" charset="-122"/>
                </a:rPr>
                <a:t>Instantiated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 dirty="0">
                  <a:latin typeface="Helvetica" pitchFamily="34" charset="0"/>
                  <a:ea typeface="SimSun" pitchFamily="2" charset="-122"/>
                </a:rPr>
                <a:t>Base Table</a:t>
              </a:r>
            </a:p>
          </p:txBody>
        </p:sp>
        <p:sp>
          <p:nvSpPr>
            <p:cNvPr id="44" name="Line 1084"/>
            <p:cNvSpPr>
              <a:spLocks noChangeShapeType="1"/>
            </p:cNvSpPr>
            <p:nvPr/>
          </p:nvSpPr>
          <p:spPr bwMode="auto">
            <a:xfrm>
              <a:off x="2032000" y="3810000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1085"/>
            <p:cNvSpPr>
              <a:spLocks noChangeShapeType="1"/>
            </p:cNvSpPr>
            <p:nvPr/>
          </p:nvSpPr>
          <p:spPr bwMode="auto">
            <a:xfrm flipH="1">
              <a:off x="2438400" y="3581400"/>
              <a:ext cx="14224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1086"/>
            <p:cNvSpPr>
              <a:spLocks noChangeShapeType="1"/>
            </p:cNvSpPr>
            <p:nvPr/>
          </p:nvSpPr>
          <p:spPr bwMode="auto">
            <a:xfrm flipH="1">
              <a:off x="3251200" y="3886200"/>
              <a:ext cx="20320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1087"/>
            <p:cNvSpPr>
              <a:spLocks noChangeShapeType="1"/>
            </p:cNvSpPr>
            <p:nvPr/>
          </p:nvSpPr>
          <p:spPr bwMode="auto">
            <a:xfrm flipH="1">
              <a:off x="4064000" y="3733800"/>
              <a:ext cx="31496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1088"/>
            <p:cNvSpPr>
              <a:spLocks noChangeShapeType="1"/>
            </p:cNvSpPr>
            <p:nvPr/>
          </p:nvSpPr>
          <p:spPr bwMode="auto">
            <a:xfrm flipH="1">
              <a:off x="4673600" y="3505200"/>
              <a:ext cx="375920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triped Right Arrow 1"/>
          <p:cNvSpPr/>
          <p:nvPr/>
        </p:nvSpPr>
        <p:spPr>
          <a:xfrm>
            <a:off x="4695518" y="3263992"/>
            <a:ext cx="600115" cy="902732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90734" y="6210114"/>
            <a:ext cx="6131139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Processing query in the form</a:t>
            </a:r>
            <a:r>
              <a:rPr lang="en-US" altLang="zh-CN" sz="2400" dirty="0">
                <a:ea typeface="SimSun" pitchFamily="2" charset="-122"/>
              </a:rPr>
              <a:t>:  &lt;a</a:t>
            </a:r>
            <a:r>
              <a:rPr lang="en-US" altLang="zh-CN" sz="2400" baseline="-25000" dirty="0">
                <a:ea typeface="SimSun" pitchFamily="2" charset="-122"/>
              </a:rPr>
              <a:t>1</a:t>
            </a:r>
            <a:r>
              <a:rPr lang="en-US" altLang="zh-CN" sz="2400" dirty="0">
                <a:ea typeface="SimSun" pitchFamily="2" charset="-122"/>
              </a:rPr>
              <a:t>, a</a:t>
            </a:r>
            <a:r>
              <a:rPr lang="en-US" altLang="zh-CN" sz="2400" baseline="-25000" dirty="0">
                <a:ea typeface="SimSun" pitchFamily="2" charset="-122"/>
              </a:rPr>
              <a:t>2</a:t>
            </a:r>
            <a:r>
              <a:rPr lang="en-US" altLang="zh-CN" sz="2400" dirty="0">
                <a:ea typeface="SimSun" pitchFamily="2" charset="-122"/>
              </a:rPr>
              <a:t>, …, a</a:t>
            </a:r>
            <a:r>
              <a:rPr lang="en-US" altLang="zh-CN" sz="2400" baseline="-25000" dirty="0">
                <a:ea typeface="SimSun" pitchFamily="2" charset="-122"/>
              </a:rPr>
              <a:t>n</a:t>
            </a:r>
            <a:r>
              <a:rPr lang="en-US" altLang="zh-CN" sz="2400" dirty="0">
                <a:ea typeface="SimSun" pitchFamily="2" charset="-122"/>
              </a:rPr>
              <a:t>: M&gt;</a:t>
            </a:r>
          </a:p>
        </p:txBody>
      </p:sp>
    </p:spTree>
    <p:extLst>
      <p:ext uri="{BB962C8B-B14F-4D97-AF65-F5344CB8AC3E}">
        <p14:creationId xmlns:p14="http://schemas.microsoft.com/office/powerpoint/2010/main" val="72695963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Online Query Computation with Shell-Fragments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/>
              <a:t>A query has the general form:  &lt;a1, a2, …, an: M&gt;</a:t>
            </a:r>
          </a:p>
          <a:p>
            <a:r>
              <a:rPr lang="en-US" altLang="zh-CN" dirty="0"/>
              <a:t>Each </a:t>
            </a:r>
            <a:r>
              <a:rPr lang="en-US" altLang="zh-CN" dirty="0" err="1"/>
              <a:t>ai</a:t>
            </a:r>
            <a:r>
              <a:rPr lang="en-US" altLang="zh-CN" dirty="0"/>
              <a:t> has 3 possible values (e.g., &lt;3, ?, ?, *, 1: count&gt;  returns a 2-D data cube) </a:t>
            </a:r>
          </a:p>
          <a:p>
            <a:pPr lvl="1"/>
            <a:r>
              <a:rPr lang="en-US" altLang="zh-CN" dirty="0"/>
              <a:t>Instantiated value</a:t>
            </a:r>
          </a:p>
          <a:p>
            <a:pPr lvl="1"/>
            <a:r>
              <a:rPr lang="en-US" altLang="zh-CN" dirty="0"/>
              <a:t>Aggregate * function</a:t>
            </a:r>
          </a:p>
          <a:p>
            <a:pPr lvl="1"/>
            <a:r>
              <a:rPr lang="en-US" altLang="zh-CN" dirty="0"/>
              <a:t>Inquire ? Function</a:t>
            </a:r>
          </a:p>
          <a:p>
            <a:r>
              <a:rPr lang="en-US" altLang="zh-CN" dirty="0"/>
              <a:t>Method: Given the materialized fragment cubes, process a query as follows</a:t>
            </a:r>
          </a:p>
          <a:p>
            <a:pPr lvl="1"/>
            <a:r>
              <a:rPr lang="en-US" altLang="zh-CN" dirty="0"/>
              <a:t>Divide the query into fragments, same as the shell-fragment</a:t>
            </a:r>
          </a:p>
          <a:p>
            <a:pPr lvl="1"/>
            <a:r>
              <a:rPr lang="en-US" altLang="zh-CN" dirty="0"/>
              <a:t>Fetch the corresponding TID list for each fragment from the fragment cube</a:t>
            </a:r>
          </a:p>
          <a:p>
            <a:pPr lvl="1"/>
            <a:r>
              <a:rPr lang="en-US" altLang="zh-CN" dirty="0"/>
              <a:t>Intersect the TID lists from each fragment to construct instantiated base table</a:t>
            </a:r>
          </a:p>
          <a:p>
            <a:pPr lvl="1"/>
            <a:r>
              <a:rPr lang="en-US" altLang="zh-CN" dirty="0"/>
              <a:t>Compute the data cube using the base table with any cubing algorithm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D6BA1F-C99B-6F2F-71E7-F49ADB70D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69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49C8C-22E2-46FC-8D61-68B1BE068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OLTP vs. OLAP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5DE2B-8E61-9191-C21D-BC906C56C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30025" cy="4351338"/>
          </a:xfrm>
        </p:spPr>
        <p:txBody>
          <a:bodyPr>
            <a:normAutofit fontScale="92500"/>
          </a:bodyPr>
          <a:lstStyle/>
          <a:p>
            <a:r>
              <a:rPr lang="en-US" altLang="en-US" dirty="0"/>
              <a:t>OLTP: Online transactional processing</a:t>
            </a:r>
          </a:p>
          <a:p>
            <a:pPr lvl="1"/>
            <a:r>
              <a:rPr lang="en-US" altLang="en-US" dirty="0"/>
              <a:t>DBMS operations</a:t>
            </a:r>
          </a:p>
          <a:p>
            <a:pPr lvl="1"/>
            <a:r>
              <a:rPr lang="en-US" altLang="en-US" dirty="0"/>
              <a:t>Query and transactional processing</a:t>
            </a:r>
          </a:p>
          <a:p>
            <a:r>
              <a:rPr lang="en-US" altLang="en-US" dirty="0"/>
              <a:t>OLAP: Online analytical processing</a:t>
            </a:r>
          </a:p>
          <a:p>
            <a:pPr lvl="1"/>
            <a:r>
              <a:rPr lang="en-US" altLang="en-US" dirty="0"/>
              <a:t>Data warehouse operations</a:t>
            </a:r>
          </a:p>
          <a:p>
            <a:pPr lvl="1"/>
            <a:r>
              <a:rPr lang="en-US" altLang="en-US" dirty="0"/>
              <a:t>Drilling, slicing, dicing, etc.</a:t>
            </a:r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C669EBF-C90D-A0A2-AD09-06D09CFD85CE}"/>
              </a:ext>
            </a:extLst>
          </p:cNvPr>
          <p:cNvGrpSpPr/>
          <p:nvPr/>
        </p:nvGrpSpPr>
        <p:grpSpPr>
          <a:xfrm>
            <a:off x="4568226" y="1148594"/>
            <a:ext cx="7201273" cy="5330969"/>
            <a:chOff x="59077" y="1991760"/>
            <a:chExt cx="5838639" cy="4292726"/>
          </a:xfrm>
        </p:grpSpPr>
        <p:graphicFrame>
          <p:nvGraphicFramePr>
            <p:cNvPr id="7" name="Object 3">
              <a:extLst>
                <a:ext uri="{FF2B5EF4-FFF2-40B4-BE49-F238E27FC236}">
                  <a16:creationId xmlns:a16="http://schemas.microsoft.com/office/drawing/2014/main" id="{52E6363D-7EF4-DD87-E37C-C276A06FE8DA}"/>
                </a:ext>
              </a:extLst>
            </p:cNvPr>
            <p:cNvGraphicFramePr>
              <a:graphicFrameLocks noGrp="1"/>
            </p:cNvGraphicFramePr>
            <p:nvPr>
              <p:ph type="tbl" idx="1"/>
            </p:nvPr>
          </p:nvGraphicFramePr>
          <p:xfrm>
            <a:off x="59077" y="1991760"/>
            <a:ext cx="5838638" cy="429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2" imgW="11163300" imgH="7861300" progId="Word.Document.8">
                    <p:embed/>
                  </p:oleObj>
                </mc:Choice>
                <mc:Fallback>
                  <p:oleObj name="Document" r:id="rId2" imgW="11163300" imgH="7861300" progId="Word.Document.8">
                    <p:embed/>
                    <p:pic>
                      <p:nvPicPr>
                        <p:cNvPr id="11268" name="Object 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077" y="1991760"/>
                          <a:ext cx="5838638" cy="4292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4">
              <a:extLst>
                <a:ext uri="{FF2B5EF4-FFF2-40B4-BE49-F238E27FC236}">
                  <a16:creationId xmlns:a16="http://schemas.microsoft.com/office/drawing/2014/main" id="{199B4F7B-0473-407F-0DB8-928EC4C026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97716" y="2056063"/>
              <a:ext cx="0" cy="42284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CAFAC-B51E-713F-4707-F32BE7057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6FCC-211A-B34A-A69C-DEA5CE6835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44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6387</Words>
  <Application>Microsoft Macintosh PowerPoint</Application>
  <PresentationFormat>Widescreen</PresentationFormat>
  <Paragraphs>1204</Paragraphs>
  <Slides>83</Slides>
  <Notes>43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83</vt:i4>
      </vt:variant>
    </vt:vector>
  </HeadingPairs>
  <TitlesOfParts>
    <vt:vector size="99" baseType="lpstr">
      <vt:lpstr>SimSun</vt:lpstr>
      <vt:lpstr>Arial</vt:lpstr>
      <vt:lpstr>Berlin Sans FB Demi</vt:lpstr>
      <vt:lpstr>Calibri</vt:lpstr>
      <vt:lpstr>Calibri Light</vt:lpstr>
      <vt:lpstr>Cambria Math</vt:lpstr>
      <vt:lpstr>Helvetica</vt:lpstr>
      <vt:lpstr>Impact</vt:lpstr>
      <vt:lpstr>Monotype Sorts</vt:lpstr>
      <vt:lpstr>Tahoma</vt:lpstr>
      <vt:lpstr>Times New Roman</vt:lpstr>
      <vt:lpstr>Verdana</vt:lpstr>
      <vt:lpstr>Wingdings</vt:lpstr>
      <vt:lpstr>Office Theme</vt:lpstr>
      <vt:lpstr>Document</vt:lpstr>
      <vt:lpstr>SmartDraw</vt:lpstr>
      <vt:lpstr>Chapter 3 Data Warehousing and Analytical Processing</vt:lpstr>
      <vt:lpstr>Outline</vt:lpstr>
      <vt:lpstr>Outline</vt:lpstr>
      <vt:lpstr>What is a Data Warehouse?</vt:lpstr>
      <vt:lpstr>Data Warehouse—Subject-Oriented</vt:lpstr>
      <vt:lpstr>Data Warehouse—Integrated</vt:lpstr>
      <vt:lpstr>Data Warehouse—Time Variant</vt:lpstr>
      <vt:lpstr>Data Warehouse—Nonvolatile</vt:lpstr>
      <vt:lpstr>OLTP vs. OLAP</vt:lpstr>
      <vt:lpstr>Why a Separate Data Warehouse?</vt:lpstr>
      <vt:lpstr>Data Warehouse: A Multi-Tiered Architecture</vt:lpstr>
      <vt:lpstr>Three Data Warehouse Models</vt:lpstr>
      <vt:lpstr>Extraction, Transformation, and Loading (ETL)</vt:lpstr>
      <vt:lpstr>Metadata Repository</vt:lpstr>
      <vt:lpstr>Data Lake</vt:lpstr>
      <vt:lpstr>Layers of Storage</vt:lpstr>
      <vt:lpstr>Conceptual Architecture</vt:lpstr>
      <vt:lpstr>(Enterprise) Data Organization</vt:lpstr>
      <vt:lpstr>Data Lake Challenges</vt:lpstr>
      <vt:lpstr>Data Cleaning in Data Lakes</vt:lpstr>
      <vt:lpstr>Evolving Data in Data Lakes</vt:lpstr>
      <vt:lpstr>Diversity in Data Lakes</vt:lpstr>
      <vt:lpstr>Common Tasks in Building Data Lakes</vt:lpstr>
      <vt:lpstr>Metadata Management in Data Lakes: Ideas</vt:lpstr>
      <vt:lpstr>Two Purposes and Ecosystems</vt:lpstr>
      <vt:lpstr>Data Lakehouses</vt:lpstr>
      <vt:lpstr>Lakehouses</vt:lpstr>
      <vt:lpstr>Data Fabric and Data Virtualization</vt:lpstr>
      <vt:lpstr>Data Mesh</vt:lpstr>
      <vt:lpstr>Data Virtualization</vt:lpstr>
      <vt:lpstr>Outline</vt:lpstr>
      <vt:lpstr>From Tables and Spreadsheets to Data Cubes</vt:lpstr>
      <vt:lpstr>Data Cube: A Lattice of Cuboids</vt:lpstr>
      <vt:lpstr>Conceptual Modeling of Data Warehouses</vt:lpstr>
      <vt:lpstr>Star Schema: An Example</vt:lpstr>
      <vt:lpstr>Snowflake Schema: An Example</vt:lpstr>
      <vt:lpstr>Fact Constellation: An Example</vt:lpstr>
      <vt:lpstr>A Concept Hierarchy for a Dimension (location)</vt:lpstr>
      <vt:lpstr>Data Cube Measures: Three Categories</vt:lpstr>
      <vt:lpstr>Multidimensional Data</vt:lpstr>
      <vt:lpstr>A Sample Data Cube</vt:lpstr>
      <vt:lpstr>Cuboids Corresponding to the Cube</vt:lpstr>
      <vt:lpstr>Outline</vt:lpstr>
      <vt:lpstr>Online Analytic Processing (OLAP)</vt:lpstr>
      <vt:lpstr>OLAP Operations</vt:lpstr>
      <vt:lpstr>Other Operations</vt:lpstr>
      <vt:lpstr>PowerPoint Presentation</vt:lpstr>
      <vt:lpstr>OLAP Query Example </vt:lpstr>
      <vt:lpstr>Bitmap Index</vt:lpstr>
      <vt:lpstr>Indexing OLAP Data Using Bitmap Indices</vt:lpstr>
      <vt:lpstr>Advantages of Bitmap Index</vt:lpstr>
      <vt:lpstr>Bit-Sliced Index</vt:lpstr>
      <vt:lpstr>Indexing OLAP Data Using Bit-sliced Indices</vt:lpstr>
      <vt:lpstr>Indexing OLAP Data: Join Indices</vt:lpstr>
      <vt:lpstr>Join Index Example</vt:lpstr>
      <vt:lpstr>Horizontal versus Vertical Storage</vt:lpstr>
      <vt:lpstr>Column-based Storage</vt:lpstr>
      <vt:lpstr>Query Answering Using Vertical Storage</vt:lpstr>
      <vt:lpstr>Outline</vt:lpstr>
      <vt:lpstr>Data Cube: A Lattice of Cuboids</vt:lpstr>
      <vt:lpstr>Data Cube: A Lattice of Cuboids</vt:lpstr>
      <vt:lpstr>OLAP Server Architectures</vt:lpstr>
      <vt:lpstr>Cube Materialization: Full Cube vs. Iceberg Cube</vt:lpstr>
      <vt:lpstr>Why Iceberg Cube?</vt:lpstr>
      <vt:lpstr>Is Iceberg Cube Good Enough? Closed Cube &amp; Cube Shell</vt:lpstr>
      <vt:lpstr>Roadmap for Efficient Computation</vt:lpstr>
      <vt:lpstr>Efficient Data Cube Computation: General Heuristics</vt:lpstr>
      <vt:lpstr>Example: General Heuristics</vt:lpstr>
      <vt:lpstr>Outline</vt:lpstr>
      <vt:lpstr>Multi-Way Array Aggregation</vt:lpstr>
      <vt:lpstr>Cube Computation: Multi-Way Array Aggregation (MOLAP)</vt:lpstr>
      <vt:lpstr>Multi-way Array Aggregation (3-D to 2-D)</vt:lpstr>
      <vt:lpstr>Multi-Way Array Aggregation (2-D to 1-D)</vt:lpstr>
      <vt:lpstr>Cube Computation: Computing in Reverse Order</vt:lpstr>
      <vt:lpstr>BUC: Partitioning and Aggregating</vt:lpstr>
      <vt:lpstr>High-Dimensional OLAP?—The Curse of Dimensionality</vt:lpstr>
      <vt:lpstr>Fast High-D OLAP with Minimal Cubing</vt:lpstr>
      <vt:lpstr>Computing a 5-D Cube with 2-Shell Fragments</vt:lpstr>
      <vt:lpstr>Shell Fragment Cubes: Ideas</vt:lpstr>
      <vt:lpstr>Shell Fragment Cubes: Example of Ideas</vt:lpstr>
      <vt:lpstr>Shell Fragment Cubes: Size and Design</vt:lpstr>
      <vt:lpstr>Use Frag-Shells for Online OLAP Query Computation</vt:lpstr>
      <vt:lpstr>Online Query Computation with Shell-Fragments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</dc:title>
  <dc:creator>Jian Pei</dc:creator>
  <cp:lastModifiedBy>Jian Pei</cp:lastModifiedBy>
  <cp:revision>18</cp:revision>
  <dcterms:created xsi:type="dcterms:W3CDTF">2023-05-23T00:41:12Z</dcterms:created>
  <dcterms:modified xsi:type="dcterms:W3CDTF">2023-05-27T02:39:11Z</dcterms:modified>
</cp:coreProperties>
</file>