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30"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7" r:id="rId34"/>
    <p:sldId id="290" r:id="rId35"/>
    <p:sldId id="291" r:id="rId36"/>
    <p:sldId id="292" r:id="rId37"/>
    <p:sldId id="294" r:id="rId38"/>
    <p:sldId id="295" r:id="rId39"/>
    <p:sldId id="296" r:id="rId40"/>
    <p:sldId id="298" r:id="rId41"/>
    <p:sldId id="293"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327"/>
  </p:normalViewPr>
  <p:slideViewPr>
    <p:cSldViewPr snapToGrid="0">
      <p:cViewPr varScale="1">
        <p:scale>
          <a:sx n="111" d="100"/>
          <a:sy n="111" d="100"/>
        </p:scale>
        <p:origin x="53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0DB3-A003-AACE-FDD6-9AF1B77D61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75D6BA-AAA8-419E-0659-C7777BBBB0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ABD83F-94BC-A839-4BBA-CED6648FC541}"/>
              </a:ext>
            </a:extLst>
          </p:cNvPr>
          <p:cNvSpPr>
            <a:spLocks noGrp="1"/>
          </p:cNvSpPr>
          <p:nvPr>
            <p:ph type="dt" sz="half" idx="10"/>
          </p:nvPr>
        </p:nvSpPr>
        <p:spPr/>
        <p:txBody>
          <a:bodyPr/>
          <a:lstStyle/>
          <a:p>
            <a:fld id="{E3BCB7F8-EB18-104A-8D54-1A16CC234EF6}" type="datetimeFigureOut">
              <a:rPr lang="en-US" smtClean="0"/>
              <a:t>5/26/23</a:t>
            </a:fld>
            <a:endParaRPr lang="en-US"/>
          </a:p>
        </p:txBody>
      </p:sp>
      <p:sp>
        <p:nvSpPr>
          <p:cNvPr id="5" name="Footer Placeholder 4">
            <a:extLst>
              <a:ext uri="{FF2B5EF4-FFF2-40B4-BE49-F238E27FC236}">
                <a16:creationId xmlns:a16="http://schemas.microsoft.com/office/drawing/2014/main" id="{BD2A74B4-01AE-4F78-BEB6-B44AB1A86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CF7D-8D11-6502-58F3-403838290F12}"/>
              </a:ext>
            </a:extLst>
          </p:cNvPr>
          <p:cNvSpPr>
            <a:spLocks noGrp="1"/>
          </p:cNvSpPr>
          <p:nvPr>
            <p:ph type="sldNum" sz="quarter" idx="12"/>
          </p:nvPr>
        </p:nvSpPr>
        <p:spPr/>
        <p:txBody>
          <a:bodyPr/>
          <a:lstStyle/>
          <a:p>
            <a:fld id="{16CD8FFA-5AC8-674B-A853-9194D9AE0DC2}" type="slidenum">
              <a:rPr lang="en-US" smtClean="0"/>
              <a:t>‹#›</a:t>
            </a:fld>
            <a:endParaRPr lang="en-US"/>
          </a:p>
        </p:txBody>
      </p:sp>
    </p:spTree>
    <p:extLst>
      <p:ext uri="{BB962C8B-B14F-4D97-AF65-F5344CB8AC3E}">
        <p14:creationId xmlns:p14="http://schemas.microsoft.com/office/powerpoint/2010/main" val="436961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9A73-FBBC-6C77-745C-069CBB91B1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142389-D106-8A0E-2FED-C915347554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CAC585-37FB-1620-B7FA-5BC15E1A7D9E}"/>
              </a:ext>
            </a:extLst>
          </p:cNvPr>
          <p:cNvSpPr>
            <a:spLocks noGrp="1"/>
          </p:cNvSpPr>
          <p:nvPr>
            <p:ph type="dt" sz="half" idx="10"/>
          </p:nvPr>
        </p:nvSpPr>
        <p:spPr/>
        <p:txBody>
          <a:bodyPr/>
          <a:lstStyle/>
          <a:p>
            <a:fld id="{E3BCB7F8-EB18-104A-8D54-1A16CC234EF6}" type="datetimeFigureOut">
              <a:rPr lang="en-US" smtClean="0"/>
              <a:t>5/26/23</a:t>
            </a:fld>
            <a:endParaRPr lang="en-US"/>
          </a:p>
        </p:txBody>
      </p:sp>
      <p:sp>
        <p:nvSpPr>
          <p:cNvPr id="5" name="Footer Placeholder 4">
            <a:extLst>
              <a:ext uri="{FF2B5EF4-FFF2-40B4-BE49-F238E27FC236}">
                <a16:creationId xmlns:a16="http://schemas.microsoft.com/office/drawing/2014/main" id="{2012B750-AFD8-A144-ADFB-5CA0CE9FA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701DD-3ABD-712B-186D-93CFDBBBDCC8}"/>
              </a:ext>
            </a:extLst>
          </p:cNvPr>
          <p:cNvSpPr>
            <a:spLocks noGrp="1"/>
          </p:cNvSpPr>
          <p:nvPr>
            <p:ph type="sldNum" sz="quarter" idx="12"/>
          </p:nvPr>
        </p:nvSpPr>
        <p:spPr/>
        <p:txBody>
          <a:bodyPr/>
          <a:lstStyle/>
          <a:p>
            <a:fld id="{16CD8FFA-5AC8-674B-A853-9194D9AE0DC2}" type="slidenum">
              <a:rPr lang="en-US" smtClean="0"/>
              <a:t>‹#›</a:t>
            </a:fld>
            <a:endParaRPr lang="en-US"/>
          </a:p>
        </p:txBody>
      </p:sp>
    </p:spTree>
    <p:extLst>
      <p:ext uri="{BB962C8B-B14F-4D97-AF65-F5344CB8AC3E}">
        <p14:creationId xmlns:p14="http://schemas.microsoft.com/office/powerpoint/2010/main" val="2327030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0DCE7F-41B8-6279-1C95-F99638D3EC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F98AD4-8E1A-3240-33D6-5F23F8EF13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5D4F2-4F50-FE93-190C-2AC644255EC5}"/>
              </a:ext>
            </a:extLst>
          </p:cNvPr>
          <p:cNvSpPr>
            <a:spLocks noGrp="1"/>
          </p:cNvSpPr>
          <p:nvPr>
            <p:ph type="dt" sz="half" idx="10"/>
          </p:nvPr>
        </p:nvSpPr>
        <p:spPr/>
        <p:txBody>
          <a:bodyPr/>
          <a:lstStyle/>
          <a:p>
            <a:fld id="{E3BCB7F8-EB18-104A-8D54-1A16CC234EF6}" type="datetimeFigureOut">
              <a:rPr lang="en-US" smtClean="0"/>
              <a:t>5/26/23</a:t>
            </a:fld>
            <a:endParaRPr lang="en-US"/>
          </a:p>
        </p:txBody>
      </p:sp>
      <p:sp>
        <p:nvSpPr>
          <p:cNvPr id="5" name="Footer Placeholder 4">
            <a:extLst>
              <a:ext uri="{FF2B5EF4-FFF2-40B4-BE49-F238E27FC236}">
                <a16:creationId xmlns:a16="http://schemas.microsoft.com/office/drawing/2014/main" id="{D22283F1-BDAC-4724-75FF-FCEF3A166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639A1C-F807-7344-6183-7FF9214921C7}"/>
              </a:ext>
            </a:extLst>
          </p:cNvPr>
          <p:cNvSpPr>
            <a:spLocks noGrp="1"/>
          </p:cNvSpPr>
          <p:nvPr>
            <p:ph type="sldNum" sz="quarter" idx="12"/>
          </p:nvPr>
        </p:nvSpPr>
        <p:spPr/>
        <p:txBody>
          <a:bodyPr/>
          <a:lstStyle/>
          <a:p>
            <a:fld id="{16CD8FFA-5AC8-674B-A853-9194D9AE0DC2}" type="slidenum">
              <a:rPr lang="en-US" smtClean="0"/>
              <a:t>‹#›</a:t>
            </a:fld>
            <a:endParaRPr lang="en-US"/>
          </a:p>
        </p:txBody>
      </p:sp>
    </p:spTree>
    <p:extLst>
      <p:ext uri="{BB962C8B-B14F-4D97-AF65-F5344CB8AC3E}">
        <p14:creationId xmlns:p14="http://schemas.microsoft.com/office/powerpoint/2010/main" val="2944285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672A-3DDA-810F-EED4-11B16C93CF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42805-FFAD-DC26-5C0B-5FDE037BE5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9D6D2-9501-AA9A-CBF7-BD5488402AF0}"/>
              </a:ext>
            </a:extLst>
          </p:cNvPr>
          <p:cNvSpPr>
            <a:spLocks noGrp="1"/>
          </p:cNvSpPr>
          <p:nvPr>
            <p:ph type="dt" sz="half" idx="10"/>
          </p:nvPr>
        </p:nvSpPr>
        <p:spPr/>
        <p:txBody>
          <a:bodyPr/>
          <a:lstStyle/>
          <a:p>
            <a:fld id="{E3BCB7F8-EB18-104A-8D54-1A16CC234EF6}" type="datetimeFigureOut">
              <a:rPr lang="en-US" smtClean="0"/>
              <a:t>5/26/23</a:t>
            </a:fld>
            <a:endParaRPr lang="en-US"/>
          </a:p>
        </p:txBody>
      </p:sp>
      <p:sp>
        <p:nvSpPr>
          <p:cNvPr id="5" name="Footer Placeholder 4">
            <a:extLst>
              <a:ext uri="{FF2B5EF4-FFF2-40B4-BE49-F238E27FC236}">
                <a16:creationId xmlns:a16="http://schemas.microsoft.com/office/drawing/2014/main" id="{D316EF49-178A-6C30-B4A4-8C7BA3B1C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111BA6-405C-B725-CD21-7810D8DFEE2E}"/>
              </a:ext>
            </a:extLst>
          </p:cNvPr>
          <p:cNvSpPr>
            <a:spLocks noGrp="1"/>
          </p:cNvSpPr>
          <p:nvPr>
            <p:ph type="sldNum" sz="quarter" idx="12"/>
          </p:nvPr>
        </p:nvSpPr>
        <p:spPr/>
        <p:txBody>
          <a:bodyPr/>
          <a:lstStyle/>
          <a:p>
            <a:fld id="{16CD8FFA-5AC8-674B-A853-9194D9AE0DC2}" type="slidenum">
              <a:rPr lang="en-US" smtClean="0"/>
              <a:t>‹#›</a:t>
            </a:fld>
            <a:endParaRPr lang="en-US"/>
          </a:p>
        </p:txBody>
      </p:sp>
    </p:spTree>
    <p:extLst>
      <p:ext uri="{BB962C8B-B14F-4D97-AF65-F5344CB8AC3E}">
        <p14:creationId xmlns:p14="http://schemas.microsoft.com/office/powerpoint/2010/main" val="1018218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D14F-88B6-D8B1-5728-70DE4CFA14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4EE9A4-BB16-37CD-AC9B-173F9A49E1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6E8C79-90E3-1498-1F58-4211C1E066C1}"/>
              </a:ext>
            </a:extLst>
          </p:cNvPr>
          <p:cNvSpPr>
            <a:spLocks noGrp="1"/>
          </p:cNvSpPr>
          <p:nvPr>
            <p:ph type="dt" sz="half" idx="10"/>
          </p:nvPr>
        </p:nvSpPr>
        <p:spPr/>
        <p:txBody>
          <a:bodyPr/>
          <a:lstStyle/>
          <a:p>
            <a:fld id="{E3BCB7F8-EB18-104A-8D54-1A16CC234EF6}" type="datetimeFigureOut">
              <a:rPr lang="en-US" smtClean="0"/>
              <a:t>5/26/23</a:t>
            </a:fld>
            <a:endParaRPr lang="en-US"/>
          </a:p>
        </p:txBody>
      </p:sp>
      <p:sp>
        <p:nvSpPr>
          <p:cNvPr id="5" name="Footer Placeholder 4">
            <a:extLst>
              <a:ext uri="{FF2B5EF4-FFF2-40B4-BE49-F238E27FC236}">
                <a16:creationId xmlns:a16="http://schemas.microsoft.com/office/drawing/2014/main" id="{58D6C9A4-298A-73F6-88C3-3D7AE8D1F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11799-62FF-BA69-3AA0-72E8DB0FB6D7}"/>
              </a:ext>
            </a:extLst>
          </p:cNvPr>
          <p:cNvSpPr>
            <a:spLocks noGrp="1"/>
          </p:cNvSpPr>
          <p:nvPr>
            <p:ph type="sldNum" sz="quarter" idx="12"/>
          </p:nvPr>
        </p:nvSpPr>
        <p:spPr/>
        <p:txBody>
          <a:bodyPr/>
          <a:lstStyle/>
          <a:p>
            <a:fld id="{16CD8FFA-5AC8-674B-A853-9194D9AE0DC2}" type="slidenum">
              <a:rPr lang="en-US" smtClean="0"/>
              <a:t>‹#›</a:t>
            </a:fld>
            <a:endParaRPr lang="en-US"/>
          </a:p>
        </p:txBody>
      </p:sp>
    </p:spTree>
    <p:extLst>
      <p:ext uri="{BB962C8B-B14F-4D97-AF65-F5344CB8AC3E}">
        <p14:creationId xmlns:p14="http://schemas.microsoft.com/office/powerpoint/2010/main" val="4225497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1BB8-29C5-152A-4394-521FAA71BB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A802F9-AE34-9956-CEC3-0759C7655E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B4CF52-40F4-B573-4265-0987C4A03D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1061F3-711F-B723-F3FC-1571C1E9670B}"/>
              </a:ext>
            </a:extLst>
          </p:cNvPr>
          <p:cNvSpPr>
            <a:spLocks noGrp="1"/>
          </p:cNvSpPr>
          <p:nvPr>
            <p:ph type="dt" sz="half" idx="10"/>
          </p:nvPr>
        </p:nvSpPr>
        <p:spPr/>
        <p:txBody>
          <a:bodyPr/>
          <a:lstStyle/>
          <a:p>
            <a:fld id="{E3BCB7F8-EB18-104A-8D54-1A16CC234EF6}" type="datetimeFigureOut">
              <a:rPr lang="en-US" smtClean="0"/>
              <a:t>5/26/23</a:t>
            </a:fld>
            <a:endParaRPr lang="en-US"/>
          </a:p>
        </p:txBody>
      </p:sp>
      <p:sp>
        <p:nvSpPr>
          <p:cNvPr id="6" name="Footer Placeholder 5">
            <a:extLst>
              <a:ext uri="{FF2B5EF4-FFF2-40B4-BE49-F238E27FC236}">
                <a16:creationId xmlns:a16="http://schemas.microsoft.com/office/drawing/2014/main" id="{91B7FD16-83E2-E67F-3F7B-5EC747E8A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69B4E3-FD56-1D08-57D2-1502408A0FE5}"/>
              </a:ext>
            </a:extLst>
          </p:cNvPr>
          <p:cNvSpPr>
            <a:spLocks noGrp="1"/>
          </p:cNvSpPr>
          <p:nvPr>
            <p:ph type="sldNum" sz="quarter" idx="12"/>
          </p:nvPr>
        </p:nvSpPr>
        <p:spPr/>
        <p:txBody>
          <a:bodyPr/>
          <a:lstStyle/>
          <a:p>
            <a:fld id="{16CD8FFA-5AC8-674B-A853-9194D9AE0DC2}" type="slidenum">
              <a:rPr lang="en-US" smtClean="0"/>
              <a:t>‹#›</a:t>
            </a:fld>
            <a:endParaRPr lang="en-US"/>
          </a:p>
        </p:txBody>
      </p:sp>
    </p:spTree>
    <p:extLst>
      <p:ext uri="{BB962C8B-B14F-4D97-AF65-F5344CB8AC3E}">
        <p14:creationId xmlns:p14="http://schemas.microsoft.com/office/powerpoint/2010/main" val="1107510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88E01-9872-D060-01A2-5A887EC546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8F0557-9A21-928A-5C7E-5211A12D22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643FC2-9EC3-8C0F-B055-C471C86E6F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DECECD-27D6-3023-97D2-978F2E64AA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1DE122-C951-9446-9A7E-4ADC404AD2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0BFF11-6E17-FC79-33A4-00F40D769027}"/>
              </a:ext>
            </a:extLst>
          </p:cNvPr>
          <p:cNvSpPr>
            <a:spLocks noGrp="1"/>
          </p:cNvSpPr>
          <p:nvPr>
            <p:ph type="dt" sz="half" idx="10"/>
          </p:nvPr>
        </p:nvSpPr>
        <p:spPr/>
        <p:txBody>
          <a:bodyPr/>
          <a:lstStyle/>
          <a:p>
            <a:fld id="{E3BCB7F8-EB18-104A-8D54-1A16CC234EF6}" type="datetimeFigureOut">
              <a:rPr lang="en-US" smtClean="0"/>
              <a:t>5/26/23</a:t>
            </a:fld>
            <a:endParaRPr lang="en-US"/>
          </a:p>
        </p:txBody>
      </p:sp>
      <p:sp>
        <p:nvSpPr>
          <p:cNvPr id="8" name="Footer Placeholder 7">
            <a:extLst>
              <a:ext uri="{FF2B5EF4-FFF2-40B4-BE49-F238E27FC236}">
                <a16:creationId xmlns:a16="http://schemas.microsoft.com/office/drawing/2014/main" id="{44C4913A-3ECF-C128-C427-483C3F9E92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540A87-07CC-8103-1B3C-7481859C95C5}"/>
              </a:ext>
            </a:extLst>
          </p:cNvPr>
          <p:cNvSpPr>
            <a:spLocks noGrp="1"/>
          </p:cNvSpPr>
          <p:nvPr>
            <p:ph type="sldNum" sz="quarter" idx="12"/>
          </p:nvPr>
        </p:nvSpPr>
        <p:spPr/>
        <p:txBody>
          <a:bodyPr/>
          <a:lstStyle/>
          <a:p>
            <a:fld id="{16CD8FFA-5AC8-674B-A853-9194D9AE0DC2}" type="slidenum">
              <a:rPr lang="en-US" smtClean="0"/>
              <a:t>‹#›</a:t>
            </a:fld>
            <a:endParaRPr lang="en-US"/>
          </a:p>
        </p:txBody>
      </p:sp>
    </p:spTree>
    <p:extLst>
      <p:ext uri="{BB962C8B-B14F-4D97-AF65-F5344CB8AC3E}">
        <p14:creationId xmlns:p14="http://schemas.microsoft.com/office/powerpoint/2010/main" val="892205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19CE-1027-FB74-F1DF-12311D70E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C563AD-3784-EF1C-DDD8-27541C67F080}"/>
              </a:ext>
            </a:extLst>
          </p:cNvPr>
          <p:cNvSpPr>
            <a:spLocks noGrp="1"/>
          </p:cNvSpPr>
          <p:nvPr>
            <p:ph type="dt" sz="half" idx="10"/>
          </p:nvPr>
        </p:nvSpPr>
        <p:spPr/>
        <p:txBody>
          <a:bodyPr/>
          <a:lstStyle/>
          <a:p>
            <a:fld id="{E3BCB7F8-EB18-104A-8D54-1A16CC234EF6}" type="datetimeFigureOut">
              <a:rPr lang="en-US" smtClean="0"/>
              <a:t>5/26/23</a:t>
            </a:fld>
            <a:endParaRPr lang="en-US"/>
          </a:p>
        </p:txBody>
      </p:sp>
      <p:sp>
        <p:nvSpPr>
          <p:cNvPr id="4" name="Footer Placeholder 3">
            <a:extLst>
              <a:ext uri="{FF2B5EF4-FFF2-40B4-BE49-F238E27FC236}">
                <a16:creationId xmlns:a16="http://schemas.microsoft.com/office/drawing/2014/main" id="{84D3A045-2BF5-75F7-9461-FE7A39CCBD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C7765-E6C5-B64A-AA1C-82E8EE897EF2}"/>
              </a:ext>
            </a:extLst>
          </p:cNvPr>
          <p:cNvSpPr>
            <a:spLocks noGrp="1"/>
          </p:cNvSpPr>
          <p:nvPr>
            <p:ph type="sldNum" sz="quarter" idx="12"/>
          </p:nvPr>
        </p:nvSpPr>
        <p:spPr/>
        <p:txBody>
          <a:bodyPr/>
          <a:lstStyle/>
          <a:p>
            <a:fld id="{16CD8FFA-5AC8-674B-A853-9194D9AE0DC2}" type="slidenum">
              <a:rPr lang="en-US" smtClean="0"/>
              <a:t>‹#›</a:t>
            </a:fld>
            <a:endParaRPr lang="en-US"/>
          </a:p>
        </p:txBody>
      </p:sp>
    </p:spTree>
    <p:extLst>
      <p:ext uri="{BB962C8B-B14F-4D97-AF65-F5344CB8AC3E}">
        <p14:creationId xmlns:p14="http://schemas.microsoft.com/office/powerpoint/2010/main" val="3352103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67AE9-BCB7-1734-E366-F206ADFD58DC}"/>
              </a:ext>
            </a:extLst>
          </p:cNvPr>
          <p:cNvSpPr>
            <a:spLocks noGrp="1"/>
          </p:cNvSpPr>
          <p:nvPr>
            <p:ph type="dt" sz="half" idx="10"/>
          </p:nvPr>
        </p:nvSpPr>
        <p:spPr/>
        <p:txBody>
          <a:bodyPr/>
          <a:lstStyle/>
          <a:p>
            <a:fld id="{E3BCB7F8-EB18-104A-8D54-1A16CC234EF6}" type="datetimeFigureOut">
              <a:rPr lang="en-US" smtClean="0"/>
              <a:t>5/26/23</a:t>
            </a:fld>
            <a:endParaRPr lang="en-US"/>
          </a:p>
        </p:txBody>
      </p:sp>
      <p:sp>
        <p:nvSpPr>
          <p:cNvPr id="3" name="Footer Placeholder 2">
            <a:extLst>
              <a:ext uri="{FF2B5EF4-FFF2-40B4-BE49-F238E27FC236}">
                <a16:creationId xmlns:a16="http://schemas.microsoft.com/office/drawing/2014/main" id="{704968C2-0EFE-B357-C00B-4109498B6C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E51188-5FD5-9777-4304-DCD88E9A525A}"/>
              </a:ext>
            </a:extLst>
          </p:cNvPr>
          <p:cNvSpPr>
            <a:spLocks noGrp="1"/>
          </p:cNvSpPr>
          <p:nvPr>
            <p:ph type="sldNum" sz="quarter" idx="12"/>
          </p:nvPr>
        </p:nvSpPr>
        <p:spPr/>
        <p:txBody>
          <a:bodyPr/>
          <a:lstStyle/>
          <a:p>
            <a:fld id="{16CD8FFA-5AC8-674B-A853-9194D9AE0DC2}" type="slidenum">
              <a:rPr lang="en-US" smtClean="0"/>
              <a:t>‹#›</a:t>
            </a:fld>
            <a:endParaRPr lang="en-US"/>
          </a:p>
        </p:txBody>
      </p:sp>
    </p:spTree>
    <p:extLst>
      <p:ext uri="{BB962C8B-B14F-4D97-AF65-F5344CB8AC3E}">
        <p14:creationId xmlns:p14="http://schemas.microsoft.com/office/powerpoint/2010/main" val="2948762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EC95-8867-3554-F746-35AAC47771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28DC-4F41-3196-43F5-52DE7F35B7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9594F3-9163-D896-3262-6D3603FBE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09437D-168B-142B-399E-B0F279AA57C0}"/>
              </a:ext>
            </a:extLst>
          </p:cNvPr>
          <p:cNvSpPr>
            <a:spLocks noGrp="1"/>
          </p:cNvSpPr>
          <p:nvPr>
            <p:ph type="dt" sz="half" idx="10"/>
          </p:nvPr>
        </p:nvSpPr>
        <p:spPr/>
        <p:txBody>
          <a:bodyPr/>
          <a:lstStyle/>
          <a:p>
            <a:fld id="{E3BCB7F8-EB18-104A-8D54-1A16CC234EF6}" type="datetimeFigureOut">
              <a:rPr lang="en-US" smtClean="0"/>
              <a:t>5/26/23</a:t>
            </a:fld>
            <a:endParaRPr lang="en-US"/>
          </a:p>
        </p:txBody>
      </p:sp>
      <p:sp>
        <p:nvSpPr>
          <p:cNvPr id="6" name="Footer Placeholder 5">
            <a:extLst>
              <a:ext uri="{FF2B5EF4-FFF2-40B4-BE49-F238E27FC236}">
                <a16:creationId xmlns:a16="http://schemas.microsoft.com/office/drawing/2014/main" id="{2518B048-A244-2E7D-FDBC-6EC90F4837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AD6287-8A8C-FB2F-367D-A1663295CC6C}"/>
              </a:ext>
            </a:extLst>
          </p:cNvPr>
          <p:cNvSpPr>
            <a:spLocks noGrp="1"/>
          </p:cNvSpPr>
          <p:nvPr>
            <p:ph type="sldNum" sz="quarter" idx="12"/>
          </p:nvPr>
        </p:nvSpPr>
        <p:spPr/>
        <p:txBody>
          <a:bodyPr/>
          <a:lstStyle/>
          <a:p>
            <a:fld id="{16CD8FFA-5AC8-674B-A853-9194D9AE0DC2}" type="slidenum">
              <a:rPr lang="en-US" smtClean="0"/>
              <a:t>‹#›</a:t>
            </a:fld>
            <a:endParaRPr lang="en-US"/>
          </a:p>
        </p:txBody>
      </p:sp>
    </p:spTree>
    <p:extLst>
      <p:ext uri="{BB962C8B-B14F-4D97-AF65-F5344CB8AC3E}">
        <p14:creationId xmlns:p14="http://schemas.microsoft.com/office/powerpoint/2010/main" val="2136975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72EA-8520-4A51-6BAE-C0CB2B3036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4F934-E78F-DE86-E1BD-C530F6F646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AFB91E-7D29-46A8-08C6-352E74A47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E69A8-2888-745B-1F66-B911F0451B0D}"/>
              </a:ext>
            </a:extLst>
          </p:cNvPr>
          <p:cNvSpPr>
            <a:spLocks noGrp="1"/>
          </p:cNvSpPr>
          <p:nvPr>
            <p:ph type="dt" sz="half" idx="10"/>
          </p:nvPr>
        </p:nvSpPr>
        <p:spPr/>
        <p:txBody>
          <a:bodyPr/>
          <a:lstStyle/>
          <a:p>
            <a:fld id="{E3BCB7F8-EB18-104A-8D54-1A16CC234EF6}" type="datetimeFigureOut">
              <a:rPr lang="en-US" smtClean="0"/>
              <a:t>5/26/23</a:t>
            </a:fld>
            <a:endParaRPr lang="en-US"/>
          </a:p>
        </p:txBody>
      </p:sp>
      <p:sp>
        <p:nvSpPr>
          <p:cNvPr id="6" name="Footer Placeholder 5">
            <a:extLst>
              <a:ext uri="{FF2B5EF4-FFF2-40B4-BE49-F238E27FC236}">
                <a16:creationId xmlns:a16="http://schemas.microsoft.com/office/drawing/2014/main" id="{D5AD7282-B3DC-6948-6288-EA026E338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B63230-B154-43C0-0369-80463DD95576}"/>
              </a:ext>
            </a:extLst>
          </p:cNvPr>
          <p:cNvSpPr>
            <a:spLocks noGrp="1"/>
          </p:cNvSpPr>
          <p:nvPr>
            <p:ph type="sldNum" sz="quarter" idx="12"/>
          </p:nvPr>
        </p:nvSpPr>
        <p:spPr/>
        <p:txBody>
          <a:bodyPr/>
          <a:lstStyle/>
          <a:p>
            <a:fld id="{16CD8FFA-5AC8-674B-A853-9194D9AE0DC2}" type="slidenum">
              <a:rPr lang="en-US" smtClean="0"/>
              <a:t>‹#›</a:t>
            </a:fld>
            <a:endParaRPr lang="en-US"/>
          </a:p>
        </p:txBody>
      </p:sp>
    </p:spTree>
    <p:extLst>
      <p:ext uri="{BB962C8B-B14F-4D97-AF65-F5344CB8AC3E}">
        <p14:creationId xmlns:p14="http://schemas.microsoft.com/office/powerpoint/2010/main" val="4258205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4E712A-43D9-0AAB-C3CE-23085AFDC5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0E5290-9BD0-64FE-34F8-7041D93814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AED4A-5293-F657-FA5C-34C67CAD93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CB7F8-EB18-104A-8D54-1A16CC234EF6}" type="datetimeFigureOut">
              <a:rPr lang="en-US" smtClean="0"/>
              <a:t>5/26/23</a:t>
            </a:fld>
            <a:endParaRPr lang="en-US"/>
          </a:p>
        </p:txBody>
      </p:sp>
      <p:sp>
        <p:nvSpPr>
          <p:cNvPr id="5" name="Footer Placeholder 4">
            <a:extLst>
              <a:ext uri="{FF2B5EF4-FFF2-40B4-BE49-F238E27FC236}">
                <a16:creationId xmlns:a16="http://schemas.microsoft.com/office/drawing/2014/main" id="{971E5E58-3598-EB95-D9B7-0C3ACC336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E17C91-13A7-2394-44C0-81ED3FAD95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D8FFA-5AC8-674B-A853-9194D9AE0DC2}" type="slidenum">
              <a:rPr lang="en-US" smtClean="0"/>
              <a:t>‹#›</a:t>
            </a:fld>
            <a:endParaRPr lang="en-US"/>
          </a:p>
        </p:txBody>
      </p:sp>
    </p:spTree>
    <p:extLst>
      <p:ext uri="{BB962C8B-B14F-4D97-AF65-F5344CB8AC3E}">
        <p14:creationId xmlns:p14="http://schemas.microsoft.com/office/powerpoint/2010/main" val="2072989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5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1DF192-932E-0E64-9E35-7566A6C10C89}"/>
              </a:ext>
            </a:extLst>
          </p:cNvPr>
          <p:cNvSpPr>
            <a:spLocks noGrp="1"/>
          </p:cNvSpPr>
          <p:nvPr>
            <p:ph type="ctrTitle"/>
          </p:nvPr>
        </p:nvSpPr>
        <p:spPr/>
        <p:txBody>
          <a:bodyPr/>
          <a:lstStyle/>
          <a:p>
            <a:r>
              <a:rPr lang="en-US" dirty="0"/>
              <a:t>Chapter 11</a:t>
            </a:r>
            <a:br>
              <a:rPr lang="en-US" dirty="0"/>
            </a:br>
            <a:r>
              <a:rPr lang="en-US"/>
              <a:t>Outlier Detection</a:t>
            </a:r>
          </a:p>
        </p:txBody>
      </p:sp>
      <p:sp>
        <p:nvSpPr>
          <p:cNvPr id="5" name="Subtitle 4">
            <a:extLst>
              <a:ext uri="{FF2B5EF4-FFF2-40B4-BE49-F238E27FC236}">
                <a16:creationId xmlns:a16="http://schemas.microsoft.com/office/drawing/2014/main" id="{804C5E32-4DA1-4ED9-06A0-636F9C1967D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65562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5FF2-A84B-ED1D-70B5-80BAA020FE8D}"/>
              </a:ext>
            </a:extLst>
          </p:cNvPr>
          <p:cNvSpPr>
            <a:spLocks noGrp="1"/>
          </p:cNvSpPr>
          <p:nvPr>
            <p:ph type="title"/>
          </p:nvPr>
        </p:nvSpPr>
        <p:spPr/>
        <p:txBody>
          <a:bodyPr/>
          <a:lstStyle/>
          <a:p>
            <a:r>
              <a:rPr lang="en-US" dirty="0"/>
              <a:t>Global Outliers</a:t>
            </a:r>
          </a:p>
        </p:txBody>
      </p:sp>
      <p:sp>
        <p:nvSpPr>
          <p:cNvPr id="3" name="Content Placeholder 2">
            <a:extLst>
              <a:ext uri="{FF2B5EF4-FFF2-40B4-BE49-F238E27FC236}">
                <a16:creationId xmlns:a16="http://schemas.microsoft.com/office/drawing/2014/main" id="{5FC81A48-B4D8-0F03-38B3-D9504454B1BA}"/>
              </a:ext>
            </a:extLst>
          </p:cNvPr>
          <p:cNvSpPr>
            <a:spLocks noGrp="1"/>
          </p:cNvSpPr>
          <p:nvPr>
            <p:ph idx="1"/>
          </p:nvPr>
        </p:nvSpPr>
        <p:spPr/>
        <p:txBody>
          <a:bodyPr/>
          <a:lstStyle/>
          <a:p>
            <a:r>
              <a:rPr lang="en-US" dirty="0"/>
              <a:t>A data object is a global outlier (or point anomaly) if it deviates significantly from the rest of the data set</a:t>
            </a:r>
          </a:p>
          <a:p>
            <a:pPr lvl="1"/>
            <a:r>
              <a:rPr lang="en-US" dirty="0"/>
              <a:t>Global outliers are the simplest type of outliers </a:t>
            </a:r>
          </a:p>
          <a:p>
            <a:r>
              <a:rPr lang="en-US" dirty="0"/>
              <a:t>Most outlier detection methods are aimed at finding global outliers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D595EEA-E1DC-0B9A-C445-7B5B1D7BCDEA}"/>
              </a:ext>
            </a:extLst>
          </p:cNvPr>
          <p:cNvSpPr>
            <a:spLocks noGrp="1"/>
          </p:cNvSpPr>
          <p:nvPr>
            <p:ph type="sldNum" sz="quarter" idx="12"/>
          </p:nvPr>
        </p:nvSpPr>
        <p:spPr/>
        <p:txBody>
          <a:bodyPr/>
          <a:lstStyle/>
          <a:p>
            <a:fld id="{2B850E6D-BB5C-7A46-A3BC-ABE026CB5318}" type="slidenum">
              <a:rPr lang="en-US" smtClean="0"/>
              <a:t>10</a:t>
            </a:fld>
            <a:endParaRPr lang="en-US"/>
          </a:p>
        </p:txBody>
      </p:sp>
      <p:pic>
        <p:nvPicPr>
          <p:cNvPr id="5" name="Picture 4">
            <a:extLst>
              <a:ext uri="{FF2B5EF4-FFF2-40B4-BE49-F238E27FC236}">
                <a16:creationId xmlns:a16="http://schemas.microsoft.com/office/drawing/2014/main" id="{6D995685-FFC9-7D1D-2642-3637205A8FB8}"/>
              </a:ext>
            </a:extLst>
          </p:cNvPr>
          <p:cNvPicPr>
            <a:picLocks noChangeAspect="1"/>
          </p:cNvPicPr>
          <p:nvPr/>
        </p:nvPicPr>
        <p:blipFill>
          <a:blip r:embed="rId2"/>
          <a:stretch>
            <a:fillRect/>
          </a:stretch>
        </p:blipFill>
        <p:spPr>
          <a:xfrm>
            <a:off x="4461276" y="3823794"/>
            <a:ext cx="3269447" cy="2353169"/>
          </a:xfrm>
          <a:prstGeom prst="rect">
            <a:avLst/>
          </a:prstGeom>
        </p:spPr>
      </p:pic>
      <p:sp>
        <p:nvSpPr>
          <p:cNvPr id="6" name="TextBox 5">
            <a:extLst>
              <a:ext uri="{FF2B5EF4-FFF2-40B4-BE49-F238E27FC236}">
                <a16:creationId xmlns:a16="http://schemas.microsoft.com/office/drawing/2014/main" id="{4633C2F4-7312-397E-3A53-06EE0EB3C4AD}"/>
              </a:ext>
            </a:extLst>
          </p:cNvPr>
          <p:cNvSpPr txBox="1"/>
          <p:nvPr/>
        </p:nvSpPr>
        <p:spPr>
          <a:xfrm>
            <a:off x="7687719" y="4132163"/>
            <a:ext cx="1551259" cy="369332"/>
          </a:xfrm>
          <a:prstGeom prst="rect">
            <a:avLst/>
          </a:prstGeom>
          <a:noFill/>
        </p:spPr>
        <p:txBody>
          <a:bodyPr wrap="none" rtlCol="0">
            <a:spAutoFit/>
          </a:bodyPr>
          <a:lstStyle/>
          <a:p>
            <a:r>
              <a:rPr lang="en-US" dirty="0"/>
              <a:t>Global outliers</a:t>
            </a:r>
          </a:p>
        </p:txBody>
      </p:sp>
    </p:spTree>
    <p:extLst>
      <p:ext uri="{BB962C8B-B14F-4D97-AF65-F5344CB8AC3E}">
        <p14:creationId xmlns:p14="http://schemas.microsoft.com/office/powerpoint/2010/main" val="647129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AAF98-09FF-4EC7-AEEA-188CE4061598}"/>
              </a:ext>
            </a:extLst>
          </p:cNvPr>
          <p:cNvSpPr>
            <a:spLocks noGrp="1"/>
          </p:cNvSpPr>
          <p:nvPr>
            <p:ph type="title"/>
          </p:nvPr>
        </p:nvSpPr>
        <p:spPr/>
        <p:txBody>
          <a:bodyPr/>
          <a:lstStyle/>
          <a:p>
            <a:r>
              <a:rPr lang="en-US" dirty="0"/>
              <a:t>Detecting Global Outliers</a:t>
            </a:r>
          </a:p>
        </p:txBody>
      </p:sp>
      <p:sp>
        <p:nvSpPr>
          <p:cNvPr id="3" name="Content Placeholder 2">
            <a:extLst>
              <a:ext uri="{FF2B5EF4-FFF2-40B4-BE49-F238E27FC236}">
                <a16:creationId xmlns:a16="http://schemas.microsoft.com/office/drawing/2014/main" id="{E8FB8E2B-DE7C-4426-C02D-F5AE041BA8E2}"/>
              </a:ext>
            </a:extLst>
          </p:cNvPr>
          <p:cNvSpPr>
            <a:spLocks noGrp="1"/>
          </p:cNvSpPr>
          <p:nvPr>
            <p:ph idx="1"/>
          </p:nvPr>
        </p:nvSpPr>
        <p:spPr/>
        <p:txBody>
          <a:bodyPr/>
          <a:lstStyle/>
          <a:p>
            <a:r>
              <a:rPr lang="en-US" dirty="0"/>
              <a:t>It is critical to find an appropriate measurement of deviation with respect to the application in question </a:t>
            </a:r>
          </a:p>
          <a:p>
            <a:r>
              <a:rPr lang="en-US" dirty="0"/>
              <a:t>Global outlier detection is important in many applications </a:t>
            </a:r>
          </a:p>
          <a:p>
            <a:pPr lvl="1"/>
            <a:r>
              <a:rPr lang="en-US" dirty="0"/>
              <a:t>Example: intrusion detection in computer networks</a:t>
            </a:r>
          </a:p>
          <a:p>
            <a:pPr lvl="1"/>
            <a:r>
              <a:rPr lang="en-US" dirty="0"/>
              <a:t>Example: trading transaction auditing systems</a:t>
            </a:r>
          </a:p>
        </p:txBody>
      </p:sp>
      <p:sp>
        <p:nvSpPr>
          <p:cNvPr id="4" name="Slide Number Placeholder 3">
            <a:extLst>
              <a:ext uri="{FF2B5EF4-FFF2-40B4-BE49-F238E27FC236}">
                <a16:creationId xmlns:a16="http://schemas.microsoft.com/office/drawing/2014/main" id="{34AD9BF7-AA98-523B-5F26-71E5D1FEA5D5}"/>
              </a:ext>
            </a:extLst>
          </p:cNvPr>
          <p:cNvSpPr>
            <a:spLocks noGrp="1"/>
          </p:cNvSpPr>
          <p:nvPr>
            <p:ph type="sldNum" sz="quarter" idx="12"/>
          </p:nvPr>
        </p:nvSpPr>
        <p:spPr/>
        <p:txBody>
          <a:bodyPr/>
          <a:lstStyle/>
          <a:p>
            <a:fld id="{2B850E6D-BB5C-7A46-A3BC-ABE026CB5318}" type="slidenum">
              <a:rPr lang="en-US" smtClean="0"/>
              <a:t>11</a:t>
            </a:fld>
            <a:endParaRPr lang="en-US"/>
          </a:p>
        </p:txBody>
      </p:sp>
    </p:spTree>
    <p:extLst>
      <p:ext uri="{BB962C8B-B14F-4D97-AF65-F5344CB8AC3E}">
        <p14:creationId xmlns:p14="http://schemas.microsoft.com/office/powerpoint/2010/main" val="2489890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F7249-FE9D-26B0-150E-C9C836A8C989}"/>
              </a:ext>
            </a:extLst>
          </p:cNvPr>
          <p:cNvSpPr>
            <a:spLocks noGrp="1"/>
          </p:cNvSpPr>
          <p:nvPr>
            <p:ph type="title"/>
          </p:nvPr>
        </p:nvSpPr>
        <p:spPr/>
        <p:txBody>
          <a:bodyPr/>
          <a:lstStyle/>
          <a:p>
            <a:r>
              <a:rPr lang="en-US" dirty="0"/>
              <a:t>Contextual Outliers</a:t>
            </a:r>
          </a:p>
        </p:txBody>
      </p:sp>
      <p:sp>
        <p:nvSpPr>
          <p:cNvPr id="3" name="Content Placeholder 2">
            <a:extLst>
              <a:ext uri="{FF2B5EF4-FFF2-40B4-BE49-F238E27FC236}">
                <a16:creationId xmlns:a16="http://schemas.microsoft.com/office/drawing/2014/main" id="{E88D6B5A-F5DD-3AEB-71F8-9F70E457D035}"/>
              </a:ext>
            </a:extLst>
          </p:cNvPr>
          <p:cNvSpPr>
            <a:spLocks noGrp="1"/>
          </p:cNvSpPr>
          <p:nvPr>
            <p:ph idx="1"/>
          </p:nvPr>
        </p:nvSpPr>
        <p:spPr/>
        <p:txBody>
          <a:bodyPr/>
          <a:lstStyle/>
          <a:p>
            <a:r>
              <a:rPr lang="en-US" dirty="0"/>
              <a:t>In a given data set, a data object is a contextual (or conditional) outlier if it deviates significantly with respect to a specific context of the object </a:t>
            </a:r>
          </a:p>
          <a:p>
            <a:r>
              <a:rPr lang="en-US" dirty="0"/>
              <a:t>Example: “It is 86 degrees today” – Is it exceptional and thus an outlier?</a:t>
            </a:r>
          </a:p>
          <a:p>
            <a:pPr lvl="1"/>
            <a:r>
              <a:rPr lang="en-US" dirty="0"/>
              <a:t>Yes, if today is in winter in Toronto, but no if today is in summer in Toronto</a:t>
            </a:r>
          </a:p>
          <a:p>
            <a:r>
              <a:rPr lang="en-US" dirty="0"/>
              <a:t>In contextual outlier detection, the context has to be specified as part of the problem definition </a:t>
            </a:r>
          </a:p>
          <a:p>
            <a:endParaRPr lang="en-US" dirty="0"/>
          </a:p>
        </p:txBody>
      </p:sp>
      <p:sp>
        <p:nvSpPr>
          <p:cNvPr id="4" name="Slide Number Placeholder 3">
            <a:extLst>
              <a:ext uri="{FF2B5EF4-FFF2-40B4-BE49-F238E27FC236}">
                <a16:creationId xmlns:a16="http://schemas.microsoft.com/office/drawing/2014/main" id="{9BD07521-4FEE-F82B-A2D0-E400F2EA3F5B}"/>
              </a:ext>
            </a:extLst>
          </p:cNvPr>
          <p:cNvSpPr>
            <a:spLocks noGrp="1"/>
          </p:cNvSpPr>
          <p:nvPr>
            <p:ph type="sldNum" sz="quarter" idx="12"/>
          </p:nvPr>
        </p:nvSpPr>
        <p:spPr/>
        <p:txBody>
          <a:bodyPr/>
          <a:lstStyle/>
          <a:p>
            <a:fld id="{2B850E6D-BB5C-7A46-A3BC-ABE026CB5318}" type="slidenum">
              <a:rPr lang="en-US" smtClean="0"/>
              <a:t>12</a:t>
            </a:fld>
            <a:endParaRPr lang="en-US"/>
          </a:p>
        </p:txBody>
      </p:sp>
    </p:spTree>
    <p:extLst>
      <p:ext uri="{BB962C8B-B14F-4D97-AF65-F5344CB8AC3E}">
        <p14:creationId xmlns:p14="http://schemas.microsoft.com/office/powerpoint/2010/main" val="3398799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4F424-5618-C7CA-623D-13DEC381E989}"/>
              </a:ext>
            </a:extLst>
          </p:cNvPr>
          <p:cNvSpPr>
            <a:spLocks noGrp="1"/>
          </p:cNvSpPr>
          <p:nvPr>
            <p:ph type="title"/>
          </p:nvPr>
        </p:nvSpPr>
        <p:spPr/>
        <p:txBody>
          <a:bodyPr/>
          <a:lstStyle/>
          <a:p>
            <a:r>
              <a:rPr lang="en-US" dirty="0"/>
              <a:t>Contextual versus Behavioral Attributes </a:t>
            </a:r>
          </a:p>
        </p:txBody>
      </p:sp>
      <p:sp>
        <p:nvSpPr>
          <p:cNvPr id="3" name="Content Placeholder 2">
            <a:extLst>
              <a:ext uri="{FF2B5EF4-FFF2-40B4-BE49-F238E27FC236}">
                <a16:creationId xmlns:a16="http://schemas.microsoft.com/office/drawing/2014/main" id="{C17686DA-0FAC-20F0-1050-33C20D9A885C}"/>
              </a:ext>
            </a:extLst>
          </p:cNvPr>
          <p:cNvSpPr>
            <a:spLocks noGrp="1"/>
          </p:cNvSpPr>
          <p:nvPr>
            <p:ph idx="1"/>
          </p:nvPr>
        </p:nvSpPr>
        <p:spPr/>
        <p:txBody>
          <a:bodyPr>
            <a:normAutofit fontScale="92500" lnSpcReduction="10000"/>
          </a:bodyPr>
          <a:lstStyle/>
          <a:p>
            <a:r>
              <a:rPr lang="en-US" dirty="0"/>
              <a:t>In contextual outlier detection, the attributes of the data objects in question are divided into two groups</a:t>
            </a:r>
          </a:p>
          <a:p>
            <a:r>
              <a:rPr lang="en-US" dirty="0"/>
              <a:t>The contextual attributes of a data object define the object’s context</a:t>
            </a:r>
          </a:p>
          <a:p>
            <a:pPr lvl="1"/>
            <a:r>
              <a:rPr lang="en-US" dirty="0"/>
              <a:t>In the temperature example, the contextual attributes may be date and location</a:t>
            </a:r>
          </a:p>
          <a:p>
            <a:r>
              <a:rPr lang="en-US" dirty="0"/>
              <a:t>The behavioral attributes define the object’s characteristics, and are used to evaluate whether the object is an outlier in the context to which it belongs</a:t>
            </a:r>
          </a:p>
          <a:p>
            <a:pPr lvl="1"/>
            <a:r>
              <a:rPr lang="en-US" dirty="0"/>
              <a:t>In the temperature example, the behavioral attributes may be the temperature, humidity, and pressure</a:t>
            </a:r>
          </a:p>
          <a:p>
            <a:r>
              <a:rPr lang="en-US" dirty="0"/>
              <a:t>Whether a data object is a contextual outlier depends on not only the behavioral attributes but also the contextual attributes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0E84380-8F34-EE75-2D82-2BDFAA8A517F}"/>
              </a:ext>
            </a:extLst>
          </p:cNvPr>
          <p:cNvSpPr>
            <a:spLocks noGrp="1"/>
          </p:cNvSpPr>
          <p:nvPr>
            <p:ph type="sldNum" sz="quarter" idx="12"/>
          </p:nvPr>
        </p:nvSpPr>
        <p:spPr/>
        <p:txBody>
          <a:bodyPr/>
          <a:lstStyle/>
          <a:p>
            <a:fld id="{2B850E6D-BB5C-7A46-A3BC-ABE026CB5318}" type="slidenum">
              <a:rPr lang="en-US" smtClean="0"/>
              <a:t>13</a:t>
            </a:fld>
            <a:endParaRPr lang="en-US"/>
          </a:p>
        </p:txBody>
      </p:sp>
    </p:spTree>
    <p:extLst>
      <p:ext uri="{BB962C8B-B14F-4D97-AF65-F5344CB8AC3E}">
        <p14:creationId xmlns:p14="http://schemas.microsoft.com/office/powerpoint/2010/main" val="3583006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6C5AF-A715-8D42-E2BD-A710A1DCC838}"/>
              </a:ext>
            </a:extLst>
          </p:cNvPr>
          <p:cNvSpPr>
            <a:spLocks noGrp="1"/>
          </p:cNvSpPr>
          <p:nvPr>
            <p:ph type="title"/>
          </p:nvPr>
        </p:nvSpPr>
        <p:spPr/>
        <p:txBody>
          <a:bodyPr/>
          <a:lstStyle/>
          <a:p>
            <a:r>
              <a:rPr lang="en-US" dirty="0"/>
              <a:t>Contextual Outliers versus Global and Local Outliers</a:t>
            </a:r>
          </a:p>
        </p:txBody>
      </p:sp>
      <p:sp>
        <p:nvSpPr>
          <p:cNvPr id="3" name="Content Placeholder 2">
            <a:extLst>
              <a:ext uri="{FF2B5EF4-FFF2-40B4-BE49-F238E27FC236}">
                <a16:creationId xmlns:a16="http://schemas.microsoft.com/office/drawing/2014/main" id="{1EF32090-B689-F0B4-1AC6-F8071D53C6D3}"/>
              </a:ext>
            </a:extLst>
          </p:cNvPr>
          <p:cNvSpPr>
            <a:spLocks noGrp="1"/>
          </p:cNvSpPr>
          <p:nvPr>
            <p:ph idx="1"/>
          </p:nvPr>
        </p:nvSpPr>
        <p:spPr/>
        <p:txBody>
          <a:bodyPr>
            <a:normAutofit/>
          </a:bodyPr>
          <a:lstStyle/>
          <a:p>
            <a:r>
              <a:rPr lang="en-US" sz="2400" dirty="0"/>
              <a:t>Contextual outliers are a generalization of local outliers</a:t>
            </a:r>
          </a:p>
          <a:p>
            <a:pPr lvl="1"/>
            <a:r>
              <a:rPr lang="en-US" sz="2000" dirty="0"/>
              <a:t>An object in a data set is a local outlier if its density significantly deviates from the local area in which it occurs </a:t>
            </a:r>
          </a:p>
          <a:p>
            <a:r>
              <a:rPr lang="en-US" sz="2400" dirty="0"/>
              <a:t>Global outlier detection can be regarded as a special case of contextual outlier detection where the set of contextual attributes is empty – global outlier detection uses the whole data set as the context</a:t>
            </a:r>
          </a:p>
          <a:p>
            <a:r>
              <a:rPr lang="en-US" sz="2400" dirty="0"/>
              <a:t>Contextual outlier analysis provides flexibility to users in that one can examine outliers in different contexts, which can be highly desirable in many applications</a:t>
            </a:r>
          </a:p>
          <a:p>
            <a:r>
              <a:rPr lang="en-US" sz="2400" dirty="0"/>
              <a:t>The quality of contextual outlier detection in an application depends on the meaningfulness of the contextual attributes, in addition to the measurement of the deviation of an object to the majority in the space of behavioral attributes </a:t>
            </a:r>
          </a:p>
          <a:p>
            <a:endParaRPr lang="en-US" sz="2400" dirty="0"/>
          </a:p>
          <a:p>
            <a:endParaRPr lang="en-US" sz="2400" dirty="0"/>
          </a:p>
        </p:txBody>
      </p:sp>
      <p:sp>
        <p:nvSpPr>
          <p:cNvPr id="4" name="Slide Number Placeholder 3">
            <a:extLst>
              <a:ext uri="{FF2B5EF4-FFF2-40B4-BE49-F238E27FC236}">
                <a16:creationId xmlns:a16="http://schemas.microsoft.com/office/drawing/2014/main" id="{5E9699AD-DFFD-78AB-5C9F-F55C54CE5558}"/>
              </a:ext>
            </a:extLst>
          </p:cNvPr>
          <p:cNvSpPr>
            <a:spLocks noGrp="1"/>
          </p:cNvSpPr>
          <p:nvPr>
            <p:ph type="sldNum" sz="quarter" idx="12"/>
          </p:nvPr>
        </p:nvSpPr>
        <p:spPr/>
        <p:txBody>
          <a:bodyPr/>
          <a:lstStyle/>
          <a:p>
            <a:fld id="{2B850E6D-BB5C-7A46-A3BC-ABE026CB5318}" type="slidenum">
              <a:rPr lang="en-US" smtClean="0"/>
              <a:t>14</a:t>
            </a:fld>
            <a:endParaRPr lang="en-US"/>
          </a:p>
        </p:txBody>
      </p:sp>
    </p:spTree>
    <p:extLst>
      <p:ext uri="{BB962C8B-B14F-4D97-AF65-F5344CB8AC3E}">
        <p14:creationId xmlns:p14="http://schemas.microsoft.com/office/powerpoint/2010/main" val="1863893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2F22-118F-3293-6CC0-8610A5D4B22E}"/>
              </a:ext>
            </a:extLst>
          </p:cNvPr>
          <p:cNvSpPr>
            <a:spLocks noGrp="1"/>
          </p:cNvSpPr>
          <p:nvPr>
            <p:ph type="title"/>
          </p:nvPr>
        </p:nvSpPr>
        <p:spPr/>
        <p:txBody>
          <a:bodyPr/>
          <a:lstStyle/>
          <a:p>
            <a:r>
              <a:rPr lang="en-US" dirty="0"/>
              <a:t>Collective Outliers</a:t>
            </a:r>
          </a:p>
        </p:txBody>
      </p:sp>
      <p:sp>
        <p:nvSpPr>
          <p:cNvPr id="3" name="Content Placeholder 2">
            <a:extLst>
              <a:ext uri="{FF2B5EF4-FFF2-40B4-BE49-F238E27FC236}">
                <a16:creationId xmlns:a16="http://schemas.microsoft.com/office/drawing/2014/main" id="{611DD1FB-3981-3314-B8F0-8904411F8547}"/>
              </a:ext>
            </a:extLst>
          </p:cNvPr>
          <p:cNvSpPr>
            <a:spLocks noGrp="1"/>
          </p:cNvSpPr>
          <p:nvPr>
            <p:ph idx="1"/>
          </p:nvPr>
        </p:nvSpPr>
        <p:spPr/>
        <p:txBody>
          <a:bodyPr/>
          <a:lstStyle/>
          <a:p>
            <a:r>
              <a:rPr lang="en-US" dirty="0"/>
              <a:t>Given a data set, a subset of data objects forms a collective outlier if the objects as a whole deviate significantly from the entire data set, while importantly the individual data objects may not be outliers </a:t>
            </a:r>
          </a:p>
          <a:p>
            <a:r>
              <a:rPr lang="en-US" dirty="0"/>
              <a:t>Example: a student sick case in a class may not be considered outlying, but it is outlying if 10% of students are sick on a single day</a:t>
            </a:r>
          </a:p>
          <a:p>
            <a:endParaRPr lang="en-US" dirty="0"/>
          </a:p>
        </p:txBody>
      </p:sp>
      <p:sp>
        <p:nvSpPr>
          <p:cNvPr id="4" name="Slide Number Placeholder 3">
            <a:extLst>
              <a:ext uri="{FF2B5EF4-FFF2-40B4-BE49-F238E27FC236}">
                <a16:creationId xmlns:a16="http://schemas.microsoft.com/office/drawing/2014/main" id="{1C58E51B-7A85-6A2D-5583-253395837E1E}"/>
              </a:ext>
            </a:extLst>
          </p:cNvPr>
          <p:cNvSpPr>
            <a:spLocks noGrp="1"/>
          </p:cNvSpPr>
          <p:nvPr>
            <p:ph type="sldNum" sz="quarter" idx="12"/>
          </p:nvPr>
        </p:nvSpPr>
        <p:spPr/>
        <p:txBody>
          <a:bodyPr/>
          <a:lstStyle/>
          <a:p>
            <a:fld id="{2B850E6D-BB5C-7A46-A3BC-ABE026CB5318}" type="slidenum">
              <a:rPr lang="en-US" smtClean="0"/>
              <a:t>15</a:t>
            </a:fld>
            <a:endParaRPr lang="en-US"/>
          </a:p>
        </p:txBody>
      </p:sp>
      <p:pic>
        <p:nvPicPr>
          <p:cNvPr id="5" name="Picture 4">
            <a:extLst>
              <a:ext uri="{FF2B5EF4-FFF2-40B4-BE49-F238E27FC236}">
                <a16:creationId xmlns:a16="http://schemas.microsoft.com/office/drawing/2014/main" id="{348FDBF1-373D-9C5B-C2C6-EDD9CAC1C4BD}"/>
              </a:ext>
            </a:extLst>
          </p:cNvPr>
          <p:cNvPicPr>
            <a:picLocks noChangeAspect="1"/>
          </p:cNvPicPr>
          <p:nvPr/>
        </p:nvPicPr>
        <p:blipFill>
          <a:blip r:embed="rId2"/>
          <a:stretch>
            <a:fillRect/>
          </a:stretch>
        </p:blipFill>
        <p:spPr>
          <a:xfrm>
            <a:off x="4724400" y="4224944"/>
            <a:ext cx="2743199" cy="2131406"/>
          </a:xfrm>
          <a:prstGeom prst="rect">
            <a:avLst/>
          </a:prstGeom>
        </p:spPr>
      </p:pic>
      <p:sp>
        <p:nvSpPr>
          <p:cNvPr id="6" name="TextBox 5">
            <a:extLst>
              <a:ext uri="{FF2B5EF4-FFF2-40B4-BE49-F238E27FC236}">
                <a16:creationId xmlns:a16="http://schemas.microsoft.com/office/drawing/2014/main" id="{D2E71F1E-936B-4CDD-2F10-2FABED6A6E5A}"/>
              </a:ext>
            </a:extLst>
          </p:cNvPr>
          <p:cNvSpPr txBox="1"/>
          <p:nvPr/>
        </p:nvSpPr>
        <p:spPr>
          <a:xfrm>
            <a:off x="3194612" y="5393803"/>
            <a:ext cx="1856790" cy="369332"/>
          </a:xfrm>
          <a:prstGeom prst="rect">
            <a:avLst/>
          </a:prstGeom>
          <a:noFill/>
        </p:spPr>
        <p:txBody>
          <a:bodyPr wrap="none" rtlCol="0">
            <a:spAutoFit/>
          </a:bodyPr>
          <a:lstStyle/>
          <a:p>
            <a:r>
              <a:rPr lang="en-US" dirty="0"/>
              <a:t>Collective outliers</a:t>
            </a:r>
          </a:p>
        </p:txBody>
      </p:sp>
    </p:spTree>
    <p:extLst>
      <p:ext uri="{BB962C8B-B14F-4D97-AF65-F5344CB8AC3E}">
        <p14:creationId xmlns:p14="http://schemas.microsoft.com/office/powerpoint/2010/main" val="3885933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29D8-F32B-3C77-D6C5-A96C865A3426}"/>
              </a:ext>
            </a:extLst>
          </p:cNvPr>
          <p:cNvSpPr>
            <a:spLocks noGrp="1"/>
          </p:cNvSpPr>
          <p:nvPr>
            <p:ph type="title"/>
          </p:nvPr>
        </p:nvSpPr>
        <p:spPr/>
        <p:txBody>
          <a:bodyPr/>
          <a:lstStyle/>
          <a:p>
            <a:r>
              <a:rPr lang="en-US" dirty="0"/>
              <a:t>Applications of Collective Outliers</a:t>
            </a:r>
          </a:p>
        </p:txBody>
      </p:sp>
      <p:sp>
        <p:nvSpPr>
          <p:cNvPr id="3" name="Content Placeholder 2">
            <a:extLst>
              <a:ext uri="{FF2B5EF4-FFF2-40B4-BE49-F238E27FC236}">
                <a16:creationId xmlns:a16="http://schemas.microsoft.com/office/drawing/2014/main" id="{F7D37D42-1B4D-D61E-4B9C-B2DCFD010C3F}"/>
              </a:ext>
            </a:extLst>
          </p:cNvPr>
          <p:cNvSpPr>
            <a:spLocks noGrp="1"/>
          </p:cNvSpPr>
          <p:nvPr>
            <p:ph idx="1"/>
          </p:nvPr>
        </p:nvSpPr>
        <p:spPr/>
        <p:txBody>
          <a:bodyPr>
            <a:normAutofit fontScale="92500"/>
          </a:bodyPr>
          <a:lstStyle/>
          <a:p>
            <a:r>
              <a:rPr lang="en-US" sz="2400" dirty="0"/>
              <a:t>In intrusion detection, a denial-of-service package from one computer to another is considered normal, and not an outlier at all</a:t>
            </a:r>
          </a:p>
          <a:p>
            <a:pPr lvl="1"/>
            <a:r>
              <a:rPr lang="en-US" sz="2000" dirty="0"/>
              <a:t>However, if several computers keep sending denial-of-service packages to each other, they as a whole should be considered as a collective outlier</a:t>
            </a:r>
          </a:p>
          <a:p>
            <a:pPr lvl="1"/>
            <a:r>
              <a:rPr lang="en-US" sz="2000" dirty="0"/>
              <a:t>The computers involved may be suspected of being compromised by an attack</a:t>
            </a:r>
          </a:p>
          <a:p>
            <a:r>
              <a:rPr lang="en-US" sz="2400" dirty="0"/>
              <a:t>A stock transaction between two parties is considered normal </a:t>
            </a:r>
          </a:p>
          <a:p>
            <a:pPr lvl="1"/>
            <a:r>
              <a:rPr lang="en-US" sz="2000" dirty="0"/>
              <a:t>However, a large set of transactions of the same stock between two or a small number of parties in a short period are collective outliers because they may be evidence of some people manipulating the market </a:t>
            </a:r>
          </a:p>
          <a:p>
            <a:r>
              <a:rPr lang="en-US" sz="2400" dirty="0"/>
              <a:t>In collective outlier detection we have to consider not only the behavior of individual objects, but also that of groups of objects</a:t>
            </a:r>
          </a:p>
          <a:p>
            <a:r>
              <a:rPr lang="en-US" sz="2400" dirty="0"/>
              <a:t>To detect collective outliers, we need background knowledge of the relationship among data objects, such as distance or similarity measurements between objects </a:t>
            </a:r>
          </a:p>
          <a:p>
            <a:endParaRPr lang="en-US" sz="2400" dirty="0"/>
          </a:p>
        </p:txBody>
      </p:sp>
      <p:sp>
        <p:nvSpPr>
          <p:cNvPr id="4" name="Slide Number Placeholder 3">
            <a:extLst>
              <a:ext uri="{FF2B5EF4-FFF2-40B4-BE49-F238E27FC236}">
                <a16:creationId xmlns:a16="http://schemas.microsoft.com/office/drawing/2014/main" id="{61204F72-689E-8C79-3F69-F75CA2725B9E}"/>
              </a:ext>
            </a:extLst>
          </p:cNvPr>
          <p:cNvSpPr>
            <a:spLocks noGrp="1"/>
          </p:cNvSpPr>
          <p:nvPr>
            <p:ph type="sldNum" sz="quarter" idx="12"/>
          </p:nvPr>
        </p:nvSpPr>
        <p:spPr/>
        <p:txBody>
          <a:bodyPr/>
          <a:lstStyle/>
          <a:p>
            <a:fld id="{2B850E6D-BB5C-7A46-A3BC-ABE026CB5318}" type="slidenum">
              <a:rPr lang="en-US" smtClean="0"/>
              <a:t>16</a:t>
            </a:fld>
            <a:endParaRPr lang="en-US"/>
          </a:p>
        </p:txBody>
      </p:sp>
    </p:spTree>
    <p:extLst>
      <p:ext uri="{BB962C8B-B14F-4D97-AF65-F5344CB8AC3E}">
        <p14:creationId xmlns:p14="http://schemas.microsoft.com/office/powerpoint/2010/main" val="3489164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BA855-900D-3043-3268-56A1424CC467}"/>
              </a:ext>
            </a:extLst>
          </p:cNvPr>
          <p:cNvSpPr>
            <a:spLocks noGrp="1"/>
          </p:cNvSpPr>
          <p:nvPr>
            <p:ph type="title"/>
          </p:nvPr>
        </p:nvSpPr>
        <p:spPr/>
        <p:txBody>
          <a:bodyPr/>
          <a:lstStyle/>
          <a:p>
            <a:r>
              <a:rPr lang="en-US" dirty="0"/>
              <a:t>Comparison among Multiple Types of Outliers</a:t>
            </a:r>
          </a:p>
        </p:txBody>
      </p:sp>
      <p:sp>
        <p:nvSpPr>
          <p:cNvPr id="3" name="Content Placeholder 2">
            <a:extLst>
              <a:ext uri="{FF2B5EF4-FFF2-40B4-BE49-F238E27FC236}">
                <a16:creationId xmlns:a16="http://schemas.microsoft.com/office/drawing/2014/main" id="{242ABB2D-585E-095D-2606-5958776BFE33}"/>
              </a:ext>
            </a:extLst>
          </p:cNvPr>
          <p:cNvSpPr>
            <a:spLocks noGrp="1"/>
          </p:cNvSpPr>
          <p:nvPr>
            <p:ph idx="1"/>
          </p:nvPr>
        </p:nvSpPr>
        <p:spPr/>
        <p:txBody>
          <a:bodyPr/>
          <a:lstStyle/>
          <a:p>
            <a:r>
              <a:rPr lang="en-US" dirty="0"/>
              <a:t>A data set can have multiple types of outliers</a:t>
            </a:r>
          </a:p>
          <a:p>
            <a:r>
              <a:rPr lang="en-US" dirty="0"/>
              <a:t>An object may belong to more than one type of outlier</a:t>
            </a:r>
          </a:p>
          <a:p>
            <a:r>
              <a:rPr lang="en-US" dirty="0"/>
              <a:t>Different outliers may be used in various applications or for different purposes</a:t>
            </a:r>
          </a:p>
          <a:p>
            <a:r>
              <a:rPr lang="en-US" dirty="0"/>
              <a:t>Global outlier detection is the simplest</a:t>
            </a:r>
          </a:p>
          <a:p>
            <a:r>
              <a:rPr lang="en-US" dirty="0"/>
              <a:t>Context outlier detection requires background information to determine contextual attributes and contexts</a:t>
            </a:r>
          </a:p>
          <a:p>
            <a:r>
              <a:rPr lang="en-US" dirty="0"/>
              <a:t>Collective outlier detection requires background information to model the relationship among objects to find groups of outliers </a:t>
            </a:r>
          </a:p>
          <a:p>
            <a:endParaRPr lang="en-US" dirty="0"/>
          </a:p>
        </p:txBody>
      </p:sp>
      <p:sp>
        <p:nvSpPr>
          <p:cNvPr id="4" name="Slide Number Placeholder 3">
            <a:extLst>
              <a:ext uri="{FF2B5EF4-FFF2-40B4-BE49-F238E27FC236}">
                <a16:creationId xmlns:a16="http://schemas.microsoft.com/office/drawing/2014/main" id="{39CA035F-3CDC-C862-57D8-A020AAB05966}"/>
              </a:ext>
            </a:extLst>
          </p:cNvPr>
          <p:cNvSpPr>
            <a:spLocks noGrp="1"/>
          </p:cNvSpPr>
          <p:nvPr>
            <p:ph type="sldNum" sz="quarter" idx="12"/>
          </p:nvPr>
        </p:nvSpPr>
        <p:spPr/>
        <p:txBody>
          <a:bodyPr/>
          <a:lstStyle/>
          <a:p>
            <a:fld id="{2B850E6D-BB5C-7A46-A3BC-ABE026CB5318}" type="slidenum">
              <a:rPr lang="en-US" smtClean="0"/>
              <a:t>17</a:t>
            </a:fld>
            <a:endParaRPr lang="en-US"/>
          </a:p>
        </p:txBody>
      </p:sp>
    </p:spTree>
    <p:extLst>
      <p:ext uri="{BB962C8B-B14F-4D97-AF65-F5344CB8AC3E}">
        <p14:creationId xmlns:p14="http://schemas.microsoft.com/office/powerpoint/2010/main" val="3071093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DB34-BA50-51EC-B7C0-5033ED60981C}"/>
              </a:ext>
            </a:extLst>
          </p:cNvPr>
          <p:cNvSpPr>
            <a:spLocks noGrp="1"/>
          </p:cNvSpPr>
          <p:nvPr>
            <p:ph type="title"/>
          </p:nvPr>
        </p:nvSpPr>
        <p:spPr/>
        <p:txBody>
          <a:bodyPr/>
          <a:lstStyle/>
          <a:p>
            <a:r>
              <a:rPr lang="en-US" dirty="0"/>
              <a:t>Challenges of Outlier Detection</a:t>
            </a:r>
          </a:p>
        </p:txBody>
      </p:sp>
      <p:sp>
        <p:nvSpPr>
          <p:cNvPr id="3" name="Content Placeholder 2">
            <a:extLst>
              <a:ext uri="{FF2B5EF4-FFF2-40B4-BE49-F238E27FC236}">
                <a16:creationId xmlns:a16="http://schemas.microsoft.com/office/drawing/2014/main" id="{408B7E2C-7AE5-FD2E-7357-0A923A3E2EDF}"/>
              </a:ext>
            </a:extLst>
          </p:cNvPr>
          <p:cNvSpPr>
            <a:spLocks noGrp="1"/>
          </p:cNvSpPr>
          <p:nvPr>
            <p:ph idx="1"/>
          </p:nvPr>
        </p:nvSpPr>
        <p:spPr/>
        <p:txBody>
          <a:bodyPr>
            <a:normAutofit lnSpcReduction="10000"/>
          </a:bodyPr>
          <a:lstStyle/>
          <a:p>
            <a:r>
              <a:rPr lang="en-US" dirty="0"/>
              <a:t>Modeling normal objects and outliers effectively </a:t>
            </a:r>
          </a:p>
          <a:p>
            <a:pPr lvl="1"/>
            <a:r>
              <a:rPr lang="en-US" dirty="0"/>
              <a:t>The border between data normality and abnormality (outliers) is often not clear-cut </a:t>
            </a:r>
          </a:p>
          <a:p>
            <a:r>
              <a:rPr lang="en-US" dirty="0"/>
              <a:t>Application-specific outlier detection</a:t>
            </a:r>
          </a:p>
          <a:p>
            <a:pPr lvl="1"/>
            <a:r>
              <a:rPr lang="en-US" dirty="0"/>
              <a:t>The relationship among objects highly depends on applications</a:t>
            </a:r>
          </a:p>
          <a:p>
            <a:r>
              <a:rPr lang="en-US" dirty="0"/>
              <a:t>Handling noise in outlier detection </a:t>
            </a:r>
          </a:p>
          <a:p>
            <a:pPr lvl="1"/>
            <a:r>
              <a:rPr lang="en-US" dirty="0"/>
              <a:t>Noise often unavoidably exists in data collected in many applications </a:t>
            </a:r>
          </a:p>
          <a:p>
            <a:pPr lvl="1"/>
            <a:r>
              <a:rPr lang="en-US" dirty="0"/>
              <a:t>Low data quality and the presence of noise bring a huge challenge to outlier detection </a:t>
            </a:r>
          </a:p>
          <a:p>
            <a:r>
              <a:rPr lang="en-US" dirty="0"/>
              <a:t>Interpretability: a user may want to not only detect outliers, but also understand why the detected objects are outliers </a:t>
            </a:r>
          </a:p>
          <a:p>
            <a:endParaRPr lang="en-US" dirty="0"/>
          </a:p>
          <a:p>
            <a:endParaRPr lang="en-US" dirty="0"/>
          </a:p>
        </p:txBody>
      </p:sp>
      <p:sp>
        <p:nvSpPr>
          <p:cNvPr id="4" name="Slide Number Placeholder 3">
            <a:extLst>
              <a:ext uri="{FF2B5EF4-FFF2-40B4-BE49-F238E27FC236}">
                <a16:creationId xmlns:a16="http://schemas.microsoft.com/office/drawing/2014/main" id="{8A577B49-BCDE-9C69-AF40-857051751ED2}"/>
              </a:ext>
            </a:extLst>
          </p:cNvPr>
          <p:cNvSpPr>
            <a:spLocks noGrp="1"/>
          </p:cNvSpPr>
          <p:nvPr>
            <p:ph type="sldNum" sz="quarter" idx="12"/>
          </p:nvPr>
        </p:nvSpPr>
        <p:spPr/>
        <p:txBody>
          <a:bodyPr/>
          <a:lstStyle/>
          <a:p>
            <a:fld id="{2B850E6D-BB5C-7A46-A3BC-ABE026CB5318}" type="slidenum">
              <a:rPr lang="en-US" smtClean="0"/>
              <a:t>18</a:t>
            </a:fld>
            <a:endParaRPr lang="en-US"/>
          </a:p>
        </p:txBody>
      </p:sp>
    </p:spTree>
    <p:extLst>
      <p:ext uri="{BB962C8B-B14F-4D97-AF65-F5344CB8AC3E}">
        <p14:creationId xmlns:p14="http://schemas.microsoft.com/office/powerpoint/2010/main" val="3880232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6769E-6FAB-7E30-ECF0-21B3A66F997D}"/>
              </a:ext>
            </a:extLst>
          </p:cNvPr>
          <p:cNvSpPr>
            <a:spLocks noGrp="1"/>
          </p:cNvSpPr>
          <p:nvPr>
            <p:ph type="title"/>
          </p:nvPr>
        </p:nvSpPr>
        <p:spPr/>
        <p:txBody>
          <a:bodyPr/>
          <a:lstStyle/>
          <a:p>
            <a:r>
              <a:rPr lang="en-US" dirty="0"/>
              <a:t>Outlier Detection Methods: An Overview</a:t>
            </a:r>
          </a:p>
        </p:txBody>
      </p:sp>
      <p:sp>
        <p:nvSpPr>
          <p:cNvPr id="3" name="Content Placeholder 2">
            <a:extLst>
              <a:ext uri="{FF2B5EF4-FFF2-40B4-BE49-F238E27FC236}">
                <a16:creationId xmlns:a16="http://schemas.microsoft.com/office/drawing/2014/main" id="{48A156D1-51A6-FDCA-E492-C02DD2B4720C}"/>
              </a:ext>
            </a:extLst>
          </p:cNvPr>
          <p:cNvSpPr>
            <a:spLocks noGrp="1"/>
          </p:cNvSpPr>
          <p:nvPr>
            <p:ph idx="1"/>
          </p:nvPr>
        </p:nvSpPr>
        <p:spPr/>
        <p:txBody>
          <a:bodyPr/>
          <a:lstStyle/>
          <a:p>
            <a:r>
              <a:rPr lang="en-US" dirty="0"/>
              <a:t>Supervised, Semi-Supervised, and Unsupervised Methods</a:t>
            </a:r>
          </a:p>
          <a:p>
            <a:r>
              <a:rPr lang="en-US" dirty="0"/>
              <a:t>Statistical methods, proximity-based methods, and reconstruction-based methods </a:t>
            </a:r>
          </a:p>
          <a:p>
            <a:endParaRPr lang="en-US" dirty="0"/>
          </a:p>
        </p:txBody>
      </p:sp>
      <p:sp>
        <p:nvSpPr>
          <p:cNvPr id="4" name="Slide Number Placeholder 3">
            <a:extLst>
              <a:ext uri="{FF2B5EF4-FFF2-40B4-BE49-F238E27FC236}">
                <a16:creationId xmlns:a16="http://schemas.microsoft.com/office/drawing/2014/main" id="{374592DC-2B2E-6A5D-B14A-F7D97EA43C81}"/>
              </a:ext>
            </a:extLst>
          </p:cNvPr>
          <p:cNvSpPr>
            <a:spLocks noGrp="1"/>
          </p:cNvSpPr>
          <p:nvPr>
            <p:ph type="sldNum" sz="quarter" idx="12"/>
          </p:nvPr>
        </p:nvSpPr>
        <p:spPr/>
        <p:txBody>
          <a:bodyPr/>
          <a:lstStyle/>
          <a:p>
            <a:fld id="{2B850E6D-BB5C-7A46-A3BC-ABE026CB5318}" type="slidenum">
              <a:rPr lang="en-US" smtClean="0"/>
              <a:t>19</a:t>
            </a:fld>
            <a:endParaRPr lang="en-US"/>
          </a:p>
        </p:txBody>
      </p:sp>
    </p:spTree>
    <p:extLst>
      <p:ext uri="{BB962C8B-B14F-4D97-AF65-F5344CB8AC3E}">
        <p14:creationId xmlns:p14="http://schemas.microsoft.com/office/powerpoint/2010/main" val="1410461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827C-36CE-B922-91BC-8459C078B31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7B4780F-D766-188D-2969-CD56A06AA370}"/>
              </a:ext>
            </a:extLst>
          </p:cNvPr>
          <p:cNvSpPr>
            <a:spLocks noGrp="1"/>
          </p:cNvSpPr>
          <p:nvPr>
            <p:ph idx="1"/>
          </p:nvPr>
        </p:nvSpPr>
        <p:spPr/>
        <p:txBody>
          <a:bodyPr/>
          <a:lstStyle/>
          <a:p>
            <a:r>
              <a:rPr lang="en-US" dirty="0"/>
              <a:t>Basic concepts</a:t>
            </a:r>
          </a:p>
          <a:p>
            <a:r>
              <a:rPr lang="en-US" dirty="0"/>
              <a:t>Statistical approaches</a:t>
            </a:r>
          </a:p>
          <a:p>
            <a:r>
              <a:rPr lang="en-US" dirty="0"/>
              <a:t>Proximity-based approaches</a:t>
            </a:r>
          </a:p>
          <a:p>
            <a:r>
              <a:rPr lang="en-US" dirty="0"/>
              <a:t>Reconstruction-based approaches</a:t>
            </a:r>
          </a:p>
          <a:p>
            <a:r>
              <a:rPr lang="en-US" dirty="0"/>
              <a:t>Clustering and classification based approaches</a:t>
            </a:r>
          </a:p>
          <a:p>
            <a:r>
              <a:rPr lang="en-US" dirty="0"/>
              <a:t>Mining contextual and collective outliers</a:t>
            </a:r>
          </a:p>
          <a:p>
            <a:r>
              <a:rPr lang="en-US" dirty="0"/>
              <a:t>Outlier detection in high-dimensional data</a:t>
            </a:r>
          </a:p>
        </p:txBody>
      </p:sp>
      <p:sp>
        <p:nvSpPr>
          <p:cNvPr id="4" name="Slide Number Placeholder 3">
            <a:extLst>
              <a:ext uri="{FF2B5EF4-FFF2-40B4-BE49-F238E27FC236}">
                <a16:creationId xmlns:a16="http://schemas.microsoft.com/office/drawing/2014/main" id="{561F3437-5CE7-EB75-A15C-D54262037C1C}"/>
              </a:ext>
            </a:extLst>
          </p:cNvPr>
          <p:cNvSpPr>
            <a:spLocks noGrp="1"/>
          </p:cNvSpPr>
          <p:nvPr>
            <p:ph type="sldNum" sz="quarter" idx="12"/>
          </p:nvPr>
        </p:nvSpPr>
        <p:spPr/>
        <p:txBody>
          <a:bodyPr/>
          <a:lstStyle/>
          <a:p>
            <a:fld id="{2B850E6D-BB5C-7A46-A3BC-ABE026CB5318}" type="slidenum">
              <a:rPr lang="en-US" smtClean="0"/>
              <a:t>2</a:t>
            </a:fld>
            <a:endParaRPr lang="en-US"/>
          </a:p>
        </p:txBody>
      </p:sp>
    </p:spTree>
    <p:extLst>
      <p:ext uri="{BB962C8B-B14F-4D97-AF65-F5344CB8AC3E}">
        <p14:creationId xmlns:p14="http://schemas.microsoft.com/office/powerpoint/2010/main" val="120513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6769E-6FAB-7E30-ECF0-21B3A66F997D}"/>
              </a:ext>
            </a:extLst>
          </p:cNvPr>
          <p:cNvSpPr>
            <a:spLocks noGrp="1"/>
          </p:cNvSpPr>
          <p:nvPr>
            <p:ph type="title"/>
          </p:nvPr>
        </p:nvSpPr>
        <p:spPr/>
        <p:txBody>
          <a:bodyPr>
            <a:normAutofit/>
          </a:bodyPr>
          <a:lstStyle/>
          <a:p>
            <a:r>
              <a:rPr lang="en-US" dirty="0"/>
              <a:t>Supervised, Semi-Supervised, and Unsupervised Methods</a:t>
            </a:r>
          </a:p>
        </p:txBody>
      </p:sp>
      <p:sp>
        <p:nvSpPr>
          <p:cNvPr id="3" name="Content Placeholder 2">
            <a:extLst>
              <a:ext uri="{FF2B5EF4-FFF2-40B4-BE49-F238E27FC236}">
                <a16:creationId xmlns:a16="http://schemas.microsoft.com/office/drawing/2014/main" id="{48A156D1-51A6-FDCA-E492-C02DD2B4720C}"/>
              </a:ext>
            </a:extLst>
          </p:cNvPr>
          <p:cNvSpPr>
            <a:spLocks noGrp="1"/>
          </p:cNvSpPr>
          <p:nvPr>
            <p:ph idx="1"/>
          </p:nvPr>
        </p:nvSpPr>
        <p:spPr/>
        <p:txBody>
          <a:bodyPr/>
          <a:lstStyle/>
          <a:p>
            <a:r>
              <a:rPr lang="en-US" dirty="0"/>
              <a:t>Supervised methods model data normality and abnormality</a:t>
            </a:r>
          </a:p>
          <a:p>
            <a:pPr lvl="1"/>
            <a:r>
              <a:rPr lang="en-US" dirty="0"/>
              <a:t>Imbalance data sets</a:t>
            </a:r>
          </a:p>
          <a:p>
            <a:pPr lvl="1"/>
            <a:r>
              <a:rPr lang="en-US" dirty="0"/>
              <a:t>Avoid many false positives in outlier detection</a:t>
            </a:r>
          </a:p>
          <a:p>
            <a:r>
              <a:rPr lang="en-US" dirty="0"/>
              <a:t>Unsupervised outlier detection methods make an implicit assumption: the normal objects are somewhat “clustered”</a:t>
            </a:r>
          </a:p>
          <a:p>
            <a:r>
              <a:rPr lang="en-US" dirty="0"/>
              <a:t>Semi-supervised methods: although obtaining some labeled examples is feasible, the number of such labeled examples is often small </a:t>
            </a:r>
          </a:p>
          <a:p>
            <a:pPr marL="0" indent="0">
              <a:buNone/>
            </a:pPr>
            <a:endParaRPr lang="en-US" dirty="0"/>
          </a:p>
        </p:txBody>
      </p:sp>
      <p:sp>
        <p:nvSpPr>
          <p:cNvPr id="4" name="Slide Number Placeholder 3">
            <a:extLst>
              <a:ext uri="{FF2B5EF4-FFF2-40B4-BE49-F238E27FC236}">
                <a16:creationId xmlns:a16="http://schemas.microsoft.com/office/drawing/2014/main" id="{374592DC-2B2E-6A5D-B14A-F7D97EA43C81}"/>
              </a:ext>
            </a:extLst>
          </p:cNvPr>
          <p:cNvSpPr>
            <a:spLocks noGrp="1"/>
          </p:cNvSpPr>
          <p:nvPr>
            <p:ph type="sldNum" sz="quarter" idx="12"/>
          </p:nvPr>
        </p:nvSpPr>
        <p:spPr/>
        <p:txBody>
          <a:bodyPr/>
          <a:lstStyle/>
          <a:p>
            <a:fld id="{2B850E6D-BB5C-7A46-A3BC-ABE026CB5318}" type="slidenum">
              <a:rPr lang="en-US" smtClean="0"/>
              <a:t>20</a:t>
            </a:fld>
            <a:endParaRPr lang="en-US"/>
          </a:p>
        </p:txBody>
      </p:sp>
    </p:spTree>
    <p:extLst>
      <p:ext uri="{BB962C8B-B14F-4D97-AF65-F5344CB8AC3E}">
        <p14:creationId xmlns:p14="http://schemas.microsoft.com/office/powerpoint/2010/main" val="2664221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C1F56-AC26-086E-722A-12347AEEBFEE}"/>
              </a:ext>
            </a:extLst>
          </p:cNvPr>
          <p:cNvSpPr>
            <a:spLocks noGrp="1"/>
          </p:cNvSpPr>
          <p:nvPr>
            <p:ph type="title"/>
          </p:nvPr>
        </p:nvSpPr>
        <p:spPr/>
        <p:txBody>
          <a:bodyPr>
            <a:normAutofit/>
          </a:bodyPr>
          <a:lstStyle/>
          <a:p>
            <a:r>
              <a:rPr lang="en-US" dirty="0"/>
              <a:t>Statistical Methods, Proximity-based Methods, and Reconstruction-based Methods </a:t>
            </a:r>
          </a:p>
        </p:txBody>
      </p:sp>
      <p:sp>
        <p:nvSpPr>
          <p:cNvPr id="3" name="Content Placeholder 2">
            <a:extLst>
              <a:ext uri="{FF2B5EF4-FFF2-40B4-BE49-F238E27FC236}">
                <a16:creationId xmlns:a16="http://schemas.microsoft.com/office/drawing/2014/main" id="{C6D198B5-3C96-C0B5-A22D-6771F3B88CC7}"/>
              </a:ext>
            </a:extLst>
          </p:cNvPr>
          <p:cNvSpPr>
            <a:spLocks noGrp="1"/>
          </p:cNvSpPr>
          <p:nvPr>
            <p:ph idx="1"/>
          </p:nvPr>
        </p:nvSpPr>
        <p:spPr/>
        <p:txBody>
          <a:bodyPr>
            <a:normAutofit fontScale="85000" lnSpcReduction="20000"/>
          </a:bodyPr>
          <a:lstStyle/>
          <a:p>
            <a:r>
              <a:rPr lang="en-US" dirty="0"/>
              <a:t>Statistical methods (also known as model-based methods) make assumptions of data normality</a:t>
            </a:r>
          </a:p>
          <a:p>
            <a:pPr lvl="1"/>
            <a:r>
              <a:rPr lang="en-US" dirty="0"/>
              <a:t>Example: detecting outliers using a statistical (Gaussian) model </a:t>
            </a:r>
          </a:p>
          <a:p>
            <a:r>
              <a:rPr lang="en-US" dirty="0"/>
              <a:t>Proximity-based methods assume that an object is an outlier if the nearest neighbors of the object are far away in feature space, that is, the proximity of the object to its neighbors significantly deviates from the proximity of most of the other objects to their neighbors in the same data set</a:t>
            </a:r>
          </a:p>
          <a:p>
            <a:r>
              <a:rPr lang="en-US" dirty="0"/>
              <a:t>Reconstruction-based methods: matrix-factorization based methods and pattern-based compression methods </a:t>
            </a:r>
          </a:p>
          <a:p>
            <a:pPr lvl="1"/>
            <a:r>
              <a:rPr lang="en-US" dirty="0"/>
              <a:t>The normal data samples often share certain similarities, they can often be represented in a more succinct way, compared with their original representation </a:t>
            </a:r>
          </a:p>
          <a:p>
            <a:pPr lvl="1"/>
            <a:r>
              <a:rPr lang="en-US" dirty="0"/>
              <a:t>With the succinct representation, we can well reconstruct the original representation of the normal samples </a:t>
            </a:r>
          </a:p>
          <a:p>
            <a:pPr lvl="1"/>
            <a:r>
              <a:rPr lang="en-US" dirty="0"/>
              <a:t>For samples which cannot be well reconstructed by such alternative, succinct representation, we flag them as outliers </a:t>
            </a:r>
          </a:p>
          <a:p>
            <a:endParaRPr lang="en-US" dirty="0"/>
          </a:p>
          <a:p>
            <a:endParaRPr lang="en-US" dirty="0"/>
          </a:p>
        </p:txBody>
      </p:sp>
      <p:sp>
        <p:nvSpPr>
          <p:cNvPr id="4" name="Slide Number Placeholder 3">
            <a:extLst>
              <a:ext uri="{FF2B5EF4-FFF2-40B4-BE49-F238E27FC236}">
                <a16:creationId xmlns:a16="http://schemas.microsoft.com/office/drawing/2014/main" id="{D0BED5BF-EAFF-C9C6-DB4A-B941ED580075}"/>
              </a:ext>
            </a:extLst>
          </p:cNvPr>
          <p:cNvSpPr>
            <a:spLocks noGrp="1"/>
          </p:cNvSpPr>
          <p:nvPr>
            <p:ph type="sldNum" sz="quarter" idx="12"/>
          </p:nvPr>
        </p:nvSpPr>
        <p:spPr/>
        <p:txBody>
          <a:bodyPr/>
          <a:lstStyle/>
          <a:p>
            <a:fld id="{2B850E6D-BB5C-7A46-A3BC-ABE026CB5318}" type="slidenum">
              <a:rPr lang="en-US" smtClean="0"/>
              <a:t>21</a:t>
            </a:fld>
            <a:endParaRPr lang="en-US"/>
          </a:p>
        </p:txBody>
      </p:sp>
    </p:spTree>
    <p:extLst>
      <p:ext uri="{BB962C8B-B14F-4D97-AF65-F5344CB8AC3E}">
        <p14:creationId xmlns:p14="http://schemas.microsoft.com/office/powerpoint/2010/main" val="1104649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827C-36CE-B922-91BC-8459C078B31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7B4780F-D766-188D-2969-CD56A06AA370}"/>
              </a:ext>
            </a:extLst>
          </p:cNvPr>
          <p:cNvSpPr>
            <a:spLocks noGrp="1"/>
          </p:cNvSpPr>
          <p:nvPr>
            <p:ph idx="1"/>
          </p:nvPr>
        </p:nvSpPr>
        <p:spPr/>
        <p:txBody>
          <a:bodyPr/>
          <a:lstStyle/>
          <a:p>
            <a:r>
              <a:rPr lang="en-US" dirty="0"/>
              <a:t>Basic concepts</a:t>
            </a:r>
          </a:p>
          <a:p>
            <a:r>
              <a:rPr lang="en-US" dirty="0"/>
              <a:t>Statistical approaches</a:t>
            </a:r>
          </a:p>
          <a:p>
            <a:pPr lvl="1"/>
            <a:r>
              <a:rPr lang="en-US" dirty="0"/>
              <a:t>Parametric methods</a:t>
            </a:r>
          </a:p>
          <a:p>
            <a:pPr lvl="1"/>
            <a:r>
              <a:rPr lang="en-US" dirty="0"/>
              <a:t>Nonparametric methods</a:t>
            </a:r>
          </a:p>
          <a:p>
            <a:r>
              <a:rPr lang="en-US" dirty="0"/>
              <a:t>Proximity-based approaches</a:t>
            </a:r>
          </a:p>
          <a:p>
            <a:r>
              <a:rPr lang="en-US" dirty="0"/>
              <a:t>Reconstruction-based approaches</a:t>
            </a:r>
          </a:p>
          <a:p>
            <a:r>
              <a:rPr lang="en-US" dirty="0"/>
              <a:t>Clustering and classification based approaches</a:t>
            </a:r>
          </a:p>
          <a:p>
            <a:r>
              <a:rPr lang="en-US" dirty="0"/>
              <a:t>Mining contextual and collective outliers</a:t>
            </a:r>
          </a:p>
          <a:p>
            <a:r>
              <a:rPr lang="en-US" dirty="0"/>
              <a:t>Outlier detection in high-dimensional data</a:t>
            </a:r>
          </a:p>
        </p:txBody>
      </p:sp>
      <p:sp>
        <p:nvSpPr>
          <p:cNvPr id="4" name="Slide Number Placeholder 3">
            <a:extLst>
              <a:ext uri="{FF2B5EF4-FFF2-40B4-BE49-F238E27FC236}">
                <a16:creationId xmlns:a16="http://schemas.microsoft.com/office/drawing/2014/main" id="{561F3437-5CE7-EB75-A15C-D54262037C1C}"/>
              </a:ext>
            </a:extLst>
          </p:cNvPr>
          <p:cNvSpPr>
            <a:spLocks noGrp="1"/>
          </p:cNvSpPr>
          <p:nvPr>
            <p:ph type="sldNum" sz="quarter" idx="12"/>
          </p:nvPr>
        </p:nvSpPr>
        <p:spPr/>
        <p:txBody>
          <a:bodyPr/>
          <a:lstStyle/>
          <a:p>
            <a:fld id="{2B850E6D-BB5C-7A46-A3BC-ABE026CB5318}" type="slidenum">
              <a:rPr lang="en-US" smtClean="0"/>
              <a:t>22</a:t>
            </a:fld>
            <a:endParaRPr lang="en-US"/>
          </a:p>
        </p:txBody>
      </p:sp>
    </p:spTree>
    <p:extLst>
      <p:ext uri="{BB962C8B-B14F-4D97-AF65-F5344CB8AC3E}">
        <p14:creationId xmlns:p14="http://schemas.microsoft.com/office/powerpoint/2010/main" val="521657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B61C8-2961-A3E6-1C4D-16AB4E72413B}"/>
              </a:ext>
            </a:extLst>
          </p:cNvPr>
          <p:cNvSpPr>
            <a:spLocks noGrp="1"/>
          </p:cNvSpPr>
          <p:nvPr>
            <p:ph type="title"/>
          </p:nvPr>
        </p:nvSpPr>
        <p:spPr/>
        <p:txBody>
          <a:bodyPr/>
          <a:lstStyle/>
          <a:p>
            <a:r>
              <a:rPr lang="en-US" dirty="0"/>
              <a:t>General Idea</a:t>
            </a:r>
          </a:p>
        </p:txBody>
      </p:sp>
      <p:sp>
        <p:nvSpPr>
          <p:cNvPr id="3" name="Content Placeholder 2">
            <a:extLst>
              <a:ext uri="{FF2B5EF4-FFF2-40B4-BE49-F238E27FC236}">
                <a16:creationId xmlns:a16="http://schemas.microsoft.com/office/drawing/2014/main" id="{B765FEA0-E3F9-0AB3-CA44-9A3D58A4549E}"/>
              </a:ext>
            </a:extLst>
          </p:cNvPr>
          <p:cNvSpPr>
            <a:spLocks noGrp="1"/>
          </p:cNvSpPr>
          <p:nvPr>
            <p:ph idx="1"/>
          </p:nvPr>
        </p:nvSpPr>
        <p:spPr/>
        <p:txBody>
          <a:bodyPr>
            <a:normAutofit lnSpcReduction="10000"/>
          </a:bodyPr>
          <a:lstStyle/>
          <a:p>
            <a:r>
              <a:rPr lang="en-US" dirty="0"/>
              <a:t>The general idea behind statistical methods for outlier detection is to learn a generative model fitting the given data set, and then identify those objects in low-probability regions of the model as outliers </a:t>
            </a:r>
          </a:p>
          <a:p>
            <a:r>
              <a:rPr lang="en-US" dirty="0"/>
              <a:t>A parametric method assumes that the normal data objects are generated by a parametric distribution with a finite number of parameters </a:t>
            </a:r>
            <a:r>
              <a:rPr lang="el-GR" dirty="0"/>
              <a:t>Θ</a:t>
            </a:r>
            <a:endParaRPr lang="en-US" dirty="0"/>
          </a:p>
          <a:p>
            <a:pPr lvl="1"/>
            <a:r>
              <a:rPr lang="en-US" dirty="0"/>
              <a:t>The probability density function of the parametric distribution f (x, </a:t>
            </a:r>
            <a:r>
              <a:rPr lang="el-GR" dirty="0"/>
              <a:t>Θ) </a:t>
            </a:r>
            <a:r>
              <a:rPr lang="en-US" dirty="0"/>
              <a:t>gives the probability that object x is generated by the distribution</a:t>
            </a:r>
          </a:p>
          <a:p>
            <a:pPr lvl="1"/>
            <a:r>
              <a:rPr lang="en-US" dirty="0"/>
              <a:t>The smaller this value, the more likely x is an outlier</a:t>
            </a:r>
          </a:p>
          <a:p>
            <a:r>
              <a:rPr lang="en-US" dirty="0"/>
              <a:t>A nonparametric method tries to determine the model from the input data </a:t>
            </a:r>
          </a:p>
          <a:p>
            <a:endParaRPr lang="el-GR" dirty="0"/>
          </a:p>
          <a:p>
            <a:endParaRPr lang="en-US" dirty="0"/>
          </a:p>
        </p:txBody>
      </p:sp>
      <p:sp>
        <p:nvSpPr>
          <p:cNvPr id="4" name="Slide Number Placeholder 3">
            <a:extLst>
              <a:ext uri="{FF2B5EF4-FFF2-40B4-BE49-F238E27FC236}">
                <a16:creationId xmlns:a16="http://schemas.microsoft.com/office/drawing/2014/main" id="{98073D5F-640F-E36A-2AD9-E0865C6AAB1B}"/>
              </a:ext>
            </a:extLst>
          </p:cNvPr>
          <p:cNvSpPr>
            <a:spLocks noGrp="1"/>
          </p:cNvSpPr>
          <p:nvPr>
            <p:ph type="sldNum" sz="quarter" idx="12"/>
          </p:nvPr>
        </p:nvSpPr>
        <p:spPr/>
        <p:txBody>
          <a:bodyPr/>
          <a:lstStyle/>
          <a:p>
            <a:fld id="{2B850E6D-BB5C-7A46-A3BC-ABE026CB5318}" type="slidenum">
              <a:rPr lang="en-US" smtClean="0"/>
              <a:t>23</a:t>
            </a:fld>
            <a:endParaRPr lang="en-US"/>
          </a:p>
        </p:txBody>
      </p:sp>
    </p:spTree>
    <p:extLst>
      <p:ext uri="{BB962C8B-B14F-4D97-AF65-F5344CB8AC3E}">
        <p14:creationId xmlns:p14="http://schemas.microsoft.com/office/powerpoint/2010/main" val="3932431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0F8E-0F5D-B762-8C81-B61695BE93BD}"/>
              </a:ext>
            </a:extLst>
          </p:cNvPr>
          <p:cNvSpPr>
            <a:spLocks noGrp="1"/>
          </p:cNvSpPr>
          <p:nvPr>
            <p:ph type="title"/>
          </p:nvPr>
        </p:nvSpPr>
        <p:spPr/>
        <p:txBody>
          <a:bodyPr>
            <a:normAutofit/>
          </a:bodyPr>
          <a:lstStyle/>
          <a:p>
            <a:r>
              <a:rPr lang="en-US" dirty="0"/>
              <a:t>Detection of Univariate Outliers Based on Normal Distribution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A0FB5C5-30C2-DD77-E654-3028DFACF00B}"/>
                  </a:ext>
                </a:extLst>
              </p:cNvPr>
              <p:cNvSpPr>
                <a:spLocks noGrp="1"/>
              </p:cNvSpPr>
              <p:nvPr>
                <p:ph idx="1"/>
              </p:nvPr>
            </p:nvSpPr>
            <p:spPr/>
            <p:txBody>
              <a:bodyPr>
                <a:normAutofit fontScale="70000" lnSpcReduction="20000"/>
              </a:bodyPr>
              <a:lstStyle/>
              <a:p>
                <a:r>
                  <a:rPr lang="en-US" dirty="0"/>
                  <a:t>Assumption: Data are generated from a normal distribution</a:t>
                </a:r>
              </a:p>
              <a:p>
                <a:r>
                  <a:rPr lang="en-US" dirty="0"/>
                  <a:t>Learn the parameters of the normal (i.e., Gaussian) distribution from the input data, and identify the points with low probability as outliers</a:t>
                </a:r>
              </a:p>
              <a:p>
                <a:r>
                  <a:rPr lang="en-US" dirty="0"/>
                  <a:t>Example: suppose a city’s average temperature values in July in the last 10 years are, in value-ascending order, 24.0</a:t>
                </a:r>
                <a:r>
                  <a:rPr lang="en-US" baseline="30000" dirty="0"/>
                  <a:t>◦</a:t>
                </a:r>
                <a:r>
                  <a:rPr lang="en-US" dirty="0"/>
                  <a:t>C, 28.9</a:t>
                </a:r>
                <a:r>
                  <a:rPr lang="en-US" baseline="30000" dirty="0"/>
                  <a:t>◦</a:t>
                </a:r>
                <a:r>
                  <a:rPr lang="en-US" dirty="0"/>
                  <a:t>C, 28.9</a:t>
                </a:r>
                <a:r>
                  <a:rPr lang="en-US" baseline="30000" dirty="0"/>
                  <a:t>◦</a:t>
                </a:r>
                <a:r>
                  <a:rPr lang="en-US" dirty="0"/>
                  <a:t>C, 29.0</a:t>
                </a:r>
                <a:r>
                  <a:rPr lang="en-US" baseline="30000" dirty="0"/>
                  <a:t>◦</a:t>
                </a:r>
                <a:r>
                  <a:rPr lang="en-US" dirty="0"/>
                  <a:t>C, 29.1</a:t>
                </a:r>
                <a:r>
                  <a:rPr lang="en-US" baseline="30000" dirty="0"/>
                  <a:t>◦</a:t>
                </a:r>
                <a:r>
                  <a:rPr lang="en-US" dirty="0"/>
                  <a:t>C, 29.1</a:t>
                </a:r>
                <a:r>
                  <a:rPr lang="en-US" baseline="30000" dirty="0"/>
                  <a:t>◦</a:t>
                </a:r>
                <a:r>
                  <a:rPr lang="en-US" dirty="0"/>
                  <a:t>C, 29.2</a:t>
                </a:r>
                <a:r>
                  <a:rPr lang="en-US" baseline="30000" dirty="0"/>
                  <a:t>◦</a:t>
                </a:r>
                <a:r>
                  <a:rPr lang="en-US" dirty="0"/>
                  <a:t>C, 29.2◦C, 29.3</a:t>
                </a:r>
                <a:r>
                  <a:rPr lang="en-US" baseline="30000" dirty="0"/>
                  <a:t>◦</a:t>
                </a:r>
                <a:r>
                  <a:rPr lang="en-US" dirty="0"/>
                  <a:t>C, and 29.4</a:t>
                </a:r>
                <a:r>
                  <a:rPr lang="en-US" baseline="30000" dirty="0"/>
                  <a:t>◦</a:t>
                </a:r>
                <a:r>
                  <a:rPr lang="en-US" dirty="0"/>
                  <a:t>C</a:t>
                </a:r>
              </a:p>
              <a:p>
                <a:r>
                  <a:rPr lang="en-US" dirty="0"/>
                  <a:t>A normal distribution is determined by two parameters: the mean, </a:t>
                </a:r>
                <a:r>
                  <a:rPr lang="el-GR" dirty="0"/>
                  <a:t>μ, </a:t>
                </a:r>
                <a:r>
                  <a:rPr lang="en-US" dirty="0"/>
                  <a:t>and the standard deviation, </a:t>
                </a:r>
                <a:r>
                  <a:rPr lang="el-GR" dirty="0"/>
                  <a:t>σ </a:t>
                </a:r>
                <a:endParaRPr lang="en-US" dirty="0"/>
              </a:p>
              <a:p>
                <a:r>
                  <a:rPr lang="en-US" dirty="0"/>
                  <a:t>Use the maximum likelihood method to estimate the parameters </a:t>
                </a:r>
                <a:r>
                  <a:rPr lang="el-GR" dirty="0"/>
                  <a:t>μ </a:t>
                </a:r>
                <a:r>
                  <a:rPr lang="en-US" dirty="0"/>
                  <a:t>and </a:t>
                </a:r>
                <a:r>
                  <a:rPr lang="el-GR" dirty="0"/>
                  <a:t>σ </a:t>
                </a:r>
                <a:endParaRPr lang="en-US" dirty="0"/>
              </a:p>
              <a:p>
                <a:pPr marL="0"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r>
                            <a:rPr lang="en-US" b="0" i="1" smtClean="0">
                              <a:latin typeface="Cambria Math" panose="02040503050406030204" pitchFamily="18" charset="0"/>
                            </a:rPr>
                            <m:t>𝐿</m:t>
                          </m:r>
                          <m:d>
                            <m:dPr>
                              <m:ctrlPr>
                                <a:rPr lang="en-US" b="0" i="1" smtClean="0">
                                  <a:latin typeface="Cambria Math" panose="02040503050406030204" pitchFamily="18" charset="0"/>
                                </a:rPr>
                              </m:ctrlPr>
                            </m:dPr>
                            <m:e>
                              <m:r>
                                <a:rPr lang="en-US" b="0" i="1" smtClean="0">
                                  <a:latin typeface="Cambria Math" panose="02040503050406030204" pitchFamily="18" charset="0"/>
                                </a:rPr>
                                <m:t>𝜇</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e>
                          </m:d>
                        </m:e>
                      </m:func>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𝜇</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e>
                              </m:d>
                              <m:r>
                                <a:rPr lang="en-US" b="0" i="1" smtClean="0">
                                  <a:latin typeface="Cambria Math" panose="02040503050406030204" pitchFamily="18" charset="0"/>
                                </a:rPr>
                                <m:t>)</m:t>
                              </m:r>
                            </m:e>
                          </m:func>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𝑛</m:t>
                          </m:r>
                        </m:num>
                        <m:den>
                          <m:r>
                            <a:rPr lang="en-US" b="0" i="1" smtClean="0">
                              <a:latin typeface="Cambria Math" panose="02040503050406030204" pitchFamily="18" charset="0"/>
                            </a:rPr>
                            <m:t>2</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𝜋</m:t>
                              </m:r>
                            </m:e>
                          </m:d>
                        </m:e>
                      </m:fun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𝑛</m:t>
                          </m:r>
                        </m:num>
                        <m:den>
                          <m:r>
                            <a:rPr lang="en-US" b="0" i="1" smtClean="0">
                              <a:latin typeface="Cambria Math" panose="02040503050406030204" pitchFamily="18" charset="0"/>
                            </a:rPr>
                            <m:t>2</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e>
                      </m:fun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𝜇</m:t>
                                  </m:r>
                                </m:e>
                              </m:d>
                            </m:e>
                            <m:sup>
                              <m:r>
                                <a:rPr lang="en-US" b="0" i="1" smtClean="0">
                                  <a:latin typeface="Cambria Math" panose="02040503050406030204" pitchFamily="18" charset="0"/>
                                </a:rPr>
                                <m:t>2</m:t>
                              </m:r>
                            </m:sup>
                          </m:sSup>
                        </m:e>
                      </m:nary>
                    </m:oMath>
                  </m:oMathPara>
                </a14:m>
                <a:endParaRPr lang="en-US" dirty="0"/>
              </a:p>
              <a:p>
                <a:pPr marL="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𝜇</m:t>
                          </m:r>
                        </m:e>
                      </m:acc>
                      <m:r>
                        <a:rPr lang="en-US" b="0" i="1" dirty="0" smtClean="0">
                          <a:latin typeface="Cambria Math" panose="02040503050406030204" pitchFamily="18" charset="0"/>
                        </a:rPr>
                        <m:t>=</m:t>
                      </m:r>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𝑥</m:t>
                          </m:r>
                        </m:e>
                      </m:acc>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𝑛</m:t>
                          </m:r>
                        </m:den>
                      </m:f>
                      <m:nary>
                        <m:naryPr>
                          <m:chr m:val="∑"/>
                          <m:ctrlPr>
                            <a:rPr lang="en-US" b="0" i="1" dirty="0" smtClean="0">
                              <a:latin typeface="Cambria Math" panose="02040503050406030204" pitchFamily="18" charset="0"/>
                            </a:rPr>
                          </m:ctrlPr>
                        </m:naryPr>
                        <m:sub>
                          <m:r>
                            <m:rPr>
                              <m:brk m:alnAt="23"/>
                            </m:rPr>
                            <a:rPr lang="en-US" b="0" i="1" dirty="0" smtClean="0">
                              <a:latin typeface="Cambria Math" panose="02040503050406030204" pitchFamily="18" charset="0"/>
                            </a:rPr>
                            <m:t>𝑖</m:t>
                          </m:r>
                          <m:r>
                            <a:rPr lang="en-US" b="0" i="1" dirty="0" smtClean="0">
                              <a:latin typeface="Cambria Math" panose="02040503050406030204" pitchFamily="18" charset="0"/>
                            </a:rPr>
                            <m:t>=1</m:t>
                          </m:r>
                        </m:sub>
                        <m:sup>
                          <m:r>
                            <a:rPr lang="en-US" b="0" i="1" dirty="0" smtClean="0">
                              <a:latin typeface="Cambria Math" panose="02040503050406030204" pitchFamily="18" charset="0"/>
                            </a:rPr>
                            <m:t>𝑛</m:t>
                          </m:r>
                        </m:sup>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𝑖</m:t>
                              </m:r>
                            </m:sub>
                          </m:sSub>
                        </m:e>
                      </m:nary>
                      <m:r>
                        <a:rPr lang="en-US" b="0" i="1" dirty="0" smtClean="0">
                          <a:latin typeface="Cambria Math" panose="02040503050406030204" pitchFamily="18" charset="0"/>
                        </a:rPr>
                        <m:t>=28.61,   </m:t>
                      </m:r>
                      <m:sSup>
                        <m:sSupPr>
                          <m:ctrlPr>
                            <a:rPr lang="en-US" b="0" i="1" dirty="0" smtClean="0">
                              <a:latin typeface="Cambria Math" panose="02040503050406030204" pitchFamily="18" charset="0"/>
                            </a:rPr>
                          </m:ctrlPr>
                        </m:sSup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𝜎</m:t>
                              </m:r>
                            </m:e>
                          </m:acc>
                        </m:e>
                        <m:sup>
                          <m:r>
                            <a:rPr lang="en-US" b="0" i="1" dirty="0" smtClean="0">
                              <a:latin typeface="Cambria Math" panose="02040503050406030204" pitchFamily="18" charset="0"/>
                            </a:rPr>
                            <m:t>2</m:t>
                          </m:r>
                        </m:sup>
                      </m:sSup>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𝑛</m:t>
                          </m:r>
                        </m:den>
                      </m:f>
                      <m:nary>
                        <m:naryPr>
                          <m:chr m:val="∑"/>
                          <m:ctrlPr>
                            <a:rPr lang="en-US" b="0" i="1" dirty="0" smtClean="0">
                              <a:latin typeface="Cambria Math" panose="02040503050406030204" pitchFamily="18" charset="0"/>
                            </a:rPr>
                          </m:ctrlPr>
                        </m:naryPr>
                        <m:sub>
                          <m:r>
                            <m:rPr>
                              <m:brk m:alnAt="23"/>
                            </m:rPr>
                            <a:rPr lang="en-US" b="0" i="1" dirty="0" smtClean="0">
                              <a:latin typeface="Cambria Math" panose="02040503050406030204" pitchFamily="18" charset="0"/>
                            </a:rPr>
                            <m:t>𝑖</m:t>
                          </m:r>
                          <m:r>
                            <a:rPr lang="en-US" b="0" i="1" dirty="0" smtClean="0">
                              <a:latin typeface="Cambria Math" panose="02040503050406030204" pitchFamily="18" charset="0"/>
                            </a:rPr>
                            <m:t>=1</m:t>
                          </m:r>
                        </m:sub>
                        <m:sup>
                          <m:r>
                            <a:rPr lang="en-US" b="0" i="1" dirty="0" smtClean="0">
                              <a:latin typeface="Cambria Math" panose="02040503050406030204" pitchFamily="18" charset="0"/>
                            </a:rPr>
                            <m:t>𝑛</m:t>
                          </m:r>
                        </m:sup>
                        <m:e>
                          <m:sSup>
                            <m:sSupPr>
                              <m:ctrlPr>
                                <a:rPr lang="en-US" b="0" i="1" dirty="0" smtClean="0">
                                  <a:latin typeface="Cambria Math" panose="02040503050406030204" pitchFamily="18" charset="0"/>
                                </a:rPr>
                              </m:ctrlPr>
                            </m:sSupPr>
                            <m:e>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m:t>
                                  </m:r>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𝑥</m:t>
                                      </m:r>
                                    </m:e>
                                  </m:acc>
                                </m:e>
                              </m:d>
                            </m:e>
                            <m:sup>
                              <m:r>
                                <a:rPr lang="en-US" b="0" i="1" dirty="0" smtClean="0">
                                  <a:latin typeface="Cambria Math" panose="02040503050406030204" pitchFamily="18" charset="0"/>
                                </a:rPr>
                                <m:t>2</m:t>
                              </m:r>
                            </m:sup>
                          </m:sSup>
                        </m:e>
                      </m:nary>
                      <m:r>
                        <a:rPr lang="en-US" b="0" i="1" dirty="0" smtClean="0">
                          <a:latin typeface="Cambria Math" panose="02040503050406030204" pitchFamily="18" charset="0"/>
                        </a:rPr>
                        <m:t>=2.29</m:t>
                      </m:r>
                    </m:oMath>
                  </m:oMathPara>
                </a14:m>
                <a:endParaRPr lang="en-US" dirty="0"/>
              </a:p>
              <a:p>
                <a:r>
                  <a:rPr lang="en-US" dirty="0"/>
                  <a:t>24.0</a:t>
                </a:r>
                <a:r>
                  <a:rPr lang="en-US" baseline="30000" dirty="0"/>
                  <a:t>◦</a:t>
                </a:r>
                <a:r>
                  <a:rPr lang="en-US" dirty="0"/>
                  <a:t>C is an outlier, since </a:t>
                </a:r>
                <a14:m>
                  <m:oMath xmlns:m="http://schemas.openxmlformats.org/officeDocument/2006/math">
                    <m:r>
                      <a:rPr lang="en-US" b="0" i="1" smtClean="0">
                        <a:latin typeface="Cambria Math" panose="02040503050406030204" pitchFamily="18" charset="0"/>
                      </a:rPr>
                      <m:t>𝐿</m:t>
                    </m:r>
                    <m:d>
                      <m:dPr>
                        <m:ctrlPr>
                          <a:rPr lang="en-US" b="0" i="1" smtClean="0">
                            <a:latin typeface="Cambria Math" panose="02040503050406030204" pitchFamily="18" charset="0"/>
                          </a:rPr>
                        </m:ctrlPr>
                      </m:dPr>
                      <m:e>
                        <m:r>
                          <a:rPr lang="en-US" b="0" i="1" smtClean="0">
                            <a:latin typeface="Cambria Math" panose="02040503050406030204" pitchFamily="18" charset="0"/>
                          </a:rPr>
                          <m:t>24</m:t>
                        </m:r>
                      </m:e>
                      <m:e>
                        <m:d>
                          <m:dPr>
                            <m:ctrlPr>
                              <a:rPr lang="en-US" b="0" i="1" smtClean="0">
                                <a:latin typeface="Cambria Math" panose="02040503050406030204" pitchFamily="18" charset="0"/>
                              </a:rPr>
                            </m:ctrlPr>
                          </m:dPr>
                          <m:e>
                            <m:r>
                              <a:rPr lang="en-US" b="0" i="1" smtClean="0">
                                <a:latin typeface="Cambria Math" panose="02040503050406030204" pitchFamily="18" charset="0"/>
                              </a:rPr>
                              <m:t>28.61, 2.29</m:t>
                            </m:r>
                          </m:e>
                        </m:d>
                      </m:e>
                    </m:d>
                    <m:r>
                      <a:rPr lang="en-US" b="0" i="1" smtClean="0">
                        <a:latin typeface="Cambria Math" panose="02040503050406030204" pitchFamily="18" charset="0"/>
                      </a:rPr>
                      <m:t>&lt;0.15%</m:t>
                    </m:r>
                  </m:oMath>
                </a14:m>
                <a:endParaRPr lang="en-US" dirty="0"/>
              </a:p>
            </p:txBody>
          </p:sp>
        </mc:Choice>
        <mc:Fallback xmlns="">
          <p:sp>
            <p:nvSpPr>
              <p:cNvPr id="3" name="Content Placeholder 2">
                <a:extLst>
                  <a:ext uri="{FF2B5EF4-FFF2-40B4-BE49-F238E27FC236}">
                    <a16:creationId xmlns:a16="http://schemas.microsoft.com/office/drawing/2014/main" id="{0A0FB5C5-30C2-DD77-E654-3028DFACF00B}"/>
                  </a:ext>
                </a:extLst>
              </p:cNvPr>
              <p:cNvSpPr>
                <a:spLocks noGrp="1" noRot="1" noChangeAspect="1" noMove="1" noResize="1" noEditPoints="1" noAdjustHandles="1" noChangeArrowheads="1" noChangeShapeType="1" noTextEdit="1"/>
              </p:cNvSpPr>
              <p:nvPr>
                <p:ph idx="1"/>
              </p:nvPr>
            </p:nvSpPr>
            <p:spPr>
              <a:blipFill>
                <a:blip r:embed="rId2"/>
                <a:stretch>
                  <a:fillRect l="-603" t="-2616" r="-241" b="-2180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B61AFB0-303A-B47B-6A95-9806721BF6D7}"/>
              </a:ext>
            </a:extLst>
          </p:cNvPr>
          <p:cNvSpPr>
            <a:spLocks noGrp="1"/>
          </p:cNvSpPr>
          <p:nvPr>
            <p:ph type="sldNum" sz="quarter" idx="12"/>
          </p:nvPr>
        </p:nvSpPr>
        <p:spPr/>
        <p:txBody>
          <a:bodyPr/>
          <a:lstStyle/>
          <a:p>
            <a:fld id="{2B850E6D-BB5C-7A46-A3BC-ABE026CB5318}" type="slidenum">
              <a:rPr lang="en-US" smtClean="0"/>
              <a:t>24</a:t>
            </a:fld>
            <a:endParaRPr lang="en-US" dirty="0"/>
          </a:p>
        </p:txBody>
      </p:sp>
    </p:spTree>
    <p:extLst>
      <p:ext uri="{BB962C8B-B14F-4D97-AF65-F5344CB8AC3E}">
        <p14:creationId xmlns:p14="http://schemas.microsoft.com/office/powerpoint/2010/main" val="2504024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7892-92A0-FE29-AE55-EED250ED52F1}"/>
              </a:ext>
            </a:extLst>
          </p:cNvPr>
          <p:cNvSpPr>
            <a:spLocks noGrp="1"/>
          </p:cNvSpPr>
          <p:nvPr>
            <p:ph type="title"/>
          </p:nvPr>
        </p:nvSpPr>
        <p:spPr/>
        <p:txBody>
          <a:bodyPr/>
          <a:lstStyle/>
          <a:p>
            <a:r>
              <a:rPr lang="en-US" dirty="0"/>
              <a:t>Boxplot Visualization</a:t>
            </a:r>
          </a:p>
        </p:txBody>
      </p:sp>
      <p:sp>
        <p:nvSpPr>
          <p:cNvPr id="3" name="Content Placeholder 2">
            <a:extLst>
              <a:ext uri="{FF2B5EF4-FFF2-40B4-BE49-F238E27FC236}">
                <a16:creationId xmlns:a16="http://schemas.microsoft.com/office/drawing/2014/main" id="{0DAF9EFE-73DA-744D-A219-E8F95111923C}"/>
              </a:ext>
            </a:extLst>
          </p:cNvPr>
          <p:cNvSpPr>
            <a:spLocks noGrp="1"/>
          </p:cNvSpPr>
          <p:nvPr>
            <p:ph idx="1"/>
          </p:nvPr>
        </p:nvSpPr>
        <p:spPr/>
        <p:txBody>
          <a:bodyPr/>
          <a:lstStyle/>
          <a:p>
            <a:r>
              <a:rPr lang="en-US" dirty="0"/>
              <a:t>A five-number summary</a:t>
            </a:r>
          </a:p>
          <a:p>
            <a:pPr lvl="1"/>
            <a:r>
              <a:rPr lang="en-US" dirty="0"/>
              <a:t>The smallest nonoutlier value (Min)</a:t>
            </a:r>
          </a:p>
          <a:p>
            <a:pPr lvl="1"/>
            <a:r>
              <a:rPr lang="en-US" dirty="0"/>
              <a:t>The lower quartile (Q1)</a:t>
            </a:r>
          </a:p>
          <a:p>
            <a:pPr lvl="1"/>
            <a:r>
              <a:rPr lang="en-US" dirty="0"/>
              <a:t>The median (Q2)</a:t>
            </a:r>
          </a:p>
          <a:p>
            <a:pPr lvl="1"/>
            <a:r>
              <a:rPr lang="en-US" dirty="0"/>
              <a:t>The upper quartile (Q3), and </a:t>
            </a:r>
          </a:p>
          <a:p>
            <a:pPr lvl="1"/>
            <a:r>
              <a:rPr lang="en-US" dirty="0"/>
              <a:t>The largest nonoutlier value (Max) </a:t>
            </a:r>
          </a:p>
          <a:p>
            <a:r>
              <a:rPr lang="en-US" dirty="0"/>
              <a:t>The </a:t>
            </a:r>
            <a:r>
              <a:rPr lang="en-US" dirty="0" err="1"/>
              <a:t>interquantile</a:t>
            </a:r>
            <a:r>
              <a:rPr lang="en-US" dirty="0"/>
              <a:t> range (IQR) is defined as Q3 − Q1 </a:t>
            </a:r>
          </a:p>
          <a:p>
            <a:r>
              <a:rPr lang="en-US" dirty="0"/>
              <a:t>Any object that is more than 1.5 × IQR smaller than Q1 or 1.5 × IQR larger than Q3 is treated as an outlier because the region between Q1 − 1.5 × IQR and Q3 + 1.5 × IQR contains 99.3% of the objects </a:t>
            </a:r>
          </a:p>
          <a:p>
            <a:endParaRPr lang="en-US" dirty="0"/>
          </a:p>
        </p:txBody>
      </p:sp>
      <p:sp>
        <p:nvSpPr>
          <p:cNvPr id="4" name="Slide Number Placeholder 3">
            <a:extLst>
              <a:ext uri="{FF2B5EF4-FFF2-40B4-BE49-F238E27FC236}">
                <a16:creationId xmlns:a16="http://schemas.microsoft.com/office/drawing/2014/main" id="{25735D48-335E-8765-A822-A451AB665FD1}"/>
              </a:ext>
            </a:extLst>
          </p:cNvPr>
          <p:cNvSpPr>
            <a:spLocks noGrp="1"/>
          </p:cNvSpPr>
          <p:nvPr>
            <p:ph type="sldNum" sz="quarter" idx="12"/>
          </p:nvPr>
        </p:nvSpPr>
        <p:spPr/>
        <p:txBody>
          <a:bodyPr/>
          <a:lstStyle/>
          <a:p>
            <a:fld id="{2B850E6D-BB5C-7A46-A3BC-ABE026CB5318}" type="slidenum">
              <a:rPr lang="en-US" smtClean="0"/>
              <a:pPr/>
              <a:t>25</a:t>
            </a:fld>
            <a:endParaRPr lang="en-US"/>
          </a:p>
        </p:txBody>
      </p:sp>
      <p:pic>
        <p:nvPicPr>
          <p:cNvPr id="6" name="Picture 5">
            <a:extLst>
              <a:ext uri="{FF2B5EF4-FFF2-40B4-BE49-F238E27FC236}">
                <a16:creationId xmlns:a16="http://schemas.microsoft.com/office/drawing/2014/main" id="{A2967EEA-7A1E-A0C3-B87F-01CC92068DAA}"/>
              </a:ext>
            </a:extLst>
          </p:cNvPr>
          <p:cNvPicPr>
            <a:picLocks noChangeAspect="1"/>
          </p:cNvPicPr>
          <p:nvPr/>
        </p:nvPicPr>
        <p:blipFill>
          <a:blip r:embed="rId2"/>
          <a:stretch>
            <a:fillRect/>
          </a:stretch>
        </p:blipFill>
        <p:spPr>
          <a:xfrm>
            <a:off x="10588165" y="681037"/>
            <a:ext cx="1176036" cy="2455233"/>
          </a:xfrm>
          <a:prstGeom prst="rect">
            <a:avLst/>
          </a:prstGeom>
        </p:spPr>
      </p:pic>
    </p:spTree>
    <p:extLst>
      <p:ext uri="{BB962C8B-B14F-4D97-AF65-F5344CB8AC3E}">
        <p14:creationId xmlns:p14="http://schemas.microsoft.com/office/powerpoint/2010/main" val="1291167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5AED-400F-C371-2993-45CBD35A700B}"/>
              </a:ext>
            </a:extLst>
          </p:cNvPr>
          <p:cNvSpPr>
            <a:spLocks noGrp="1"/>
          </p:cNvSpPr>
          <p:nvPr>
            <p:ph type="title"/>
          </p:nvPr>
        </p:nvSpPr>
        <p:spPr/>
        <p:txBody>
          <a:bodyPr/>
          <a:lstStyle/>
          <a:p>
            <a:r>
              <a:rPr lang="en-US" dirty="0"/>
              <a:t>Grubb’s Test </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FB49E155-92E6-3E46-1E82-2AB0B4D9E0FF}"/>
                  </a:ext>
                </a:extLst>
              </p:cNvPr>
              <p:cNvSpPr>
                <a:spLocks noGrp="1"/>
              </p:cNvSpPr>
              <p:nvPr>
                <p:ph idx="1"/>
              </p:nvPr>
            </p:nvSpPr>
            <p:spPr/>
            <p:txBody>
              <a:bodyPr/>
              <a:lstStyle/>
              <a:p>
                <a:r>
                  <a:rPr lang="en-US" dirty="0"/>
                  <a:t>For each object x in a data set, the z-score is </a:t>
                </a:r>
                <a14:m>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𝜇</m:t>
                        </m:r>
                        <m:r>
                          <a:rPr lang="en-US" b="0" i="1" smtClean="0">
                            <a:latin typeface="Cambria Math" panose="02040503050406030204" pitchFamily="18" charset="0"/>
                          </a:rPr>
                          <m:t>|</m:t>
                        </m:r>
                      </m:num>
                      <m:den>
                        <m:r>
                          <a:rPr lang="en-US" b="0" i="1" smtClean="0">
                            <a:latin typeface="Cambria Math" panose="02040503050406030204" pitchFamily="18" charset="0"/>
                          </a:rPr>
                          <m:t>𝜎</m:t>
                        </m:r>
                      </m:den>
                    </m:f>
                  </m:oMath>
                </a14:m>
                <a:endParaRPr lang="en-US" dirty="0"/>
              </a:p>
              <a:p>
                <a:pPr lvl="1"/>
                <a:r>
                  <a:rPr lang="el-GR" dirty="0"/>
                  <a:t>μ </a:t>
                </a:r>
                <a:r>
                  <a:rPr lang="en-US" dirty="0"/>
                  <a:t>is the mean, and </a:t>
                </a:r>
                <a:r>
                  <a:rPr lang="el-GR" dirty="0"/>
                  <a:t>σ </a:t>
                </a:r>
                <a:r>
                  <a:rPr lang="en-US" dirty="0"/>
                  <a:t>is the standard deviation of the input data </a:t>
                </a:r>
              </a:p>
              <a:p>
                <a:r>
                  <a:rPr lang="en-US" dirty="0"/>
                  <a:t>An object x is an outlier if </a:t>
                </a:r>
                <a14:m>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𝑛</m:t>
                        </m:r>
                        <m:r>
                          <a:rPr lang="en-US" b="0" i="1" smtClean="0">
                            <a:latin typeface="Cambria Math" panose="02040503050406030204" pitchFamily="18" charset="0"/>
                          </a:rPr>
                          <m:t>−1</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𝑛</m:t>
                            </m:r>
                          </m:e>
                        </m:rad>
                      </m:den>
                    </m:f>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f>
                                  <m:fPr>
                                    <m:ctrlPr>
                                      <a:rPr lang="en-US" b="0" i="1" smtClean="0">
                                        <a:latin typeface="Cambria Math" panose="02040503050406030204" pitchFamily="18" charset="0"/>
                                      </a:rPr>
                                    </m:ctrlPr>
                                  </m:fPr>
                                  <m:num>
                                    <m:r>
                                      <a:rPr lang="en-US" b="0" i="1" smtClean="0">
                                        <a:latin typeface="Cambria Math" panose="02040503050406030204" pitchFamily="18" charset="0"/>
                                      </a:rPr>
                                      <m:t>𝛼</m:t>
                                    </m:r>
                                  </m:num>
                                  <m:den>
                                    <m:r>
                                      <a:rPr lang="en-US" b="0" i="1" smtClean="0">
                                        <a:latin typeface="Cambria Math" panose="02040503050406030204" pitchFamily="18" charset="0"/>
                                      </a:rPr>
                                      <m:t>2</m:t>
                                    </m:r>
                                    <m:r>
                                      <a:rPr lang="en-US" b="0" i="1" smtClean="0">
                                        <a:latin typeface="Cambria Math" panose="02040503050406030204" pitchFamily="18" charset="0"/>
                                      </a:rPr>
                                      <m:t>𝑛</m:t>
                                    </m:r>
                                  </m:den>
                                </m:f>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−2</m:t>
                                </m:r>
                              </m:sub>
                              <m:sup>
                                <m:r>
                                  <a:rPr lang="en-US" b="0" i="1" smtClean="0">
                                    <a:latin typeface="Cambria Math" panose="02040503050406030204" pitchFamily="18" charset="0"/>
                                  </a:rPr>
                                  <m:t>2</m:t>
                                </m:r>
                              </m:sup>
                            </m:sSubSup>
                          </m:num>
                          <m:den>
                            <m:r>
                              <a:rPr lang="en-US" b="0" i="1" smtClean="0">
                                <a:latin typeface="Cambria Math" panose="02040503050406030204" pitchFamily="18" charset="0"/>
                              </a:rPr>
                              <m:t>𝑛</m:t>
                            </m:r>
                            <m:r>
                              <a:rPr lang="en-US" b="0" i="1" smtClean="0">
                                <a:latin typeface="Cambria Math" panose="02040503050406030204" pitchFamily="18" charset="0"/>
                              </a:rPr>
                              <m:t>−2+</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f>
                                  <m:fPr>
                                    <m:ctrlPr>
                                      <a:rPr lang="en-US" b="0" i="1" smtClean="0">
                                        <a:latin typeface="Cambria Math" panose="02040503050406030204" pitchFamily="18" charset="0"/>
                                      </a:rPr>
                                    </m:ctrlPr>
                                  </m:fPr>
                                  <m:num>
                                    <m:r>
                                      <a:rPr lang="en-US" b="0" i="1" smtClean="0">
                                        <a:latin typeface="Cambria Math" panose="02040503050406030204" pitchFamily="18" charset="0"/>
                                      </a:rPr>
                                      <m:t>𝛼</m:t>
                                    </m:r>
                                  </m:num>
                                  <m:den>
                                    <m:r>
                                      <a:rPr lang="en-US" b="0" i="1" smtClean="0">
                                        <a:latin typeface="Cambria Math" panose="02040503050406030204" pitchFamily="18" charset="0"/>
                                      </a:rPr>
                                      <m:t>2</m:t>
                                    </m:r>
                                    <m:r>
                                      <a:rPr lang="en-US" b="0" i="1" smtClean="0">
                                        <a:latin typeface="Cambria Math" panose="02040503050406030204" pitchFamily="18" charset="0"/>
                                      </a:rPr>
                                      <m:t>𝑛</m:t>
                                    </m:r>
                                  </m:den>
                                </m:f>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−2</m:t>
                                </m:r>
                              </m:sub>
                              <m:sup>
                                <m:r>
                                  <a:rPr lang="en-US" b="0" i="1" smtClean="0">
                                    <a:latin typeface="Cambria Math" panose="02040503050406030204" pitchFamily="18" charset="0"/>
                                  </a:rPr>
                                  <m:t>2</m:t>
                                </m:r>
                              </m:sup>
                            </m:sSubSup>
                          </m:den>
                        </m:f>
                      </m:e>
                    </m:rad>
                  </m:oMath>
                </a14:m>
                <a:endParaRPr lang="en-US" dirty="0"/>
              </a:p>
              <a:p>
                <a:pPr lvl="1"/>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f>
                          <m:fPr>
                            <m:ctrlPr>
                              <a:rPr lang="en-US" b="0" i="1" smtClean="0">
                                <a:latin typeface="Cambria Math" panose="02040503050406030204" pitchFamily="18" charset="0"/>
                              </a:rPr>
                            </m:ctrlPr>
                          </m:fPr>
                          <m:num>
                            <m:r>
                              <a:rPr lang="en-US" b="0" i="1" smtClean="0">
                                <a:latin typeface="Cambria Math" panose="02040503050406030204" pitchFamily="18" charset="0"/>
                              </a:rPr>
                              <m:t>𝛼</m:t>
                            </m:r>
                          </m:num>
                          <m:den>
                            <m:r>
                              <a:rPr lang="en-US" b="0" i="1" smtClean="0">
                                <a:latin typeface="Cambria Math" panose="02040503050406030204" pitchFamily="18" charset="0"/>
                              </a:rPr>
                              <m:t>2</m:t>
                            </m:r>
                            <m:r>
                              <a:rPr lang="en-US" b="0" i="1" smtClean="0">
                                <a:latin typeface="Cambria Math" panose="02040503050406030204" pitchFamily="18" charset="0"/>
                              </a:rPr>
                              <m:t>𝑛</m:t>
                            </m:r>
                          </m:den>
                        </m:f>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−2</m:t>
                        </m:r>
                      </m:sub>
                      <m:sup>
                        <m:r>
                          <a:rPr lang="en-US" b="0" i="1" smtClean="0">
                            <a:latin typeface="Cambria Math" panose="02040503050406030204" pitchFamily="18" charset="0"/>
                          </a:rPr>
                          <m:t>2</m:t>
                        </m:r>
                      </m:sup>
                    </m:sSubSup>
                  </m:oMath>
                </a14:m>
                <a:r>
                  <a:rPr lang="en-US" dirty="0"/>
                  <a:t> is the value taken by a t-distribution at a significance level of </a:t>
                </a:r>
                <a14:m>
                  <m:oMath xmlns:m="http://schemas.openxmlformats.org/officeDocument/2006/math">
                    <m:f>
                      <m:fPr>
                        <m:ctrlPr>
                          <a:rPr lang="el-GR" i="1" dirty="0" smtClean="0">
                            <a:latin typeface="Cambria Math" panose="02040503050406030204" pitchFamily="18" charset="0"/>
                          </a:rPr>
                        </m:ctrlPr>
                      </m:fPr>
                      <m:num>
                        <m:r>
                          <a:rPr lang="el-GR" i="1" dirty="0" smtClean="0">
                            <a:latin typeface="Cambria Math" panose="02040503050406030204" pitchFamily="18" charset="0"/>
                          </a:rPr>
                          <m:t>𝛼</m:t>
                        </m:r>
                      </m:num>
                      <m:den>
                        <m:r>
                          <a:rPr lang="el-GR" i="1" dirty="0" smtClean="0">
                            <a:latin typeface="Cambria Math" panose="02040503050406030204" pitchFamily="18" charset="0"/>
                          </a:rPr>
                          <m:t>2</m:t>
                        </m:r>
                        <m:r>
                          <a:rPr lang="en-US" i="1" dirty="0">
                            <a:latin typeface="Cambria Math" panose="02040503050406030204" pitchFamily="18" charset="0"/>
                          </a:rPr>
                          <m:t>𝑛</m:t>
                        </m:r>
                      </m:den>
                    </m:f>
                    <m:r>
                      <a:rPr lang="en-US" i="1" dirty="0">
                        <a:latin typeface="Cambria Math" panose="02040503050406030204" pitchFamily="18" charset="0"/>
                      </a:rPr>
                      <m:t> </m:t>
                    </m:r>
                  </m:oMath>
                </a14:m>
                <a:endParaRPr lang="en-US" dirty="0"/>
              </a:p>
              <a:p>
                <a:endParaRPr lang="en-US" dirty="0"/>
              </a:p>
            </p:txBody>
          </p:sp>
        </mc:Choice>
        <mc:Fallback xmlns="">
          <p:sp>
            <p:nvSpPr>
              <p:cNvPr id="7" name="Content Placeholder 6">
                <a:extLst>
                  <a:ext uri="{FF2B5EF4-FFF2-40B4-BE49-F238E27FC236}">
                    <a16:creationId xmlns:a16="http://schemas.microsoft.com/office/drawing/2014/main" id="{FB49E155-92E6-3E46-1E82-2AB0B4D9E0FF}"/>
                  </a:ext>
                </a:extLst>
              </p:cNvPr>
              <p:cNvSpPr>
                <a:spLocks noGrp="1" noRot="1" noChangeAspect="1" noMove="1" noResize="1" noEditPoints="1" noAdjustHandles="1" noChangeArrowheads="1" noChangeShapeType="1" noTextEdit="1"/>
              </p:cNvSpPr>
              <p:nvPr>
                <p:ph idx="1"/>
              </p:nvPr>
            </p:nvSpPr>
            <p:spPr>
              <a:blipFill>
                <a:blip r:embed="rId2"/>
                <a:stretch>
                  <a:fillRect l="-108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78CCD60-FF64-4F88-EF33-3DABD2FA544D}"/>
              </a:ext>
            </a:extLst>
          </p:cNvPr>
          <p:cNvSpPr>
            <a:spLocks noGrp="1"/>
          </p:cNvSpPr>
          <p:nvPr>
            <p:ph type="sldNum" sz="quarter" idx="12"/>
          </p:nvPr>
        </p:nvSpPr>
        <p:spPr/>
        <p:txBody>
          <a:bodyPr/>
          <a:lstStyle/>
          <a:p>
            <a:fld id="{2B850E6D-BB5C-7A46-A3BC-ABE026CB5318}" type="slidenum">
              <a:rPr lang="en-US" smtClean="0"/>
              <a:pPr/>
              <a:t>26</a:t>
            </a:fld>
            <a:endParaRPr lang="en-US"/>
          </a:p>
        </p:txBody>
      </p:sp>
    </p:spTree>
    <p:extLst>
      <p:ext uri="{BB962C8B-B14F-4D97-AF65-F5344CB8AC3E}">
        <p14:creationId xmlns:p14="http://schemas.microsoft.com/office/powerpoint/2010/main" val="2958141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0B110-4931-1737-193A-F096280FED73}"/>
              </a:ext>
            </a:extLst>
          </p:cNvPr>
          <p:cNvSpPr>
            <a:spLocks noGrp="1"/>
          </p:cNvSpPr>
          <p:nvPr>
            <p:ph type="title"/>
          </p:nvPr>
        </p:nvSpPr>
        <p:spPr/>
        <p:txBody>
          <a:bodyPr/>
          <a:lstStyle/>
          <a:p>
            <a:r>
              <a:rPr lang="en-US" dirty="0"/>
              <a:t>Detection of Multivariate Outliers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D49B69F-484B-AD43-B941-CC1DA5FEFEDF}"/>
                  </a:ext>
                </a:extLst>
              </p:cNvPr>
              <p:cNvSpPr>
                <a:spLocks noGrp="1"/>
              </p:cNvSpPr>
              <p:nvPr>
                <p:ph idx="1"/>
              </p:nvPr>
            </p:nvSpPr>
            <p:spPr/>
            <p:txBody>
              <a:bodyPr/>
              <a:lstStyle/>
              <a:p>
                <a:r>
                  <a:rPr lang="en-US" dirty="0"/>
                  <a:t>The central idea is to transform the multivariate outlier detection task into a univariate outlier detection problem </a:t>
                </a:r>
              </a:p>
              <a:p>
                <a:r>
                  <a:rPr lang="en-US" dirty="0"/>
                  <a:t>Multivariate outlier detection using the </a:t>
                </a:r>
                <a:r>
                  <a:rPr lang="en-US" dirty="0" err="1"/>
                  <a:t>Mahalanobis</a:t>
                </a:r>
                <a:r>
                  <a:rPr lang="en-US" dirty="0"/>
                  <a:t> distance </a:t>
                </a:r>
              </a:p>
              <a:p>
                <a:pPr lvl="1"/>
                <a:r>
                  <a:rPr lang="en-US" dirty="0"/>
                  <a:t>For a multivariate data set, let </a:t>
                </a:r>
                <a14:m>
                  <m:oMath xmlns:m="http://schemas.openxmlformats.org/officeDocument/2006/math">
                    <m:acc>
                      <m:accPr>
                        <m:chr m:val="̅"/>
                        <m:ctrlPr>
                          <a:rPr lang="en-US" b="1" i="1" dirty="0" smtClean="0">
                            <a:latin typeface="Cambria Math" panose="02040503050406030204" pitchFamily="18" charset="0"/>
                          </a:rPr>
                        </m:ctrlPr>
                      </m:accPr>
                      <m:e>
                        <m:r>
                          <a:rPr lang="en-US" b="1" i="1" dirty="0" smtClean="0">
                            <a:latin typeface="Cambria Math" panose="02040503050406030204" pitchFamily="18" charset="0"/>
                          </a:rPr>
                          <m:t>𝒐</m:t>
                        </m:r>
                      </m:e>
                    </m:acc>
                  </m:oMath>
                </a14:m>
                <a:r>
                  <a:rPr lang="en-US" b="1" dirty="0"/>
                  <a:t> </a:t>
                </a:r>
                <a:r>
                  <a:rPr lang="en-US" dirty="0"/>
                  <a:t>be the sample mean vector</a:t>
                </a:r>
              </a:p>
              <a:p>
                <a:pPr lvl="1"/>
                <a:r>
                  <a:rPr lang="en-US" dirty="0"/>
                  <a:t>For an object, </a:t>
                </a:r>
                <a14:m>
                  <m:oMath xmlns:m="http://schemas.openxmlformats.org/officeDocument/2006/math">
                    <m:r>
                      <a:rPr lang="en-US" b="1" i="0" dirty="0" smtClean="0">
                        <a:latin typeface="Cambria Math" panose="02040503050406030204" pitchFamily="18" charset="0"/>
                      </a:rPr>
                      <m:t>𝐨</m:t>
                    </m:r>
                  </m:oMath>
                </a14:m>
                <a:r>
                  <a:rPr lang="en-US" dirty="0"/>
                  <a:t>, in the data set, the squared </a:t>
                </a:r>
                <a:r>
                  <a:rPr lang="en-US" dirty="0" err="1"/>
                  <a:t>Mahalanobis</a:t>
                </a:r>
                <a:r>
                  <a:rPr lang="en-US" dirty="0"/>
                  <a:t> distance from </a:t>
                </a:r>
                <a14:m>
                  <m:oMath xmlns:m="http://schemas.openxmlformats.org/officeDocument/2006/math">
                    <m:r>
                      <a:rPr lang="en-US" b="1" dirty="0">
                        <a:latin typeface="Cambria Math" panose="02040503050406030204" pitchFamily="18" charset="0"/>
                      </a:rPr>
                      <m:t>𝐨</m:t>
                    </m:r>
                  </m:oMath>
                </a14:m>
                <a:r>
                  <a:rPr lang="en-US" dirty="0"/>
                  <a:t> to </a:t>
                </a:r>
                <a14:m>
                  <m:oMath xmlns:m="http://schemas.openxmlformats.org/officeDocument/2006/math">
                    <m:acc>
                      <m:accPr>
                        <m:chr m:val="̅"/>
                        <m:ctrlPr>
                          <a:rPr lang="en-US" b="1" i="1" dirty="0">
                            <a:latin typeface="Cambria Math" panose="02040503050406030204" pitchFamily="18" charset="0"/>
                          </a:rPr>
                        </m:ctrlPr>
                      </m:accPr>
                      <m:e>
                        <m:r>
                          <a:rPr lang="en-US" b="1" i="1" dirty="0">
                            <a:latin typeface="Cambria Math" panose="02040503050406030204" pitchFamily="18" charset="0"/>
                          </a:rPr>
                          <m:t>𝒐</m:t>
                        </m:r>
                      </m:e>
                    </m:acc>
                  </m:oMath>
                </a14:m>
                <a:r>
                  <a:rPr lang="en-US" b="1" dirty="0"/>
                  <a:t> </a:t>
                </a:r>
                <a:r>
                  <a:rPr lang="en-US" dirty="0"/>
                  <a:t>is </a:t>
                </a:r>
                <a14:m>
                  <m:oMath xmlns:m="http://schemas.openxmlformats.org/officeDocument/2006/math">
                    <m:r>
                      <a:rPr lang="en-US" b="0" i="1" smtClean="0">
                        <a:latin typeface="Cambria Math" panose="02040503050406030204" pitchFamily="18" charset="0"/>
                      </a:rPr>
                      <m:t>𝑀𝐷𝑖𝑠𝑡</m:t>
                    </m:r>
                    <m:d>
                      <m:dPr>
                        <m:ctrlPr>
                          <a:rPr lang="en-US" b="0" i="1" smtClean="0">
                            <a:latin typeface="Cambria Math" panose="02040503050406030204" pitchFamily="18" charset="0"/>
                          </a:rPr>
                        </m:ctrlPr>
                      </m:dPr>
                      <m:e>
                        <m:r>
                          <a:rPr lang="en-US" b="1" i="0" smtClean="0">
                            <a:latin typeface="Cambria Math" panose="02040503050406030204" pitchFamily="18" charset="0"/>
                          </a:rPr>
                          <m:t>𝐨</m:t>
                        </m:r>
                        <m:r>
                          <a:rPr lang="en-US" b="0" i="1" smtClean="0">
                            <a:latin typeface="Cambria Math" panose="02040503050406030204" pitchFamily="18" charset="0"/>
                          </a:rPr>
                          <m:t>, </m:t>
                        </m:r>
                        <m:acc>
                          <m:accPr>
                            <m:chr m:val="̅"/>
                            <m:ctrlPr>
                              <a:rPr lang="en-US" b="1" i="1" smtClean="0">
                                <a:latin typeface="Cambria Math" panose="02040503050406030204" pitchFamily="18" charset="0"/>
                              </a:rPr>
                            </m:ctrlPr>
                          </m:accPr>
                          <m:e>
                            <m:r>
                              <a:rPr lang="en-US" b="1" i="0" smtClean="0">
                                <a:latin typeface="Cambria Math" panose="02040503050406030204" pitchFamily="18" charset="0"/>
                              </a:rPr>
                              <m:t>𝐨</m:t>
                            </m:r>
                          </m:e>
                        </m:acc>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1" i="0" smtClean="0">
                                <a:latin typeface="Cambria Math" panose="02040503050406030204" pitchFamily="18" charset="0"/>
                              </a:rPr>
                              <m:t>𝐨</m:t>
                            </m:r>
                            <m:r>
                              <a:rPr lang="en-US" b="0" i="1" smtClean="0">
                                <a:latin typeface="Cambria Math" panose="02040503050406030204" pitchFamily="18" charset="0"/>
                              </a:rPr>
                              <m:t>−</m:t>
                            </m:r>
                            <m:acc>
                              <m:accPr>
                                <m:chr m:val="̅"/>
                                <m:ctrlPr>
                                  <a:rPr lang="en-US" b="1" i="1" smtClean="0">
                                    <a:latin typeface="Cambria Math" panose="02040503050406030204" pitchFamily="18" charset="0"/>
                                  </a:rPr>
                                </m:ctrlPr>
                              </m:accPr>
                              <m:e>
                                <m:r>
                                  <a:rPr lang="en-US" b="1" i="0" smtClean="0">
                                    <a:latin typeface="Cambria Math" panose="02040503050406030204" pitchFamily="18" charset="0"/>
                                  </a:rPr>
                                  <m:t>𝐨</m:t>
                                </m:r>
                              </m:e>
                            </m:acc>
                          </m:e>
                        </m:d>
                      </m:e>
                      <m:sup>
                        <m:r>
                          <a:rPr lang="en-US" b="0" i="1" smtClean="0">
                            <a:latin typeface="Cambria Math" panose="02040503050406030204" pitchFamily="18" charset="0"/>
                          </a:rPr>
                          <m:t>𝑇</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−1</m:t>
                        </m:r>
                      </m:sup>
                    </m:sSup>
                    <m:r>
                      <a:rPr lang="en-US" b="0" i="1" smtClean="0">
                        <a:latin typeface="Cambria Math" panose="02040503050406030204" pitchFamily="18" charset="0"/>
                      </a:rPr>
                      <m:t>(</m:t>
                    </m:r>
                    <m:r>
                      <a:rPr lang="en-US" b="1" i="0" smtClean="0">
                        <a:latin typeface="Cambria Math" panose="02040503050406030204" pitchFamily="18" charset="0"/>
                      </a:rPr>
                      <m:t>𝐨</m:t>
                    </m:r>
                    <m:r>
                      <a:rPr lang="en-US" b="0" i="1" smtClean="0">
                        <a:latin typeface="Cambria Math" panose="02040503050406030204" pitchFamily="18" charset="0"/>
                      </a:rPr>
                      <m:t>−</m:t>
                    </m:r>
                    <m:acc>
                      <m:accPr>
                        <m:chr m:val="̅"/>
                        <m:ctrlPr>
                          <a:rPr lang="en-US" b="1" i="1" smtClean="0">
                            <a:latin typeface="Cambria Math" panose="02040503050406030204" pitchFamily="18" charset="0"/>
                          </a:rPr>
                        </m:ctrlPr>
                      </m:accPr>
                      <m:e>
                        <m:r>
                          <a:rPr lang="en-US" b="1" i="0" smtClean="0">
                            <a:latin typeface="Cambria Math" panose="02040503050406030204" pitchFamily="18" charset="0"/>
                          </a:rPr>
                          <m:t>𝐨</m:t>
                        </m:r>
                      </m:e>
                    </m:acc>
                    <m:r>
                      <a:rPr lang="en-US" b="0" i="1" smtClean="0">
                        <a:latin typeface="Cambria Math" panose="02040503050406030204" pitchFamily="18" charset="0"/>
                      </a:rPr>
                      <m:t>)</m:t>
                    </m:r>
                  </m:oMath>
                </a14:m>
                <a:r>
                  <a:rPr lang="en-US" dirty="0"/>
                  <a:t>, where </a:t>
                </a:r>
                <a14:m>
                  <m:oMath xmlns:m="http://schemas.openxmlformats.org/officeDocument/2006/math">
                    <m:r>
                      <a:rPr lang="en-US" i="1" dirty="0" smtClean="0">
                        <a:latin typeface="Cambria Math" panose="02040503050406030204" pitchFamily="18" charset="0"/>
                      </a:rPr>
                      <m:t>𝑆</m:t>
                    </m:r>
                  </m:oMath>
                </a14:m>
                <a:r>
                  <a:rPr lang="en-US" dirty="0"/>
                  <a:t> is the sample covariance matrix</a:t>
                </a:r>
              </a:p>
              <a:p>
                <a:pPr lvl="1"/>
                <a:r>
                  <a:rPr lang="en-US" dirty="0"/>
                  <a:t>Apply Grubb’s test to </a:t>
                </a:r>
                <a14:m>
                  <m:oMath xmlns:m="http://schemas.openxmlformats.org/officeDocument/2006/math">
                    <m:r>
                      <a:rPr lang="en-US" b="0" i="1" smtClean="0">
                        <a:latin typeface="Cambria Math" panose="02040503050406030204" pitchFamily="18" charset="0"/>
                      </a:rPr>
                      <m:t>𝑀𝐷𝑖𝑠𝑡</m:t>
                    </m:r>
                    <m:d>
                      <m:dPr>
                        <m:ctrlPr>
                          <a:rPr lang="en-US" b="0" i="1" smtClean="0">
                            <a:latin typeface="Cambria Math" panose="02040503050406030204" pitchFamily="18" charset="0"/>
                          </a:rPr>
                        </m:ctrlPr>
                      </m:dPr>
                      <m:e>
                        <m:r>
                          <a:rPr lang="en-US" b="1" i="0" smtClean="0">
                            <a:latin typeface="Cambria Math" panose="02040503050406030204" pitchFamily="18" charset="0"/>
                          </a:rPr>
                          <m:t>𝐨</m:t>
                        </m:r>
                        <m:r>
                          <a:rPr lang="en-US" b="0" i="1" smtClean="0">
                            <a:latin typeface="Cambria Math" panose="02040503050406030204" pitchFamily="18" charset="0"/>
                          </a:rPr>
                          <m:t>, </m:t>
                        </m:r>
                        <m:acc>
                          <m:accPr>
                            <m:chr m:val="̅"/>
                            <m:ctrlPr>
                              <a:rPr lang="en-US" b="1" i="1" smtClean="0">
                                <a:latin typeface="Cambria Math" panose="02040503050406030204" pitchFamily="18" charset="0"/>
                              </a:rPr>
                            </m:ctrlPr>
                          </m:accPr>
                          <m:e>
                            <m:r>
                              <a:rPr lang="en-US" b="1" i="0" smtClean="0">
                                <a:latin typeface="Cambria Math" panose="02040503050406030204" pitchFamily="18" charset="0"/>
                              </a:rPr>
                              <m:t>𝐨</m:t>
                            </m:r>
                          </m:e>
                        </m:acc>
                      </m:e>
                    </m:d>
                  </m:oMath>
                </a14:m>
                <a:endParaRPr lang="en-US" dirty="0"/>
              </a:p>
              <a:p>
                <a:pPr lvl="1"/>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2D49B69F-484B-AD43-B941-CC1DA5FEFEDF}"/>
                  </a:ext>
                </a:extLst>
              </p:cNvPr>
              <p:cNvSpPr>
                <a:spLocks noGrp="1" noRot="1" noChangeAspect="1" noMove="1" noResize="1" noEditPoints="1" noAdjustHandles="1" noChangeArrowheads="1" noChangeShapeType="1" noTextEdit="1"/>
              </p:cNvSpPr>
              <p:nvPr>
                <p:ph idx="1"/>
              </p:nvPr>
            </p:nvSpPr>
            <p:spPr>
              <a:blipFill>
                <a:blip r:embed="rId2"/>
                <a:stretch>
                  <a:fillRect l="-1086" t="-2326" r="-144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983612F-B448-D6B6-DA67-0233C1D7CA61}"/>
              </a:ext>
            </a:extLst>
          </p:cNvPr>
          <p:cNvSpPr>
            <a:spLocks noGrp="1"/>
          </p:cNvSpPr>
          <p:nvPr>
            <p:ph type="sldNum" sz="quarter" idx="12"/>
          </p:nvPr>
        </p:nvSpPr>
        <p:spPr/>
        <p:txBody>
          <a:bodyPr/>
          <a:lstStyle/>
          <a:p>
            <a:fld id="{2B850E6D-BB5C-7A46-A3BC-ABE026CB5318}" type="slidenum">
              <a:rPr lang="en-US" smtClean="0"/>
              <a:t>27</a:t>
            </a:fld>
            <a:endParaRPr lang="en-US"/>
          </a:p>
        </p:txBody>
      </p:sp>
    </p:spTree>
    <p:extLst>
      <p:ext uri="{BB962C8B-B14F-4D97-AF65-F5344CB8AC3E}">
        <p14:creationId xmlns:p14="http://schemas.microsoft.com/office/powerpoint/2010/main" val="4247432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7F890-A3DE-62AB-643F-B6D54BAF1450}"/>
              </a:ext>
            </a:extLst>
          </p:cNvPr>
          <p:cNvSpPr>
            <a:spLocks noGrp="1"/>
          </p:cNvSpPr>
          <p:nvPr>
            <p:ph type="title"/>
          </p:nvPr>
        </p:nvSpPr>
        <p:spPr/>
        <p:txBody>
          <a:bodyPr>
            <a:normAutofit/>
          </a:bodyPr>
          <a:lstStyle/>
          <a:p>
            <a:r>
              <a:rPr lang="en-US" dirty="0"/>
              <a:t>Multivariate Outlier Detection Using the </a:t>
            </a:r>
            <a:r>
              <a:rPr lang="el-GR" dirty="0"/>
              <a:t>χ</a:t>
            </a:r>
            <a:r>
              <a:rPr lang="el-GR" baseline="30000" dirty="0"/>
              <a:t>2</a:t>
            </a:r>
            <a:r>
              <a:rPr lang="el-GR" dirty="0"/>
              <a:t>-</a:t>
            </a:r>
            <a:r>
              <a:rPr lang="en-US" dirty="0"/>
              <a:t>statistic</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F3701D-5D78-7199-1F70-0E458C2BBE3C}"/>
                  </a:ext>
                </a:extLst>
              </p:cNvPr>
              <p:cNvSpPr>
                <a:spLocks noGrp="1"/>
              </p:cNvSpPr>
              <p:nvPr>
                <p:ph idx="1"/>
              </p:nvPr>
            </p:nvSpPr>
            <p:spPr/>
            <p:txBody>
              <a:bodyPr/>
              <a:lstStyle/>
              <a:p>
                <a:r>
                  <a:rPr lang="en-US" dirty="0"/>
                  <a:t>The </a:t>
                </a:r>
                <a:r>
                  <a:rPr lang="el-GR" dirty="0"/>
                  <a:t>χ</a:t>
                </a:r>
                <a:r>
                  <a:rPr lang="el-GR" baseline="30000" dirty="0"/>
                  <a:t>2</a:t>
                </a:r>
                <a:r>
                  <a:rPr lang="el-GR" dirty="0"/>
                  <a:t>-</a:t>
                </a:r>
                <a:r>
                  <a:rPr lang="en-US" dirty="0"/>
                  <a:t>statistic is </a:t>
                </a:r>
                <a:br>
                  <a:rPr lang="en-US" dirty="0"/>
                </a:b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𝜒</m:t>
                        </m:r>
                      </m:e>
                      <m:sup>
                        <m:r>
                          <a:rPr lang="en-US" b="0" i="1" smtClean="0">
                            <a:latin typeface="Cambria Math" panose="02040503050406030204" pitchFamily="18" charset="0"/>
                          </a:rPr>
                          <m:t>2</m:t>
                        </m:r>
                      </m:sup>
                    </m:sSup>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𝑜</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𝑖</m:t>
                                        </m:r>
                                      </m:sub>
                                    </m:sSub>
                                  </m:e>
                                </m:d>
                              </m:e>
                              <m:sup>
                                <m:r>
                                  <a:rPr lang="en-US" b="0" i="1" smtClean="0">
                                    <a:latin typeface="Cambria Math" panose="02040503050406030204" pitchFamily="18" charset="0"/>
                                  </a:rPr>
                                  <m:t>2</m:t>
                                </m:r>
                              </m:sup>
                            </m:s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𝑖</m:t>
                                </m:r>
                              </m:sub>
                            </m:sSub>
                          </m:den>
                        </m:f>
                      </m:e>
                    </m:nary>
                  </m:oMath>
                </a14:m>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𝑜</m:t>
                        </m:r>
                      </m:e>
                      <m:sub>
                        <m:r>
                          <a:rPr lang="en-US" b="0" i="1" smtClean="0">
                            <a:latin typeface="Cambria Math" panose="02040503050406030204" pitchFamily="18" charset="0"/>
                          </a:rPr>
                          <m:t>𝑖</m:t>
                        </m:r>
                      </m:sub>
                    </m:sSub>
                    <m:r>
                      <a:rPr lang="en-US" b="0" i="1" smtClean="0">
                        <a:latin typeface="Cambria Math" panose="02040503050406030204" pitchFamily="18" charset="0"/>
                      </a:rPr>
                      <m:t> </m:t>
                    </m:r>
                  </m:oMath>
                </a14:m>
                <a:r>
                  <a:rPr lang="en-US" b="0" dirty="0">
                    <a:latin typeface="Cambria Math" panose="02040503050406030204" pitchFamily="18" charset="0"/>
                  </a:rPr>
                  <a:t>is the value of </a:t>
                </a:r>
                <a14:m>
                  <m:oMath xmlns:m="http://schemas.openxmlformats.org/officeDocument/2006/math">
                    <m:r>
                      <a:rPr lang="en-US" b="0" i="1" dirty="0" smtClean="0">
                        <a:latin typeface="Cambria Math" panose="02040503050406030204" pitchFamily="18" charset="0"/>
                      </a:rPr>
                      <m:t>𝑜</m:t>
                    </m:r>
                  </m:oMath>
                </a14:m>
                <a:r>
                  <a:rPr lang="en-US" b="0" dirty="0">
                    <a:latin typeface="Cambria Math" panose="02040503050406030204" pitchFamily="18" charset="0"/>
                  </a:rPr>
                  <a:t> on the </a:t>
                </a:r>
                <a:r>
                  <a:rPr lang="en-US" b="0" dirty="0" err="1">
                    <a:latin typeface="Cambria Math" panose="02040503050406030204" pitchFamily="18" charset="0"/>
                  </a:rPr>
                  <a:t>i-th</a:t>
                </a:r>
                <a:r>
                  <a:rPr lang="en-US" b="0" dirty="0">
                    <a:latin typeface="Cambria Math" panose="02040503050406030204" pitchFamily="18" charset="0"/>
                  </a:rPr>
                  <a:t> dimension</a:t>
                </a:r>
              </a:p>
              <a:p>
                <a:pPr lvl="1"/>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𝐸</m:t>
                        </m:r>
                      </m:e>
                      <m:sub>
                        <m:r>
                          <a:rPr lang="en-US" i="1" dirty="0" smtClean="0">
                            <a:latin typeface="Cambria Math" panose="02040503050406030204" pitchFamily="18" charset="0"/>
                          </a:rPr>
                          <m:t>𝑖</m:t>
                        </m:r>
                      </m:sub>
                    </m:sSub>
                  </m:oMath>
                </a14:m>
                <a:r>
                  <a:rPr lang="en-US" dirty="0"/>
                  <a:t> is the mean of the </a:t>
                </a:r>
                <a:r>
                  <a:rPr lang="en-US" dirty="0" err="1"/>
                  <a:t>i</a:t>
                </a:r>
                <a:r>
                  <a:rPr lang="en-US" dirty="0"/>
                  <a:t>-dimension among all objects </a:t>
                </a:r>
              </a:p>
              <a:p>
                <a:r>
                  <a:rPr lang="en-US" dirty="0"/>
                  <a:t>If the </a:t>
                </a:r>
                <a:r>
                  <a:rPr lang="el-GR" dirty="0"/>
                  <a:t>χ</a:t>
                </a:r>
                <a:r>
                  <a:rPr lang="el-GR" baseline="30000" dirty="0"/>
                  <a:t>2</a:t>
                </a:r>
                <a:r>
                  <a:rPr lang="el-GR" dirty="0"/>
                  <a:t>-</a:t>
                </a:r>
                <a:r>
                  <a:rPr lang="en-US" dirty="0"/>
                  <a:t>statistic is large, the object is an outlier</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60F3701D-5D78-7199-1F70-0E458C2BBE3C}"/>
                  </a:ext>
                </a:extLst>
              </p:cNvPr>
              <p:cNvSpPr>
                <a:spLocks noGrp="1" noRot="1" noChangeAspect="1" noMove="1" noResize="1" noEditPoints="1" noAdjustHandles="1" noChangeArrowheads="1" noChangeShapeType="1" noTextEdit="1"/>
              </p:cNvSpPr>
              <p:nvPr>
                <p:ph idx="1"/>
              </p:nvPr>
            </p:nvSpPr>
            <p:spPr>
              <a:blipFill>
                <a:blip r:embed="rId2"/>
                <a:stretch>
                  <a:fillRect l="-1086" t="-2441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1C9A417-70E9-3231-685A-700EE5483228}"/>
              </a:ext>
            </a:extLst>
          </p:cNvPr>
          <p:cNvSpPr>
            <a:spLocks noGrp="1"/>
          </p:cNvSpPr>
          <p:nvPr>
            <p:ph type="sldNum" sz="quarter" idx="12"/>
          </p:nvPr>
        </p:nvSpPr>
        <p:spPr/>
        <p:txBody>
          <a:bodyPr/>
          <a:lstStyle/>
          <a:p>
            <a:fld id="{2B850E6D-BB5C-7A46-A3BC-ABE026CB5318}" type="slidenum">
              <a:rPr lang="en-US" smtClean="0"/>
              <a:t>28</a:t>
            </a:fld>
            <a:endParaRPr lang="en-US"/>
          </a:p>
        </p:txBody>
      </p:sp>
    </p:spTree>
    <p:extLst>
      <p:ext uri="{BB962C8B-B14F-4D97-AF65-F5344CB8AC3E}">
        <p14:creationId xmlns:p14="http://schemas.microsoft.com/office/powerpoint/2010/main" val="217844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AAD4-EA1B-4BA8-9D4F-164BB9FE6171}"/>
              </a:ext>
            </a:extLst>
          </p:cNvPr>
          <p:cNvSpPr>
            <a:spLocks noGrp="1"/>
          </p:cNvSpPr>
          <p:nvPr>
            <p:ph type="title"/>
          </p:nvPr>
        </p:nvSpPr>
        <p:spPr/>
        <p:txBody>
          <a:bodyPr/>
          <a:lstStyle/>
          <a:p>
            <a:r>
              <a:rPr lang="en-US" dirty="0"/>
              <a:t>Using a Mixture of Parametric Distributions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2E6471A-6992-B2C1-0153-D06597BBBB0B}"/>
                  </a:ext>
                </a:extLst>
              </p:cNvPr>
              <p:cNvSpPr>
                <a:spLocks noGrp="1"/>
              </p:cNvSpPr>
              <p:nvPr>
                <p:ph idx="1"/>
              </p:nvPr>
            </p:nvSpPr>
            <p:spPr>
              <a:xfrm>
                <a:off x="838199" y="1825625"/>
                <a:ext cx="7917873" cy="4351338"/>
              </a:xfrm>
            </p:spPr>
            <p:txBody>
              <a:bodyPr>
                <a:normAutofit fontScale="92500" lnSpcReduction="10000"/>
              </a:bodyPr>
              <a:lstStyle/>
              <a:p>
                <a:r>
                  <a:rPr lang="en-US" dirty="0"/>
                  <a:t>Assume that the data is generated by a mixture of parametric distributions </a:t>
                </a:r>
              </a:p>
              <a:p>
                <a:r>
                  <a:rPr lang="en-US" dirty="0"/>
                  <a:t>Assume two normal distributions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Θ</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a:t> and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Θ</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endParaRPr lang="en-US" dirty="0"/>
              </a:p>
              <a:p>
                <a:r>
                  <a:rPr lang="en-US" dirty="0"/>
                  <a:t>The probability that o is generated by the mixture of the two distributions is given by </a:t>
                </a:r>
                <a:br>
                  <a:rPr lang="en-US" dirty="0"/>
                </a:b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Pr</m:t>
                        </m:r>
                      </m:fName>
                      <m:e>
                        <m:d>
                          <m:dPr>
                            <m:ctrlPr>
                              <a:rPr lang="en-US" b="0" i="1" smtClean="0">
                                <a:latin typeface="Cambria Math" panose="02040503050406030204" pitchFamily="18" charset="0"/>
                              </a:rPr>
                            </m:ctrlPr>
                          </m:dPr>
                          <m:e>
                            <m:r>
                              <a:rPr lang="en-US" b="1" i="1" smtClean="0">
                                <a:latin typeface="Cambria Math" panose="02040503050406030204" pitchFamily="18" charset="0"/>
                              </a:rPr>
                              <m:t>𝒐</m:t>
                            </m:r>
                          </m:e>
                          <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Θ</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Θ</m:t>
                                </m:r>
                              </m:e>
                              <m:sub>
                                <m:r>
                                  <a:rPr lang="en-US" b="0" i="1" smtClean="0">
                                    <a:latin typeface="Cambria Math" panose="02040503050406030204" pitchFamily="18" charset="0"/>
                                  </a:rPr>
                                  <m:t>2</m:t>
                                </m:r>
                              </m:sub>
                            </m:sSub>
                          </m:e>
                        </m:d>
                      </m:e>
                    </m:fun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Θ</m:t>
                            </m:r>
                          </m:e>
                          <m:sub>
                            <m:r>
                              <a:rPr lang="en-US" b="0" i="1" smtClean="0">
                                <a:latin typeface="Cambria Math" panose="02040503050406030204" pitchFamily="18" charset="0"/>
                              </a:rPr>
                              <m:t>1</m:t>
                            </m:r>
                          </m:sub>
                        </m:sSub>
                      </m:sub>
                    </m:sSub>
                    <m:d>
                      <m:dPr>
                        <m:ctrlPr>
                          <a:rPr lang="en-US" b="0" i="1" smtClean="0">
                            <a:latin typeface="Cambria Math" panose="02040503050406030204" pitchFamily="18" charset="0"/>
                          </a:rPr>
                        </m:ctrlPr>
                      </m:dPr>
                      <m:e>
                        <m:r>
                          <a:rPr lang="en-US" b="1" i="1" smtClean="0">
                            <a:latin typeface="Cambria Math" panose="02040503050406030204" pitchFamily="18" charset="0"/>
                          </a:rPr>
                          <m:t>𝒐</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𝑓</m:t>
                        </m:r>
                      </m:e>
                      <m:sub>
                        <m:sSub>
                          <m:sSubPr>
                            <m:ctrlPr>
                              <a:rPr lang="en-US" i="1">
                                <a:latin typeface="Cambria Math" panose="02040503050406030204" pitchFamily="18" charset="0"/>
                              </a:rPr>
                            </m:ctrlPr>
                          </m:sSubPr>
                          <m:e>
                            <m:r>
                              <m:rPr>
                                <m:sty m:val="p"/>
                              </m:rPr>
                              <a:rPr lang="en-US">
                                <a:latin typeface="Cambria Math" panose="02040503050406030204" pitchFamily="18" charset="0"/>
                              </a:rPr>
                              <m:t>Θ</m:t>
                            </m:r>
                          </m:e>
                          <m:sub>
                            <m:r>
                              <a:rPr lang="en-US" b="0" i="1" smtClean="0">
                                <a:latin typeface="Cambria Math" panose="02040503050406030204" pitchFamily="18" charset="0"/>
                              </a:rPr>
                              <m:t>2</m:t>
                            </m:r>
                          </m:sub>
                        </m:sSub>
                      </m:sub>
                    </m:sSub>
                    <m:r>
                      <a:rPr lang="en-US" i="1">
                        <a:latin typeface="Cambria Math" panose="02040503050406030204" pitchFamily="18" charset="0"/>
                      </a:rPr>
                      <m:t>(</m:t>
                    </m:r>
                    <m:r>
                      <a:rPr lang="en-US" b="1" i="1">
                        <a:latin typeface="Cambria Math" panose="02040503050406030204" pitchFamily="18" charset="0"/>
                      </a:rPr>
                      <m:t>𝒐</m:t>
                    </m:r>
                    <m:r>
                      <a:rPr lang="en-US" i="1">
                        <a:latin typeface="Cambria Math" panose="02040503050406030204" pitchFamily="18" charset="0"/>
                      </a:rPr>
                      <m:t>)</m:t>
                    </m:r>
                  </m:oMath>
                </a14:m>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Θ</m:t>
                            </m:r>
                          </m:e>
                          <m:sub>
                            <m:r>
                              <a:rPr lang="en-US" b="0" i="1" smtClean="0">
                                <a:latin typeface="Cambria Math" panose="02040503050406030204" pitchFamily="18" charset="0"/>
                              </a:rPr>
                              <m:t>1</m:t>
                            </m:r>
                          </m:sub>
                        </m:sSub>
                      </m:sub>
                    </m:sSub>
                    <m:d>
                      <m:dPr>
                        <m:ctrlPr>
                          <a:rPr lang="en-US" b="0" i="1" smtClean="0">
                            <a:latin typeface="Cambria Math" panose="02040503050406030204" pitchFamily="18" charset="0"/>
                          </a:rPr>
                        </m:ctrlPr>
                      </m:dPr>
                      <m:e>
                        <m:r>
                          <a:rPr lang="en-US" b="1" i="1" smtClean="0">
                            <a:latin typeface="Cambria Math" panose="02040503050406030204" pitchFamily="18" charset="0"/>
                          </a:rPr>
                          <m:t>𝒐</m:t>
                        </m:r>
                      </m:e>
                    </m:d>
                  </m:oMath>
                </a14:m>
                <a:r>
                  <a:rPr lang="el-GR" dirty="0"/>
                  <a:t> </a:t>
                </a:r>
                <a:r>
                  <a:rPr lang="en-US" dirty="0"/>
                  <a:t>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sSub>
                          <m:sSubPr>
                            <m:ctrlPr>
                              <a:rPr lang="en-US" i="1">
                                <a:latin typeface="Cambria Math" panose="02040503050406030204" pitchFamily="18" charset="0"/>
                              </a:rPr>
                            </m:ctrlPr>
                          </m:sSubPr>
                          <m:e>
                            <m:r>
                              <m:rPr>
                                <m:sty m:val="p"/>
                              </m:rPr>
                              <a:rPr lang="en-US">
                                <a:latin typeface="Cambria Math" panose="02040503050406030204" pitchFamily="18" charset="0"/>
                              </a:rPr>
                              <m:t>Θ</m:t>
                            </m:r>
                          </m:e>
                          <m:sub>
                            <m:r>
                              <a:rPr lang="en-US" i="1">
                                <a:latin typeface="Cambria Math" panose="02040503050406030204" pitchFamily="18" charset="0"/>
                              </a:rPr>
                              <m:t>2</m:t>
                            </m:r>
                          </m:sub>
                        </m:sSub>
                      </m:sub>
                    </m:sSub>
                    <m:r>
                      <a:rPr lang="en-US" i="1">
                        <a:latin typeface="Cambria Math" panose="02040503050406030204" pitchFamily="18" charset="0"/>
                      </a:rPr>
                      <m:t>(</m:t>
                    </m:r>
                    <m:r>
                      <a:rPr lang="en-US" b="1" i="1">
                        <a:latin typeface="Cambria Math" panose="02040503050406030204" pitchFamily="18" charset="0"/>
                      </a:rPr>
                      <m:t>𝒐</m:t>
                    </m:r>
                    <m:r>
                      <a:rPr lang="en-US" i="1">
                        <a:latin typeface="Cambria Math" panose="02040503050406030204" pitchFamily="18" charset="0"/>
                      </a:rPr>
                      <m:t>)</m:t>
                    </m:r>
                  </m:oMath>
                </a14:m>
                <a:r>
                  <a:rPr lang="el-GR" dirty="0"/>
                  <a:t> </a:t>
                </a:r>
                <a:r>
                  <a:rPr lang="en-US" dirty="0"/>
                  <a:t>are the probability density functions of </a:t>
                </a:r>
                <a:r>
                  <a:rPr lang="el-GR" dirty="0"/>
                  <a:t>Θ1 </a:t>
                </a:r>
                <a:r>
                  <a:rPr lang="en-US" dirty="0"/>
                  <a:t>and </a:t>
                </a:r>
                <a:r>
                  <a:rPr lang="el-GR" dirty="0"/>
                  <a:t>Θ2 </a:t>
                </a:r>
                <a:r>
                  <a:rPr lang="en-US" dirty="0"/>
                  <a:t>respectively</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oMath>
                </a14:m>
                <a:r>
                  <a:rPr lang="en-US" dirty="0"/>
                  <a:t> are the weights of two probability density functions</a:t>
                </a:r>
              </a:p>
              <a:p>
                <a:pPr lvl="1"/>
                <a:r>
                  <a:rPr lang="en-US" dirty="0"/>
                  <a:t>The parameters can be computed using the EM algorithm</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F2E6471A-6992-B2C1-0153-D06597BBBB0B}"/>
                  </a:ext>
                </a:extLst>
              </p:cNvPr>
              <p:cNvSpPr>
                <a:spLocks noGrp="1" noRot="1" noChangeAspect="1" noMove="1" noResize="1" noEditPoints="1" noAdjustHandles="1" noChangeArrowheads="1" noChangeShapeType="1" noTextEdit="1"/>
              </p:cNvSpPr>
              <p:nvPr>
                <p:ph idx="1"/>
              </p:nvPr>
            </p:nvSpPr>
            <p:spPr>
              <a:xfrm>
                <a:off x="838199" y="1825625"/>
                <a:ext cx="7917873" cy="4351338"/>
              </a:xfrm>
              <a:blipFill>
                <a:blip r:embed="rId2"/>
                <a:stretch>
                  <a:fillRect l="-1120" t="-2616" r="-48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F18827E-DEFD-FF17-0494-53A85A8F8AF9}"/>
              </a:ext>
            </a:extLst>
          </p:cNvPr>
          <p:cNvSpPr>
            <a:spLocks noGrp="1"/>
          </p:cNvSpPr>
          <p:nvPr>
            <p:ph type="sldNum" sz="quarter" idx="12"/>
          </p:nvPr>
        </p:nvSpPr>
        <p:spPr/>
        <p:txBody>
          <a:bodyPr/>
          <a:lstStyle/>
          <a:p>
            <a:fld id="{2B850E6D-BB5C-7A46-A3BC-ABE026CB5318}" type="slidenum">
              <a:rPr lang="en-US" smtClean="0"/>
              <a:t>29</a:t>
            </a:fld>
            <a:endParaRPr lang="en-US" dirty="0"/>
          </a:p>
        </p:txBody>
      </p:sp>
      <p:pic>
        <p:nvPicPr>
          <p:cNvPr id="5" name="Picture 4">
            <a:extLst>
              <a:ext uri="{FF2B5EF4-FFF2-40B4-BE49-F238E27FC236}">
                <a16:creationId xmlns:a16="http://schemas.microsoft.com/office/drawing/2014/main" id="{C61E2775-EC39-DD2E-F7A0-716CD55F7F10}"/>
              </a:ext>
            </a:extLst>
          </p:cNvPr>
          <p:cNvPicPr>
            <a:picLocks noChangeAspect="1"/>
          </p:cNvPicPr>
          <p:nvPr/>
        </p:nvPicPr>
        <p:blipFill>
          <a:blip r:embed="rId3"/>
          <a:stretch>
            <a:fillRect/>
          </a:stretch>
        </p:blipFill>
        <p:spPr>
          <a:xfrm>
            <a:off x="8610600" y="2327564"/>
            <a:ext cx="3474846" cy="3075709"/>
          </a:xfrm>
          <a:prstGeom prst="rect">
            <a:avLst/>
          </a:prstGeom>
        </p:spPr>
      </p:pic>
    </p:spTree>
    <p:extLst>
      <p:ext uri="{BB962C8B-B14F-4D97-AF65-F5344CB8AC3E}">
        <p14:creationId xmlns:p14="http://schemas.microsoft.com/office/powerpoint/2010/main" val="668960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ED45-497E-AF91-826C-7B48B4028CE3}"/>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5FE9729F-9F97-9235-9138-E28BA475DFEE}"/>
              </a:ext>
            </a:extLst>
          </p:cNvPr>
          <p:cNvSpPr>
            <a:spLocks noGrp="1"/>
          </p:cNvSpPr>
          <p:nvPr>
            <p:ph idx="1"/>
          </p:nvPr>
        </p:nvSpPr>
        <p:spPr/>
        <p:txBody>
          <a:bodyPr>
            <a:normAutofit lnSpcReduction="10000"/>
          </a:bodyPr>
          <a:lstStyle/>
          <a:p>
            <a:r>
              <a:rPr lang="en-US" dirty="0"/>
              <a:t>How to detect suspicious credit card transactions, such as transactions of unusual amounts and multiple onsite transactions within 10 minutes in two locations hundreds of miles away?</a:t>
            </a:r>
          </a:p>
          <a:p>
            <a:r>
              <a:rPr lang="en-US" dirty="0"/>
              <a:t>Most transactions are normal and only very few are anormal</a:t>
            </a:r>
          </a:p>
          <a:p>
            <a:r>
              <a:rPr lang="en-US" dirty="0"/>
              <a:t>Outlier detection (also known as anomaly detection) is the process of finding outliers or anomalies, the data objects with behaviors that are very different from expectation </a:t>
            </a:r>
          </a:p>
          <a:p>
            <a:r>
              <a:rPr lang="en-US" dirty="0"/>
              <a:t>Many applications, such as medical care, public safety and security, industry damage detection, image processing, sensor and video network surveillance, national security, and system intrusion detection</a:t>
            </a:r>
          </a:p>
          <a:p>
            <a:endParaRPr lang="en-US" dirty="0"/>
          </a:p>
        </p:txBody>
      </p:sp>
      <p:sp>
        <p:nvSpPr>
          <p:cNvPr id="4" name="Slide Number Placeholder 3">
            <a:extLst>
              <a:ext uri="{FF2B5EF4-FFF2-40B4-BE49-F238E27FC236}">
                <a16:creationId xmlns:a16="http://schemas.microsoft.com/office/drawing/2014/main" id="{1B69A674-2238-28D9-F3B9-D00814523BC7}"/>
              </a:ext>
            </a:extLst>
          </p:cNvPr>
          <p:cNvSpPr>
            <a:spLocks noGrp="1"/>
          </p:cNvSpPr>
          <p:nvPr>
            <p:ph type="sldNum" sz="quarter" idx="12"/>
          </p:nvPr>
        </p:nvSpPr>
        <p:spPr/>
        <p:txBody>
          <a:bodyPr/>
          <a:lstStyle/>
          <a:p>
            <a:fld id="{2B850E6D-BB5C-7A46-A3BC-ABE026CB5318}" type="slidenum">
              <a:rPr lang="en-US" smtClean="0"/>
              <a:t>3</a:t>
            </a:fld>
            <a:endParaRPr lang="en-US"/>
          </a:p>
        </p:txBody>
      </p:sp>
    </p:spTree>
    <p:extLst>
      <p:ext uri="{BB962C8B-B14F-4D97-AF65-F5344CB8AC3E}">
        <p14:creationId xmlns:p14="http://schemas.microsoft.com/office/powerpoint/2010/main" val="3742123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FC9D-BA40-875A-9562-0F61AF0A716C}"/>
              </a:ext>
            </a:extLst>
          </p:cNvPr>
          <p:cNvSpPr>
            <a:spLocks noGrp="1"/>
          </p:cNvSpPr>
          <p:nvPr>
            <p:ph type="title"/>
          </p:nvPr>
        </p:nvSpPr>
        <p:spPr/>
        <p:txBody>
          <a:bodyPr/>
          <a:lstStyle/>
          <a:p>
            <a:r>
              <a:rPr lang="en-US" dirty="0"/>
              <a:t>A Nonparametric Method: Using Histogram</a:t>
            </a:r>
          </a:p>
        </p:txBody>
      </p:sp>
      <p:sp>
        <p:nvSpPr>
          <p:cNvPr id="3" name="Content Placeholder 2">
            <a:extLst>
              <a:ext uri="{FF2B5EF4-FFF2-40B4-BE49-F238E27FC236}">
                <a16:creationId xmlns:a16="http://schemas.microsoft.com/office/drawing/2014/main" id="{FEFBD656-DD21-2C68-39C7-D7C8D5EAE7BC}"/>
              </a:ext>
            </a:extLst>
          </p:cNvPr>
          <p:cNvSpPr>
            <a:spLocks noGrp="1"/>
          </p:cNvSpPr>
          <p:nvPr>
            <p:ph idx="1"/>
          </p:nvPr>
        </p:nvSpPr>
        <p:spPr>
          <a:xfrm>
            <a:off x="838200" y="1825625"/>
            <a:ext cx="7419109" cy="4351338"/>
          </a:xfrm>
        </p:spPr>
        <p:txBody>
          <a:bodyPr/>
          <a:lstStyle/>
          <a:p>
            <a:r>
              <a:rPr lang="en-US" dirty="0"/>
              <a:t>Construct a histogram us- </a:t>
            </a:r>
            <a:r>
              <a:rPr lang="en-US" dirty="0" err="1"/>
              <a:t>ing</a:t>
            </a:r>
            <a:r>
              <a:rPr lang="en-US" dirty="0"/>
              <a:t> the input data (training data) </a:t>
            </a:r>
          </a:p>
          <a:p>
            <a:r>
              <a:rPr lang="en-US" dirty="0"/>
              <a:t>If the object falls in one of the histogram’s bins, the object is regarded as normal</a:t>
            </a:r>
          </a:p>
          <a:p>
            <a:pPr lvl="1"/>
            <a:r>
              <a:rPr lang="en-US" dirty="0"/>
              <a:t>Otherwise, it is considered an outlier</a:t>
            </a:r>
          </a:p>
          <a:p>
            <a:r>
              <a:rPr lang="en-US" dirty="0"/>
              <a:t>Use the histogram to assign an outlier score to an object, such as the reciprocal of the volume of the bin in which the object falls</a:t>
            </a:r>
          </a:p>
          <a:p>
            <a:r>
              <a:rPr lang="en-US" dirty="0"/>
              <a:t>Drawbacks: hard to choose an appropriate bin size</a:t>
            </a:r>
          </a:p>
        </p:txBody>
      </p:sp>
      <p:sp>
        <p:nvSpPr>
          <p:cNvPr id="4" name="Slide Number Placeholder 3">
            <a:extLst>
              <a:ext uri="{FF2B5EF4-FFF2-40B4-BE49-F238E27FC236}">
                <a16:creationId xmlns:a16="http://schemas.microsoft.com/office/drawing/2014/main" id="{098587A4-1CD0-E8CB-5330-92A30CCC285D}"/>
              </a:ext>
            </a:extLst>
          </p:cNvPr>
          <p:cNvSpPr>
            <a:spLocks noGrp="1"/>
          </p:cNvSpPr>
          <p:nvPr>
            <p:ph type="sldNum" sz="quarter" idx="12"/>
          </p:nvPr>
        </p:nvSpPr>
        <p:spPr/>
        <p:txBody>
          <a:bodyPr/>
          <a:lstStyle/>
          <a:p>
            <a:fld id="{2B850E6D-BB5C-7A46-A3BC-ABE026CB5318}" type="slidenum">
              <a:rPr lang="en-US" smtClean="0"/>
              <a:t>30</a:t>
            </a:fld>
            <a:endParaRPr lang="en-US"/>
          </a:p>
        </p:txBody>
      </p:sp>
      <p:pic>
        <p:nvPicPr>
          <p:cNvPr id="6" name="Picture 5">
            <a:extLst>
              <a:ext uri="{FF2B5EF4-FFF2-40B4-BE49-F238E27FC236}">
                <a16:creationId xmlns:a16="http://schemas.microsoft.com/office/drawing/2014/main" id="{E1D12CAE-6199-6D71-4F58-FCE5BF82A522}"/>
              </a:ext>
            </a:extLst>
          </p:cNvPr>
          <p:cNvPicPr>
            <a:picLocks noChangeAspect="1"/>
          </p:cNvPicPr>
          <p:nvPr/>
        </p:nvPicPr>
        <p:blipFill>
          <a:blip r:embed="rId2"/>
          <a:stretch>
            <a:fillRect/>
          </a:stretch>
        </p:blipFill>
        <p:spPr>
          <a:xfrm>
            <a:off x="8257309" y="3367942"/>
            <a:ext cx="3825837" cy="3038703"/>
          </a:xfrm>
          <a:prstGeom prst="rect">
            <a:avLst/>
          </a:prstGeom>
        </p:spPr>
      </p:pic>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09C59134-142C-7FCB-7360-01A28F47BD9F}"/>
                  </a:ext>
                </a:extLst>
              </p:cNvPr>
              <p:cNvGraphicFramePr>
                <a:graphicFrameLocks noGrp="1"/>
              </p:cNvGraphicFramePr>
              <p:nvPr/>
            </p:nvGraphicFramePr>
            <p:xfrm>
              <a:off x="8948718" y="1793890"/>
              <a:ext cx="2443018" cy="1605788"/>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1001992631"/>
                        </a:ext>
                      </a:extLst>
                    </a:gridCol>
                    <a:gridCol w="1427018">
                      <a:extLst>
                        <a:ext uri="{9D8B030D-6E8A-4147-A177-3AD203B41FA5}">
                          <a16:colId xmlns:a16="http://schemas.microsoft.com/office/drawing/2014/main" val="781663520"/>
                        </a:ext>
                      </a:extLst>
                    </a:gridCol>
                  </a:tblGrid>
                  <a:tr h="370840">
                    <a:tc>
                      <a:txBody>
                        <a:bodyPr/>
                        <a:lstStyle/>
                        <a:p>
                          <a:pPr algn="ctr"/>
                          <a:r>
                            <a:rPr lang="en-US" dirty="0"/>
                            <a:t>Amount</a:t>
                          </a:r>
                        </a:p>
                      </a:txBody>
                      <a:tcPr anchor="ctr"/>
                    </a:tc>
                    <a:tc>
                      <a:txBody>
                        <a:bodyPr/>
                        <a:lstStyle/>
                        <a:p>
                          <a:pPr algn="ctr"/>
                          <a:r>
                            <a:rPr lang="en-US" dirty="0"/>
                            <a:t>Outlier score</a:t>
                          </a:r>
                        </a:p>
                      </a:txBody>
                      <a:tcPr anchor="ctr"/>
                    </a:tc>
                    <a:extLst>
                      <a:ext uri="{0D108BD9-81ED-4DB2-BD59-A6C34878D82A}">
                        <a16:rowId xmlns:a16="http://schemas.microsoft.com/office/drawing/2014/main" val="2152207867"/>
                      </a:ext>
                    </a:extLst>
                  </a:tr>
                  <a:tr h="370840">
                    <a:tc>
                      <a:txBody>
                        <a:bodyPr/>
                        <a:lstStyle/>
                        <a:p>
                          <a:pPr algn="ctr"/>
                          <a:r>
                            <a:rPr lang="en-US" dirty="0"/>
                            <a:t>$7500</a:t>
                          </a: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0.2%</m:t>
                                    </m:r>
                                  </m:den>
                                </m:f>
                                <m:r>
                                  <a:rPr lang="en-US" b="0" i="1" smtClean="0">
                                    <a:latin typeface="Cambria Math" panose="02040503050406030204" pitchFamily="18" charset="0"/>
                                  </a:rPr>
                                  <m:t>=500</m:t>
                                </m:r>
                              </m:oMath>
                            </m:oMathPara>
                          </a14:m>
                          <a:endParaRPr lang="en-US" dirty="0"/>
                        </a:p>
                      </a:txBody>
                      <a:tcPr anchor="ctr"/>
                    </a:tc>
                    <a:extLst>
                      <a:ext uri="{0D108BD9-81ED-4DB2-BD59-A6C34878D82A}">
                        <a16:rowId xmlns:a16="http://schemas.microsoft.com/office/drawing/2014/main" val="980101558"/>
                      </a:ext>
                    </a:extLst>
                  </a:tr>
                  <a:tr h="370840">
                    <a:tc>
                      <a:txBody>
                        <a:bodyPr/>
                        <a:lstStyle/>
                        <a:p>
                          <a:pPr algn="ctr"/>
                          <a:r>
                            <a:rPr lang="en-US" dirty="0"/>
                            <a:t>$385</a:t>
                          </a: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60%</m:t>
                                    </m:r>
                                  </m:den>
                                </m:f>
                                <m:r>
                                  <a:rPr lang="en-US" b="0" i="1" smtClean="0">
                                    <a:latin typeface="Cambria Math" panose="02040503050406030204" pitchFamily="18" charset="0"/>
                                  </a:rPr>
                                  <m:t>=1.67</m:t>
                                </m:r>
                              </m:oMath>
                            </m:oMathPara>
                          </a14:m>
                          <a:endParaRPr lang="en-US" dirty="0"/>
                        </a:p>
                      </a:txBody>
                      <a:tcPr anchor="ctr"/>
                    </a:tc>
                    <a:extLst>
                      <a:ext uri="{0D108BD9-81ED-4DB2-BD59-A6C34878D82A}">
                        <a16:rowId xmlns:a16="http://schemas.microsoft.com/office/drawing/2014/main" val="2356438720"/>
                      </a:ext>
                    </a:extLst>
                  </a:tr>
                </a:tbl>
              </a:graphicData>
            </a:graphic>
          </p:graphicFrame>
        </mc:Choice>
        <mc:Fallback xmlns="">
          <p:graphicFrame>
            <p:nvGraphicFramePr>
              <p:cNvPr id="7" name="Table 7">
                <a:extLst>
                  <a:ext uri="{FF2B5EF4-FFF2-40B4-BE49-F238E27FC236}">
                    <a16:creationId xmlns:a16="http://schemas.microsoft.com/office/drawing/2014/main" id="{09C59134-142C-7FCB-7360-01A28F47BD9F}"/>
                  </a:ext>
                </a:extLst>
              </p:cNvPr>
              <p:cNvGraphicFramePr>
                <a:graphicFrameLocks noGrp="1"/>
              </p:cNvGraphicFramePr>
              <p:nvPr/>
            </p:nvGraphicFramePr>
            <p:xfrm>
              <a:off x="8948718" y="1793890"/>
              <a:ext cx="2443018" cy="1605788"/>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1001992631"/>
                        </a:ext>
                      </a:extLst>
                    </a:gridCol>
                    <a:gridCol w="1427018">
                      <a:extLst>
                        <a:ext uri="{9D8B030D-6E8A-4147-A177-3AD203B41FA5}">
                          <a16:colId xmlns:a16="http://schemas.microsoft.com/office/drawing/2014/main" val="781663520"/>
                        </a:ext>
                      </a:extLst>
                    </a:gridCol>
                  </a:tblGrid>
                  <a:tr h="370840">
                    <a:tc>
                      <a:txBody>
                        <a:bodyPr/>
                        <a:lstStyle/>
                        <a:p>
                          <a:pPr algn="ctr"/>
                          <a:r>
                            <a:rPr lang="en-US" dirty="0"/>
                            <a:t>Amount</a:t>
                          </a:r>
                        </a:p>
                      </a:txBody>
                      <a:tcPr anchor="ctr"/>
                    </a:tc>
                    <a:tc>
                      <a:txBody>
                        <a:bodyPr/>
                        <a:lstStyle/>
                        <a:p>
                          <a:pPr algn="ctr"/>
                          <a:r>
                            <a:rPr lang="en-US" dirty="0"/>
                            <a:t>Outlier score</a:t>
                          </a:r>
                        </a:p>
                      </a:txBody>
                      <a:tcPr anchor="ctr"/>
                    </a:tc>
                    <a:extLst>
                      <a:ext uri="{0D108BD9-81ED-4DB2-BD59-A6C34878D82A}">
                        <a16:rowId xmlns:a16="http://schemas.microsoft.com/office/drawing/2014/main" val="2152207867"/>
                      </a:ext>
                    </a:extLst>
                  </a:tr>
                  <a:tr h="617474">
                    <a:tc>
                      <a:txBody>
                        <a:bodyPr/>
                        <a:lstStyle/>
                        <a:p>
                          <a:pPr algn="ctr"/>
                          <a:r>
                            <a:rPr lang="en-US" dirty="0"/>
                            <a:t>$7500</a:t>
                          </a:r>
                        </a:p>
                      </a:txBody>
                      <a:tcPr anchor="ctr"/>
                    </a:tc>
                    <a:tc>
                      <a:txBody>
                        <a:bodyPr/>
                        <a:lstStyle/>
                        <a:p>
                          <a:endParaRPr lang="en-US"/>
                        </a:p>
                      </a:txBody>
                      <a:tcPr anchor="ctr">
                        <a:blipFill>
                          <a:blip r:embed="rId3"/>
                          <a:stretch>
                            <a:fillRect l="-71681" t="-63265" r="-2655" b="-106122"/>
                          </a:stretch>
                        </a:blipFill>
                      </a:tcPr>
                    </a:tc>
                    <a:extLst>
                      <a:ext uri="{0D108BD9-81ED-4DB2-BD59-A6C34878D82A}">
                        <a16:rowId xmlns:a16="http://schemas.microsoft.com/office/drawing/2014/main" val="980101558"/>
                      </a:ext>
                    </a:extLst>
                  </a:tr>
                  <a:tr h="617474">
                    <a:tc>
                      <a:txBody>
                        <a:bodyPr/>
                        <a:lstStyle/>
                        <a:p>
                          <a:pPr algn="ctr"/>
                          <a:r>
                            <a:rPr lang="en-US" dirty="0"/>
                            <a:t>$385</a:t>
                          </a:r>
                        </a:p>
                      </a:txBody>
                      <a:tcPr anchor="ctr"/>
                    </a:tc>
                    <a:tc>
                      <a:txBody>
                        <a:bodyPr/>
                        <a:lstStyle/>
                        <a:p>
                          <a:endParaRPr lang="en-US"/>
                        </a:p>
                      </a:txBody>
                      <a:tcPr anchor="ctr">
                        <a:blipFill>
                          <a:blip r:embed="rId3"/>
                          <a:stretch>
                            <a:fillRect l="-71681" t="-163265" r="-2655" b="-6122"/>
                          </a:stretch>
                        </a:blipFill>
                      </a:tcPr>
                    </a:tc>
                    <a:extLst>
                      <a:ext uri="{0D108BD9-81ED-4DB2-BD59-A6C34878D82A}">
                        <a16:rowId xmlns:a16="http://schemas.microsoft.com/office/drawing/2014/main" val="2356438720"/>
                      </a:ext>
                    </a:extLst>
                  </a:tr>
                </a:tbl>
              </a:graphicData>
            </a:graphic>
          </p:graphicFrame>
        </mc:Fallback>
      </mc:AlternateContent>
    </p:spTree>
    <p:extLst>
      <p:ext uri="{BB962C8B-B14F-4D97-AF65-F5344CB8AC3E}">
        <p14:creationId xmlns:p14="http://schemas.microsoft.com/office/powerpoint/2010/main" val="1316308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DE0C-FA07-5390-77CB-1D7A3223E7A6}"/>
              </a:ext>
            </a:extLst>
          </p:cNvPr>
          <p:cNvSpPr>
            <a:spLocks noGrp="1"/>
          </p:cNvSpPr>
          <p:nvPr>
            <p:ph type="title"/>
          </p:nvPr>
        </p:nvSpPr>
        <p:spPr/>
        <p:txBody>
          <a:bodyPr/>
          <a:lstStyle/>
          <a:p>
            <a:r>
              <a:rPr lang="en-US" dirty="0"/>
              <a:t>Kernel Density Estimation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0DB2FC-4F40-C2D8-DBF9-BC685723CD0B}"/>
                  </a:ext>
                </a:extLst>
              </p:cNvPr>
              <p:cNvSpPr>
                <a:spLocks noGrp="1"/>
              </p:cNvSpPr>
              <p:nvPr>
                <p:ph idx="1"/>
              </p:nvPr>
            </p:nvSpPr>
            <p:spPr/>
            <p:txBody>
              <a:bodyPr>
                <a:normAutofit fontScale="92500" lnSpcReduction="20000"/>
              </a:bodyPr>
              <a:lstStyle/>
              <a:p>
                <a:r>
                  <a:rPr lang="en-US" dirty="0"/>
                  <a:t>A kernel K() is a non-negative real-valued integrable function that satisfies the two conditions </a:t>
                </a:r>
              </a:p>
              <a:p>
                <a:pPr lvl="1"/>
                <a14:m>
                  <m:oMath xmlns:m="http://schemas.openxmlformats.org/officeDocument/2006/math">
                    <m:nary>
                      <m:naryPr>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m:t>
                        </m:r>
                        <m:r>
                          <a:rPr lang="en-US" b="0" i="1" smtClean="0">
                            <a:latin typeface="Cambria Math" panose="02040503050406030204" pitchFamily="18" charset="0"/>
                          </a:rPr>
                          <m:t>∞</m:t>
                        </m:r>
                      </m:sub>
                      <m:sup>
                        <m:r>
                          <a:rPr lang="en-US" b="0" i="1" smtClean="0">
                            <a:latin typeface="Cambria Math" panose="02040503050406030204" pitchFamily="18" charset="0"/>
                          </a:rPr>
                          <m:t>∞</m:t>
                        </m:r>
                      </m:sup>
                      <m:e>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e>
                        </m:d>
                        <m:r>
                          <a:rPr lang="en-US" b="0" i="1" smtClean="0">
                            <a:latin typeface="Cambria Math" panose="02040503050406030204" pitchFamily="18" charset="0"/>
                          </a:rPr>
                          <m:t>𝑑𝑢</m:t>
                        </m:r>
                      </m:e>
                    </m:nary>
                    <m:r>
                      <a:rPr lang="en-US" b="0" i="1" smtClean="0">
                        <a:latin typeface="Cambria Math" panose="02040503050406030204" pitchFamily="18" charset="0"/>
                      </a:rPr>
                      <m:t>=1</m:t>
                    </m:r>
                  </m:oMath>
                </a14:m>
                <a:endParaRPr lang="en-US" dirty="0"/>
              </a:p>
              <a:p>
                <a:pPr lvl="1"/>
                <a14:m>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𝑢</m:t>
                        </m:r>
                      </m:e>
                    </m:d>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oMath>
                </a14:m>
                <a:r>
                  <a:rPr lang="en-US" dirty="0"/>
                  <a:t> for any </a:t>
                </a:r>
                <a14:m>
                  <m:oMath xmlns:m="http://schemas.openxmlformats.org/officeDocument/2006/math">
                    <m:r>
                      <a:rPr lang="en-US" i="1">
                        <a:latin typeface="Cambria Math" panose="02040503050406030204" pitchFamily="18" charset="0"/>
                      </a:rPr>
                      <m:t>𝑢</m:t>
                    </m:r>
                  </m:oMath>
                </a14:m>
                <a:endParaRPr lang="en-US" dirty="0"/>
              </a:p>
              <a:p>
                <a:pPr lvl="1"/>
                <a:r>
                  <a:rPr lang="en-US" dirty="0"/>
                  <a:t>A frequently used kernel is the standard Gaussian function with mean 0 and variance 1, that is, </a:t>
                </a:r>
                <a14:m>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den>
                            </m:f>
                          </m:sup>
                        </m:sSup>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rPr>
                              <m:t>𝜋</m:t>
                            </m:r>
                          </m:e>
                        </m:rad>
                      </m:den>
                    </m:f>
                  </m:oMath>
                </a14:m>
                <a:endParaRPr lang="en-US" dirty="0"/>
              </a:p>
              <a:p>
                <a:r>
                  <a:rPr lang="en-US" dirty="0"/>
                  <a:t>Let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𝑥</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sSub>
                      <m:sSubPr>
                        <m:ctrlPr>
                          <a:rPr lang="en-US" i="1" dirty="0" err="1" smtClean="0">
                            <a:latin typeface="Cambria Math" panose="02040503050406030204" pitchFamily="18" charset="0"/>
                          </a:rPr>
                        </m:ctrlPr>
                      </m:sSubPr>
                      <m:e>
                        <m:r>
                          <a:rPr lang="en-US" i="1" dirty="0" err="1" smtClean="0">
                            <a:latin typeface="Cambria Math" panose="02040503050406030204" pitchFamily="18" charset="0"/>
                          </a:rPr>
                          <m:t>𝑥</m:t>
                        </m:r>
                      </m:e>
                      <m:sub>
                        <m:r>
                          <a:rPr lang="en-US" i="1" dirty="0" err="1" smtClean="0">
                            <a:latin typeface="Cambria Math" panose="02040503050406030204" pitchFamily="18" charset="0"/>
                          </a:rPr>
                          <m:t>𝑛</m:t>
                        </m:r>
                      </m:sub>
                    </m:sSub>
                  </m:oMath>
                </a14:m>
                <a:r>
                  <a:rPr lang="en-US" dirty="0"/>
                  <a:t> be independent and identically distributed samples of a random variable </a:t>
                </a:r>
                <a14:m>
                  <m:oMath xmlns:m="http://schemas.openxmlformats.org/officeDocument/2006/math">
                    <m:r>
                      <a:rPr lang="en-US" i="1" dirty="0" smtClean="0">
                        <a:latin typeface="Cambria Math" panose="02040503050406030204" pitchFamily="18" charset="0"/>
                      </a:rPr>
                      <m:t>𝑓</m:t>
                    </m:r>
                  </m:oMath>
                </a14:m>
                <a:endParaRPr lang="en-US" dirty="0"/>
              </a:p>
              <a:p>
                <a:r>
                  <a:rPr lang="en-US" dirty="0"/>
                  <a:t>The kernel density approximation of the probability density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dirty="0" smtClean="0">
                            <a:latin typeface="Cambria Math" panose="02040503050406030204" pitchFamily="18" charset="0"/>
                          </a:rPr>
                          <m:t>h</m:t>
                        </m:r>
                      </m:sub>
                    </m:sSub>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𝑥</m:t>
                        </m:r>
                      </m:e>
                    </m:d>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𝑛h</m:t>
                        </m:r>
                      </m:den>
                    </m:f>
                    <m:nary>
                      <m:naryPr>
                        <m:chr m:val="∑"/>
                        <m:ctrlPr>
                          <a:rPr lang="en-US" b="0" i="1" dirty="0" smtClean="0">
                            <a:latin typeface="Cambria Math" panose="02040503050406030204" pitchFamily="18" charset="0"/>
                          </a:rPr>
                        </m:ctrlPr>
                      </m:naryPr>
                      <m:sub>
                        <m:r>
                          <m:rPr>
                            <m:brk m:alnAt="23"/>
                          </m:rPr>
                          <a:rPr lang="en-US" b="0" i="1" dirty="0" smtClean="0">
                            <a:latin typeface="Cambria Math" panose="02040503050406030204" pitchFamily="18" charset="0"/>
                          </a:rPr>
                          <m:t>𝑖</m:t>
                        </m:r>
                        <m:r>
                          <a:rPr lang="en-US" b="0" i="1" dirty="0" smtClean="0">
                            <a:latin typeface="Cambria Math" panose="02040503050406030204" pitchFamily="18" charset="0"/>
                          </a:rPr>
                          <m:t>=1</m:t>
                        </m:r>
                      </m:sub>
                      <m:sup>
                        <m:r>
                          <a:rPr lang="en-US" b="0" i="1" dirty="0" smtClean="0">
                            <a:latin typeface="Cambria Math" panose="02040503050406030204" pitchFamily="18" charset="0"/>
                          </a:rPr>
                          <m:t>𝑛</m:t>
                        </m:r>
                      </m:sup>
                      <m:e>
                        <m:r>
                          <a:rPr lang="en-US" b="0" i="1" dirty="0" smtClean="0">
                            <a:latin typeface="Cambria Math" panose="02040503050406030204" pitchFamily="18" charset="0"/>
                          </a:rPr>
                          <m:t>𝐾</m:t>
                        </m:r>
                        <m:d>
                          <m:dPr>
                            <m:ctrlPr>
                              <a:rPr lang="en-US" b="0" i="1" dirty="0" smtClean="0">
                                <a:latin typeface="Cambria Math" panose="02040503050406030204" pitchFamily="18" charset="0"/>
                              </a:rPr>
                            </m:ctrlPr>
                          </m:dPr>
                          <m:e>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𝑥</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𝑖</m:t>
                                    </m:r>
                                  </m:sub>
                                </m:sSub>
                              </m:num>
                              <m:den>
                                <m:r>
                                  <a:rPr lang="en-US" b="0" i="1" dirty="0" smtClean="0">
                                    <a:latin typeface="Cambria Math" panose="02040503050406030204" pitchFamily="18" charset="0"/>
                                  </a:rPr>
                                  <m:t>h</m:t>
                                </m:r>
                              </m:den>
                            </m:f>
                          </m:e>
                        </m:d>
                      </m:e>
                    </m:nary>
                  </m:oMath>
                </a14:m>
                <a:r>
                  <a:rPr lang="en-US" dirty="0"/>
                  <a:t>, where K() is a kernel and h is the bandwidth serving as a smoothing parameter </a:t>
                </a:r>
              </a:p>
              <a:p>
                <a:endParaRPr lang="en-US" dirty="0"/>
              </a:p>
            </p:txBody>
          </p:sp>
        </mc:Choice>
        <mc:Fallback xmlns="">
          <p:sp>
            <p:nvSpPr>
              <p:cNvPr id="3" name="Content Placeholder 2">
                <a:extLst>
                  <a:ext uri="{FF2B5EF4-FFF2-40B4-BE49-F238E27FC236}">
                    <a16:creationId xmlns:a16="http://schemas.microsoft.com/office/drawing/2014/main" id="{900DB2FC-4F40-C2D8-DBF9-BC685723CD0B}"/>
                  </a:ext>
                </a:extLst>
              </p:cNvPr>
              <p:cNvSpPr>
                <a:spLocks noGrp="1" noRot="1" noChangeAspect="1" noMove="1" noResize="1" noEditPoints="1" noAdjustHandles="1" noChangeArrowheads="1" noChangeShapeType="1" noTextEdit="1"/>
              </p:cNvSpPr>
              <p:nvPr>
                <p:ph idx="1"/>
              </p:nvPr>
            </p:nvSpPr>
            <p:spPr>
              <a:blipFill>
                <a:blip r:embed="rId2"/>
                <a:stretch>
                  <a:fillRect l="-965" t="-3488" r="-724" b="-726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0CB6A68-FDF7-87B1-F41E-DFA46737F68C}"/>
              </a:ext>
            </a:extLst>
          </p:cNvPr>
          <p:cNvSpPr>
            <a:spLocks noGrp="1"/>
          </p:cNvSpPr>
          <p:nvPr>
            <p:ph type="sldNum" sz="quarter" idx="12"/>
          </p:nvPr>
        </p:nvSpPr>
        <p:spPr/>
        <p:txBody>
          <a:bodyPr/>
          <a:lstStyle/>
          <a:p>
            <a:fld id="{2B850E6D-BB5C-7A46-A3BC-ABE026CB5318}" type="slidenum">
              <a:rPr lang="en-US" smtClean="0"/>
              <a:t>31</a:t>
            </a:fld>
            <a:endParaRPr lang="en-US" dirty="0"/>
          </a:p>
        </p:txBody>
      </p:sp>
    </p:spTree>
    <p:extLst>
      <p:ext uri="{BB962C8B-B14F-4D97-AF65-F5344CB8AC3E}">
        <p14:creationId xmlns:p14="http://schemas.microsoft.com/office/powerpoint/2010/main" val="1346284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7ACD2-0D5D-516B-E96E-48767AB00D66}"/>
              </a:ext>
            </a:extLst>
          </p:cNvPr>
          <p:cNvSpPr>
            <a:spLocks noGrp="1"/>
          </p:cNvSpPr>
          <p:nvPr>
            <p:ph type="title"/>
          </p:nvPr>
        </p:nvSpPr>
        <p:spPr/>
        <p:txBody>
          <a:bodyPr/>
          <a:lstStyle/>
          <a:p>
            <a:r>
              <a:rPr lang="en-US" dirty="0"/>
              <a:t>Pros and Cons of Statistical Methods</a:t>
            </a:r>
          </a:p>
        </p:txBody>
      </p:sp>
      <p:sp>
        <p:nvSpPr>
          <p:cNvPr id="3" name="Content Placeholder 2">
            <a:extLst>
              <a:ext uri="{FF2B5EF4-FFF2-40B4-BE49-F238E27FC236}">
                <a16:creationId xmlns:a16="http://schemas.microsoft.com/office/drawing/2014/main" id="{1FBD4472-5567-264B-5713-0A9AE553947E}"/>
              </a:ext>
            </a:extLst>
          </p:cNvPr>
          <p:cNvSpPr>
            <a:spLocks noGrp="1"/>
          </p:cNvSpPr>
          <p:nvPr>
            <p:ph idx="1"/>
          </p:nvPr>
        </p:nvSpPr>
        <p:spPr/>
        <p:txBody>
          <a:bodyPr/>
          <a:lstStyle/>
          <a:p>
            <a:r>
              <a:rPr lang="en-US" dirty="0"/>
              <a:t>Advantage: the outlier detection may be statistically justifiable</a:t>
            </a:r>
          </a:p>
          <a:p>
            <a:r>
              <a:rPr lang="en-US" dirty="0"/>
              <a:t>Challenge: statistical methods for outlier detection on high-dimensional data</a:t>
            </a:r>
          </a:p>
          <a:p>
            <a:r>
              <a:rPr lang="en-US" dirty="0"/>
              <a:t>The computational cost of statistical methods depends on the models</a:t>
            </a:r>
          </a:p>
        </p:txBody>
      </p:sp>
      <p:sp>
        <p:nvSpPr>
          <p:cNvPr id="4" name="Slide Number Placeholder 3">
            <a:extLst>
              <a:ext uri="{FF2B5EF4-FFF2-40B4-BE49-F238E27FC236}">
                <a16:creationId xmlns:a16="http://schemas.microsoft.com/office/drawing/2014/main" id="{0B4B9B9D-D8AF-7552-CDC7-0B549B825214}"/>
              </a:ext>
            </a:extLst>
          </p:cNvPr>
          <p:cNvSpPr>
            <a:spLocks noGrp="1"/>
          </p:cNvSpPr>
          <p:nvPr>
            <p:ph type="sldNum" sz="quarter" idx="12"/>
          </p:nvPr>
        </p:nvSpPr>
        <p:spPr/>
        <p:txBody>
          <a:bodyPr/>
          <a:lstStyle/>
          <a:p>
            <a:fld id="{2B850E6D-BB5C-7A46-A3BC-ABE026CB5318}" type="slidenum">
              <a:rPr lang="en-US" smtClean="0"/>
              <a:t>32</a:t>
            </a:fld>
            <a:endParaRPr lang="en-US"/>
          </a:p>
        </p:txBody>
      </p:sp>
    </p:spTree>
    <p:extLst>
      <p:ext uri="{BB962C8B-B14F-4D97-AF65-F5344CB8AC3E}">
        <p14:creationId xmlns:p14="http://schemas.microsoft.com/office/powerpoint/2010/main" val="2947733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827C-36CE-B922-91BC-8459C078B31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7B4780F-D766-188D-2969-CD56A06AA370}"/>
              </a:ext>
            </a:extLst>
          </p:cNvPr>
          <p:cNvSpPr>
            <a:spLocks noGrp="1"/>
          </p:cNvSpPr>
          <p:nvPr>
            <p:ph idx="1"/>
          </p:nvPr>
        </p:nvSpPr>
        <p:spPr/>
        <p:txBody>
          <a:bodyPr/>
          <a:lstStyle/>
          <a:p>
            <a:r>
              <a:rPr lang="en-US" dirty="0"/>
              <a:t>Basic concepts</a:t>
            </a:r>
          </a:p>
          <a:p>
            <a:r>
              <a:rPr lang="en-US" dirty="0"/>
              <a:t>Statistical approaches</a:t>
            </a:r>
          </a:p>
          <a:p>
            <a:r>
              <a:rPr lang="en-US" dirty="0"/>
              <a:t>Proximity-based approaches</a:t>
            </a:r>
          </a:p>
          <a:p>
            <a:pPr lvl="1"/>
            <a:r>
              <a:rPr lang="en-US" dirty="0"/>
              <a:t>Distance-based outlier detection</a:t>
            </a:r>
          </a:p>
          <a:p>
            <a:pPr lvl="1"/>
            <a:r>
              <a:rPr lang="en-US" dirty="0"/>
              <a:t>Density-based outlier detection</a:t>
            </a:r>
          </a:p>
          <a:p>
            <a:r>
              <a:rPr lang="en-US" dirty="0"/>
              <a:t>Reconstruction-based approaches</a:t>
            </a:r>
          </a:p>
          <a:p>
            <a:r>
              <a:rPr lang="en-US" dirty="0"/>
              <a:t>Clustering and classification based approaches</a:t>
            </a:r>
          </a:p>
          <a:p>
            <a:r>
              <a:rPr lang="en-US" dirty="0"/>
              <a:t>Mining contextual and collective outliers</a:t>
            </a:r>
          </a:p>
          <a:p>
            <a:r>
              <a:rPr lang="en-US" dirty="0"/>
              <a:t>Outlier detection in high-dimensional data</a:t>
            </a:r>
          </a:p>
        </p:txBody>
      </p:sp>
      <p:sp>
        <p:nvSpPr>
          <p:cNvPr id="4" name="Slide Number Placeholder 3">
            <a:extLst>
              <a:ext uri="{FF2B5EF4-FFF2-40B4-BE49-F238E27FC236}">
                <a16:creationId xmlns:a16="http://schemas.microsoft.com/office/drawing/2014/main" id="{561F3437-5CE7-EB75-A15C-D54262037C1C}"/>
              </a:ext>
            </a:extLst>
          </p:cNvPr>
          <p:cNvSpPr>
            <a:spLocks noGrp="1"/>
          </p:cNvSpPr>
          <p:nvPr>
            <p:ph type="sldNum" sz="quarter" idx="12"/>
          </p:nvPr>
        </p:nvSpPr>
        <p:spPr/>
        <p:txBody>
          <a:bodyPr/>
          <a:lstStyle/>
          <a:p>
            <a:fld id="{2B850E6D-BB5C-7A46-A3BC-ABE026CB5318}" type="slidenum">
              <a:rPr lang="en-US" smtClean="0"/>
              <a:t>33</a:t>
            </a:fld>
            <a:endParaRPr lang="en-US"/>
          </a:p>
        </p:txBody>
      </p:sp>
    </p:spTree>
    <p:extLst>
      <p:ext uri="{BB962C8B-B14F-4D97-AF65-F5344CB8AC3E}">
        <p14:creationId xmlns:p14="http://schemas.microsoft.com/office/powerpoint/2010/main" val="1363071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DCEDF-CF19-82BA-1700-037AD09FCF68}"/>
              </a:ext>
            </a:extLst>
          </p:cNvPr>
          <p:cNvSpPr>
            <a:spLocks noGrp="1"/>
          </p:cNvSpPr>
          <p:nvPr>
            <p:ph type="title"/>
          </p:nvPr>
        </p:nvSpPr>
        <p:spPr/>
        <p:txBody>
          <a:bodyPr/>
          <a:lstStyle/>
          <a:p>
            <a:r>
              <a:rPr lang="en-US" dirty="0"/>
              <a:t>Proximity-Based Approaches</a:t>
            </a:r>
          </a:p>
        </p:txBody>
      </p:sp>
      <p:sp>
        <p:nvSpPr>
          <p:cNvPr id="16" name="Content Placeholder 15">
            <a:extLst>
              <a:ext uri="{FF2B5EF4-FFF2-40B4-BE49-F238E27FC236}">
                <a16:creationId xmlns:a16="http://schemas.microsoft.com/office/drawing/2014/main" id="{3883ABDF-A5FD-75A9-3DAC-A493DC0DE055}"/>
              </a:ext>
            </a:extLst>
          </p:cNvPr>
          <p:cNvSpPr>
            <a:spLocks noGrp="1"/>
          </p:cNvSpPr>
          <p:nvPr>
            <p:ph idx="1"/>
          </p:nvPr>
        </p:nvSpPr>
        <p:spPr/>
        <p:txBody>
          <a:bodyPr/>
          <a:lstStyle/>
          <a:p>
            <a:r>
              <a:rPr lang="en-US" dirty="0"/>
              <a:t>Intuition: objects that are far from others can be regarded as outliers</a:t>
            </a:r>
          </a:p>
          <a:p>
            <a:r>
              <a:rPr lang="en-US" dirty="0"/>
              <a:t>Two types of proximity-based outlier detection methods</a:t>
            </a:r>
          </a:p>
          <a:p>
            <a:pPr lvl="1"/>
            <a:r>
              <a:rPr lang="en-US" dirty="0"/>
              <a:t>Distance-based methods: an object is then considered as an outlier if its neighborhood does not have enough other points</a:t>
            </a:r>
          </a:p>
          <a:p>
            <a:pPr lvl="1"/>
            <a:r>
              <a:rPr lang="en-US" dirty="0"/>
              <a:t>and density-based methods: an object is identified as an outlier if its density is relatively much lower than that of its neighbors</a:t>
            </a:r>
          </a:p>
        </p:txBody>
      </p:sp>
      <p:sp>
        <p:nvSpPr>
          <p:cNvPr id="4" name="Slide Number Placeholder 3">
            <a:extLst>
              <a:ext uri="{FF2B5EF4-FFF2-40B4-BE49-F238E27FC236}">
                <a16:creationId xmlns:a16="http://schemas.microsoft.com/office/drawing/2014/main" id="{F7EACC1B-1063-AB28-6672-C0F777119A97}"/>
              </a:ext>
            </a:extLst>
          </p:cNvPr>
          <p:cNvSpPr>
            <a:spLocks noGrp="1"/>
          </p:cNvSpPr>
          <p:nvPr>
            <p:ph type="sldNum" sz="quarter" idx="12"/>
          </p:nvPr>
        </p:nvSpPr>
        <p:spPr/>
        <p:txBody>
          <a:bodyPr/>
          <a:lstStyle/>
          <a:p>
            <a:fld id="{2B850E6D-BB5C-7A46-A3BC-ABE026CB5318}" type="slidenum">
              <a:rPr lang="en-US" smtClean="0"/>
              <a:pPr/>
              <a:t>34</a:t>
            </a:fld>
            <a:endParaRPr lang="en-US"/>
          </a:p>
        </p:txBody>
      </p:sp>
    </p:spTree>
    <p:extLst>
      <p:ext uri="{BB962C8B-B14F-4D97-AF65-F5344CB8AC3E}">
        <p14:creationId xmlns:p14="http://schemas.microsoft.com/office/powerpoint/2010/main" val="1642642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B079-698A-1B43-1AF6-600F82772675}"/>
              </a:ext>
            </a:extLst>
          </p:cNvPr>
          <p:cNvSpPr>
            <a:spLocks noGrp="1"/>
          </p:cNvSpPr>
          <p:nvPr>
            <p:ph type="title"/>
          </p:nvPr>
        </p:nvSpPr>
        <p:spPr/>
        <p:txBody>
          <a:bodyPr/>
          <a:lstStyle/>
          <a:p>
            <a:r>
              <a:rPr lang="en-US" dirty="0"/>
              <a:t>Distance-Based Outlier Detection </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52BCB051-693C-6436-739A-CD4C0AD292CF}"/>
                  </a:ext>
                </a:extLst>
              </p:cNvPr>
              <p:cNvSpPr>
                <a:spLocks noGrp="1"/>
              </p:cNvSpPr>
              <p:nvPr>
                <p:ph idx="1"/>
              </p:nvPr>
            </p:nvSpPr>
            <p:spPr>
              <a:xfrm>
                <a:off x="838200" y="1825625"/>
                <a:ext cx="4026435" cy="4351338"/>
              </a:xfrm>
            </p:spPr>
            <p:txBody>
              <a:bodyPr/>
              <a:lstStyle/>
              <a:p>
                <a:r>
                  <a:rPr lang="en-US" dirty="0"/>
                  <a:t>Let r (r ≥ 0) be a distance threshold and </a:t>
                </a:r>
                <a:r>
                  <a:rPr lang="el-GR" dirty="0"/>
                  <a:t>π (0 &lt; π ≤ 1) </a:t>
                </a:r>
                <a:r>
                  <a:rPr lang="en-US" dirty="0"/>
                  <a:t>be a fraction threshold</a:t>
                </a:r>
              </a:p>
              <a:p>
                <a:r>
                  <a:rPr lang="en-US" dirty="0"/>
                  <a:t>An object, o, is a DB(r,</a:t>
                </a:r>
                <a:r>
                  <a:rPr lang="el-GR" dirty="0"/>
                  <a:t>π)-</a:t>
                </a:r>
                <a:r>
                  <a:rPr lang="en-US" dirty="0"/>
                  <a:t>outlier if </a:t>
                </a:r>
                <a14:m>
                  <m:oMath xmlns:m="http://schemas.openxmlformats.org/officeDocument/2006/math">
                    <m:f>
                      <m:fPr>
                        <m:ctrlPr>
                          <a:rPr lang="en-US"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𝑜</m:t>
                                    </m:r>
                                  </m:e>
                                  <m:sup>
                                    <m:r>
                                      <a:rPr lang="en-US" b="0" i="1" smtClean="0">
                                        <a:latin typeface="Cambria Math" panose="02040503050406030204" pitchFamily="18" charset="0"/>
                                      </a:rPr>
                                      <m:t>′</m:t>
                                    </m:r>
                                  </m:sup>
                                </m:sSup>
                              </m:e>
                              <m:e>
                                <m:r>
                                  <a:rPr lang="en-US" b="0" i="1" smtClean="0">
                                    <a:latin typeface="Cambria Math" panose="02040503050406030204" pitchFamily="18" charset="0"/>
                                  </a:rPr>
                                  <m:t>𝑑𝑖𝑠𝑡</m:t>
                                </m:r>
                                <m:d>
                                  <m:dPr>
                                    <m:ctrlPr>
                                      <a:rPr lang="en-US" b="0" i="1" smtClean="0">
                                        <a:latin typeface="Cambria Math" panose="02040503050406030204" pitchFamily="18" charset="0"/>
                                      </a:rPr>
                                    </m:ctrlPr>
                                  </m:dPr>
                                  <m:e>
                                    <m:r>
                                      <a:rPr lang="en-US" b="0" i="1" smtClean="0">
                                        <a:latin typeface="Cambria Math" panose="02040503050406030204" pitchFamily="18" charset="0"/>
                                      </a:rPr>
                                      <m:t>𝑜</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𝑜</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𝑟</m:t>
                                </m:r>
                              </m:e>
                            </m:d>
                          </m:e>
                        </m:d>
                      </m:num>
                      <m:den>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den>
                    </m:f>
                    <m:r>
                      <a:rPr lang="en-US" b="0" i="1" smtClean="0">
                        <a:latin typeface="Cambria Math" panose="02040503050406030204" pitchFamily="18" charset="0"/>
                      </a:rPr>
                      <m:t>≤</m:t>
                    </m:r>
                    <m:r>
                      <a:rPr lang="en-US" b="0" i="1" smtClean="0">
                        <a:latin typeface="Cambria Math" panose="02040503050406030204" pitchFamily="18" charset="0"/>
                      </a:rPr>
                      <m:t>𝜋</m:t>
                    </m:r>
                  </m:oMath>
                </a14:m>
                <a:endParaRPr lang="en-US" dirty="0"/>
              </a:p>
              <a:p>
                <a:endParaRPr lang="en-US" dirty="0"/>
              </a:p>
            </p:txBody>
          </p:sp>
        </mc:Choice>
        <mc:Fallback xmlns="">
          <p:sp>
            <p:nvSpPr>
              <p:cNvPr id="7" name="Content Placeholder 6">
                <a:extLst>
                  <a:ext uri="{FF2B5EF4-FFF2-40B4-BE49-F238E27FC236}">
                    <a16:creationId xmlns:a16="http://schemas.microsoft.com/office/drawing/2014/main" id="{52BCB051-693C-6436-739A-CD4C0AD292CF}"/>
                  </a:ext>
                </a:extLst>
              </p:cNvPr>
              <p:cNvSpPr>
                <a:spLocks noGrp="1" noRot="1" noChangeAspect="1" noMove="1" noResize="1" noEditPoints="1" noAdjustHandles="1" noChangeArrowheads="1" noChangeShapeType="1" noTextEdit="1"/>
              </p:cNvSpPr>
              <p:nvPr>
                <p:ph idx="1"/>
              </p:nvPr>
            </p:nvSpPr>
            <p:spPr>
              <a:xfrm>
                <a:off x="838200" y="1825625"/>
                <a:ext cx="4026435" cy="4351338"/>
              </a:xfrm>
              <a:blipFill>
                <a:blip r:embed="rId2"/>
                <a:stretch>
                  <a:fillRect l="-2830" t="-2326" r="-377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0F10A0A-0B66-A96C-FC90-F26F5B5C5486}"/>
              </a:ext>
            </a:extLst>
          </p:cNvPr>
          <p:cNvSpPr>
            <a:spLocks noGrp="1"/>
          </p:cNvSpPr>
          <p:nvPr>
            <p:ph type="sldNum" sz="quarter" idx="12"/>
          </p:nvPr>
        </p:nvSpPr>
        <p:spPr/>
        <p:txBody>
          <a:bodyPr/>
          <a:lstStyle/>
          <a:p>
            <a:fld id="{2B850E6D-BB5C-7A46-A3BC-ABE026CB5318}" type="slidenum">
              <a:rPr lang="en-US" smtClean="0"/>
              <a:pPr/>
              <a:t>35</a:t>
            </a:fld>
            <a:endParaRPr lang="en-US" dirty="0"/>
          </a:p>
        </p:txBody>
      </p:sp>
      <p:pic>
        <p:nvPicPr>
          <p:cNvPr id="8" name="Picture 7">
            <a:extLst>
              <a:ext uri="{FF2B5EF4-FFF2-40B4-BE49-F238E27FC236}">
                <a16:creationId xmlns:a16="http://schemas.microsoft.com/office/drawing/2014/main" id="{F5E54BBC-24DA-E7D7-F704-678E72813755}"/>
              </a:ext>
            </a:extLst>
          </p:cNvPr>
          <p:cNvPicPr>
            <a:picLocks noChangeAspect="1"/>
          </p:cNvPicPr>
          <p:nvPr/>
        </p:nvPicPr>
        <p:blipFill>
          <a:blip r:embed="rId3"/>
          <a:stretch>
            <a:fillRect/>
          </a:stretch>
        </p:blipFill>
        <p:spPr>
          <a:xfrm>
            <a:off x="4864635" y="1847850"/>
            <a:ext cx="7088799" cy="4351338"/>
          </a:xfrm>
          <a:prstGeom prst="rect">
            <a:avLst/>
          </a:prstGeom>
        </p:spPr>
      </p:pic>
    </p:spTree>
    <p:extLst>
      <p:ext uri="{BB962C8B-B14F-4D97-AF65-F5344CB8AC3E}">
        <p14:creationId xmlns:p14="http://schemas.microsoft.com/office/powerpoint/2010/main" val="3938641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71A6-CF74-ED52-1670-5A10B02B0DE4}"/>
              </a:ext>
            </a:extLst>
          </p:cNvPr>
          <p:cNvSpPr>
            <a:spLocks noGrp="1"/>
          </p:cNvSpPr>
          <p:nvPr>
            <p:ph type="title"/>
          </p:nvPr>
        </p:nvSpPr>
        <p:spPr/>
        <p:txBody>
          <a:bodyPr/>
          <a:lstStyle/>
          <a:p>
            <a:r>
              <a:rPr lang="en-US" dirty="0"/>
              <a:t>Density-Based Outlier Detection</a:t>
            </a:r>
          </a:p>
        </p:txBody>
      </p:sp>
      <p:sp>
        <p:nvSpPr>
          <p:cNvPr id="3" name="Content Placeholder 2">
            <a:extLst>
              <a:ext uri="{FF2B5EF4-FFF2-40B4-BE49-F238E27FC236}">
                <a16:creationId xmlns:a16="http://schemas.microsoft.com/office/drawing/2014/main" id="{1E89779C-944A-B73D-3133-9368115B42FF}"/>
              </a:ext>
            </a:extLst>
          </p:cNvPr>
          <p:cNvSpPr>
            <a:spLocks noGrp="1"/>
          </p:cNvSpPr>
          <p:nvPr>
            <p:ph idx="1"/>
          </p:nvPr>
        </p:nvSpPr>
        <p:spPr/>
        <p:txBody>
          <a:bodyPr/>
          <a:lstStyle/>
          <a:p>
            <a:r>
              <a:rPr lang="en-US" dirty="0"/>
              <a:t>Local proximity-based outliers</a:t>
            </a:r>
          </a:p>
          <a:p>
            <a:r>
              <a:rPr lang="en-US" dirty="0"/>
              <a:t>Challenge: how to measure the relative density of an object? </a:t>
            </a:r>
          </a:p>
          <a:p>
            <a:endParaRPr lang="en-US" dirty="0"/>
          </a:p>
        </p:txBody>
      </p:sp>
      <p:sp>
        <p:nvSpPr>
          <p:cNvPr id="4" name="Slide Number Placeholder 3">
            <a:extLst>
              <a:ext uri="{FF2B5EF4-FFF2-40B4-BE49-F238E27FC236}">
                <a16:creationId xmlns:a16="http://schemas.microsoft.com/office/drawing/2014/main" id="{A175B884-16E9-7C09-A0AB-3B3E30D385E3}"/>
              </a:ext>
            </a:extLst>
          </p:cNvPr>
          <p:cNvSpPr>
            <a:spLocks noGrp="1"/>
          </p:cNvSpPr>
          <p:nvPr>
            <p:ph type="sldNum" sz="quarter" idx="12"/>
          </p:nvPr>
        </p:nvSpPr>
        <p:spPr/>
        <p:txBody>
          <a:bodyPr/>
          <a:lstStyle/>
          <a:p>
            <a:fld id="{2B850E6D-BB5C-7A46-A3BC-ABE026CB5318}" type="slidenum">
              <a:rPr lang="en-US" smtClean="0"/>
              <a:t>36</a:t>
            </a:fld>
            <a:endParaRPr lang="en-US"/>
          </a:p>
        </p:txBody>
      </p:sp>
      <p:pic>
        <p:nvPicPr>
          <p:cNvPr id="6" name="Picture 5">
            <a:extLst>
              <a:ext uri="{FF2B5EF4-FFF2-40B4-BE49-F238E27FC236}">
                <a16:creationId xmlns:a16="http://schemas.microsoft.com/office/drawing/2014/main" id="{3E688D5A-1A7A-B548-3B4E-CFB7CF68423C}"/>
              </a:ext>
            </a:extLst>
          </p:cNvPr>
          <p:cNvPicPr>
            <a:picLocks noChangeAspect="1"/>
          </p:cNvPicPr>
          <p:nvPr/>
        </p:nvPicPr>
        <p:blipFill>
          <a:blip r:embed="rId2"/>
          <a:stretch>
            <a:fillRect/>
          </a:stretch>
        </p:blipFill>
        <p:spPr>
          <a:xfrm>
            <a:off x="3900234" y="3905545"/>
            <a:ext cx="4391531" cy="2321238"/>
          </a:xfrm>
          <a:prstGeom prst="rect">
            <a:avLst/>
          </a:prstGeom>
        </p:spPr>
      </p:pic>
      <p:sp>
        <p:nvSpPr>
          <p:cNvPr id="7" name="TextBox 6">
            <a:extLst>
              <a:ext uri="{FF2B5EF4-FFF2-40B4-BE49-F238E27FC236}">
                <a16:creationId xmlns:a16="http://schemas.microsoft.com/office/drawing/2014/main" id="{62BFBAA0-0F93-7DBF-6951-691CAEB494F2}"/>
              </a:ext>
            </a:extLst>
          </p:cNvPr>
          <p:cNvSpPr txBox="1"/>
          <p:nvPr/>
        </p:nvSpPr>
        <p:spPr>
          <a:xfrm>
            <a:off x="8291765" y="5649749"/>
            <a:ext cx="2457148" cy="369332"/>
          </a:xfrm>
          <a:prstGeom prst="rect">
            <a:avLst/>
          </a:prstGeom>
          <a:noFill/>
        </p:spPr>
        <p:txBody>
          <a:bodyPr wrap="none" rtlCol="0">
            <a:spAutoFit/>
          </a:bodyPr>
          <a:lstStyle/>
          <a:p>
            <a:r>
              <a:rPr lang="en-US" dirty="0"/>
              <a:t>A distance-based outlier</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88F8A05-11F6-AE15-33DF-4A03399E930E}"/>
                  </a:ext>
                </a:extLst>
              </p:cNvPr>
              <p:cNvSpPr txBox="1"/>
              <p:nvPr/>
            </p:nvSpPr>
            <p:spPr>
              <a:xfrm>
                <a:off x="8386995" y="2982215"/>
                <a:ext cx="2998548" cy="923330"/>
              </a:xfrm>
              <a:prstGeom prst="rect">
                <a:avLst/>
              </a:prstGeom>
              <a:noFill/>
            </p:spPr>
            <p:txBody>
              <a:bodyPr wrap="squar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𝑜</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𝑜</m:t>
                        </m:r>
                      </m:e>
                      <m:sub>
                        <m:r>
                          <a:rPr lang="en-US" b="0" i="1" smtClean="0">
                            <a:latin typeface="Cambria Math" panose="02040503050406030204" pitchFamily="18" charset="0"/>
                          </a:rPr>
                          <m:t>2</m:t>
                        </m:r>
                      </m:sub>
                    </m:sSub>
                  </m:oMath>
                </a14:m>
                <a:r>
                  <a:rPr lang="en-US" dirty="0"/>
                  <a:t> are local proximity-based outliers but not distance-based outliers</a:t>
                </a:r>
              </a:p>
            </p:txBody>
          </p:sp>
        </mc:Choice>
        <mc:Fallback xmlns="">
          <p:sp>
            <p:nvSpPr>
              <p:cNvPr id="8" name="TextBox 7">
                <a:extLst>
                  <a:ext uri="{FF2B5EF4-FFF2-40B4-BE49-F238E27FC236}">
                    <a16:creationId xmlns:a16="http://schemas.microsoft.com/office/drawing/2014/main" id="{488F8A05-11F6-AE15-33DF-4A03399E930E}"/>
                  </a:ext>
                </a:extLst>
              </p:cNvPr>
              <p:cNvSpPr txBox="1">
                <a:spLocks noRot="1" noChangeAspect="1" noMove="1" noResize="1" noEditPoints="1" noAdjustHandles="1" noChangeArrowheads="1" noChangeShapeType="1" noTextEdit="1"/>
              </p:cNvSpPr>
              <p:nvPr/>
            </p:nvSpPr>
            <p:spPr>
              <a:xfrm>
                <a:off x="8386995" y="2982215"/>
                <a:ext cx="2998548" cy="923330"/>
              </a:xfrm>
              <a:prstGeom prst="rect">
                <a:avLst/>
              </a:prstGeom>
              <a:blipFill>
                <a:blip r:embed="rId3"/>
                <a:stretch>
                  <a:fillRect l="-1688" t="-2703" b="-945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7895010E-2051-C69B-C439-395BEF58EE8A}"/>
              </a:ext>
            </a:extLst>
          </p:cNvPr>
          <p:cNvSpPr txBox="1"/>
          <p:nvPr/>
        </p:nvSpPr>
        <p:spPr>
          <a:xfrm>
            <a:off x="2141316" y="4309204"/>
            <a:ext cx="1857881" cy="369332"/>
          </a:xfrm>
          <a:prstGeom prst="rect">
            <a:avLst/>
          </a:prstGeom>
          <a:noFill/>
        </p:spPr>
        <p:txBody>
          <a:bodyPr wrap="none" rtlCol="0">
            <a:spAutoFit/>
          </a:bodyPr>
          <a:lstStyle/>
          <a:p>
            <a:r>
              <a:rPr lang="en-US" dirty="0"/>
              <a:t>Not a local outlier</a:t>
            </a:r>
          </a:p>
        </p:txBody>
      </p:sp>
    </p:spTree>
    <p:extLst>
      <p:ext uri="{BB962C8B-B14F-4D97-AF65-F5344CB8AC3E}">
        <p14:creationId xmlns:p14="http://schemas.microsoft.com/office/powerpoint/2010/main" val="1410969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4EFB6-FE8C-F644-7033-95BC3117FC9E}"/>
              </a:ext>
            </a:extLst>
          </p:cNvPr>
          <p:cNvSpPr>
            <a:spLocks noGrp="1"/>
          </p:cNvSpPr>
          <p:nvPr>
            <p:ph type="title"/>
          </p:nvPr>
        </p:nvSpPr>
        <p:spPr/>
        <p:txBody>
          <a:bodyPr/>
          <a:lstStyle/>
          <a:p>
            <a:r>
              <a:rPr lang="en-US" dirty="0"/>
              <a:t>k-Distance</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797224FD-6C65-7B94-C6B4-7CB92EADFB66}"/>
                  </a:ext>
                </a:extLst>
              </p:cNvPr>
              <p:cNvSpPr>
                <a:spLocks noGrp="1"/>
              </p:cNvSpPr>
              <p:nvPr>
                <p:ph idx="1"/>
              </p:nvPr>
            </p:nvSpPr>
            <p:spPr/>
            <p:txBody>
              <a:bodyPr>
                <a:normAutofit lnSpcReduction="10000"/>
              </a:bodyPr>
              <a:lstStyle/>
              <a:p>
                <a:r>
                  <a:rPr lang="en-US" dirty="0"/>
                  <a:t>The k-distance of </a:t>
                </a:r>
                <a14:m>
                  <m:oMath xmlns:m="http://schemas.openxmlformats.org/officeDocument/2006/math">
                    <m:r>
                      <a:rPr lang="en-US" i="1" dirty="0" smtClean="0">
                        <a:latin typeface="Cambria Math" panose="02040503050406030204" pitchFamily="18" charset="0"/>
                      </a:rPr>
                      <m:t>𝑜</m:t>
                    </m:r>
                  </m:oMath>
                </a14:m>
                <a:r>
                  <a:rPr lang="en-US" dirty="0"/>
                  <a:t>, denoted by </a:t>
                </a:r>
                <a14:m>
                  <m:oMath xmlns:m="http://schemas.openxmlformats.org/officeDocument/2006/math">
                    <m:r>
                      <a:rPr lang="en-US" i="1" dirty="0" smtClean="0">
                        <a:latin typeface="Cambria Math" panose="02040503050406030204" pitchFamily="18" charset="0"/>
                      </a:rPr>
                      <m:t>𝑑𝑖𝑠</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𝑡</m:t>
                        </m:r>
                      </m:e>
                      <m:sub>
                        <m:r>
                          <a:rPr lang="en-US" i="1" dirty="0" smtClean="0">
                            <a:latin typeface="Cambria Math" panose="02040503050406030204" pitchFamily="18" charset="0"/>
                          </a:rPr>
                          <m:t>𝑘</m:t>
                        </m:r>
                      </m:sub>
                    </m:sSub>
                    <m:r>
                      <a:rPr lang="en-US" i="1" dirty="0" smtClean="0">
                        <a:latin typeface="Cambria Math" panose="02040503050406030204" pitchFamily="18" charset="0"/>
                      </a:rPr>
                      <m:t>(</m:t>
                    </m:r>
                    <m:r>
                      <a:rPr lang="en-US" i="1" dirty="0" smtClean="0">
                        <a:latin typeface="Cambria Math" panose="02040503050406030204" pitchFamily="18" charset="0"/>
                      </a:rPr>
                      <m:t>𝑜</m:t>
                    </m:r>
                    <m:r>
                      <a:rPr lang="en-US" i="1" dirty="0" smtClean="0">
                        <a:latin typeface="Cambria Math" panose="02040503050406030204" pitchFamily="18" charset="0"/>
                      </a:rPr>
                      <m:t>)</m:t>
                    </m:r>
                  </m:oMath>
                </a14:m>
                <a:r>
                  <a:rPr lang="en-US" dirty="0"/>
                  <a:t>, is the distance, </a:t>
                </a:r>
                <a14:m>
                  <m:oMath xmlns:m="http://schemas.openxmlformats.org/officeDocument/2006/math">
                    <m:r>
                      <a:rPr lang="en-US" i="1" dirty="0" smtClean="0">
                        <a:latin typeface="Cambria Math" panose="02040503050406030204" pitchFamily="18" charset="0"/>
                      </a:rPr>
                      <m:t>𝑑𝑖𝑠𝑡</m:t>
                    </m:r>
                    <m:r>
                      <a:rPr lang="en-US" i="1" dirty="0" smtClean="0">
                        <a:latin typeface="Cambria Math" panose="02040503050406030204" pitchFamily="18" charset="0"/>
                      </a:rPr>
                      <m:t>(</m:t>
                    </m:r>
                    <m:r>
                      <a:rPr lang="en-US" i="1" dirty="0" smtClean="0">
                        <a:latin typeface="Cambria Math" panose="02040503050406030204" pitchFamily="18" charset="0"/>
                      </a:rPr>
                      <m:t>𝑜</m:t>
                    </m:r>
                    <m:r>
                      <a:rPr lang="en-US" i="1" dirty="0" smtClean="0">
                        <a:latin typeface="Cambria Math" panose="02040503050406030204" pitchFamily="18" charset="0"/>
                      </a:rPr>
                      <m:t>, </m:t>
                    </m:r>
                    <m:r>
                      <a:rPr lang="en-US" i="1" dirty="0" smtClean="0">
                        <a:latin typeface="Cambria Math" panose="02040503050406030204" pitchFamily="18" charset="0"/>
                      </a:rPr>
                      <m:t>𝑝</m:t>
                    </m:r>
                    <m:r>
                      <a:rPr lang="en-US" i="1" dirty="0" smtClean="0">
                        <a:latin typeface="Cambria Math" panose="02040503050406030204" pitchFamily="18" charset="0"/>
                      </a:rPr>
                      <m:t>)</m:t>
                    </m:r>
                  </m:oMath>
                </a14:m>
                <a:r>
                  <a:rPr lang="en-US" dirty="0"/>
                  <a:t>, between o and another object, p ∈ D, such that </a:t>
                </a:r>
              </a:p>
              <a:p>
                <a:pPr lvl="1"/>
                <a:r>
                  <a:rPr lang="en-US" dirty="0"/>
                  <a:t>There are at least k objects </a:t>
                </a:r>
                <a14:m>
                  <m:oMath xmlns:m="http://schemas.openxmlformats.org/officeDocument/2006/math">
                    <m:r>
                      <a:rPr lang="en-US" i="1" dirty="0" smtClean="0">
                        <a:latin typeface="Cambria Math" panose="02040503050406030204" pitchFamily="18" charset="0"/>
                      </a:rPr>
                      <m:t>𝑜</m:t>
                    </m:r>
                    <m:r>
                      <a:rPr lang="en-US" i="1" dirty="0" smtClean="0">
                        <a:latin typeface="Cambria Math" panose="02040503050406030204" pitchFamily="18" charset="0"/>
                      </a:rPr>
                      <m:t>′∈</m:t>
                    </m:r>
                    <m:r>
                      <a:rPr lang="en-US" i="1" dirty="0" smtClean="0">
                        <a:latin typeface="Cambria Math" panose="02040503050406030204" pitchFamily="18" charset="0"/>
                      </a:rPr>
                      <m:t>𝐷</m:t>
                    </m:r>
                    <m:r>
                      <a:rPr lang="en-US" b="0" i="1" dirty="0" smtClean="0">
                        <a:latin typeface="Cambria Math" panose="02040503050406030204" pitchFamily="18" charset="0"/>
                      </a:rPr>
                      <m:t>\</m:t>
                    </m:r>
                    <m:r>
                      <a:rPr lang="en-US" i="1" dirty="0" smtClean="0">
                        <a:latin typeface="Cambria Math" panose="02040503050406030204" pitchFamily="18" charset="0"/>
                      </a:rPr>
                      <m:t>{</m:t>
                    </m:r>
                    <m:r>
                      <a:rPr lang="en-US" i="1" dirty="0" smtClean="0">
                        <a:latin typeface="Cambria Math" panose="02040503050406030204" pitchFamily="18" charset="0"/>
                      </a:rPr>
                      <m:t>𝑜</m:t>
                    </m:r>
                    <m:r>
                      <a:rPr lang="en-US" i="1" dirty="0" smtClean="0">
                        <a:latin typeface="Cambria Math" panose="02040503050406030204" pitchFamily="18" charset="0"/>
                      </a:rPr>
                      <m:t>}</m:t>
                    </m:r>
                  </m:oMath>
                </a14:m>
                <a:r>
                  <a:rPr lang="en-US" dirty="0"/>
                  <a:t> such that </a:t>
                </a:r>
                <a14:m>
                  <m:oMath xmlns:m="http://schemas.openxmlformats.org/officeDocument/2006/math">
                    <m:r>
                      <a:rPr lang="en-US" i="1" dirty="0" smtClean="0">
                        <a:latin typeface="Cambria Math" panose="02040503050406030204" pitchFamily="18" charset="0"/>
                      </a:rPr>
                      <m:t>𝑑𝑖𝑠𝑡</m:t>
                    </m:r>
                    <m:r>
                      <a:rPr lang="en-US" i="1" dirty="0" smtClean="0">
                        <a:latin typeface="Cambria Math" panose="02040503050406030204" pitchFamily="18" charset="0"/>
                      </a:rPr>
                      <m:t>(</m:t>
                    </m:r>
                    <m:r>
                      <a:rPr lang="en-US" i="1" dirty="0" smtClean="0">
                        <a:latin typeface="Cambria Math" panose="02040503050406030204" pitchFamily="18" charset="0"/>
                      </a:rPr>
                      <m:t>𝑜</m:t>
                    </m:r>
                    <m:r>
                      <a:rPr lang="en-US" i="1" dirty="0" smtClean="0">
                        <a:latin typeface="Cambria Math" panose="02040503050406030204" pitchFamily="18" charset="0"/>
                      </a:rPr>
                      <m:t>, </m:t>
                    </m:r>
                    <m:r>
                      <a:rPr lang="en-US" i="1" dirty="0" smtClean="0">
                        <a:latin typeface="Cambria Math" panose="02040503050406030204" pitchFamily="18" charset="0"/>
                      </a:rPr>
                      <m:t>𝑜</m:t>
                    </m:r>
                    <m:r>
                      <a:rPr lang="en-US" i="1" dirty="0" smtClean="0">
                        <a:latin typeface="Cambria Math" panose="02040503050406030204" pitchFamily="18" charset="0"/>
                      </a:rPr>
                      <m:t>′)≤</m:t>
                    </m:r>
                    <m:r>
                      <a:rPr lang="en-US" i="1" dirty="0" err="1" smtClean="0">
                        <a:latin typeface="Cambria Math" panose="02040503050406030204" pitchFamily="18" charset="0"/>
                      </a:rPr>
                      <m:t>𝑑𝑖𝑠𝑡</m:t>
                    </m:r>
                    <m:r>
                      <a:rPr lang="en-US" i="1" dirty="0" smtClean="0">
                        <a:latin typeface="Cambria Math" panose="02040503050406030204" pitchFamily="18" charset="0"/>
                      </a:rPr>
                      <m:t>(</m:t>
                    </m:r>
                    <m:r>
                      <a:rPr lang="en-US" i="1" dirty="0" smtClean="0">
                        <a:latin typeface="Cambria Math" panose="02040503050406030204" pitchFamily="18" charset="0"/>
                      </a:rPr>
                      <m:t>𝑜</m:t>
                    </m:r>
                    <m:r>
                      <a:rPr lang="en-US" i="1" dirty="0" smtClean="0">
                        <a:latin typeface="Cambria Math" panose="02040503050406030204" pitchFamily="18" charset="0"/>
                      </a:rPr>
                      <m:t>, </m:t>
                    </m:r>
                    <m:r>
                      <a:rPr lang="en-US" i="1" dirty="0" smtClean="0">
                        <a:latin typeface="Cambria Math" panose="02040503050406030204" pitchFamily="18" charset="0"/>
                      </a:rPr>
                      <m:t>𝑝</m:t>
                    </m:r>
                    <m:r>
                      <a:rPr lang="en-US" i="1" dirty="0" smtClean="0">
                        <a:latin typeface="Cambria Math" panose="02040503050406030204" pitchFamily="18" charset="0"/>
                      </a:rPr>
                      <m:t>)</m:t>
                    </m:r>
                  </m:oMath>
                </a14:m>
                <a:endParaRPr lang="en-US" dirty="0"/>
              </a:p>
              <a:p>
                <a:pPr lvl="1"/>
                <a:r>
                  <a:rPr lang="en-US" dirty="0"/>
                  <a:t>There are at most k−1 objects </a:t>
                </a:r>
                <a14:m>
                  <m:oMath xmlns:m="http://schemas.openxmlformats.org/officeDocument/2006/math">
                    <m:r>
                      <a:rPr lang="en-US" i="1" dirty="0" smtClean="0">
                        <a:latin typeface="Cambria Math" panose="02040503050406030204" pitchFamily="18" charset="0"/>
                      </a:rPr>
                      <m:t>𝑜</m:t>
                    </m:r>
                    <m:r>
                      <a:rPr lang="en-US" i="1" dirty="0" smtClean="0">
                        <a:latin typeface="Cambria Math" panose="02040503050406030204" pitchFamily="18" charset="0"/>
                      </a:rPr>
                      <m:t>′′∈</m:t>
                    </m:r>
                    <m:r>
                      <a:rPr lang="en-US" i="1" dirty="0" smtClean="0">
                        <a:latin typeface="Cambria Math" panose="02040503050406030204" pitchFamily="18" charset="0"/>
                      </a:rPr>
                      <m:t>𝐷</m:t>
                    </m:r>
                    <m:r>
                      <a:rPr lang="en-US" b="0" i="1" dirty="0" smtClean="0">
                        <a:latin typeface="Cambria Math" panose="02040503050406030204" pitchFamily="18" charset="0"/>
                      </a:rPr>
                      <m:t>\</m:t>
                    </m:r>
                    <m:r>
                      <a:rPr lang="en-US" i="1" dirty="0" smtClean="0">
                        <a:latin typeface="Cambria Math" panose="02040503050406030204" pitchFamily="18" charset="0"/>
                      </a:rPr>
                      <m:t>{</m:t>
                    </m:r>
                    <m:r>
                      <a:rPr lang="en-US" i="1" dirty="0" smtClean="0">
                        <a:latin typeface="Cambria Math" panose="02040503050406030204" pitchFamily="18" charset="0"/>
                      </a:rPr>
                      <m:t>𝑜</m:t>
                    </m:r>
                    <m:r>
                      <a:rPr lang="en-US" i="1" dirty="0" smtClean="0">
                        <a:latin typeface="Cambria Math" panose="02040503050406030204" pitchFamily="18" charset="0"/>
                      </a:rPr>
                      <m:t>} </m:t>
                    </m:r>
                  </m:oMath>
                </a14:m>
                <a:r>
                  <a:rPr lang="en-US" dirty="0"/>
                  <a:t>such that </a:t>
                </a:r>
                <a14:m>
                  <m:oMath xmlns:m="http://schemas.openxmlformats.org/officeDocument/2006/math">
                    <m:r>
                      <a:rPr lang="en-US" i="1" dirty="0" smtClean="0">
                        <a:latin typeface="Cambria Math" panose="02040503050406030204" pitchFamily="18" charset="0"/>
                      </a:rPr>
                      <m:t>𝑑𝑖𝑠𝑡</m:t>
                    </m:r>
                    <m:r>
                      <a:rPr lang="en-US" i="1" dirty="0" smtClean="0">
                        <a:latin typeface="Cambria Math" panose="02040503050406030204" pitchFamily="18" charset="0"/>
                      </a:rPr>
                      <m:t>(</m:t>
                    </m:r>
                    <m:r>
                      <a:rPr lang="en-US" i="1" dirty="0" smtClean="0">
                        <a:latin typeface="Cambria Math" panose="02040503050406030204" pitchFamily="18" charset="0"/>
                      </a:rPr>
                      <m:t>𝑜</m:t>
                    </m:r>
                    <m:r>
                      <a:rPr lang="en-US" i="1" dirty="0" smtClean="0">
                        <a:latin typeface="Cambria Math" panose="02040503050406030204" pitchFamily="18" charset="0"/>
                      </a:rPr>
                      <m:t>, </m:t>
                    </m:r>
                    <m:r>
                      <a:rPr lang="en-US" i="1" dirty="0" smtClean="0">
                        <a:latin typeface="Cambria Math" panose="02040503050406030204" pitchFamily="18" charset="0"/>
                      </a:rPr>
                      <m:t>𝑜</m:t>
                    </m:r>
                    <m:r>
                      <a:rPr lang="en-US" i="1" dirty="0" smtClean="0">
                        <a:latin typeface="Cambria Math" panose="02040503050406030204" pitchFamily="18" charset="0"/>
                      </a:rPr>
                      <m:t>′′)&lt;</m:t>
                    </m:r>
                    <m:r>
                      <a:rPr lang="en-US" i="1" dirty="0" err="1" smtClean="0">
                        <a:latin typeface="Cambria Math" panose="02040503050406030204" pitchFamily="18" charset="0"/>
                      </a:rPr>
                      <m:t>𝑑𝑖𝑠𝑡</m:t>
                    </m:r>
                    <m:r>
                      <a:rPr lang="en-US" i="1" dirty="0" smtClean="0">
                        <a:latin typeface="Cambria Math" panose="02040503050406030204" pitchFamily="18" charset="0"/>
                      </a:rPr>
                      <m:t>(</m:t>
                    </m:r>
                    <m:r>
                      <a:rPr lang="en-US" i="1" dirty="0" smtClean="0">
                        <a:latin typeface="Cambria Math" panose="02040503050406030204" pitchFamily="18" charset="0"/>
                      </a:rPr>
                      <m:t>𝑜</m:t>
                    </m:r>
                    <m:r>
                      <a:rPr lang="en-US" i="1" dirty="0" smtClean="0">
                        <a:latin typeface="Cambria Math" panose="02040503050406030204" pitchFamily="18" charset="0"/>
                      </a:rPr>
                      <m:t>, </m:t>
                    </m:r>
                    <m:r>
                      <a:rPr lang="en-US" i="1" dirty="0" smtClean="0">
                        <a:latin typeface="Cambria Math" panose="02040503050406030204" pitchFamily="18" charset="0"/>
                      </a:rPr>
                      <m:t>𝑝</m:t>
                    </m:r>
                    <m:r>
                      <a:rPr lang="en-US" i="1" dirty="0" smtClean="0">
                        <a:latin typeface="Cambria Math" panose="02040503050406030204" pitchFamily="18" charset="0"/>
                      </a:rPr>
                      <m:t>)</m:t>
                    </m:r>
                  </m:oMath>
                </a14:m>
                <a:endParaRPr lang="en-US" dirty="0"/>
              </a:p>
              <a:p>
                <a:r>
                  <a:rPr lang="en-US" dirty="0"/>
                  <a:t>The k-distance </a:t>
                </a:r>
                <a14:m>
                  <m:oMath xmlns:m="http://schemas.openxmlformats.org/officeDocument/2006/math">
                    <m:r>
                      <a:rPr lang="en-US" i="1" dirty="0" smtClean="0">
                        <a:latin typeface="Cambria Math" panose="02040503050406030204" pitchFamily="18" charset="0"/>
                      </a:rPr>
                      <m:t>𝑑𝑖𝑠</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𝑡</m:t>
                        </m:r>
                      </m:e>
                      <m:sub>
                        <m:r>
                          <a:rPr lang="en-US" i="1" dirty="0" smtClean="0">
                            <a:latin typeface="Cambria Math" panose="02040503050406030204" pitchFamily="18" charset="0"/>
                          </a:rPr>
                          <m:t>𝑘</m:t>
                        </m:r>
                      </m:sub>
                    </m:sSub>
                    <m:r>
                      <a:rPr lang="en-US" i="1" dirty="0" smtClean="0">
                        <a:latin typeface="Cambria Math" panose="02040503050406030204" pitchFamily="18" charset="0"/>
                      </a:rPr>
                      <m:t>(</m:t>
                    </m:r>
                    <m:r>
                      <a:rPr lang="en-US" i="1" dirty="0" smtClean="0">
                        <a:latin typeface="Cambria Math" panose="02040503050406030204" pitchFamily="18" charset="0"/>
                      </a:rPr>
                      <m:t>𝑜</m:t>
                    </m:r>
                    <m:r>
                      <a:rPr lang="en-US" i="1" dirty="0" smtClean="0">
                        <a:latin typeface="Cambria Math" panose="02040503050406030204" pitchFamily="18" charset="0"/>
                      </a:rPr>
                      <m:t>)</m:t>
                    </m:r>
                  </m:oMath>
                </a14:m>
                <a:r>
                  <a:rPr lang="en-US" dirty="0"/>
                  <a:t> is the distance between o and its k-nearest neighbor </a:t>
                </a:r>
              </a:p>
              <a:p>
                <a:r>
                  <a:rPr lang="en-US" dirty="0"/>
                  <a:t>The k-distance neighborhood of o contains all objects of which the distance to o is not greater than </a:t>
                </a:r>
                <a14:m>
                  <m:oMath xmlns:m="http://schemas.openxmlformats.org/officeDocument/2006/math">
                    <m:r>
                      <a:rPr lang="en-US" i="1" dirty="0" smtClean="0">
                        <a:latin typeface="Cambria Math" panose="02040503050406030204" pitchFamily="18" charset="0"/>
                      </a:rPr>
                      <m:t>𝑑𝑖𝑠</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𝑡</m:t>
                        </m:r>
                      </m:e>
                      <m:sub>
                        <m:r>
                          <a:rPr lang="en-US" i="1" dirty="0" smtClean="0">
                            <a:latin typeface="Cambria Math" panose="02040503050406030204" pitchFamily="18" charset="0"/>
                          </a:rPr>
                          <m:t>𝑘</m:t>
                        </m:r>
                      </m:sub>
                    </m:sSub>
                    <m:r>
                      <a:rPr lang="en-US" i="1" dirty="0" smtClean="0">
                        <a:latin typeface="Cambria Math" panose="02040503050406030204" pitchFamily="18" charset="0"/>
                      </a:rPr>
                      <m:t>(</m:t>
                    </m:r>
                    <m:r>
                      <a:rPr lang="en-US" i="1" dirty="0" smtClean="0">
                        <a:latin typeface="Cambria Math" panose="02040503050406030204" pitchFamily="18" charset="0"/>
                      </a:rPr>
                      <m:t>𝑜</m:t>
                    </m:r>
                    <m:r>
                      <a:rPr lang="en-US" i="1" dirty="0" smtClean="0">
                        <a:latin typeface="Cambria Math" panose="02040503050406030204" pitchFamily="18" charset="0"/>
                      </a:rPr>
                      <m:t>)</m:t>
                    </m:r>
                  </m:oMath>
                </a14:m>
                <a:r>
                  <a:rPr lang="en-US" dirty="0"/>
                  <a:t>, denoted by</a:t>
                </a:r>
              </a:p>
              <a:p>
                <a:pPr marL="0" indent="0">
                  <a:buNone/>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𝑁</m:t>
                          </m:r>
                        </m:e>
                        <m:sub>
                          <m:r>
                            <a:rPr lang="en-US" i="1" dirty="0" smtClean="0">
                              <a:latin typeface="Cambria Math" panose="02040503050406030204" pitchFamily="18" charset="0"/>
                            </a:rPr>
                            <m:t>𝑘</m:t>
                          </m:r>
                        </m:sub>
                      </m:sSub>
                      <m:d>
                        <m:dPr>
                          <m:ctrlPr>
                            <a:rPr lang="en-US" b="0" i="1" dirty="0" smtClean="0">
                              <a:latin typeface="Cambria Math" panose="02040503050406030204" pitchFamily="18" charset="0"/>
                            </a:rPr>
                          </m:ctrlPr>
                        </m:dPr>
                        <m:e>
                          <m:r>
                            <a:rPr lang="en-US" i="1" dirty="0" smtClean="0">
                              <a:latin typeface="Cambria Math" panose="02040503050406030204" pitchFamily="18" charset="0"/>
                            </a:rPr>
                            <m:t>𝑜</m:t>
                          </m:r>
                        </m:e>
                      </m:d>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sSup>
                            <m:sSupPr>
                              <m:ctrlPr>
                                <a:rPr lang="en-US" i="1" dirty="0" err="1" smtClean="0">
                                  <a:latin typeface="Cambria Math" panose="02040503050406030204" pitchFamily="18" charset="0"/>
                                </a:rPr>
                              </m:ctrlPr>
                            </m:sSupPr>
                            <m:e>
                              <m:r>
                                <a:rPr lang="en-US" i="1" dirty="0" err="1" smtClean="0">
                                  <a:latin typeface="Cambria Math" panose="02040503050406030204" pitchFamily="18" charset="0"/>
                                </a:rPr>
                                <m:t>𝑜</m:t>
                              </m:r>
                            </m:e>
                            <m:sup>
                              <m:r>
                                <a:rPr lang="en-US" i="1" dirty="0" err="1" smtClean="0">
                                  <a:latin typeface="Cambria Math" panose="02040503050406030204" pitchFamily="18" charset="0"/>
                                </a:rPr>
                                <m:t>′</m:t>
                              </m:r>
                            </m:sup>
                          </m:sSup>
                        </m:e>
                        <m:e>
                          <m:sSup>
                            <m:sSupPr>
                              <m:ctrlPr>
                                <a:rPr lang="en-US" i="1" dirty="0" smtClean="0">
                                  <a:latin typeface="Cambria Math" panose="02040503050406030204" pitchFamily="18" charset="0"/>
                                </a:rPr>
                              </m:ctrlPr>
                            </m:sSupPr>
                            <m:e>
                              <m:r>
                                <a:rPr lang="en-US" i="1" dirty="0" err="1" smtClean="0">
                                  <a:latin typeface="Cambria Math" panose="02040503050406030204" pitchFamily="18" charset="0"/>
                                </a:rPr>
                                <m:t>𝑜</m:t>
                              </m:r>
                            </m:e>
                            <m:sup>
                              <m:r>
                                <a:rPr lang="en-US" i="1" dirty="0" smtClean="0">
                                  <a:latin typeface="Cambria Math" panose="02040503050406030204" pitchFamily="18" charset="0"/>
                                </a:rPr>
                                <m:t>′</m:t>
                              </m:r>
                            </m:sup>
                          </m:sSup>
                          <m:r>
                            <a:rPr lang="en-US" i="1" dirty="0" smtClean="0">
                              <a:latin typeface="Cambria Math" panose="02040503050406030204" pitchFamily="18" charset="0"/>
                            </a:rPr>
                            <m:t>∈</m:t>
                          </m:r>
                          <m:r>
                            <a:rPr lang="en-US" i="1" dirty="0" smtClean="0">
                              <a:latin typeface="Cambria Math" panose="02040503050406030204" pitchFamily="18" charset="0"/>
                            </a:rPr>
                            <m:t>𝐷</m:t>
                          </m:r>
                          <m:r>
                            <a:rPr lang="en-US" i="1" dirty="0" smtClean="0">
                              <a:latin typeface="Cambria Math" panose="02040503050406030204" pitchFamily="18" charset="0"/>
                            </a:rPr>
                            <m:t>, </m:t>
                          </m:r>
                          <m:r>
                            <a:rPr lang="en-US" i="1" dirty="0" err="1" smtClean="0">
                              <a:latin typeface="Cambria Math" panose="02040503050406030204" pitchFamily="18" charset="0"/>
                            </a:rPr>
                            <m:t>𝑑𝑖𝑠𝑡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𝑜</m:t>
                              </m:r>
                              <m:r>
                                <a:rPr lang="en-US" i="1" dirty="0" smtClean="0">
                                  <a:latin typeface="Cambria Math" panose="02040503050406030204" pitchFamily="18" charset="0"/>
                                </a:rPr>
                                <m:t>, </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𝑜</m:t>
                                  </m:r>
                                </m:e>
                                <m:sup>
                                  <m:r>
                                    <a:rPr lang="en-US" i="1" dirty="0" smtClean="0">
                                      <a:latin typeface="Cambria Math" panose="02040503050406030204" pitchFamily="18" charset="0"/>
                                    </a:rPr>
                                    <m:t>′</m:t>
                                  </m:r>
                                </m:sup>
                              </m:sSup>
                            </m:e>
                          </m:d>
                          <m:r>
                            <a:rPr lang="en-US" i="1" dirty="0" smtClean="0">
                              <a:latin typeface="Cambria Math" panose="02040503050406030204" pitchFamily="18" charset="0"/>
                            </a:rPr>
                            <m:t>≤ </m:t>
                          </m:r>
                          <m:r>
                            <a:rPr lang="en-US" i="1" dirty="0" err="1" smtClean="0">
                              <a:latin typeface="Cambria Math" panose="02040503050406030204" pitchFamily="18" charset="0"/>
                            </a:rPr>
                            <m:t>𝑑𝑖𝑠</m:t>
                          </m:r>
                          <m:sSub>
                            <m:sSubPr>
                              <m:ctrlPr>
                                <a:rPr lang="en-US" b="0" i="1" dirty="0" smtClean="0">
                                  <a:latin typeface="Cambria Math" panose="02040503050406030204" pitchFamily="18" charset="0"/>
                                </a:rPr>
                              </m:ctrlPr>
                            </m:sSubPr>
                            <m:e>
                              <m:r>
                                <a:rPr lang="en-US" i="1" dirty="0" err="1" smtClean="0">
                                  <a:latin typeface="Cambria Math" panose="02040503050406030204" pitchFamily="18" charset="0"/>
                                </a:rPr>
                                <m:t>𝑡</m:t>
                              </m:r>
                            </m:e>
                            <m:sub>
                              <m:r>
                                <a:rPr lang="en-US" i="1" dirty="0" err="1" smtClean="0">
                                  <a:latin typeface="Cambria Math" panose="02040503050406030204" pitchFamily="18" charset="0"/>
                                </a:rPr>
                                <m:t>𝑘</m:t>
                              </m:r>
                            </m:sub>
                          </m:sSub>
                          <m:d>
                            <m:dPr>
                              <m:ctrlPr>
                                <a:rPr lang="en-US" b="0" i="1" dirty="0" smtClean="0">
                                  <a:latin typeface="Cambria Math" panose="02040503050406030204" pitchFamily="18" charset="0"/>
                                </a:rPr>
                              </m:ctrlPr>
                            </m:dPr>
                            <m:e>
                              <m:r>
                                <a:rPr lang="en-US" i="1" dirty="0" smtClean="0">
                                  <a:latin typeface="Cambria Math" panose="02040503050406030204" pitchFamily="18" charset="0"/>
                                </a:rPr>
                                <m:t>𝑜</m:t>
                              </m:r>
                            </m:e>
                          </m:d>
                        </m:e>
                      </m:d>
                    </m:oMath>
                  </m:oMathPara>
                </a14:m>
                <a:endParaRPr lang="en-US" dirty="0"/>
              </a:p>
              <a:p>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𝑁</m:t>
                        </m:r>
                      </m:e>
                      <m:sub>
                        <m:r>
                          <a:rPr lang="en-US" i="1" dirty="0" smtClean="0">
                            <a:latin typeface="Cambria Math" panose="02040503050406030204" pitchFamily="18" charset="0"/>
                          </a:rPr>
                          <m:t>𝑘</m:t>
                        </m:r>
                      </m:sub>
                    </m:sSub>
                    <m:d>
                      <m:dPr>
                        <m:ctrlPr>
                          <a:rPr lang="en-US" b="0" i="1" dirty="0" smtClean="0">
                            <a:latin typeface="Cambria Math" panose="02040503050406030204" pitchFamily="18" charset="0"/>
                          </a:rPr>
                        </m:ctrlPr>
                      </m:dPr>
                      <m:e>
                        <m:r>
                          <a:rPr lang="en-US" i="1" dirty="0" smtClean="0">
                            <a:latin typeface="Cambria Math" panose="02040503050406030204" pitchFamily="18" charset="0"/>
                          </a:rPr>
                          <m:t>𝑜</m:t>
                        </m:r>
                      </m:e>
                    </m:d>
                  </m:oMath>
                </a14:m>
                <a:r>
                  <a:rPr lang="en-US" dirty="0"/>
                  <a:t> may contain more than k objects because multiple objects may each be the same distance away from o </a:t>
                </a:r>
              </a:p>
            </p:txBody>
          </p:sp>
        </mc:Choice>
        <mc:Fallback xmlns="">
          <p:sp>
            <p:nvSpPr>
              <p:cNvPr id="7" name="Content Placeholder 6">
                <a:extLst>
                  <a:ext uri="{FF2B5EF4-FFF2-40B4-BE49-F238E27FC236}">
                    <a16:creationId xmlns:a16="http://schemas.microsoft.com/office/drawing/2014/main" id="{797224FD-6C65-7B94-C6B4-7CB92EADFB66}"/>
                  </a:ext>
                </a:extLst>
              </p:cNvPr>
              <p:cNvSpPr>
                <a:spLocks noGrp="1" noRot="1" noChangeAspect="1" noMove="1" noResize="1" noEditPoints="1" noAdjustHandles="1" noChangeArrowheads="1" noChangeShapeType="1" noTextEdit="1"/>
              </p:cNvSpPr>
              <p:nvPr>
                <p:ph idx="1"/>
              </p:nvPr>
            </p:nvSpPr>
            <p:spPr>
              <a:blipFill>
                <a:blip r:embed="rId2"/>
                <a:stretch>
                  <a:fillRect l="-1086" t="-3198" r="-1568" b="-290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FEF4C5F-39AD-BDAB-A384-A6D3BD40168A}"/>
              </a:ext>
            </a:extLst>
          </p:cNvPr>
          <p:cNvSpPr>
            <a:spLocks noGrp="1"/>
          </p:cNvSpPr>
          <p:nvPr>
            <p:ph type="sldNum" sz="quarter" idx="12"/>
          </p:nvPr>
        </p:nvSpPr>
        <p:spPr/>
        <p:txBody>
          <a:bodyPr/>
          <a:lstStyle/>
          <a:p>
            <a:fld id="{2B850E6D-BB5C-7A46-A3BC-ABE026CB5318}" type="slidenum">
              <a:rPr lang="en-US" smtClean="0"/>
              <a:pPr/>
              <a:t>37</a:t>
            </a:fld>
            <a:endParaRPr lang="en-US"/>
          </a:p>
        </p:txBody>
      </p:sp>
    </p:spTree>
    <p:extLst>
      <p:ext uri="{BB962C8B-B14F-4D97-AF65-F5344CB8AC3E}">
        <p14:creationId xmlns:p14="http://schemas.microsoft.com/office/powerpoint/2010/main" val="651607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033E-485A-96B0-DA52-8D358E0D4A20}"/>
              </a:ext>
            </a:extLst>
          </p:cNvPr>
          <p:cNvSpPr>
            <a:spLocks noGrp="1"/>
          </p:cNvSpPr>
          <p:nvPr>
            <p:ph type="title"/>
          </p:nvPr>
        </p:nvSpPr>
        <p:spPr/>
        <p:txBody>
          <a:bodyPr/>
          <a:lstStyle/>
          <a:p>
            <a:r>
              <a:rPr lang="en-US" dirty="0"/>
              <a:t>Reachability Distance and Local Outlier Factor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2F38A94-09F8-55F9-AB60-5B6D6F876274}"/>
                  </a:ext>
                </a:extLst>
              </p:cNvPr>
              <p:cNvSpPr>
                <a:spLocks noGrp="1"/>
              </p:cNvSpPr>
              <p:nvPr>
                <p:ph idx="1"/>
              </p:nvPr>
            </p:nvSpPr>
            <p:spPr/>
            <p:txBody>
              <a:bodyPr>
                <a:normAutofit/>
              </a:bodyPr>
              <a:lstStyle/>
              <a:p>
                <a:r>
                  <a:rPr lang="en-US" sz="2000" dirty="0"/>
                  <a:t>For two objects, o and o′, the reachability distance from o′ to o is </a:t>
                </a:r>
                <a14:m>
                  <m:oMath xmlns:m="http://schemas.openxmlformats.org/officeDocument/2006/math">
                    <m:r>
                      <a:rPr lang="en-US" sz="2000" i="1" dirty="0" smtClean="0">
                        <a:latin typeface="Cambria Math" panose="02040503050406030204" pitchFamily="18" charset="0"/>
                      </a:rPr>
                      <m:t>𝑑𝑖𝑠𝑡</m:t>
                    </m:r>
                    <m:r>
                      <a:rPr lang="en-US" sz="2000" i="1" dirty="0" smtClean="0">
                        <a:latin typeface="Cambria Math" panose="02040503050406030204" pitchFamily="18" charset="0"/>
                      </a:rPr>
                      <m:t>(</m:t>
                    </m:r>
                    <m:r>
                      <a:rPr lang="en-US" sz="2000" i="1" dirty="0" smtClean="0">
                        <a:latin typeface="Cambria Math" panose="02040503050406030204" pitchFamily="18" charset="0"/>
                      </a:rPr>
                      <m:t>𝑜</m:t>
                    </m:r>
                    <m:r>
                      <a:rPr lang="en-US" sz="2000" i="1" dirty="0" smtClean="0">
                        <a:latin typeface="Cambria Math" panose="02040503050406030204" pitchFamily="18" charset="0"/>
                      </a:rPr>
                      <m:t>←</m:t>
                    </m:r>
                    <m:r>
                      <a:rPr lang="en-US" sz="2000" i="1" dirty="0" smtClean="0">
                        <a:latin typeface="Cambria Math" panose="02040503050406030204" pitchFamily="18" charset="0"/>
                      </a:rPr>
                      <m:t>𝑜</m:t>
                    </m:r>
                    <m:r>
                      <a:rPr lang="en-US" sz="2000" i="1" dirty="0" smtClean="0">
                        <a:latin typeface="Cambria Math" panose="02040503050406030204" pitchFamily="18" charset="0"/>
                      </a:rPr>
                      <m:t>′)</m:t>
                    </m:r>
                  </m:oMath>
                </a14:m>
                <a:r>
                  <a:rPr lang="en-US" sz="2000" dirty="0"/>
                  <a:t> if </a:t>
                </a:r>
                <a14:m>
                  <m:oMath xmlns:m="http://schemas.openxmlformats.org/officeDocument/2006/math">
                    <m:r>
                      <a:rPr lang="en-US" sz="2000" i="1" dirty="0" smtClean="0">
                        <a:latin typeface="Cambria Math" panose="02040503050406030204" pitchFamily="18" charset="0"/>
                      </a:rPr>
                      <m:t>𝑑𝑖𝑠𝑡</m:t>
                    </m:r>
                    <m:r>
                      <a:rPr lang="en-US" sz="2000" i="1" dirty="0" smtClean="0">
                        <a:latin typeface="Cambria Math" panose="02040503050406030204" pitchFamily="18" charset="0"/>
                      </a:rPr>
                      <m:t> (</m:t>
                    </m:r>
                    <m:r>
                      <a:rPr lang="en-US" sz="2000" i="1" dirty="0" smtClean="0">
                        <a:latin typeface="Cambria Math" panose="02040503050406030204" pitchFamily="18" charset="0"/>
                      </a:rPr>
                      <m:t>𝑜</m:t>
                    </m:r>
                    <m:r>
                      <a:rPr lang="en-US" sz="2000" i="1" dirty="0" smtClean="0">
                        <a:latin typeface="Cambria Math" panose="02040503050406030204" pitchFamily="18" charset="0"/>
                      </a:rPr>
                      <m:t>, </m:t>
                    </m:r>
                    <m:r>
                      <a:rPr lang="en-US" sz="2000" i="1" dirty="0" smtClean="0">
                        <a:latin typeface="Cambria Math" panose="02040503050406030204" pitchFamily="18" charset="0"/>
                      </a:rPr>
                      <m:t>𝑜</m:t>
                    </m:r>
                    <m:r>
                      <a:rPr lang="en-US" sz="2000" i="1" dirty="0" smtClean="0">
                        <a:latin typeface="Cambria Math" panose="02040503050406030204" pitchFamily="18" charset="0"/>
                      </a:rPr>
                      <m:t>′)&gt;</m:t>
                    </m:r>
                    <m:r>
                      <a:rPr lang="en-US" sz="2000" i="1" dirty="0" err="1" smtClean="0">
                        <a:latin typeface="Cambria Math" panose="02040503050406030204" pitchFamily="18" charset="0"/>
                      </a:rPr>
                      <m:t>𝑑𝑖𝑠</m:t>
                    </m:r>
                    <m:sSub>
                      <m:sSubPr>
                        <m:ctrlPr>
                          <a:rPr lang="en-US" sz="2000" b="0" i="1" dirty="0" smtClean="0">
                            <a:latin typeface="Cambria Math" panose="02040503050406030204" pitchFamily="18" charset="0"/>
                          </a:rPr>
                        </m:ctrlPr>
                      </m:sSubPr>
                      <m:e>
                        <m:r>
                          <a:rPr lang="en-US" sz="2000" i="1" dirty="0" err="1" smtClean="0">
                            <a:latin typeface="Cambria Math" panose="02040503050406030204" pitchFamily="18" charset="0"/>
                          </a:rPr>
                          <m:t>𝑡</m:t>
                        </m:r>
                      </m:e>
                      <m:sub>
                        <m:r>
                          <a:rPr lang="en-US" sz="2000" i="1" dirty="0" err="1" smtClean="0">
                            <a:latin typeface="Cambria Math" panose="02040503050406030204" pitchFamily="18" charset="0"/>
                          </a:rPr>
                          <m:t>𝑘</m:t>
                        </m:r>
                      </m:sub>
                    </m:sSub>
                    <m:r>
                      <a:rPr lang="en-US" sz="2000" i="1" dirty="0" smtClean="0">
                        <a:latin typeface="Cambria Math" panose="02040503050406030204" pitchFamily="18" charset="0"/>
                      </a:rPr>
                      <m:t>(</m:t>
                    </m:r>
                    <m:r>
                      <a:rPr lang="en-US" sz="2000" i="1" dirty="0" smtClean="0">
                        <a:latin typeface="Cambria Math" panose="02040503050406030204" pitchFamily="18" charset="0"/>
                      </a:rPr>
                      <m:t>𝑜</m:t>
                    </m:r>
                    <m:r>
                      <a:rPr lang="en-US" sz="2000" i="1" dirty="0" smtClean="0">
                        <a:latin typeface="Cambria Math" panose="02040503050406030204" pitchFamily="18" charset="0"/>
                      </a:rPr>
                      <m:t>)</m:t>
                    </m:r>
                  </m:oMath>
                </a14:m>
                <a:r>
                  <a:rPr lang="en-US" sz="2000" dirty="0"/>
                  <a:t>; </a:t>
                </a:r>
                <a14:m>
                  <m:oMath xmlns:m="http://schemas.openxmlformats.org/officeDocument/2006/math">
                    <m:r>
                      <a:rPr lang="en-US" sz="2000" i="1" dirty="0" smtClean="0">
                        <a:latin typeface="Cambria Math" panose="02040503050406030204" pitchFamily="18" charset="0"/>
                      </a:rPr>
                      <m:t>𝑑𝑖𝑠</m:t>
                    </m:r>
                    <m:sSub>
                      <m:sSubPr>
                        <m:ctrlPr>
                          <a:rPr lang="en-US" sz="2000" b="0" i="1" dirty="0" smtClean="0">
                            <a:latin typeface="Cambria Math" panose="02040503050406030204" pitchFamily="18" charset="0"/>
                          </a:rPr>
                        </m:ctrlPr>
                      </m:sSubPr>
                      <m:e>
                        <m:r>
                          <a:rPr lang="en-US" sz="2000" i="1" dirty="0" smtClean="0">
                            <a:latin typeface="Cambria Math" panose="02040503050406030204" pitchFamily="18" charset="0"/>
                          </a:rPr>
                          <m:t>𝑡</m:t>
                        </m:r>
                      </m:e>
                      <m:sub>
                        <m:r>
                          <a:rPr lang="en-US" sz="2000" i="1" dirty="0" smtClean="0">
                            <a:latin typeface="Cambria Math" panose="02040503050406030204" pitchFamily="18" charset="0"/>
                          </a:rPr>
                          <m:t>𝑘</m:t>
                        </m:r>
                      </m:sub>
                    </m:sSub>
                    <m:r>
                      <a:rPr lang="en-US" sz="2000" i="1" dirty="0" smtClean="0">
                        <a:latin typeface="Cambria Math" panose="02040503050406030204" pitchFamily="18" charset="0"/>
                      </a:rPr>
                      <m:t>(</m:t>
                    </m:r>
                    <m:r>
                      <a:rPr lang="en-US" sz="2000" i="1" dirty="0" smtClean="0">
                        <a:latin typeface="Cambria Math" panose="02040503050406030204" pitchFamily="18" charset="0"/>
                      </a:rPr>
                      <m:t>𝑜</m:t>
                    </m:r>
                    <m:r>
                      <a:rPr lang="en-US" sz="2000" i="1" dirty="0" smtClean="0">
                        <a:latin typeface="Cambria Math" panose="02040503050406030204" pitchFamily="18" charset="0"/>
                      </a:rPr>
                      <m:t>)</m:t>
                    </m:r>
                  </m:oMath>
                </a14:m>
                <a:r>
                  <a:rPr lang="en-US" sz="2000" dirty="0"/>
                  <a:t> otherwise, that is,</a:t>
                </a:r>
              </a:p>
              <a:p>
                <a:pPr marL="0" indent="0">
                  <a:buNone/>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𝑟𝑒𝑎𝑐h𝑑𝑖𝑠</m:t>
                      </m:r>
                      <m:sSub>
                        <m:sSubPr>
                          <m:ctrlPr>
                            <a:rPr lang="en-US" sz="2000" b="0" i="1" dirty="0" smtClean="0">
                              <a:latin typeface="Cambria Math" panose="02040503050406030204" pitchFamily="18" charset="0"/>
                            </a:rPr>
                          </m:ctrlPr>
                        </m:sSubPr>
                        <m:e>
                          <m:r>
                            <a:rPr lang="en-US" sz="2000" i="1" dirty="0" smtClean="0">
                              <a:latin typeface="Cambria Math" panose="02040503050406030204" pitchFamily="18" charset="0"/>
                            </a:rPr>
                            <m:t>𝑡</m:t>
                          </m:r>
                        </m:e>
                        <m:sub>
                          <m:r>
                            <a:rPr lang="en-US" sz="2000" i="1" dirty="0" smtClean="0">
                              <a:latin typeface="Cambria Math" panose="02040503050406030204" pitchFamily="18" charset="0"/>
                            </a:rPr>
                            <m:t>𝑘</m:t>
                          </m:r>
                        </m:sub>
                      </m:sSub>
                      <m:r>
                        <a:rPr lang="en-US" sz="2000" i="1" dirty="0" smtClean="0">
                          <a:latin typeface="Cambria Math" panose="02040503050406030204" pitchFamily="18" charset="0"/>
                        </a:rPr>
                        <m:t>(</m:t>
                      </m:r>
                      <m:r>
                        <a:rPr lang="en-US" sz="2000" i="1" dirty="0" smtClean="0">
                          <a:latin typeface="Cambria Math" panose="02040503050406030204" pitchFamily="18" charset="0"/>
                        </a:rPr>
                        <m:t>𝑜</m:t>
                      </m:r>
                      <m:r>
                        <a:rPr lang="en-US" sz="2000" i="1" dirty="0" smtClean="0">
                          <a:latin typeface="Cambria Math" panose="02040503050406030204" pitchFamily="18" charset="0"/>
                        </a:rPr>
                        <m:t>←</m:t>
                      </m:r>
                      <m:r>
                        <a:rPr lang="en-US" sz="2000" i="1" dirty="0" smtClean="0">
                          <a:latin typeface="Cambria Math" panose="02040503050406030204" pitchFamily="18" charset="0"/>
                        </a:rPr>
                        <m:t>𝑜</m:t>
                      </m:r>
                      <m:r>
                        <a:rPr lang="en-US" sz="2000" i="1" dirty="0" smtClean="0">
                          <a:latin typeface="Cambria Math" panose="02040503050406030204" pitchFamily="18" charset="0"/>
                        </a:rPr>
                        <m:t>′) = </m:t>
                      </m:r>
                      <m:r>
                        <m:rPr>
                          <m:sty m:val="p"/>
                        </m:rPr>
                        <a:rPr lang="en-US" sz="2000" i="1" dirty="0" smtClean="0">
                          <a:latin typeface="Cambria Math" panose="02040503050406030204" pitchFamily="18" charset="0"/>
                        </a:rPr>
                        <m:t>max</m:t>
                      </m:r>
                      <m:r>
                        <a:rPr lang="en-US" sz="2000" i="1" dirty="0" smtClean="0">
                          <a:latin typeface="Cambria Math" panose="02040503050406030204" pitchFamily="18" charset="0"/>
                        </a:rPr>
                        <m:t>⁡{</m:t>
                      </m:r>
                      <m:r>
                        <a:rPr lang="en-US" sz="2000" i="1" dirty="0" err="1" smtClean="0">
                          <a:latin typeface="Cambria Math" panose="02040503050406030204" pitchFamily="18" charset="0"/>
                        </a:rPr>
                        <m:t>𝑑𝑖𝑠</m:t>
                      </m:r>
                      <m:sSub>
                        <m:sSubPr>
                          <m:ctrlPr>
                            <a:rPr lang="en-US" sz="2000" b="0" i="1" dirty="0" smtClean="0">
                              <a:latin typeface="Cambria Math" panose="02040503050406030204" pitchFamily="18" charset="0"/>
                            </a:rPr>
                          </m:ctrlPr>
                        </m:sSubPr>
                        <m:e>
                          <m:r>
                            <a:rPr lang="en-US" sz="2000" i="1" dirty="0" err="1" smtClean="0">
                              <a:latin typeface="Cambria Math" panose="02040503050406030204" pitchFamily="18" charset="0"/>
                            </a:rPr>
                            <m:t>𝑡</m:t>
                          </m:r>
                        </m:e>
                        <m:sub>
                          <m:r>
                            <a:rPr lang="en-US" sz="2000" i="1" dirty="0" err="1" smtClean="0">
                              <a:latin typeface="Cambria Math" panose="02040503050406030204" pitchFamily="18" charset="0"/>
                            </a:rPr>
                            <m:t>𝑘</m:t>
                          </m:r>
                        </m:sub>
                      </m:sSub>
                      <m:r>
                        <a:rPr lang="en-US" sz="2000" i="1" dirty="0" smtClean="0">
                          <a:latin typeface="Cambria Math" panose="02040503050406030204" pitchFamily="18" charset="0"/>
                        </a:rPr>
                        <m:t>(</m:t>
                      </m:r>
                      <m:r>
                        <a:rPr lang="en-US" sz="2000" i="1" dirty="0" smtClean="0">
                          <a:latin typeface="Cambria Math" panose="02040503050406030204" pitchFamily="18" charset="0"/>
                        </a:rPr>
                        <m:t>𝑜</m:t>
                      </m:r>
                      <m:r>
                        <a:rPr lang="en-US" sz="2000" i="1" dirty="0" smtClean="0">
                          <a:latin typeface="Cambria Math" panose="02040503050406030204" pitchFamily="18" charset="0"/>
                        </a:rPr>
                        <m:t>), </m:t>
                      </m:r>
                      <m:r>
                        <a:rPr lang="en-US" sz="2000" i="1" dirty="0" err="1" smtClean="0">
                          <a:latin typeface="Cambria Math" panose="02040503050406030204" pitchFamily="18" charset="0"/>
                        </a:rPr>
                        <m:t>𝑑𝑖𝑠𝑡</m:t>
                      </m:r>
                      <m:r>
                        <a:rPr lang="en-US" sz="2000" i="1" dirty="0" smtClean="0">
                          <a:latin typeface="Cambria Math" panose="02040503050406030204" pitchFamily="18" charset="0"/>
                        </a:rPr>
                        <m:t>(</m:t>
                      </m:r>
                      <m:r>
                        <a:rPr lang="en-US" sz="2000" i="1" dirty="0" smtClean="0">
                          <a:latin typeface="Cambria Math" panose="02040503050406030204" pitchFamily="18" charset="0"/>
                        </a:rPr>
                        <m:t>𝑜</m:t>
                      </m:r>
                      <m:r>
                        <a:rPr lang="en-US" sz="2000" i="1" dirty="0" smtClean="0">
                          <a:latin typeface="Cambria Math" panose="02040503050406030204" pitchFamily="18" charset="0"/>
                        </a:rPr>
                        <m:t>, </m:t>
                      </m:r>
                      <m:r>
                        <a:rPr lang="en-US" sz="2000" i="1" dirty="0" smtClean="0">
                          <a:latin typeface="Cambria Math" panose="02040503050406030204" pitchFamily="18" charset="0"/>
                        </a:rPr>
                        <m:t>𝑜</m:t>
                      </m:r>
                      <m:r>
                        <a:rPr lang="en-US" sz="2000" i="1" dirty="0" smtClean="0">
                          <a:latin typeface="Cambria Math" panose="02040503050406030204" pitchFamily="18" charset="0"/>
                        </a:rPr>
                        <m:t>′)} </m:t>
                      </m:r>
                    </m:oMath>
                  </m:oMathPara>
                </a14:m>
                <a:endParaRPr lang="en-US" sz="2000" dirty="0"/>
              </a:p>
              <a:p>
                <a:r>
                  <a:rPr lang="en-US" sz="2000" dirty="0"/>
                  <a:t>Reachability</a:t>
                </a:r>
                <a:r>
                  <a:rPr lang="zh-CN" altLang="en-US" sz="2000" dirty="0"/>
                  <a:t> </a:t>
                </a:r>
                <a:r>
                  <a:rPr lang="en-US" sz="2000" dirty="0"/>
                  <a:t>distance is not symmetric, that is, in general, </a:t>
                </a:r>
                <a14:m>
                  <m:oMath xmlns:m="http://schemas.openxmlformats.org/officeDocument/2006/math">
                    <m:r>
                      <a:rPr lang="en-US" sz="2000" i="1" dirty="0" smtClean="0">
                        <a:latin typeface="Cambria Math" panose="02040503050406030204" pitchFamily="18" charset="0"/>
                      </a:rPr>
                      <m:t>𝑟𝑒𝑎𝑐h𝑑𝑖𝑠</m:t>
                    </m:r>
                    <m:sSub>
                      <m:sSubPr>
                        <m:ctrlPr>
                          <a:rPr lang="en-US" sz="2000" b="0" i="1" dirty="0" smtClean="0">
                            <a:latin typeface="Cambria Math" panose="02040503050406030204" pitchFamily="18" charset="0"/>
                          </a:rPr>
                        </m:ctrlPr>
                      </m:sSubPr>
                      <m:e>
                        <m:r>
                          <a:rPr lang="en-US" sz="2000" i="1" dirty="0" smtClean="0">
                            <a:latin typeface="Cambria Math" panose="02040503050406030204" pitchFamily="18" charset="0"/>
                          </a:rPr>
                          <m:t>𝑡</m:t>
                        </m:r>
                      </m:e>
                      <m:sub>
                        <m:r>
                          <a:rPr lang="en-US" sz="2000" i="1" dirty="0" smtClean="0">
                            <a:latin typeface="Cambria Math" panose="02040503050406030204" pitchFamily="18" charset="0"/>
                          </a:rPr>
                          <m:t>𝑘</m:t>
                        </m:r>
                      </m:sub>
                    </m:sSub>
                    <m:d>
                      <m:dPr>
                        <m:ctrlPr>
                          <a:rPr lang="en-US" sz="2000" i="1" dirty="0" smtClean="0">
                            <a:latin typeface="Cambria Math" panose="02040503050406030204" pitchFamily="18" charset="0"/>
                          </a:rPr>
                        </m:ctrlPr>
                      </m:dPr>
                      <m:e>
                        <m:r>
                          <a:rPr lang="en-US" sz="2000" i="1" dirty="0" smtClean="0">
                            <a:latin typeface="Cambria Math" panose="02040503050406030204" pitchFamily="18" charset="0"/>
                          </a:rPr>
                          <m:t>𝑜</m:t>
                        </m:r>
                        <m:r>
                          <a:rPr lang="en-US" sz="2000" i="1" dirty="0" smtClean="0">
                            <a:latin typeface="Cambria Math" panose="02040503050406030204" pitchFamily="18" charset="0"/>
                          </a:rPr>
                          <m:t>←</m:t>
                        </m:r>
                        <m:sSup>
                          <m:sSupPr>
                            <m:ctrlPr>
                              <a:rPr lang="en-US" sz="2000" i="1" dirty="0" smtClean="0">
                                <a:latin typeface="Cambria Math" panose="02040503050406030204" pitchFamily="18" charset="0"/>
                              </a:rPr>
                            </m:ctrlPr>
                          </m:sSupPr>
                          <m:e>
                            <m:r>
                              <a:rPr lang="en-US" sz="2000" i="1" dirty="0" smtClean="0">
                                <a:latin typeface="Cambria Math" panose="02040503050406030204" pitchFamily="18" charset="0"/>
                              </a:rPr>
                              <m:t>𝑜</m:t>
                            </m:r>
                          </m:e>
                          <m:sup>
                            <m:r>
                              <a:rPr lang="en-US" sz="2000" i="1" dirty="0" smtClean="0">
                                <a:latin typeface="Cambria Math" panose="02040503050406030204" pitchFamily="18" charset="0"/>
                              </a:rPr>
                              <m:t>′</m:t>
                            </m:r>
                          </m:sup>
                        </m:sSup>
                      </m:e>
                    </m:d>
                    <m:r>
                      <a:rPr lang="en-US" altLang="zh-CN" sz="2000" b="0" i="1" dirty="0" smtClean="0">
                        <a:latin typeface="Cambria Math" panose="02040503050406030204" pitchFamily="18" charset="0"/>
                      </a:rPr>
                      <m:t>≠</m:t>
                    </m:r>
                    <m:r>
                      <a:rPr lang="en-US" sz="2000" i="1" dirty="0" err="1" smtClean="0">
                        <a:latin typeface="Cambria Math" panose="02040503050406030204" pitchFamily="18" charset="0"/>
                      </a:rPr>
                      <m:t>𝑟𝑒𝑎𝑐h𝑑𝑖𝑠</m:t>
                    </m:r>
                    <m:sSub>
                      <m:sSubPr>
                        <m:ctrlPr>
                          <a:rPr lang="en-US" sz="2000" b="0" i="1" dirty="0" smtClean="0">
                            <a:latin typeface="Cambria Math" panose="02040503050406030204" pitchFamily="18" charset="0"/>
                          </a:rPr>
                        </m:ctrlPr>
                      </m:sSubPr>
                      <m:e>
                        <m:r>
                          <a:rPr lang="en-US" sz="2000" i="1" dirty="0" err="1" smtClean="0">
                            <a:latin typeface="Cambria Math" panose="02040503050406030204" pitchFamily="18" charset="0"/>
                          </a:rPr>
                          <m:t>𝑡</m:t>
                        </m:r>
                      </m:e>
                      <m:sub>
                        <m:r>
                          <a:rPr lang="en-US" sz="2000" i="1" dirty="0" err="1" smtClean="0">
                            <a:latin typeface="Cambria Math" panose="02040503050406030204" pitchFamily="18" charset="0"/>
                          </a:rPr>
                          <m:t>𝑘</m:t>
                        </m:r>
                      </m:sub>
                    </m:sSub>
                    <m:r>
                      <a:rPr lang="en-US" sz="2000" i="1" dirty="0" smtClean="0">
                        <a:latin typeface="Cambria Math" panose="02040503050406030204" pitchFamily="18" charset="0"/>
                      </a:rPr>
                      <m:t>(</m:t>
                    </m:r>
                    <m:r>
                      <a:rPr lang="en-US" sz="2000" i="1" dirty="0" smtClean="0">
                        <a:latin typeface="Cambria Math" panose="02040503050406030204" pitchFamily="18" charset="0"/>
                      </a:rPr>
                      <m:t>𝑜</m:t>
                    </m:r>
                    <m:r>
                      <a:rPr lang="en-US" sz="2000" i="1" dirty="0" smtClean="0">
                        <a:latin typeface="Cambria Math" panose="02040503050406030204" pitchFamily="18" charset="0"/>
                      </a:rPr>
                      <m:t>′ ← </m:t>
                    </m:r>
                    <m:r>
                      <a:rPr lang="en-US" sz="2000" i="1" dirty="0" smtClean="0">
                        <a:latin typeface="Cambria Math" panose="02040503050406030204" pitchFamily="18" charset="0"/>
                      </a:rPr>
                      <m:t>𝑜</m:t>
                    </m:r>
                    <m:r>
                      <a:rPr lang="en-US" sz="2000" i="1" dirty="0" smtClean="0">
                        <a:latin typeface="Cambria Math" panose="02040503050406030204" pitchFamily="18" charset="0"/>
                      </a:rPr>
                      <m:t>) </m:t>
                    </m:r>
                  </m:oMath>
                </a14:m>
                <a:endParaRPr lang="en-US" sz="2000" dirty="0"/>
              </a:p>
              <a:p>
                <a:r>
                  <a:rPr lang="en-US" sz="2000" dirty="0"/>
                  <a:t>The local reachability density of an object, o, is </a:t>
                </a:r>
                <a:br>
                  <a:rPr lang="en-US" sz="2000" dirty="0"/>
                </a:br>
                <a14:m>
                  <m:oMath xmlns:m="http://schemas.openxmlformats.org/officeDocument/2006/math">
                    <m:r>
                      <a:rPr lang="en-US" sz="2000" b="0" i="1" smtClean="0">
                        <a:latin typeface="Cambria Math" panose="02040503050406030204" pitchFamily="18" charset="0"/>
                      </a:rPr>
                      <m:t>𝑙𝑟</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𝑑</m:t>
                        </m:r>
                      </m:e>
                      <m:sub>
                        <m:r>
                          <a:rPr lang="en-US" sz="2000" b="0" i="1" smtClean="0">
                            <a:latin typeface="Cambria Math" panose="02040503050406030204" pitchFamily="18" charset="0"/>
                          </a:rPr>
                          <m:t>𝑘</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𝑜</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𝑘</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𝑜</m:t>
                                </m:r>
                              </m:e>
                            </m:d>
                          </m:e>
                        </m:d>
                      </m:num>
                      <m:den>
                        <m:nary>
                          <m:naryPr>
                            <m:chr m:val="∑"/>
                            <m:supHide m:val="on"/>
                            <m:ctrlPr>
                              <a:rPr lang="en-US" sz="2000" b="0" i="1" smtClean="0">
                                <a:latin typeface="Cambria Math" panose="02040503050406030204" pitchFamily="18" charset="0"/>
                              </a:rPr>
                            </m:ctrlPr>
                          </m:naryPr>
                          <m:sub>
                            <m:sSup>
                              <m:sSupPr>
                                <m:ctrlPr>
                                  <a:rPr lang="en-US" sz="2000" b="0" i="1" smtClean="0">
                                    <a:latin typeface="Cambria Math" panose="02040503050406030204" pitchFamily="18" charset="0"/>
                                  </a:rPr>
                                </m:ctrlPr>
                              </m:sSupPr>
                              <m:e>
                                <m:r>
                                  <m:rPr>
                                    <m:brk m:alnAt="7"/>
                                  </m:rPr>
                                  <a:rPr lang="en-US" sz="2000" b="0" i="1" smtClean="0">
                                    <a:latin typeface="Cambria Math" panose="02040503050406030204" pitchFamily="18" charset="0"/>
                                  </a:rPr>
                                  <m:t>𝑜</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𝑘</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𝑜</m:t>
                                </m:r>
                              </m:e>
                            </m:d>
                          </m:sub>
                          <m:sup/>
                          <m:e>
                            <m:r>
                              <a:rPr lang="en-US" sz="2000" b="0" i="1" smtClean="0">
                                <a:latin typeface="Cambria Math" panose="02040503050406030204" pitchFamily="18" charset="0"/>
                              </a:rPr>
                              <m:t>𝑟𝑒𝑎𝑐h𝑑𝑖𝑠</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𝑘</m:t>
                                </m:r>
                              </m:sub>
                            </m:sSub>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𝑜</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r>
                                  <a:rPr lang="en-US" sz="2000" b="0" i="1" smtClean="0">
                                    <a:latin typeface="Cambria Math" panose="02040503050406030204" pitchFamily="18" charset="0"/>
                                  </a:rPr>
                                  <m:t>𝑜</m:t>
                                </m:r>
                              </m:e>
                            </m:d>
                          </m:e>
                        </m:nary>
                      </m:den>
                    </m:f>
                  </m:oMath>
                </a14:m>
                <a:endParaRPr lang="en-US" sz="2000" dirty="0"/>
              </a:p>
              <a:p>
                <a:r>
                  <a:rPr lang="en-US" sz="2000" dirty="0"/>
                  <a:t>The local outlier factor of an object o is </a:t>
                </a:r>
                <a:br>
                  <a:rPr lang="en-US" sz="2000" dirty="0"/>
                </a:br>
                <a14:m>
                  <m:oMath xmlns:m="http://schemas.openxmlformats.org/officeDocument/2006/math">
                    <m:r>
                      <a:rPr lang="en-US" sz="2000" b="0" i="1" smtClean="0">
                        <a:latin typeface="Cambria Math" panose="02040503050406030204" pitchFamily="18" charset="0"/>
                      </a:rPr>
                      <m:t>𝐿𝑂</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b="0" i="1" smtClean="0">
                            <a:latin typeface="Cambria Math" panose="02040503050406030204" pitchFamily="18" charset="0"/>
                          </a:rPr>
                          <m:t>𝑘</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𝑜</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nary>
                          <m:naryPr>
                            <m:chr m:val="∑"/>
                            <m:supHide m:val="on"/>
                            <m:ctrlPr>
                              <a:rPr lang="en-US" sz="2000" b="0" i="1" smtClean="0">
                                <a:latin typeface="Cambria Math" panose="02040503050406030204" pitchFamily="18" charset="0"/>
                              </a:rPr>
                            </m:ctrlPr>
                          </m:naryPr>
                          <m:sub>
                            <m:sSup>
                              <m:sSupPr>
                                <m:ctrlPr>
                                  <a:rPr lang="en-US" sz="2000" b="0" i="1" smtClean="0">
                                    <a:latin typeface="Cambria Math" panose="02040503050406030204" pitchFamily="18" charset="0"/>
                                  </a:rPr>
                                </m:ctrlPr>
                              </m:sSupPr>
                              <m:e>
                                <m:r>
                                  <m:rPr>
                                    <m:brk m:alnAt="7"/>
                                  </m:rPr>
                                  <a:rPr lang="en-US" sz="2000" b="0" i="1" smtClean="0">
                                    <a:latin typeface="Cambria Math" panose="02040503050406030204" pitchFamily="18" charset="0"/>
                                  </a:rPr>
                                  <m:t>𝑜</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𝑘</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𝑜</m:t>
                                </m:r>
                              </m:e>
                            </m:d>
                          </m:sub>
                          <m:sup/>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𝑙𝑟</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𝑑</m:t>
                                    </m:r>
                                  </m:e>
                                  <m:sub>
                                    <m:r>
                                      <a:rPr lang="en-US" sz="2000" b="0" i="1" smtClean="0">
                                        <a:latin typeface="Cambria Math" panose="02040503050406030204" pitchFamily="18" charset="0"/>
                                      </a:rPr>
                                      <m:t>𝑘</m:t>
                                    </m:r>
                                  </m:sub>
                                </m:sSub>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𝑜</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num>
                              <m:den>
                                <m:r>
                                  <a:rPr lang="en-US" sz="2000" b="0" i="1" smtClean="0">
                                    <a:latin typeface="Cambria Math" panose="02040503050406030204" pitchFamily="18" charset="0"/>
                                  </a:rPr>
                                  <m:t>𝑙𝑟</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𝑑</m:t>
                                    </m:r>
                                  </m:e>
                                  <m:sub>
                                    <m:r>
                                      <a:rPr lang="en-US" sz="2000" b="0" i="1" smtClean="0">
                                        <a:latin typeface="Cambria Math" panose="02040503050406030204" pitchFamily="18" charset="0"/>
                                      </a:rPr>
                                      <m:t>𝑘</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𝑜</m:t>
                                    </m:r>
                                  </m:e>
                                </m:d>
                              </m:den>
                            </m:f>
                          </m:e>
                        </m:nary>
                      </m:num>
                      <m:den>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𝑘</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𝑜</m:t>
                                    </m:r>
                                  </m:e>
                                </m:d>
                              </m:sub>
                            </m:sSub>
                          </m:e>
                        </m:d>
                      </m:den>
                    </m:f>
                    <m:r>
                      <a:rPr lang="en-US" sz="2000" b="0" i="1" smtClean="0">
                        <a:latin typeface="Cambria Math" panose="02040503050406030204" pitchFamily="18" charset="0"/>
                      </a:rPr>
                      <m:t>=</m:t>
                    </m:r>
                    <m:nary>
                      <m:naryPr>
                        <m:chr m:val="∑"/>
                        <m:supHide m:val="on"/>
                        <m:ctrlPr>
                          <a:rPr lang="en-US" sz="2000" b="0" i="1" smtClean="0">
                            <a:latin typeface="Cambria Math" panose="02040503050406030204" pitchFamily="18" charset="0"/>
                          </a:rPr>
                        </m:ctrlPr>
                      </m:naryPr>
                      <m:sub>
                        <m:sSup>
                          <m:sSupPr>
                            <m:ctrlPr>
                              <a:rPr lang="en-US" sz="2000" b="0" i="1" smtClean="0">
                                <a:latin typeface="Cambria Math" panose="02040503050406030204" pitchFamily="18" charset="0"/>
                              </a:rPr>
                            </m:ctrlPr>
                          </m:sSupPr>
                          <m:e>
                            <m:r>
                              <m:rPr>
                                <m:brk m:alnAt="7"/>
                              </m:rPr>
                              <a:rPr lang="en-US" sz="2000" b="0" i="1" smtClean="0">
                                <a:latin typeface="Cambria Math" panose="02040503050406030204" pitchFamily="18" charset="0"/>
                              </a:rPr>
                              <m:t>𝑜</m:t>
                            </m:r>
                          </m:e>
                          <m:sup>
                            <m:r>
                              <a:rPr lang="en-US" sz="2000" b="0" i="1" smtClean="0">
                                <a:latin typeface="Cambria Math" panose="02040503050406030204" pitchFamily="18" charset="0"/>
                              </a:rPr>
                              <m:t>′</m:t>
                            </m:r>
                            <m:r>
                              <m:rPr>
                                <m:brk m:alnAt="7"/>
                              </m:rP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m:rPr>
                                    <m:brk m:alnAt="7"/>
                                  </m:rPr>
                                  <a:rPr lang="en-US" sz="2000" b="0" i="1" smtClean="0">
                                    <a:latin typeface="Cambria Math" panose="02040503050406030204" pitchFamily="18" charset="0"/>
                                  </a:rPr>
                                  <m:t>𝑁</m:t>
                                </m:r>
                              </m:e>
                              <m:sub>
                                <m:r>
                                  <m:rPr>
                                    <m:brk m:alnAt="7"/>
                                  </m:rPr>
                                  <a:rPr lang="en-US" sz="2000" b="0" i="1" smtClean="0">
                                    <a:latin typeface="Cambria Math" panose="02040503050406030204" pitchFamily="18" charset="0"/>
                                  </a:rPr>
                                  <m:t>𝑘</m:t>
                                </m:r>
                              </m:sub>
                            </m:sSub>
                            <m:r>
                              <m:rPr>
                                <m:brk m:alnAt="7"/>
                              </m:rPr>
                              <a:rPr lang="en-US" sz="2000" b="0" i="1" smtClean="0">
                                <a:latin typeface="Cambria Math" panose="02040503050406030204" pitchFamily="18" charset="0"/>
                              </a:rPr>
                              <m:t>(</m:t>
                            </m:r>
                            <m:r>
                              <a:rPr lang="en-US" sz="2000" b="0" i="1" smtClean="0">
                                <a:latin typeface="Cambria Math" panose="02040503050406030204" pitchFamily="18" charset="0"/>
                              </a:rPr>
                              <m:t>𝑜</m:t>
                            </m:r>
                            <m:r>
                              <a:rPr lang="en-US" sz="2000" b="0" i="1" smtClean="0">
                                <a:latin typeface="Cambria Math" panose="02040503050406030204" pitchFamily="18" charset="0"/>
                              </a:rPr>
                              <m:t>)</m:t>
                            </m:r>
                          </m:sup>
                        </m:sSup>
                      </m:sub>
                      <m:sup/>
                      <m:e>
                        <m:r>
                          <a:rPr lang="en-US" sz="2000" b="0" i="1" smtClean="0">
                            <a:latin typeface="Cambria Math" panose="02040503050406030204" pitchFamily="18" charset="0"/>
                          </a:rPr>
                          <m:t>𝑙𝑟</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𝑑</m:t>
                            </m:r>
                          </m:e>
                          <m:sub>
                            <m:r>
                              <a:rPr lang="en-US" sz="2000" b="0" i="1" smtClean="0">
                                <a:latin typeface="Cambria Math" panose="02040503050406030204" pitchFamily="18" charset="0"/>
                              </a:rPr>
                              <m:t>𝑘</m:t>
                            </m:r>
                          </m:sub>
                        </m:sSub>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𝑜</m:t>
                                </m:r>
                              </m:e>
                              <m:sup>
                                <m:r>
                                  <a:rPr lang="en-US" sz="2000" b="0" i="1" smtClean="0">
                                    <a:latin typeface="Cambria Math" panose="02040503050406030204" pitchFamily="18" charset="0"/>
                                  </a:rPr>
                                  <m:t>′</m:t>
                                </m:r>
                              </m:sup>
                            </m:sSup>
                          </m:e>
                        </m:d>
                      </m:e>
                    </m:nary>
                    <m:r>
                      <a:rPr lang="en-US" sz="2000" b="0" i="1" smtClean="0">
                        <a:latin typeface="Cambria Math" panose="02040503050406030204" pitchFamily="18" charset="0"/>
                      </a:rPr>
                      <m:t>⋅</m:t>
                    </m:r>
                    <m:nary>
                      <m:naryPr>
                        <m:chr m:val="∑"/>
                        <m:supHide m:val="on"/>
                        <m:ctrlPr>
                          <a:rPr lang="en-US" sz="2000" b="0" i="1" smtClean="0">
                            <a:latin typeface="Cambria Math" panose="02040503050406030204" pitchFamily="18" charset="0"/>
                          </a:rPr>
                        </m:ctrlPr>
                      </m:naryPr>
                      <m:sub>
                        <m:sSup>
                          <m:sSupPr>
                            <m:ctrlPr>
                              <a:rPr lang="en-US" sz="2000" b="0" i="1" smtClean="0">
                                <a:latin typeface="Cambria Math" panose="02040503050406030204" pitchFamily="18" charset="0"/>
                              </a:rPr>
                            </m:ctrlPr>
                          </m:sSupPr>
                          <m:e>
                            <m:r>
                              <m:rPr>
                                <m:brk m:alnAt="7"/>
                              </m:rPr>
                              <a:rPr lang="en-US" sz="2000" b="0" i="1" smtClean="0">
                                <a:latin typeface="Cambria Math" panose="02040503050406030204" pitchFamily="18" charset="0"/>
                              </a:rPr>
                              <m:t>𝑜</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𝑘</m:t>
                            </m:r>
                          </m:sub>
                        </m:sSub>
                        <m:r>
                          <a:rPr lang="en-US" sz="2000" b="0" i="1" smtClean="0">
                            <a:latin typeface="Cambria Math" panose="02040503050406030204" pitchFamily="18" charset="0"/>
                          </a:rPr>
                          <m:t>(</m:t>
                        </m:r>
                        <m:r>
                          <a:rPr lang="en-US" sz="2000" b="0" i="1" smtClean="0">
                            <a:latin typeface="Cambria Math" panose="02040503050406030204" pitchFamily="18" charset="0"/>
                          </a:rPr>
                          <m:t>𝑜</m:t>
                        </m:r>
                        <m:r>
                          <a:rPr lang="en-US" sz="2000" b="0" i="1" smtClean="0">
                            <a:latin typeface="Cambria Math" panose="02040503050406030204" pitchFamily="18" charset="0"/>
                          </a:rPr>
                          <m:t>)</m:t>
                        </m:r>
                      </m:sub>
                      <m:sup/>
                      <m:e>
                        <m:r>
                          <a:rPr lang="en-US" sz="2000" b="0" i="1" smtClean="0">
                            <a:latin typeface="Cambria Math" panose="02040503050406030204" pitchFamily="18" charset="0"/>
                          </a:rPr>
                          <m:t>𝑟𝑒𝑎𝑐h𝑑𝑖𝑠</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𝑘</m:t>
                            </m:r>
                          </m:sub>
                        </m:sSub>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𝑜</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r>
                          <a:rPr lang="en-US" sz="2000" b="0" i="1" smtClean="0">
                            <a:latin typeface="Cambria Math" panose="02040503050406030204" pitchFamily="18" charset="0"/>
                          </a:rPr>
                          <m:t>𝑜</m:t>
                        </m:r>
                        <m:r>
                          <a:rPr lang="en-US" sz="2000" b="0" i="1" smtClean="0">
                            <a:latin typeface="Cambria Math" panose="02040503050406030204" pitchFamily="18" charset="0"/>
                          </a:rPr>
                          <m:t>)</m:t>
                        </m:r>
                      </m:e>
                    </m:nary>
                  </m:oMath>
                </a14:m>
                <a:endParaRPr lang="en-US" sz="2000" dirty="0"/>
              </a:p>
              <a:p>
                <a:endParaRPr lang="en-US" sz="2000" dirty="0"/>
              </a:p>
              <a:p>
                <a:endParaRPr lang="en-US" sz="2000" dirty="0"/>
              </a:p>
              <a:p>
                <a:endParaRPr lang="en-US" sz="2000" dirty="0"/>
              </a:p>
              <a:p>
                <a:endParaRPr lang="en-US" sz="2000" dirty="0"/>
              </a:p>
            </p:txBody>
          </p:sp>
        </mc:Choice>
        <mc:Fallback xmlns="">
          <p:sp>
            <p:nvSpPr>
              <p:cNvPr id="3" name="Content Placeholder 2">
                <a:extLst>
                  <a:ext uri="{FF2B5EF4-FFF2-40B4-BE49-F238E27FC236}">
                    <a16:creationId xmlns:a16="http://schemas.microsoft.com/office/drawing/2014/main" id="{52F38A94-09F8-55F9-AB60-5B6D6F876274}"/>
                  </a:ext>
                </a:extLst>
              </p:cNvPr>
              <p:cNvSpPr>
                <a:spLocks noGrp="1" noRot="1" noChangeAspect="1" noMove="1" noResize="1" noEditPoints="1" noAdjustHandles="1" noChangeArrowheads="1" noChangeShapeType="1" noTextEdit="1"/>
              </p:cNvSpPr>
              <p:nvPr>
                <p:ph idx="1"/>
              </p:nvPr>
            </p:nvSpPr>
            <p:spPr>
              <a:blipFill>
                <a:blip r:embed="rId2"/>
                <a:stretch>
                  <a:fillRect l="-603" t="-1453" b="-2500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ABADA1D-A8D8-A30B-183F-DF2F418F8A8D}"/>
              </a:ext>
            </a:extLst>
          </p:cNvPr>
          <p:cNvSpPr>
            <a:spLocks noGrp="1"/>
          </p:cNvSpPr>
          <p:nvPr>
            <p:ph type="sldNum" sz="quarter" idx="12"/>
          </p:nvPr>
        </p:nvSpPr>
        <p:spPr/>
        <p:txBody>
          <a:bodyPr/>
          <a:lstStyle/>
          <a:p>
            <a:fld id="{2B850E6D-BB5C-7A46-A3BC-ABE026CB5318}" type="slidenum">
              <a:rPr lang="en-US" smtClean="0"/>
              <a:t>38</a:t>
            </a:fld>
            <a:endParaRPr lang="en-US" dirty="0"/>
          </a:p>
        </p:txBody>
      </p:sp>
    </p:spTree>
    <p:extLst>
      <p:ext uri="{BB962C8B-B14F-4D97-AF65-F5344CB8AC3E}">
        <p14:creationId xmlns:p14="http://schemas.microsoft.com/office/powerpoint/2010/main" val="97647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3A5B-D18D-EFB4-796C-2A65E8A1822A}"/>
              </a:ext>
            </a:extLst>
          </p:cNvPr>
          <p:cNvSpPr>
            <a:spLocks noGrp="1"/>
          </p:cNvSpPr>
          <p:nvPr>
            <p:ph type="title"/>
          </p:nvPr>
        </p:nvSpPr>
        <p:spPr/>
        <p:txBody>
          <a:bodyPr/>
          <a:lstStyle/>
          <a:p>
            <a:r>
              <a:rPr lang="en-US" dirty="0"/>
              <a:t>Nice Properties of the Local Outlier Factor</a:t>
            </a:r>
          </a:p>
        </p:txBody>
      </p:sp>
      <p:sp>
        <p:nvSpPr>
          <p:cNvPr id="3" name="Content Placeholder 2">
            <a:extLst>
              <a:ext uri="{FF2B5EF4-FFF2-40B4-BE49-F238E27FC236}">
                <a16:creationId xmlns:a16="http://schemas.microsoft.com/office/drawing/2014/main" id="{E5D6FF24-CB9E-4591-CD7A-F7E5A0AAE294}"/>
              </a:ext>
            </a:extLst>
          </p:cNvPr>
          <p:cNvSpPr>
            <a:spLocks noGrp="1"/>
          </p:cNvSpPr>
          <p:nvPr>
            <p:ph idx="1"/>
          </p:nvPr>
        </p:nvSpPr>
        <p:spPr/>
        <p:txBody>
          <a:bodyPr/>
          <a:lstStyle/>
          <a:p>
            <a:r>
              <a:rPr lang="en-US" dirty="0"/>
              <a:t>For an object deep within a consistent cluster, the local outlier factor is close to 1</a:t>
            </a:r>
          </a:p>
          <a:p>
            <a:r>
              <a:rPr lang="en-US" dirty="0"/>
              <a:t>For an object o, the meaning of LOF(o) is easy to understand</a:t>
            </a:r>
          </a:p>
        </p:txBody>
      </p:sp>
      <p:sp>
        <p:nvSpPr>
          <p:cNvPr id="4" name="Slide Number Placeholder 3">
            <a:extLst>
              <a:ext uri="{FF2B5EF4-FFF2-40B4-BE49-F238E27FC236}">
                <a16:creationId xmlns:a16="http://schemas.microsoft.com/office/drawing/2014/main" id="{C21CF96B-5A7B-9528-6E30-6DAFDF5384FC}"/>
              </a:ext>
            </a:extLst>
          </p:cNvPr>
          <p:cNvSpPr>
            <a:spLocks noGrp="1"/>
          </p:cNvSpPr>
          <p:nvPr>
            <p:ph type="sldNum" sz="quarter" idx="12"/>
          </p:nvPr>
        </p:nvSpPr>
        <p:spPr/>
        <p:txBody>
          <a:bodyPr/>
          <a:lstStyle/>
          <a:p>
            <a:fld id="{2B850E6D-BB5C-7A46-A3BC-ABE026CB5318}" type="slidenum">
              <a:rPr lang="en-US" smtClean="0"/>
              <a:t>39</a:t>
            </a:fld>
            <a:endParaRPr lang="en-US"/>
          </a:p>
        </p:txBody>
      </p:sp>
      <p:pic>
        <p:nvPicPr>
          <p:cNvPr id="5" name="Picture 4">
            <a:extLst>
              <a:ext uri="{FF2B5EF4-FFF2-40B4-BE49-F238E27FC236}">
                <a16:creationId xmlns:a16="http://schemas.microsoft.com/office/drawing/2014/main" id="{5C6A2007-9575-2AFB-F243-6A5E80F282F8}"/>
              </a:ext>
            </a:extLst>
          </p:cNvPr>
          <p:cNvPicPr>
            <a:picLocks noChangeAspect="1"/>
          </p:cNvPicPr>
          <p:nvPr/>
        </p:nvPicPr>
        <p:blipFill>
          <a:blip r:embed="rId2"/>
          <a:stretch>
            <a:fillRect/>
          </a:stretch>
        </p:blipFill>
        <p:spPr>
          <a:xfrm>
            <a:off x="7761462" y="3382963"/>
            <a:ext cx="4353877" cy="310991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FE76BDC-03F7-1361-A819-33661970E474}"/>
                  </a:ext>
                </a:extLst>
              </p:cNvPr>
              <p:cNvSpPr txBox="1"/>
              <p:nvPr/>
            </p:nvSpPr>
            <p:spPr>
              <a:xfrm>
                <a:off x="1133341" y="3429000"/>
                <a:ext cx="54948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i="1" dirty="0" smtClean="0">
                          <a:effectLst/>
                          <a:latin typeface="Cambria Math" panose="02040503050406030204" pitchFamily="18" charset="0"/>
                        </a:rPr>
                        <m:t>𝑑𝑖𝑟𝑒𝑐</m:t>
                      </m:r>
                      <m:sSub>
                        <m:sSubPr>
                          <m:ctrlPr>
                            <a:rPr lang="en-US" sz="1800" b="0" i="1" dirty="0" smtClean="0">
                              <a:effectLst/>
                              <a:latin typeface="Cambria Math" panose="02040503050406030204" pitchFamily="18" charset="0"/>
                            </a:rPr>
                          </m:ctrlPr>
                        </m:sSubPr>
                        <m:e>
                          <m:r>
                            <a:rPr lang="en-US" sz="1800" i="1" dirty="0" smtClean="0">
                              <a:effectLst/>
                              <a:latin typeface="Cambria Math" panose="02040503050406030204" pitchFamily="18" charset="0"/>
                            </a:rPr>
                            <m:t>𝑡</m:t>
                          </m:r>
                        </m:e>
                        <m:sub>
                          <m:r>
                            <a:rPr lang="en-US" sz="1800" i="1" dirty="0" smtClean="0">
                              <a:effectLst/>
                              <a:latin typeface="Cambria Math" panose="02040503050406030204" pitchFamily="18" charset="0"/>
                            </a:rPr>
                            <m:t>𝑚</m:t>
                          </m:r>
                          <m:r>
                            <a:rPr lang="en-US" sz="1800" b="0" i="1" dirty="0" smtClean="0">
                              <a:effectLst/>
                              <a:latin typeface="Cambria Math" panose="02040503050406030204" pitchFamily="18" charset="0"/>
                            </a:rPr>
                            <m:t>𝑖𝑛</m:t>
                          </m:r>
                        </m:sub>
                      </m:sSub>
                      <m:r>
                        <a:rPr lang="en-US" sz="1800" i="1" dirty="0" smtClean="0">
                          <a:effectLst/>
                          <a:latin typeface="Cambria Math" panose="02040503050406030204" pitchFamily="18" charset="0"/>
                        </a:rPr>
                        <m:t>(</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m:t>
                      </m:r>
                      <m:r>
                        <m:rPr>
                          <m:sty m:val="p"/>
                        </m:rPr>
                        <a:rPr lang="en-US" sz="1800" i="1" dirty="0" smtClean="0">
                          <a:effectLst/>
                          <a:latin typeface="Cambria Math" panose="02040503050406030204" pitchFamily="18" charset="0"/>
                        </a:rPr>
                        <m:t>min</m:t>
                      </m:r>
                      <m:r>
                        <a:rPr lang="en-US" sz="1800" i="1" dirty="0" smtClean="0">
                          <a:effectLst/>
                          <a:latin typeface="Cambria Math" panose="02040503050406030204" pitchFamily="18" charset="0"/>
                        </a:rPr>
                        <m:t>⁡{</m:t>
                      </m:r>
                      <m:r>
                        <a:rPr lang="en-US" sz="1800" i="1" dirty="0" err="1" smtClean="0">
                          <a:effectLst/>
                          <a:latin typeface="Cambria Math" panose="02040503050406030204" pitchFamily="18" charset="0"/>
                        </a:rPr>
                        <m:t>𝑟𝑒𝑎𝑐h𝑑𝑖𝑠</m:t>
                      </m:r>
                      <m:sSub>
                        <m:sSubPr>
                          <m:ctrlPr>
                            <a:rPr lang="en-US" sz="1800" b="0" i="1" dirty="0" smtClean="0">
                              <a:effectLst/>
                              <a:latin typeface="Cambria Math" panose="02040503050406030204" pitchFamily="18" charset="0"/>
                            </a:rPr>
                          </m:ctrlPr>
                        </m:sSubPr>
                        <m:e>
                          <m:r>
                            <a:rPr lang="en-US" sz="1800" i="1" dirty="0" err="1" smtClean="0">
                              <a:effectLst/>
                              <a:latin typeface="Cambria Math" panose="02040503050406030204" pitchFamily="18" charset="0"/>
                            </a:rPr>
                            <m:t>𝑡</m:t>
                          </m:r>
                        </m:e>
                        <m:sub>
                          <m:r>
                            <a:rPr lang="en-US" sz="1800" i="1" dirty="0" err="1" smtClean="0">
                              <a:effectLst/>
                              <a:latin typeface="Cambria Math" panose="02040503050406030204" pitchFamily="18" charset="0"/>
                            </a:rPr>
                            <m:t>𝑘</m:t>
                          </m:r>
                        </m:sub>
                      </m:sSub>
                      <m:r>
                        <a:rPr lang="en-US" sz="1800" i="1" dirty="0" smtClean="0">
                          <a:effectLst/>
                          <a:latin typeface="Cambria Math" panose="02040503050406030204" pitchFamily="18" charset="0"/>
                        </a:rPr>
                        <m:t>(</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m:t>
                      </m:r>
                      <m:sSub>
                        <m:sSubPr>
                          <m:ctrlPr>
                            <a:rPr lang="en-US" sz="1800" b="0" i="1" dirty="0" smtClean="0">
                              <a:effectLst/>
                              <a:latin typeface="Cambria Math" panose="02040503050406030204" pitchFamily="18" charset="0"/>
                            </a:rPr>
                          </m:ctrlPr>
                        </m:sSubPr>
                        <m:e>
                          <m:r>
                            <a:rPr lang="en-US" sz="1800" i="1" dirty="0" err="1" smtClean="0">
                              <a:effectLst/>
                              <a:latin typeface="Cambria Math" panose="02040503050406030204" pitchFamily="18" charset="0"/>
                            </a:rPr>
                            <m:t>𝑁</m:t>
                          </m:r>
                        </m:e>
                        <m:sub>
                          <m:r>
                            <a:rPr lang="en-US" sz="1800" i="1" dirty="0" err="1" smtClean="0">
                              <a:effectLst/>
                              <a:latin typeface="Cambria Math" panose="02040503050406030204" pitchFamily="18" charset="0"/>
                            </a:rPr>
                            <m:t>𝑘</m:t>
                          </m:r>
                        </m:sub>
                      </m:sSub>
                      <m:r>
                        <a:rPr lang="en-US" sz="1800" i="1" dirty="0" smtClean="0">
                          <a:effectLst/>
                          <a:latin typeface="Cambria Math" panose="02040503050406030204" pitchFamily="18" charset="0"/>
                        </a:rPr>
                        <m:t>(</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 </m:t>
                      </m:r>
                    </m:oMath>
                  </m:oMathPara>
                </a14:m>
                <a:endParaRPr lang="en-US" dirty="0"/>
              </a:p>
            </p:txBody>
          </p:sp>
        </mc:Choice>
        <mc:Fallback xmlns="">
          <p:sp>
            <p:nvSpPr>
              <p:cNvPr id="6" name="TextBox 5">
                <a:extLst>
                  <a:ext uri="{FF2B5EF4-FFF2-40B4-BE49-F238E27FC236}">
                    <a16:creationId xmlns:a16="http://schemas.microsoft.com/office/drawing/2014/main" id="{1FE76BDC-03F7-1361-A819-33661970E474}"/>
                  </a:ext>
                </a:extLst>
              </p:cNvPr>
              <p:cNvSpPr txBox="1">
                <a:spLocks noRot="1" noChangeAspect="1" noMove="1" noResize="1" noEditPoints="1" noAdjustHandles="1" noChangeArrowheads="1" noChangeShapeType="1" noTextEdit="1"/>
              </p:cNvSpPr>
              <p:nvPr/>
            </p:nvSpPr>
            <p:spPr>
              <a:xfrm>
                <a:off x="1133341" y="3429000"/>
                <a:ext cx="5494838" cy="369332"/>
              </a:xfrm>
              <a:prstGeom prst="rect">
                <a:avLst/>
              </a:prstGeom>
              <a:blipFill>
                <a:blip r:embed="rId3"/>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369BB4E-A226-639D-B9DF-F80A8FB7DD07}"/>
                  </a:ext>
                </a:extLst>
              </p:cNvPr>
              <p:cNvSpPr txBox="1"/>
              <p:nvPr/>
            </p:nvSpPr>
            <p:spPr>
              <a:xfrm>
                <a:off x="1078839" y="3933269"/>
                <a:ext cx="56038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i="1" dirty="0" smtClean="0">
                          <a:effectLst/>
                          <a:latin typeface="Cambria Math" panose="02040503050406030204" pitchFamily="18" charset="0"/>
                        </a:rPr>
                        <m:t>𝑑𝑖𝑟𝑒𝑐</m:t>
                      </m:r>
                      <m:sSub>
                        <m:sSubPr>
                          <m:ctrlPr>
                            <a:rPr lang="en-US" sz="1800" b="0" i="1" dirty="0" smtClean="0">
                              <a:effectLst/>
                              <a:latin typeface="Cambria Math" panose="02040503050406030204" pitchFamily="18" charset="0"/>
                            </a:rPr>
                          </m:ctrlPr>
                        </m:sSubPr>
                        <m:e>
                          <m:r>
                            <a:rPr lang="en-US" sz="1800" i="1" dirty="0" smtClean="0">
                              <a:effectLst/>
                              <a:latin typeface="Cambria Math" panose="02040503050406030204" pitchFamily="18" charset="0"/>
                            </a:rPr>
                            <m:t>𝑡</m:t>
                          </m:r>
                        </m:e>
                        <m:sub>
                          <m:r>
                            <a:rPr lang="en-US" sz="1800" i="1" dirty="0" smtClean="0">
                              <a:effectLst/>
                              <a:latin typeface="Cambria Math" panose="02040503050406030204" pitchFamily="18" charset="0"/>
                            </a:rPr>
                            <m:t>𝑚</m:t>
                          </m:r>
                          <m:r>
                            <a:rPr lang="en-US" sz="1800" b="0" i="1" dirty="0" smtClean="0">
                              <a:effectLst/>
                              <a:latin typeface="Cambria Math" panose="02040503050406030204" pitchFamily="18" charset="0"/>
                            </a:rPr>
                            <m:t>𝑎𝑥</m:t>
                          </m:r>
                        </m:sub>
                      </m:sSub>
                      <m:r>
                        <a:rPr lang="en-US" sz="1800" i="1" dirty="0" smtClean="0">
                          <a:effectLst/>
                          <a:latin typeface="Cambria Math" panose="02040503050406030204" pitchFamily="18" charset="0"/>
                        </a:rPr>
                        <m:t>(</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m:t>
                      </m:r>
                      <m:func>
                        <m:funcPr>
                          <m:ctrlPr>
                            <a:rPr lang="en-US" sz="1800" b="0" i="1" dirty="0" smtClean="0">
                              <a:effectLst/>
                              <a:latin typeface="Cambria Math" panose="02040503050406030204" pitchFamily="18" charset="0"/>
                            </a:rPr>
                          </m:ctrlPr>
                        </m:funcPr>
                        <m:fName>
                          <m:r>
                            <m:rPr>
                              <m:sty m:val="p"/>
                            </m:rPr>
                            <a:rPr lang="en-US" sz="1800" i="0" dirty="0" smtClean="0">
                              <a:effectLst/>
                              <a:latin typeface="Cambria Math" panose="02040503050406030204" pitchFamily="18" charset="0"/>
                            </a:rPr>
                            <m:t>max</m:t>
                          </m:r>
                        </m:fName>
                        <m:e>
                          <m:r>
                            <a:rPr lang="en-US" i="1" dirty="0">
                              <a:latin typeface="Cambria Math" panose="02040503050406030204" pitchFamily="18" charset="0"/>
                            </a:rPr>
                            <m:t>{</m:t>
                          </m:r>
                          <m:r>
                            <a:rPr lang="en-US" i="1" dirty="0" err="1">
                              <a:latin typeface="Cambria Math" panose="02040503050406030204" pitchFamily="18" charset="0"/>
                            </a:rPr>
                            <m:t>𝑟𝑒𝑎𝑐h𝑑𝑖𝑠</m:t>
                          </m:r>
                          <m:sSub>
                            <m:sSubPr>
                              <m:ctrlPr>
                                <a:rPr lang="en-US" i="1" dirty="0">
                                  <a:latin typeface="Cambria Math" panose="02040503050406030204" pitchFamily="18" charset="0"/>
                                </a:rPr>
                              </m:ctrlPr>
                            </m:sSubPr>
                            <m:e>
                              <m:r>
                                <a:rPr lang="en-US" i="1" dirty="0" err="1">
                                  <a:latin typeface="Cambria Math" panose="02040503050406030204" pitchFamily="18" charset="0"/>
                                </a:rPr>
                                <m:t>𝑡</m:t>
                              </m:r>
                            </m:e>
                            <m:sub>
                              <m:r>
                                <a:rPr lang="en-US" i="1" dirty="0" err="1">
                                  <a:latin typeface="Cambria Math" panose="02040503050406030204" pitchFamily="18" charset="0"/>
                                </a:rPr>
                                <m:t>𝑘</m:t>
                              </m:r>
                            </m:sub>
                          </m:sSub>
                          <m:r>
                            <a:rPr lang="en-US" i="1" dirty="0">
                              <a:latin typeface="Cambria Math" panose="02040503050406030204" pitchFamily="18" charset="0"/>
                            </a:rPr>
                            <m:t>(</m:t>
                          </m:r>
                          <m:r>
                            <a:rPr lang="en-US" i="1" dirty="0">
                              <a:latin typeface="Cambria Math" panose="02040503050406030204" pitchFamily="18" charset="0"/>
                            </a:rPr>
                            <m:t>𝑜</m:t>
                          </m:r>
                          <m:r>
                            <a:rPr lang="en-US" i="1" dirty="0">
                              <a:latin typeface="Cambria Math" panose="02040503050406030204" pitchFamily="18" charset="0"/>
                            </a:rPr>
                            <m:t>′←</m:t>
                          </m:r>
                          <m:r>
                            <a:rPr lang="en-US" i="1" dirty="0">
                              <a:latin typeface="Cambria Math" panose="02040503050406030204" pitchFamily="18" charset="0"/>
                            </a:rPr>
                            <m:t>𝑜</m:t>
                          </m:r>
                          <m:r>
                            <a:rPr lang="en-US" i="1" dirty="0">
                              <a:latin typeface="Cambria Math" panose="02040503050406030204" pitchFamily="18" charset="0"/>
                            </a:rPr>
                            <m:t>)|</m:t>
                          </m:r>
                          <m:r>
                            <a:rPr lang="en-US" i="1" dirty="0">
                              <a:latin typeface="Cambria Math" panose="02040503050406030204" pitchFamily="18" charset="0"/>
                            </a:rPr>
                            <m:t>𝑜</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err="1">
                                  <a:latin typeface="Cambria Math" panose="02040503050406030204" pitchFamily="18" charset="0"/>
                                </a:rPr>
                                <m:t>𝑁</m:t>
                              </m:r>
                            </m:e>
                            <m:sub>
                              <m:r>
                                <a:rPr lang="en-US" i="1" dirty="0" err="1">
                                  <a:latin typeface="Cambria Math" panose="02040503050406030204" pitchFamily="18" charset="0"/>
                                </a:rPr>
                                <m:t>𝑘</m:t>
                              </m:r>
                            </m:sub>
                          </m:sSub>
                          <m:r>
                            <a:rPr lang="en-US" i="1" dirty="0">
                              <a:latin typeface="Cambria Math" panose="02040503050406030204" pitchFamily="18" charset="0"/>
                            </a:rPr>
                            <m:t>(</m:t>
                          </m:r>
                          <m:r>
                            <a:rPr lang="en-US" i="1" dirty="0">
                              <a:latin typeface="Cambria Math" panose="02040503050406030204" pitchFamily="18" charset="0"/>
                            </a:rPr>
                            <m:t>𝑜</m:t>
                          </m:r>
                          <m:r>
                            <a:rPr lang="en-US" i="1" dirty="0">
                              <a:latin typeface="Cambria Math" panose="02040503050406030204" pitchFamily="18" charset="0"/>
                            </a:rPr>
                            <m:t>)}</m:t>
                          </m:r>
                        </m:e>
                      </m:func>
                      <m:r>
                        <a:rPr lang="en-US" sz="1800" i="1" dirty="0" smtClean="0">
                          <a:effectLst/>
                          <a:latin typeface="Cambria Math" panose="02040503050406030204" pitchFamily="18" charset="0"/>
                        </a:rPr>
                        <m:t>⁡</m:t>
                      </m:r>
                    </m:oMath>
                  </m:oMathPara>
                </a14:m>
                <a:endParaRPr lang="en-US" dirty="0"/>
              </a:p>
            </p:txBody>
          </p:sp>
        </mc:Choice>
        <mc:Fallback xmlns="">
          <p:sp>
            <p:nvSpPr>
              <p:cNvPr id="7" name="TextBox 6">
                <a:extLst>
                  <a:ext uri="{FF2B5EF4-FFF2-40B4-BE49-F238E27FC236}">
                    <a16:creationId xmlns:a16="http://schemas.microsoft.com/office/drawing/2014/main" id="{9369BB4E-A226-639D-B9DF-F80A8FB7DD07}"/>
                  </a:ext>
                </a:extLst>
              </p:cNvPr>
              <p:cNvSpPr txBox="1">
                <a:spLocks noRot="1" noChangeAspect="1" noMove="1" noResize="1" noEditPoints="1" noAdjustHandles="1" noChangeArrowheads="1" noChangeShapeType="1" noTextEdit="1"/>
              </p:cNvSpPr>
              <p:nvPr/>
            </p:nvSpPr>
            <p:spPr>
              <a:xfrm>
                <a:off x="1078839" y="3933269"/>
                <a:ext cx="5603842" cy="369332"/>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C29D902-4F7D-836C-C4FF-01C95A0CDEF3}"/>
                  </a:ext>
                </a:extLst>
              </p:cNvPr>
              <p:cNvSpPr txBox="1"/>
              <p:nvPr/>
            </p:nvSpPr>
            <p:spPr>
              <a:xfrm>
                <a:off x="76661" y="4437538"/>
                <a:ext cx="78027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i="1" dirty="0" smtClean="0">
                          <a:effectLst/>
                          <a:latin typeface="Cambria Math" panose="02040503050406030204" pitchFamily="18" charset="0"/>
                        </a:rPr>
                        <m:t>𝑖𝑛𝑑𝑖𝑟𝑒𝑐</m:t>
                      </m:r>
                      <m:sSub>
                        <m:sSubPr>
                          <m:ctrlPr>
                            <a:rPr lang="en-US" sz="1800" b="0" i="1" dirty="0" smtClean="0">
                              <a:effectLst/>
                              <a:latin typeface="Cambria Math" panose="02040503050406030204" pitchFamily="18" charset="0"/>
                            </a:rPr>
                          </m:ctrlPr>
                        </m:sSubPr>
                        <m:e>
                          <m:r>
                            <a:rPr lang="en-US" sz="1800" i="1" dirty="0" smtClean="0">
                              <a:effectLst/>
                              <a:latin typeface="Cambria Math" panose="02040503050406030204" pitchFamily="18" charset="0"/>
                            </a:rPr>
                            <m:t>𝑡</m:t>
                          </m:r>
                        </m:e>
                        <m:sub>
                          <m:r>
                            <a:rPr lang="en-US" sz="1800" i="1" dirty="0" smtClean="0">
                              <a:effectLst/>
                              <a:latin typeface="Cambria Math" panose="02040503050406030204" pitchFamily="18" charset="0"/>
                            </a:rPr>
                            <m:t>𝑚</m:t>
                          </m:r>
                          <m:r>
                            <a:rPr lang="en-US" sz="1800" b="0" i="1" dirty="0" smtClean="0">
                              <a:effectLst/>
                              <a:latin typeface="Cambria Math" panose="02040503050406030204" pitchFamily="18" charset="0"/>
                            </a:rPr>
                            <m:t>𝑖𝑛</m:t>
                          </m:r>
                        </m:sub>
                      </m:sSub>
                      <m:r>
                        <a:rPr lang="en-US" sz="1800" i="1" dirty="0" smtClean="0">
                          <a:effectLst/>
                          <a:latin typeface="Cambria Math" panose="02040503050406030204" pitchFamily="18" charset="0"/>
                        </a:rPr>
                        <m:t>(</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m:t>
                      </m:r>
                      <m:r>
                        <m:rPr>
                          <m:sty m:val="p"/>
                        </m:rPr>
                        <a:rPr lang="en-US" sz="1800" i="1" dirty="0" smtClean="0">
                          <a:effectLst/>
                          <a:latin typeface="Cambria Math" panose="02040503050406030204" pitchFamily="18" charset="0"/>
                        </a:rPr>
                        <m:t>min</m:t>
                      </m:r>
                      <m:r>
                        <a:rPr lang="en-US" sz="1800" i="1" dirty="0" smtClean="0">
                          <a:effectLst/>
                          <a:latin typeface="Cambria Math" panose="02040503050406030204" pitchFamily="18" charset="0"/>
                        </a:rPr>
                        <m:t>⁡{</m:t>
                      </m:r>
                      <m:r>
                        <a:rPr lang="en-US" sz="1800" i="1" dirty="0" err="1" smtClean="0">
                          <a:effectLst/>
                          <a:latin typeface="Cambria Math" panose="02040503050406030204" pitchFamily="18" charset="0"/>
                        </a:rPr>
                        <m:t>𝑟𝑒𝑎𝑐h𝑑𝑖𝑠</m:t>
                      </m:r>
                      <m:sSub>
                        <m:sSubPr>
                          <m:ctrlPr>
                            <a:rPr lang="en-US" sz="1800" b="0" i="1" dirty="0" smtClean="0">
                              <a:effectLst/>
                              <a:latin typeface="Cambria Math" panose="02040503050406030204" pitchFamily="18" charset="0"/>
                            </a:rPr>
                          </m:ctrlPr>
                        </m:sSubPr>
                        <m:e>
                          <m:r>
                            <a:rPr lang="en-US" sz="1800" i="1" dirty="0" err="1" smtClean="0">
                              <a:effectLst/>
                              <a:latin typeface="Cambria Math" panose="02040503050406030204" pitchFamily="18" charset="0"/>
                            </a:rPr>
                            <m:t>𝑡</m:t>
                          </m:r>
                        </m:e>
                        <m:sub>
                          <m:r>
                            <a:rPr lang="en-US" sz="1800" i="1" dirty="0" err="1" smtClean="0">
                              <a:effectLst/>
                              <a:latin typeface="Cambria Math" panose="02040503050406030204" pitchFamily="18" charset="0"/>
                            </a:rPr>
                            <m:t>𝑘</m:t>
                          </m:r>
                        </m:sub>
                      </m:sSub>
                      <m:r>
                        <a:rPr lang="en-US" sz="1800" i="1" dirty="0" smtClean="0">
                          <a:effectLst/>
                          <a:latin typeface="Cambria Math" panose="02040503050406030204" pitchFamily="18" charset="0"/>
                        </a:rPr>
                        <m:t>(</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 ← </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m:t>
                      </m:r>
                      <m:sSub>
                        <m:sSubPr>
                          <m:ctrlPr>
                            <a:rPr lang="en-US" sz="1800" b="0" i="1" dirty="0" smtClean="0">
                              <a:effectLst/>
                              <a:latin typeface="Cambria Math" panose="02040503050406030204" pitchFamily="18" charset="0"/>
                            </a:rPr>
                          </m:ctrlPr>
                        </m:sSubPr>
                        <m:e>
                          <m:r>
                            <a:rPr lang="en-US" sz="1800" i="1" dirty="0" err="1" smtClean="0">
                              <a:effectLst/>
                              <a:latin typeface="Cambria Math" panose="02040503050406030204" pitchFamily="18" charset="0"/>
                            </a:rPr>
                            <m:t>𝑁</m:t>
                          </m:r>
                        </m:e>
                        <m:sub>
                          <m:r>
                            <a:rPr lang="en-US" sz="1800" i="1" dirty="0" err="1" smtClean="0">
                              <a:effectLst/>
                              <a:latin typeface="Cambria Math" panose="02040503050406030204" pitchFamily="18" charset="0"/>
                            </a:rPr>
                            <m:t>𝑘</m:t>
                          </m:r>
                        </m:sub>
                      </m:sSub>
                      <m:r>
                        <a:rPr lang="en-US" sz="1800" i="1" dirty="0" smtClean="0">
                          <a:effectLst/>
                          <a:latin typeface="Cambria Math" panose="02040503050406030204" pitchFamily="18" charset="0"/>
                        </a:rPr>
                        <m:t>(</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 </m:t>
                      </m:r>
                      <m:r>
                        <a:rPr lang="en-US" sz="1800" i="1" dirty="0" smtClean="0">
                          <a:effectLst/>
                          <a:latin typeface="Cambria Math" panose="02040503050406030204" pitchFamily="18" charset="0"/>
                        </a:rPr>
                        <m:t>𝑎𝑛𝑑</m:t>
                      </m:r>
                      <m:r>
                        <a:rPr lang="en-US" sz="1800" i="1" dirty="0" smtClean="0">
                          <a:effectLst/>
                          <a:latin typeface="Cambria Math" panose="02040503050406030204" pitchFamily="18" charset="0"/>
                        </a:rPr>
                        <m:t> </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m:t>
                      </m:r>
                      <m:sSub>
                        <m:sSubPr>
                          <m:ctrlPr>
                            <a:rPr lang="en-US" sz="1800" b="0" i="1" dirty="0" smtClean="0">
                              <a:effectLst/>
                              <a:latin typeface="Cambria Math" panose="02040503050406030204" pitchFamily="18" charset="0"/>
                            </a:rPr>
                          </m:ctrlPr>
                        </m:sSubPr>
                        <m:e>
                          <m:r>
                            <a:rPr lang="en-US" sz="1800" i="1" dirty="0" err="1" smtClean="0">
                              <a:effectLst/>
                              <a:latin typeface="Cambria Math" panose="02040503050406030204" pitchFamily="18" charset="0"/>
                            </a:rPr>
                            <m:t>𝑁</m:t>
                          </m:r>
                        </m:e>
                        <m:sub>
                          <m:r>
                            <a:rPr lang="en-US" sz="1800" i="1" dirty="0" err="1" smtClean="0">
                              <a:effectLst/>
                              <a:latin typeface="Cambria Math" panose="02040503050406030204" pitchFamily="18" charset="0"/>
                            </a:rPr>
                            <m:t>𝑘</m:t>
                          </m:r>
                        </m:sub>
                      </m:sSub>
                      <m:r>
                        <a:rPr lang="en-US" sz="1800" i="1" dirty="0" smtClean="0">
                          <a:effectLst/>
                          <a:latin typeface="Cambria Math" panose="02040503050406030204" pitchFamily="18" charset="0"/>
                        </a:rPr>
                        <m:t>(</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 </m:t>
                      </m:r>
                    </m:oMath>
                  </m:oMathPara>
                </a14:m>
                <a:endParaRPr lang="en-US" dirty="0"/>
              </a:p>
            </p:txBody>
          </p:sp>
        </mc:Choice>
        <mc:Fallback xmlns="">
          <p:sp>
            <p:nvSpPr>
              <p:cNvPr id="8" name="TextBox 7">
                <a:extLst>
                  <a:ext uri="{FF2B5EF4-FFF2-40B4-BE49-F238E27FC236}">
                    <a16:creationId xmlns:a16="http://schemas.microsoft.com/office/drawing/2014/main" id="{1C29D902-4F7D-836C-C4FF-01C95A0CDEF3}"/>
                  </a:ext>
                </a:extLst>
              </p:cNvPr>
              <p:cNvSpPr txBox="1">
                <a:spLocks noRot="1" noChangeAspect="1" noMove="1" noResize="1" noEditPoints="1" noAdjustHandles="1" noChangeArrowheads="1" noChangeShapeType="1" noTextEdit="1"/>
              </p:cNvSpPr>
              <p:nvPr/>
            </p:nvSpPr>
            <p:spPr>
              <a:xfrm>
                <a:off x="76661" y="4437538"/>
                <a:ext cx="7802712"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C2866E8-897B-F693-F713-9E38FD98215B}"/>
                  </a:ext>
                </a:extLst>
              </p:cNvPr>
              <p:cNvSpPr txBox="1"/>
              <p:nvPr/>
            </p:nvSpPr>
            <p:spPr>
              <a:xfrm>
                <a:off x="76661" y="4815692"/>
                <a:ext cx="78027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i="1" dirty="0" smtClean="0">
                          <a:effectLst/>
                          <a:latin typeface="Cambria Math" panose="02040503050406030204" pitchFamily="18" charset="0"/>
                        </a:rPr>
                        <m:t>𝑖𝑛𝑑𝑖𝑟𝑒𝑐</m:t>
                      </m:r>
                      <m:sSub>
                        <m:sSubPr>
                          <m:ctrlPr>
                            <a:rPr lang="en-US" sz="1800" b="0" i="1" dirty="0" smtClean="0">
                              <a:effectLst/>
                              <a:latin typeface="Cambria Math" panose="02040503050406030204" pitchFamily="18" charset="0"/>
                            </a:rPr>
                          </m:ctrlPr>
                        </m:sSubPr>
                        <m:e>
                          <m:r>
                            <a:rPr lang="en-US" sz="1800" i="1" dirty="0" smtClean="0">
                              <a:effectLst/>
                              <a:latin typeface="Cambria Math" panose="02040503050406030204" pitchFamily="18" charset="0"/>
                            </a:rPr>
                            <m:t>𝑡</m:t>
                          </m:r>
                        </m:e>
                        <m:sub>
                          <m:r>
                            <a:rPr lang="en-US" sz="1800" i="1" dirty="0" smtClean="0">
                              <a:effectLst/>
                              <a:latin typeface="Cambria Math" panose="02040503050406030204" pitchFamily="18" charset="0"/>
                            </a:rPr>
                            <m:t>𝑚</m:t>
                          </m:r>
                          <m:r>
                            <a:rPr lang="en-US" sz="1800" b="0" i="1" dirty="0" smtClean="0">
                              <a:effectLst/>
                              <a:latin typeface="Cambria Math" panose="02040503050406030204" pitchFamily="18" charset="0"/>
                            </a:rPr>
                            <m:t>𝑎𝑥</m:t>
                          </m:r>
                        </m:sub>
                      </m:sSub>
                      <m:r>
                        <a:rPr lang="en-US" sz="1800" i="1" dirty="0" smtClean="0">
                          <a:effectLst/>
                          <a:latin typeface="Cambria Math" panose="02040503050406030204" pitchFamily="18" charset="0"/>
                        </a:rPr>
                        <m:t>(</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m:t>
                      </m:r>
                      <m:r>
                        <m:rPr>
                          <m:sty m:val="p"/>
                        </m:rPr>
                        <a:rPr lang="en-US" sz="1800" i="1" dirty="0" smtClean="0">
                          <a:effectLst/>
                          <a:latin typeface="Cambria Math" panose="02040503050406030204" pitchFamily="18" charset="0"/>
                        </a:rPr>
                        <m:t>m</m:t>
                      </m:r>
                      <m:r>
                        <m:rPr>
                          <m:sty m:val="p"/>
                        </m:rPr>
                        <a:rPr lang="en-US" sz="1800" b="0" i="0" dirty="0" smtClean="0">
                          <a:effectLst/>
                          <a:latin typeface="Cambria Math" panose="02040503050406030204" pitchFamily="18" charset="0"/>
                        </a:rPr>
                        <m:t>ax</m:t>
                      </m:r>
                      <m:r>
                        <a:rPr lang="en-US" sz="1800" i="1" dirty="0" smtClean="0">
                          <a:effectLst/>
                          <a:latin typeface="Cambria Math" panose="02040503050406030204" pitchFamily="18" charset="0"/>
                        </a:rPr>
                        <m:t>⁡{</m:t>
                      </m:r>
                      <m:r>
                        <a:rPr lang="en-US" sz="1800" i="1" dirty="0" err="1" smtClean="0">
                          <a:effectLst/>
                          <a:latin typeface="Cambria Math" panose="02040503050406030204" pitchFamily="18" charset="0"/>
                        </a:rPr>
                        <m:t>𝑟𝑒𝑎𝑐h𝑑𝑖𝑠</m:t>
                      </m:r>
                      <m:sSub>
                        <m:sSubPr>
                          <m:ctrlPr>
                            <a:rPr lang="en-US" sz="1800" b="0" i="1" dirty="0" smtClean="0">
                              <a:effectLst/>
                              <a:latin typeface="Cambria Math" panose="02040503050406030204" pitchFamily="18" charset="0"/>
                            </a:rPr>
                          </m:ctrlPr>
                        </m:sSubPr>
                        <m:e>
                          <m:r>
                            <a:rPr lang="en-US" sz="1800" i="1" dirty="0" err="1" smtClean="0">
                              <a:effectLst/>
                              <a:latin typeface="Cambria Math" panose="02040503050406030204" pitchFamily="18" charset="0"/>
                            </a:rPr>
                            <m:t>𝑡</m:t>
                          </m:r>
                        </m:e>
                        <m:sub>
                          <m:r>
                            <a:rPr lang="en-US" sz="1800" i="1" dirty="0" err="1" smtClean="0">
                              <a:effectLst/>
                              <a:latin typeface="Cambria Math" panose="02040503050406030204" pitchFamily="18" charset="0"/>
                            </a:rPr>
                            <m:t>𝑘</m:t>
                          </m:r>
                        </m:sub>
                      </m:sSub>
                      <m:r>
                        <a:rPr lang="en-US" sz="1800" i="1" dirty="0" smtClean="0">
                          <a:effectLst/>
                          <a:latin typeface="Cambria Math" panose="02040503050406030204" pitchFamily="18" charset="0"/>
                        </a:rPr>
                        <m:t>(</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 ← </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m:t>
                      </m:r>
                      <m:sSub>
                        <m:sSubPr>
                          <m:ctrlPr>
                            <a:rPr lang="en-US" sz="1800" b="0" i="1" dirty="0" smtClean="0">
                              <a:effectLst/>
                              <a:latin typeface="Cambria Math" panose="02040503050406030204" pitchFamily="18" charset="0"/>
                            </a:rPr>
                          </m:ctrlPr>
                        </m:sSubPr>
                        <m:e>
                          <m:r>
                            <a:rPr lang="en-US" sz="1800" i="1" dirty="0" err="1" smtClean="0">
                              <a:effectLst/>
                              <a:latin typeface="Cambria Math" panose="02040503050406030204" pitchFamily="18" charset="0"/>
                            </a:rPr>
                            <m:t>𝑁</m:t>
                          </m:r>
                        </m:e>
                        <m:sub>
                          <m:r>
                            <a:rPr lang="en-US" sz="1800" i="1" dirty="0" err="1" smtClean="0">
                              <a:effectLst/>
                              <a:latin typeface="Cambria Math" panose="02040503050406030204" pitchFamily="18" charset="0"/>
                            </a:rPr>
                            <m:t>𝑘</m:t>
                          </m:r>
                        </m:sub>
                      </m:sSub>
                      <m:r>
                        <a:rPr lang="en-US" sz="1800" i="1" dirty="0" smtClean="0">
                          <a:effectLst/>
                          <a:latin typeface="Cambria Math" panose="02040503050406030204" pitchFamily="18" charset="0"/>
                        </a:rPr>
                        <m:t>(</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 </m:t>
                      </m:r>
                      <m:r>
                        <a:rPr lang="en-US" sz="1800" i="1" dirty="0" smtClean="0">
                          <a:effectLst/>
                          <a:latin typeface="Cambria Math" panose="02040503050406030204" pitchFamily="18" charset="0"/>
                        </a:rPr>
                        <m:t>𝑎𝑛𝑑</m:t>
                      </m:r>
                      <m:r>
                        <a:rPr lang="en-US" sz="1800" i="1" dirty="0" smtClean="0">
                          <a:effectLst/>
                          <a:latin typeface="Cambria Math" panose="02040503050406030204" pitchFamily="18" charset="0"/>
                        </a:rPr>
                        <m:t> </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m:t>
                      </m:r>
                      <m:sSub>
                        <m:sSubPr>
                          <m:ctrlPr>
                            <a:rPr lang="en-US" sz="1800" b="0" i="1" dirty="0" smtClean="0">
                              <a:effectLst/>
                              <a:latin typeface="Cambria Math" panose="02040503050406030204" pitchFamily="18" charset="0"/>
                            </a:rPr>
                          </m:ctrlPr>
                        </m:sSubPr>
                        <m:e>
                          <m:r>
                            <a:rPr lang="en-US" sz="1800" i="1" dirty="0" err="1" smtClean="0">
                              <a:effectLst/>
                              <a:latin typeface="Cambria Math" panose="02040503050406030204" pitchFamily="18" charset="0"/>
                            </a:rPr>
                            <m:t>𝑁</m:t>
                          </m:r>
                        </m:e>
                        <m:sub>
                          <m:r>
                            <a:rPr lang="en-US" sz="1800" i="1" dirty="0" err="1" smtClean="0">
                              <a:effectLst/>
                              <a:latin typeface="Cambria Math" panose="02040503050406030204" pitchFamily="18" charset="0"/>
                            </a:rPr>
                            <m:t>𝑘</m:t>
                          </m:r>
                        </m:sub>
                      </m:sSub>
                      <m:r>
                        <a:rPr lang="en-US" sz="1800" i="1" dirty="0" smtClean="0">
                          <a:effectLst/>
                          <a:latin typeface="Cambria Math" panose="02040503050406030204" pitchFamily="18" charset="0"/>
                        </a:rPr>
                        <m:t>(</m:t>
                      </m:r>
                      <m:r>
                        <a:rPr lang="en-US" sz="1800" i="1" dirty="0" smtClean="0">
                          <a:effectLst/>
                          <a:latin typeface="Cambria Math" panose="02040503050406030204" pitchFamily="18" charset="0"/>
                        </a:rPr>
                        <m:t>𝑜</m:t>
                      </m:r>
                      <m:r>
                        <a:rPr lang="en-US" sz="1800" i="1" dirty="0" smtClean="0">
                          <a:effectLst/>
                          <a:latin typeface="Cambria Math" panose="02040503050406030204" pitchFamily="18" charset="0"/>
                        </a:rPr>
                        <m:t>′)} </m:t>
                      </m:r>
                    </m:oMath>
                  </m:oMathPara>
                </a14:m>
                <a:endParaRPr lang="en-US" dirty="0"/>
              </a:p>
            </p:txBody>
          </p:sp>
        </mc:Choice>
        <mc:Fallback xmlns="">
          <p:sp>
            <p:nvSpPr>
              <p:cNvPr id="9" name="TextBox 8">
                <a:extLst>
                  <a:ext uri="{FF2B5EF4-FFF2-40B4-BE49-F238E27FC236}">
                    <a16:creationId xmlns:a16="http://schemas.microsoft.com/office/drawing/2014/main" id="{6C2866E8-897B-F693-F713-9E38FD98215B}"/>
                  </a:ext>
                </a:extLst>
              </p:cNvPr>
              <p:cNvSpPr txBox="1">
                <a:spLocks noRot="1" noChangeAspect="1" noMove="1" noResize="1" noEditPoints="1" noAdjustHandles="1" noChangeArrowheads="1" noChangeShapeType="1" noTextEdit="1"/>
              </p:cNvSpPr>
              <p:nvPr/>
            </p:nvSpPr>
            <p:spPr>
              <a:xfrm>
                <a:off x="76661" y="4815692"/>
                <a:ext cx="7802712"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47F5DA0-FC45-0ADA-61F6-97BFD3FE2CDC}"/>
                  </a:ext>
                </a:extLst>
              </p:cNvPr>
              <p:cNvSpPr txBox="1"/>
              <p:nvPr/>
            </p:nvSpPr>
            <p:spPr>
              <a:xfrm>
                <a:off x="2090142" y="5383015"/>
                <a:ext cx="4669099" cy="946093"/>
              </a:xfrm>
              <a:prstGeom prst="rect">
                <a:avLst/>
              </a:prstGeom>
              <a:noFill/>
            </p:spPr>
            <p:txBody>
              <a:bodyPr wrap="none" rtlCol="0">
                <a:spAutoFit/>
              </a:bodyPr>
              <a:lstStyle/>
              <a:p>
                <a:pPr/>
                <a:r>
                  <a:rPr lang="en-US" dirty="0"/>
                  <a:t>LOF(o) is bounded:</a:t>
                </a:r>
                <a:br>
                  <a:rPr lang="en-US" dirty="0"/>
                </a:b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𝑑𝑖𝑟𝑒𝑐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𝑚𝑖𝑛</m:t>
                              </m:r>
                            </m:sub>
                          </m:sSub>
                          <m:r>
                            <a:rPr lang="en-US" b="0" i="1" smtClean="0">
                              <a:latin typeface="Cambria Math" panose="02040503050406030204" pitchFamily="18" charset="0"/>
                            </a:rPr>
                            <m:t>(</m:t>
                          </m:r>
                          <m:r>
                            <a:rPr lang="en-US" b="0" i="1" smtClean="0">
                              <a:latin typeface="Cambria Math" panose="02040503050406030204" pitchFamily="18" charset="0"/>
                            </a:rPr>
                            <m:t>𝑜</m:t>
                          </m:r>
                          <m:r>
                            <a:rPr lang="en-US" b="0" i="1" smtClean="0">
                              <a:latin typeface="Cambria Math" panose="02040503050406030204" pitchFamily="18" charset="0"/>
                            </a:rPr>
                            <m:t>)</m:t>
                          </m:r>
                        </m:num>
                        <m:den>
                          <m:r>
                            <a:rPr lang="en-US" b="0" i="1" smtClean="0">
                              <a:latin typeface="Cambria Math" panose="02040503050406030204" pitchFamily="18" charset="0"/>
                            </a:rPr>
                            <m:t>𝑖𝑛𝑑𝑖𝑟𝑒𝑐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𝑚𝑎𝑥</m:t>
                              </m:r>
                            </m:sub>
                          </m:sSub>
                          <m:r>
                            <a:rPr lang="en-US" b="0" i="1" smtClean="0">
                              <a:latin typeface="Cambria Math" panose="02040503050406030204" pitchFamily="18" charset="0"/>
                            </a:rPr>
                            <m:t>(</m:t>
                          </m:r>
                          <m:r>
                            <a:rPr lang="en-US" b="0" i="1" smtClean="0">
                              <a:latin typeface="Cambria Math" panose="02040503050406030204" pitchFamily="18" charset="0"/>
                            </a:rPr>
                            <m:t>𝑜</m:t>
                          </m:r>
                          <m:r>
                            <a:rPr lang="en-US" b="0" i="1" smtClean="0">
                              <a:latin typeface="Cambria Math" panose="02040503050406030204" pitchFamily="18" charset="0"/>
                            </a:rPr>
                            <m:t>)</m:t>
                          </m:r>
                        </m:den>
                      </m:f>
                      <m:r>
                        <a:rPr lang="en-US" b="0" i="1" smtClean="0">
                          <a:latin typeface="Cambria Math" panose="02040503050406030204" pitchFamily="18" charset="0"/>
                        </a:rPr>
                        <m:t>≤</m:t>
                      </m:r>
                      <m:r>
                        <a:rPr lang="en-US" b="0" i="1" smtClean="0">
                          <a:latin typeface="Cambria Math" panose="02040503050406030204" pitchFamily="18" charset="0"/>
                        </a:rPr>
                        <m:t>𝐿𝑂𝐹</m:t>
                      </m:r>
                      <m:d>
                        <m:dPr>
                          <m:ctrlPr>
                            <a:rPr lang="en-US" b="0" i="1" smtClean="0">
                              <a:latin typeface="Cambria Math" panose="02040503050406030204" pitchFamily="18" charset="0"/>
                            </a:rPr>
                          </m:ctrlPr>
                        </m:dPr>
                        <m:e>
                          <m:r>
                            <a:rPr lang="en-US" b="0" i="1" smtClean="0">
                              <a:latin typeface="Cambria Math" panose="02040503050406030204" pitchFamily="18" charset="0"/>
                            </a:rPr>
                            <m:t>𝑜</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𝑑𝑖𝑟𝑒𝑐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𝑚𝑎𝑥</m:t>
                              </m:r>
                            </m:sub>
                          </m:sSub>
                          <m:r>
                            <a:rPr lang="en-US" b="0" i="1" smtClean="0">
                              <a:latin typeface="Cambria Math" panose="02040503050406030204" pitchFamily="18" charset="0"/>
                            </a:rPr>
                            <m:t>(</m:t>
                          </m:r>
                          <m:r>
                            <a:rPr lang="en-US" b="0" i="1" smtClean="0">
                              <a:latin typeface="Cambria Math" panose="02040503050406030204" pitchFamily="18" charset="0"/>
                            </a:rPr>
                            <m:t>𝑜</m:t>
                          </m:r>
                          <m:r>
                            <a:rPr lang="en-US" b="0" i="1" smtClean="0">
                              <a:latin typeface="Cambria Math" panose="02040503050406030204" pitchFamily="18" charset="0"/>
                            </a:rPr>
                            <m:t>)</m:t>
                          </m:r>
                        </m:num>
                        <m:den>
                          <m:r>
                            <a:rPr lang="en-US" b="0" i="1" smtClean="0">
                              <a:latin typeface="Cambria Math" panose="02040503050406030204" pitchFamily="18" charset="0"/>
                            </a:rPr>
                            <m:t>𝑖𝑛𝑑𝑖𝑟𝑒𝑐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𝑚𝑖𝑛</m:t>
                              </m:r>
                            </m:sub>
                          </m:sSub>
                          <m:r>
                            <a:rPr lang="en-US" b="0" i="1" smtClean="0">
                              <a:latin typeface="Cambria Math" panose="02040503050406030204" pitchFamily="18" charset="0"/>
                            </a:rPr>
                            <m:t>(</m:t>
                          </m:r>
                          <m:r>
                            <a:rPr lang="en-US" b="0" i="1" smtClean="0">
                              <a:latin typeface="Cambria Math" panose="02040503050406030204" pitchFamily="18" charset="0"/>
                            </a:rPr>
                            <m:t>𝑜</m:t>
                          </m:r>
                          <m:r>
                            <a:rPr lang="en-US" b="0" i="1" smtClean="0">
                              <a:latin typeface="Cambria Math" panose="02040503050406030204" pitchFamily="18" charset="0"/>
                            </a:rPr>
                            <m:t>)</m:t>
                          </m:r>
                        </m:den>
                      </m:f>
                    </m:oMath>
                  </m:oMathPara>
                </a14:m>
                <a:endParaRPr lang="en-US" dirty="0"/>
              </a:p>
            </p:txBody>
          </p:sp>
        </mc:Choice>
        <mc:Fallback xmlns="">
          <p:sp>
            <p:nvSpPr>
              <p:cNvPr id="10" name="TextBox 9">
                <a:extLst>
                  <a:ext uri="{FF2B5EF4-FFF2-40B4-BE49-F238E27FC236}">
                    <a16:creationId xmlns:a16="http://schemas.microsoft.com/office/drawing/2014/main" id="{C47F5DA0-FC45-0ADA-61F6-97BFD3FE2CDC}"/>
                  </a:ext>
                </a:extLst>
              </p:cNvPr>
              <p:cNvSpPr txBox="1">
                <a:spLocks noRot="1" noChangeAspect="1" noMove="1" noResize="1" noEditPoints="1" noAdjustHandles="1" noChangeArrowheads="1" noChangeShapeType="1" noTextEdit="1"/>
              </p:cNvSpPr>
              <p:nvPr/>
            </p:nvSpPr>
            <p:spPr>
              <a:xfrm>
                <a:off x="2090142" y="5383015"/>
                <a:ext cx="4669099" cy="946093"/>
              </a:xfrm>
              <a:prstGeom prst="rect">
                <a:avLst/>
              </a:prstGeom>
              <a:blipFill>
                <a:blip r:embed="rId7"/>
                <a:stretch>
                  <a:fillRect l="-1084" t="-2632" b="-6579"/>
                </a:stretch>
              </a:blipFill>
            </p:spPr>
            <p:txBody>
              <a:bodyPr/>
              <a:lstStyle/>
              <a:p>
                <a:r>
                  <a:rPr lang="en-US">
                    <a:noFill/>
                  </a:rPr>
                  <a:t> </a:t>
                </a:r>
              </a:p>
            </p:txBody>
          </p:sp>
        </mc:Fallback>
      </mc:AlternateContent>
    </p:spTree>
    <p:extLst>
      <p:ext uri="{BB962C8B-B14F-4D97-AF65-F5344CB8AC3E}">
        <p14:creationId xmlns:p14="http://schemas.microsoft.com/office/powerpoint/2010/main" val="3526861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84F5-8C58-FCF6-453C-8918C48B0440}"/>
              </a:ext>
            </a:extLst>
          </p:cNvPr>
          <p:cNvSpPr>
            <a:spLocks noGrp="1"/>
          </p:cNvSpPr>
          <p:nvPr>
            <p:ph type="title"/>
          </p:nvPr>
        </p:nvSpPr>
        <p:spPr/>
        <p:txBody>
          <a:bodyPr/>
          <a:lstStyle/>
          <a:p>
            <a:r>
              <a:rPr lang="en-US" dirty="0"/>
              <a:t>Outlier Detection versus Clustering</a:t>
            </a:r>
          </a:p>
        </p:txBody>
      </p:sp>
      <p:sp>
        <p:nvSpPr>
          <p:cNvPr id="3" name="Content Placeholder 2">
            <a:extLst>
              <a:ext uri="{FF2B5EF4-FFF2-40B4-BE49-F238E27FC236}">
                <a16:creationId xmlns:a16="http://schemas.microsoft.com/office/drawing/2014/main" id="{CB8160E0-00B4-1E87-2DDB-E17CA4D6284D}"/>
              </a:ext>
            </a:extLst>
          </p:cNvPr>
          <p:cNvSpPr>
            <a:spLocks noGrp="1"/>
          </p:cNvSpPr>
          <p:nvPr>
            <p:ph idx="1"/>
          </p:nvPr>
        </p:nvSpPr>
        <p:spPr/>
        <p:txBody>
          <a:bodyPr/>
          <a:lstStyle/>
          <a:p>
            <a:r>
              <a:rPr lang="en-US" dirty="0"/>
              <a:t>Two highly related but different tasks</a:t>
            </a:r>
          </a:p>
          <a:p>
            <a:r>
              <a:rPr lang="en-US" dirty="0"/>
              <a:t>Difference in purpose</a:t>
            </a:r>
          </a:p>
          <a:p>
            <a:pPr lvl="1"/>
            <a:r>
              <a:rPr lang="en-US" dirty="0"/>
              <a:t>Clustering finds the majority patterns in a data set and organizes the data accordingly</a:t>
            </a:r>
          </a:p>
          <a:p>
            <a:pPr lvl="1"/>
            <a:r>
              <a:rPr lang="en-US" dirty="0"/>
              <a:t>Outlier detection tries to capture those exceptional cases that deviate substantially from the majority patterns</a:t>
            </a:r>
          </a:p>
          <a:p>
            <a:r>
              <a:rPr lang="en-US" dirty="0"/>
              <a:t>Difference in methodology</a:t>
            </a:r>
          </a:p>
          <a:p>
            <a:pPr lvl="1"/>
            <a:r>
              <a:rPr lang="en-US" dirty="0"/>
              <a:t>Outlier detection might also use supervision during the detection process</a:t>
            </a:r>
          </a:p>
          <a:p>
            <a:pPr lvl="1"/>
            <a:r>
              <a:rPr lang="en-US" dirty="0"/>
              <a:t>Clustering analysis is typically unsupervised in nature</a:t>
            </a:r>
          </a:p>
          <a:p>
            <a:pPr lvl="1"/>
            <a:endParaRPr lang="en-US" dirty="0"/>
          </a:p>
        </p:txBody>
      </p:sp>
      <p:sp>
        <p:nvSpPr>
          <p:cNvPr id="4" name="Slide Number Placeholder 3">
            <a:extLst>
              <a:ext uri="{FF2B5EF4-FFF2-40B4-BE49-F238E27FC236}">
                <a16:creationId xmlns:a16="http://schemas.microsoft.com/office/drawing/2014/main" id="{688DFA8E-DB70-9727-6770-889D37146E1F}"/>
              </a:ext>
            </a:extLst>
          </p:cNvPr>
          <p:cNvSpPr>
            <a:spLocks noGrp="1"/>
          </p:cNvSpPr>
          <p:nvPr>
            <p:ph type="sldNum" sz="quarter" idx="12"/>
          </p:nvPr>
        </p:nvSpPr>
        <p:spPr/>
        <p:txBody>
          <a:bodyPr/>
          <a:lstStyle/>
          <a:p>
            <a:fld id="{2B850E6D-BB5C-7A46-A3BC-ABE026CB5318}" type="slidenum">
              <a:rPr lang="en-US" smtClean="0"/>
              <a:t>4</a:t>
            </a:fld>
            <a:endParaRPr lang="en-US"/>
          </a:p>
        </p:txBody>
      </p:sp>
    </p:spTree>
    <p:extLst>
      <p:ext uri="{BB962C8B-B14F-4D97-AF65-F5344CB8AC3E}">
        <p14:creationId xmlns:p14="http://schemas.microsoft.com/office/powerpoint/2010/main" val="3663296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827C-36CE-B922-91BC-8459C078B31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7B4780F-D766-188D-2969-CD56A06AA370}"/>
              </a:ext>
            </a:extLst>
          </p:cNvPr>
          <p:cNvSpPr>
            <a:spLocks noGrp="1"/>
          </p:cNvSpPr>
          <p:nvPr>
            <p:ph idx="1"/>
          </p:nvPr>
        </p:nvSpPr>
        <p:spPr/>
        <p:txBody>
          <a:bodyPr/>
          <a:lstStyle/>
          <a:p>
            <a:r>
              <a:rPr lang="en-US" dirty="0"/>
              <a:t>Basic concepts</a:t>
            </a:r>
          </a:p>
          <a:p>
            <a:r>
              <a:rPr lang="en-US" dirty="0"/>
              <a:t>Statistical approaches</a:t>
            </a:r>
          </a:p>
          <a:p>
            <a:r>
              <a:rPr lang="en-US" dirty="0"/>
              <a:t>Proximity-based approaches</a:t>
            </a:r>
          </a:p>
          <a:p>
            <a:r>
              <a:rPr lang="en-US" dirty="0"/>
              <a:t>Reconstruction-based approaches</a:t>
            </a:r>
          </a:p>
          <a:p>
            <a:pPr lvl="1"/>
            <a:r>
              <a:rPr lang="en-US" dirty="0"/>
              <a:t>Matrix factorization based methods for numeric data</a:t>
            </a:r>
          </a:p>
          <a:p>
            <a:pPr lvl="1"/>
            <a:r>
              <a:rPr lang="en-US" dirty="0"/>
              <a:t>Pattern-based compression methods for categorical data</a:t>
            </a:r>
          </a:p>
          <a:p>
            <a:r>
              <a:rPr lang="en-US" dirty="0"/>
              <a:t>Clustering and classification based approaches</a:t>
            </a:r>
          </a:p>
          <a:p>
            <a:r>
              <a:rPr lang="en-US" dirty="0"/>
              <a:t>Mining contextual and collective outliers</a:t>
            </a:r>
          </a:p>
          <a:p>
            <a:r>
              <a:rPr lang="en-US" dirty="0"/>
              <a:t>Outlier detection in high-dimensional data</a:t>
            </a:r>
          </a:p>
        </p:txBody>
      </p:sp>
      <p:sp>
        <p:nvSpPr>
          <p:cNvPr id="4" name="Slide Number Placeholder 3">
            <a:extLst>
              <a:ext uri="{FF2B5EF4-FFF2-40B4-BE49-F238E27FC236}">
                <a16:creationId xmlns:a16="http://schemas.microsoft.com/office/drawing/2014/main" id="{561F3437-5CE7-EB75-A15C-D54262037C1C}"/>
              </a:ext>
            </a:extLst>
          </p:cNvPr>
          <p:cNvSpPr>
            <a:spLocks noGrp="1"/>
          </p:cNvSpPr>
          <p:nvPr>
            <p:ph type="sldNum" sz="quarter" idx="12"/>
          </p:nvPr>
        </p:nvSpPr>
        <p:spPr/>
        <p:txBody>
          <a:bodyPr/>
          <a:lstStyle/>
          <a:p>
            <a:fld id="{2B850E6D-BB5C-7A46-A3BC-ABE026CB5318}" type="slidenum">
              <a:rPr lang="en-US" smtClean="0"/>
              <a:t>40</a:t>
            </a:fld>
            <a:endParaRPr lang="en-US"/>
          </a:p>
        </p:txBody>
      </p:sp>
    </p:spTree>
    <p:extLst>
      <p:ext uri="{BB962C8B-B14F-4D97-AF65-F5344CB8AC3E}">
        <p14:creationId xmlns:p14="http://schemas.microsoft.com/office/powerpoint/2010/main" val="1250474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5C276-B3FC-5DE6-4594-0A8C0DE0DEC0}"/>
              </a:ext>
            </a:extLst>
          </p:cNvPr>
          <p:cNvSpPr>
            <a:spLocks noGrp="1"/>
          </p:cNvSpPr>
          <p:nvPr>
            <p:ph type="title"/>
          </p:nvPr>
        </p:nvSpPr>
        <p:spPr/>
        <p:txBody>
          <a:bodyPr/>
          <a:lstStyle/>
          <a:p>
            <a:r>
              <a:rPr lang="en-US" dirty="0"/>
              <a:t>Reconstruction-Based Approaches: Example</a:t>
            </a:r>
          </a:p>
        </p:txBody>
      </p:sp>
      <p:sp>
        <p:nvSpPr>
          <p:cNvPr id="3" name="Content Placeholder 2">
            <a:extLst>
              <a:ext uri="{FF2B5EF4-FFF2-40B4-BE49-F238E27FC236}">
                <a16:creationId xmlns:a16="http://schemas.microsoft.com/office/drawing/2014/main" id="{E8D889F0-5954-3CAB-2701-13739E837B8D}"/>
              </a:ext>
            </a:extLst>
          </p:cNvPr>
          <p:cNvSpPr>
            <a:spLocks noGrp="1"/>
          </p:cNvSpPr>
          <p:nvPr>
            <p:ph idx="1"/>
          </p:nvPr>
        </p:nvSpPr>
        <p:spPr/>
        <p:txBody>
          <a:bodyPr/>
          <a:lstStyle/>
          <a:p>
            <a:r>
              <a:rPr lang="en-US" dirty="0"/>
              <a:t>Data mining: KDD and ICDM</a:t>
            </a:r>
          </a:p>
          <a:p>
            <a:r>
              <a:rPr lang="en-US" dirty="0"/>
              <a:t>Software engineering: FSE and ICSE</a:t>
            </a:r>
          </a:p>
        </p:txBody>
      </p:sp>
      <p:sp>
        <p:nvSpPr>
          <p:cNvPr id="4" name="Slide Number Placeholder 3">
            <a:extLst>
              <a:ext uri="{FF2B5EF4-FFF2-40B4-BE49-F238E27FC236}">
                <a16:creationId xmlns:a16="http://schemas.microsoft.com/office/drawing/2014/main" id="{63AA02A2-7266-FF9B-6A00-1D80B75B913C}"/>
              </a:ext>
            </a:extLst>
          </p:cNvPr>
          <p:cNvSpPr>
            <a:spLocks noGrp="1"/>
          </p:cNvSpPr>
          <p:nvPr>
            <p:ph type="sldNum" sz="quarter" idx="12"/>
          </p:nvPr>
        </p:nvSpPr>
        <p:spPr/>
        <p:txBody>
          <a:bodyPr/>
          <a:lstStyle/>
          <a:p>
            <a:fld id="{2B850E6D-BB5C-7A46-A3BC-ABE026CB5318}" type="slidenum">
              <a:rPr lang="en-US" smtClean="0"/>
              <a:t>41</a:t>
            </a:fld>
            <a:endParaRPr lang="en-US"/>
          </a:p>
        </p:txBody>
      </p:sp>
      <p:pic>
        <p:nvPicPr>
          <p:cNvPr id="5" name="Picture 4">
            <a:extLst>
              <a:ext uri="{FF2B5EF4-FFF2-40B4-BE49-F238E27FC236}">
                <a16:creationId xmlns:a16="http://schemas.microsoft.com/office/drawing/2014/main" id="{B804FD37-28F2-CA8F-9D16-9A56CF8196B4}"/>
              </a:ext>
            </a:extLst>
          </p:cNvPr>
          <p:cNvPicPr>
            <a:picLocks noChangeAspect="1"/>
          </p:cNvPicPr>
          <p:nvPr/>
        </p:nvPicPr>
        <p:blipFill>
          <a:blip r:embed="rId2"/>
          <a:stretch>
            <a:fillRect/>
          </a:stretch>
        </p:blipFill>
        <p:spPr>
          <a:xfrm>
            <a:off x="1173666" y="3086255"/>
            <a:ext cx="9844668" cy="2653780"/>
          </a:xfrm>
          <a:prstGeom prst="rect">
            <a:avLst/>
          </a:prstGeom>
        </p:spPr>
      </p:pic>
    </p:spTree>
    <p:extLst>
      <p:ext uri="{BB962C8B-B14F-4D97-AF65-F5344CB8AC3E}">
        <p14:creationId xmlns:p14="http://schemas.microsoft.com/office/powerpoint/2010/main" val="529634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6EF9-06CC-B0E7-0059-F48414127F30}"/>
              </a:ext>
            </a:extLst>
          </p:cNvPr>
          <p:cNvSpPr>
            <a:spLocks noGrp="1"/>
          </p:cNvSpPr>
          <p:nvPr>
            <p:ph type="title"/>
          </p:nvPr>
        </p:nvSpPr>
        <p:spPr/>
        <p:txBody>
          <a:bodyPr/>
          <a:lstStyle/>
          <a:p>
            <a:r>
              <a:rPr lang="en-US" dirty="0"/>
              <a:t>Key questions in Reconstruction-based Outlier Detection Methods</a:t>
            </a:r>
          </a:p>
        </p:txBody>
      </p:sp>
      <p:sp>
        <p:nvSpPr>
          <p:cNvPr id="3" name="Content Placeholder 2">
            <a:extLst>
              <a:ext uri="{FF2B5EF4-FFF2-40B4-BE49-F238E27FC236}">
                <a16:creationId xmlns:a16="http://schemas.microsoft.com/office/drawing/2014/main" id="{6243497A-939A-5D04-B848-323A13AE8B88}"/>
              </a:ext>
            </a:extLst>
          </p:cNvPr>
          <p:cNvSpPr>
            <a:spLocks noGrp="1"/>
          </p:cNvSpPr>
          <p:nvPr>
            <p:ph idx="1"/>
          </p:nvPr>
        </p:nvSpPr>
        <p:spPr/>
        <p:txBody>
          <a:bodyPr/>
          <a:lstStyle/>
          <a:p>
            <a:r>
              <a:rPr lang="en-US" dirty="0"/>
              <a:t>How to find the succinct representation</a:t>
            </a:r>
          </a:p>
          <a:p>
            <a:r>
              <a:rPr lang="en-US" dirty="0"/>
              <a:t>How to use the succinct representation to reconstruct the original data samples</a:t>
            </a:r>
          </a:p>
          <a:p>
            <a:r>
              <a:rPr lang="en-US" dirty="0"/>
              <a:t>How to measure the quality (i.e., goodness) of reconstruction</a:t>
            </a:r>
          </a:p>
        </p:txBody>
      </p:sp>
      <p:sp>
        <p:nvSpPr>
          <p:cNvPr id="4" name="Slide Number Placeholder 3">
            <a:extLst>
              <a:ext uri="{FF2B5EF4-FFF2-40B4-BE49-F238E27FC236}">
                <a16:creationId xmlns:a16="http://schemas.microsoft.com/office/drawing/2014/main" id="{1CF9F9A3-0720-B9B7-7D29-5B72470F82FF}"/>
              </a:ext>
            </a:extLst>
          </p:cNvPr>
          <p:cNvSpPr>
            <a:spLocks noGrp="1"/>
          </p:cNvSpPr>
          <p:nvPr>
            <p:ph type="sldNum" sz="quarter" idx="12"/>
          </p:nvPr>
        </p:nvSpPr>
        <p:spPr/>
        <p:txBody>
          <a:bodyPr/>
          <a:lstStyle/>
          <a:p>
            <a:fld id="{2B850E6D-BB5C-7A46-A3BC-ABE026CB5318}" type="slidenum">
              <a:rPr lang="en-US" smtClean="0"/>
              <a:t>42</a:t>
            </a:fld>
            <a:endParaRPr lang="en-US"/>
          </a:p>
        </p:txBody>
      </p:sp>
    </p:spTree>
    <p:extLst>
      <p:ext uri="{BB962C8B-B14F-4D97-AF65-F5344CB8AC3E}">
        <p14:creationId xmlns:p14="http://schemas.microsoft.com/office/powerpoint/2010/main" val="198007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718E-609D-C037-E524-50F64FA23D0D}"/>
              </a:ext>
            </a:extLst>
          </p:cNvPr>
          <p:cNvSpPr>
            <a:spLocks noGrp="1"/>
          </p:cNvSpPr>
          <p:nvPr>
            <p:ph type="title"/>
          </p:nvPr>
        </p:nvSpPr>
        <p:spPr/>
        <p:txBody>
          <a:bodyPr/>
          <a:lstStyle/>
          <a:p>
            <a:r>
              <a:rPr lang="en-US" dirty="0"/>
              <a:t>Matrix Factorization Based Methods for Numeric Data</a:t>
            </a:r>
          </a:p>
        </p:txBody>
      </p:sp>
      <p:sp>
        <p:nvSpPr>
          <p:cNvPr id="3" name="Content Placeholder 2">
            <a:extLst>
              <a:ext uri="{FF2B5EF4-FFF2-40B4-BE49-F238E27FC236}">
                <a16:creationId xmlns:a16="http://schemas.microsoft.com/office/drawing/2014/main" id="{E6A02746-5355-F93F-ADBA-3CA071B50EC2}"/>
              </a:ext>
            </a:extLst>
          </p:cNvPr>
          <p:cNvSpPr>
            <a:spLocks noGrp="1"/>
          </p:cNvSpPr>
          <p:nvPr>
            <p:ph idx="1"/>
          </p:nvPr>
        </p:nvSpPr>
        <p:spPr/>
        <p:txBody>
          <a:bodyPr>
            <a:normAutofit lnSpcReduction="10000"/>
          </a:bodyPr>
          <a:lstStyle/>
          <a:p>
            <a:r>
              <a:rPr lang="en-US" dirty="0"/>
              <a:t>Each data sample is represented as an attribute vector </a:t>
            </a:r>
          </a:p>
          <a:p>
            <a:r>
              <a:rPr lang="en-US" dirty="0"/>
              <a:t>The entire input data set is then represented as a data matrix</a:t>
            </a:r>
          </a:p>
          <a:p>
            <a:pPr lvl="1"/>
            <a:r>
              <a:rPr lang="en-US" dirty="0"/>
              <a:t>Rows are different data samples</a:t>
            </a:r>
          </a:p>
          <a:p>
            <a:pPr lvl="1"/>
            <a:r>
              <a:rPr lang="en-US" dirty="0"/>
              <a:t>Columns are different attributes </a:t>
            </a:r>
          </a:p>
          <a:p>
            <a:pPr lvl="1"/>
            <a:r>
              <a:rPr lang="en-US" dirty="0"/>
              <a:t>Entries of the data matrix indicate the attribute values of the corresponding data samples</a:t>
            </a:r>
          </a:p>
          <a:p>
            <a:r>
              <a:rPr lang="en-US" dirty="0"/>
              <a:t>Matrix factorization: approximate the data matrix by two or more low-rank matrices</a:t>
            </a:r>
          </a:p>
          <a:p>
            <a:r>
              <a:rPr lang="en-US" dirty="0"/>
              <a:t>The reconstruction error of each data sample is used as an indicator of the </a:t>
            </a:r>
            <a:r>
              <a:rPr lang="en-US" dirty="0" err="1"/>
              <a:t>outlierness</a:t>
            </a:r>
            <a:r>
              <a:rPr lang="en-US" dirty="0"/>
              <a:t>: the higher the reconstruction error, the more likely the given data sample is an outlier </a:t>
            </a:r>
          </a:p>
          <a:p>
            <a:endParaRPr lang="en-US" dirty="0"/>
          </a:p>
        </p:txBody>
      </p:sp>
      <p:sp>
        <p:nvSpPr>
          <p:cNvPr id="4" name="Slide Number Placeholder 3">
            <a:extLst>
              <a:ext uri="{FF2B5EF4-FFF2-40B4-BE49-F238E27FC236}">
                <a16:creationId xmlns:a16="http://schemas.microsoft.com/office/drawing/2014/main" id="{3B1F018B-C58F-3BDC-6967-54E2950C8A41}"/>
              </a:ext>
            </a:extLst>
          </p:cNvPr>
          <p:cNvSpPr>
            <a:spLocks noGrp="1"/>
          </p:cNvSpPr>
          <p:nvPr>
            <p:ph type="sldNum" sz="quarter" idx="12"/>
          </p:nvPr>
        </p:nvSpPr>
        <p:spPr/>
        <p:txBody>
          <a:bodyPr/>
          <a:lstStyle/>
          <a:p>
            <a:fld id="{2B850E6D-BB5C-7A46-A3BC-ABE026CB5318}" type="slidenum">
              <a:rPr lang="en-US" smtClean="0"/>
              <a:t>43</a:t>
            </a:fld>
            <a:endParaRPr lang="en-US"/>
          </a:p>
        </p:txBody>
      </p:sp>
    </p:spTree>
    <p:extLst>
      <p:ext uri="{BB962C8B-B14F-4D97-AF65-F5344CB8AC3E}">
        <p14:creationId xmlns:p14="http://schemas.microsoft.com/office/powerpoint/2010/main" val="4023846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7364B-81A2-D118-504B-75C3D22B0F72}"/>
              </a:ext>
            </a:extLst>
          </p:cNvPr>
          <p:cNvSpPr>
            <a:spLocks noGrp="1"/>
          </p:cNvSpPr>
          <p:nvPr>
            <p:ph type="title"/>
          </p:nvPr>
        </p:nvSpPr>
        <p:spPr/>
        <p:txBody>
          <a:bodyPr/>
          <a:lstStyle/>
          <a:p>
            <a:r>
              <a:rPr lang="en-US" dirty="0"/>
              <a:t>Illustration</a:t>
            </a:r>
          </a:p>
        </p:txBody>
      </p:sp>
      <p:sp>
        <p:nvSpPr>
          <p:cNvPr id="4" name="Slide Number Placeholder 3">
            <a:extLst>
              <a:ext uri="{FF2B5EF4-FFF2-40B4-BE49-F238E27FC236}">
                <a16:creationId xmlns:a16="http://schemas.microsoft.com/office/drawing/2014/main" id="{D786C2A7-F18E-50F8-3E7E-27B4EEB69217}"/>
              </a:ext>
            </a:extLst>
          </p:cNvPr>
          <p:cNvSpPr>
            <a:spLocks noGrp="1"/>
          </p:cNvSpPr>
          <p:nvPr>
            <p:ph type="sldNum" sz="quarter" idx="12"/>
          </p:nvPr>
        </p:nvSpPr>
        <p:spPr/>
        <p:txBody>
          <a:bodyPr/>
          <a:lstStyle/>
          <a:p>
            <a:fld id="{2B850E6D-BB5C-7A46-A3BC-ABE026CB5318}" type="slidenum">
              <a:rPr lang="en-US" smtClean="0"/>
              <a:t>44</a:t>
            </a:fld>
            <a:endParaRPr lang="en-US"/>
          </a:p>
        </p:txBody>
      </p:sp>
      <p:pic>
        <p:nvPicPr>
          <p:cNvPr id="5" name="Picture 4">
            <a:extLst>
              <a:ext uri="{FF2B5EF4-FFF2-40B4-BE49-F238E27FC236}">
                <a16:creationId xmlns:a16="http://schemas.microsoft.com/office/drawing/2014/main" id="{DE586296-A8D9-DE4C-9C00-9AF4B8F159D4}"/>
              </a:ext>
            </a:extLst>
          </p:cNvPr>
          <p:cNvPicPr>
            <a:picLocks noChangeAspect="1"/>
          </p:cNvPicPr>
          <p:nvPr/>
        </p:nvPicPr>
        <p:blipFill>
          <a:blip r:embed="rId2"/>
          <a:stretch>
            <a:fillRect/>
          </a:stretch>
        </p:blipFill>
        <p:spPr>
          <a:xfrm>
            <a:off x="838200" y="2055807"/>
            <a:ext cx="10522669" cy="2746386"/>
          </a:xfrm>
          <a:prstGeom prst="rect">
            <a:avLst/>
          </a:prstGeom>
        </p:spPr>
      </p:pic>
    </p:spTree>
    <p:extLst>
      <p:ext uri="{BB962C8B-B14F-4D97-AF65-F5344CB8AC3E}">
        <p14:creationId xmlns:p14="http://schemas.microsoft.com/office/powerpoint/2010/main" val="631358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A1D1-DB8E-6937-00D7-BB0A44E6EDF2}"/>
              </a:ext>
            </a:extLst>
          </p:cNvPr>
          <p:cNvSpPr>
            <a:spLocks noGrp="1"/>
          </p:cNvSpPr>
          <p:nvPr>
            <p:ph type="title"/>
          </p:nvPr>
        </p:nvSpPr>
        <p:spPr/>
        <p:txBody>
          <a:bodyPr/>
          <a:lstStyle/>
          <a:p>
            <a:r>
              <a:rPr lang="en-US" dirty="0"/>
              <a:t>Algorithm</a:t>
            </a:r>
          </a:p>
        </p:txBody>
      </p:sp>
      <p:sp>
        <p:nvSpPr>
          <p:cNvPr id="4" name="Slide Number Placeholder 3">
            <a:extLst>
              <a:ext uri="{FF2B5EF4-FFF2-40B4-BE49-F238E27FC236}">
                <a16:creationId xmlns:a16="http://schemas.microsoft.com/office/drawing/2014/main" id="{037FBF52-14A3-A131-5CD8-A8C7AC550860}"/>
              </a:ext>
            </a:extLst>
          </p:cNvPr>
          <p:cNvSpPr>
            <a:spLocks noGrp="1"/>
          </p:cNvSpPr>
          <p:nvPr>
            <p:ph type="sldNum" sz="quarter" idx="12"/>
          </p:nvPr>
        </p:nvSpPr>
        <p:spPr/>
        <p:txBody>
          <a:bodyPr/>
          <a:lstStyle/>
          <a:p>
            <a:fld id="{2B850E6D-BB5C-7A46-A3BC-ABE026CB5318}" type="slidenum">
              <a:rPr lang="en-US" smtClean="0"/>
              <a:t>45</a:t>
            </a:fld>
            <a:endParaRPr lang="en-US"/>
          </a:p>
        </p:txBody>
      </p:sp>
      <p:pic>
        <p:nvPicPr>
          <p:cNvPr id="5" name="Picture 4">
            <a:extLst>
              <a:ext uri="{FF2B5EF4-FFF2-40B4-BE49-F238E27FC236}">
                <a16:creationId xmlns:a16="http://schemas.microsoft.com/office/drawing/2014/main" id="{0EF29B6B-B7FD-97EB-87DB-5761ACD116C4}"/>
              </a:ext>
            </a:extLst>
          </p:cNvPr>
          <p:cNvPicPr>
            <a:picLocks noChangeAspect="1"/>
          </p:cNvPicPr>
          <p:nvPr/>
        </p:nvPicPr>
        <p:blipFill>
          <a:blip r:embed="rId2"/>
          <a:stretch>
            <a:fillRect/>
          </a:stretch>
        </p:blipFill>
        <p:spPr>
          <a:xfrm>
            <a:off x="2690231" y="1694693"/>
            <a:ext cx="6811537" cy="4798182"/>
          </a:xfrm>
          <a:prstGeom prst="rect">
            <a:avLst/>
          </a:prstGeom>
        </p:spPr>
      </p:pic>
    </p:spTree>
    <p:extLst>
      <p:ext uri="{BB962C8B-B14F-4D97-AF65-F5344CB8AC3E}">
        <p14:creationId xmlns:p14="http://schemas.microsoft.com/office/powerpoint/2010/main" val="1677217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15B20-6AE9-684A-E1CE-E6D3BB46D4BF}"/>
              </a:ext>
            </a:extLst>
          </p:cNvPr>
          <p:cNvSpPr>
            <a:spLocks noGrp="1"/>
          </p:cNvSpPr>
          <p:nvPr>
            <p:ph type="title"/>
          </p:nvPr>
        </p:nvSpPr>
        <p:spPr/>
        <p:txBody>
          <a:bodyPr/>
          <a:lstStyle/>
          <a:p>
            <a:r>
              <a:rPr lang="en-US" dirty="0"/>
              <a:t>Singular Value Decomposition (SVD)</a:t>
            </a:r>
          </a:p>
        </p:txBody>
      </p:sp>
      <p:sp>
        <p:nvSpPr>
          <p:cNvPr id="3" name="Content Placeholder 2">
            <a:extLst>
              <a:ext uri="{FF2B5EF4-FFF2-40B4-BE49-F238E27FC236}">
                <a16:creationId xmlns:a16="http://schemas.microsoft.com/office/drawing/2014/main" id="{D93AC8E6-4344-77E1-5B92-E72F82684CE8}"/>
              </a:ext>
            </a:extLst>
          </p:cNvPr>
          <p:cNvSpPr>
            <a:spLocks noGrp="1"/>
          </p:cNvSpPr>
          <p:nvPr>
            <p:ph idx="1"/>
          </p:nvPr>
        </p:nvSpPr>
        <p:spPr/>
        <p:txBody>
          <a:bodyPr/>
          <a:lstStyle/>
          <a:p>
            <a:r>
              <a:rPr lang="en-US" dirty="0"/>
              <a:t>Given an input data matrix X, SVD approximates it by the multiplication of three rank-r matrices X ≈ U</a:t>
            </a:r>
            <a:r>
              <a:rPr lang="el-GR" dirty="0"/>
              <a:t>Σ</a:t>
            </a:r>
            <a:r>
              <a:rPr lang="en-US" dirty="0"/>
              <a:t>V′ </a:t>
            </a:r>
          </a:p>
          <a:p>
            <a:r>
              <a:rPr lang="en-US" dirty="0"/>
              <a:t>U and V are orthonormal matrices, and their columns are called left singular vectors and right singular vectors of data matrix X, respectively </a:t>
            </a:r>
          </a:p>
          <a:p>
            <a:r>
              <a:rPr lang="el-GR" dirty="0"/>
              <a:t>Σ </a:t>
            </a:r>
            <a:r>
              <a:rPr lang="en-US" dirty="0"/>
              <a:t>is a diagonal with non-negative diagonal elements called singular values </a:t>
            </a:r>
          </a:p>
          <a:p>
            <a:endParaRPr lang="en-US" dirty="0"/>
          </a:p>
        </p:txBody>
      </p:sp>
      <p:sp>
        <p:nvSpPr>
          <p:cNvPr id="4" name="Slide Number Placeholder 3">
            <a:extLst>
              <a:ext uri="{FF2B5EF4-FFF2-40B4-BE49-F238E27FC236}">
                <a16:creationId xmlns:a16="http://schemas.microsoft.com/office/drawing/2014/main" id="{EED5604D-AA14-1274-43C4-DFE63E9C29A6}"/>
              </a:ext>
            </a:extLst>
          </p:cNvPr>
          <p:cNvSpPr>
            <a:spLocks noGrp="1"/>
          </p:cNvSpPr>
          <p:nvPr>
            <p:ph type="sldNum" sz="quarter" idx="12"/>
          </p:nvPr>
        </p:nvSpPr>
        <p:spPr/>
        <p:txBody>
          <a:bodyPr/>
          <a:lstStyle/>
          <a:p>
            <a:fld id="{2B850E6D-BB5C-7A46-A3BC-ABE026CB5318}" type="slidenum">
              <a:rPr lang="en-US" smtClean="0"/>
              <a:t>46</a:t>
            </a:fld>
            <a:endParaRPr lang="en-US"/>
          </a:p>
        </p:txBody>
      </p:sp>
      <p:pic>
        <p:nvPicPr>
          <p:cNvPr id="5" name="Picture 4">
            <a:extLst>
              <a:ext uri="{FF2B5EF4-FFF2-40B4-BE49-F238E27FC236}">
                <a16:creationId xmlns:a16="http://schemas.microsoft.com/office/drawing/2014/main" id="{C6AAFB76-EB1A-463D-4DA1-37DCCCC088AF}"/>
              </a:ext>
            </a:extLst>
          </p:cNvPr>
          <p:cNvPicPr>
            <a:picLocks noChangeAspect="1"/>
          </p:cNvPicPr>
          <p:nvPr/>
        </p:nvPicPr>
        <p:blipFill>
          <a:blip r:embed="rId2"/>
          <a:stretch>
            <a:fillRect/>
          </a:stretch>
        </p:blipFill>
        <p:spPr>
          <a:xfrm>
            <a:off x="3940629" y="4487440"/>
            <a:ext cx="4310742" cy="2234035"/>
          </a:xfrm>
          <a:prstGeom prst="rect">
            <a:avLst/>
          </a:prstGeom>
        </p:spPr>
      </p:pic>
    </p:spTree>
    <p:extLst>
      <p:ext uri="{BB962C8B-B14F-4D97-AF65-F5344CB8AC3E}">
        <p14:creationId xmlns:p14="http://schemas.microsoft.com/office/powerpoint/2010/main" val="2236010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A4A42-90D3-E458-7771-6BC2C673D9E1}"/>
              </a:ext>
            </a:extLst>
          </p:cNvPr>
          <p:cNvSpPr>
            <a:spLocks noGrp="1"/>
          </p:cNvSpPr>
          <p:nvPr>
            <p:ph type="title"/>
          </p:nvPr>
        </p:nvSpPr>
        <p:spPr/>
        <p:txBody>
          <a:bodyPr/>
          <a:lstStyle/>
          <a:p>
            <a:r>
              <a:rPr lang="en-US" dirty="0"/>
              <a:t>Drawbacks of Matrix Factorization Based Method on Categorical Data</a:t>
            </a:r>
          </a:p>
        </p:txBody>
      </p:sp>
      <p:sp>
        <p:nvSpPr>
          <p:cNvPr id="4" name="Slide Number Placeholder 3">
            <a:extLst>
              <a:ext uri="{FF2B5EF4-FFF2-40B4-BE49-F238E27FC236}">
                <a16:creationId xmlns:a16="http://schemas.microsoft.com/office/drawing/2014/main" id="{3C30441F-CE9B-BAA6-618B-FDCF3E7EC9F3}"/>
              </a:ext>
            </a:extLst>
          </p:cNvPr>
          <p:cNvSpPr>
            <a:spLocks noGrp="1"/>
          </p:cNvSpPr>
          <p:nvPr>
            <p:ph type="sldNum" sz="quarter" idx="12"/>
          </p:nvPr>
        </p:nvSpPr>
        <p:spPr/>
        <p:txBody>
          <a:bodyPr/>
          <a:lstStyle/>
          <a:p>
            <a:fld id="{2B850E6D-BB5C-7A46-A3BC-ABE026CB5318}" type="slidenum">
              <a:rPr lang="en-US" smtClean="0"/>
              <a:t>47</a:t>
            </a:fld>
            <a:endParaRPr lang="en-US"/>
          </a:p>
        </p:txBody>
      </p:sp>
      <p:pic>
        <p:nvPicPr>
          <p:cNvPr id="5" name="Picture 4">
            <a:extLst>
              <a:ext uri="{FF2B5EF4-FFF2-40B4-BE49-F238E27FC236}">
                <a16:creationId xmlns:a16="http://schemas.microsoft.com/office/drawing/2014/main" id="{45FECFFE-6CFA-B57C-4E24-69D7C69AD60F}"/>
              </a:ext>
            </a:extLst>
          </p:cNvPr>
          <p:cNvPicPr>
            <a:picLocks noChangeAspect="1"/>
          </p:cNvPicPr>
          <p:nvPr/>
        </p:nvPicPr>
        <p:blipFill>
          <a:blip r:embed="rId2"/>
          <a:stretch>
            <a:fillRect/>
          </a:stretch>
        </p:blipFill>
        <p:spPr>
          <a:xfrm>
            <a:off x="5580745" y="1690688"/>
            <a:ext cx="5885542" cy="4855572"/>
          </a:xfrm>
          <a:prstGeom prst="rect">
            <a:avLst/>
          </a:prstGeom>
        </p:spPr>
      </p:pic>
      <p:sp>
        <p:nvSpPr>
          <p:cNvPr id="6" name="TextBox 5">
            <a:extLst>
              <a:ext uri="{FF2B5EF4-FFF2-40B4-BE49-F238E27FC236}">
                <a16:creationId xmlns:a16="http://schemas.microsoft.com/office/drawing/2014/main" id="{6EECFF31-F5B5-4876-7778-A0B4D038100A}"/>
              </a:ext>
            </a:extLst>
          </p:cNvPr>
          <p:cNvSpPr txBox="1"/>
          <p:nvPr/>
        </p:nvSpPr>
        <p:spPr>
          <a:xfrm>
            <a:off x="725713" y="3519374"/>
            <a:ext cx="5370287" cy="2554545"/>
          </a:xfrm>
          <a:prstGeom prst="rect">
            <a:avLst/>
          </a:prstGeom>
          <a:noFill/>
        </p:spPr>
        <p:txBody>
          <a:bodyPr wrap="square" rtlCol="0">
            <a:spAutoFit/>
          </a:bodyPr>
          <a:lstStyle/>
          <a:p>
            <a:r>
              <a:rPr lang="en-US" sz="2000" dirty="0">
                <a:effectLst/>
                <a:latin typeface="cmr10"/>
              </a:rPr>
              <a:t>When a categorical attribute has many different values, the binary data matrix </a:t>
            </a:r>
            <a:r>
              <a:rPr lang="en-US" sz="2000" dirty="0">
                <a:effectLst/>
                <a:latin typeface="CMMIB10"/>
              </a:rPr>
              <a:t>B </a:t>
            </a:r>
            <a:r>
              <a:rPr lang="en-US" sz="2000" dirty="0">
                <a:effectLst/>
                <a:latin typeface="cmr10"/>
              </a:rPr>
              <a:t>would have many columns since we need to create a separate column (i.e., binary feature) for each categorical attribute value. This might make the matrix factorization process computationally intensive and the detection results hard to interpret </a:t>
            </a:r>
            <a:endParaRPr lang="en-US" sz="2000" dirty="0"/>
          </a:p>
          <a:p>
            <a:endParaRPr lang="en-US" sz="2000" dirty="0"/>
          </a:p>
        </p:txBody>
      </p:sp>
      <p:pic>
        <p:nvPicPr>
          <p:cNvPr id="7" name="Picture 6">
            <a:extLst>
              <a:ext uri="{FF2B5EF4-FFF2-40B4-BE49-F238E27FC236}">
                <a16:creationId xmlns:a16="http://schemas.microsoft.com/office/drawing/2014/main" id="{D3EBE02B-2554-BD7D-3C93-CF3168376676}"/>
              </a:ext>
            </a:extLst>
          </p:cNvPr>
          <p:cNvPicPr>
            <a:picLocks noChangeAspect="1"/>
          </p:cNvPicPr>
          <p:nvPr/>
        </p:nvPicPr>
        <p:blipFill>
          <a:blip r:embed="rId3"/>
          <a:stretch>
            <a:fillRect/>
          </a:stretch>
        </p:blipFill>
        <p:spPr>
          <a:xfrm>
            <a:off x="1999343" y="1673452"/>
            <a:ext cx="2935514" cy="1665175"/>
          </a:xfrm>
          <a:prstGeom prst="rect">
            <a:avLst/>
          </a:prstGeom>
        </p:spPr>
      </p:pic>
    </p:spTree>
    <p:extLst>
      <p:ext uri="{BB962C8B-B14F-4D97-AF65-F5344CB8AC3E}">
        <p14:creationId xmlns:p14="http://schemas.microsoft.com/office/powerpoint/2010/main" val="1459306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4CCB8-BF6F-8639-FD3B-0D98A8CDF4B0}"/>
              </a:ext>
            </a:extLst>
          </p:cNvPr>
          <p:cNvSpPr>
            <a:spLocks noGrp="1"/>
          </p:cNvSpPr>
          <p:nvPr>
            <p:ph type="title"/>
          </p:nvPr>
        </p:nvSpPr>
        <p:spPr/>
        <p:txBody>
          <a:bodyPr/>
          <a:lstStyle/>
          <a:p>
            <a:r>
              <a:rPr lang="en-US" dirty="0"/>
              <a:t>Creating a Code Table (Dictionary)</a:t>
            </a:r>
          </a:p>
        </p:txBody>
      </p:sp>
      <p:sp>
        <p:nvSpPr>
          <p:cNvPr id="4" name="Slide Number Placeholder 3">
            <a:extLst>
              <a:ext uri="{FF2B5EF4-FFF2-40B4-BE49-F238E27FC236}">
                <a16:creationId xmlns:a16="http://schemas.microsoft.com/office/drawing/2014/main" id="{237F1F4C-C1C6-F97F-8B10-3C44905E7754}"/>
              </a:ext>
            </a:extLst>
          </p:cNvPr>
          <p:cNvSpPr>
            <a:spLocks noGrp="1"/>
          </p:cNvSpPr>
          <p:nvPr>
            <p:ph type="sldNum" sz="quarter" idx="12"/>
          </p:nvPr>
        </p:nvSpPr>
        <p:spPr/>
        <p:txBody>
          <a:bodyPr/>
          <a:lstStyle/>
          <a:p>
            <a:fld id="{2B850E6D-BB5C-7A46-A3BC-ABE026CB5318}" type="slidenum">
              <a:rPr lang="en-US" smtClean="0"/>
              <a:t>48</a:t>
            </a:fld>
            <a:endParaRPr lang="en-US"/>
          </a:p>
        </p:txBody>
      </p:sp>
      <p:pic>
        <p:nvPicPr>
          <p:cNvPr id="5" name="Picture 4">
            <a:extLst>
              <a:ext uri="{FF2B5EF4-FFF2-40B4-BE49-F238E27FC236}">
                <a16:creationId xmlns:a16="http://schemas.microsoft.com/office/drawing/2014/main" id="{476D4047-523D-71B0-611D-26876088D5D4}"/>
              </a:ext>
            </a:extLst>
          </p:cNvPr>
          <p:cNvPicPr>
            <a:picLocks noChangeAspect="1"/>
          </p:cNvPicPr>
          <p:nvPr/>
        </p:nvPicPr>
        <p:blipFill>
          <a:blip r:embed="rId2"/>
          <a:stretch>
            <a:fillRect/>
          </a:stretch>
        </p:blipFill>
        <p:spPr>
          <a:xfrm>
            <a:off x="838200" y="3936845"/>
            <a:ext cx="4265313" cy="2419505"/>
          </a:xfrm>
          <a:prstGeom prst="rect">
            <a:avLst/>
          </a:prstGeom>
        </p:spPr>
      </p:pic>
      <p:pic>
        <p:nvPicPr>
          <p:cNvPr id="6" name="Picture 5">
            <a:extLst>
              <a:ext uri="{FF2B5EF4-FFF2-40B4-BE49-F238E27FC236}">
                <a16:creationId xmlns:a16="http://schemas.microsoft.com/office/drawing/2014/main" id="{A4DE593F-D70C-FF57-62F1-D2FC22D7D30B}"/>
              </a:ext>
            </a:extLst>
          </p:cNvPr>
          <p:cNvPicPr>
            <a:picLocks noChangeAspect="1"/>
          </p:cNvPicPr>
          <p:nvPr/>
        </p:nvPicPr>
        <p:blipFill>
          <a:blip r:embed="rId3"/>
          <a:stretch>
            <a:fillRect/>
          </a:stretch>
        </p:blipFill>
        <p:spPr>
          <a:xfrm>
            <a:off x="738523" y="1604013"/>
            <a:ext cx="10714951" cy="2419505"/>
          </a:xfrm>
          <a:prstGeom prst="rect">
            <a:avLst/>
          </a:prstGeom>
        </p:spPr>
      </p:pic>
      <p:sp>
        <p:nvSpPr>
          <p:cNvPr id="7" name="TextBox 6">
            <a:extLst>
              <a:ext uri="{FF2B5EF4-FFF2-40B4-BE49-F238E27FC236}">
                <a16:creationId xmlns:a16="http://schemas.microsoft.com/office/drawing/2014/main" id="{792454DA-B393-3247-0BE5-A0E4E56A31C0}"/>
              </a:ext>
            </a:extLst>
          </p:cNvPr>
          <p:cNvSpPr txBox="1"/>
          <p:nvPr/>
        </p:nvSpPr>
        <p:spPr>
          <a:xfrm>
            <a:off x="5203191" y="4220437"/>
            <a:ext cx="6480810" cy="2308324"/>
          </a:xfrm>
          <a:prstGeom prst="rect">
            <a:avLst/>
          </a:prstGeom>
          <a:noFill/>
        </p:spPr>
        <p:txBody>
          <a:bodyPr wrap="square" rtlCol="0">
            <a:spAutoFit/>
          </a:bodyPr>
          <a:lstStyle/>
          <a:p>
            <a:r>
              <a:rPr lang="en-US" sz="2400" dirty="0">
                <a:effectLst/>
                <a:latin typeface="cmr10"/>
              </a:rPr>
              <a:t>John and Amy can be represented by 01, ‘[I/H, C/H, P/H]’</a:t>
            </a:r>
          </a:p>
          <a:p>
            <a:r>
              <a:rPr lang="en-US" sz="2400" dirty="0">
                <a:effectLst/>
                <a:latin typeface="cmr10"/>
              </a:rPr>
              <a:t>Tom needs two code words, ‘[I/H, C/L]’ and ‘[P/M]’ </a:t>
            </a:r>
            <a:endParaRPr lang="en-US" sz="2400" dirty="0"/>
          </a:p>
          <a:p>
            <a:r>
              <a:rPr lang="en-US" sz="2400" dirty="0">
                <a:effectLst/>
                <a:latin typeface="cmr10"/>
              </a:rPr>
              <a:t>Use the </a:t>
            </a:r>
            <a:r>
              <a:rPr lang="en-US" sz="2400" dirty="0">
                <a:effectLst/>
                <a:latin typeface="CMTI10"/>
              </a:rPr>
              <a:t>encoding length </a:t>
            </a:r>
            <a:r>
              <a:rPr lang="en-US" sz="2400" dirty="0">
                <a:effectLst/>
                <a:latin typeface="cmr10"/>
              </a:rPr>
              <a:t>as an indicator of the </a:t>
            </a:r>
            <a:r>
              <a:rPr lang="en-US" sz="2400" dirty="0" err="1">
                <a:effectLst/>
                <a:latin typeface="cmr10"/>
              </a:rPr>
              <a:t>outlierness</a:t>
            </a:r>
            <a:r>
              <a:rPr lang="en-US" sz="2400" dirty="0">
                <a:latin typeface="cmr10"/>
              </a:rPr>
              <a:t>: t</a:t>
            </a:r>
            <a:r>
              <a:rPr lang="en-US" sz="2400" dirty="0">
                <a:effectLst/>
                <a:latin typeface="cmr10"/>
              </a:rPr>
              <a:t>he longer the encoding length, the more likely the given data sample is an outlier </a:t>
            </a:r>
            <a:endParaRPr lang="en-US" sz="2400" dirty="0"/>
          </a:p>
        </p:txBody>
      </p:sp>
    </p:spTree>
    <p:extLst>
      <p:ext uri="{BB962C8B-B14F-4D97-AF65-F5344CB8AC3E}">
        <p14:creationId xmlns:p14="http://schemas.microsoft.com/office/powerpoint/2010/main" val="3020726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827C-36CE-B922-91BC-8459C078B31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7B4780F-D766-188D-2969-CD56A06AA370}"/>
              </a:ext>
            </a:extLst>
          </p:cNvPr>
          <p:cNvSpPr>
            <a:spLocks noGrp="1"/>
          </p:cNvSpPr>
          <p:nvPr>
            <p:ph idx="1"/>
          </p:nvPr>
        </p:nvSpPr>
        <p:spPr/>
        <p:txBody>
          <a:bodyPr/>
          <a:lstStyle/>
          <a:p>
            <a:r>
              <a:rPr lang="en-US" dirty="0"/>
              <a:t>Basic concepts</a:t>
            </a:r>
          </a:p>
          <a:p>
            <a:r>
              <a:rPr lang="en-US" dirty="0"/>
              <a:t>Statistical approaches</a:t>
            </a:r>
          </a:p>
          <a:p>
            <a:r>
              <a:rPr lang="en-US" dirty="0"/>
              <a:t>Proximity-based approaches</a:t>
            </a:r>
          </a:p>
          <a:p>
            <a:r>
              <a:rPr lang="en-US" dirty="0"/>
              <a:t>Reconstruction-based approaches</a:t>
            </a:r>
          </a:p>
          <a:p>
            <a:r>
              <a:rPr lang="en-US" dirty="0"/>
              <a:t>Clustering and classification based approaches</a:t>
            </a:r>
          </a:p>
          <a:p>
            <a:pPr lvl="1"/>
            <a:r>
              <a:rPr lang="en-US" dirty="0"/>
              <a:t>Clustering-based approaches</a:t>
            </a:r>
          </a:p>
          <a:p>
            <a:pPr lvl="1"/>
            <a:r>
              <a:rPr lang="en-US" dirty="0"/>
              <a:t>Classification-based approaches</a:t>
            </a:r>
          </a:p>
          <a:p>
            <a:r>
              <a:rPr lang="en-US" dirty="0"/>
              <a:t>Mining contextual and collective outliers</a:t>
            </a:r>
          </a:p>
          <a:p>
            <a:r>
              <a:rPr lang="en-US" dirty="0"/>
              <a:t>Outlier detection in high-dimensional data</a:t>
            </a:r>
          </a:p>
        </p:txBody>
      </p:sp>
      <p:sp>
        <p:nvSpPr>
          <p:cNvPr id="4" name="Slide Number Placeholder 3">
            <a:extLst>
              <a:ext uri="{FF2B5EF4-FFF2-40B4-BE49-F238E27FC236}">
                <a16:creationId xmlns:a16="http://schemas.microsoft.com/office/drawing/2014/main" id="{561F3437-5CE7-EB75-A15C-D54262037C1C}"/>
              </a:ext>
            </a:extLst>
          </p:cNvPr>
          <p:cNvSpPr>
            <a:spLocks noGrp="1"/>
          </p:cNvSpPr>
          <p:nvPr>
            <p:ph type="sldNum" sz="quarter" idx="12"/>
          </p:nvPr>
        </p:nvSpPr>
        <p:spPr/>
        <p:txBody>
          <a:bodyPr/>
          <a:lstStyle/>
          <a:p>
            <a:fld id="{2B850E6D-BB5C-7A46-A3BC-ABE026CB5318}" type="slidenum">
              <a:rPr lang="en-US" smtClean="0"/>
              <a:t>49</a:t>
            </a:fld>
            <a:endParaRPr lang="en-US"/>
          </a:p>
        </p:txBody>
      </p:sp>
    </p:spTree>
    <p:extLst>
      <p:ext uri="{BB962C8B-B14F-4D97-AF65-F5344CB8AC3E}">
        <p14:creationId xmlns:p14="http://schemas.microsoft.com/office/powerpoint/2010/main" val="1693679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827C-36CE-B922-91BC-8459C078B31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7B4780F-D766-188D-2969-CD56A06AA370}"/>
              </a:ext>
            </a:extLst>
          </p:cNvPr>
          <p:cNvSpPr>
            <a:spLocks noGrp="1"/>
          </p:cNvSpPr>
          <p:nvPr>
            <p:ph idx="1"/>
          </p:nvPr>
        </p:nvSpPr>
        <p:spPr/>
        <p:txBody>
          <a:bodyPr>
            <a:normAutofit lnSpcReduction="10000"/>
          </a:bodyPr>
          <a:lstStyle/>
          <a:p>
            <a:r>
              <a:rPr lang="en-US" dirty="0"/>
              <a:t>Basic concepts</a:t>
            </a:r>
          </a:p>
          <a:p>
            <a:pPr lvl="1"/>
            <a:r>
              <a:rPr lang="en-US" dirty="0"/>
              <a:t>What are outliers?</a:t>
            </a:r>
          </a:p>
          <a:p>
            <a:pPr lvl="1"/>
            <a:r>
              <a:rPr lang="en-US" dirty="0"/>
              <a:t>Types of outliers</a:t>
            </a:r>
          </a:p>
          <a:p>
            <a:pPr lvl="1"/>
            <a:r>
              <a:rPr lang="en-US" dirty="0"/>
              <a:t>Challenges in outlier detection</a:t>
            </a:r>
          </a:p>
          <a:p>
            <a:r>
              <a:rPr lang="en-US" dirty="0"/>
              <a:t>Statistical approaches</a:t>
            </a:r>
          </a:p>
          <a:p>
            <a:r>
              <a:rPr lang="en-US" dirty="0"/>
              <a:t>Proximity-based approaches</a:t>
            </a:r>
          </a:p>
          <a:p>
            <a:r>
              <a:rPr lang="en-US" dirty="0"/>
              <a:t>Reconstruction-based approaches</a:t>
            </a:r>
          </a:p>
          <a:p>
            <a:r>
              <a:rPr lang="en-US" dirty="0"/>
              <a:t>Clustering and classification based approaches</a:t>
            </a:r>
          </a:p>
          <a:p>
            <a:r>
              <a:rPr lang="en-US" dirty="0"/>
              <a:t>Mining contextual and collective outliers</a:t>
            </a:r>
          </a:p>
          <a:p>
            <a:r>
              <a:rPr lang="en-US" dirty="0"/>
              <a:t>Outlier detection in high-dimensional data</a:t>
            </a:r>
          </a:p>
        </p:txBody>
      </p:sp>
      <p:sp>
        <p:nvSpPr>
          <p:cNvPr id="4" name="Slide Number Placeholder 3">
            <a:extLst>
              <a:ext uri="{FF2B5EF4-FFF2-40B4-BE49-F238E27FC236}">
                <a16:creationId xmlns:a16="http://schemas.microsoft.com/office/drawing/2014/main" id="{561F3437-5CE7-EB75-A15C-D54262037C1C}"/>
              </a:ext>
            </a:extLst>
          </p:cNvPr>
          <p:cNvSpPr>
            <a:spLocks noGrp="1"/>
          </p:cNvSpPr>
          <p:nvPr>
            <p:ph type="sldNum" sz="quarter" idx="12"/>
          </p:nvPr>
        </p:nvSpPr>
        <p:spPr/>
        <p:txBody>
          <a:bodyPr/>
          <a:lstStyle/>
          <a:p>
            <a:fld id="{2B850E6D-BB5C-7A46-A3BC-ABE026CB5318}" type="slidenum">
              <a:rPr lang="en-US" smtClean="0"/>
              <a:t>5</a:t>
            </a:fld>
            <a:endParaRPr lang="en-US"/>
          </a:p>
        </p:txBody>
      </p:sp>
    </p:spTree>
    <p:extLst>
      <p:ext uri="{BB962C8B-B14F-4D97-AF65-F5344CB8AC3E}">
        <p14:creationId xmlns:p14="http://schemas.microsoft.com/office/powerpoint/2010/main" val="29392732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5EC1-CCB6-27FF-F7B6-86E1346D7926}"/>
              </a:ext>
            </a:extLst>
          </p:cNvPr>
          <p:cNvSpPr>
            <a:spLocks noGrp="1"/>
          </p:cNvSpPr>
          <p:nvPr>
            <p:ph type="title"/>
          </p:nvPr>
        </p:nvSpPr>
        <p:spPr/>
        <p:txBody>
          <a:bodyPr>
            <a:normAutofit/>
          </a:bodyPr>
          <a:lstStyle/>
          <a:p>
            <a:r>
              <a:rPr lang="en-US" dirty="0"/>
              <a:t>Three Clustering-based Outlier Detection Approaches</a:t>
            </a:r>
          </a:p>
        </p:txBody>
      </p:sp>
      <p:sp>
        <p:nvSpPr>
          <p:cNvPr id="3" name="Content Placeholder 2">
            <a:extLst>
              <a:ext uri="{FF2B5EF4-FFF2-40B4-BE49-F238E27FC236}">
                <a16:creationId xmlns:a16="http://schemas.microsoft.com/office/drawing/2014/main" id="{190C2790-0A6A-7715-0048-670281D7F478}"/>
              </a:ext>
            </a:extLst>
          </p:cNvPr>
          <p:cNvSpPr>
            <a:spLocks noGrp="1"/>
          </p:cNvSpPr>
          <p:nvPr>
            <p:ph idx="1"/>
          </p:nvPr>
        </p:nvSpPr>
        <p:spPr/>
        <p:txBody>
          <a:bodyPr/>
          <a:lstStyle/>
          <a:p>
            <a:r>
              <a:rPr lang="en-US" dirty="0"/>
              <a:t>Does the object belong to any cluster? If not, then it is identified as an outlier</a:t>
            </a:r>
          </a:p>
          <a:p>
            <a:r>
              <a:rPr lang="en-US" dirty="0"/>
              <a:t>Is there a large distance between the object and the cluster to which it is closest? If yes, it is an outlier</a:t>
            </a:r>
          </a:p>
          <a:p>
            <a:r>
              <a:rPr lang="en-US" dirty="0"/>
              <a:t>Is the object part of a small or sparse cluster? If yes, then all the objects in that cluster are outliers</a:t>
            </a:r>
          </a:p>
        </p:txBody>
      </p:sp>
      <p:sp>
        <p:nvSpPr>
          <p:cNvPr id="4" name="Slide Number Placeholder 3">
            <a:extLst>
              <a:ext uri="{FF2B5EF4-FFF2-40B4-BE49-F238E27FC236}">
                <a16:creationId xmlns:a16="http://schemas.microsoft.com/office/drawing/2014/main" id="{EFFB2D78-5945-2181-191E-927FC5DEF7BD}"/>
              </a:ext>
            </a:extLst>
          </p:cNvPr>
          <p:cNvSpPr>
            <a:spLocks noGrp="1"/>
          </p:cNvSpPr>
          <p:nvPr>
            <p:ph type="sldNum" sz="quarter" idx="12"/>
          </p:nvPr>
        </p:nvSpPr>
        <p:spPr/>
        <p:txBody>
          <a:bodyPr/>
          <a:lstStyle/>
          <a:p>
            <a:fld id="{2B850E6D-BB5C-7A46-A3BC-ABE026CB5318}" type="slidenum">
              <a:rPr lang="en-US" smtClean="0"/>
              <a:t>50</a:t>
            </a:fld>
            <a:endParaRPr lang="en-US"/>
          </a:p>
        </p:txBody>
      </p:sp>
      <p:pic>
        <p:nvPicPr>
          <p:cNvPr id="5" name="Picture 4">
            <a:extLst>
              <a:ext uri="{FF2B5EF4-FFF2-40B4-BE49-F238E27FC236}">
                <a16:creationId xmlns:a16="http://schemas.microsoft.com/office/drawing/2014/main" id="{25FD3208-CC22-5664-DE8C-A0BC9D201B8C}"/>
              </a:ext>
            </a:extLst>
          </p:cNvPr>
          <p:cNvPicPr>
            <a:picLocks noChangeAspect="1"/>
          </p:cNvPicPr>
          <p:nvPr/>
        </p:nvPicPr>
        <p:blipFill>
          <a:blip r:embed="rId2"/>
          <a:stretch>
            <a:fillRect/>
          </a:stretch>
        </p:blipFill>
        <p:spPr>
          <a:xfrm>
            <a:off x="838200" y="4659993"/>
            <a:ext cx="1905000" cy="1174012"/>
          </a:xfrm>
          <a:prstGeom prst="rect">
            <a:avLst/>
          </a:prstGeom>
        </p:spPr>
      </p:pic>
      <p:pic>
        <p:nvPicPr>
          <p:cNvPr id="7" name="Picture 6">
            <a:extLst>
              <a:ext uri="{FF2B5EF4-FFF2-40B4-BE49-F238E27FC236}">
                <a16:creationId xmlns:a16="http://schemas.microsoft.com/office/drawing/2014/main" id="{AEE6709B-EFF8-1BC4-3249-CAC8966B5C79}"/>
              </a:ext>
            </a:extLst>
          </p:cNvPr>
          <p:cNvPicPr>
            <a:picLocks noChangeAspect="1"/>
          </p:cNvPicPr>
          <p:nvPr/>
        </p:nvPicPr>
        <p:blipFill>
          <a:blip r:embed="rId3"/>
          <a:stretch>
            <a:fillRect/>
          </a:stretch>
        </p:blipFill>
        <p:spPr>
          <a:xfrm>
            <a:off x="4969329" y="4567460"/>
            <a:ext cx="1904999" cy="1971452"/>
          </a:xfrm>
          <a:prstGeom prst="rect">
            <a:avLst/>
          </a:prstGeom>
        </p:spPr>
      </p:pic>
      <p:pic>
        <p:nvPicPr>
          <p:cNvPr id="8" name="Picture 7">
            <a:extLst>
              <a:ext uri="{FF2B5EF4-FFF2-40B4-BE49-F238E27FC236}">
                <a16:creationId xmlns:a16="http://schemas.microsoft.com/office/drawing/2014/main" id="{5B6609EF-7D09-F036-1741-3B3E00294545}"/>
              </a:ext>
            </a:extLst>
          </p:cNvPr>
          <p:cNvPicPr>
            <a:picLocks noChangeAspect="1"/>
          </p:cNvPicPr>
          <p:nvPr/>
        </p:nvPicPr>
        <p:blipFill>
          <a:blip r:embed="rId4"/>
          <a:stretch>
            <a:fillRect/>
          </a:stretch>
        </p:blipFill>
        <p:spPr>
          <a:xfrm>
            <a:off x="8197849" y="4310743"/>
            <a:ext cx="2509657" cy="2295156"/>
          </a:xfrm>
          <a:prstGeom prst="rect">
            <a:avLst/>
          </a:prstGeom>
        </p:spPr>
      </p:pic>
    </p:spTree>
    <p:extLst>
      <p:ext uri="{BB962C8B-B14F-4D97-AF65-F5344CB8AC3E}">
        <p14:creationId xmlns:p14="http://schemas.microsoft.com/office/powerpoint/2010/main" val="3894119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710CF-761F-EE0A-1A56-B7E87E890FBA}"/>
              </a:ext>
            </a:extLst>
          </p:cNvPr>
          <p:cNvSpPr>
            <a:spLocks noGrp="1"/>
          </p:cNvSpPr>
          <p:nvPr>
            <p:ph type="title"/>
          </p:nvPr>
        </p:nvSpPr>
        <p:spPr/>
        <p:txBody>
          <a:bodyPr/>
          <a:lstStyle/>
          <a:p>
            <a:r>
              <a:rPr lang="en-US" dirty="0"/>
              <a:t>Classification-Based Approaches</a:t>
            </a:r>
          </a:p>
        </p:txBody>
      </p:sp>
      <p:sp>
        <p:nvSpPr>
          <p:cNvPr id="3" name="Content Placeholder 2">
            <a:extLst>
              <a:ext uri="{FF2B5EF4-FFF2-40B4-BE49-F238E27FC236}">
                <a16:creationId xmlns:a16="http://schemas.microsoft.com/office/drawing/2014/main" id="{B07C46D3-3B48-89D8-D522-1B1C6757F5CA}"/>
              </a:ext>
            </a:extLst>
          </p:cNvPr>
          <p:cNvSpPr>
            <a:spLocks noGrp="1"/>
          </p:cNvSpPr>
          <p:nvPr>
            <p:ph idx="1"/>
          </p:nvPr>
        </p:nvSpPr>
        <p:spPr/>
        <p:txBody>
          <a:bodyPr/>
          <a:lstStyle/>
          <a:p>
            <a:r>
              <a:rPr lang="en-US" dirty="0"/>
              <a:t>The training set is typically heavily biased – the number of normal samples likely far exceeds the number of outlier samples </a:t>
            </a:r>
          </a:p>
          <a:p>
            <a:r>
              <a:rPr lang="en-US" dirty="0"/>
              <a:t>Classification-based outlier detection methods often use a one-class model</a:t>
            </a:r>
          </a:p>
          <a:p>
            <a:pPr lvl="1"/>
            <a:r>
              <a:rPr lang="en-US" dirty="0"/>
              <a:t>A classifier is built to describe only the normal class</a:t>
            </a:r>
          </a:p>
          <a:p>
            <a:pPr lvl="1"/>
            <a:r>
              <a:rPr lang="en-US" dirty="0"/>
              <a:t>Any samples that do not belong to the normal class are regarded as outliers </a:t>
            </a:r>
          </a:p>
          <a:p>
            <a:endParaRPr lang="en-US" dirty="0"/>
          </a:p>
          <a:p>
            <a:endParaRPr lang="en-US" dirty="0"/>
          </a:p>
        </p:txBody>
      </p:sp>
      <p:sp>
        <p:nvSpPr>
          <p:cNvPr id="4" name="Slide Number Placeholder 3">
            <a:extLst>
              <a:ext uri="{FF2B5EF4-FFF2-40B4-BE49-F238E27FC236}">
                <a16:creationId xmlns:a16="http://schemas.microsoft.com/office/drawing/2014/main" id="{FD11E9C6-293C-78E8-9643-10FDC875AF3B}"/>
              </a:ext>
            </a:extLst>
          </p:cNvPr>
          <p:cNvSpPr>
            <a:spLocks noGrp="1"/>
          </p:cNvSpPr>
          <p:nvPr>
            <p:ph type="sldNum" sz="quarter" idx="12"/>
          </p:nvPr>
        </p:nvSpPr>
        <p:spPr/>
        <p:txBody>
          <a:bodyPr/>
          <a:lstStyle/>
          <a:p>
            <a:fld id="{2B850E6D-BB5C-7A46-A3BC-ABE026CB5318}" type="slidenum">
              <a:rPr lang="en-US" smtClean="0"/>
              <a:t>51</a:t>
            </a:fld>
            <a:endParaRPr lang="en-US"/>
          </a:p>
        </p:txBody>
      </p:sp>
      <p:pic>
        <p:nvPicPr>
          <p:cNvPr id="5" name="Picture 4">
            <a:extLst>
              <a:ext uri="{FF2B5EF4-FFF2-40B4-BE49-F238E27FC236}">
                <a16:creationId xmlns:a16="http://schemas.microsoft.com/office/drawing/2014/main" id="{76828FEF-B625-D4F0-2233-96A134AE09C7}"/>
              </a:ext>
            </a:extLst>
          </p:cNvPr>
          <p:cNvPicPr>
            <a:picLocks noChangeAspect="1"/>
          </p:cNvPicPr>
          <p:nvPr/>
        </p:nvPicPr>
        <p:blipFill>
          <a:blip r:embed="rId2"/>
          <a:stretch>
            <a:fillRect/>
          </a:stretch>
        </p:blipFill>
        <p:spPr>
          <a:xfrm>
            <a:off x="4478564" y="4391876"/>
            <a:ext cx="3234871" cy="2100999"/>
          </a:xfrm>
          <a:prstGeom prst="rect">
            <a:avLst/>
          </a:prstGeom>
        </p:spPr>
      </p:pic>
    </p:spTree>
    <p:extLst>
      <p:ext uri="{BB962C8B-B14F-4D97-AF65-F5344CB8AC3E}">
        <p14:creationId xmlns:p14="http://schemas.microsoft.com/office/powerpoint/2010/main" val="24584348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F4F2-F222-1221-78D8-74B289E82622}"/>
              </a:ext>
            </a:extLst>
          </p:cNvPr>
          <p:cNvSpPr>
            <a:spLocks noGrp="1"/>
          </p:cNvSpPr>
          <p:nvPr>
            <p:ph type="title"/>
          </p:nvPr>
        </p:nvSpPr>
        <p:spPr/>
        <p:txBody>
          <a:bodyPr/>
          <a:lstStyle/>
          <a:p>
            <a:r>
              <a:rPr lang="en-US" dirty="0"/>
              <a:t>Outlier Detection by Semi-supervised Learning</a:t>
            </a:r>
          </a:p>
        </p:txBody>
      </p:sp>
      <p:sp>
        <p:nvSpPr>
          <p:cNvPr id="3" name="Content Placeholder 2">
            <a:extLst>
              <a:ext uri="{FF2B5EF4-FFF2-40B4-BE49-F238E27FC236}">
                <a16:creationId xmlns:a16="http://schemas.microsoft.com/office/drawing/2014/main" id="{0EF286FB-AD20-C1FF-98D7-9B03A547C956}"/>
              </a:ext>
            </a:extLst>
          </p:cNvPr>
          <p:cNvSpPr>
            <a:spLocks noGrp="1"/>
          </p:cNvSpPr>
          <p:nvPr>
            <p:ph idx="1"/>
          </p:nvPr>
        </p:nvSpPr>
        <p:spPr/>
        <p:txBody>
          <a:bodyPr/>
          <a:lstStyle/>
          <a:p>
            <a:r>
              <a:rPr lang="en-US" dirty="0"/>
              <a:t>Find clusters</a:t>
            </a:r>
          </a:p>
          <a:p>
            <a:r>
              <a:rPr lang="en-US" dirty="0"/>
              <a:t>If a large cluster contains mainly normal objects and unlabeled objects, treat those unlabeled objects as normal</a:t>
            </a:r>
          </a:p>
          <a:p>
            <a:pPr lvl="1"/>
            <a:r>
              <a:rPr lang="en-US" dirty="0"/>
              <a:t>Use a one-class model of this cluster to identify normal objects in outlier detection</a:t>
            </a:r>
          </a:p>
          <a:p>
            <a:r>
              <a:rPr lang="en-US" dirty="0"/>
              <a:t>If in a small cluster, there are some some outliers, and the others are unlabeled, label the other objects as outliers</a:t>
            </a:r>
          </a:p>
        </p:txBody>
      </p:sp>
      <p:sp>
        <p:nvSpPr>
          <p:cNvPr id="4" name="Slide Number Placeholder 3">
            <a:extLst>
              <a:ext uri="{FF2B5EF4-FFF2-40B4-BE49-F238E27FC236}">
                <a16:creationId xmlns:a16="http://schemas.microsoft.com/office/drawing/2014/main" id="{9F2042BE-3A5A-A145-0FD3-C5DEB284614D}"/>
              </a:ext>
            </a:extLst>
          </p:cNvPr>
          <p:cNvSpPr>
            <a:spLocks noGrp="1"/>
          </p:cNvSpPr>
          <p:nvPr>
            <p:ph type="sldNum" sz="quarter" idx="12"/>
          </p:nvPr>
        </p:nvSpPr>
        <p:spPr/>
        <p:txBody>
          <a:bodyPr/>
          <a:lstStyle/>
          <a:p>
            <a:fld id="{2B850E6D-BB5C-7A46-A3BC-ABE026CB5318}" type="slidenum">
              <a:rPr lang="en-US" smtClean="0"/>
              <a:t>52</a:t>
            </a:fld>
            <a:endParaRPr lang="en-US"/>
          </a:p>
        </p:txBody>
      </p:sp>
      <p:pic>
        <p:nvPicPr>
          <p:cNvPr id="6" name="Picture 5">
            <a:extLst>
              <a:ext uri="{FF2B5EF4-FFF2-40B4-BE49-F238E27FC236}">
                <a16:creationId xmlns:a16="http://schemas.microsoft.com/office/drawing/2014/main" id="{96EA2357-D6E7-DF45-55E2-98DECEC81676}"/>
              </a:ext>
            </a:extLst>
          </p:cNvPr>
          <p:cNvPicPr>
            <a:picLocks noChangeAspect="1"/>
          </p:cNvPicPr>
          <p:nvPr/>
        </p:nvPicPr>
        <p:blipFill>
          <a:blip r:embed="rId2"/>
          <a:stretch>
            <a:fillRect/>
          </a:stretch>
        </p:blipFill>
        <p:spPr>
          <a:xfrm>
            <a:off x="8407400" y="1184842"/>
            <a:ext cx="3149600" cy="1511300"/>
          </a:xfrm>
          <a:prstGeom prst="rect">
            <a:avLst/>
          </a:prstGeom>
        </p:spPr>
      </p:pic>
    </p:spTree>
    <p:extLst>
      <p:ext uri="{BB962C8B-B14F-4D97-AF65-F5344CB8AC3E}">
        <p14:creationId xmlns:p14="http://schemas.microsoft.com/office/powerpoint/2010/main" val="196512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827C-36CE-B922-91BC-8459C078B31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7B4780F-D766-188D-2969-CD56A06AA370}"/>
              </a:ext>
            </a:extLst>
          </p:cNvPr>
          <p:cNvSpPr>
            <a:spLocks noGrp="1"/>
          </p:cNvSpPr>
          <p:nvPr>
            <p:ph idx="1"/>
          </p:nvPr>
        </p:nvSpPr>
        <p:spPr/>
        <p:txBody>
          <a:bodyPr>
            <a:normAutofit fontScale="92500" lnSpcReduction="10000"/>
          </a:bodyPr>
          <a:lstStyle/>
          <a:p>
            <a:r>
              <a:rPr lang="en-US" dirty="0"/>
              <a:t>Basic concepts</a:t>
            </a:r>
          </a:p>
          <a:p>
            <a:r>
              <a:rPr lang="en-US" dirty="0"/>
              <a:t>Statistical approaches</a:t>
            </a:r>
          </a:p>
          <a:p>
            <a:r>
              <a:rPr lang="en-US" dirty="0"/>
              <a:t>Proximity-based approaches</a:t>
            </a:r>
          </a:p>
          <a:p>
            <a:r>
              <a:rPr lang="en-US" dirty="0"/>
              <a:t>Reconstruction-based approaches</a:t>
            </a:r>
          </a:p>
          <a:p>
            <a:r>
              <a:rPr lang="en-US" dirty="0"/>
              <a:t>Clustering and classification based approaches</a:t>
            </a:r>
          </a:p>
          <a:p>
            <a:r>
              <a:rPr lang="en-US" dirty="0"/>
              <a:t>Mining contextual and collective outliers</a:t>
            </a:r>
          </a:p>
          <a:p>
            <a:pPr lvl="1"/>
            <a:r>
              <a:rPr lang="en-US" dirty="0"/>
              <a:t>Transforming Contextual Outlier Detection to Conventional Outlier </a:t>
            </a:r>
          </a:p>
          <a:p>
            <a:pPr lvl="1"/>
            <a:r>
              <a:rPr lang="en-US" dirty="0"/>
              <a:t>Modeling Normal Behavior with Respect to Contexts</a:t>
            </a:r>
          </a:p>
          <a:p>
            <a:pPr lvl="1"/>
            <a:r>
              <a:rPr lang="en-US" dirty="0"/>
              <a:t>Mining Collective Outliers </a:t>
            </a:r>
          </a:p>
          <a:p>
            <a:r>
              <a:rPr lang="en-US" dirty="0"/>
              <a:t>Outlier detection in high-dimensional data</a:t>
            </a:r>
          </a:p>
        </p:txBody>
      </p:sp>
      <p:sp>
        <p:nvSpPr>
          <p:cNvPr id="4" name="Slide Number Placeholder 3">
            <a:extLst>
              <a:ext uri="{FF2B5EF4-FFF2-40B4-BE49-F238E27FC236}">
                <a16:creationId xmlns:a16="http://schemas.microsoft.com/office/drawing/2014/main" id="{561F3437-5CE7-EB75-A15C-D54262037C1C}"/>
              </a:ext>
            </a:extLst>
          </p:cNvPr>
          <p:cNvSpPr>
            <a:spLocks noGrp="1"/>
          </p:cNvSpPr>
          <p:nvPr>
            <p:ph type="sldNum" sz="quarter" idx="12"/>
          </p:nvPr>
        </p:nvSpPr>
        <p:spPr/>
        <p:txBody>
          <a:bodyPr/>
          <a:lstStyle/>
          <a:p>
            <a:fld id="{2B850E6D-BB5C-7A46-A3BC-ABE026CB5318}" type="slidenum">
              <a:rPr lang="en-US" smtClean="0"/>
              <a:t>53</a:t>
            </a:fld>
            <a:endParaRPr lang="en-US"/>
          </a:p>
        </p:txBody>
      </p:sp>
    </p:spTree>
    <p:extLst>
      <p:ext uri="{BB962C8B-B14F-4D97-AF65-F5344CB8AC3E}">
        <p14:creationId xmlns:p14="http://schemas.microsoft.com/office/powerpoint/2010/main" val="118023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B2042-FDDB-7DB5-B47D-20C100127A8C}"/>
              </a:ext>
            </a:extLst>
          </p:cNvPr>
          <p:cNvSpPr>
            <a:spLocks noGrp="1"/>
          </p:cNvSpPr>
          <p:nvPr>
            <p:ph type="title"/>
          </p:nvPr>
        </p:nvSpPr>
        <p:spPr/>
        <p:txBody>
          <a:bodyPr/>
          <a:lstStyle/>
          <a:p>
            <a:r>
              <a:rPr lang="en-US" dirty="0"/>
              <a:t>Identifying Context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E8BBC4-3EF7-8E65-1FF9-199740C2DBFD}"/>
                  </a:ext>
                </a:extLst>
              </p:cNvPr>
              <p:cNvSpPr>
                <a:spLocks noGrp="1"/>
              </p:cNvSpPr>
              <p:nvPr>
                <p:ph idx="1"/>
              </p:nvPr>
            </p:nvSpPr>
            <p:spPr/>
            <p:txBody>
              <a:bodyPr>
                <a:normAutofit fontScale="85000" lnSpcReduction="10000"/>
              </a:bodyPr>
              <a:lstStyle/>
              <a:p>
                <a:r>
                  <a:rPr lang="en-US" dirty="0"/>
                  <a:t>Customer information attributes</a:t>
                </a:r>
              </a:p>
              <a:p>
                <a:pPr lvl="1"/>
                <a:r>
                  <a:rPr lang="en-US" dirty="0"/>
                  <a:t>Contextual attributes: age group (i.e., under 25, 25-45, 45-65, and over 65) and postal code</a:t>
                </a:r>
              </a:p>
              <a:p>
                <a:pPr lvl="1"/>
                <a:r>
                  <a:rPr lang="en-US" dirty="0"/>
                  <a:t>Behavioral attributes: number of transactions per year and annual total transaction amount</a:t>
                </a:r>
              </a:p>
              <a:p>
                <a:r>
                  <a:rPr lang="en-US" dirty="0"/>
                  <a:t>Compare a customer c with the other customers in the same group, and use a conventional outlier detection method, such as some of the ones discussed earlier, to determine whether c is an outlier</a:t>
                </a:r>
              </a:p>
              <a:p>
                <a:r>
                  <a:rPr lang="en-US" b="0" dirty="0"/>
                  <a:t>Learn a mixture models U on the contextual attributes and V on the behavior attributes</a:t>
                </a:r>
              </a:p>
              <a:p>
                <a:r>
                  <a:rPr lang="en-US" b="0" dirty="0"/>
                  <a:t>The outlier score </a:t>
                </a:r>
                <a14:m>
                  <m:oMath xmlns:m="http://schemas.openxmlformats.org/officeDocument/2006/math">
                    <m:r>
                      <a:rPr lang="en-US" b="0" i="1" smtClean="0">
                        <a:latin typeface="Cambria Math" panose="02040503050406030204" pitchFamily="18" charset="0"/>
                      </a:rPr>
                      <m:t>𝑆</m:t>
                    </m:r>
                    <m:d>
                      <m:dPr>
                        <m:ctrlPr>
                          <a:rPr lang="en-US" b="0" i="1" smtClean="0">
                            <a:latin typeface="Cambria Math" panose="02040503050406030204" pitchFamily="18" charset="0"/>
                          </a:rPr>
                        </m:ctrlPr>
                      </m:dPr>
                      <m:e>
                        <m:r>
                          <a:rPr lang="en-US" b="0" i="1" smtClean="0">
                            <a:latin typeface="Cambria Math" panose="02040503050406030204" pitchFamily="18" charset="0"/>
                          </a:rPr>
                          <m:t>𝑜</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m:rPr>
                                <m:brk m:alnAt="7"/>
                              </m:rPr>
                              <a:rPr lang="en-US" b="0" i="1" smtClean="0">
                                <a:latin typeface="Cambria Math" panose="02040503050406030204" pitchFamily="18" charset="0"/>
                              </a:rPr>
                              <m:t>𝑈</m:t>
                            </m:r>
                          </m:e>
                          <m:sub>
                            <m:r>
                              <m:rPr>
                                <m:brk m:alnAt="7"/>
                              </m:rPr>
                              <a:rPr lang="en-US" b="0" i="1" smtClean="0">
                                <a:latin typeface="Cambria Math" panose="02040503050406030204" pitchFamily="18" charset="0"/>
                              </a:rPr>
                              <m:t>𝑗</m:t>
                            </m:r>
                          </m:sub>
                        </m:sSub>
                      </m:sub>
                      <m:sup/>
                      <m:e>
                        <m:d>
                          <m:dPr>
                            <m:ctrlPr>
                              <a:rPr lang="en-US" b="0" i="1" smtClean="0">
                                <a:latin typeface="Cambria Math" panose="02040503050406030204" pitchFamily="18" charset="0"/>
                              </a:rPr>
                            </m:ctrlPr>
                          </m:dPr>
                          <m:e>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𝑜</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𝑗</m:t>
                                    </m:r>
                                  </m:sub>
                                </m:sSub>
                              </m:e>
                            </m:d>
                            <m:nary>
                              <m:naryPr>
                                <m:chr m:val="∑"/>
                                <m:supHide m:val="on"/>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m:rPr>
                                        <m:brk m:alnAt="7"/>
                                      </m:rPr>
                                      <a:rPr lang="en-US" b="0" i="1" smtClean="0">
                                        <a:latin typeface="Cambria Math" panose="02040503050406030204" pitchFamily="18" charset="0"/>
                                      </a:rPr>
                                      <m:t>𝑉</m:t>
                                    </m:r>
                                  </m:e>
                                  <m:sub>
                                    <m:r>
                                      <m:rPr>
                                        <m:brk m:alnAt="7"/>
                                      </m:rPr>
                                      <a:rPr lang="en-US" b="0" i="1" smtClean="0">
                                        <a:latin typeface="Cambria Math" panose="02040503050406030204" pitchFamily="18" charset="0"/>
                                      </a:rPr>
                                      <m:t>𝑖</m:t>
                                    </m:r>
                                  </m:sub>
                                </m:sSub>
                              </m:sub>
                              <m:sup/>
                              <m:e>
                                <m:d>
                                  <m:dPr>
                                    <m:ctrlPr>
                                      <a:rPr lang="en-US" b="0" i="1" smtClean="0">
                                        <a:latin typeface="Cambria Math" panose="02040503050406030204" pitchFamily="18" charset="0"/>
                                      </a:rPr>
                                    </m:ctrlPr>
                                  </m:dPr>
                                  <m:e>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𝑜</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𝑖</m:t>
                                            </m:r>
                                          </m:sub>
                                        </m:sSub>
                                      </m:e>
                                    </m:d>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𝑖</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𝑗</m:t>
                                            </m:r>
                                          </m:sub>
                                        </m:sSub>
                                      </m:e>
                                    </m:d>
                                  </m:e>
                                </m:d>
                              </m:e>
                            </m:nary>
                          </m:e>
                        </m:d>
                      </m:e>
                    </m:nary>
                  </m:oMath>
                </a14:m>
                <a:endParaRPr lang="en-US" dirty="0"/>
              </a:p>
              <a:p>
                <a:r>
                  <a:rPr lang="en-US" dirty="0"/>
                  <a:t>If a context group is too small, assume that customers of similar age and who live within the same area should have similar normal behavior and generalize contexts and makes for more effective outlier detection</a:t>
                </a:r>
              </a:p>
            </p:txBody>
          </p:sp>
        </mc:Choice>
        <mc:Fallback xmlns="">
          <p:sp>
            <p:nvSpPr>
              <p:cNvPr id="3" name="Content Placeholder 2">
                <a:extLst>
                  <a:ext uri="{FF2B5EF4-FFF2-40B4-BE49-F238E27FC236}">
                    <a16:creationId xmlns:a16="http://schemas.microsoft.com/office/drawing/2014/main" id="{BCE8BBC4-3EF7-8E65-1FF9-199740C2DBFD}"/>
                  </a:ext>
                </a:extLst>
              </p:cNvPr>
              <p:cNvSpPr>
                <a:spLocks noGrp="1" noRot="1" noChangeAspect="1" noMove="1" noResize="1" noEditPoints="1" noAdjustHandles="1" noChangeArrowheads="1" noChangeShapeType="1" noTextEdit="1"/>
              </p:cNvSpPr>
              <p:nvPr>
                <p:ph idx="1"/>
              </p:nvPr>
            </p:nvSpPr>
            <p:spPr>
              <a:blipFill>
                <a:blip r:embed="rId2"/>
                <a:stretch>
                  <a:fillRect l="-844" t="-2616" r="-483" b="-174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70B55E9-5420-F8CE-B7C4-590E16A50C88}"/>
              </a:ext>
            </a:extLst>
          </p:cNvPr>
          <p:cNvSpPr>
            <a:spLocks noGrp="1"/>
          </p:cNvSpPr>
          <p:nvPr>
            <p:ph type="sldNum" sz="quarter" idx="12"/>
          </p:nvPr>
        </p:nvSpPr>
        <p:spPr/>
        <p:txBody>
          <a:bodyPr/>
          <a:lstStyle/>
          <a:p>
            <a:fld id="{2B850E6D-BB5C-7A46-A3BC-ABE026CB5318}" type="slidenum">
              <a:rPr lang="en-US" smtClean="0"/>
              <a:t>54</a:t>
            </a:fld>
            <a:endParaRPr lang="en-US"/>
          </a:p>
        </p:txBody>
      </p:sp>
    </p:spTree>
    <p:extLst>
      <p:ext uri="{BB962C8B-B14F-4D97-AF65-F5344CB8AC3E}">
        <p14:creationId xmlns:p14="http://schemas.microsoft.com/office/powerpoint/2010/main" val="3466977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690DA-ABA9-9AB8-8F2B-82B03C7F8373}"/>
              </a:ext>
            </a:extLst>
          </p:cNvPr>
          <p:cNvSpPr>
            <a:spLocks noGrp="1"/>
          </p:cNvSpPr>
          <p:nvPr>
            <p:ph type="title"/>
          </p:nvPr>
        </p:nvSpPr>
        <p:spPr/>
        <p:txBody>
          <a:bodyPr/>
          <a:lstStyle/>
          <a:p>
            <a:r>
              <a:rPr lang="en-US" dirty="0"/>
              <a:t>Modeling Normal Behavior with Respect to Contexts</a:t>
            </a:r>
          </a:p>
        </p:txBody>
      </p:sp>
      <p:sp>
        <p:nvSpPr>
          <p:cNvPr id="3" name="Content Placeholder 2">
            <a:extLst>
              <a:ext uri="{FF2B5EF4-FFF2-40B4-BE49-F238E27FC236}">
                <a16:creationId xmlns:a16="http://schemas.microsoft.com/office/drawing/2014/main" id="{B859199F-2012-5C28-FCE1-99927000AEB9}"/>
              </a:ext>
            </a:extLst>
          </p:cNvPr>
          <p:cNvSpPr>
            <a:spLocks noGrp="1"/>
          </p:cNvSpPr>
          <p:nvPr>
            <p:ph idx="1"/>
          </p:nvPr>
        </p:nvSpPr>
        <p:spPr/>
        <p:txBody>
          <a:bodyPr>
            <a:normAutofit fontScale="92500"/>
          </a:bodyPr>
          <a:lstStyle/>
          <a:p>
            <a:r>
              <a:rPr lang="en-US" dirty="0"/>
              <a:t>In some applications, it is inconvenient or infeasible to clearly partition the data into contexts</a:t>
            </a:r>
          </a:p>
          <a:p>
            <a:pPr lvl="1"/>
            <a:r>
              <a:rPr lang="en-US" dirty="0"/>
              <a:t>Example: whether a customer purchases a product that is unrelated to the customer’s recent interest – it is hard to define the context precisely</a:t>
            </a:r>
          </a:p>
          <a:p>
            <a:r>
              <a:rPr lang="en-US" dirty="0"/>
              <a:t>Train a model that predicts the expected behavior attribute values with respect to the contextual attribute values</a:t>
            </a:r>
          </a:p>
          <a:p>
            <a:r>
              <a:rPr lang="en-US" dirty="0"/>
              <a:t>To determine whether a data object is a contextual outlier, apply the model to the contextual attributes of the object – If the behavior attribute values of the object significantly deviate from the values predicted by the model, then the object can be declared a contextual outlier</a:t>
            </a:r>
          </a:p>
          <a:p>
            <a:pPr lvl="1"/>
            <a:r>
              <a:rPr lang="en-US" dirty="0"/>
              <a:t>Example models: Markov models and finite state automaton</a:t>
            </a:r>
          </a:p>
        </p:txBody>
      </p:sp>
      <p:sp>
        <p:nvSpPr>
          <p:cNvPr id="4" name="Slide Number Placeholder 3">
            <a:extLst>
              <a:ext uri="{FF2B5EF4-FFF2-40B4-BE49-F238E27FC236}">
                <a16:creationId xmlns:a16="http://schemas.microsoft.com/office/drawing/2014/main" id="{34C743B4-4F2F-6A80-FAA1-BCF5C07E4855}"/>
              </a:ext>
            </a:extLst>
          </p:cNvPr>
          <p:cNvSpPr>
            <a:spLocks noGrp="1"/>
          </p:cNvSpPr>
          <p:nvPr>
            <p:ph type="sldNum" sz="quarter" idx="12"/>
          </p:nvPr>
        </p:nvSpPr>
        <p:spPr/>
        <p:txBody>
          <a:bodyPr/>
          <a:lstStyle/>
          <a:p>
            <a:fld id="{2B850E6D-BB5C-7A46-A3BC-ABE026CB5318}" type="slidenum">
              <a:rPr lang="en-US" smtClean="0"/>
              <a:t>55</a:t>
            </a:fld>
            <a:endParaRPr lang="en-US"/>
          </a:p>
        </p:txBody>
      </p:sp>
    </p:spTree>
    <p:extLst>
      <p:ext uri="{BB962C8B-B14F-4D97-AF65-F5344CB8AC3E}">
        <p14:creationId xmlns:p14="http://schemas.microsoft.com/office/powerpoint/2010/main" val="1311016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0D30-000A-D583-5A7E-02684B045E4F}"/>
              </a:ext>
            </a:extLst>
          </p:cNvPr>
          <p:cNvSpPr>
            <a:spLocks noGrp="1"/>
          </p:cNvSpPr>
          <p:nvPr>
            <p:ph type="title"/>
          </p:nvPr>
        </p:nvSpPr>
        <p:spPr/>
        <p:txBody>
          <a:bodyPr/>
          <a:lstStyle/>
          <a:p>
            <a:r>
              <a:rPr lang="en-US" dirty="0"/>
              <a:t>Collective Outliers</a:t>
            </a:r>
          </a:p>
        </p:txBody>
      </p:sp>
      <p:sp>
        <p:nvSpPr>
          <p:cNvPr id="3" name="Content Placeholder 2">
            <a:extLst>
              <a:ext uri="{FF2B5EF4-FFF2-40B4-BE49-F238E27FC236}">
                <a16:creationId xmlns:a16="http://schemas.microsoft.com/office/drawing/2014/main" id="{8135CF98-EFD3-D934-740F-6BB923DB5A04}"/>
              </a:ext>
            </a:extLst>
          </p:cNvPr>
          <p:cNvSpPr>
            <a:spLocks noGrp="1"/>
          </p:cNvSpPr>
          <p:nvPr>
            <p:ph idx="1"/>
          </p:nvPr>
        </p:nvSpPr>
        <p:spPr/>
        <p:txBody>
          <a:bodyPr>
            <a:normAutofit fontScale="92500" lnSpcReduction="20000"/>
          </a:bodyPr>
          <a:lstStyle/>
          <a:p>
            <a:r>
              <a:rPr lang="en-US" dirty="0"/>
              <a:t>A group of data objects forms a collective outlier if the objects as a whole deviate significantly from the entire data set, even though each individual object in the group may not be an outlier</a:t>
            </a:r>
          </a:p>
          <a:p>
            <a:r>
              <a:rPr lang="en-US" dirty="0"/>
              <a:t>To detect collective outliers, we have to examine the structure of the data set, that is, the relationships between multiple data objects</a:t>
            </a:r>
          </a:p>
          <a:p>
            <a:pPr lvl="1"/>
            <a:r>
              <a:rPr lang="en-US" dirty="0"/>
              <a:t>For outlier detection in temporal data (e.g., time series and sequences), explore the structures formed by time, which occur in segments of the time series or subsequences</a:t>
            </a:r>
          </a:p>
          <a:p>
            <a:pPr lvl="1"/>
            <a:r>
              <a:rPr lang="en-US" dirty="0"/>
              <a:t>To detect collective outliers in spatial data, explore local areas</a:t>
            </a:r>
          </a:p>
          <a:p>
            <a:pPr lvl="1"/>
            <a:r>
              <a:rPr lang="en-US" dirty="0"/>
              <a:t>In graph and network data, explore subgraphs</a:t>
            </a:r>
          </a:p>
          <a:p>
            <a:r>
              <a:rPr lang="en-US" dirty="0"/>
              <a:t>The critical difference in collective outlier detection is that the structures are often not explicitly defined, and need to be discovered as part of the outlier detection process</a:t>
            </a:r>
          </a:p>
        </p:txBody>
      </p:sp>
      <p:sp>
        <p:nvSpPr>
          <p:cNvPr id="4" name="Slide Number Placeholder 3">
            <a:extLst>
              <a:ext uri="{FF2B5EF4-FFF2-40B4-BE49-F238E27FC236}">
                <a16:creationId xmlns:a16="http://schemas.microsoft.com/office/drawing/2014/main" id="{9657E6BA-D064-E95E-1B8A-714D4652EA57}"/>
              </a:ext>
            </a:extLst>
          </p:cNvPr>
          <p:cNvSpPr>
            <a:spLocks noGrp="1"/>
          </p:cNvSpPr>
          <p:nvPr>
            <p:ph type="sldNum" sz="quarter" idx="12"/>
          </p:nvPr>
        </p:nvSpPr>
        <p:spPr/>
        <p:txBody>
          <a:bodyPr/>
          <a:lstStyle/>
          <a:p>
            <a:fld id="{2B850E6D-BB5C-7A46-A3BC-ABE026CB5318}" type="slidenum">
              <a:rPr lang="en-US" smtClean="0"/>
              <a:t>56</a:t>
            </a:fld>
            <a:endParaRPr lang="en-US"/>
          </a:p>
        </p:txBody>
      </p:sp>
    </p:spTree>
    <p:extLst>
      <p:ext uri="{BB962C8B-B14F-4D97-AF65-F5344CB8AC3E}">
        <p14:creationId xmlns:p14="http://schemas.microsoft.com/office/powerpoint/2010/main" val="21137778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22782-C886-F5BA-3FE5-A6A849923E82}"/>
              </a:ext>
            </a:extLst>
          </p:cNvPr>
          <p:cNvSpPr>
            <a:spLocks noGrp="1"/>
          </p:cNvSpPr>
          <p:nvPr>
            <p:ph type="title"/>
          </p:nvPr>
        </p:nvSpPr>
        <p:spPr/>
        <p:txBody>
          <a:bodyPr/>
          <a:lstStyle/>
          <a:p>
            <a:r>
              <a:rPr lang="en-US" dirty="0"/>
              <a:t>Collective Outlier Detection on Graph Data </a:t>
            </a:r>
          </a:p>
        </p:txBody>
      </p:sp>
      <p:sp>
        <p:nvSpPr>
          <p:cNvPr id="3" name="Content Placeholder 2">
            <a:extLst>
              <a:ext uri="{FF2B5EF4-FFF2-40B4-BE49-F238E27FC236}">
                <a16:creationId xmlns:a16="http://schemas.microsoft.com/office/drawing/2014/main" id="{B04DF52B-78A4-0517-A13B-9C824C0D8FFC}"/>
              </a:ext>
            </a:extLst>
          </p:cNvPr>
          <p:cNvSpPr>
            <a:spLocks noGrp="1"/>
          </p:cNvSpPr>
          <p:nvPr>
            <p:ph idx="1"/>
          </p:nvPr>
        </p:nvSpPr>
        <p:spPr/>
        <p:txBody>
          <a:bodyPr/>
          <a:lstStyle/>
          <a:p>
            <a:r>
              <a:rPr lang="en-US" dirty="0"/>
              <a:t>Input: a social network as an unlabeled graph</a:t>
            </a:r>
          </a:p>
          <a:p>
            <a:r>
              <a:rPr lang="en-US" dirty="0"/>
              <a:t>Treat each possible subgraph of the network as a structure unit</a:t>
            </a:r>
          </a:p>
          <a:p>
            <a:r>
              <a:rPr lang="en-US" dirty="0"/>
              <a:t>For each subgraph S, extract two features</a:t>
            </a:r>
          </a:p>
          <a:p>
            <a:pPr lvl="1"/>
            <a:r>
              <a:rPr lang="en-US" dirty="0"/>
              <a:t>|S|: the number of vertices in S</a:t>
            </a:r>
          </a:p>
          <a:p>
            <a:pPr lvl="1"/>
            <a:r>
              <a:rPr lang="en-US" dirty="0" err="1"/>
              <a:t>freq</a:t>
            </a:r>
            <a:r>
              <a:rPr lang="en-US" dirty="0"/>
              <a:t>(S): the number of different subgraphs in the network that are isomorphic to S</a:t>
            </a:r>
          </a:p>
          <a:p>
            <a:r>
              <a:rPr lang="en-US" dirty="0"/>
              <a:t>Outlier subgraphs</a:t>
            </a:r>
          </a:p>
          <a:p>
            <a:pPr lvl="1"/>
            <a:r>
              <a:rPr lang="en-US" dirty="0"/>
              <a:t>Small subgraphs that are of very low frequency</a:t>
            </a:r>
          </a:p>
          <a:p>
            <a:pPr lvl="1"/>
            <a:r>
              <a:rPr lang="en-US" dirty="0"/>
              <a:t>Large subgraphs that are surprisingly frequent</a:t>
            </a:r>
          </a:p>
        </p:txBody>
      </p:sp>
      <p:sp>
        <p:nvSpPr>
          <p:cNvPr id="4" name="Slide Number Placeholder 3">
            <a:extLst>
              <a:ext uri="{FF2B5EF4-FFF2-40B4-BE49-F238E27FC236}">
                <a16:creationId xmlns:a16="http://schemas.microsoft.com/office/drawing/2014/main" id="{1BA71B79-D632-E286-8848-D57AC663FA1A}"/>
              </a:ext>
            </a:extLst>
          </p:cNvPr>
          <p:cNvSpPr>
            <a:spLocks noGrp="1"/>
          </p:cNvSpPr>
          <p:nvPr>
            <p:ph type="sldNum" sz="quarter" idx="12"/>
          </p:nvPr>
        </p:nvSpPr>
        <p:spPr/>
        <p:txBody>
          <a:bodyPr/>
          <a:lstStyle/>
          <a:p>
            <a:fld id="{2B850E6D-BB5C-7A46-A3BC-ABE026CB5318}" type="slidenum">
              <a:rPr lang="en-US" smtClean="0"/>
              <a:t>57</a:t>
            </a:fld>
            <a:endParaRPr lang="en-US"/>
          </a:p>
        </p:txBody>
      </p:sp>
    </p:spTree>
    <p:extLst>
      <p:ext uri="{BB962C8B-B14F-4D97-AF65-F5344CB8AC3E}">
        <p14:creationId xmlns:p14="http://schemas.microsoft.com/office/powerpoint/2010/main" val="6301731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827C-36CE-B922-91BC-8459C078B31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7B4780F-D766-188D-2969-CD56A06AA370}"/>
              </a:ext>
            </a:extLst>
          </p:cNvPr>
          <p:cNvSpPr>
            <a:spLocks noGrp="1"/>
          </p:cNvSpPr>
          <p:nvPr>
            <p:ph idx="1"/>
          </p:nvPr>
        </p:nvSpPr>
        <p:spPr/>
        <p:txBody>
          <a:bodyPr>
            <a:normAutofit fontScale="92500" lnSpcReduction="20000"/>
          </a:bodyPr>
          <a:lstStyle/>
          <a:p>
            <a:r>
              <a:rPr lang="en-US" dirty="0"/>
              <a:t>Basic concepts</a:t>
            </a:r>
          </a:p>
          <a:p>
            <a:r>
              <a:rPr lang="en-US" dirty="0"/>
              <a:t>Statistical approaches</a:t>
            </a:r>
          </a:p>
          <a:p>
            <a:r>
              <a:rPr lang="en-US" dirty="0"/>
              <a:t>Proximity-based approaches</a:t>
            </a:r>
          </a:p>
          <a:p>
            <a:r>
              <a:rPr lang="en-US" dirty="0"/>
              <a:t>Reconstruction-based approaches</a:t>
            </a:r>
          </a:p>
          <a:p>
            <a:r>
              <a:rPr lang="en-US" dirty="0"/>
              <a:t>Clustering and classification based approaches</a:t>
            </a:r>
          </a:p>
          <a:p>
            <a:r>
              <a:rPr lang="en-US" dirty="0"/>
              <a:t>Mining contextual and collective outliers</a:t>
            </a:r>
          </a:p>
          <a:p>
            <a:r>
              <a:rPr lang="en-US" dirty="0"/>
              <a:t>Outlier detection in high-dimensional data</a:t>
            </a:r>
          </a:p>
          <a:p>
            <a:pPr lvl="1"/>
            <a:r>
              <a:rPr lang="en-US" dirty="0"/>
              <a:t>Extending Conventional Outlier Detection</a:t>
            </a:r>
          </a:p>
          <a:p>
            <a:pPr lvl="1"/>
            <a:r>
              <a:rPr lang="en-US" dirty="0"/>
              <a:t>Finding Outliers in Subspaces</a:t>
            </a:r>
          </a:p>
          <a:p>
            <a:pPr lvl="1"/>
            <a:r>
              <a:rPr lang="en-US" dirty="0"/>
              <a:t>Outlier Detection Ensemble</a:t>
            </a:r>
          </a:p>
          <a:p>
            <a:pPr lvl="1"/>
            <a:r>
              <a:rPr lang="en-US" dirty="0"/>
              <a:t>Taming High-Dimensionality by Deep Learning</a:t>
            </a:r>
          </a:p>
          <a:p>
            <a:pPr lvl="1"/>
            <a:r>
              <a:rPr lang="en-US" dirty="0"/>
              <a:t>Modeling High-Dimensional Outliers</a:t>
            </a:r>
          </a:p>
        </p:txBody>
      </p:sp>
      <p:sp>
        <p:nvSpPr>
          <p:cNvPr id="4" name="Slide Number Placeholder 3">
            <a:extLst>
              <a:ext uri="{FF2B5EF4-FFF2-40B4-BE49-F238E27FC236}">
                <a16:creationId xmlns:a16="http://schemas.microsoft.com/office/drawing/2014/main" id="{561F3437-5CE7-EB75-A15C-D54262037C1C}"/>
              </a:ext>
            </a:extLst>
          </p:cNvPr>
          <p:cNvSpPr>
            <a:spLocks noGrp="1"/>
          </p:cNvSpPr>
          <p:nvPr>
            <p:ph type="sldNum" sz="quarter" idx="12"/>
          </p:nvPr>
        </p:nvSpPr>
        <p:spPr/>
        <p:txBody>
          <a:bodyPr/>
          <a:lstStyle/>
          <a:p>
            <a:fld id="{2B850E6D-BB5C-7A46-A3BC-ABE026CB5318}" type="slidenum">
              <a:rPr lang="en-US" smtClean="0"/>
              <a:t>58</a:t>
            </a:fld>
            <a:endParaRPr lang="en-US"/>
          </a:p>
        </p:txBody>
      </p:sp>
    </p:spTree>
    <p:extLst>
      <p:ext uri="{BB962C8B-B14F-4D97-AF65-F5344CB8AC3E}">
        <p14:creationId xmlns:p14="http://schemas.microsoft.com/office/powerpoint/2010/main" val="6564138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C79D-AC9D-D80D-9CC0-EC09D5BB2E52}"/>
              </a:ext>
            </a:extLst>
          </p:cNvPr>
          <p:cNvSpPr>
            <a:spLocks noGrp="1"/>
          </p:cNvSpPr>
          <p:nvPr>
            <p:ph type="title"/>
          </p:nvPr>
        </p:nvSpPr>
        <p:spPr/>
        <p:txBody>
          <a:bodyPr/>
          <a:lstStyle/>
          <a:p>
            <a:r>
              <a:rPr lang="en-US" dirty="0"/>
              <a:t>Challenges: Outlier Detection in High-Dimensional Data</a:t>
            </a:r>
          </a:p>
        </p:txBody>
      </p:sp>
      <p:sp>
        <p:nvSpPr>
          <p:cNvPr id="3" name="Content Placeholder 2">
            <a:extLst>
              <a:ext uri="{FF2B5EF4-FFF2-40B4-BE49-F238E27FC236}">
                <a16:creationId xmlns:a16="http://schemas.microsoft.com/office/drawing/2014/main" id="{FFE67B2B-1AE8-1EF9-F07F-09B5A990A973}"/>
              </a:ext>
            </a:extLst>
          </p:cNvPr>
          <p:cNvSpPr>
            <a:spLocks noGrp="1"/>
          </p:cNvSpPr>
          <p:nvPr>
            <p:ph idx="1"/>
          </p:nvPr>
        </p:nvSpPr>
        <p:spPr/>
        <p:txBody>
          <a:bodyPr/>
          <a:lstStyle/>
          <a:p>
            <a:r>
              <a:rPr lang="en-US" dirty="0"/>
              <a:t>Interpretation of outliers</a:t>
            </a:r>
          </a:p>
          <a:p>
            <a:r>
              <a:rPr lang="en-US" dirty="0"/>
              <a:t>Data sparsity</a:t>
            </a:r>
          </a:p>
          <a:p>
            <a:pPr lvl="1"/>
            <a:r>
              <a:rPr lang="en-US" dirty="0"/>
              <a:t>The distance between objects becomes heavily dominated by noise as the dimensionality increases</a:t>
            </a:r>
          </a:p>
          <a:p>
            <a:r>
              <a:rPr lang="en-US" dirty="0"/>
              <a:t>Adaptive to data subspaces</a:t>
            </a:r>
          </a:p>
          <a:p>
            <a:r>
              <a:rPr lang="en-US" dirty="0"/>
              <a:t>Scalability with respect to dimensionality</a:t>
            </a:r>
          </a:p>
        </p:txBody>
      </p:sp>
      <p:sp>
        <p:nvSpPr>
          <p:cNvPr id="4" name="Slide Number Placeholder 3">
            <a:extLst>
              <a:ext uri="{FF2B5EF4-FFF2-40B4-BE49-F238E27FC236}">
                <a16:creationId xmlns:a16="http://schemas.microsoft.com/office/drawing/2014/main" id="{600C58DA-CB8A-FAA5-D030-52A4B6533091}"/>
              </a:ext>
            </a:extLst>
          </p:cNvPr>
          <p:cNvSpPr>
            <a:spLocks noGrp="1"/>
          </p:cNvSpPr>
          <p:nvPr>
            <p:ph type="sldNum" sz="quarter" idx="12"/>
          </p:nvPr>
        </p:nvSpPr>
        <p:spPr/>
        <p:txBody>
          <a:bodyPr/>
          <a:lstStyle/>
          <a:p>
            <a:fld id="{2B850E6D-BB5C-7A46-A3BC-ABE026CB5318}" type="slidenum">
              <a:rPr lang="en-US" smtClean="0"/>
              <a:pPr/>
              <a:t>59</a:t>
            </a:fld>
            <a:endParaRPr lang="en-US"/>
          </a:p>
        </p:txBody>
      </p:sp>
    </p:spTree>
    <p:extLst>
      <p:ext uri="{BB962C8B-B14F-4D97-AF65-F5344CB8AC3E}">
        <p14:creationId xmlns:p14="http://schemas.microsoft.com/office/powerpoint/2010/main" val="82859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DF783-47EE-F40C-31E9-495DA926BEF3}"/>
              </a:ext>
            </a:extLst>
          </p:cNvPr>
          <p:cNvSpPr>
            <a:spLocks noGrp="1"/>
          </p:cNvSpPr>
          <p:nvPr>
            <p:ph type="title"/>
          </p:nvPr>
        </p:nvSpPr>
        <p:spPr/>
        <p:txBody>
          <a:bodyPr/>
          <a:lstStyle/>
          <a:p>
            <a:r>
              <a:rPr lang="en-US" dirty="0"/>
              <a:t>What Are Outliers? </a:t>
            </a:r>
          </a:p>
        </p:txBody>
      </p:sp>
      <p:sp>
        <p:nvSpPr>
          <p:cNvPr id="3" name="Content Placeholder 2">
            <a:extLst>
              <a:ext uri="{FF2B5EF4-FFF2-40B4-BE49-F238E27FC236}">
                <a16:creationId xmlns:a16="http://schemas.microsoft.com/office/drawing/2014/main" id="{B3BACB85-46D9-BB35-65CE-914DB2D9561C}"/>
              </a:ext>
            </a:extLst>
          </p:cNvPr>
          <p:cNvSpPr>
            <a:spLocks noGrp="1"/>
          </p:cNvSpPr>
          <p:nvPr>
            <p:ph idx="1"/>
          </p:nvPr>
        </p:nvSpPr>
        <p:spPr/>
        <p:txBody>
          <a:bodyPr/>
          <a:lstStyle/>
          <a:p>
            <a:r>
              <a:rPr lang="en-US" dirty="0"/>
              <a:t>Assume that a given statistical process is used to generate a set of data objects</a:t>
            </a:r>
          </a:p>
          <a:p>
            <a:r>
              <a:rPr lang="en-US" dirty="0"/>
              <a:t>An outlier is a data object that deviates significantly from the rest of the objects, as if it were generated by a different mechanism </a:t>
            </a:r>
          </a:p>
          <a:p>
            <a:endParaRPr lang="en-US" dirty="0"/>
          </a:p>
        </p:txBody>
      </p:sp>
      <p:sp>
        <p:nvSpPr>
          <p:cNvPr id="4" name="Slide Number Placeholder 3">
            <a:extLst>
              <a:ext uri="{FF2B5EF4-FFF2-40B4-BE49-F238E27FC236}">
                <a16:creationId xmlns:a16="http://schemas.microsoft.com/office/drawing/2014/main" id="{7E515091-3F2F-3240-37FF-0504BF3BE2FA}"/>
              </a:ext>
            </a:extLst>
          </p:cNvPr>
          <p:cNvSpPr>
            <a:spLocks noGrp="1"/>
          </p:cNvSpPr>
          <p:nvPr>
            <p:ph type="sldNum" sz="quarter" idx="12"/>
          </p:nvPr>
        </p:nvSpPr>
        <p:spPr/>
        <p:txBody>
          <a:bodyPr/>
          <a:lstStyle/>
          <a:p>
            <a:fld id="{2B850E6D-BB5C-7A46-A3BC-ABE026CB5318}" type="slidenum">
              <a:rPr lang="en-US" smtClean="0"/>
              <a:t>6</a:t>
            </a:fld>
            <a:endParaRPr lang="en-US"/>
          </a:p>
        </p:txBody>
      </p:sp>
      <p:pic>
        <p:nvPicPr>
          <p:cNvPr id="5" name="Picture 4">
            <a:extLst>
              <a:ext uri="{FF2B5EF4-FFF2-40B4-BE49-F238E27FC236}">
                <a16:creationId xmlns:a16="http://schemas.microsoft.com/office/drawing/2014/main" id="{658BB66D-350B-77D1-B527-A3A7EF533A86}"/>
              </a:ext>
            </a:extLst>
          </p:cNvPr>
          <p:cNvPicPr>
            <a:picLocks noChangeAspect="1"/>
          </p:cNvPicPr>
          <p:nvPr/>
        </p:nvPicPr>
        <p:blipFill>
          <a:blip r:embed="rId2"/>
          <a:stretch>
            <a:fillRect/>
          </a:stretch>
        </p:blipFill>
        <p:spPr>
          <a:xfrm>
            <a:off x="4461276" y="3823794"/>
            <a:ext cx="3269447" cy="2353169"/>
          </a:xfrm>
          <a:prstGeom prst="rect">
            <a:avLst/>
          </a:prstGeom>
        </p:spPr>
      </p:pic>
      <p:sp>
        <p:nvSpPr>
          <p:cNvPr id="6" name="TextBox 5">
            <a:extLst>
              <a:ext uri="{FF2B5EF4-FFF2-40B4-BE49-F238E27FC236}">
                <a16:creationId xmlns:a16="http://schemas.microsoft.com/office/drawing/2014/main" id="{B3842794-DF2D-EB5B-0E80-FAB7C262FF68}"/>
              </a:ext>
            </a:extLst>
          </p:cNvPr>
          <p:cNvSpPr txBox="1"/>
          <p:nvPr/>
        </p:nvSpPr>
        <p:spPr>
          <a:xfrm>
            <a:off x="7687719" y="4132163"/>
            <a:ext cx="922881" cy="369332"/>
          </a:xfrm>
          <a:prstGeom prst="rect">
            <a:avLst/>
          </a:prstGeom>
          <a:noFill/>
        </p:spPr>
        <p:txBody>
          <a:bodyPr wrap="none" rtlCol="0">
            <a:spAutoFit/>
          </a:bodyPr>
          <a:lstStyle/>
          <a:p>
            <a:r>
              <a:rPr lang="en-US" dirty="0"/>
              <a:t>Outliers</a:t>
            </a:r>
          </a:p>
        </p:txBody>
      </p:sp>
    </p:spTree>
    <p:extLst>
      <p:ext uri="{BB962C8B-B14F-4D97-AF65-F5344CB8AC3E}">
        <p14:creationId xmlns:p14="http://schemas.microsoft.com/office/powerpoint/2010/main" val="32067944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6013D-9A0F-A219-FBC5-78D16A14D7E0}"/>
              </a:ext>
            </a:extLst>
          </p:cNvPr>
          <p:cNvSpPr>
            <a:spLocks noGrp="1"/>
          </p:cNvSpPr>
          <p:nvPr>
            <p:ph type="title"/>
          </p:nvPr>
        </p:nvSpPr>
        <p:spPr/>
        <p:txBody>
          <a:bodyPr/>
          <a:lstStyle/>
          <a:p>
            <a:r>
              <a:rPr lang="en-US" dirty="0"/>
              <a:t>Extending Conventional Outlier Detection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066171-2AA9-C2A9-96C8-757EBD037299}"/>
                  </a:ext>
                </a:extLst>
              </p:cNvPr>
              <p:cNvSpPr>
                <a:spLocks noGrp="1"/>
              </p:cNvSpPr>
              <p:nvPr>
                <p:ph idx="1"/>
              </p:nvPr>
            </p:nvSpPr>
            <p:spPr/>
            <p:txBody>
              <a:bodyPr>
                <a:normAutofit fontScale="92500" lnSpcReduction="10000"/>
              </a:bodyPr>
              <a:lstStyle/>
              <a:p>
                <a:r>
                  <a:rPr lang="en-US" dirty="0"/>
                  <a:t>Use the conventional proximity-based models of outliers</a:t>
                </a:r>
              </a:p>
              <a:p>
                <a:r>
                  <a:rPr lang="en-US" dirty="0"/>
                  <a:t>To overcome the deterioration of proximity measures in high-dimensional spaces, use alternative measures or construct subspaces and detects outliers there</a:t>
                </a:r>
              </a:p>
              <a:p>
                <a:r>
                  <a:rPr lang="en-US" dirty="0" err="1"/>
                  <a:t>HilOut</a:t>
                </a:r>
                <a:r>
                  <a:rPr lang="en-US" dirty="0"/>
                  <a:t> finds distance-based outliers, but uses the ranks of distance instead of the absolute distance in outlier detection</a:t>
                </a:r>
              </a:p>
              <a:p>
                <a:pPr lvl="1"/>
                <a:r>
                  <a:rPr lang="en-US" dirty="0"/>
                  <a:t>Find the k-nearest neighbors of o, denoted by </a:t>
                </a:r>
                <a14:m>
                  <m:oMath xmlns:m="http://schemas.openxmlformats.org/officeDocument/2006/math">
                    <m:r>
                      <a:rPr lang="en-US" i="1" dirty="0" smtClean="0">
                        <a:latin typeface="Cambria Math" panose="02040503050406030204" pitchFamily="18" charset="0"/>
                      </a:rPr>
                      <m:t>𝑛</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𝑛</m:t>
                        </m:r>
                      </m:e>
                      <m:sub>
                        <m:r>
                          <a:rPr lang="en-US" i="1" dirty="0" smtClean="0">
                            <a:latin typeface="Cambria Math" panose="02040503050406030204" pitchFamily="18" charset="0"/>
                          </a:rPr>
                          <m:t>1</m:t>
                        </m:r>
                      </m:sub>
                    </m:sSub>
                    <m:d>
                      <m:dPr>
                        <m:ctrlPr>
                          <a:rPr lang="en-US" b="0" i="1" dirty="0" smtClean="0">
                            <a:latin typeface="Cambria Math" panose="02040503050406030204" pitchFamily="18" charset="0"/>
                          </a:rPr>
                        </m:ctrlPr>
                      </m:dPr>
                      <m:e>
                        <m:r>
                          <a:rPr lang="en-US" i="1" dirty="0" smtClean="0">
                            <a:latin typeface="Cambria Math" panose="02040503050406030204" pitchFamily="18" charset="0"/>
                          </a:rPr>
                          <m:t>𝑜</m:t>
                        </m:r>
                      </m:e>
                    </m:d>
                    <m:r>
                      <a:rPr lang="en-US" i="1" dirty="0" smtClean="0">
                        <a:latin typeface="Cambria Math" panose="02040503050406030204" pitchFamily="18" charset="0"/>
                      </a:rPr>
                      <m:t>, </m:t>
                    </m:r>
                    <m:r>
                      <a:rPr lang="en-US" b="0" i="1" dirty="0" smtClean="0">
                        <a:latin typeface="Cambria Math" panose="02040503050406030204" pitchFamily="18" charset="0"/>
                      </a:rPr>
                      <m:t>…</m:t>
                    </m:r>
                    <m:r>
                      <a:rPr lang="en-US" i="1" dirty="0" smtClean="0">
                        <a:latin typeface="Cambria Math" panose="02040503050406030204" pitchFamily="18" charset="0"/>
                      </a:rPr>
                      <m:t>, </m:t>
                    </m:r>
                    <m:r>
                      <a:rPr lang="en-US" i="1" dirty="0" err="1" smtClean="0">
                        <a:latin typeface="Cambria Math" panose="02040503050406030204" pitchFamily="18" charset="0"/>
                      </a:rPr>
                      <m:t>𝑛</m:t>
                    </m:r>
                    <m:sSub>
                      <m:sSubPr>
                        <m:ctrlPr>
                          <a:rPr lang="en-US" b="0" i="1" dirty="0" smtClean="0">
                            <a:latin typeface="Cambria Math" panose="02040503050406030204" pitchFamily="18" charset="0"/>
                          </a:rPr>
                        </m:ctrlPr>
                      </m:sSubPr>
                      <m:e>
                        <m:r>
                          <a:rPr lang="en-US" i="1" dirty="0" err="1" smtClean="0">
                            <a:latin typeface="Cambria Math" panose="02040503050406030204" pitchFamily="18" charset="0"/>
                          </a:rPr>
                          <m:t>𝑛</m:t>
                        </m:r>
                      </m:e>
                      <m:sub>
                        <m:r>
                          <a:rPr lang="en-US" i="1" dirty="0" err="1" smtClean="0">
                            <a:latin typeface="Cambria Math" panose="02040503050406030204" pitchFamily="18" charset="0"/>
                          </a:rPr>
                          <m:t>𝑘</m:t>
                        </m:r>
                      </m:sub>
                    </m:sSub>
                    <m:d>
                      <m:dPr>
                        <m:ctrlPr>
                          <a:rPr lang="en-US" b="0" i="1" dirty="0" smtClean="0">
                            <a:latin typeface="Cambria Math" panose="02040503050406030204" pitchFamily="18" charset="0"/>
                          </a:rPr>
                        </m:ctrlPr>
                      </m:dPr>
                      <m:e>
                        <m:r>
                          <a:rPr lang="en-US" i="1" dirty="0" smtClean="0">
                            <a:latin typeface="Cambria Math" panose="02040503050406030204" pitchFamily="18" charset="0"/>
                          </a:rPr>
                          <m:t>𝑜</m:t>
                        </m:r>
                      </m:e>
                    </m:d>
                  </m:oMath>
                </a14:m>
                <a:r>
                  <a:rPr lang="en-US" dirty="0"/>
                  <a:t>, where k is an application-dependent parameter</a:t>
                </a:r>
              </a:p>
              <a:p>
                <a:pPr lvl="1"/>
                <a:r>
                  <a:rPr lang="en-US" dirty="0"/>
                  <a:t>The weight of object o is </a:t>
                </a:r>
                <a14:m>
                  <m:oMath xmlns:m="http://schemas.openxmlformats.org/officeDocument/2006/math">
                    <m:r>
                      <a:rPr lang="en-US" b="0" i="1" smtClean="0">
                        <a:latin typeface="Cambria Math" panose="02040503050406030204" pitchFamily="18" charset="0"/>
                      </a:rPr>
                      <m:t>𝑤</m:t>
                    </m:r>
                    <m:d>
                      <m:dPr>
                        <m:ctrlPr>
                          <a:rPr lang="en-US" b="0" i="1" smtClean="0">
                            <a:latin typeface="Cambria Math" panose="02040503050406030204" pitchFamily="18" charset="0"/>
                          </a:rPr>
                        </m:ctrlPr>
                      </m:dPr>
                      <m:e>
                        <m:r>
                          <a:rPr lang="en-US" b="0" i="1" smtClean="0">
                            <a:latin typeface="Cambria Math" panose="02040503050406030204" pitchFamily="18" charset="0"/>
                          </a:rPr>
                          <m:t>𝑜</m:t>
                        </m:r>
                      </m:e>
                    </m:d>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𝑘</m:t>
                        </m:r>
                      </m:sup>
                      <m:e>
                        <m:r>
                          <a:rPr lang="en-US" b="0" i="1" smtClean="0">
                            <a:latin typeface="Cambria Math" panose="02040503050406030204" pitchFamily="18" charset="0"/>
                          </a:rPr>
                          <m:t>𝑑𝑖𝑠𝑡</m:t>
                        </m:r>
                        <m:d>
                          <m:dPr>
                            <m:ctrlPr>
                              <a:rPr lang="en-US" b="0" i="1" smtClean="0">
                                <a:latin typeface="Cambria Math" panose="02040503050406030204" pitchFamily="18" charset="0"/>
                              </a:rPr>
                            </m:ctrlPr>
                          </m:dPr>
                          <m:e>
                            <m:r>
                              <a:rPr lang="en-US" b="0" i="1"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𝑛</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𝑖</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𝑜</m:t>
                                </m:r>
                              </m:e>
                            </m:d>
                          </m:e>
                        </m:d>
                      </m:e>
                    </m:nary>
                  </m:oMath>
                </a14:m>
                <a:endParaRPr lang="en-US" dirty="0"/>
              </a:p>
              <a:p>
                <a:pPr lvl="1"/>
                <a:r>
                  <a:rPr lang="en-US" dirty="0"/>
                  <a:t>All objects are ranked in weight-descending order</a:t>
                </a:r>
              </a:p>
              <a:p>
                <a:pPr lvl="1"/>
                <a:r>
                  <a:rPr lang="en-US" dirty="0"/>
                  <a:t>The top-l objects in weight are output as outliers, where l is another user-specified parameter</a:t>
                </a:r>
              </a:p>
            </p:txBody>
          </p:sp>
        </mc:Choice>
        <mc:Fallback xmlns="">
          <p:sp>
            <p:nvSpPr>
              <p:cNvPr id="3" name="Content Placeholder 2">
                <a:extLst>
                  <a:ext uri="{FF2B5EF4-FFF2-40B4-BE49-F238E27FC236}">
                    <a16:creationId xmlns:a16="http://schemas.microsoft.com/office/drawing/2014/main" id="{D1066171-2AA9-C2A9-96C8-757EBD037299}"/>
                  </a:ext>
                </a:extLst>
              </p:cNvPr>
              <p:cNvSpPr>
                <a:spLocks noGrp="1" noRot="1" noChangeAspect="1" noMove="1" noResize="1" noEditPoints="1" noAdjustHandles="1" noChangeArrowheads="1" noChangeShapeType="1" noTextEdit="1"/>
              </p:cNvSpPr>
              <p:nvPr>
                <p:ph idx="1"/>
              </p:nvPr>
            </p:nvSpPr>
            <p:spPr>
              <a:blipFill>
                <a:blip r:embed="rId2"/>
                <a:stretch>
                  <a:fillRect l="-965" t="-2616" r="-24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480A9CE-63CF-4AFB-5DF7-67B21EA8441B}"/>
              </a:ext>
            </a:extLst>
          </p:cNvPr>
          <p:cNvSpPr>
            <a:spLocks noGrp="1"/>
          </p:cNvSpPr>
          <p:nvPr>
            <p:ph type="sldNum" sz="quarter" idx="12"/>
          </p:nvPr>
        </p:nvSpPr>
        <p:spPr/>
        <p:txBody>
          <a:bodyPr/>
          <a:lstStyle/>
          <a:p>
            <a:fld id="{2B850E6D-BB5C-7A46-A3BC-ABE026CB5318}" type="slidenum">
              <a:rPr lang="en-US" smtClean="0"/>
              <a:t>60</a:t>
            </a:fld>
            <a:endParaRPr lang="en-US"/>
          </a:p>
        </p:txBody>
      </p:sp>
    </p:spTree>
    <p:extLst>
      <p:ext uri="{BB962C8B-B14F-4D97-AF65-F5344CB8AC3E}">
        <p14:creationId xmlns:p14="http://schemas.microsoft.com/office/powerpoint/2010/main" val="2911607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3E06-1DAB-4523-A19C-05CEC506022E}"/>
              </a:ext>
            </a:extLst>
          </p:cNvPr>
          <p:cNvSpPr>
            <a:spLocks noGrp="1"/>
          </p:cNvSpPr>
          <p:nvPr>
            <p:ph type="title"/>
          </p:nvPr>
        </p:nvSpPr>
        <p:spPr/>
        <p:txBody>
          <a:bodyPr/>
          <a:lstStyle/>
          <a:p>
            <a:r>
              <a:rPr lang="en-US" dirty="0"/>
              <a:t>Finding Outliers in Subspaces</a:t>
            </a:r>
          </a:p>
        </p:txBody>
      </p:sp>
      <p:sp>
        <p:nvSpPr>
          <p:cNvPr id="3" name="Content Placeholder 2">
            <a:extLst>
              <a:ext uri="{FF2B5EF4-FFF2-40B4-BE49-F238E27FC236}">
                <a16:creationId xmlns:a16="http://schemas.microsoft.com/office/drawing/2014/main" id="{37423C74-48D2-1950-2A1A-57F899D14EF1}"/>
              </a:ext>
            </a:extLst>
          </p:cNvPr>
          <p:cNvSpPr>
            <a:spLocks noGrp="1"/>
          </p:cNvSpPr>
          <p:nvPr>
            <p:ph idx="1"/>
          </p:nvPr>
        </p:nvSpPr>
        <p:spPr/>
        <p:txBody>
          <a:bodyPr/>
          <a:lstStyle/>
          <a:p>
            <a:r>
              <a:rPr lang="en-US" dirty="0"/>
              <a:t>Search for outliers in various subspaces</a:t>
            </a:r>
          </a:p>
          <a:p>
            <a:r>
              <a:rPr lang="en-US" dirty="0"/>
              <a:t>If an object is found to be an outlier in a subspace of much lower dimensionality, the subspace provides critical information for interpreting why and to what extent the object is an outlier</a:t>
            </a:r>
          </a:p>
          <a:p>
            <a:pPr lvl="1"/>
            <a:r>
              <a:rPr lang="en-US" dirty="0"/>
              <a:t>Example: Alice, is an outlier in a lower-dimensional subspace that contains the dimensions average transaction amount and purchase frequency, such that her average transaction amount is substantially larger than the majority of the customers, and her purchase frequency is dramatically lower</a:t>
            </a:r>
          </a:p>
          <a:p>
            <a:endParaRPr lang="en-US" dirty="0"/>
          </a:p>
        </p:txBody>
      </p:sp>
      <p:sp>
        <p:nvSpPr>
          <p:cNvPr id="4" name="Slide Number Placeholder 3">
            <a:extLst>
              <a:ext uri="{FF2B5EF4-FFF2-40B4-BE49-F238E27FC236}">
                <a16:creationId xmlns:a16="http://schemas.microsoft.com/office/drawing/2014/main" id="{43A06BBD-7F53-E626-B468-CAFC7671A2BE}"/>
              </a:ext>
            </a:extLst>
          </p:cNvPr>
          <p:cNvSpPr>
            <a:spLocks noGrp="1"/>
          </p:cNvSpPr>
          <p:nvPr>
            <p:ph type="sldNum" sz="quarter" idx="12"/>
          </p:nvPr>
        </p:nvSpPr>
        <p:spPr/>
        <p:txBody>
          <a:bodyPr/>
          <a:lstStyle/>
          <a:p>
            <a:fld id="{2B850E6D-BB5C-7A46-A3BC-ABE026CB5318}" type="slidenum">
              <a:rPr lang="en-US" smtClean="0"/>
              <a:t>61</a:t>
            </a:fld>
            <a:endParaRPr lang="en-US"/>
          </a:p>
        </p:txBody>
      </p:sp>
    </p:spTree>
    <p:extLst>
      <p:ext uri="{BB962C8B-B14F-4D97-AF65-F5344CB8AC3E}">
        <p14:creationId xmlns:p14="http://schemas.microsoft.com/office/powerpoint/2010/main" val="38961461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7831-C155-78AB-3660-61267B2D9A9E}"/>
              </a:ext>
            </a:extLst>
          </p:cNvPr>
          <p:cNvSpPr>
            <a:spLocks noGrp="1"/>
          </p:cNvSpPr>
          <p:nvPr>
            <p:ph type="title"/>
          </p:nvPr>
        </p:nvSpPr>
        <p:spPr/>
        <p:txBody>
          <a:bodyPr/>
          <a:lstStyle/>
          <a:p>
            <a:r>
              <a:rPr lang="en-US" dirty="0"/>
              <a:t>A Grid-Based Subspace Outlier Detection Method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9211B11-AE59-884C-560B-18B627E85B3F}"/>
                  </a:ext>
                </a:extLst>
              </p:cNvPr>
              <p:cNvSpPr>
                <a:spLocks noGrp="1"/>
              </p:cNvSpPr>
              <p:nvPr>
                <p:ph idx="1"/>
              </p:nvPr>
            </p:nvSpPr>
            <p:spPr/>
            <p:txBody>
              <a:bodyPr>
                <a:normAutofit/>
              </a:bodyPr>
              <a:lstStyle/>
              <a:p>
                <a:r>
                  <a:rPr lang="en-US" dirty="0"/>
                  <a:t>Consider projections of the data onto various subspaces</a:t>
                </a:r>
              </a:p>
              <a:p>
                <a:r>
                  <a:rPr lang="en-US" dirty="0"/>
                  <a:t>If an area in a subspace has a density that is much lower than average, then the area may contain outliers</a:t>
                </a:r>
              </a:p>
              <a:p>
                <a:r>
                  <a:rPr lang="en-US" dirty="0"/>
                  <a:t>Discretize the data into a grid in an equal-depth way – each dimension is partitioned into </a:t>
                </a:r>
                <a:r>
                  <a:rPr lang="el-GR" dirty="0"/>
                  <a:t>φ </a:t>
                </a:r>
                <a:r>
                  <a:rPr lang="en-US" dirty="0"/>
                  <a:t>equal-depth ranges, where each range contains a fraction,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𝜙</m:t>
                        </m:r>
                      </m:den>
                    </m:f>
                  </m:oMath>
                </a14:m>
                <a:r>
                  <a:rPr lang="en-US" dirty="0"/>
                  <a:t>, of the objects</a:t>
                </a:r>
              </a:p>
              <a:p>
                <a:pPr lvl="1"/>
                <a:r>
                  <a:rPr lang="en-US" dirty="0"/>
                  <a:t>Data along different dimensions may have different localities</a:t>
                </a:r>
              </a:p>
              <a:p>
                <a:pPr lvl="1"/>
                <a:r>
                  <a:rPr lang="en-US" dirty="0"/>
                  <a:t>An equal-width partitioning of the space may not be able to reflect such differences in locality</a:t>
                </a:r>
              </a:p>
              <a:p>
                <a:endParaRPr lang="en-US" dirty="0"/>
              </a:p>
            </p:txBody>
          </p:sp>
        </mc:Choice>
        <mc:Fallback xmlns="">
          <p:sp>
            <p:nvSpPr>
              <p:cNvPr id="3" name="Content Placeholder 2">
                <a:extLst>
                  <a:ext uri="{FF2B5EF4-FFF2-40B4-BE49-F238E27FC236}">
                    <a16:creationId xmlns:a16="http://schemas.microsoft.com/office/drawing/2014/main" id="{E9211B11-AE59-884C-560B-18B627E85B3F}"/>
                  </a:ext>
                </a:extLst>
              </p:cNvPr>
              <p:cNvSpPr>
                <a:spLocks noGrp="1" noRot="1" noChangeAspect="1" noMove="1" noResize="1" noEditPoints="1" noAdjustHandles="1" noChangeArrowheads="1" noChangeShapeType="1" noTextEdit="1"/>
              </p:cNvSpPr>
              <p:nvPr>
                <p:ph idx="1"/>
              </p:nvPr>
            </p:nvSpPr>
            <p:spPr>
              <a:blipFill>
                <a:blip r:embed="rId2"/>
                <a:stretch>
                  <a:fillRect l="-1086" t="-2326" r="-193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8F2EBA9-F4F9-440F-FBEA-10A27F178A3D}"/>
              </a:ext>
            </a:extLst>
          </p:cNvPr>
          <p:cNvSpPr>
            <a:spLocks noGrp="1"/>
          </p:cNvSpPr>
          <p:nvPr>
            <p:ph type="sldNum" sz="quarter" idx="12"/>
          </p:nvPr>
        </p:nvSpPr>
        <p:spPr/>
        <p:txBody>
          <a:bodyPr/>
          <a:lstStyle/>
          <a:p>
            <a:fld id="{2B850E6D-BB5C-7A46-A3BC-ABE026CB5318}" type="slidenum">
              <a:rPr lang="en-US" smtClean="0"/>
              <a:t>62</a:t>
            </a:fld>
            <a:endParaRPr lang="en-US" dirty="0"/>
          </a:p>
        </p:txBody>
      </p:sp>
    </p:spTree>
    <p:extLst>
      <p:ext uri="{BB962C8B-B14F-4D97-AF65-F5344CB8AC3E}">
        <p14:creationId xmlns:p14="http://schemas.microsoft.com/office/powerpoint/2010/main" val="22930306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7831-C155-78AB-3660-61267B2D9A9E}"/>
              </a:ext>
            </a:extLst>
          </p:cNvPr>
          <p:cNvSpPr>
            <a:spLocks noGrp="1"/>
          </p:cNvSpPr>
          <p:nvPr>
            <p:ph type="title"/>
          </p:nvPr>
        </p:nvSpPr>
        <p:spPr/>
        <p:txBody>
          <a:bodyPr/>
          <a:lstStyle/>
          <a:p>
            <a:r>
              <a:rPr lang="en-US" dirty="0"/>
              <a:t>Measuring Sparsity of Regions in Subspaces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9211B11-AE59-884C-560B-18B627E85B3F}"/>
                  </a:ext>
                </a:extLst>
              </p:cNvPr>
              <p:cNvSpPr>
                <a:spLocks noGrp="1"/>
              </p:cNvSpPr>
              <p:nvPr>
                <p:ph idx="1"/>
              </p:nvPr>
            </p:nvSpPr>
            <p:spPr/>
            <p:txBody>
              <a:bodyPr>
                <a:normAutofit/>
              </a:bodyPr>
              <a:lstStyle/>
              <a:p>
                <a:r>
                  <a:rPr lang="en-US" dirty="0"/>
                  <a:t>Consider a k-dimensional cube formed by k ranges on k dimensions</a:t>
                </a:r>
              </a:p>
              <a:p>
                <a:r>
                  <a:rPr lang="en-US" dirty="0"/>
                  <a:t>Suppose the data set contains n objects</a:t>
                </a:r>
              </a:p>
              <a:p>
                <a:r>
                  <a:rPr lang="en-US" dirty="0"/>
                  <a:t>If the objects are independently distributed, </a:t>
                </a:r>
                <a:r>
                  <a:rPr lang="en-US" dirty="0" err="1"/>
                  <a:t>th</a:t>
                </a:r>
                <a:r>
                  <a:rPr lang="en-US" dirty="0"/>
                  <a:t> expected number of objects falling into a k-dimensional region is </a:t>
                </a:r>
                <a14:m>
                  <m:oMath xmlns:m="http://schemas.openxmlformats.org/officeDocument/2006/math">
                    <m:sSup>
                      <m:sSupPr>
                        <m:ctrlPr>
                          <a:rPr lang="en-US" b="0" i="1" dirty="0" smtClean="0">
                            <a:latin typeface="Cambria Math" panose="02040503050406030204" pitchFamily="18" charset="0"/>
                          </a:rPr>
                        </m:ctrlPr>
                      </m:sSupPr>
                      <m:e>
                        <m:d>
                          <m:dPr>
                            <m:ctrlPr>
                              <a:rPr lang="en-US" b="0" i="1" dirty="0" smtClean="0">
                                <a:latin typeface="Cambria Math" panose="02040503050406030204" pitchFamily="18" charset="0"/>
                              </a:rPr>
                            </m:ctrlPr>
                          </m:dPr>
                          <m:e>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𝜙</m:t>
                                </m:r>
                              </m:den>
                            </m:f>
                          </m:e>
                        </m:d>
                      </m:e>
                      <m:sup>
                        <m:r>
                          <a:rPr lang="en-US" b="0" i="1" dirty="0" smtClean="0">
                            <a:latin typeface="Cambria Math" panose="02040503050406030204" pitchFamily="18" charset="0"/>
                          </a:rPr>
                          <m:t>𝑘</m:t>
                        </m:r>
                      </m:sup>
                    </m:sSup>
                    <m:r>
                      <a:rPr lang="en-US" b="0" i="1" dirty="0" smtClean="0">
                        <a:latin typeface="Cambria Math" panose="02040503050406030204" pitchFamily="18" charset="0"/>
                      </a:rPr>
                      <m:t>𝑛</m:t>
                    </m:r>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𝑓</m:t>
                        </m:r>
                      </m:e>
                      <m:sup>
                        <m:r>
                          <a:rPr lang="en-US" b="0" i="1" dirty="0" smtClean="0">
                            <a:latin typeface="Cambria Math" panose="02040503050406030204" pitchFamily="18" charset="0"/>
                          </a:rPr>
                          <m:t>𝑘</m:t>
                        </m:r>
                      </m:sup>
                    </m:sSup>
                    <m:r>
                      <a:rPr lang="en-US" b="0" i="1" dirty="0" smtClean="0">
                        <a:latin typeface="Cambria Math" panose="02040503050406030204" pitchFamily="18" charset="0"/>
                      </a:rPr>
                      <m:t>𝑛</m:t>
                    </m:r>
                  </m:oMath>
                </a14:m>
                <a:r>
                  <a:rPr lang="en-US" dirty="0"/>
                  <a:t>, and the standard deviation is </a:t>
                </a:r>
                <a14:m>
                  <m:oMath xmlns:m="http://schemas.openxmlformats.org/officeDocument/2006/math">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𝑘</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𝑘</m:t>
                                </m:r>
                              </m:sup>
                            </m:sSup>
                          </m:e>
                        </m:d>
                        <m:r>
                          <a:rPr lang="en-US" b="0" i="1" smtClean="0">
                            <a:latin typeface="Cambria Math" panose="02040503050406030204" pitchFamily="18" charset="0"/>
                          </a:rPr>
                          <m:t>𝑛</m:t>
                        </m:r>
                      </m:e>
                    </m:rad>
                  </m:oMath>
                </a14:m>
                <a:endParaRPr lang="en-US" dirty="0"/>
              </a:p>
              <a:p>
                <a:r>
                  <a:rPr lang="en-US" dirty="0"/>
                  <a:t>Suppose a specific k-dimensional cube C has n(C) objects, define the sparsity coefficient of C as </a:t>
                </a:r>
                <a14:m>
                  <m:oMath xmlns:m="http://schemas.openxmlformats.org/officeDocument/2006/math">
                    <m:r>
                      <a:rPr lang="en-US" b="0" i="1" smtClean="0">
                        <a:latin typeface="Cambria Math" panose="02040503050406030204" pitchFamily="18" charset="0"/>
                      </a:rPr>
                      <m:t>𝑆</m:t>
                    </m:r>
                    <m:d>
                      <m:dPr>
                        <m:ctrlPr>
                          <a:rPr lang="en-US" b="0" i="1" smtClean="0">
                            <a:latin typeface="Cambria Math" panose="02040503050406030204" pitchFamily="18" charset="0"/>
                          </a:rPr>
                        </m:ctrlPr>
                      </m:dPr>
                      <m:e>
                        <m:r>
                          <a:rPr lang="en-US" b="0" i="1" smtClean="0">
                            <a:latin typeface="Cambria Math" panose="02040503050406030204" pitchFamily="18" charset="0"/>
                          </a:rPr>
                          <m:t>𝐶</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𝑛</m:t>
                        </m:r>
                        <m:d>
                          <m:dPr>
                            <m:ctrlPr>
                              <a:rPr lang="en-US" b="0" i="1" smtClean="0">
                                <a:latin typeface="Cambria Math" panose="02040503050406030204" pitchFamily="18" charset="0"/>
                              </a:rPr>
                            </m:ctrlPr>
                          </m:dPr>
                          <m:e>
                            <m:r>
                              <a:rPr lang="en-US" b="0" i="1" smtClean="0">
                                <a:latin typeface="Cambria Math" panose="02040503050406030204" pitchFamily="18" charset="0"/>
                              </a:rPr>
                              <m:t>𝐶</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𝑘</m:t>
                            </m:r>
                          </m:sup>
                        </m:sSup>
                        <m:r>
                          <a:rPr lang="en-US" b="0" i="1" smtClean="0">
                            <a:latin typeface="Cambria Math" panose="02040503050406030204" pitchFamily="18" charset="0"/>
                          </a:rPr>
                          <m:t>𝑛</m:t>
                        </m:r>
                      </m:num>
                      <m:den>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𝑘</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𝑘</m:t>
                                    </m:r>
                                  </m:sup>
                                </m:sSup>
                              </m:e>
                            </m:d>
                            <m:r>
                              <a:rPr lang="en-US" b="0" i="1" smtClean="0">
                                <a:latin typeface="Cambria Math" panose="02040503050406030204" pitchFamily="18" charset="0"/>
                              </a:rPr>
                              <m:t>𝑛</m:t>
                            </m:r>
                          </m:e>
                        </m:rad>
                      </m:den>
                    </m:f>
                  </m:oMath>
                </a14:m>
                <a:endParaRPr lang="en-US" dirty="0"/>
              </a:p>
              <a:p>
                <a:pPr lvl="1"/>
                <a:endParaRPr lang="en-US" dirty="0"/>
              </a:p>
              <a:p>
                <a:endParaRPr lang="en-US" dirty="0"/>
              </a:p>
            </p:txBody>
          </p:sp>
        </mc:Choice>
        <mc:Fallback xmlns="">
          <p:sp>
            <p:nvSpPr>
              <p:cNvPr id="3" name="Content Placeholder 2">
                <a:extLst>
                  <a:ext uri="{FF2B5EF4-FFF2-40B4-BE49-F238E27FC236}">
                    <a16:creationId xmlns:a16="http://schemas.microsoft.com/office/drawing/2014/main" id="{E9211B11-AE59-884C-560B-18B627E85B3F}"/>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8F2EBA9-F4F9-440F-FBEA-10A27F178A3D}"/>
              </a:ext>
            </a:extLst>
          </p:cNvPr>
          <p:cNvSpPr>
            <a:spLocks noGrp="1"/>
          </p:cNvSpPr>
          <p:nvPr>
            <p:ph type="sldNum" sz="quarter" idx="12"/>
          </p:nvPr>
        </p:nvSpPr>
        <p:spPr/>
        <p:txBody>
          <a:bodyPr/>
          <a:lstStyle/>
          <a:p>
            <a:fld id="{2B850E6D-BB5C-7A46-A3BC-ABE026CB5318}" type="slidenum">
              <a:rPr lang="en-US" smtClean="0"/>
              <a:t>63</a:t>
            </a:fld>
            <a:endParaRPr lang="en-US"/>
          </a:p>
        </p:txBody>
      </p:sp>
    </p:spTree>
    <p:extLst>
      <p:ext uri="{BB962C8B-B14F-4D97-AF65-F5344CB8AC3E}">
        <p14:creationId xmlns:p14="http://schemas.microsoft.com/office/powerpoint/2010/main" val="1737239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842A7-9EE7-1C4D-544F-A336415D5DEF}"/>
              </a:ext>
            </a:extLst>
          </p:cNvPr>
          <p:cNvSpPr>
            <a:spLocks noGrp="1"/>
          </p:cNvSpPr>
          <p:nvPr>
            <p:ph type="title"/>
          </p:nvPr>
        </p:nvSpPr>
        <p:spPr/>
        <p:txBody>
          <a:bodyPr>
            <a:normAutofit/>
          </a:bodyPr>
          <a:lstStyle/>
          <a:p>
            <a:r>
              <a:rPr lang="en-US" dirty="0"/>
              <a:t>Detecting Outliers</a:t>
            </a:r>
          </a:p>
        </p:txBody>
      </p:sp>
      <p:sp>
        <p:nvSpPr>
          <p:cNvPr id="3" name="Content Placeholder 2">
            <a:extLst>
              <a:ext uri="{FF2B5EF4-FFF2-40B4-BE49-F238E27FC236}">
                <a16:creationId xmlns:a16="http://schemas.microsoft.com/office/drawing/2014/main" id="{A82E96D8-00A2-EE37-AB88-0A98EA058B90}"/>
              </a:ext>
            </a:extLst>
          </p:cNvPr>
          <p:cNvSpPr>
            <a:spLocks noGrp="1"/>
          </p:cNvSpPr>
          <p:nvPr>
            <p:ph idx="1"/>
          </p:nvPr>
        </p:nvSpPr>
        <p:spPr/>
        <p:txBody>
          <a:bodyPr/>
          <a:lstStyle/>
          <a:p>
            <a:r>
              <a:rPr lang="en-US" dirty="0"/>
              <a:t>If S(C) &lt; 0, then C contains fewer objects than expected</a:t>
            </a:r>
          </a:p>
          <a:p>
            <a:r>
              <a:rPr lang="en-US" dirty="0"/>
              <a:t>The smaller the value of S(C), the sparser C is and the more likely the objects in C are outliers in the subspace</a:t>
            </a:r>
          </a:p>
          <a:p>
            <a:r>
              <a:rPr lang="en-US" dirty="0"/>
              <a:t>By assuming S(C) follows a normal distribution, we can determine the significance level for an object being an outlier</a:t>
            </a:r>
          </a:p>
        </p:txBody>
      </p:sp>
      <p:sp>
        <p:nvSpPr>
          <p:cNvPr id="4" name="Slide Number Placeholder 3">
            <a:extLst>
              <a:ext uri="{FF2B5EF4-FFF2-40B4-BE49-F238E27FC236}">
                <a16:creationId xmlns:a16="http://schemas.microsoft.com/office/drawing/2014/main" id="{453D77BD-ED59-F5A8-F057-7765190C9757}"/>
              </a:ext>
            </a:extLst>
          </p:cNvPr>
          <p:cNvSpPr>
            <a:spLocks noGrp="1"/>
          </p:cNvSpPr>
          <p:nvPr>
            <p:ph type="sldNum" sz="quarter" idx="12"/>
          </p:nvPr>
        </p:nvSpPr>
        <p:spPr/>
        <p:txBody>
          <a:bodyPr/>
          <a:lstStyle/>
          <a:p>
            <a:fld id="{2B850E6D-BB5C-7A46-A3BC-ABE026CB5318}" type="slidenum">
              <a:rPr lang="en-US" smtClean="0"/>
              <a:t>64</a:t>
            </a:fld>
            <a:endParaRPr lang="en-US"/>
          </a:p>
        </p:txBody>
      </p:sp>
    </p:spTree>
    <p:extLst>
      <p:ext uri="{BB962C8B-B14F-4D97-AF65-F5344CB8AC3E}">
        <p14:creationId xmlns:p14="http://schemas.microsoft.com/office/powerpoint/2010/main" val="10689669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3F81F-3385-F0B2-E96B-49959DE16EA3}"/>
              </a:ext>
            </a:extLst>
          </p:cNvPr>
          <p:cNvSpPr>
            <a:spLocks noGrp="1"/>
          </p:cNvSpPr>
          <p:nvPr>
            <p:ph type="title"/>
          </p:nvPr>
        </p:nvSpPr>
        <p:spPr/>
        <p:txBody>
          <a:bodyPr/>
          <a:lstStyle/>
          <a:p>
            <a:r>
              <a:rPr lang="en-US" dirty="0"/>
              <a:t>Outlier Detection Ensemble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6026D63-9E51-DBEA-62CD-5B16064F6C06}"/>
                  </a:ext>
                </a:extLst>
              </p:cNvPr>
              <p:cNvSpPr>
                <a:spLocks noGrp="1"/>
              </p:cNvSpPr>
              <p:nvPr>
                <p:ph idx="1"/>
              </p:nvPr>
            </p:nvSpPr>
            <p:spPr/>
            <p:txBody>
              <a:bodyPr>
                <a:normAutofit fontScale="92500" lnSpcReduction="20000"/>
              </a:bodyPr>
              <a:lstStyle/>
              <a:p>
                <a:r>
                  <a:rPr lang="en-US" dirty="0"/>
                  <a:t>Input: a dataset X with n data tuples (rows) in d-dimensional space (columns)</a:t>
                </a:r>
              </a:p>
              <a:p>
                <a:r>
                  <a:rPr lang="en-US" dirty="0"/>
                  <a:t>For each base detector, represent the input dataset in a random subspace </a:t>
                </a:r>
                <a14:m>
                  <m:oMath xmlns:m="http://schemas.openxmlformats.org/officeDocument/2006/math">
                    <m:sSub>
                      <m:sSubPr>
                        <m:ctrlPr>
                          <a:rPr lang="en-US" i="1" dirty="0" smtClean="0">
                            <a:latin typeface="Cambria Math" panose="02040503050406030204" pitchFamily="18" charset="0"/>
                          </a:rPr>
                        </m:ctrlPr>
                      </m:sSubPr>
                      <m:e>
                        <m:r>
                          <a:rPr lang="en-US" b="1" i="1" dirty="0" smtClean="0">
                            <a:latin typeface="Cambria Math" panose="02040503050406030204" pitchFamily="18" charset="0"/>
                          </a:rPr>
                          <m:t>𝑿</m:t>
                        </m:r>
                      </m:e>
                      <m:sub>
                        <m:r>
                          <a:rPr lang="en-US" i="1" dirty="0" smtClean="0">
                            <a:latin typeface="Cambria Math" panose="02040503050406030204" pitchFamily="18" charset="0"/>
                          </a:rPr>
                          <m:t>𝑖</m:t>
                        </m:r>
                      </m:sub>
                    </m:sSub>
                  </m:oMath>
                </a14:m>
                <a:r>
                  <a:rPr lang="en-US" dirty="0"/>
                  <a:t> (</a:t>
                </a:r>
                <a14:m>
                  <m:oMath xmlns:m="http://schemas.openxmlformats.org/officeDocument/2006/math">
                    <m:r>
                      <a:rPr lang="en-US" i="1" dirty="0" smtClean="0">
                        <a:latin typeface="Cambria Math" panose="02040503050406030204" pitchFamily="18" charset="0"/>
                      </a:rPr>
                      <m:t>𝑖</m:t>
                    </m:r>
                    <m:r>
                      <a:rPr lang="en-US" i="1" dirty="0" smtClean="0">
                        <a:latin typeface="Cambria Math" panose="02040503050406030204" pitchFamily="18" charset="0"/>
                      </a:rPr>
                      <m:t>=1,…,</m:t>
                    </m:r>
                    <m:r>
                      <a:rPr lang="en-US" i="1" dirty="0" smtClean="0">
                        <a:latin typeface="Cambria Math" panose="02040503050406030204" pitchFamily="18" charset="0"/>
                      </a:rPr>
                      <m:t>𝐾</m:t>
                    </m:r>
                  </m:oMath>
                </a14:m>
                <a:r>
                  <a:rPr lang="en-US" dirty="0"/>
                  <a:t>) whose dimensionality d′ is much smaller than the original feature dimensionality (i.e., d′ ≪ d), and then use an off-the-shelf outlier detection method (e.g., LOF) to assign each data tuple with an outlier-ness score</a:t>
                </a:r>
              </a:p>
              <a:p>
                <a:r>
                  <a:rPr lang="en-US" dirty="0"/>
                  <a:t>Represent the outlier-ness scores of all n data tuples in the form of a vector </a:t>
                </a:r>
                <a14:m>
                  <m:oMath xmlns:m="http://schemas.openxmlformats.org/officeDocument/2006/math">
                    <m:sSub>
                      <m:sSubPr>
                        <m:ctrlPr>
                          <a:rPr lang="en-US" i="1" dirty="0" smtClean="0">
                            <a:latin typeface="Cambria Math" panose="02040503050406030204" pitchFamily="18" charset="0"/>
                          </a:rPr>
                        </m:ctrlPr>
                      </m:sSubPr>
                      <m:e>
                        <m:r>
                          <a:rPr lang="en-US" b="1" i="1" dirty="0" smtClean="0">
                            <a:latin typeface="Cambria Math" panose="02040503050406030204" pitchFamily="18" charset="0"/>
                          </a:rPr>
                          <m:t>𝒚</m:t>
                        </m:r>
                      </m:e>
                      <m:sub>
                        <m:r>
                          <a:rPr lang="en-US" i="1" dirty="0" smtClean="0">
                            <a:latin typeface="Cambria Math" panose="02040503050406030204" pitchFamily="18" charset="0"/>
                          </a:rPr>
                          <m:t>𝑖</m:t>
                        </m:r>
                      </m:sub>
                    </m:sSub>
                  </m:oMath>
                </a14:m>
                <a:r>
                  <a:rPr lang="en-US" dirty="0"/>
                  <a:t> of length n (</a:t>
                </a:r>
                <a:r>
                  <a:rPr lang="en-US" dirty="0" err="1"/>
                  <a:t>i</a:t>
                </a:r>
                <a:r>
                  <a:rPr lang="en-US" dirty="0"/>
                  <a:t> = 1,...,K)</a:t>
                </a:r>
              </a:p>
              <a:p>
                <a:r>
                  <a:rPr lang="en-US" dirty="0"/>
                  <a:t>Aggregate the detection results from the K base detectors to obtain the overall outlier-ness scores for all input data tuples in the form of another vector </a:t>
                </a:r>
                <a14:m>
                  <m:oMath xmlns:m="http://schemas.openxmlformats.org/officeDocument/2006/math">
                    <m:r>
                      <a:rPr lang="en-US" b="1" i="1" dirty="0" smtClean="0">
                        <a:latin typeface="Cambria Math" panose="02040503050406030204" pitchFamily="18" charset="0"/>
                      </a:rPr>
                      <m:t>𝒚</m:t>
                    </m:r>
                  </m:oMath>
                </a14:m>
                <a:r>
                  <a:rPr lang="en-US" dirty="0"/>
                  <a:t> of length n</a:t>
                </a:r>
              </a:p>
              <a:p>
                <a:r>
                  <a:rPr lang="en-US" dirty="0"/>
                  <a:t>Flag data tuples with the highest overall outlier-ness scores as outliers</a:t>
                </a:r>
              </a:p>
            </p:txBody>
          </p:sp>
        </mc:Choice>
        <mc:Fallback xmlns="">
          <p:sp>
            <p:nvSpPr>
              <p:cNvPr id="3" name="Content Placeholder 2">
                <a:extLst>
                  <a:ext uri="{FF2B5EF4-FFF2-40B4-BE49-F238E27FC236}">
                    <a16:creationId xmlns:a16="http://schemas.microsoft.com/office/drawing/2014/main" id="{F6026D63-9E51-DBEA-62CD-5B16064F6C06}"/>
                  </a:ext>
                </a:extLst>
              </p:cNvPr>
              <p:cNvSpPr>
                <a:spLocks noGrp="1" noRot="1" noChangeAspect="1" noMove="1" noResize="1" noEditPoints="1" noAdjustHandles="1" noChangeArrowheads="1" noChangeShapeType="1" noTextEdit="1"/>
              </p:cNvSpPr>
              <p:nvPr>
                <p:ph idx="1"/>
              </p:nvPr>
            </p:nvSpPr>
            <p:spPr>
              <a:blipFill>
                <a:blip r:embed="rId2"/>
                <a:stretch>
                  <a:fillRect l="-965" t="-3488" r="-1448" b="-58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8373014-CF52-5256-7497-147EAC242159}"/>
              </a:ext>
            </a:extLst>
          </p:cNvPr>
          <p:cNvSpPr>
            <a:spLocks noGrp="1"/>
          </p:cNvSpPr>
          <p:nvPr>
            <p:ph type="sldNum" sz="quarter" idx="12"/>
          </p:nvPr>
        </p:nvSpPr>
        <p:spPr/>
        <p:txBody>
          <a:bodyPr/>
          <a:lstStyle/>
          <a:p>
            <a:fld id="{2B850E6D-BB5C-7A46-A3BC-ABE026CB5318}" type="slidenum">
              <a:rPr lang="en-US" smtClean="0"/>
              <a:t>65</a:t>
            </a:fld>
            <a:endParaRPr lang="en-US"/>
          </a:p>
        </p:txBody>
      </p:sp>
    </p:spTree>
    <p:extLst>
      <p:ext uri="{BB962C8B-B14F-4D97-AF65-F5344CB8AC3E}">
        <p14:creationId xmlns:p14="http://schemas.microsoft.com/office/powerpoint/2010/main" val="34584089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7E8EC2-1161-042A-5B08-9B5EF5F75F26}"/>
              </a:ext>
            </a:extLst>
          </p:cNvPr>
          <p:cNvSpPr>
            <a:spLocks noGrp="1"/>
          </p:cNvSpPr>
          <p:nvPr>
            <p:ph type="title"/>
          </p:nvPr>
        </p:nvSpPr>
        <p:spPr/>
        <p:txBody>
          <a:bodyPr/>
          <a:lstStyle/>
          <a:p>
            <a:r>
              <a:rPr lang="en-US" dirty="0"/>
              <a:t>Outlier Detection Ensemble</a:t>
            </a:r>
          </a:p>
        </p:txBody>
      </p:sp>
      <p:sp>
        <p:nvSpPr>
          <p:cNvPr id="4" name="Slide Number Placeholder 3">
            <a:extLst>
              <a:ext uri="{FF2B5EF4-FFF2-40B4-BE49-F238E27FC236}">
                <a16:creationId xmlns:a16="http://schemas.microsoft.com/office/drawing/2014/main" id="{24F54B0E-1C5C-7979-4EC2-50DF382AD85D}"/>
              </a:ext>
            </a:extLst>
          </p:cNvPr>
          <p:cNvSpPr>
            <a:spLocks noGrp="1"/>
          </p:cNvSpPr>
          <p:nvPr>
            <p:ph type="sldNum" sz="quarter" idx="12"/>
          </p:nvPr>
        </p:nvSpPr>
        <p:spPr/>
        <p:txBody>
          <a:bodyPr/>
          <a:lstStyle/>
          <a:p>
            <a:fld id="{2B850E6D-BB5C-7A46-A3BC-ABE026CB5318}" type="slidenum">
              <a:rPr lang="en-US" smtClean="0"/>
              <a:t>66</a:t>
            </a:fld>
            <a:endParaRPr lang="en-US"/>
          </a:p>
        </p:txBody>
      </p:sp>
      <p:pic>
        <p:nvPicPr>
          <p:cNvPr id="6" name="Picture 5">
            <a:extLst>
              <a:ext uri="{FF2B5EF4-FFF2-40B4-BE49-F238E27FC236}">
                <a16:creationId xmlns:a16="http://schemas.microsoft.com/office/drawing/2014/main" id="{718BBCE3-F0AE-DD5E-C936-68BCD80552F7}"/>
              </a:ext>
            </a:extLst>
          </p:cNvPr>
          <p:cNvPicPr>
            <a:picLocks noChangeAspect="1"/>
          </p:cNvPicPr>
          <p:nvPr/>
        </p:nvPicPr>
        <p:blipFill>
          <a:blip r:embed="rId2"/>
          <a:stretch>
            <a:fillRect/>
          </a:stretch>
        </p:blipFill>
        <p:spPr>
          <a:xfrm>
            <a:off x="2783785" y="1690688"/>
            <a:ext cx="6624430" cy="4862877"/>
          </a:xfrm>
          <a:prstGeom prst="rect">
            <a:avLst/>
          </a:prstGeom>
        </p:spPr>
      </p:pic>
    </p:spTree>
    <p:extLst>
      <p:ext uri="{BB962C8B-B14F-4D97-AF65-F5344CB8AC3E}">
        <p14:creationId xmlns:p14="http://schemas.microsoft.com/office/powerpoint/2010/main" val="42105289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9DC15-2660-BB93-E231-7AA37BC15094}"/>
              </a:ext>
            </a:extLst>
          </p:cNvPr>
          <p:cNvSpPr>
            <a:spLocks noGrp="1"/>
          </p:cNvSpPr>
          <p:nvPr>
            <p:ph type="title"/>
          </p:nvPr>
        </p:nvSpPr>
        <p:spPr/>
        <p:txBody>
          <a:bodyPr/>
          <a:lstStyle/>
          <a:p>
            <a:r>
              <a:rPr lang="en-US" dirty="0"/>
              <a:t>Key Issues</a:t>
            </a:r>
          </a:p>
        </p:txBody>
      </p:sp>
      <p:sp>
        <p:nvSpPr>
          <p:cNvPr id="3" name="Content Placeholder 2">
            <a:extLst>
              <a:ext uri="{FF2B5EF4-FFF2-40B4-BE49-F238E27FC236}">
                <a16:creationId xmlns:a16="http://schemas.microsoft.com/office/drawing/2014/main" id="{7EB1A47A-4959-14A6-08D7-8A802957AB42}"/>
              </a:ext>
            </a:extLst>
          </p:cNvPr>
          <p:cNvSpPr>
            <a:spLocks noGrp="1"/>
          </p:cNvSpPr>
          <p:nvPr>
            <p:ph idx="1"/>
          </p:nvPr>
        </p:nvSpPr>
        <p:spPr/>
        <p:txBody>
          <a:bodyPr>
            <a:normAutofit fontScale="92500" lnSpcReduction="10000"/>
          </a:bodyPr>
          <a:lstStyle/>
          <a:p>
            <a:r>
              <a:rPr lang="en-US" dirty="0"/>
              <a:t>How to represent the input data in a random subspace</a:t>
            </a:r>
          </a:p>
          <a:p>
            <a:pPr lvl="1"/>
            <a:r>
              <a:rPr lang="en-US" dirty="0"/>
              <a:t>Feature bagging: randomly select a few original features to form the representation of the input data in a random subspace</a:t>
            </a:r>
          </a:p>
          <a:p>
            <a:pPr lvl="1"/>
            <a:r>
              <a:rPr lang="en-US" dirty="0"/>
              <a:t>Rotated bagging: first generate a random subspace of dimensionality d′ (d′ ≪ d) and then project the input data into this subspace</a:t>
            </a:r>
          </a:p>
          <a:p>
            <a:r>
              <a:rPr lang="en-US" dirty="0"/>
              <a:t>How to aggregate the detection results of base detectors</a:t>
            </a:r>
          </a:p>
          <a:p>
            <a:pPr lvl="1"/>
            <a:r>
              <a:rPr lang="en-US" dirty="0"/>
              <a:t>Mean aggregation: the overall outlier-ness score of a given data tuple is the average of its outlier-ness scores from the K base detectors</a:t>
            </a:r>
          </a:p>
          <a:p>
            <a:pPr lvl="1"/>
            <a:r>
              <a:rPr lang="en-US" dirty="0"/>
              <a:t>Max aggregation: the overall outlier-ness score of a given data tuple is the maximum of its outlier-ness scores from the K base detectors</a:t>
            </a:r>
          </a:p>
          <a:p>
            <a:pPr lvl="1"/>
            <a:r>
              <a:rPr lang="en-US" dirty="0"/>
              <a:t>It is important to normalize (e.g., min-max normalization, z-score normalization) the outlier-ness scores of the base detectors before aggregation, so that the outlier-ness score of a base detector will not overwhelm the scores of other base detectors</a:t>
            </a:r>
          </a:p>
        </p:txBody>
      </p:sp>
      <p:sp>
        <p:nvSpPr>
          <p:cNvPr id="4" name="Slide Number Placeholder 3">
            <a:extLst>
              <a:ext uri="{FF2B5EF4-FFF2-40B4-BE49-F238E27FC236}">
                <a16:creationId xmlns:a16="http://schemas.microsoft.com/office/drawing/2014/main" id="{0C68554F-F8FD-D2C5-A0A2-582B55D0735E}"/>
              </a:ext>
            </a:extLst>
          </p:cNvPr>
          <p:cNvSpPr>
            <a:spLocks noGrp="1"/>
          </p:cNvSpPr>
          <p:nvPr>
            <p:ph type="sldNum" sz="quarter" idx="12"/>
          </p:nvPr>
        </p:nvSpPr>
        <p:spPr/>
        <p:txBody>
          <a:bodyPr/>
          <a:lstStyle/>
          <a:p>
            <a:fld id="{2B850E6D-BB5C-7A46-A3BC-ABE026CB5318}" type="slidenum">
              <a:rPr lang="en-US" smtClean="0"/>
              <a:t>67</a:t>
            </a:fld>
            <a:endParaRPr lang="en-US"/>
          </a:p>
        </p:txBody>
      </p:sp>
    </p:spTree>
    <p:extLst>
      <p:ext uri="{BB962C8B-B14F-4D97-AF65-F5344CB8AC3E}">
        <p14:creationId xmlns:p14="http://schemas.microsoft.com/office/powerpoint/2010/main" val="30401685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742E-B5A2-F13B-EDBD-F36F98505984}"/>
              </a:ext>
            </a:extLst>
          </p:cNvPr>
          <p:cNvSpPr>
            <a:spLocks noGrp="1"/>
          </p:cNvSpPr>
          <p:nvPr>
            <p:ph type="title"/>
          </p:nvPr>
        </p:nvSpPr>
        <p:spPr/>
        <p:txBody>
          <a:bodyPr/>
          <a:lstStyle/>
          <a:p>
            <a:r>
              <a:rPr lang="en-US" dirty="0"/>
              <a:t>Taming High-Dimensionality by Deep Learning</a:t>
            </a:r>
          </a:p>
        </p:txBody>
      </p:sp>
      <p:sp>
        <p:nvSpPr>
          <p:cNvPr id="3" name="Content Placeholder 2">
            <a:extLst>
              <a:ext uri="{FF2B5EF4-FFF2-40B4-BE49-F238E27FC236}">
                <a16:creationId xmlns:a16="http://schemas.microsoft.com/office/drawing/2014/main" id="{2EF78E4E-205A-4808-1A33-7B51FC887E98}"/>
              </a:ext>
            </a:extLst>
          </p:cNvPr>
          <p:cNvSpPr>
            <a:spLocks noGrp="1"/>
          </p:cNvSpPr>
          <p:nvPr>
            <p:ph idx="1"/>
          </p:nvPr>
        </p:nvSpPr>
        <p:spPr/>
        <p:txBody>
          <a:bodyPr>
            <a:normAutofit lnSpcReduction="10000"/>
          </a:bodyPr>
          <a:lstStyle/>
          <a:p>
            <a:r>
              <a:rPr lang="en-US" dirty="0"/>
              <a:t>Deep learning methods (e.g., autoencoder, feed-forward neural networks, CNNs, RNNs, GNNs) produce vector representation (i.e., embedding) of the input data tuples with a much smaller number of dimensions than the original ones, and thus natural alleviate the high-dimensionality challenge</a:t>
            </a:r>
          </a:p>
          <a:p>
            <a:r>
              <a:rPr lang="en-US" dirty="0"/>
              <a:t>Owing to deep learning’s strong ability in learning semantically meaningful representation, the produced embedding often captures the complicate (e.g., non-linear) interaction between different input futures, and thus is capable of detecting outliers that might be overlooked by the alternative methods (e.g., linear matrix factorization based approaches)</a:t>
            </a:r>
          </a:p>
        </p:txBody>
      </p:sp>
      <p:sp>
        <p:nvSpPr>
          <p:cNvPr id="4" name="Slide Number Placeholder 3">
            <a:extLst>
              <a:ext uri="{FF2B5EF4-FFF2-40B4-BE49-F238E27FC236}">
                <a16:creationId xmlns:a16="http://schemas.microsoft.com/office/drawing/2014/main" id="{9642389D-C0F6-0916-C6B4-5639CED03C3F}"/>
              </a:ext>
            </a:extLst>
          </p:cNvPr>
          <p:cNvSpPr>
            <a:spLocks noGrp="1"/>
          </p:cNvSpPr>
          <p:nvPr>
            <p:ph type="sldNum" sz="quarter" idx="12"/>
          </p:nvPr>
        </p:nvSpPr>
        <p:spPr/>
        <p:txBody>
          <a:bodyPr/>
          <a:lstStyle/>
          <a:p>
            <a:fld id="{2B850E6D-BB5C-7A46-A3BC-ABE026CB5318}" type="slidenum">
              <a:rPr lang="en-US" smtClean="0"/>
              <a:t>68</a:t>
            </a:fld>
            <a:endParaRPr lang="en-US"/>
          </a:p>
        </p:txBody>
      </p:sp>
    </p:spTree>
    <p:extLst>
      <p:ext uri="{BB962C8B-B14F-4D97-AF65-F5344CB8AC3E}">
        <p14:creationId xmlns:p14="http://schemas.microsoft.com/office/powerpoint/2010/main" val="19633480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5161-CA1D-114C-26F0-D6B5012CDF5E}"/>
              </a:ext>
            </a:extLst>
          </p:cNvPr>
          <p:cNvSpPr>
            <a:spLocks noGrp="1"/>
          </p:cNvSpPr>
          <p:nvPr>
            <p:ph type="title"/>
          </p:nvPr>
        </p:nvSpPr>
        <p:spPr/>
        <p:txBody>
          <a:bodyPr/>
          <a:lstStyle/>
          <a:p>
            <a:r>
              <a:rPr lang="en-US" dirty="0"/>
              <a:t>Using Deep Learning as Pre-processing</a:t>
            </a:r>
          </a:p>
        </p:txBody>
      </p:sp>
      <p:sp>
        <p:nvSpPr>
          <p:cNvPr id="3" name="Content Placeholder 2">
            <a:extLst>
              <a:ext uri="{FF2B5EF4-FFF2-40B4-BE49-F238E27FC236}">
                <a16:creationId xmlns:a16="http://schemas.microsoft.com/office/drawing/2014/main" id="{CA66D657-4B99-976E-A33A-41BA79E87469}"/>
              </a:ext>
            </a:extLst>
          </p:cNvPr>
          <p:cNvSpPr>
            <a:spLocks noGrp="1"/>
          </p:cNvSpPr>
          <p:nvPr>
            <p:ph idx="1"/>
          </p:nvPr>
        </p:nvSpPr>
        <p:spPr/>
        <p:txBody>
          <a:bodyPr/>
          <a:lstStyle/>
          <a:p>
            <a:r>
              <a:rPr lang="en-US" dirty="0"/>
              <a:t>Feed the input data set into an autoencoder, the output from the encoder produces the embedding of the input data tuples in a much lower dimensional space</a:t>
            </a:r>
          </a:p>
          <a:p>
            <a:r>
              <a:rPr lang="en-US" dirty="0"/>
              <a:t>With such embedding as the input, we can use outlier detection methods (e.g., proximity-based approaches, reconstruction-based approaches) to detect outlying tuples</a:t>
            </a:r>
          </a:p>
          <a:p>
            <a:r>
              <a:rPr lang="en-US" dirty="0"/>
              <a:t>Advantage: simple and flexible</a:t>
            </a:r>
          </a:p>
          <a:p>
            <a:r>
              <a:rPr lang="en-US" dirty="0"/>
              <a:t>Disadvantage: separating the embedding learning stage and outlier detection stage might lead to sub-optimal detection results</a:t>
            </a:r>
          </a:p>
        </p:txBody>
      </p:sp>
      <p:sp>
        <p:nvSpPr>
          <p:cNvPr id="4" name="Slide Number Placeholder 3">
            <a:extLst>
              <a:ext uri="{FF2B5EF4-FFF2-40B4-BE49-F238E27FC236}">
                <a16:creationId xmlns:a16="http://schemas.microsoft.com/office/drawing/2014/main" id="{D72FBC8A-931E-FB88-9DCC-4355F940AEF4}"/>
              </a:ext>
            </a:extLst>
          </p:cNvPr>
          <p:cNvSpPr>
            <a:spLocks noGrp="1"/>
          </p:cNvSpPr>
          <p:nvPr>
            <p:ph type="sldNum" sz="quarter" idx="12"/>
          </p:nvPr>
        </p:nvSpPr>
        <p:spPr/>
        <p:txBody>
          <a:bodyPr/>
          <a:lstStyle/>
          <a:p>
            <a:fld id="{2B850E6D-BB5C-7A46-A3BC-ABE026CB5318}" type="slidenum">
              <a:rPr lang="en-US" smtClean="0"/>
              <a:t>69</a:t>
            </a:fld>
            <a:endParaRPr lang="en-US"/>
          </a:p>
        </p:txBody>
      </p:sp>
    </p:spTree>
    <p:extLst>
      <p:ext uri="{BB962C8B-B14F-4D97-AF65-F5344CB8AC3E}">
        <p14:creationId xmlns:p14="http://schemas.microsoft.com/office/powerpoint/2010/main" val="4018899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F35E5-D2EB-9DB5-981A-BBE5D9B6CF08}"/>
              </a:ext>
            </a:extLst>
          </p:cNvPr>
          <p:cNvSpPr>
            <a:spLocks noGrp="1"/>
          </p:cNvSpPr>
          <p:nvPr>
            <p:ph type="title"/>
          </p:nvPr>
        </p:nvSpPr>
        <p:spPr/>
        <p:txBody>
          <a:bodyPr/>
          <a:lstStyle/>
          <a:p>
            <a:r>
              <a:rPr lang="en-US" dirty="0"/>
              <a:t>Outliers versus Noise</a:t>
            </a:r>
          </a:p>
        </p:txBody>
      </p:sp>
      <p:sp>
        <p:nvSpPr>
          <p:cNvPr id="3" name="Content Placeholder 2">
            <a:extLst>
              <a:ext uri="{FF2B5EF4-FFF2-40B4-BE49-F238E27FC236}">
                <a16:creationId xmlns:a16="http://schemas.microsoft.com/office/drawing/2014/main" id="{ECC1FC95-6820-D2F4-260D-5589CC586EA4}"/>
              </a:ext>
            </a:extLst>
          </p:cNvPr>
          <p:cNvSpPr>
            <a:spLocks noGrp="1"/>
          </p:cNvSpPr>
          <p:nvPr>
            <p:ph idx="1"/>
          </p:nvPr>
        </p:nvSpPr>
        <p:spPr/>
        <p:txBody>
          <a:bodyPr/>
          <a:lstStyle/>
          <a:p>
            <a:r>
              <a:rPr lang="en-US" dirty="0"/>
              <a:t>Noise is a random error or variance in a measured variable, and thus is not interesting in data analysis, including outlier detection</a:t>
            </a:r>
          </a:p>
          <a:p>
            <a:pPr lvl="1"/>
            <a:r>
              <a:rPr lang="en-US" dirty="0"/>
              <a:t>Example: a bigger lunch one day or one more cup of coffee than usual</a:t>
            </a:r>
          </a:p>
          <a:p>
            <a:r>
              <a:rPr lang="en-US" dirty="0"/>
              <a:t>Outliers are interesting because they are suspected of not being generated by the same mechanism as the rest of the data</a:t>
            </a:r>
          </a:p>
          <a:p>
            <a:pPr lvl="1"/>
            <a:r>
              <a:rPr lang="en-US" dirty="0"/>
              <a:t>It is important to justify why the detected outliers are generated by some other mechanisms</a:t>
            </a:r>
          </a:p>
          <a:p>
            <a:pPr lvl="1"/>
            <a:r>
              <a:rPr lang="en-US" dirty="0"/>
              <a:t>Example: make various assumptions on the rest of the data and show that the detected outliers violate those assumptions significantly</a:t>
            </a:r>
          </a:p>
          <a:p>
            <a:endParaRPr lang="en-US" dirty="0"/>
          </a:p>
          <a:p>
            <a:endParaRPr lang="en-US" dirty="0"/>
          </a:p>
        </p:txBody>
      </p:sp>
      <p:sp>
        <p:nvSpPr>
          <p:cNvPr id="4" name="Slide Number Placeholder 3">
            <a:extLst>
              <a:ext uri="{FF2B5EF4-FFF2-40B4-BE49-F238E27FC236}">
                <a16:creationId xmlns:a16="http://schemas.microsoft.com/office/drawing/2014/main" id="{B801ED91-D5D8-0427-F9AB-7C96EE3A4644}"/>
              </a:ext>
            </a:extLst>
          </p:cNvPr>
          <p:cNvSpPr>
            <a:spLocks noGrp="1"/>
          </p:cNvSpPr>
          <p:nvPr>
            <p:ph type="sldNum" sz="quarter" idx="12"/>
          </p:nvPr>
        </p:nvSpPr>
        <p:spPr/>
        <p:txBody>
          <a:bodyPr/>
          <a:lstStyle/>
          <a:p>
            <a:fld id="{2B850E6D-BB5C-7A46-A3BC-ABE026CB5318}" type="slidenum">
              <a:rPr lang="en-US" smtClean="0"/>
              <a:t>7</a:t>
            </a:fld>
            <a:endParaRPr lang="en-US"/>
          </a:p>
        </p:txBody>
      </p:sp>
    </p:spTree>
    <p:extLst>
      <p:ext uri="{BB962C8B-B14F-4D97-AF65-F5344CB8AC3E}">
        <p14:creationId xmlns:p14="http://schemas.microsoft.com/office/powerpoint/2010/main" val="3285411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CC7C9-089D-67F6-0C22-D1E1E5939B4C}"/>
              </a:ext>
            </a:extLst>
          </p:cNvPr>
          <p:cNvSpPr>
            <a:spLocks noGrp="1"/>
          </p:cNvSpPr>
          <p:nvPr>
            <p:ph type="title"/>
          </p:nvPr>
        </p:nvSpPr>
        <p:spPr/>
        <p:txBody>
          <a:bodyPr/>
          <a:lstStyle/>
          <a:p>
            <a:r>
              <a:rPr lang="en-US" dirty="0"/>
              <a:t>Integrating Embedding Learning and Outlier Detection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7171EF-AE51-67AC-7289-073CAEC807B0}"/>
                  </a:ext>
                </a:extLst>
              </p:cNvPr>
              <p:cNvSpPr>
                <a:spLocks noGrp="1"/>
              </p:cNvSpPr>
              <p:nvPr>
                <p:ph idx="1"/>
              </p:nvPr>
            </p:nvSpPr>
            <p:spPr/>
            <p:txBody>
              <a:bodyPr>
                <a:normAutofit fontScale="92500" lnSpcReduction="20000"/>
              </a:bodyPr>
              <a:lstStyle/>
              <a:p>
                <a:r>
                  <a:rPr lang="en-US" dirty="0"/>
                  <a:t>Find embedding of the input data tuples that is tailored for spotting the outliers, and simultaneously produce the embedding and detection results</a:t>
                </a:r>
              </a:p>
              <a:p>
                <a:pPr lvl="1"/>
                <a:r>
                  <a:rPr lang="en-US" dirty="0"/>
                  <a:t>If succeed, it often leads to a higher detection accuracy</a:t>
                </a:r>
              </a:p>
              <a:p>
                <a:r>
                  <a:rPr lang="en-US" dirty="0"/>
                  <a:t>Example: one-class Neural Network (OC-NN)</a:t>
                </a:r>
              </a:p>
              <a:p>
                <a:pPr lvl="1"/>
                <a:r>
                  <a:rPr lang="en-US" dirty="0"/>
                  <a:t>Replace the hyperplane output (i.e., </a:t>
                </a:r>
                <a14:m>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𝑤</m:t>
                        </m:r>
                      </m:e>
                      <m:sup>
                        <m:r>
                          <a:rPr lang="en-US" i="1" dirty="0" smtClean="0">
                            <a:latin typeface="Cambria Math" panose="02040503050406030204" pitchFamily="18" charset="0"/>
                          </a:rPr>
                          <m:t>𝑇</m:t>
                        </m:r>
                      </m:sup>
                    </m:sSup>
                    <m:r>
                      <a:rPr lang="en-US" b="0" i="1" dirty="0" smtClean="0">
                        <a:latin typeface="Cambria Math" panose="02040503050406030204" pitchFamily="18" charset="0"/>
                      </a:rPr>
                      <m:t>𝜙</m:t>
                    </m:r>
                    <m:r>
                      <a:rPr lang="el-GR"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oMath>
                </a14:m>
                <a:r>
                  <a:rPr lang="en-US" dirty="0"/>
                  <a:t>) by a feed-forward neural network, whose output layer produces an outlier-ness score, and the last hidden layer produces the embedding of the input data</a:t>
                </a:r>
              </a:p>
              <a:p>
                <a:r>
                  <a:rPr lang="en-US" dirty="0"/>
                  <a:t>Example: Deviation Networks (</a:t>
                </a:r>
                <a:r>
                  <a:rPr lang="en-US" dirty="0" err="1"/>
                  <a:t>DevNet</a:t>
                </a:r>
                <a:r>
                  <a:rPr lang="en-US" dirty="0"/>
                  <a:t>)</a:t>
                </a:r>
              </a:p>
              <a:p>
                <a:pPr lvl="1"/>
                <a:r>
                  <a:rPr lang="en-US" dirty="0"/>
                  <a:t>Replace the raw feature value x by its outliner-ness score f (x, </a:t>
                </a:r>
                <a:r>
                  <a:rPr lang="el-GR" dirty="0"/>
                  <a:t>Θ)</a:t>
                </a:r>
                <a:endParaRPr lang="en-US" dirty="0"/>
              </a:p>
              <a:p>
                <a:pPr lvl="1"/>
                <a:r>
                  <a:rPr lang="en-US" dirty="0"/>
                  <a:t>f (x, </a:t>
                </a:r>
                <a:r>
                  <a:rPr lang="el-GR" dirty="0"/>
                  <a:t>Θ) </a:t>
                </a:r>
                <a:r>
                  <a:rPr lang="en-US" dirty="0"/>
                  <a:t>is produced by a deep learning model (e.g., a feed-forward neural network with a linear out- put layer) with x as the input and </a:t>
                </a:r>
                <a:r>
                  <a:rPr lang="el-GR" dirty="0"/>
                  <a:t>Θ </a:t>
                </a:r>
                <a:r>
                  <a:rPr lang="en-US" dirty="0"/>
                  <a:t>being the model parameters of the deep learning model</a:t>
                </a:r>
              </a:p>
              <a:p>
                <a:pPr lvl="1"/>
                <a:r>
                  <a:rPr lang="en-US" dirty="0"/>
                  <a:t>Replace </a:t>
                </a:r>
                <a:r>
                  <a:rPr lang="el-GR" dirty="0"/>
                  <a:t>μ </a:t>
                </a:r>
                <a:r>
                  <a:rPr lang="en-US" dirty="0"/>
                  <a:t>and </a:t>
                </a:r>
                <a:r>
                  <a:rPr lang="el-GR" dirty="0"/>
                  <a:t>σ </a:t>
                </a:r>
                <a:r>
                  <a:rPr lang="en-US" dirty="0"/>
                  <a:t>in z-normalization by the sample mean and the sample standard deviation of the outlier-ness scores of the normal tuples, respectively</a:t>
                </a:r>
              </a:p>
            </p:txBody>
          </p:sp>
        </mc:Choice>
        <mc:Fallback xmlns="">
          <p:sp>
            <p:nvSpPr>
              <p:cNvPr id="3" name="Content Placeholder 2">
                <a:extLst>
                  <a:ext uri="{FF2B5EF4-FFF2-40B4-BE49-F238E27FC236}">
                    <a16:creationId xmlns:a16="http://schemas.microsoft.com/office/drawing/2014/main" id="{7E7171EF-AE51-67AC-7289-073CAEC807B0}"/>
                  </a:ext>
                </a:extLst>
              </p:cNvPr>
              <p:cNvSpPr>
                <a:spLocks noGrp="1" noRot="1" noChangeAspect="1" noMove="1" noResize="1" noEditPoints="1" noAdjustHandles="1" noChangeArrowheads="1" noChangeShapeType="1" noTextEdit="1"/>
              </p:cNvSpPr>
              <p:nvPr>
                <p:ph idx="1"/>
              </p:nvPr>
            </p:nvSpPr>
            <p:spPr>
              <a:blipFill>
                <a:blip r:embed="rId2"/>
                <a:stretch>
                  <a:fillRect l="-965" t="-3488" r="-48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F78FA94-FBE6-A06D-094A-31EE59462F24}"/>
              </a:ext>
            </a:extLst>
          </p:cNvPr>
          <p:cNvSpPr>
            <a:spLocks noGrp="1"/>
          </p:cNvSpPr>
          <p:nvPr>
            <p:ph type="sldNum" sz="quarter" idx="12"/>
          </p:nvPr>
        </p:nvSpPr>
        <p:spPr/>
        <p:txBody>
          <a:bodyPr/>
          <a:lstStyle/>
          <a:p>
            <a:fld id="{2B850E6D-BB5C-7A46-A3BC-ABE026CB5318}" type="slidenum">
              <a:rPr lang="en-US" smtClean="0"/>
              <a:t>70</a:t>
            </a:fld>
            <a:endParaRPr lang="en-US" dirty="0"/>
          </a:p>
        </p:txBody>
      </p:sp>
    </p:spTree>
    <p:extLst>
      <p:ext uri="{BB962C8B-B14F-4D97-AF65-F5344CB8AC3E}">
        <p14:creationId xmlns:p14="http://schemas.microsoft.com/office/powerpoint/2010/main" val="24011242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5E2A-3B0E-4C02-D37D-D8232678CE18}"/>
              </a:ext>
            </a:extLst>
          </p:cNvPr>
          <p:cNvSpPr>
            <a:spLocks noGrp="1"/>
          </p:cNvSpPr>
          <p:nvPr>
            <p:ph type="title"/>
          </p:nvPr>
        </p:nvSpPr>
        <p:spPr/>
        <p:txBody>
          <a:bodyPr/>
          <a:lstStyle/>
          <a:p>
            <a:r>
              <a:rPr lang="en-US" dirty="0"/>
              <a:t>Modeling High-Dimensional Outliers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53366BA-C753-B9B1-66CE-1B7CFBCA10F9}"/>
                  </a:ext>
                </a:extLst>
              </p:cNvPr>
              <p:cNvSpPr>
                <a:spLocks noGrp="1"/>
              </p:cNvSpPr>
              <p:nvPr>
                <p:ph idx="1"/>
              </p:nvPr>
            </p:nvSpPr>
            <p:spPr/>
            <p:txBody>
              <a:bodyPr>
                <a:normAutofit lnSpcReduction="10000"/>
              </a:bodyPr>
              <a:lstStyle/>
              <a:p>
                <a:r>
                  <a:rPr lang="en-US" dirty="0"/>
                  <a:t>Develop new models for high-dimensional outliers directly, typically avoid proximity measures and instead adopt new heuristics to detect outliers, which do not deteriorate in high-dimensional data</a:t>
                </a:r>
              </a:p>
              <a:p>
                <a:r>
                  <a:rPr lang="en-US" dirty="0"/>
                  <a:t>Example: angle-based outlier detection (ABOD)</a:t>
                </a:r>
              </a:p>
              <a:p>
                <a:pPr lvl="1"/>
                <a:r>
                  <a:rPr lang="en-US" dirty="0"/>
                  <a:t>Given a set of points, D, for a point, o ∈ D, define the angle-based outlier factor (ABOF) as </a:t>
                </a:r>
                <a14:m>
                  <m:oMath xmlns:m="http://schemas.openxmlformats.org/officeDocument/2006/math">
                    <m:r>
                      <a:rPr lang="en-US" b="0" i="1" smtClean="0">
                        <a:latin typeface="Cambria Math" panose="02040503050406030204" pitchFamily="18" charset="0"/>
                      </a:rPr>
                      <m:t>𝐴𝐵𝑂𝐹</m:t>
                    </m:r>
                    <m:d>
                      <m:dPr>
                        <m:ctrlPr>
                          <a:rPr lang="en-US" b="0" i="1" smtClean="0">
                            <a:latin typeface="Cambria Math" panose="02040503050406030204" pitchFamily="18" charset="0"/>
                          </a:rPr>
                        </m:ctrlPr>
                      </m:dPr>
                      <m:e>
                        <m:r>
                          <a:rPr lang="en-US" b="0" i="1" smtClean="0">
                            <a:latin typeface="Cambria Math" panose="02040503050406030204" pitchFamily="18" charset="0"/>
                          </a:rPr>
                          <m:t>𝑜</m:t>
                        </m:r>
                      </m:e>
                    </m:d>
                    <m:r>
                      <a:rPr lang="en-US" b="0" i="1" smtClean="0">
                        <a:latin typeface="Cambria Math" panose="02040503050406030204" pitchFamily="18" charset="0"/>
                      </a:rPr>
                      <m:t>=</m:t>
                    </m:r>
                    <m:r>
                      <a:rPr lang="en-US" b="0" i="1" smtClean="0">
                        <a:latin typeface="Cambria Math" panose="02040503050406030204" pitchFamily="18" charset="0"/>
                      </a:rPr>
                      <m:t>𝑣𝑎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𝑜</m:t>
                            </m:r>
                          </m:e>
                        </m:d>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𝑜𝑥</m:t>
                                    </m:r>
                                  </m:e>
                                </m:acc>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𝑜𝑦</m:t>
                                    </m:r>
                                  </m:e>
                                </m:acc>
                              </m:e>
                            </m:d>
                          </m:num>
                          <m:den>
                            <m:r>
                              <a:rPr lang="en-US" b="0" i="1" smtClean="0">
                                <a:latin typeface="Cambria Math" panose="02040503050406030204" pitchFamily="18" charset="0"/>
                              </a:rPr>
                              <m:t>𝑑𝑖𝑠𝑡</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𝑜</m:t>
                                    </m:r>
                                    <m:r>
                                      <a:rPr lang="en-US" b="0" i="1" smtClean="0">
                                        <a:latin typeface="Cambria Math" panose="02040503050406030204" pitchFamily="18" charset="0"/>
                                      </a:rPr>
                                      <m:t>, </m:t>
                                    </m:r>
                                    <m:r>
                                      <a:rPr lang="en-US" b="0" i="1" smtClean="0">
                                        <a:latin typeface="Cambria Math" panose="02040503050406030204" pitchFamily="18" charset="0"/>
                                      </a:rPr>
                                      <m:t>𝑥</m:t>
                                    </m:r>
                                  </m:e>
                                </m:d>
                              </m:e>
                              <m:sup>
                                <m:r>
                                  <a:rPr lang="en-US" b="0" i="1" smtClean="0">
                                    <a:latin typeface="Cambria Math" panose="02040503050406030204" pitchFamily="18" charset="0"/>
                                  </a:rPr>
                                  <m:t>2</m:t>
                                </m:r>
                              </m:sup>
                            </m:sSup>
                            <m:r>
                              <a:rPr lang="en-US" b="0" i="1" smtClean="0">
                                <a:latin typeface="Cambria Math" panose="02040503050406030204" pitchFamily="18" charset="0"/>
                              </a:rPr>
                              <m:t>𝑑𝑖𝑠𝑡</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𝑦</m:t>
                                    </m:r>
                                  </m:e>
                                </m:d>
                              </m:e>
                              <m:sup>
                                <m:r>
                                  <a:rPr lang="en-US" b="0" i="1" smtClean="0">
                                    <a:latin typeface="Cambria Math" panose="02040503050406030204" pitchFamily="18" charset="0"/>
                                  </a:rPr>
                                  <m:t>2</m:t>
                                </m:r>
                              </m:sup>
                            </m:sSup>
                          </m:den>
                        </m:f>
                      </m:e>
                    </m:d>
                  </m:oMath>
                </a14:m>
                <a:r>
                  <a:rPr lang="en-US" dirty="0"/>
                  <a:t>, where </a:t>
                </a:r>
                <a14:m>
                  <m:oMath xmlns:m="http://schemas.openxmlformats.org/officeDocument/2006/math">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𝑜𝑥</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𝑜𝑦</m:t>
                            </m:r>
                          </m:e>
                        </m:acc>
                      </m:e>
                    </m:d>
                  </m:oMath>
                </a14:m>
                <a:r>
                  <a:rPr lang="en-US" dirty="0"/>
                  <a:t> is the scalar (dot) product</a:t>
                </a:r>
              </a:p>
              <a:p>
                <a:pPr lvl="1"/>
                <a:r>
                  <a:rPr lang="en-US" dirty="0"/>
                  <a:t>The farther away a point is from clusters and the smaller the variance of the angles of a point, the smaller the ABOF</a:t>
                </a:r>
              </a:p>
              <a:p>
                <a:pPr lvl="1"/>
                <a:r>
                  <a:rPr lang="en-US" dirty="0"/>
                  <a:t>Compute the ABOF for each point, and output a list of the points in the data set in ABOF-ascending order</a:t>
                </a:r>
              </a:p>
            </p:txBody>
          </p:sp>
        </mc:Choice>
        <mc:Fallback xmlns="">
          <p:sp>
            <p:nvSpPr>
              <p:cNvPr id="3" name="Content Placeholder 2">
                <a:extLst>
                  <a:ext uri="{FF2B5EF4-FFF2-40B4-BE49-F238E27FC236}">
                    <a16:creationId xmlns:a16="http://schemas.microsoft.com/office/drawing/2014/main" id="{753366BA-C753-B9B1-66CE-1B7CFBCA10F9}"/>
                  </a:ext>
                </a:extLst>
              </p:cNvPr>
              <p:cNvSpPr>
                <a:spLocks noGrp="1" noRot="1" noChangeAspect="1" noMove="1" noResize="1" noEditPoints="1" noAdjustHandles="1" noChangeArrowheads="1" noChangeShapeType="1" noTextEdit="1"/>
              </p:cNvSpPr>
              <p:nvPr>
                <p:ph idx="1"/>
              </p:nvPr>
            </p:nvSpPr>
            <p:spPr>
              <a:blipFill>
                <a:blip r:embed="rId2"/>
                <a:stretch>
                  <a:fillRect l="-1086" t="-3198" r="-36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84AE136-3F4B-1D9F-6A59-7405BC29A383}"/>
              </a:ext>
            </a:extLst>
          </p:cNvPr>
          <p:cNvSpPr>
            <a:spLocks noGrp="1"/>
          </p:cNvSpPr>
          <p:nvPr>
            <p:ph type="sldNum" sz="quarter" idx="12"/>
          </p:nvPr>
        </p:nvSpPr>
        <p:spPr/>
        <p:txBody>
          <a:bodyPr/>
          <a:lstStyle/>
          <a:p>
            <a:fld id="{2B850E6D-BB5C-7A46-A3BC-ABE026CB5318}" type="slidenum">
              <a:rPr lang="en-US" smtClean="0"/>
              <a:t>71</a:t>
            </a:fld>
            <a:endParaRPr lang="en-US"/>
          </a:p>
        </p:txBody>
      </p:sp>
    </p:spTree>
    <p:extLst>
      <p:ext uri="{BB962C8B-B14F-4D97-AF65-F5344CB8AC3E}">
        <p14:creationId xmlns:p14="http://schemas.microsoft.com/office/powerpoint/2010/main" val="25782975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16090-4DD0-D485-FCBB-A2C3AC7B265A}"/>
              </a:ext>
            </a:extLst>
          </p:cNvPr>
          <p:cNvSpPr>
            <a:spLocks noGrp="1"/>
          </p:cNvSpPr>
          <p:nvPr>
            <p:ph type="title"/>
          </p:nvPr>
        </p:nvSpPr>
        <p:spPr/>
        <p:txBody>
          <a:bodyPr/>
          <a:lstStyle/>
          <a:p>
            <a:r>
              <a:rPr lang="en-US" dirty="0"/>
              <a:t>ABOD Example</a:t>
            </a:r>
          </a:p>
        </p:txBody>
      </p:sp>
      <p:sp>
        <p:nvSpPr>
          <p:cNvPr id="4" name="Slide Number Placeholder 3">
            <a:extLst>
              <a:ext uri="{FF2B5EF4-FFF2-40B4-BE49-F238E27FC236}">
                <a16:creationId xmlns:a16="http://schemas.microsoft.com/office/drawing/2014/main" id="{69B26D9A-F9FB-E46C-FFCB-226C52E23E4A}"/>
              </a:ext>
            </a:extLst>
          </p:cNvPr>
          <p:cNvSpPr>
            <a:spLocks noGrp="1"/>
          </p:cNvSpPr>
          <p:nvPr>
            <p:ph type="sldNum" sz="quarter" idx="12"/>
          </p:nvPr>
        </p:nvSpPr>
        <p:spPr/>
        <p:txBody>
          <a:bodyPr/>
          <a:lstStyle/>
          <a:p>
            <a:fld id="{2B850E6D-BB5C-7A46-A3BC-ABE026CB5318}" type="slidenum">
              <a:rPr lang="en-US" smtClean="0"/>
              <a:t>72</a:t>
            </a:fld>
            <a:endParaRPr lang="en-US"/>
          </a:p>
        </p:txBody>
      </p:sp>
      <p:pic>
        <p:nvPicPr>
          <p:cNvPr id="5" name="Picture 4">
            <a:extLst>
              <a:ext uri="{FF2B5EF4-FFF2-40B4-BE49-F238E27FC236}">
                <a16:creationId xmlns:a16="http://schemas.microsoft.com/office/drawing/2014/main" id="{4016E5FB-F1D2-3DB8-B26C-730B9A9E20F0}"/>
              </a:ext>
            </a:extLst>
          </p:cNvPr>
          <p:cNvPicPr>
            <a:picLocks noChangeAspect="1"/>
          </p:cNvPicPr>
          <p:nvPr/>
        </p:nvPicPr>
        <p:blipFill>
          <a:blip r:embed="rId2"/>
          <a:stretch>
            <a:fillRect/>
          </a:stretch>
        </p:blipFill>
        <p:spPr>
          <a:xfrm>
            <a:off x="1835088" y="2163650"/>
            <a:ext cx="8521824" cy="3477296"/>
          </a:xfrm>
          <a:prstGeom prst="rect">
            <a:avLst/>
          </a:prstGeom>
        </p:spPr>
      </p:pic>
    </p:spTree>
    <p:extLst>
      <p:ext uri="{BB962C8B-B14F-4D97-AF65-F5344CB8AC3E}">
        <p14:creationId xmlns:p14="http://schemas.microsoft.com/office/powerpoint/2010/main" val="2235407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1314-C01A-6D81-C550-B14B45CFF0C1}"/>
              </a:ext>
            </a:extLst>
          </p:cNvPr>
          <p:cNvSpPr>
            <a:spLocks noGrp="1"/>
          </p:cNvSpPr>
          <p:nvPr>
            <p:ph type="title"/>
          </p:nvPr>
        </p:nvSpPr>
        <p:spPr/>
        <p:txBody>
          <a:bodyPr/>
          <a:lstStyle/>
          <a:p>
            <a:r>
              <a:rPr lang="en-US" dirty="0"/>
              <a:t>Outlier Detection and Novelty detection</a:t>
            </a:r>
          </a:p>
        </p:txBody>
      </p:sp>
      <p:sp>
        <p:nvSpPr>
          <p:cNvPr id="3" name="Content Placeholder 2">
            <a:extLst>
              <a:ext uri="{FF2B5EF4-FFF2-40B4-BE49-F238E27FC236}">
                <a16:creationId xmlns:a16="http://schemas.microsoft.com/office/drawing/2014/main" id="{18341DF5-3D6D-D9B3-9FC5-189855DF3A1A}"/>
              </a:ext>
            </a:extLst>
          </p:cNvPr>
          <p:cNvSpPr>
            <a:spLocks noGrp="1"/>
          </p:cNvSpPr>
          <p:nvPr>
            <p:ph idx="1"/>
          </p:nvPr>
        </p:nvSpPr>
        <p:spPr/>
        <p:txBody>
          <a:bodyPr/>
          <a:lstStyle/>
          <a:p>
            <a:r>
              <a:rPr lang="en-US" dirty="0"/>
              <a:t>Example: monitoring a social media web site where new content is incoming, novelty detection may identify new topics and trends in a timely manner</a:t>
            </a:r>
          </a:p>
          <a:p>
            <a:pPr lvl="1"/>
            <a:r>
              <a:rPr lang="en-US" dirty="0"/>
              <a:t>Novel topics may initially appear as outliers</a:t>
            </a:r>
          </a:p>
          <a:p>
            <a:r>
              <a:rPr lang="en-US" dirty="0"/>
              <a:t>To this extent, outlier detection and novelty detection share some similarity in modeling and detection methods. </a:t>
            </a:r>
          </a:p>
          <a:p>
            <a:r>
              <a:rPr lang="en-US" dirty="0"/>
              <a:t>Difference: in novelty detection, once new topics are confirmed, they are usually incorporated into the model of normal behavior so that follow-up instances are not treated as outliers anymore</a:t>
            </a:r>
          </a:p>
        </p:txBody>
      </p:sp>
      <p:sp>
        <p:nvSpPr>
          <p:cNvPr id="4" name="Slide Number Placeholder 3">
            <a:extLst>
              <a:ext uri="{FF2B5EF4-FFF2-40B4-BE49-F238E27FC236}">
                <a16:creationId xmlns:a16="http://schemas.microsoft.com/office/drawing/2014/main" id="{66035448-7899-BF1B-461D-72FA871F462E}"/>
              </a:ext>
            </a:extLst>
          </p:cNvPr>
          <p:cNvSpPr>
            <a:spLocks noGrp="1"/>
          </p:cNvSpPr>
          <p:nvPr>
            <p:ph type="sldNum" sz="quarter" idx="12"/>
          </p:nvPr>
        </p:nvSpPr>
        <p:spPr/>
        <p:txBody>
          <a:bodyPr/>
          <a:lstStyle/>
          <a:p>
            <a:fld id="{2B850E6D-BB5C-7A46-A3BC-ABE026CB5318}" type="slidenum">
              <a:rPr lang="en-US" smtClean="0"/>
              <a:t>8</a:t>
            </a:fld>
            <a:endParaRPr lang="en-US"/>
          </a:p>
        </p:txBody>
      </p:sp>
    </p:spTree>
    <p:extLst>
      <p:ext uri="{BB962C8B-B14F-4D97-AF65-F5344CB8AC3E}">
        <p14:creationId xmlns:p14="http://schemas.microsoft.com/office/powerpoint/2010/main" val="397883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FE34-2B5B-A45F-A077-247B61630788}"/>
              </a:ext>
            </a:extLst>
          </p:cNvPr>
          <p:cNvSpPr>
            <a:spLocks noGrp="1"/>
          </p:cNvSpPr>
          <p:nvPr>
            <p:ph type="title"/>
          </p:nvPr>
        </p:nvSpPr>
        <p:spPr/>
        <p:txBody>
          <a:bodyPr/>
          <a:lstStyle/>
          <a:p>
            <a:r>
              <a:rPr lang="en-US" dirty="0"/>
              <a:t>Three types of Outliers</a:t>
            </a:r>
          </a:p>
        </p:txBody>
      </p:sp>
      <p:sp>
        <p:nvSpPr>
          <p:cNvPr id="3" name="Content Placeholder 2">
            <a:extLst>
              <a:ext uri="{FF2B5EF4-FFF2-40B4-BE49-F238E27FC236}">
                <a16:creationId xmlns:a16="http://schemas.microsoft.com/office/drawing/2014/main" id="{49AFCFAF-D44A-7A2C-B513-190EC19B1CF6}"/>
              </a:ext>
            </a:extLst>
          </p:cNvPr>
          <p:cNvSpPr>
            <a:spLocks noGrp="1"/>
          </p:cNvSpPr>
          <p:nvPr>
            <p:ph idx="1"/>
          </p:nvPr>
        </p:nvSpPr>
        <p:spPr/>
        <p:txBody>
          <a:bodyPr/>
          <a:lstStyle/>
          <a:p>
            <a:r>
              <a:rPr lang="en-US" dirty="0"/>
              <a:t>Global outliers</a:t>
            </a:r>
          </a:p>
          <a:p>
            <a:r>
              <a:rPr lang="en-US" dirty="0"/>
              <a:t>Contextual (or conditional) outliers</a:t>
            </a:r>
          </a:p>
          <a:p>
            <a:r>
              <a:rPr lang="en-US" dirty="0"/>
              <a:t>Collective outliers</a:t>
            </a:r>
          </a:p>
        </p:txBody>
      </p:sp>
      <p:sp>
        <p:nvSpPr>
          <p:cNvPr id="4" name="Slide Number Placeholder 3">
            <a:extLst>
              <a:ext uri="{FF2B5EF4-FFF2-40B4-BE49-F238E27FC236}">
                <a16:creationId xmlns:a16="http://schemas.microsoft.com/office/drawing/2014/main" id="{B87E0061-C2DC-1C91-57E5-CDA188D88933}"/>
              </a:ext>
            </a:extLst>
          </p:cNvPr>
          <p:cNvSpPr>
            <a:spLocks noGrp="1"/>
          </p:cNvSpPr>
          <p:nvPr>
            <p:ph type="sldNum" sz="quarter" idx="12"/>
          </p:nvPr>
        </p:nvSpPr>
        <p:spPr/>
        <p:txBody>
          <a:bodyPr/>
          <a:lstStyle/>
          <a:p>
            <a:fld id="{2B850E6D-BB5C-7A46-A3BC-ABE026CB5318}" type="slidenum">
              <a:rPr lang="en-US" smtClean="0"/>
              <a:t>9</a:t>
            </a:fld>
            <a:endParaRPr lang="en-US"/>
          </a:p>
        </p:txBody>
      </p:sp>
    </p:spTree>
    <p:extLst>
      <p:ext uri="{BB962C8B-B14F-4D97-AF65-F5344CB8AC3E}">
        <p14:creationId xmlns:p14="http://schemas.microsoft.com/office/powerpoint/2010/main" val="820809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5606</Words>
  <Application>Microsoft Macintosh PowerPoint</Application>
  <PresentationFormat>Widescreen</PresentationFormat>
  <Paragraphs>513</Paragraphs>
  <Slides>72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CMMIB10</vt:lpstr>
      <vt:lpstr>CMTI10</vt:lpstr>
      <vt:lpstr>Arial</vt:lpstr>
      <vt:lpstr>Calibri</vt:lpstr>
      <vt:lpstr>Calibri Light</vt:lpstr>
      <vt:lpstr>Cambria Math</vt:lpstr>
      <vt:lpstr>cmr10</vt:lpstr>
      <vt:lpstr>Office Theme</vt:lpstr>
      <vt:lpstr>Chapter 11 Outlier Detection</vt:lpstr>
      <vt:lpstr>Outline</vt:lpstr>
      <vt:lpstr>Motivation</vt:lpstr>
      <vt:lpstr>Outlier Detection versus Clustering</vt:lpstr>
      <vt:lpstr>Outline</vt:lpstr>
      <vt:lpstr>What Are Outliers? </vt:lpstr>
      <vt:lpstr>Outliers versus Noise</vt:lpstr>
      <vt:lpstr>Outlier Detection and Novelty detection</vt:lpstr>
      <vt:lpstr>Three types of Outliers</vt:lpstr>
      <vt:lpstr>Global Outliers</vt:lpstr>
      <vt:lpstr>Detecting Global Outliers</vt:lpstr>
      <vt:lpstr>Contextual Outliers</vt:lpstr>
      <vt:lpstr>Contextual versus Behavioral Attributes </vt:lpstr>
      <vt:lpstr>Contextual Outliers versus Global and Local Outliers</vt:lpstr>
      <vt:lpstr>Collective Outliers</vt:lpstr>
      <vt:lpstr>Applications of Collective Outliers</vt:lpstr>
      <vt:lpstr>Comparison among Multiple Types of Outliers</vt:lpstr>
      <vt:lpstr>Challenges of Outlier Detection</vt:lpstr>
      <vt:lpstr>Outlier Detection Methods: An Overview</vt:lpstr>
      <vt:lpstr>Supervised, Semi-Supervised, and Unsupervised Methods</vt:lpstr>
      <vt:lpstr>Statistical Methods, Proximity-based Methods, and Reconstruction-based Methods </vt:lpstr>
      <vt:lpstr>Outline</vt:lpstr>
      <vt:lpstr>General Idea</vt:lpstr>
      <vt:lpstr>Detection of Univariate Outliers Based on Normal Distribution</vt:lpstr>
      <vt:lpstr>Boxplot Visualization</vt:lpstr>
      <vt:lpstr>Grubb’s Test </vt:lpstr>
      <vt:lpstr>Detection of Multivariate Outliers </vt:lpstr>
      <vt:lpstr>Multivariate Outlier Detection Using the χ2-statistic</vt:lpstr>
      <vt:lpstr>Using a Mixture of Parametric Distributions </vt:lpstr>
      <vt:lpstr>A Nonparametric Method: Using Histogram</vt:lpstr>
      <vt:lpstr>Kernel Density Estimation </vt:lpstr>
      <vt:lpstr>Pros and Cons of Statistical Methods</vt:lpstr>
      <vt:lpstr>Outline</vt:lpstr>
      <vt:lpstr>Proximity-Based Approaches</vt:lpstr>
      <vt:lpstr>Distance-Based Outlier Detection </vt:lpstr>
      <vt:lpstr>Density-Based Outlier Detection</vt:lpstr>
      <vt:lpstr>k-Distance</vt:lpstr>
      <vt:lpstr>Reachability Distance and Local Outlier Factor</vt:lpstr>
      <vt:lpstr>Nice Properties of the Local Outlier Factor</vt:lpstr>
      <vt:lpstr>Outline</vt:lpstr>
      <vt:lpstr>Reconstruction-Based Approaches: Example</vt:lpstr>
      <vt:lpstr>Key questions in Reconstruction-based Outlier Detection Methods</vt:lpstr>
      <vt:lpstr>Matrix Factorization Based Methods for Numeric Data</vt:lpstr>
      <vt:lpstr>Illustration</vt:lpstr>
      <vt:lpstr>Algorithm</vt:lpstr>
      <vt:lpstr>Singular Value Decomposition (SVD)</vt:lpstr>
      <vt:lpstr>Drawbacks of Matrix Factorization Based Method on Categorical Data</vt:lpstr>
      <vt:lpstr>Creating a Code Table (Dictionary)</vt:lpstr>
      <vt:lpstr>Outline</vt:lpstr>
      <vt:lpstr>Three Clustering-based Outlier Detection Approaches</vt:lpstr>
      <vt:lpstr>Classification-Based Approaches</vt:lpstr>
      <vt:lpstr>Outlier Detection by Semi-supervised Learning</vt:lpstr>
      <vt:lpstr>Outline</vt:lpstr>
      <vt:lpstr>Identifying Context</vt:lpstr>
      <vt:lpstr>Modeling Normal Behavior with Respect to Contexts</vt:lpstr>
      <vt:lpstr>Collective Outliers</vt:lpstr>
      <vt:lpstr>Collective Outlier Detection on Graph Data </vt:lpstr>
      <vt:lpstr>Outline</vt:lpstr>
      <vt:lpstr>Challenges: Outlier Detection in High-Dimensional Data</vt:lpstr>
      <vt:lpstr>Extending Conventional Outlier Detection</vt:lpstr>
      <vt:lpstr>Finding Outliers in Subspaces</vt:lpstr>
      <vt:lpstr>A Grid-Based Subspace Outlier Detection Method</vt:lpstr>
      <vt:lpstr>Measuring Sparsity of Regions in Subspaces</vt:lpstr>
      <vt:lpstr>Detecting Outliers</vt:lpstr>
      <vt:lpstr>Outlier Detection Ensemble</vt:lpstr>
      <vt:lpstr>Outlier Detection Ensemble</vt:lpstr>
      <vt:lpstr>Key Issues</vt:lpstr>
      <vt:lpstr>Taming High-Dimensionality by Deep Learning</vt:lpstr>
      <vt:lpstr>Using Deep Learning as Pre-processing</vt:lpstr>
      <vt:lpstr>Integrating Embedding Learning and Outlier Detection</vt:lpstr>
      <vt:lpstr>Modeling High-Dimensional Outliers</vt:lpstr>
      <vt:lpstr>ABOD Example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Outlier Detection</dc:title>
  <dc:creator>Jian Pei, Ph.D.</dc:creator>
  <cp:lastModifiedBy>Jian Pei</cp:lastModifiedBy>
  <cp:revision>3</cp:revision>
  <dcterms:created xsi:type="dcterms:W3CDTF">2023-04-10T01:14:11Z</dcterms:created>
  <dcterms:modified xsi:type="dcterms:W3CDTF">2023-05-27T02:40:14Z</dcterms:modified>
</cp:coreProperties>
</file>