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1854" r:id="rId2"/>
    <p:sldId id="357" r:id="rId3"/>
    <p:sldId id="353" r:id="rId4"/>
    <p:sldId id="333" r:id="rId5"/>
    <p:sldId id="334" r:id="rId6"/>
    <p:sldId id="1944" r:id="rId7"/>
    <p:sldId id="1945" r:id="rId8"/>
    <p:sldId id="1946" r:id="rId9"/>
    <p:sldId id="1947" r:id="rId10"/>
    <p:sldId id="1948" r:id="rId11"/>
    <p:sldId id="1949" r:id="rId12"/>
    <p:sldId id="1950" r:id="rId13"/>
    <p:sldId id="1951" r:id="rId14"/>
    <p:sldId id="1952" r:id="rId15"/>
    <p:sldId id="1953" r:id="rId16"/>
    <p:sldId id="1954" r:id="rId17"/>
    <p:sldId id="2005" r:id="rId18"/>
    <p:sldId id="1955" r:id="rId19"/>
    <p:sldId id="1956" r:id="rId20"/>
    <p:sldId id="1957" r:id="rId21"/>
    <p:sldId id="1958" r:id="rId22"/>
    <p:sldId id="1959" r:id="rId23"/>
    <p:sldId id="1960" r:id="rId24"/>
    <p:sldId id="1961" r:id="rId25"/>
    <p:sldId id="1962" r:id="rId26"/>
    <p:sldId id="2006" r:id="rId27"/>
    <p:sldId id="1963" r:id="rId28"/>
    <p:sldId id="1964" r:id="rId29"/>
    <p:sldId id="1965" r:id="rId30"/>
    <p:sldId id="1966" r:id="rId31"/>
    <p:sldId id="1967" r:id="rId32"/>
    <p:sldId id="1968" r:id="rId33"/>
    <p:sldId id="1969" r:id="rId34"/>
    <p:sldId id="1970" r:id="rId35"/>
    <p:sldId id="1971" r:id="rId36"/>
    <p:sldId id="1972" r:id="rId37"/>
    <p:sldId id="1973" r:id="rId38"/>
    <p:sldId id="2007" r:id="rId39"/>
    <p:sldId id="1975" r:id="rId40"/>
    <p:sldId id="1976" r:id="rId41"/>
    <p:sldId id="1977" r:id="rId42"/>
    <p:sldId id="1978" r:id="rId43"/>
    <p:sldId id="1979" r:id="rId44"/>
    <p:sldId id="1980" r:id="rId45"/>
    <p:sldId id="1981" r:id="rId46"/>
    <p:sldId id="1982" r:id="rId47"/>
    <p:sldId id="1983" r:id="rId48"/>
    <p:sldId id="2008" r:id="rId49"/>
    <p:sldId id="1985" r:id="rId50"/>
    <p:sldId id="1986" r:id="rId51"/>
    <p:sldId id="1987" r:id="rId52"/>
    <p:sldId id="1988" r:id="rId53"/>
    <p:sldId id="1989" r:id="rId54"/>
    <p:sldId id="1990" r:id="rId55"/>
    <p:sldId id="1991" r:id="rId56"/>
    <p:sldId id="1992" r:id="rId57"/>
    <p:sldId id="1993" r:id="rId58"/>
    <p:sldId id="1994" r:id="rId59"/>
    <p:sldId id="1995" r:id="rId60"/>
    <p:sldId id="1996" r:id="rId61"/>
    <p:sldId id="1997" r:id="rId62"/>
    <p:sldId id="1998" r:id="rId63"/>
    <p:sldId id="1999" r:id="rId64"/>
    <p:sldId id="2000" r:id="rId65"/>
    <p:sldId id="2001" r:id="rId66"/>
    <p:sldId id="2002" r:id="rId67"/>
    <p:sldId id="2003" r:id="rId68"/>
    <p:sldId id="2004" r:id="rId69"/>
  </p:sldIdLst>
  <p:sldSz cx="12192000" cy="6858000"/>
  <p:notesSz cx="7010400" cy="9296400"/>
  <p:defaultTextStyle>
    <a:defPPr>
      <a:defRPr lang="en-US"/>
    </a:defPPr>
    <a:lvl1pPr marL="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Yang, Carl" initials="YC [17]" lastIdx="1" clrIdx="6"/>
  <p:cmAuthor id="1" name="Xueqing Liu" initials="XL" lastIdx="34" clrIdx="0"/>
  <p:cmAuthor id="8" name="Yang, Carl" initials="YC [19]" lastIdx="1" clrIdx="7"/>
  <p:cmAuthor id="2" name="Yang, Carl" initials="YC" lastIdx="4" clrIdx="1"/>
  <p:cmAuthor id="9" name="Yang, Carl" initials="YC [20]" lastIdx="1" clrIdx="8"/>
  <p:cmAuthor id="3" name="Yang, Carl" initials="YC [13]" lastIdx="1" clrIdx="2"/>
  <p:cmAuthor id="4" name="Yang, Carl" initials="YC [14]" lastIdx="1" clrIdx="3"/>
  <p:cmAuthor id="5" name="Yang, Carl" initials="YC [15]" lastIdx="1" clrIdx="4"/>
  <p:cmAuthor id="6" name="Yang, Carl" initials="YC [1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80"/>
    <a:srgbClr val="F0CDBC"/>
    <a:srgbClr val="BD582C"/>
    <a:srgbClr val="E48312"/>
    <a:srgbClr val="94A088"/>
    <a:srgbClr val="0033CC"/>
    <a:srgbClr val="7F7F7F"/>
    <a:srgbClr val="865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0" autoAdjust="0"/>
    <p:restoredTop sz="79196" autoAdjust="0"/>
  </p:normalViewPr>
  <p:slideViewPr>
    <p:cSldViewPr snapToGrid="0">
      <p:cViewPr varScale="1">
        <p:scale>
          <a:sx n="108" d="100"/>
          <a:sy n="108" d="100"/>
        </p:scale>
        <p:origin x="85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35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F87AF23C-6CAB-4A6A-B3BC-A88F610E0570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7" tIns="46584" rIns="93167" bIns="465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A6F8110F-5CB8-4B7A-89C2-96B671E6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273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0643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8323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55780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3850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154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6502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6ED6E-2707-4405-B04E-17ED5B43729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3366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899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834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Assuming mean-squared error</a:t>
            </a:r>
          </a:p>
        </p:txBody>
      </p:sp>
    </p:spTree>
    <p:extLst>
      <p:ext uri="{BB962C8B-B14F-4D97-AF65-F5344CB8AC3E}">
        <p14:creationId xmlns:p14="http://schemas.microsoft.com/office/powerpoint/2010/main" val="255647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F62D23-8896-4EEE-A236-2EE6A1E2D2E7}" type="slidenum">
              <a:rPr lang="zh-CN" altLang="en-US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25139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994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i is the index of model parameter (</a:t>
            </a:r>
            <a:r>
              <a:rPr lang="en-US" altLang="en-US"/>
              <a:t>thet</a:t>
            </a:r>
            <a:r>
              <a:rPr lang="en-US" altLang="en-US" dirty="0"/>
              <a:t>a</a:t>
            </a:r>
            <a:r>
              <a:rPr lang="en-US" altLang="en-US"/>
              <a:t>_</a:t>
            </a:r>
            <a:r>
              <a:rPr lang="en-US" altLang="en-US" dirty="0" err="1"/>
              <a:t>i</a:t>
            </a:r>
            <a:r>
              <a:rPr lang="en-US" alt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9798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5977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04646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792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6ED6E-2707-4405-B04E-17ED5B43729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39263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02339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637750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7891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350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F62D23-8896-4EEE-A236-2EE6A1E2D2E7}" type="slidenum">
              <a:rPr lang="zh-CN" altLang="en-US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15635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02214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E24-649D-4758-BA5D-C4DD96330B0B}" type="slidenum">
              <a:rPr lang="zh-CN" altLang="en-US" smtClean="0"/>
              <a:pPr/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12805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78818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5560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6571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78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14594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6ED6E-2707-4405-B04E-17ED5B43729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78316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21516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1434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4B604-ECE9-EC42-99B8-563A06FD76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245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14108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5528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43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31810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9283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1794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664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9357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6ED6E-2707-4405-B04E-17ED5B43729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53426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637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09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4B604-ECE9-EC42-99B8-563A06FD76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07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859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E24-649D-4758-BA5D-C4DD96330B0B}" type="slidenum">
              <a:rPr lang="zh-CN" altLang="en-US" smtClean="0"/>
              <a:pPr/>
              <a:t>53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35157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E24-649D-4758-BA5D-C4DD96330B0B}" type="slidenum">
              <a:rPr lang="zh-CN" altLang="en-US" smtClean="0"/>
              <a:pPr/>
              <a:t>54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00226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404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E24-649D-4758-BA5D-C4DD96330B0B}" type="slidenum">
              <a:rPr lang="zh-CN" altLang="en-US" smtClean="0"/>
              <a:pPr/>
              <a:t>56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13396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639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47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36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CDE24-649D-4758-BA5D-C4DD96330B0B}" type="slidenum">
              <a:rPr lang="zh-CN" altLang="en-US" smtClean="0"/>
              <a:pPr/>
              <a:t>60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58974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02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60151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712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768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413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4136ED6E-2707-4405-B04E-17ED5B43729F}" type="slidenum">
              <a:rPr lang="en-US" altLang="en-US"/>
              <a:pPr algn="r">
                <a:spcBef>
                  <a:spcPct val="0"/>
                </a:spcBef>
              </a:pPr>
              <a:t>65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12880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4009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232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8936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r>
              <a:rPr lang="en-US" altLang="en-US" dirty="0"/>
              <a:t>Neural network playground</a:t>
            </a:r>
          </a:p>
          <a:p>
            <a:r>
              <a:rPr lang="en-US" altLang="en-US" dirty="0"/>
              <a:t>http://</a:t>
            </a:r>
            <a:r>
              <a:rPr lang="en-US" altLang="en-US" dirty="0" err="1"/>
              <a:t>playground.tensorflow.org</a:t>
            </a:r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693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99F7B991-FBED-4023-97D0-19E631117DA6}" type="slidenum">
              <a:rPr lang="en-US" altLang="en-US"/>
              <a:pPr algn="r"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1229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500" y="2343945"/>
            <a:ext cx="11303000" cy="1034256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6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5871" y="3529775"/>
            <a:ext cx="10058400" cy="782070"/>
          </a:xfrm>
        </p:spPr>
        <p:txBody>
          <a:bodyPr lIns="91436" rIns="91436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0"/>
            <a:ext cx="12244106" cy="228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4463419"/>
            <a:ext cx="12192000" cy="23961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51" indent="-461951">
              <a:defRPr sz="2800"/>
            </a:lvl1pPr>
            <a:lvl2pPr marL="738170" indent="-538149">
              <a:defRPr sz="2800"/>
            </a:lvl2pPr>
            <a:lvl3pPr marL="858817" indent="-474651">
              <a:defRPr sz="2800"/>
            </a:lvl3pPr>
            <a:lvl4pPr marL="1144559" indent="-522275">
              <a:defRPr sz="2800"/>
            </a:lvl4pPr>
            <a:lvl5pPr marL="1376328" indent="-507987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BBE72-F4A8-4AEF-B64A-D202B67876B5}" type="datetime4">
              <a:rPr lang="en-US"/>
              <a:pPr>
                <a:defRPr/>
              </a:pPr>
              <a:t>February 17, 2023</a:t>
            </a:fld>
            <a:endParaRPr lang="en-US"/>
          </a:p>
        </p:txBody>
      </p:sp>
      <p:sp>
        <p:nvSpPr>
          <p:cNvPr id="3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4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68426F2-5B58-40D3-B93A-1FBF49D4FF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91793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5" y="286607"/>
            <a:ext cx="11369963" cy="67397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3"/>
            <a:ext cx="11406908" cy="520930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6"/>
            <a:ext cx="1066800" cy="273844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b="0" smtClean="0"/>
              <a:pPr/>
              <a:t>‹#›</a:t>
            </a:fld>
            <a:endParaRPr lang="en-US" sz="16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2" r:id="rId3"/>
  </p:sldLayoutIdLst>
  <p:hf hdr="0" ft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05" indent="-341305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74" indent="-37305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9" indent="-30002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91" indent="-290506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74632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9.tiff"/><Relationship Id="rId9" Type="http://schemas.openxmlformats.org/officeDocument/2006/relationships/image" Target="../media/image9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13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13" Type="http://schemas.openxmlformats.org/officeDocument/2006/relationships/image" Target="../media/image150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130.png"/><Relationship Id="rId10" Type="http://schemas.openxmlformats.org/officeDocument/2006/relationships/image" Target="../media/image120.png"/><Relationship Id="rId9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5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1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1.png"/><Relationship Id="rId4" Type="http://schemas.openxmlformats.org/officeDocument/2006/relationships/image" Target="../media/image2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0.png"/><Relationship Id="rId4" Type="http://schemas.openxmlformats.org/officeDocument/2006/relationships/image" Target="../media/image1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37.png"/><Relationship Id="rId4" Type="http://schemas.openxmlformats.org/officeDocument/2006/relationships/image" Target="../media/image116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layground.tensorflow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10. Deep Learning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114235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Basic Concepts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Improve Training of Deep Learning Models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Convolutional Neural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Recurrent Neural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600" dirty="0"/>
              <a:t>Graph</a:t>
            </a:r>
            <a:r>
              <a:rPr lang="en-US" altLang="en-US" sz="3600" dirty="0"/>
              <a:t> Neural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4044911" y="1323482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4CF42-B5EE-4636-884F-E059AD4C7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920" y="1264127"/>
            <a:ext cx="7123216" cy="1645920"/>
          </a:xfrm>
          <a:prstGeom prst="rect">
            <a:avLst/>
          </a:prstGeom>
        </p:spPr>
      </p:pic>
      <p:sp>
        <p:nvSpPr>
          <p:cNvPr id="4" name="Rectangle 4098">
            <a:extLst>
              <a:ext uri="{FF2B5EF4-FFF2-40B4-BE49-F238E27FC236}">
                <a16:creationId xmlns:a16="http://schemas.microsoft.com/office/drawing/2014/main" id="{69D73C1A-67E7-451B-BDC4-7E610968D2CC}"/>
              </a:ext>
            </a:extLst>
          </p:cNvPr>
          <p:cNvSpPr txBox="1">
            <a:spLocks noChangeArrowheads="1"/>
          </p:cNvSpPr>
          <p:nvPr/>
        </p:nvSpPr>
        <p:spPr>
          <a:xfrm>
            <a:off x="485775" y="47627"/>
            <a:ext cx="11001375" cy="941387"/>
          </a:xfrm>
          <a:prstGeom prst="rect">
            <a:avLst/>
          </a:prstGeom>
          <a:noFill/>
        </p:spPr>
        <p:txBody>
          <a:bodyPr vert="horz" lIns="92075" tIns="46038" rIns="92075" bIns="46038" rtlCol="0" anchor="b">
            <a:normAutofit/>
          </a:bodyPr>
          <a:lstStyle>
            <a:lvl1pPr algn="ctr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1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  <a:ea typeface="+mj-ea"/>
                <a:cs typeface="+mj-cs"/>
              </a:defRPr>
            </a:lvl1pPr>
          </a:lstStyle>
          <a:p>
            <a:r>
              <a:rPr lang="en-US" altLang="en-US"/>
              <a:t>Feed-forward Neural Networks</a:t>
            </a:r>
            <a:endParaRPr lang="en-US" altLang="en-US" sz="40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048DC97-2D75-4688-A889-3E4DCC09E0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919118"/>
              </p:ext>
            </p:extLst>
          </p:nvPr>
        </p:nvGraphicFramePr>
        <p:xfrm>
          <a:off x="1922462" y="3429000"/>
          <a:ext cx="8128000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695">
                  <a:extLst>
                    <a:ext uri="{9D8B030D-6E8A-4147-A177-3AD203B41FA5}">
                      <a16:colId xmlns:a16="http://schemas.microsoft.com/office/drawing/2014/main" val="3659733413"/>
                    </a:ext>
                  </a:extLst>
                </a:gridCol>
                <a:gridCol w="1331843">
                  <a:extLst>
                    <a:ext uri="{9D8B030D-6E8A-4147-A177-3AD203B41FA5}">
                      <a16:colId xmlns:a16="http://schemas.microsoft.com/office/drawing/2014/main" val="265179195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22162751"/>
                    </a:ext>
                  </a:extLst>
                </a:gridCol>
                <a:gridCol w="2963862">
                  <a:extLst>
                    <a:ext uri="{9D8B030D-6E8A-4147-A177-3AD203B41FA5}">
                      <a16:colId xmlns:a16="http://schemas.microsoft.com/office/drawing/2014/main" val="29328843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 =  sign (X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 – X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-0.5)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</a:t>
                      </a:r>
                      <a:r>
                        <a:rPr lang="en-US" altLang="zh-CN" baseline="-25000"/>
                        <a:t>2</a:t>
                      </a:r>
                      <a:r>
                        <a:rPr lang="en-US"/>
                        <a:t> </a:t>
                      </a:r>
                      <a:r>
                        <a:rPr lang="en-US" dirty="0"/>
                        <a:t>=  sign (X</a:t>
                      </a:r>
                      <a:r>
                        <a:rPr lang="en-US" baseline="-25000" dirty="0"/>
                        <a:t>2</a:t>
                      </a:r>
                      <a:r>
                        <a:rPr lang="en-US" dirty="0"/>
                        <a:t> – X</a:t>
                      </a:r>
                      <a:r>
                        <a:rPr lang="en-US" baseline="-25000" dirty="0"/>
                        <a:t>1</a:t>
                      </a:r>
                      <a:r>
                        <a:rPr lang="en-US" dirty="0"/>
                        <a:t> + 0.5)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281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421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542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585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050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9491730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Learning NN Parameters</a:t>
            </a:r>
            <a:endParaRPr lang="en-US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A76B26-6827-AF48-8253-87704E902958}"/>
                  </a:ext>
                </a:extLst>
              </p:cNvPr>
              <p:cNvSpPr txBox="1"/>
              <p:nvPr/>
            </p:nvSpPr>
            <p:spPr>
              <a:xfrm>
                <a:off x="1280904" y="1979537"/>
                <a:ext cx="1286934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EA76B26-6827-AF48-8253-87704E902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904" y="1979537"/>
                <a:ext cx="1286934" cy="384721"/>
              </a:xfrm>
              <a:prstGeom prst="rect">
                <a:avLst/>
              </a:prstGeom>
              <a:blipFill>
                <a:blip r:embed="rId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FF0ABA3-CBF7-694D-9F3A-45E145257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094" y="1625600"/>
            <a:ext cx="1554012" cy="1092597"/>
          </a:xfrm>
          <a:prstGeom prst="rect">
            <a:avLst/>
          </a:prstGeom>
          <a:ln w="19050">
            <a:solidFill>
              <a:schemeClr val="dk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C5841A-6738-ED46-9A4F-B897F02D90AD}"/>
              </a:ext>
            </a:extLst>
          </p:cNvPr>
          <p:cNvSpPr txBox="1"/>
          <p:nvPr/>
        </p:nvSpPr>
        <p:spPr>
          <a:xfrm>
            <a:off x="2619211" y="2849208"/>
            <a:ext cx="22577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Multilayer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3EA49D-7CE2-1547-BB09-AC95FCD80C0A}"/>
                  </a:ext>
                </a:extLst>
              </p:cNvPr>
              <p:cNvSpPr txBox="1"/>
              <p:nvPr/>
            </p:nvSpPr>
            <p:spPr>
              <a:xfrm>
                <a:off x="4862222" y="1837888"/>
                <a:ext cx="1919112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Predicted output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3EA49D-7CE2-1547-BB09-AC95FCD80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2222" y="1837888"/>
                <a:ext cx="1919112" cy="677108"/>
              </a:xfrm>
              <a:prstGeom prst="rect">
                <a:avLst/>
              </a:prstGeom>
              <a:blipFill>
                <a:blip r:embed="rId5"/>
                <a:stretch>
                  <a:fillRect l="-658" t="-3704" r="-3947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7DDD54-989D-5242-9B0C-662032220013}"/>
                  </a:ext>
                </a:extLst>
              </p:cNvPr>
              <p:cNvSpPr txBox="1"/>
              <p:nvPr/>
            </p:nvSpPr>
            <p:spPr>
              <a:xfrm>
                <a:off x="8384500" y="1837888"/>
                <a:ext cx="154979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Ground truth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7DDD54-989D-5242-9B0C-662032220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500" y="1837888"/>
                <a:ext cx="1549795" cy="677108"/>
              </a:xfrm>
              <a:prstGeom prst="rect">
                <a:avLst/>
              </a:prstGeom>
              <a:blipFill>
                <a:blip r:embed="rId6"/>
                <a:stretch>
                  <a:fillRect l="-1639" t="-3704" r="-4918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677B6BC-F672-DD45-8357-C109F54A3F9D}"/>
                  </a:ext>
                </a:extLst>
              </p:cNvPr>
              <p:cNvSpPr/>
              <p:nvPr/>
            </p:nvSpPr>
            <p:spPr>
              <a:xfrm>
                <a:off x="7184590" y="1773571"/>
                <a:ext cx="796654" cy="796654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(.)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677B6BC-F672-DD45-8357-C109F54A3F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90" y="1773571"/>
                <a:ext cx="796654" cy="796654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08CE04F-C554-D748-B4E4-EF2563C0C6D4}"/>
              </a:ext>
            </a:extLst>
          </p:cNvPr>
          <p:cNvSpPr txBox="1"/>
          <p:nvPr/>
        </p:nvSpPr>
        <p:spPr>
          <a:xfrm>
            <a:off x="6617405" y="1240879"/>
            <a:ext cx="232339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Loss (error)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5A6284-927D-E643-808C-D727933D733E}"/>
                  </a:ext>
                </a:extLst>
              </p:cNvPr>
              <p:cNvSpPr txBox="1"/>
              <p:nvPr/>
            </p:nvSpPr>
            <p:spPr>
              <a:xfrm>
                <a:off x="6815272" y="3236639"/>
                <a:ext cx="153528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Loss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5A6284-927D-E643-808C-D727933D7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272" y="3236639"/>
                <a:ext cx="1535289" cy="384721"/>
              </a:xfrm>
              <a:prstGeom prst="rect">
                <a:avLst/>
              </a:prstGeom>
              <a:blipFill>
                <a:blip r:embed="rId8"/>
                <a:stretch>
                  <a:fillRect t="-6452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78A7E2-79DD-6340-92CD-8592F11C7BB2}"/>
              </a:ext>
            </a:extLst>
          </p:cNvPr>
          <p:cNvCxnSpPr>
            <a:stCxn id="2" idx="3"/>
            <a:endCxn id="6" idx="1"/>
          </p:cNvCxnSpPr>
          <p:nvPr/>
        </p:nvCxnSpPr>
        <p:spPr>
          <a:xfrm>
            <a:off x="2567838" y="2171898"/>
            <a:ext cx="40325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AAF566-7BB1-314F-8334-620018A17347}"/>
              </a:ext>
            </a:extLst>
          </p:cNvPr>
          <p:cNvCxnSpPr>
            <a:stCxn id="6" idx="3"/>
            <a:endCxn id="4" idx="1"/>
          </p:cNvCxnSpPr>
          <p:nvPr/>
        </p:nvCxnSpPr>
        <p:spPr>
          <a:xfrm>
            <a:off x="4525106" y="2171899"/>
            <a:ext cx="337116" cy="4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1951C32-EEED-9548-8EA6-36B8EDD65680}"/>
              </a:ext>
            </a:extLst>
          </p:cNvPr>
          <p:cNvCxnSpPr>
            <a:stCxn id="4" idx="3"/>
            <a:endCxn id="7" idx="2"/>
          </p:cNvCxnSpPr>
          <p:nvPr/>
        </p:nvCxnSpPr>
        <p:spPr>
          <a:xfrm flipV="1">
            <a:off x="6781334" y="2171898"/>
            <a:ext cx="403256" cy="4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80B6C3-B31E-434D-BDCA-AE63117CA4C9}"/>
              </a:ext>
            </a:extLst>
          </p:cNvPr>
          <p:cNvCxnSpPr>
            <a:stCxn id="9" idx="1"/>
            <a:endCxn id="7" idx="6"/>
          </p:cNvCxnSpPr>
          <p:nvPr/>
        </p:nvCxnSpPr>
        <p:spPr>
          <a:xfrm flipH="1" flipV="1">
            <a:off x="7981244" y="2171898"/>
            <a:ext cx="403256" cy="4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34E5F82-F4A4-0E49-B03A-3B64102FF902}"/>
              </a:ext>
            </a:extLst>
          </p:cNvPr>
          <p:cNvCxnSpPr>
            <a:stCxn id="7" idx="4"/>
            <a:endCxn id="10" idx="0"/>
          </p:cNvCxnSpPr>
          <p:nvPr/>
        </p:nvCxnSpPr>
        <p:spPr>
          <a:xfrm>
            <a:off x="7582917" y="2570225"/>
            <a:ext cx="0" cy="666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20CBD252-1108-5B40-ABE1-3A30121F1F4E}"/>
              </a:ext>
            </a:extLst>
          </p:cNvPr>
          <p:cNvCxnSpPr>
            <a:stCxn id="10" idx="1"/>
            <a:endCxn id="3" idx="2"/>
          </p:cNvCxnSpPr>
          <p:nvPr/>
        </p:nvCxnSpPr>
        <p:spPr>
          <a:xfrm rot="10800000">
            <a:off x="3748100" y="3233930"/>
            <a:ext cx="3067172" cy="19507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124EF31-9A02-F14C-8E36-B81443247892}"/>
              </a:ext>
            </a:extLst>
          </p:cNvPr>
          <p:cNvSpPr txBox="1"/>
          <p:nvPr/>
        </p:nvSpPr>
        <p:spPr>
          <a:xfrm>
            <a:off x="4399740" y="3393152"/>
            <a:ext cx="21221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4099">
                <a:extLst>
                  <a:ext uri="{FF2B5EF4-FFF2-40B4-BE49-F238E27FC236}">
                    <a16:creationId xmlns:a16="http://schemas.microsoft.com/office/drawing/2014/main" id="{2DB2D713-6EAB-3E49-8319-B1F41078EF0A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85775" y="3843898"/>
                <a:ext cx="11390136" cy="2957657"/>
              </a:xfrm>
              <a:prstGeom prst="rect">
                <a:avLst/>
              </a:prstGeom>
              <a:noFill/>
            </p:spPr>
            <p:txBody>
              <a:bodyPr vert="horz" lIns="92075" tIns="46038" rIns="92075" bIns="4603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altLang="en-US" b="1" dirty="0"/>
                  <a:t>Gradient Descent Algorithm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en-US" b="1" dirty="0"/>
                  <a:t>Input</a:t>
                </a:r>
                <a:r>
                  <a:rPr lang="en-US" altLang="en-US" dirty="0"/>
                  <a:t>: Training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en-US" dirty="0"/>
                  <a:t> and its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en-US" dirty="0"/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altLang="en-US" b="1" dirty="0"/>
                  <a:t>Feed Forward</a:t>
                </a:r>
                <a:r>
                  <a:rPr lang="en-US" altLang="en-US" dirty="0"/>
                  <a:t>: Get prediction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MLP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, and loss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dirty="0"/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altLang="en-US" b="1" dirty="0"/>
                  <a:t>Compute Gradient</a:t>
                </a:r>
                <a:r>
                  <a:rPr lang="en-US" altLang="en-US" dirty="0"/>
                  <a:t>: For each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en-US" dirty="0"/>
                  <a:t> (weights, bias), compute its gradient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altLang="en-US" dirty="0"/>
              </a:p>
              <a:p>
                <a:pPr marL="457200" indent="-4572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altLang="en-US" b="1" dirty="0"/>
                  <a:t>Update Parameter</a:t>
                </a:r>
                <a:r>
                  <a:rPr lang="en-US" alt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altLang="en-US" dirty="0"/>
              </a:p>
              <a:p>
                <a:pPr>
                  <a:spcAft>
                    <a:spcPts val="600"/>
                  </a:spcAft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30" name="Rectangle 4099">
                <a:extLst>
                  <a:ext uri="{FF2B5EF4-FFF2-40B4-BE49-F238E27FC236}">
                    <a16:creationId xmlns:a16="http://schemas.microsoft.com/office/drawing/2014/main" id="{2DB2D713-6EAB-3E49-8319-B1F41078E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3843898"/>
                <a:ext cx="11390136" cy="2957657"/>
              </a:xfrm>
              <a:prstGeom prst="rect">
                <a:avLst/>
              </a:prstGeom>
              <a:blipFill>
                <a:blip r:embed="rId9"/>
                <a:stretch>
                  <a:fillRect l="-445" t="-1282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F6FDE1E-5366-5E4D-99DF-B1933091049F}"/>
              </a:ext>
            </a:extLst>
          </p:cNvPr>
          <p:cNvSpPr txBox="1"/>
          <p:nvPr/>
        </p:nvSpPr>
        <p:spPr>
          <a:xfrm>
            <a:off x="8726312" y="6254044"/>
            <a:ext cx="197555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Explained later</a:t>
            </a:r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B8634153-975B-6547-802F-EE9042975AEC}"/>
              </a:ext>
            </a:extLst>
          </p:cNvPr>
          <p:cNvSpPr/>
          <p:nvPr/>
        </p:nvSpPr>
        <p:spPr>
          <a:xfrm rot="10800000">
            <a:off x="9386785" y="5896480"/>
            <a:ext cx="327305" cy="3895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0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Empirical Explanation of Gradient Descent</a:t>
            </a:r>
            <a:endParaRPr lang="en-US" alt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6AF1F-584F-FE4C-9EEF-C23FEFABE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62" y="1309634"/>
            <a:ext cx="6255520" cy="33865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4099">
                <a:extLst>
                  <a:ext uri="{FF2B5EF4-FFF2-40B4-BE49-F238E27FC236}">
                    <a16:creationId xmlns:a16="http://schemas.microsoft.com/office/drawing/2014/main" id="{7C0508A0-FC53-244C-8D3A-99F1727AB444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649157" y="1546701"/>
                <a:ext cx="5351182" cy="5147610"/>
              </a:xfrm>
              <a:prstGeom prst="rect">
                <a:avLst/>
              </a:prstGeom>
              <a:noFill/>
            </p:spPr>
            <p:txBody>
              <a:bodyPr vert="horz" lIns="92075" tIns="46038" rIns="92075" bIns="4603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dirty="0"/>
                  <a:t>Our objective is to minimize the loss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dirty="0"/>
                  <a:t>, which is a function of the model parameters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A gradient measures how much the output of a function changes if you change the inputs a little bit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We update the parameters, based on their gradients, so that the loss function is going ‘downhill’</a:t>
                </a:r>
              </a:p>
            </p:txBody>
          </p:sp>
        </mc:Choice>
        <mc:Fallback xmlns="">
          <p:sp>
            <p:nvSpPr>
              <p:cNvPr id="20" name="Rectangle 4099">
                <a:extLst>
                  <a:ext uri="{FF2B5EF4-FFF2-40B4-BE49-F238E27FC236}">
                    <a16:creationId xmlns:a16="http://schemas.microsoft.com/office/drawing/2014/main" id="{7C0508A0-FC53-244C-8D3A-99F1727AB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9157" y="1546701"/>
                <a:ext cx="5351182" cy="5147610"/>
              </a:xfrm>
              <a:prstGeom prst="rect">
                <a:avLst/>
              </a:prstGeom>
              <a:blipFill>
                <a:blip r:embed="rId4"/>
                <a:stretch>
                  <a:fillRect l="-948" t="-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31C7C4C-C8B2-D54A-B787-E8BC3A5134CF}"/>
                  </a:ext>
                </a:extLst>
              </p:cNvPr>
              <p:cNvSpPr/>
              <p:nvPr/>
            </p:nvSpPr>
            <p:spPr>
              <a:xfrm>
                <a:off x="485775" y="4911586"/>
                <a:ext cx="2689326" cy="8988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altLang="en-US" sz="24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31C7C4C-C8B2-D54A-B787-E8BC3A5134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4911586"/>
                <a:ext cx="2689326" cy="898836"/>
              </a:xfrm>
              <a:prstGeom prst="rect">
                <a:avLst/>
              </a:prstGeom>
              <a:blipFill>
                <a:blip r:embed="rId5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F05079-C8CA-964F-9828-755572C805EE}"/>
                  </a:ext>
                </a:extLst>
              </p:cNvPr>
              <p:cNvSpPr txBox="1"/>
              <p:nvPr/>
            </p:nvSpPr>
            <p:spPr>
              <a:xfrm>
                <a:off x="1185334" y="5979376"/>
                <a:ext cx="54638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400" dirty="0"/>
                  <a:t> is the </a:t>
                </a:r>
                <a:r>
                  <a:rPr lang="en-US" sz="2400" b="1" i="1" dirty="0"/>
                  <a:t>learning rate</a:t>
                </a:r>
                <a:r>
                  <a:rPr lang="en-US" sz="2400" dirty="0"/>
                  <a:t>, which controls the ’step size’ of the optimization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F05079-C8CA-964F-9828-755572C80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334" y="5979376"/>
                <a:ext cx="5463823" cy="830997"/>
              </a:xfrm>
              <a:prstGeom prst="rect">
                <a:avLst/>
              </a:prstGeom>
              <a:blipFill>
                <a:blip r:embed="rId6"/>
                <a:stretch>
                  <a:fillRect l="-1620" t="-3030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7893F1-3A82-0C4A-8CCF-6601128E7673}"/>
              </a:ext>
            </a:extLst>
          </p:cNvPr>
          <p:cNvCxnSpPr/>
          <p:nvPr/>
        </p:nvCxnSpPr>
        <p:spPr>
          <a:xfrm>
            <a:off x="2020711" y="5542844"/>
            <a:ext cx="0" cy="436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3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Gradient Computation: Backpropagation</a:t>
            </a:r>
            <a:endParaRPr lang="en-US" altLang="en-US" sz="40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AADA36-7973-3144-A383-92057D46D2BB}"/>
              </a:ext>
            </a:extLst>
          </p:cNvPr>
          <p:cNvSpPr/>
          <p:nvPr/>
        </p:nvSpPr>
        <p:spPr>
          <a:xfrm>
            <a:off x="2946400" y="1900942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Unit</a:t>
            </a:r>
            <a:r>
              <a:rPr lang="zh-CN" altLang="en-US" sz="1100" dirty="0">
                <a:solidFill>
                  <a:srgbClr val="FF0000"/>
                </a:solidFill>
              </a:rPr>
              <a:t> </a:t>
            </a:r>
            <a:r>
              <a:rPr lang="en-US" altLang="zh-CN" sz="1100" i="1" dirty="0">
                <a:solidFill>
                  <a:srgbClr val="FF0000"/>
                </a:solidFill>
              </a:rPr>
              <a:t>j</a:t>
            </a:r>
            <a:endParaRPr lang="en-US" sz="1100" i="1" dirty="0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1A6B068-0255-7346-A9B9-AF011E9AFCB0}"/>
              </a:ext>
            </a:extLst>
          </p:cNvPr>
          <p:cNvSpPr/>
          <p:nvPr/>
        </p:nvSpPr>
        <p:spPr>
          <a:xfrm>
            <a:off x="5399440" y="1151467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823022-491A-5D40-9C66-5010B1460BC0}"/>
              </a:ext>
            </a:extLst>
          </p:cNvPr>
          <p:cNvSpPr/>
          <p:nvPr/>
        </p:nvSpPr>
        <p:spPr>
          <a:xfrm>
            <a:off x="5399440" y="1900942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55D0D3-6C03-6042-8C72-F292CCC0B5AA}"/>
              </a:ext>
            </a:extLst>
          </p:cNvPr>
          <p:cNvSpPr/>
          <p:nvPr/>
        </p:nvSpPr>
        <p:spPr>
          <a:xfrm>
            <a:off x="5399440" y="2650417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613612-927C-3D41-9D16-27EBC734051C}"/>
              </a:ext>
            </a:extLst>
          </p:cNvPr>
          <p:cNvSpPr/>
          <p:nvPr/>
        </p:nvSpPr>
        <p:spPr>
          <a:xfrm>
            <a:off x="2946400" y="1151467"/>
            <a:ext cx="587022" cy="587022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25BD70-8D52-B34E-B649-DA32A9A3C06C}"/>
              </a:ext>
            </a:extLst>
          </p:cNvPr>
          <p:cNvSpPr/>
          <p:nvPr/>
        </p:nvSpPr>
        <p:spPr>
          <a:xfrm>
            <a:off x="2946400" y="2650417"/>
            <a:ext cx="587022" cy="587022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128185-A9EE-EC41-8472-96F6FAF904EB}"/>
                  </a:ext>
                </a:extLst>
              </p:cNvPr>
              <p:cNvSpPr txBox="1"/>
              <p:nvPr/>
            </p:nvSpPr>
            <p:spPr>
              <a:xfrm>
                <a:off x="4120444" y="1301987"/>
                <a:ext cx="658835" cy="365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128185-A9EE-EC41-8472-96F6FAF90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444" y="1301987"/>
                <a:ext cx="658835" cy="365100"/>
              </a:xfrm>
              <a:prstGeom prst="rect">
                <a:avLst/>
              </a:prstGeom>
              <a:blipFill>
                <a:blip r:embed="rId3"/>
                <a:stretch>
                  <a:fillRect l="-7692" t="-3448" r="-5769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B5A29C-6BF5-EC4F-B4C9-543391EAC9B3}"/>
                  </a:ext>
                </a:extLst>
              </p:cNvPr>
              <p:cNvSpPr txBox="1"/>
              <p:nvPr/>
            </p:nvSpPr>
            <p:spPr>
              <a:xfrm>
                <a:off x="4510910" y="1711754"/>
                <a:ext cx="658834" cy="378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B5A29C-6BF5-EC4F-B4C9-543391EAC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910" y="1711754"/>
                <a:ext cx="658834" cy="378373"/>
              </a:xfrm>
              <a:prstGeom prst="rect">
                <a:avLst/>
              </a:prstGeom>
              <a:blipFill>
                <a:blip r:embed="rId4"/>
                <a:stretch>
                  <a:fillRect l="-7547" t="-3226" r="-5660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E705B6-BE5B-B841-BB78-6F898407C637}"/>
                  </a:ext>
                </a:extLst>
              </p:cNvPr>
              <p:cNvSpPr txBox="1"/>
              <p:nvPr/>
            </p:nvSpPr>
            <p:spPr>
              <a:xfrm>
                <a:off x="4112317" y="2596501"/>
                <a:ext cx="658834" cy="378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3E705B6-BE5B-B841-BB78-6F898407C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317" y="2596501"/>
                <a:ext cx="658834" cy="378373"/>
              </a:xfrm>
              <a:prstGeom prst="rect">
                <a:avLst/>
              </a:prstGeom>
              <a:blipFill>
                <a:blip r:embed="rId5"/>
                <a:stretch>
                  <a:fillRect l="-9615" r="-576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1652B2-13E9-0649-A579-803A539D864E}"/>
              </a:ext>
            </a:extLst>
          </p:cNvPr>
          <p:cNvCxnSpPr>
            <a:stCxn id="2" idx="6"/>
            <a:endCxn id="4" idx="2"/>
          </p:cNvCxnSpPr>
          <p:nvPr/>
        </p:nvCxnSpPr>
        <p:spPr>
          <a:xfrm flipV="1">
            <a:off x="3533422" y="1444978"/>
            <a:ext cx="1866018" cy="749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6EE79B0-270A-144A-A5D0-EC9CDF36D56B}"/>
              </a:ext>
            </a:extLst>
          </p:cNvPr>
          <p:cNvCxnSpPr>
            <a:stCxn id="2" idx="6"/>
            <a:endCxn id="5" idx="2"/>
          </p:cNvCxnSpPr>
          <p:nvPr/>
        </p:nvCxnSpPr>
        <p:spPr>
          <a:xfrm>
            <a:off x="3533422" y="2194453"/>
            <a:ext cx="1866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397C0E-8FB3-D746-991F-585E8795FF00}"/>
              </a:ext>
            </a:extLst>
          </p:cNvPr>
          <p:cNvCxnSpPr>
            <a:stCxn id="2" idx="6"/>
            <a:endCxn id="6" idx="2"/>
          </p:cNvCxnSpPr>
          <p:nvPr/>
        </p:nvCxnSpPr>
        <p:spPr>
          <a:xfrm>
            <a:off x="3533422" y="2194453"/>
            <a:ext cx="1866018" cy="749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A696FAF-90E5-794D-802D-937D1CE1E719}"/>
              </a:ext>
            </a:extLst>
          </p:cNvPr>
          <p:cNvCxnSpPr>
            <a:cxnSpLocks/>
          </p:cNvCxnSpPr>
          <p:nvPr/>
        </p:nvCxnSpPr>
        <p:spPr>
          <a:xfrm flipH="1">
            <a:off x="3735572" y="1360117"/>
            <a:ext cx="1570206" cy="6373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04F6271-6AD7-1E42-B774-D2CBAFF6CA1C}"/>
              </a:ext>
            </a:extLst>
          </p:cNvPr>
          <p:cNvCxnSpPr>
            <a:cxnSpLocks/>
          </p:cNvCxnSpPr>
          <p:nvPr/>
        </p:nvCxnSpPr>
        <p:spPr>
          <a:xfrm flipH="1">
            <a:off x="3877340" y="2090128"/>
            <a:ext cx="142843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287C3A-E8A8-E249-BC63-6B718543E33D}"/>
              </a:ext>
            </a:extLst>
          </p:cNvPr>
          <p:cNvCxnSpPr>
            <a:cxnSpLocks/>
          </p:cNvCxnSpPr>
          <p:nvPr/>
        </p:nvCxnSpPr>
        <p:spPr>
          <a:xfrm flipH="1" flipV="1">
            <a:off x="3877340" y="2225400"/>
            <a:ext cx="1428438" cy="5717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148E771-B5AB-1D4B-87C4-B5BC033B3577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2279737" y="2194453"/>
            <a:ext cx="6666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DF3FC60-C4FC-4A47-AC31-C10D0E4F93F2}"/>
              </a:ext>
            </a:extLst>
          </p:cNvPr>
          <p:cNvCxnSpPr/>
          <p:nvPr/>
        </p:nvCxnSpPr>
        <p:spPr>
          <a:xfrm flipH="1">
            <a:off x="2267211" y="2090127"/>
            <a:ext cx="67918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C956FC2-E8F5-964B-96D7-EC8319E7A719}"/>
              </a:ext>
            </a:extLst>
          </p:cNvPr>
          <p:cNvSpPr txBox="1"/>
          <p:nvPr/>
        </p:nvSpPr>
        <p:spPr>
          <a:xfrm>
            <a:off x="1752399" y="2485451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F146DA-50EF-6046-A1ED-CB9AFC38BA5D}"/>
              </a:ext>
            </a:extLst>
          </p:cNvPr>
          <p:cNvSpPr txBox="1"/>
          <p:nvPr/>
        </p:nvSpPr>
        <p:spPr>
          <a:xfrm>
            <a:off x="2850799" y="3235841"/>
            <a:ext cx="11094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i="1" dirty="0"/>
              <a:t>l</a:t>
            </a:r>
            <a:endParaRPr lang="en-US" i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1CC402-F8E0-3541-9EB3-8BBF568864B5}"/>
              </a:ext>
            </a:extLst>
          </p:cNvPr>
          <p:cNvSpPr txBox="1"/>
          <p:nvPr/>
        </p:nvSpPr>
        <p:spPr>
          <a:xfrm>
            <a:off x="6567145" y="1997418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BE57B7-DDA1-FB48-984B-D95FE52C029A}"/>
              </a:ext>
            </a:extLst>
          </p:cNvPr>
          <p:cNvCxnSpPr>
            <a:stCxn id="4" idx="6"/>
          </p:cNvCxnSpPr>
          <p:nvPr/>
        </p:nvCxnSpPr>
        <p:spPr>
          <a:xfrm>
            <a:off x="5986462" y="1444978"/>
            <a:ext cx="464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1F4F6E1-735C-7240-A957-79EC0A19F876}"/>
              </a:ext>
            </a:extLst>
          </p:cNvPr>
          <p:cNvCxnSpPr>
            <a:cxnSpLocks/>
            <a:stCxn id="5" idx="6"/>
          </p:cNvCxnSpPr>
          <p:nvPr/>
        </p:nvCxnSpPr>
        <p:spPr>
          <a:xfrm flipV="1">
            <a:off x="5986462" y="2189779"/>
            <a:ext cx="464442" cy="4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9472413-8F30-7049-85AD-D5FEC97FED58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5986462" y="2943928"/>
            <a:ext cx="464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B29F5DB-9AFD-624B-B9CE-C2BC4C2EDAB2}"/>
                  </a:ext>
                </a:extLst>
              </p:cNvPr>
              <p:cNvSpPr txBox="1"/>
              <p:nvPr/>
            </p:nvSpPr>
            <p:spPr>
              <a:xfrm>
                <a:off x="2317851" y="1656432"/>
                <a:ext cx="426399" cy="40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B29F5DB-9AFD-624B-B9CE-C2BC4C2ED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851" y="1656432"/>
                <a:ext cx="426399" cy="405239"/>
              </a:xfrm>
              <a:prstGeom prst="rect">
                <a:avLst/>
              </a:prstGeom>
              <a:blipFill>
                <a:blip r:embed="rId6"/>
                <a:stretch>
                  <a:fillRect l="-11765" r="-8824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09E9A54-1C33-E043-B3A9-4B298A529105}"/>
                  </a:ext>
                </a:extLst>
              </p:cNvPr>
              <p:cNvSpPr txBox="1"/>
              <p:nvPr/>
            </p:nvSpPr>
            <p:spPr>
              <a:xfrm>
                <a:off x="2333426" y="2233249"/>
                <a:ext cx="255326" cy="292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09E9A54-1C33-E043-B3A9-4B298A529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426" y="2233249"/>
                <a:ext cx="255326" cy="292388"/>
              </a:xfrm>
              <a:prstGeom prst="rect">
                <a:avLst/>
              </a:prstGeom>
              <a:blipFill>
                <a:blip r:embed="rId7"/>
                <a:stretch>
                  <a:fillRect l="-1428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4099">
                <a:extLst>
                  <a:ext uri="{FF2B5EF4-FFF2-40B4-BE49-F238E27FC236}">
                    <a16:creationId xmlns:a16="http://schemas.microsoft.com/office/drawing/2014/main" id="{E1E495A0-7FE2-9045-B5C8-79A76D2F6CDE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85775" y="3693403"/>
                <a:ext cx="11514564" cy="3000908"/>
              </a:xfrm>
              <a:prstGeom prst="rect">
                <a:avLst/>
              </a:prstGeom>
              <a:noFill/>
            </p:spPr>
            <p:txBody>
              <a:bodyPr vert="horz" lIns="92075" tIns="46038" rIns="92075" bIns="4603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The gradient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altLang="en-US" dirty="0"/>
                  <a:t> 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altLang="en-US" dirty="0" err="1"/>
                  <a:t>th</a:t>
                </a:r>
                <a:r>
                  <a:rPr lang="en-US" altLang="en-US" dirty="0"/>
                  <a:t> layer (corresponding to unit j in layer l, connected to unit </a:t>
                </a:r>
                <a:r>
                  <a:rPr lang="en-US" altLang="en-US" dirty="0" err="1"/>
                  <a:t>i</a:t>
                </a:r>
                <a:r>
                  <a:rPr lang="en-US" altLang="en-US" dirty="0"/>
                  <a:t> in layer l-1) is a function of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dirty="0"/>
                  <a:t>All ‘error’ terms from layer l+1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</m:oMath>
                </a14:m>
                <a:r>
                  <a:rPr lang="en-US" altLang="en-US" dirty="0"/>
                  <a:t>   -- An auxiliary term for computation, not to be confused with gradients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dirty="0"/>
                  <a:t>Output from unit </a:t>
                </a:r>
                <a:r>
                  <a:rPr lang="en-US" altLang="en-US" dirty="0" err="1"/>
                  <a:t>i</a:t>
                </a:r>
                <a:r>
                  <a:rPr lang="en-US" altLang="en-US" dirty="0"/>
                  <a:t> in layer l-1 (input to unit j in layer l)  -- Can be stored at the feed forward phase of computation</a:t>
                </a:r>
              </a:p>
            </p:txBody>
          </p:sp>
        </mc:Choice>
        <mc:Fallback xmlns="">
          <p:sp>
            <p:nvSpPr>
              <p:cNvPr id="52" name="Rectangle 4099">
                <a:extLst>
                  <a:ext uri="{FF2B5EF4-FFF2-40B4-BE49-F238E27FC236}">
                    <a16:creationId xmlns:a16="http://schemas.microsoft.com/office/drawing/2014/main" id="{E1E495A0-7FE2-9045-B5C8-79A76D2F6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3693403"/>
                <a:ext cx="11514564" cy="3000908"/>
              </a:xfrm>
              <a:prstGeom prst="rect">
                <a:avLst/>
              </a:prstGeom>
              <a:blipFill>
                <a:blip r:embed="rId8"/>
                <a:stretch>
                  <a:fillRect l="-330" t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1F8CC671-33E3-0347-BF81-2F8F39A2BB9A}"/>
              </a:ext>
            </a:extLst>
          </p:cNvPr>
          <p:cNvSpPr txBox="1"/>
          <p:nvPr/>
        </p:nvSpPr>
        <p:spPr>
          <a:xfrm>
            <a:off x="5188461" y="3233260"/>
            <a:ext cx="11094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i="1" dirty="0"/>
              <a:t>l+1</a:t>
            </a:r>
            <a:endParaRPr lang="en-US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7CE569-B255-AD41-AB52-3D82D1868E96}"/>
              </a:ext>
            </a:extLst>
          </p:cNvPr>
          <p:cNvSpPr txBox="1"/>
          <p:nvPr/>
        </p:nvSpPr>
        <p:spPr>
          <a:xfrm>
            <a:off x="1278135" y="3229437"/>
            <a:ext cx="11094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i="1" dirty="0"/>
              <a:t>l-1</a:t>
            </a:r>
            <a:endParaRPr lang="en-US" i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31DC336-E442-9047-9272-48EEE3BC42EC}"/>
              </a:ext>
            </a:extLst>
          </p:cNvPr>
          <p:cNvSpPr/>
          <p:nvPr/>
        </p:nvSpPr>
        <p:spPr>
          <a:xfrm>
            <a:off x="1666692" y="1869198"/>
            <a:ext cx="587022" cy="587022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zh-CN" sz="1100" dirty="0"/>
              <a:t>Unit</a:t>
            </a:r>
            <a:r>
              <a:rPr lang="zh-CN" altLang="en-US" sz="1100" dirty="0"/>
              <a:t> </a:t>
            </a:r>
            <a:r>
              <a:rPr lang="en-US" altLang="zh-CN" sz="1100" i="1" dirty="0" err="1"/>
              <a:t>i</a:t>
            </a:r>
            <a:endParaRPr lang="en-US" sz="1100" i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9957E3-D9F1-4245-85FB-CB003C307624}"/>
              </a:ext>
            </a:extLst>
          </p:cNvPr>
          <p:cNvSpPr txBox="1"/>
          <p:nvPr/>
        </p:nvSpPr>
        <p:spPr>
          <a:xfrm>
            <a:off x="1005896" y="1940428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477147-353D-A542-B2A2-155F26E053A0}"/>
              </a:ext>
            </a:extLst>
          </p:cNvPr>
          <p:cNvSpPr txBox="1"/>
          <p:nvPr/>
        </p:nvSpPr>
        <p:spPr>
          <a:xfrm>
            <a:off x="1752398" y="1335260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5404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Gradient Computation: Backpropagation</a:t>
            </a:r>
            <a:endParaRPr lang="en-US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4099">
                <a:extLst>
                  <a:ext uri="{FF2B5EF4-FFF2-40B4-BE49-F238E27FC236}">
                    <a16:creationId xmlns:a16="http://schemas.microsoft.com/office/drawing/2014/main" id="{E1E495A0-7FE2-9045-B5C8-79A76D2F6CDE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485775" y="3693403"/>
                <a:ext cx="11514564" cy="3000908"/>
              </a:xfrm>
              <a:prstGeom prst="rect">
                <a:avLst/>
              </a:prstGeom>
              <a:noFill/>
            </p:spPr>
            <p:txBody>
              <a:bodyPr vert="horz" lIns="92075" tIns="46038" rIns="92075" bIns="4603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The ’error’ terms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en-US" dirty="0"/>
                  <a:t> is a function of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dirty="0"/>
                  <a:t> All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altLang="en-US" dirty="0"/>
                  <a:t> in the layer l+1, if layer l is a hidden layer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en-US" dirty="0"/>
                  <a:t>The overall loss function value, if layer l is the output layer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We can compute the error at the output, and distribute backwards throughout the network’s layers (backpropagation)</a:t>
                </a:r>
                <a:endParaRPr lang="en-US" altLang="en-US" dirty="0"/>
              </a:p>
            </p:txBody>
          </p:sp>
        </mc:Choice>
        <mc:Fallback xmlns="">
          <p:sp>
            <p:nvSpPr>
              <p:cNvPr id="52" name="Rectangle 4099">
                <a:extLst>
                  <a:ext uri="{FF2B5EF4-FFF2-40B4-BE49-F238E27FC236}">
                    <a16:creationId xmlns:a16="http://schemas.microsoft.com/office/drawing/2014/main" id="{E1E495A0-7FE2-9045-B5C8-79A76D2F6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3693403"/>
                <a:ext cx="11514564" cy="3000908"/>
              </a:xfrm>
              <a:prstGeom prst="rect">
                <a:avLst/>
              </a:prstGeom>
              <a:blipFill>
                <a:blip r:embed="rId8"/>
                <a:stretch>
                  <a:fillRect l="-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4E372E5F-59C0-3848-809F-70161ED6EC71}"/>
              </a:ext>
            </a:extLst>
          </p:cNvPr>
          <p:cNvSpPr/>
          <p:nvPr/>
        </p:nvSpPr>
        <p:spPr>
          <a:xfrm>
            <a:off x="2946400" y="1900942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Unit</a:t>
            </a:r>
            <a:r>
              <a:rPr lang="zh-CN" altLang="en-US" sz="1100" dirty="0">
                <a:solidFill>
                  <a:srgbClr val="FF0000"/>
                </a:solidFill>
              </a:rPr>
              <a:t> </a:t>
            </a:r>
            <a:r>
              <a:rPr lang="en-US" altLang="zh-CN" sz="1100" i="1" dirty="0">
                <a:solidFill>
                  <a:srgbClr val="FF0000"/>
                </a:solidFill>
              </a:rPr>
              <a:t>j</a:t>
            </a:r>
            <a:endParaRPr lang="en-US" sz="1100" i="1" dirty="0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8D05733-A83C-8346-9DFB-637189B6FDCE}"/>
              </a:ext>
            </a:extLst>
          </p:cNvPr>
          <p:cNvSpPr/>
          <p:nvPr/>
        </p:nvSpPr>
        <p:spPr>
          <a:xfrm>
            <a:off x="5399440" y="1151467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74A4865-77C5-C54C-B21E-C72B9DEDF40F}"/>
              </a:ext>
            </a:extLst>
          </p:cNvPr>
          <p:cNvSpPr/>
          <p:nvPr/>
        </p:nvSpPr>
        <p:spPr>
          <a:xfrm>
            <a:off x="5399440" y="1900942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DF59F63-305B-1A44-A534-F838B1DBE0AD}"/>
              </a:ext>
            </a:extLst>
          </p:cNvPr>
          <p:cNvSpPr/>
          <p:nvPr/>
        </p:nvSpPr>
        <p:spPr>
          <a:xfrm>
            <a:off x="5399440" y="2650417"/>
            <a:ext cx="587022" cy="58702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9D8A0E1-068E-454C-BC4B-91D15EFA8745}"/>
              </a:ext>
            </a:extLst>
          </p:cNvPr>
          <p:cNvSpPr/>
          <p:nvPr/>
        </p:nvSpPr>
        <p:spPr>
          <a:xfrm>
            <a:off x="2946400" y="1151467"/>
            <a:ext cx="587022" cy="587022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296E60D-9D01-0947-AB92-440F7AF4344C}"/>
              </a:ext>
            </a:extLst>
          </p:cNvPr>
          <p:cNvSpPr/>
          <p:nvPr/>
        </p:nvSpPr>
        <p:spPr>
          <a:xfrm>
            <a:off x="2946400" y="2650417"/>
            <a:ext cx="587022" cy="587022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F347733-8EA6-4041-8BDE-C651B316C267}"/>
                  </a:ext>
                </a:extLst>
              </p:cNvPr>
              <p:cNvSpPr txBox="1"/>
              <p:nvPr/>
            </p:nvSpPr>
            <p:spPr>
              <a:xfrm>
                <a:off x="4120444" y="1301987"/>
                <a:ext cx="658835" cy="3651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F347733-8EA6-4041-8BDE-C651B316C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444" y="1301987"/>
                <a:ext cx="658835" cy="365100"/>
              </a:xfrm>
              <a:prstGeom prst="rect">
                <a:avLst/>
              </a:prstGeom>
              <a:blipFill>
                <a:blip r:embed="rId9"/>
                <a:stretch>
                  <a:fillRect l="-7692" t="-3448" r="-5769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E2680F-096C-AC4C-8E9F-36956254C0D4}"/>
                  </a:ext>
                </a:extLst>
              </p:cNvPr>
              <p:cNvSpPr txBox="1"/>
              <p:nvPr/>
            </p:nvSpPr>
            <p:spPr>
              <a:xfrm>
                <a:off x="4510910" y="1711754"/>
                <a:ext cx="658834" cy="378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E2680F-096C-AC4C-8E9F-36956254C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910" y="1711754"/>
                <a:ext cx="658834" cy="378373"/>
              </a:xfrm>
              <a:prstGeom prst="rect">
                <a:avLst/>
              </a:prstGeom>
              <a:blipFill>
                <a:blip r:embed="rId10"/>
                <a:stretch>
                  <a:fillRect l="-7547" t="-3226" r="-5660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98CE005-3E3F-E947-A426-10FFE2058966}"/>
                  </a:ext>
                </a:extLst>
              </p:cNvPr>
              <p:cNvSpPr txBox="1"/>
              <p:nvPr/>
            </p:nvSpPr>
            <p:spPr>
              <a:xfrm>
                <a:off x="4112317" y="2596501"/>
                <a:ext cx="658834" cy="3783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98CE005-3E3F-E947-A426-10FFE2058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317" y="2596501"/>
                <a:ext cx="658834" cy="378373"/>
              </a:xfrm>
              <a:prstGeom prst="rect">
                <a:avLst/>
              </a:prstGeom>
              <a:blipFill>
                <a:blip r:embed="rId11"/>
                <a:stretch>
                  <a:fillRect l="-9615" r="-576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E691DC1-1452-1844-AD8E-5DCD95829EA7}"/>
              </a:ext>
            </a:extLst>
          </p:cNvPr>
          <p:cNvCxnSpPr>
            <a:stCxn id="30" idx="6"/>
            <a:endCxn id="31" idx="2"/>
          </p:cNvCxnSpPr>
          <p:nvPr/>
        </p:nvCxnSpPr>
        <p:spPr>
          <a:xfrm flipV="1">
            <a:off x="3533422" y="1444978"/>
            <a:ext cx="1866018" cy="749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F0CB50F-0FA6-DC4C-A6B7-8D0AC9B24594}"/>
              </a:ext>
            </a:extLst>
          </p:cNvPr>
          <p:cNvCxnSpPr>
            <a:stCxn id="30" idx="6"/>
            <a:endCxn id="32" idx="2"/>
          </p:cNvCxnSpPr>
          <p:nvPr/>
        </p:nvCxnSpPr>
        <p:spPr>
          <a:xfrm>
            <a:off x="3533422" y="2194453"/>
            <a:ext cx="1866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0D8BA42-239E-614D-95EA-124B3029BF73}"/>
              </a:ext>
            </a:extLst>
          </p:cNvPr>
          <p:cNvCxnSpPr>
            <a:stCxn id="30" idx="6"/>
            <a:endCxn id="34" idx="2"/>
          </p:cNvCxnSpPr>
          <p:nvPr/>
        </p:nvCxnSpPr>
        <p:spPr>
          <a:xfrm>
            <a:off x="3533422" y="2194453"/>
            <a:ext cx="1866018" cy="749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47D4BD7-258A-4A42-8CAD-A0A43EA1FCA5}"/>
              </a:ext>
            </a:extLst>
          </p:cNvPr>
          <p:cNvCxnSpPr>
            <a:cxnSpLocks/>
          </p:cNvCxnSpPr>
          <p:nvPr/>
        </p:nvCxnSpPr>
        <p:spPr>
          <a:xfrm flipH="1">
            <a:off x="3735572" y="1360117"/>
            <a:ext cx="1570206" cy="6373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659BE35-A534-634B-B7E6-13C4DD60F04D}"/>
              </a:ext>
            </a:extLst>
          </p:cNvPr>
          <p:cNvCxnSpPr>
            <a:cxnSpLocks/>
          </p:cNvCxnSpPr>
          <p:nvPr/>
        </p:nvCxnSpPr>
        <p:spPr>
          <a:xfrm flipH="1">
            <a:off x="3877340" y="2090128"/>
            <a:ext cx="142843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45385CC-D295-2545-851F-AA4605B83F41}"/>
              </a:ext>
            </a:extLst>
          </p:cNvPr>
          <p:cNvCxnSpPr>
            <a:cxnSpLocks/>
          </p:cNvCxnSpPr>
          <p:nvPr/>
        </p:nvCxnSpPr>
        <p:spPr>
          <a:xfrm flipH="1" flipV="1">
            <a:off x="3877340" y="2225400"/>
            <a:ext cx="1428438" cy="57177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75C8B02-EE85-9E43-9F9E-2BE0546C65A5}"/>
              </a:ext>
            </a:extLst>
          </p:cNvPr>
          <p:cNvCxnSpPr>
            <a:cxnSpLocks/>
            <a:endCxn id="30" idx="2"/>
          </p:cNvCxnSpPr>
          <p:nvPr/>
        </p:nvCxnSpPr>
        <p:spPr>
          <a:xfrm>
            <a:off x="2279737" y="2194453"/>
            <a:ext cx="6666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DF220EE-6A10-FC41-9F19-7DEEDDB3D517}"/>
              </a:ext>
            </a:extLst>
          </p:cNvPr>
          <p:cNvCxnSpPr/>
          <p:nvPr/>
        </p:nvCxnSpPr>
        <p:spPr>
          <a:xfrm flipH="1">
            <a:off x="2267211" y="2090127"/>
            <a:ext cx="67918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825F311-8D23-0349-8907-6C07D43F3120}"/>
              </a:ext>
            </a:extLst>
          </p:cNvPr>
          <p:cNvSpPr txBox="1"/>
          <p:nvPr/>
        </p:nvSpPr>
        <p:spPr>
          <a:xfrm>
            <a:off x="1752399" y="2485451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8D437DD-DE85-5D49-BC53-1E2820999186}"/>
              </a:ext>
            </a:extLst>
          </p:cNvPr>
          <p:cNvSpPr txBox="1"/>
          <p:nvPr/>
        </p:nvSpPr>
        <p:spPr>
          <a:xfrm>
            <a:off x="2850799" y="3235841"/>
            <a:ext cx="11094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i="1" dirty="0"/>
              <a:t>l</a:t>
            </a:r>
            <a:endParaRPr lang="en-US" i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AAD230E-82F7-0840-9E95-1249B4A081FB}"/>
              </a:ext>
            </a:extLst>
          </p:cNvPr>
          <p:cNvSpPr txBox="1"/>
          <p:nvPr/>
        </p:nvSpPr>
        <p:spPr>
          <a:xfrm>
            <a:off x="6567145" y="1997418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D41F4C5-F58B-594D-96E7-9DCB8EA89921}"/>
              </a:ext>
            </a:extLst>
          </p:cNvPr>
          <p:cNvCxnSpPr>
            <a:stCxn id="31" idx="6"/>
          </p:cNvCxnSpPr>
          <p:nvPr/>
        </p:nvCxnSpPr>
        <p:spPr>
          <a:xfrm>
            <a:off x="5986462" y="1444978"/>
            <a:ext cx="464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E9D8BFC-25C6-DA4A-A848-5774A61AFD4E}"/>
              </a:ext>
            </a:extLst>
          </p:cNvPr>
          <p:cNvCxnSpPr>
            <a:cxnSpLocks/>
            <a:stCxn id="32" idx="6"/>
          </p:cNvCxnSpPr>
          <p:nvPr/>
        </p:nvCxnSpPr>
        <p:spPr>
          <a:xfrm flipV="1">
            <a:off x="5986462" y="2189779"/>
            <a:ext cx="464442" cy="4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8C32343-93DC-784A-887B-141CC984EA7C}"/>
              </a:ext>
            </a:extLst>
          </p:cNvPr>
          <p:cNvCxnSpPr>
            <a:cxnSpLocks/>
            <a:stCxn id="34" idx="6"/>
          </p:cNvCxnSpPr>
          <p:nvPr/>
        </p:nvCxnSpPr>
        <p:spPr>
          <a:xfrm>
            <a:off x="5986462" y="2943928"/>
            <a:ext cx="4644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4AFCCD6-D0E8-EC40-8841-1CF4B5C756B8}"/>
                  </a:ext>
                </a:extLst>
              </p:cNvPr>
              <p:cNvSpPr txBox="1"/>
              <p:nvPr/>
            </p:nvSpPr>
            <p:spPr>
              <a:xfrm>
                <a:off x="2317851" y="1656432"/>
                <a:ext cx="426399" cy="40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4AFCCD6-D0E8-EC40-8841-1CF4B5C75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851" y="1656432"/>
                <a:ext cx="426399" cy="405239"/>
              </a:xfrm>
              <a:prstGeom prst="rect">
                <a:avLst/>
              </a:prstGeom>
              <a:blipFill>
                <a:blip r:embed="rId12"/>
                <a:stretch>
                  <a:fillRect l="-11765" r="-8824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7D9BFB9-0A95-2945-AE41-39D71C1F7F39}"/>
                  </a:ext>
                </a:extLst>
              </p:cNvPr>
              <p:cNvSpPr txBox="1"/>
              <p:nvPr/>
            </p:nvSpPr>
            <p:spPr>
              <a:xfrm>
                <a:off x="2333426" y="2233249"/>
                <a:ext cx="255326" cy="2923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C7D9BFB9-0A95-2945-AE41-39D71C1F7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426" y="2233249"/>
                <a:ext cx="255326" cy="292388"/>
              </a:xfrm>
              <a:prstGeom prst="rect">
                <a:avLst/>
              </a:prstGeom>
              <a:blipFill>
                <a:blip r:embed="rId13"/>
                <a:stretch>
                  <a:fillRect l="-1428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3CACB2A5-63B1-D649-B857-8C7CB51663BF}"/>
              </a:ext>
            </a:extLst>
          </p:cNvPr>
          <p:cNvSpPr txBox="1"/>
          <p:nvPr/>
        </p:nvSpPr>
        <p:spPr>
          <a:xfrm>
            <a:off x="5188461" y="3233260"/>
            <a:ext cx="11094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i="1" dirty="0"/>
              <a:t>l+1</a:t>
            </a:r>
            <a:endParaRPr lang="en-US" i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4A11309-EC30-D44B-901A-4B68D0DF9D48}"/>
              </a:ext>
            </a:extLst>
          </p:cNvPr>
          <p:cNvSpPr txBox="1"/>
          <p:nvPr/>
        </p:nvSpPr>
        <p:spPr>
          <a:xfrm>
            <a:off x="1278135" y="3229437"/>
            <a:ext cx="110943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i="1" dirty="0"/>
              <a:t>l-1</a:t>
            </a:r>
            <a:endParaRPr lang="en-US" i="1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E5D2577-EA7D-0747-AC35-142F60C78AEF}"/>
              </a:ext>
            </a:extLst>
          </p:cNvPr>
          <p:cNvSpPr/>
          <p:nvPr/>
        </p:nvSpPr>
        <p:spPr>
          <a:xfrm>
            <a:off x="1666692" y="1869198"/>
            <a:ext cx="587022" cy="587022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zh-CN" sz="1100" dirty="0"/>
              <a:t>Unit</a:t>
            </a:r>
            <a:r>
              <a:rPr lang="zh-CN" altLang="en-US" sz="1100" dirty="0"/>
              <a:t> </a:t>
            </a:r>
            <a:r>
              <a:rPr lang="en-US" altLang="zh-CN" sz="1100" i="1" dirty="0" err="1"/>
              <a:t>i</a:t>
            </a:r>
            <a:endParaRPr lang="en-US" sz="1100" i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6F559CB-A06B-F740-97D6-2D219CC8317C}"/>
              </a:ext>
            </a:extLst>
          </p:cNvPr>
          <p:cNvSpPr txBox="1"/>
          <p:nvPr/>
        </p:nvSpPr>
        <p:spPr>
          <a:xfrm>
            <a:off x="1005896" y="1940428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3FA87DB-0AF8-724A-8600-CCE525F3E098}"/>
              </a:ext>
            </a:extLst>
          </p:cNvPr>
          <p:cNvSpPr txBox="1"/>
          <p:nvPr/>
        </p:nvSpPr>
        <p:spPr>
          <a:xfrm>
            <a:off x="1752398" y="1335260"/>
            <a:ext cx="4811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412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From Neural Networks to Deep Learning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0304" y="1133474"/>
            <a:ext cx="11848563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b="1" dirty="0"/>
              <a:t>Deep Learning </a:t>
            </a:r>
            <a:r>
              <a:rPr lang="en-US" dirty="0"/>
              <a:t>refers to training (deep) neural networks with many layers</a:t>
            </a:r>
          </a:p>
          <a:p>
            <a:pPr lvl="1"/>
            <a:r>
              <a:rPr lang="en-US" dirty="0"/>
              <a:t>More neurons, more layers</a:t>
            </a:r>
          </a:p>
          <a:p>
            <a:pPr lvl="1"/>
            <a:r>
              <a:rPr lang="en-US" dirty="0"/>
              <a:t>More complex ways to connect layers</a:t>
            </a:r>
          </a:p>
          <a:p>
            <a:r>
              <a:rPr lang="en-US" dirty="0"/>
              <a:t>Deep Learning has some major advantages, making it popular</a:t>
            </a:r>
          </a:p>
          <a:p>
            <a:pPr lvl="1"/>
            <a:r>
              <a:rPr lang="en-US" dirty="0"/>
              <a:t>Tremendous improvement of performance in many tasks</a:t>
            </a:r>
          </a:p>
          <a:p>
            <a:pPr lvl="2"/>
            <a:r>
              <a:rPr lang="en-US" dirty="0"/>
              <a:t>Image recognition, natural language processing, AI game playing…</a:t>
            </a:r>
          </a:p>
          <a:p>
            <a:pPr lvl="1"/>
            <a:r>
              <a:rPr lang="en-US" altLang="zh-CN" dirty="0"/>
              <a:t>Requires no (or less) feature engineering, making end-to-end models possible</a:t>
            </a:r>
          </a:p>
          <a:p>
            <a:r>
              <a:rPr lang="en-US" altLang="zh-CN" dirty="0"/>
              <a:t>Several factors lead to deep learning’s success</a:t>
            </a:r>
          </a:p>
          <a:p>
            <a:pPr lvl="1"/>
            <a:r>
              <a:rPr lang="en-US" altLang="zh-CN" dirty="0"/>
              <a:t>Very large data sets</a:t>
            </a:r>
          </a:p>
          <a:p>
            <a:pPr lvl="1"/>
            <a:r>
              <a:rPr lang="en-US" altLang="zh-CN" dirty="0"/>
              <a:t>Massive amounts of computation power (GPU acceleration)</a:t>
            </a:r>
          </a:p>
          <a:p>
            <a:pPr lvl="1"/>
            <a:r>
              <a:rPr lang="en-US" altLang="zh-CN" dirty="0"/>
              <a:t>Advanced neural network structures and tricks</a:t>
            </a:r>
          </a:p>
          <a:p>
            <a:pPr lvl="2"/>
            <a:r>
              <a:rPr lang="en-US" altLang="zh-CN" dirty="0"/>
              <a:t>Convolutional neural networks, recurrent neural networks, graph convolution network …</a:t>
            </a:r>
          </a:p>
          <a:p>
            <a:pPr lvl="2"/>
            <a:r>
              <a:rPr lang="en-US" altLang="zh-CN" dirty="0"/>
              <a:t>Dropout, </a:t>
            </a:r>
            <a:r>
              <a:rPr lang="en-US" altLang="zh-CN" dirty="0" err="1"/>
              <a:t>ReLU</a:t>
            </a:r>
            <a:r>
              <a:rPr lang="en-US" altLang="zh-CN" dirty="0"/>
              <a:t>, residual connection, …</a:t>
            </a:r>
          </a:p>
        </p:txBody>
      </p:sp>
    </p:spTree>
    <p:extLst>
      <p:ext uri="{BB962C8B-B14F-4D97-AF65-F5344CB8AC3E}">
        <p14:creationId xmlns:p14="http://schemas.microsoft.com/office/powerpoint/2010/main" val="343455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dirty="0">
                <a:effectLst/>
              </a:rPr>
              <a:t>O</a:t>
            </a:r>
            <a:r>
              <a:rPr lang="en-US" dirty="0">
                <a:effectLst/>
              </a:rPr>
              <a:t>verview of </a:t>
            </a:r>
            <a:r>
              <a:rPr lang="en-US" altLang="zh-CN" dirty="0">
                <a:effectLst/>
              </a:rPr>
              <a:t>T</a:t>
            </a:r>
            <a:r>
              <a:rPr lang="en-US" dirty="0">
                <a:effectLst/>
              </a:rPr>
              <a:t>ypical </a:t>
            </a:r>
            <a:r>
              <a:rPr lang="en-US" altLang="zh-CN" dirty="0">
                <a:effectLst/>
              </a:rPr>
              <a:t>D</a:t>
            </a:r>
            <a:r>
              <a:rPr lang="en-US" dirty="0">
                <a:effectLst/>
              </a:rPr>
              <a:t>eep </a:t>
            </a:r>
            <a:r>
              <a:rPr lang="en-US" altLang="zh-CN" dirty="0">
                <a:effectLst/>
              </a:rPr>
              <a:t>L</a:t>
            </a:r>
            <a:r>
              <a:rPr lang="en-US" dirty="0">
                <a:effectLst/>
              </a:rPr>
              <a:t>earning </a:t>
            </a:r>
            <a:r>
              <a:rPr lang="en-US" altLang="zh-CN" dirty="0">
                <a:effectLst/>
              </a:rPr>
              <a:t>A</a:t>
            </a:r>
            <a:r>
              <a:rPr lang="en-US" dirty="0">
                <a:effectLst/>
              </a:rPr>
              <a:t>rchitectures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5F320A-7445-664C-944E-D843AAF8F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9"/>
          <a:stretch/>
        </p:blipFill>
        <p:spPr>
          <a:xfrm>
            <a:off x="1055425" y="1701208"/>
            <a:ext cx="9494520" cy="42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10. Deep Learning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1056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Basic Concepts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Improve Training of Deep Learning Models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Convolutional Neural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Recurrent Neural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600" dirty="0"/>
              <a:t>Graph</a:t>
            </a:r>
            <a:r>
              <a:rPr lang="en-US" altLang="en-US" sz="3600" dirty="0"/>
              <a:t> Neural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9021317" y="2010482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43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en-US" dirty="0"/>
              <a:t>Techniques to Improve Deep Learning Training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0304" y="1133474"/>
            <a:ext cx="11848563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Key Challenges for Training Deep Learning Models 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Responsive Activation Functions 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Adaptive Learning Rate </a:t>
            </a:r>
          </a:p>
          <a:p>
            <a:pPr>
              <a:lnSpc>
                <a:spcPct val="150000"/>
              </a:lnSpc>
            </a:pPr>
            <a:r>
              <a:rPr lang="en-US" altLang="zh-CN" sz="3600" dirty="0"/>
              <a:t>Dropout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Pretraining 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Cross Entropy </a:t>
            </a:r>
          </a:p>
        </p:txBody>
      </p:sp>
    </p:spTree>
    <p:extLst>
      <p:ext uri="{BB962C8B-B14F-4D97-AF65-F5344CB8AC3E}">
        <p14:creationId xmlns:p14="http://schemas.microsoft.com/office/powerpoint/2010/main" val="227054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Challenges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0304" y="1133474"/>
            <a:ext cx="11848563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altLang="zh-CN" b="1" dirty="0"/>
              <a:t>Optimization</a:t>
            </a:r>
            <a:r>
              <a:rPr lang="zh-CN" altLang="en-US" b="1" dirty="0"/>
              <a:t> </a:t>
            </a:r>
            <a:r>
              <a:rPr lang="en-US" altLang="zh-CN" b="1" dirty="0"/>
              <a:t>Problem</a:t>
            </a:r>
            <a:r>
              <a:rPr lang="zh-CN" altLang="en-US" b="1" dirty="0"/>
              <a:t> </a:t>
            </a:r>
            <a:r>
              <a:rPr lang="en-US" altLang="zh-CN" b="1" dirty="0"/>
              <a:t>in</a:t>
            </a:r>
            <a:r>
              <a:rPr lang="zh-CN" altLang="en-US" b="1" dirty="0"/>
              <a:t> </a:t>
            </a:r>
            <a:r>
              <a:rPr lang="en-US" altLang="zh-CN" b="1" dirty="0"/>
              <a:t>Deep</a:t>
            </a:r>
            <a:r>
              <a:rPr lang="zh-CN" altLang="en-US" b="1" dirty="0"/>
              <a:t> </a:t>
            </a:r>
            <a:r>
              <a:rPr lang="en-US" altLang="zh-CN" b="1" dirty="0"/>
              <a:t>Learning</a:t>
            </a:r>
          </a:p>
          <a:p>
            <a:pPr lvl="1"/>
            <a:r>
              <a:rPr lang="en-US" altLang="zh-CN" dirty="0"/>
              <a:t>Minimize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(approximated)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i="1" dirty="0"/>
              <a:t>E</a:t>
            </a:r>
          </a:p>
          <a:p>
            <a:pPr lvl="1"/>
            <a:r>
              <a:rPr lang="en-US" altLang="zh-CN" dirty="0"/>
              <a:t>(Stochastic)</a:t>
            </a:r>
            <a:r>
              <a:rPr lang="zh-CN" altLang="en-US" dirty="0"/>
              <a:t> </a:t>
            </a:r>
            <a:r>
              <a:rPr lang="en-US" altLang="zh-CN" dirty="0"/>
              <a:t>gradient</a:t>
            </a:r>
            <a:r>
              <a:rPr lang="zh-CN" altLang="en-US" dirty="0"/>
              <a:t> </a:t>
            </a:r>
            <a:r>
              <a:rPr lang="en-US" altLang="zh-CN" dirty="0"/>
              <a:t>descent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endParaRPr lang="en-US" dirty="0"/>
          </a:p>
          <a:p>
            <a:r>
              <a:rPr lang="en-US" altLang="zh-CN" b="1" dirty="0"/>
              <a:t>Challenge</a:t>
            </a:r>
            <a:r>
              <a:rPr lang="zh-CN" altLang="en-US" b="1" dirty="0"/>
              <a:t> </a:t>
            </a:r>
            <a:r>
              <a:rPr lang="en-US" altLang="zh-CN" b="1" dirty="0"/>
              <a:t>1:</a:t>
            </a:r>
            <a:r>
              <a:rPr lang="zh-CN" altLang="en-US" b="1" dirty="0"/>
              <a:t> </a:t>
            </a:r>
            <a:r>
              <a:rPr lang="en-US" altLang="zh-CN" b="1" dirty="0"/>
              <a:t>Optimization</a:t>
            </a:r>
            <a:r>
              <a:rPr lang="zh-CN" altLang="en-US" b="1" dirty="0"/>
              <a:t> </a:t>
            </a:r>
            <a:endParaRPr lang="en-US" b="1" dirty="0"/>
          </a:p>
          <a:p>
            <a:pPr lvl="1"/>
            <a:r>
              <a:rPr lang="en-US" altLang="zh-CN" i="1" dirty="0"/>
              <a:t>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non-convex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general</a:t>
            </a:r>
          </a:p>
          <a:p>
            <a:pPr lvl="1"/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high-quality</a:t>
            </a:r>
            <a:r>
              <a:rPr lang="zh-CN" altLang="en-US" dirty="0"/>
              <a:t> </a:t>
            </a:r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optima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en-US" altLang="zh-CN" b="1" dirty="0"/>
              <a:t>Challenge</a:t>
            </a:r>
            <a:r>
              <a:rPr lang="zh-CN" altLang="en-US" b="1" dirty="0"/>
              <a:t> </a:t>
            </a:r>
            <a:r>
              <a:rPr lang="en-US" altLang="zh-CN" b="1" dirty="0"/>
              <a:t>2:</a:t>
            </a:r>
            <a:r>
              <a:rPr lang="zh-CN" altLang="en-US" b="1" dirty="0"/>
              <a:t> </a:t>
            </a:r>
            <a:r>
              <a:rPr lang="en-US" altLang="zh-CN" b="1" dirty="0"/>
              <a:t>Generalization</a:t>
            </a:r>
          </a:p>
          <a:p>
            <a:pPr lvl="1"/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do:</a:t>
            </a:r>
            <a:r>
              <a:rPr lang="zh-CN" altLang="en-US" dirty="0"/>
              <a:t> </a:t>
            </a:r>
            <a:r>
              <a:rPr lang="en-US" altLang="zh-CN" dirty="0"/>
              <a:t>minimize</a:t>
            </a:r>
            <a:r>
              <a:rPr lang="zh-CN" altLang="en-US" dirty="0"/>
              <a:t> </a:t>
            </a:r>
            <a:r>
              <a:rPr lang="en-US" altLang="zh-CN" dirty="0"/>
              <a:t>(approximated)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</a:p>
          <a:p>
            <a:pPr lvl="1"/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really</a:t>
            </a:r>
            <a:r>
              <a:rPr lang="zh-CN" altLang="en-US" dirty="0"/>
              <a:t> </a:t>
            </a:r>
            <a:r>
              <a:rPr lang="en-US" altLang="zh-CN" dirty="0"/>
              <a:t>want:</a:t>
            </a:r>
            <a:r>
              <a:rPr lang="zh-CN" altLang="en-US" dirty="0"/>
              <a:t> </a:t>
            </a:r>
            <a:r>
              <a:rPr lang="en-US" altLang="zh-CN" dirty="0"/>
              <a:t>minimize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generalization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</a:p>
          <a:p>
            <a:pPr lvl="1"/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mitigate</a:t>
            </a:r>
            <a:r>
              <a:rPr lang="zh-CN" altLang="en-US" dirty="0"/>
              <a:t> </a:t>
            </a:r>
            <a:r>
              <a:rPr lang="en-US" altLang="zh-CN" dirty="0"/>
              <a:t>over-fitting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0CF766-DE5A-1147-B23C-5A4EF50D6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572" y="984618"/>
            <a:ext cx="4876800" cy="1079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78955B-1863-3547-9178-4A07DB811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414" y="2064118"/>
            <a:ext cx="2438400" cy="622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9E8F51-9366-714F-A1BC-50D110E0A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522" y="2686418"/>
            <a:ext cx="4506311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0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81200" y="0"/>
            <a:ext cx="857990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zh-CN" sz="4800" dirty="0">
                <a:solidFill>
                  <a:schemeClr val="tx1"/>
                </a:solidFill>
              </a:rPr>
              <a:t>Success of Deep Learning</a:t>
            </a:r>
          </a:p>
        </p:txBody>
      </p:sp>
      <p:pic>
        <p:nvPicPr>
          <p:cNvPr id="6" name="图片 5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4834" y="1165123"/>
            <a:ext cx="9692640" cy="511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90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dirty="0"/>
              <a:t>Responsive</a:t>
            </a:r>
            <a:r>
              <a:rPr lang="zh-CN" altLang="en-US" dirty="0"/>
              <a:t> </a:t>
            </a:r>
            <a:r>
              <a:rPr lang="en-US" altLang="zh-CN" dirty="0"/>
              <a:t>Activation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0304" y="1133474"/>
            <a:ext cx="11848563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altLang="zh-CN" b="1" dirty="0"/>
              <a:t>Saturation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Sigmoid</a:t>
            </a:r>
            <a:r>
              <a:rPr lang="zh-CN" altLang="en-US" b="1" dirty="0"/>
              <a:t> </a:t>
            </a:r>
            <a:r>
              <a:rPr lang="en-US" altLang="zh-CN" b="1" dirty="0"/>
              <a:t>Activation</a:t>
            </a:r>
            <a:r>
              <a:rPr lang="zh-CN" altLang="en-US" b="1" dirty="0"/>
              <a:t> </a:t>
            </a:r>
            <a:r>
              <a:rPr lang="en-US" altLang="zh-CN" b="1" dirty="0"/>
              <a:t>Function</a:t>
            </a:r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output</a:t>
            </a:r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derivative</a:t>
            </a:r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output</a:t>
            </a:r>
            <a:r>
              <a:rPr lang="zh-CN" altLang="en-US" dirty="0"/>
              <a:t> </a:t>
            </a:r>
            <a:r>
              <a:rPr lang="en-US" altLang="zh-CN" dirty="0"/>
              <a:t>unit</a:t>
            </a:r>
            <a:endParaRPr lang="en-US" dirty="0"/>
          </a:p>
          <a:p>
            <a:r>
              <a:rPr lang="en-US" altLang="zh-CN" b="1" dirty="0"/>
              <a:t>Saturation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Sigmoid</a:t>
            </a:r>
            <a:r>
              <a:rPr lang="zh-CN" altLang="en-US" b="1" dirty="0"/>
              <a:t> </a:t>
            </a:r>
            <a:r>
              <a:rPr lang="en-US" altLang="zh-CN" b="1" dirty="0"/>
              <a:t>Activation</a:t>
            </a:r>
            <a:r>
              <a:rPr lang="zh-CN" altLang="en-US" b="1" dirty="0"/>
              <a:t> </a:t>
            </a:r>
            <a:r>
              <a:rPr lang="en-US" altLang="zh-CN" b="1" dirty="0"/>
              <a:t>Function</a:t>
            </a:r>
            <a:endParaRPr lang="en-US" b="1" dirty="0"/>
          </a:p>
          <a:p>
            <a:pPr lvl="1"/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                                     </a:t>
            </a:r>
            <a:r>
              <a:rPr lang="en-US" altLang="zh-CN" dirty="0"/>
              <a:t>,</a:t>
            </a:r>
            <a:r>
              <a:rPr lang="zh-CN" altLang="en-US" dirty="0"/>
              <a:t> 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derivative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close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0</a:t>
            </a:r>
          </a:p>
          <a:p>
            <a:pPr lvl="1"/>
            <a:r>
              <a:rPr lang="en-US" altLang="zh-CN" dirty="0"/>
              <a:t>Further</a:t>
            </a:r>
            <a:r>
              <a:rPr lang="zh-CN" altLang="en-US" dirty="0"/>
              <a:t> </a:t>
            </a:r>
            <a:r>
              <a:rPr lang="en-US" altLang="zh-CN" dirty="0"/>
              <a:t>exacerbated</a:t>
            </a:r>
            <a:r>
              <a:rPr lang="zh-CN" altLang="en-US" dirty="0"/>
              <a:t> </a:t>
            </a:r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backpropagation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gradient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vanishing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B.P.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is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stuck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or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takes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long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time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to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terminate</a:t>
            </a:r>
            <a:endParaRPr lang="en-US" altLang="zh-CN" dirty="0"/>
          </a:p>
          <a:p>
            <a:r>
              <a:rPr lang="en-US" altLang="zh-CN" b="1" dirty="0"/>
              <a:t>A</a:t>
            </a:r>
            <a:r>
              <a:rPr lang="zh-CN" altLang="en-US" b="1" dirty="0"/>
              <a:t> </a:t>
            </a:r>
            <a:r>
              <a:rPr lang="en-US" altLang="zh-CN" b="1" dirty="0"/>
              <a:t>More</a:t>
            </a:r>
            <a:r>
              <a:rPr lang="zh-CN" altLang="en-US" b="1" dirty="0"/>
              <a:t> </a:t>
            </a:r>
            <a:r>
              <a:rPr lang="en-US" altLang="zh-CN" b="1" dirty="0"/>
              <a:t>Responsive</a:t>
            </a:r>
            <a:r>
              <a:rPr lang="zh-CN" altLang="en-US" b="1" dirty="0"/>
              <a:t> </a:t>
            </a:r>
            <a:r>
              <a:rPr lang="en-US" altLang="zh-CN" b="1" dirty="0"/>
              <a:t>Activation</a:t>
            </a:r>
            <a:r>
              <a:rPr lang="zh-CN" altLang="en-US" b="1" dirty="0"/>
              <a:t> </a:t>
            </a:r>
            <a:r>
              <a:rPr lang="en-US" altLang="zh-CN" b="1" dirty="0"/>
              <a:t>Function:</a:t>
            </a:r>
            <a:r>
              <a:rPr lang="zh-CN" altLang="en-US" b="1" dirty="0"/>
              <a:t> </a:t>
            </a:r>
            <a:r>
              <a:rPr lang="en-US" altLang="zh-CN" b="1" dirty="0"/>
              <a:t>Rectified</a:t>
            </a:r>
            <a:r>
              <a:rPr lang="zh-CN" altLang="en-US" b="1" dirty="0"/>
              <a:t> </a:t>
            </a:r>
            <a:r>
              <a:rPr lang="en-US" altLang="zh-CN" b="1" dirty="0"/>
              <a:t>Linear</a:t>
            </a:r>
            <a:r>
              <a:rPr lang="zh-CN" altLang="en-US" b="1" dirty="0"/>
              <a:t> </a:t>
            </a:r>
            <a:r>
              <a:rPr lang="en-US" altLang="zh-CN" b="1" dirty="0"/>
              <a:t>Unit</a:t>
            </a:r>
            <a:r>
              <a:rPr lang="zh-CN" altLang="en-US" b="1" dirty="0"/>
              <a:t> </a:t>
            </a:r>
            <a:r>
              <a:rPr lang="en-US" altLang="zh-CN" b="1" dirty="0"/>
              <a:t>(RELU)</a:t>
            </a:r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output</a:t>
            </a:r>
            <a:r>
              <a:rPr lang="zh-CN" altLang="en-US" dirty="0"/>
              <a:t> </a:t>
            </a:r>
            <a:r>
              <a:rPr lang="en-US" altLang="zh-CN" i="1" dirty="0"/>
              <a:t>O=f(I)</a:t>
            </a:r>
            <a:r>
              <a:rPr lang="zh-CN" altLang="en-US" i="1" dirty="0"/>
              <a:t> </a:t>
            </a:r>
            <a:r>
              <a:rPr lang="en-US" altLang="zh-CN" i="1" dirty="0"/>
              <a:t>=</a:t>
            </a:r>
            <a:r>
              <a:rPr lang="zh-CN" altLang="en-US" i="1" dirty="0"/>
              <a:t> </a:t>
            </a:r>
            <a:r>
              <a:rPr lang="en-US" altLang="zh-CN" i="1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i="1" dirty="0"/>
              <a:t>I&gt;0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i="1" dirty="0"/>
              <a:t>O=0</a:t>
            </a:r>
            <a:r>
              <a:rPr lang="zh-CN" altLang="en-US" dirty="0"/>
              <a:t> </a:t>
            </a:r>
            <a:r>
              <a:rPr lang="en-US" altLang="zh-CN" dirty="0"/>
              <a:t>otherwise</a:t>
            </a:r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gradient: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error:</a:t>
            </a:r>
            <a:r>
              <a:rPr lang="zh-CN" altLang="en-US" dirty="0"/>
              <a:t> </a:t>
            </a:r>
            <a:r>
              <a:rPr lang="en-US" altLang="zh-CN" dirty="0"/>
              <a:t>0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unit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inactive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i="1" dirty="0"/>
              <a:t>I&lt;0</a:t>
            </a:r>
            <a:r>
              <a:rPr lang="en-US" altLang="zh-CN" dirty="0"/>
              <a:t>),</a:t>
            </a:r>
            <a:r>
              <a:rPr lang="zh-CN" altLang="en-US" dirty="0"/>
              <a:t> </a:t>
            </a:r>
            <a:r>
              <a:rPr lang="en-US" altLang="zh-CN" dirty="0"/>
              <a:t>otherwise,</a:t>
            </a:r>
            <a:r>
              <a:rPr lang="zh-CN" altLang="en-US" dirty="0"/>
              <a:t> </a:t>
            </a:r>
            <a:r>
              <a:rPr lang="en-US" altLang="zh-CN" dirty="0"/>
              <a:t>aggregate all error terms from the units in the next</a:t>
            </a:r>
            <a:r>
              <a:rPr lang="zh-CN" altLang="en-US" dirty="0"/>
              <a:t> </a:t>
            </a:r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unit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connected</a:t>
            </a:r>
            <a:r>
              <a:rPr lang="zh-CN" altLang="en-US" dirty="0"/>
              <a:t> </a:t>
            </a:r>
            <a:r>
              <a:rPr lang="en-US" altLang="zh-CN" dirty="0"/>
              <a:t>to,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w/o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decaying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avoid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gradient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vanishing</a:t>
            </a:r>
            <a:endParaRPr lang="en-US" altLang="zh-CN" dirty="0"/>
          </a:p>
          <a:p>
            <a:pPr lvl="1"/>
            <a:endParaRPr lang="en-US" altLang="zh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93A6F2-D2DD-8F4D-87E3-88CA1178D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818" y="1592816"/>
            <a:ext cx="4267200" cy="48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3A8E82-4A76-3045-A097-FC02A37F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818" y="2026757"/>
            <a:ext cx="24638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B90313-F85E-E044-95BC-F26E1813E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554" y="3361032"/>
            <a:ext cx="2578100" cy="444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26FB7D-3F97-7343-9D69-6BEEEF6B4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1917" y="5522873"/>
            <a:ext cx="4203700" cy="520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1BCE16-B559-CA4E-ACB1-B27C79F5F849}"/>
              </a:ext>
            </a:extLst>
          </p:cNvPr>
          <p:cNvSpPr txBox="1"/>
          <p:nvPr/>
        </p:nvSpPr>
        <p:spPr>
          <a:xfrm>
            <a:off x="6779590" y="2054893"/>
            <a:ext cx="105811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decaying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910BA3-1BF0-4B42-B30D-5AFC8CD6A909}"/>
              </a:ext>
            </a:extLst>
          </p:cNvPr>
          <p:cNvCxnSpPr/>
          <p:nvPr/>
        </p:nvCxnSpPr>
        <p:spPr>
          <a:xfrm flipV="1">
            <a:off x="6104585" y="2280757"/>
            <a:ext cx="711032" cy="2137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80999F1-9A73-73D3-B4F8-37EA726DD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483" y="2451877"/>
            <a:ext cx="3883794" cy="5486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867D1B-CDE2-C441-BE53-E33B8E0E3C52}"/>
              </a:ext>
            </a:extLst>
          </p:cNvPr>
          <p:cNvSpPr/>
          <p:nvPr/>
        </p:nvSpPr>
        <p:spPr>
          <a:xfrm>
            <a:off x="5256618" y="2513491"/>
            <a:ext cx="1632393" cy="459341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 algn="l"/>
            <a:r>
              <a:rPr lang="en-US" altLang="zh-CN" dirty="0"/>
              <a:t>Activation</a:t>
            </a:r>
            <a:r>
              <a:rPr lang="zh-CN" altLang="en-US" dirty="0"/>
              <a:t> </a:t>
            </a:r>
            <a:r>
              <a:rPr lang="en-US" altLang="zh-CN" dirty="0"/>
              <a:t>Functions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70B420-D336-0A42-862C-D88D510AC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575" y="91440"/>
            <a:ext cx="6802425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0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0004156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dirty="0"/>
              <a:t>Adaptive Learning Rate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4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180304" y="1133474"/>
                <a:ext cx="12196753" cy="5724525"/>
              </a:xfrm>
              <a:noFill/>
            </p:spPr>
            <p:txBody>
              <a:bodyPr vert="horz" lIns="92075" tIns="46038" rIns="92075" bIns="46038" rtlCol="0">
                <a:noAutofit/>
              </a:bodyPr>
              <a:lstStyle/>
              <a:p>
                <a:r>
                  <a:rPr lang="en-US" altLang="zh-CN" b="1" dirty="0"/>
                  <a:t>Stochastic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gradient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descent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to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find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a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local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optima</a:t>
                </a:r>
                <a:endParaRPr lang="en-US" b="1" dirty="0"/>
              </a:p>
              <a:p>
                <a:pPr lvl="1"/>
                <a:r>
                  <a:rPr lang="en-US" altLang="zh-CN" dirty="0"/>
                  <a:t>Default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choice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for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altLang="zh-CN" dirty="0"/>
                  <a:t>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fixed,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small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positive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constant</a:t>
                </a:r>
              </a:p>
              <a:p>
                <a:pPr lvl="1"/>
                <a:r>
                  <a:rPr lang="en-US" altLang="zh-CN" dirty="0"/>
                  <a:t>Problems: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slow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progress,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jump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over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‘gradient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cliff’,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oscillation</a:t>
                </a:r>
                <a:endParaRPr lang="en-US" dirty="0"/>
              </a:p>
              <a:p>
                <a:r>
                  <a:rPr lang="en-US" altLang="zh-CN" b="1" dirty="0"/>
                  <a:t>Adaptive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learning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rate: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let</a:t>
                </a:r>
                <a14:m>
                  <m:oMath xmlns:m="http://schemas.openxmlformats.org/officeDocument/2006/math">
                    <m:r>
                      <a:rPr lang="zh-CN" altLang="en-US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/>
                  <a:t>change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over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epoch</a:t>
                </a:r>
                <a:endParaRPr lang="en-US" b="1" dirty="0"/>
              </a:p>
              <a:p>
                <a:pPr lvl="1"/>
                <a:r>
                  <a:rPr lang="en-US" altLang="zh-CN" dirty="0"/>
                  <a:t>Strategy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#1:</a:t>
                </a:r>
                <a:r>
                  <a:rPr lang="zh-CN" altLang="en-US" dirty="0"/>
                  <a:t> </a:t>
                </a:r>
                <a:endParaRPr lang="en-US" altLang="zh-CN" dirty="0"/>
              </a:p>
              <a:p>
                <a:pPr lvl="1"/>
                <a:r>
                  <a:rPr lang="en-US" altLang="zh-CN" dirty="0"/>
                  <a:t>Strategy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#2:</a:t>
                </a:r>
              </a:p>
              <a:p>
                <a:pPr lvl="2"/>
                <a:r>
                  <a:rPr lang="en-US" altLang="zh-CN" dirty="0"/>
                  <a:t>Intuitions: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smaller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adjustment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algorithm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progresses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.,  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=0.9;</m:t>
                    </m:r>
                    <m:r>
                      <a:rPr lang="zh-CN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−9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Strategy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#3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</a:t>
                </a:r>
                <a:r>
                  <a:rPr lang="en-US" altLang="zh-CN" dirty="0" err="1"/>
                  <a:t>AdaGrad</a:t>
                </a:r>
                <a:r>
                  <a:rPr lang="en-US" altLang="zh-CN" dirty="0"/>
                  <a:t>):</a:t>
                </a:r>
              </a:p>
              <a:p>
                <a:pPr lvl="2"/>
                <a:r>
                  <a:rPr lang="en-US" altLang="zh-CN" dirty="0"/>
                  <a:t>Intuition: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magnitude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gradient</a:t>
                </a:r>
                <a:r>
                  <a:rPr lang="zh-CN" altLang="en-US" dirty="0"/>
                  <a:t> </a:t>
                </a:r>
                <a:r>
                  <a:rPr lang="en-US" altLang="zh-CN" i="1" dirty="0" err="1"/>
                  <a:t>g</a:t>
                </a:r>
                <a:r>
                  <a:rPr lang="en-US" altLang="zh-CN" i="1" baseline="-25000" dirty="0" err="1"/>
                  <a:t>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indicator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the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overall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progress</a:t>
                </a:r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.,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altLang="zh-CN" dirty="0"/>
                  <a:t>Strategy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#4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(</a:t>
                </a:r>
                <a:r>
                  <a:rPr lang="en-US" altLang="zh-CN" dirty="0" err="1"/>
                  <a:t>RMSProp</a:t>
                </a:r>
                <a:r>
                  <a:rPr lang="en-US" altLang="zh-CN" dirty="0"/>
                  <a:t>):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exponential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decaying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weighted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sum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squared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historical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gradients</a:t>
                </a:r>
              </a:p>
            </p:txBody>
          </p:sp>
        </mc:Choice>
        <mc:Fallback xmlns="">
          <p:sp>
            <p:nvSpPr>
              <p:cNvPr id="512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180304" y="1133474"/>
                <a:ext cx="12196753" cy="5724525"/>
              </a:xfrm>
              <a:blipFill>
                <a:blip r:embed="rId3"/>
                <a:stretch>
                  <a:fillRect l="-312" t="-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5345D2E-0180-F641-B650-0D1A965A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55" y="1417452"/>
            <a:ext cx="2333897" cy="731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6CE9C5-1A26-3E4F-870D-9E61AD26A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534" y="2794614"/>
            <a:ext cx="12827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457A2-F518-024B-8740-EB28A4C04B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2746374" y="3302919"/>
            <a:ext cx="5908431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4268F7-5E12-DA4A-BF6A-59B35AD02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0402" y="0"/>
            <a:ext cx="3168531" cy="164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0FB8EE-2058-7649-99AB-2E63DB3DA4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4187" y="2476708"/>
            <a:ext cx="2897813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4E6338-4BB3-C14C-9FEB-EA8D7516C1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7950" y="4599428"/>
            <a:ext cx="1729409" cy="548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111475-5233-1642-9721-4DB3FEFA9A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6229" y="4536147"/>
            <a:ext cx="2441787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9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dirty="0"/>
              <a:t>Dropout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4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180304" y="1133474"/>
                <a:ext cx="11848563" cy="5724525"/>
              </a:xfrm>
              <a:noFill/>
            </p:spPr>
            <p:txBody>
              <a:bodyPr vert="horz" lIns="92075" tIns="46038" rIns="92075" bIns="46038" rtlCol="0">
                <a:noAutofit/>
              </a:bodyPr>
              <a:lstStyle/>
              <a:p>
                <a:r>
                  <a:rPr lang="en-US" altLang="zh-CN" sz="1800" b="1" dirty="0"/>
                  <a:t>The</a:t>
                </a:r>
                <a:r>
                  <a:rPr lang="zh-CN" altLang="en-US" sz="1800" b="1" dirty="0"/>
                  <a:t> </a:t>
                </a:r>
                <a:r>
                  <a:rPr lang="en-US" altLang="zh-CN" sz="1800" b="1" dirty="0"/>
                  <a:t>Purpose</a:t>
                </a:r>
                <a:r>
                  <a:rPr lang="zh-CN" altLang="en-US" sz="1800" b="1" dirty="0"/>
                  <a:t> </a:t>
                </a:r>
                <a:r>
                  <a:rPr lang="en-US" altLang="zh-CN" sz="1800" b="1" dirty="0"/>
                  <a:t>of</a:t>
                </a:r>
                <a:r>
                  <a:rPr lang="zh-CN" altLang="en-US" sz="1800" b="1" dirty="0"/>
                  <a:t> </a:t>
                </a:r>
                <a:r>
                  <a:rPr lang="en-US" altLang="zh-CN" sz="1800" b="1" dirty="0"/>
                  <a:t>Dropout:</a:t>
                </a:r>
                <a:r>
                  <a:rPr lang="zh-CN" altLang="en-US" sz="1800" b="1" dirty="0"/>
                  <a:t> </a:t>
                </a:r>
                <a:r>
                  <a:rPr lang="en-US" altLang="zh-CN" sz="1800" b="1" dirty="0"/>
                  <a:t>to</a:t>
                </a:r>
                <a:r>
                  <a:rPr lang="zh-CN" altLang="en-US" sz="1800" b="1" dirty="0"/>
                  <a:t> </a:t>
                </a:r>
                <a:r>
                  <a:rPr lang="en-US" altLang="zh-CN" sz="1800" b="1" dirty="0"/>
                  <a:t>Prevent</a:t>
                </a:r>
                <a:r>
                  <a:rPr lang="zh-CN" altLang="en-US" sz="1800" b="1" dirty="0"/>
                  <a:t> </a:t>
                </a:r>
                <a:r>
                  <a:rPr lang="en-US" altLang="zh-CN" sz="1800" b="1" dirty="0"/>
                  <a:t>Overfitting</a:t>
                </a:r>
              </a:p>
              <a:p>
                <a:r>
                  <a:rPr lang="en-US" altLang="zh-CN" sz="1800" b="1" dirty="0"/>
                  <a:t>How</a:t>
                </a:r>
                <a:r>
                  <a:rPr lang="zh-CN" altLang="en-US" sz="1800" b="1" dirty="0"/>
                  <a:t> </a:t>
                </a:r>
                <a:r>
                  <a:rPr lang="en-US" altLang="zh-CN" sz="1800" b="1" dirty="0"/>
                  <a:t>does</a:t>
                </a:r>
                <a:r>
                  <a:rPr lang="zh-CN" altLang="en-US" sz="1800" b="1" dirty="0"/>
                  <a:t> </a:t>
                </a:r>
                <a:r>
                  <a:rPr lang="en-US" altLang="zh-CN" sz="1800" b="1" dirty="0"/>
                  <a:t>it</a:t>
                </a:r>
                <a:r>
                  <a:rPr lang="zh-CN" altLang="en-US" sz="1800" b="1" dirty="0"/>
                  <a:t> </a:t>
                </a:r>
                <a:r>
                  <a:rPr lang="en-US" altLang="zh-CN" sz="1800" b="1" dirty="0"/>
                  <a:t>works?</a:t>
                </a:r>
                <a:r>
                  <a:rPr lang="zh-CN" altLang="en-US" sz="1800" b="1" dirty="0"/>
                  <a:t> </a:t>
                </a:r>
                <a:endParaRPr lang="en-US" sz="1800" b="1" dirty="0"/>
              </a:p>
              <a:p>
                <a:pPr lvl="1"/>
                <a:r>
                  <a:rPr lang="en-US" altLang="zh-CN" sz="1800" dirty="0"/>
                  <a:t>At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each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epoch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(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CN" altLang="en-US" sz="1800" dirty="0"/>
                  <a:t> </a:t>
                </a:r>
                <a:r>
                  <a:rPr lang="en-US" altLang="zh-CN" sz="1800" dirty="0"/>
                  <a:t>dropout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rate,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e.g.,</a:t>
                </a:r>
                <a:r>
                  <a:rPr lang="zh-CN" alt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=0.5)</m:t>
                    </m:r>
                  </m:oMath>
                </a14:m>
                <a:r>
                  <a:rPr lang="zh-CN" altLang="en-US" sz="1800" dirty="0"/>
                  <a:t> </a:t>
                </a:r>
                <a:endParaRPr lang="en-US" altLang="zh-CN" sz="1800" dirty="0"/>
              </a:p>
              <a:p>
                <a:pPr lvl="2"/>
                <a:r>
                  <a:rPr lang="en-US" altLang="zh-CN" sz="1800" dirty="0"/>
                  <a:t>randomly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dropout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some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non-output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units</a:t>
                </a:r>
                <a:endParaRPr lang="en-US" sz="1800" dirty="0"/>
              </a:p>
              <a:p>
                <a:pPr lvl="2"/>
                <a:r>
                  <a:rPr lang="en-US" altLang="zh-CN" sz="1800" dirty="0"/>
                  <a:t>Perform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B.P.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on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the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dropout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network</a:t>
                </a:r>
                <a:endParaRPr lang="en-US" sz="1800" dirty="0"/>
              </a:p>
              <a:p>
                <a:pPr lvl="1"/>
                <a:r>
                  <a:rPr lang="en-US" altLang="zh-CN" sz="1800" dirty="0"/>
                  <a:t>S</a:t>
                </a:r>
                <a:r>
                  <a:rPr lang="en-US" sz="1800" dirty="0"/>
                  <a:t>cale the final model parameters </a:t>
                </a:r>
              </a:p>
              <a:p>
                <a:pPr lvl="1"/>
                <a:endParaRPr lang="en-US" altLang="zh-CN" sz="1800" dirty="0"/>
              </a:p>
              <a:p>
                <a:pPr lvl="1"/>
                <a:endParaRPr lang="en-US" altLang="zh-CN" sz="1800" dirty="0"/>
              </a:p>
              <a:p>
                <a:pPr lvl="1"/>
                <a:endParaRPr lang="en-US" altLang="zh-CN" sz="1800" dirty="0"/>
              </a:p>
              <a:p>
                <a:r>
                  <a:rPr lang="en-US" altLang="zh-CN" sz="1800" b="1" dirty="0"/>
                  <a:t>Why</a:t>
                </a:r>
                <a:r>
                  <a:rPr lang="zh-CN" altLang="en-US" sz="1800" b="1" dirty="0"/>
                  <a:t> </a:t>
                </a:r>
                <a:r>
                  <a:rPr lang="en-US" altLang="zh-CN" sz="1800" b="1" dirty="0"/>
                  <a:t>does</a:t>
                </a:r>
                <a:r>
                  <a:rPr lang="zh-CN" altLang="en-US" sz="1800" b="1" dirty="0"/>
                  <a:t> </a:t>
                </a:r>
                <a:r>
                  <a:rPr lang="en-US" altLang="zh-CN" sz="1800" b="1" dirty="0"/>
                  <a:t>Dropout</a:t>
                </a:r>
                <a:r>
                  <a:rPr lang="zh-CN" altLang="en-US" sz="1800" b="1" dirty="0"/>
                  <a:t> </a:t>
                </a:r>
                <a:r>
                  <a:rPr lang="en-US" altLang="zh-CN" sz="1800" b="1" dirty="0"/>
                  <a:t>Work?</a:t>
                </a:r>
              </a:p>
              <a:p>
                <a:pPr lvl="1"/>
                <a:r>
                  <a:rPr lang="en-US" altLang="zh-CN" sz="1800" dirty="0"/>
                  <a:t>Dropout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can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be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viewed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as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a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regularization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technique</a:t>
                </a:r>
              </a:p>
              <a:p>
                <a:pPr lvl="2"/>
                <a:r>
                  <a:rPr lang="en-US" altLang="zh-CN" sz="1800" dirty="0"/>
                  <a:t>Force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the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model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to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be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more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robust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to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noise,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and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to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learn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more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generalizable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features</a:t>
                </a:r>
              </a:p>
              <a:p>
                <a:pPr lvl="1"/>
                <a:r>
                  <a:rPr lang="en-US" altLang="zh-CN" sz="1800" dirty="0"/>
                  <a:t>Dropout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vs.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Bagging</a:t>
                </a:r>
              </a:p>
              <a:p>
                <a:pPr lvl="2"/>
                <a:r>
                  <a:rPr lang="en-US" altLang="zh-CN" sz="1800" dirty="0"/>
                  <a:t>Bagging:</a:t>
                </a:r>
                <a:r>
                  <a:rPr lang="zh-CN" altLang="en-US" sz="1800" dirty="0"/>
                  <a:t> </a:t>
                </a:r>
                <a:r>
                  <a:rPr lang="en-US" sz="1800" dirty="0"/>
                  <a:t>Each base model is trained </a:t>
                </a:r>
                <a:r>
                  <a:rPr lang="zh-CN" altLang="en-US" sz="1800" dirty="0"/>
                  <a:t>*</a:t>
                </a:r>
                <a:r>
                  <a:rPr lang="en-US" altLang="zh-CN" sz="1800" dirty="0"/>
                  <a:t>independently</a:t>
                </a:r>
                <a:r>
                  <a:rPr lang="zh-CN" altLang="en-US" sz="1800" dirty="0"/>
                  <a:t>* </a:t>
                </a:r>
                <a:r>
                  <a:rPr lang="en-US" sz="1800" dirty="0"/>
                  <a:t>on a bootstrap sample </a:t>
                </a:r>
              </a:p>
              <a:p>
                <a:pPr lvl="2"/>
                <a:r>
                  <a:rPr lang="en-US" altLang="zh-CN" sz="1800" dirty="0"/>
                  <a:t>Dropout:</a:t>
                </a:r>
                <a:r>
                  <a:rPr lang="zh-CN" altLang="en-US" sz="1800" dirty="0"/>
                  <a:t> </a:t>
                </a:r>
                <a:r>
                  <a:rPr lang="en-US" sz="1800" dirty="0"/>
                  <a:t>the model parameters of the current dropout network are updated based on that of the previous dropout network(s) </a:t>
                </a:r>
              </a:p>
              <a:p>
                <a:pPr lvl="2"/>
                <a:endParaRPr lang="en-US" altLang="zh-CN" sz="1800" dirty="0"/>
              </a:p>
            </p:txBody>
          </p:sp>
        </mc:Choice>
        <mc:Fallback xmlns="">
          <p:sp>
            <p:nvSpPr>
              <p:cNvPr id="512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180304" y="1133474"/>
                <a:ext cx="11848563" cy="5724525"/>
              </a:xfrm>
              <a:blipFill>
                <a:blip r:embed="rId3"/>
                <a:stretch>
                  <a:fillRect t="-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0C272FD-EAC8-3B4C-A053-E885BA96A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229" y="3252787"/>
            <a:ext cx="17018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E2FBB6-85BE-F34C-A411-22E04A11D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826" y="2448877"/>
            <a:ext cx="7150608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dirty="0"/>
              <a:t>Pretraining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0304" y="1133474"/>
            <a:ext cx="11848563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altLang="zh-CN" b="1" dirty="0"/>
              <a:t>Pretraining:</a:t>
            </a:r>
            <a:r>
              <a:rPr lang="zh-CN" altLang="en-US" b="1" dirty="0"/>
              <a:t> </a:t>
            </a:r>
            <a:r>
              <a:rPr lang="en-US" dirty="0"/>
              <a:t>the process of initializing the model in a suitable region </a:t>
            </a:r>
            <a:endParaRPr lang="en-US" altLang="zh-CN" dirty="0"/>
          </a:p>
          <a:p>
            <a:r>
              <a:rPr lang="en-US" altLang="zh-CN" b="1" dirty="0"/>
              <a:t>Greedy</a:t>
            </a:r>
            <a:r>
              <a:rPr lang="zh-CN" altLang="en-US" b="1" dirty="0"/>
              <a:t> </a:t>
            </a:r>
            <a:r>
              <a:rPr lang="en-US" altLang="zh-CN" b="1" dirty="0"/>
              <a:t>supervised</a:t>
            </a:r>
            <a:r>
              <a:rPr lang="zh-CN" altLang="en-US" b="1" dirty="0"/>
              <a:t> </a:t>
            </a:r>
            <a:r>
              <a:rPr lang="en-US" altLang="zh-CN" b="1" dirty="0"/>
              <a:t>pretraining</a:t>
            </a:r>
          </a:p>
          <a:p>
            <a:pPr lvl="1"/>
            <a:r>
              <a:rPr lang="en-US" dirty="0"/>
              <a:t>pre-set the model parameters layer-by-layer in a greedy way </a:t>
            </a:r>
          </a:p>
          <a:p>
            <a:pPr lvl="1"/>
            <a:r>
              <a:rPr lang="en-US" altLang="zh-CN" dirty="0"/>
              <a:t>Start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simple</a:t>
            </a:r>
            <a:r>
              <a:rPr lang="zh-CN" altLang="en-US" dirty="0"/>
              <a:t> </a:t>
            </a:r>
            <a:r>
              <a:rPr lang="en-US" altLang="zh-CN" dirty="0"/>
              <a:t>model,</a:t>
            </a:r>
            <a:r>
              <a:rPr lang="zh-CN" altLang="en-US" dirty="0"/>
              <a:t> </a:t>
            </a:r>
            <a:r>
              <a:rPr lang="en-US" altLang="zh-CN" dirty="0"/>
              <a:t>add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additional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time,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pretrain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parameters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newly</a:t>
            </a:r>
            <a:r>
              <a:rPr lang="zh-CN" altLang="en-US" dirty="0"/>
              <a:t> </a:t>
            </a:r>
            <a:r>
              <a:rPr lang="en-US" altLang="zh-CN" dirty="0"/>
              <a:t>added</a:t>
            </a:r>
            <a:r>
              <a:rPr lang="zh-CN" altLang="en-US" dirty="0"/>
              <a:t> </a:t>
            </a:r>
            <a:r>
              <a:rPr lang="en-US" altLang="zh-CN" dirty="0"/>
              <a:t>layer,</a:t>
            </a:r>
            <a:r>
              <a:rPr lang="zh-CN" altLang="en-US" dirty="0"/>
              <a:t> </a:t>
            </a:r>
            <a:r>
              <a:rPr lang="en-US" altLang="zh-CN" dirty="0"/>
              <a:t>while</a:t>
            </a:r>
            <a:r>
              <a:rPr lang="zh-CN" altLang="en-US" dirty="0"/>
              <a:t> </a:t>
            </a:r>
            <a:r>
              <a:rPr lang="en-US" altLang="zh-CN" dirty="0"/>
              <a:t>fixing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layers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time,</a:t>
            </a:r>
            <a:r>
              <a:rPr lang="zh-CN" altLang="en-US" dirty="0"/>
              <a:t> </a:t>
            </a:r>
            <a:r>
              <a:rPr lang="en-US" altLang="zh-CN" dirty="0"/>
              <a:t>equivalent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two-layered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</a:p>
          <a:p>
            <a:pPr lvl="1"/>
            <a:r>
              <a:rPr lang="en-US" altLang="zh-CN" dirty="0"/>
              <a:t>Followed</a:t>
            </a:r>
            <a:r>
              <a:rPr lang="zh-CN" altLang="en-US" dirty="0"/>
              <a:t> </a:t>
            </a:r>
            <a:r>
              <a:rPr lang="en-US" altLang="zh-CN" dirty="0"/>
              <a:t>up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fine—tuning</a:t>
            </a:r>
            <a:r>
              <a:rPr lang="zh-CN" altLang="en-US" dirty="0"/>
              <a:t> </a:t>
            </a:r>
            <a:r>
              <a:rPr lang="en-US" altLang="zh-CN" dirty="0"/>
              <a:t>process</a:t>
            </a:r>
          </a:p>
          <a:p>
            <a:r>
              <a:rPr lang="en-US" altLang="zh-CN" b="1" dirty="0"/>
              <a:t>Other</a:t>
            </a:r>
            <a:r>
              <a:rPr lang="zh-CN" altLang="en-US" b="1" dirty="0"/>
              <a:t> </a:t>
            </a:r>
            <a:r>
              <a:rPr lang="en-US" altLang="zh-CN" b="1" dirty="0"/>
              <a:t>Pretraining</a:t>
            </a:r>
            <a:r>
              <a:rPr lang="zh-CN" altLang="en-US" b="1" dirty="0"/>
              <a:t> </a:t>
            </a:r>
            <a:r>
              <a:rPr lang="en-US" altLang="zh-CN" b="1" dirty="0"/>
              <a:t>Strategies</a:t>
            </a:r>
          </a:p>
          <a:p>
            <a:pPr lvl="1"/>
            <a:r>
              <a:rPr lang="en-US" altLang="zh-CN" dirty="0"/>
              <a:t>Unsupervised</a:t>
            </a:r>
            <a:r>
              <a:rPr lang="zh-CN" altLang="en-US" dirty="0"/>
              <a:t> </a:t>
            </a:r>
            <a:r>
              <a:rPr lang="en-US" altLang="zh-CN" dirty="0"/>
              <a:t>pretraining: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auto-encoder</a:t>
            </a:r>
          </a:p>
          <a:p>
            <a:pPr lvl="1"/>
            <a:r>
              <a:rPr lang="en-US" altLang="zh-CN" dirty="0"/>
              <a:t>Hybrid</a:t>
            </a:r>
            <a:r>
              <a:rPr lang="zh-CN" altLang="en-US" dirty="0"/>
              <a:t> </a:t>
            </a:r>
            <a:r>
              <a:rPr lang="en-US" altLang="zh-CN" dirty="0"/>
              <a:t>strategy</a:t>
            </a:r>
          </a:p>
          <a:p>
            <a:r>
              <a:rPr lang="en-US" altLang="zh-CN" b="1" dirty="0"/>
              <a:t>Pretraining</a:t>
            </a:r>
            <a:r>
              <a:rPr lang="zh-CN" altLang="en-US" b="1" dirty="0"/>
              <a:t> </a:t>
            </a:r>
            <a:r>
              <a:rPr lang="en-US" altLang="zh-CN" b="1" dirty="0"/>
              <a:t>for</a:t>
            </a:r>
            <a:r>
              <a:rPr lang="zh-CN" altLang="en-US" b="1" dirty="0"/>
              <a:t> </a:t>
            </a:r>
            <a:r>
              <a:rPr lang="en-US" altLang="zh-CN" b="1" dirty="0"/>
              <a:t>transfer</a:t>
            </a:r>
            <a:r>
              <a:rPr lang="zh-CN" altLang="en-US" b="1" dirty="0"/>
              <a:t> </a:t>
            </a:r>
            <a:r>
              <a:rPr lang="en-US" altLang="zh-CN" b="1" dirty="0"/>
              <a:t>learning</a:t>
            </a:r>
          </a:p>
          <a:p>
            <a:endParaRPr lang="en-US" altLang="zh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7F09EC-D7E2-D040-A0AB-8F5791195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547" y="4126376"/>
            <a:ext cx="4846320" cy="252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7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dirty="0"/>
              <a:t>Cross</a:t>
            </a:r>
            <a:r>
              <a:rPr lang="zh-CN" altLang="en-US" dirty="0"/>
              <a:t> </a:t>
            </a:r>
            <a:r>
              <a:rPr lang="en-US" altLang="zh-CN" dirty="0"/>
              <a:t>Entropy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0304" y="1133474"/>
            <a:ext cx="11848563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altLang="zh-CN" b="1" dirty="0"/>
              <a:t>M</a:t>
            </a:r>
            <a:r>
              <a:rPr lang="en-US" b="1" dirty="0"/>
              <a:t>easure the disagreement between the actual (T) and predicted (O) target values </a:t>
            </a:r>
          </a:p>
          <a:p>
            <a:pPr lvl="1"/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regression:</a:t>
            </a:r>
            <a:r>
              <a:rPr lang="zh-CN" altLang="en-US" dirty="0"/>
              <a:t> </a:t>
            </a:r>
            <a:r>
              <a:rPr lang="en-US" altLang="zh-CN" dirty="0"/>
              <a:t>mean-squared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</a:p>
          <a:p>
            <a:pPr lvl="1"/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(binary)</a:t>
            </a:r>
            <a:r>
              <a:rPr lang="zh-CN" altLang="en-US" dirty="0"/>
              <a:t> </a:t>
            </a:r>
            <a:r>
              <a:rPr lang="en-US" altLang="zh-CN" dirty="0"/>
              <a:t>classification:</a:t>
            </a:r>
            <a:r>
              <a:rPr lang="zh-CN" altLang="en-US" dirty="0"/>
              <a:t> </a:t>
            </a:r>
            <a:r>
              <a:rPr lang="en-US" altLang="zh-CN" dirty="0"/>
              <a:t>cross-entropy</a:t>
            </a:r>
            <a:endParaRPr lang="en-US" dirty="0"/>
          </a:p>
          <a:p>
            <a:r>
              <a:rPr lang="en-US" altLang="zh-CN" b="1" dirty="0"/>
              <a:t>Mean-squared</a:t>
            </a:r>
            <a:r>
              <a:rPr lang="zh-CN" altLang="en-US" b="1" dirty="0"/>
              <a:t> </a:t>
            </a:r>
            <a:r>
              <a:rPr lang="en-US" altLang="zh-CN" b="1" dirty="0"/>
              <a:t>error</a:t>
            </a:r>
            <a:r>
              <a:rPr lang="zh-CN" altLang="en-US" b="1" dirty="0"/>
              <a:t> </a:t>
            </a:r>
            <a:r>
              <a:rPr lang="en-US" altLang="zh-CN" b="1" dirty="0"/>
              <a:t>vs.</a:t>
            </a:r>
            <a:r>
              <a:rPr lang="zh-CN" altLang="en-US" b="1" dirty="0"/>
              <a:t> </a:t>
            </a:r>
            <a:r>
              <a:rPr lang="en-US" altLang="zh-CN" b="1" dirty="0"/>
              <a:t>Cross-entropy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altLang="zh-CN" dirty="0"/>
          </a:p>
          <a:p>
            <a:r>
              <a:rPr lang="en-US" altLang="zh-CN" b="1" dirty="0"/>
              <a:t>Cross-entropy</a:t>
            </a:r>
            <a:r>
              <a:rPr lang="zh-CN" altLang="en-US" b="1" dirty="0"/>
              <a:t> </a:t>
            </a:r>
            <a:r>
              <a:rPr lang="en-US" altLang="zh-CN" b="1" dirty="0"/>
              <a:t>for</a:t>
            </a:r>
            <a:r>
              <a:rPr lang="zh-CN" altLang="en-US" b="1" dirty="0"/>
              <a:t> </a:t>
            </a:r>
            <a:r>
              <a:rPr lang="en-US" altLang="zh-CN" b="1" dirty="0"/>
              <a:t>Multiclass</a:t>
            </a:r>
            <a:r>
              <a:rPr lang="zh-CN" altLang="en-US" b="1" dirty="0"/>
              <a:t> </a:t>
            </a:r>
            <a:r>
              <a:rPr lang="en-US" altLang="zh-CN" b="1" dirty="0"/>
              <a:t>Problem</a:t>
            </a:r>
          </a:p>
          <a:p>
            <a:pPr lvl="1"/>
            <a:r>
              <a:rPr lang="en-US" altLang="zh-CN" dirty="0"/>
              <a:t>Actual</a:t>
            </a:r>
            <a:r>
              <a:rPr lang="zh-CN" altLang="en-US" dirty="0"/>
              <a:t> </a:t>
            </a:r>
            <a:r>
              <a:rPr lang="en-US" altLang="zh-CN" dirty="0"/>
              <a:t>target</a:t>
            </a:r>
          </a:p>
          <a:p>
            <a:pPr lvl="1"/>
            <a:r>
              <a:rPr lang="en-US" altLang="zh-CN" dirty="0"/>
              <a:t>Predicted</a:t>
            </a:r>
            <a:r>
              <a:rPr lang="zh-CN" altLang="en-US" dirty="0"/>
              <a:t> </a:t>
            </a:r>
            <a:r>
              <a:rPr lang="en-US" altLang="zh-CN" dirty="0"/>
              <a:t>output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12D2F5-2912-3C43-A954-8A86B80FA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38" y="5943599"/>
            <a:ext cx="354584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E27F1-76E8-7B41-9B27-EE930EA46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395" y="5584367"/>
            <a:ext cx="3111500" cy="48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7BE162-AC61-6E4F-88A3-B920F509D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395" y="5127166"/>
            <a:ext cx="2870200" cy="457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C28CBC-2A58-C6BF-F5B0-931E4DC31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38693"/>
            <a:ext cx="6629400" cy="1003300"/>
          </a:xfrm>
          <a:prstGeom prst="rect">
            <a:avLst/>
          </a:prstGeom>
        </p:spPr>
      </p:pic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450E973-B5FE-AFC5-CB84-7813D1AA9D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960" y="1866900"/>
            <a:ext cx="2667000" cy="3327400"/>
          </a:xfrm>
          <a:prstGeom prst="rect">
            <a:avLst/>
          </a:prstGeom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F360078F-6296-A9D2-2901-A3643F7F84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6010" y="1663700"/>
            <a:ext cx="2832100" cy="299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708408-13C3-BCE6-D01B-591125B60FF2}"/>
              </a:ext>
            </a:extLst>
          </p:cNvPr>
          <p:cNvSpPr txBox="1"/>
          <p:nvPr/>
        </p:nvSpPr>
        <p:spPr>
          <a:xfrm>
            <a:off x="7613779" y="5300389"/>
            <a:ext cx="324550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Assume positive example (</a:t>
            </a:r>
            <a:r>
              <a:rPr lang="en-US" i="1" dirty="0"/>
              <a:t>T=1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280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10. Deep Learning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1056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Basic Concepts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Improve Training of Deep Learning Models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Convolutional Neural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Recurrent Neural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600" dirty="0"/>
              <a:t>Graph</a:t>
            </a:r>
            <a:r>
              <a:rPr lang="en-US" altLang="en-US" sz="3600" dirty="0"/>
              <a:t> Neural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7089001" y="3200401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50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Convolutional Neural Networks (CNN)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4"/>
            <a:ext cx="10915650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dirty="0"/>
              <a:t>What is convolution?</a:t>
            </a:r>
            <a:endParaRPr lang="en-US" altLang="zh-C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10A2C1-1BAD-FC4A-96EA-4E3B00F9E0A7}"/>
              </a:ext>
            </a:extLst>
          </p:cNvPr>
          <p:cNvSpPr txBox="1"/>
          <p:nvPr/>
        </p:nvSpPr>
        <p:spPr>
          <a:xfrm>
            <a:off x="416623" y="5047989"/>
            <a:ext cx="378286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1D</a:t>
            </a:r>
            <a:r>
              <a:rPr lang="zh-CN" altLang="en-US" dirty="0"/>
              <a:t> </a:t>
            </a:r>
            <a:r>
              <a:rPr lang="en-US" altLang="zh-CN" dirty="0"/>
              <a:t>Convolution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6B284B-4811-094A-BEBE-1099AA85E649}"/>
              </a:ext>
            </a:extLst>
          </p:cNvPr>
          <p:cNvSpPr txBox="1"/>
          <p:nvPr/>
        </p:nvSpPr>
        <p:spPr>
          <a:xfrm>
            <a:off x="6885750" y="5047988"/>
            <a:ext cx="378286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US" altLang="zh-CN" dirty="0"/>
              <a:t>Convolution</a:t>
            </a:r>
            <a:endParaRPr lang="en-US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847E7AD-640E-B041-BE4B-4DD30D477FE6}"/>
              </a:ext>
            </a:extLst>
          </p:cNvPr>
          <p:cNvSpPr txBox="1">
            <a:spLocks noChangeArrowheads="1"/>
          </p:cNvSpPr>
          <p:nvPr/>
        </p:nvSpPr>
        <p:spPr>
          <a:xfrm>
            <a:off x="719553" y="5582255"/>
            <a:ext cx="10915650" cy="1133475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The outputs are computed by sliding a </a:t>
            </a:r>
            <a:r>
              <a:rPr lang="en-US" b="1" dirty="0"/>
              <a:t>kernel</a:t>
            </a:r>
            <a:r>
              <a:rPr lang="en-US" dirty="0"/>
              <a:t> (of weights) on the inputs, and computing weighted sum locally</a:t>
            </a:r>
            <a:endParaRPr lang="en-US" altLang="zh-C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167EBB-BF13-A240-9246-F72301ED8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697" y="1191663"/>
            <a:ext cx="1485900" cy="34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BC759F-1743-6C4D-9AC1-AAE937AF2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06" y="5377157"/>
            <a:ext cx="3350363" cy="731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1E4A03-72EB-7A41-9AB7-BC37EA901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753" y="2167255"/>
            <a:ext cx="5212080" cy="2372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4B877A-BE13-6946-9A2B-1347E7DAD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5985" y="5377157"/>
            <a:ext cx="2913683" cy="731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4683A7-20D9-6D4F-A7AB-10B7D5430E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4080" y="1948899"/>
            <a:ext cx="6217920" cy="28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9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CNN Motivation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4"/>
            <a:ext cx="10915650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dirty="0"/>
              <a:t>Why not deep MLP (or feed-forward neural network)?</a:t>
            </a:r>
          </a:p>
          <a:p>
            <a:pPr lvl="1"/>
            <a:r>
              <a:rPr lang="en-US" dirty="0"/>
              <a:t>Deep multilayer </a:t>
            </a:r>
            <a:r>
              <a:rPr lang="en-US" dirty="0" err="1"/>
              <a:t>perceptrons</a:t>
            </a:r>
            <a:r>
              <a:rPr lang="en-US" dirty="0"/>
              <a:t> are </a:t>
            </a:r>
            <a:r>
              <a:rPr lang="en-US" b="1" dirty="0"/>
              <a:t>computationally expensive</a:t>
            </a:r>
            <a:r>
              <a:rPr lang="en-US" dirty="0"/>
              <a:t>, and </a:t>
            </a:r>
            <a:r>
              <a:rPr lang="en-US" b="1" dirty="0"/>
              <a:t>hard to train</a:t>
            </a:r>
            <a:r>
              <a:rPr lang="en-US" dirty="0"/>
              <a:t>.</a:t>
            </a:r>
          </a:p>
          <a:p>
            <a:pPr lvl="2"/>
            <a:r>
              <a:rPr lang="en-US" altLang="zh-CN" dirty="0"/>
              <a:t>Long training time, slow convergence, local minima</a:t>
            </a:r>
          </a:p>
          <a:p>
            <a:r>
              <a:rPr lang="en-US" altLang="zh-CN" dirty="0"/>
              <a:t>Motivations of convolution</a:t>
            </a:r>
          </a:p>
          <a:p>
            <a:pPr lvl="1"/>
            <a:r>
              <a:rPr lang="en-US" altLang="zh-CN" dirty="0"/>
              <a:t>Sparse interactions</a:t>
            </a:r>
          </a:p>
          <a:p>
            <a:pPr lvl="1"/>
            <a:r>
              <a:rPr lang="en-US" altLang="zh-CN" dirty="0"/>
              <a:t>Parameter sharing</a:t>
            </a:r>
          </a:p>
          <a:p>
            <a:pPr lvl="1"/>
            <a:r>
              <a:rPr lang="en-US" altLang="zh-CN" dirty="0"/>
              <a:t>Translational equivalence</a:t>
            </a:r>
          </a:p>
          <a:p>
            <a:r>
              <a:rPr lang="en-US" altLang="zh-CN" dirty="0"/>
              <a:t>The properties of CNNs are well aligned with properties of many forms of data (e.g. images, text), making them very successful</a:t>
            </a:r>
          </a:p>
        </p:txBody>
      </p:sp>
    </p:spTree>
    <p:extLst>
      <p:ext uri="{BB962C8B-B14F-4D97-AF65-F5344CB8AC3E}">
        <p14:creationId xmlns:p14="http://schemas.microsoft.com/office/powerpoint/2010/main" val="166677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CNN Motivation: </a:t>
            </a:r>
            <a:r>
              <a:rPr lang="en-US" altLang="zh-CN" dirty="0"/>
              <a:t>Sparse Interactions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4"/>
            <a:ext cx="10915650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lvl="1"/>
            <a:r>
              <a:rPr lang="en-US" altLang="zh-CN" dirty="0"/>
              <a:t>E.g. 1D convolution with kernel size 3</a:t>
            </a:r>
          </a:p>
          <a:p>
            <a:pPr lvl="1"/>
            <a:r>
              <a:rPr lang="en-US" altLang="zh-CN" dirty="0"/>
              <a:t>Units in deeper layers still connect to a wide range of inputs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marL="200021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5ECB78-CAF2-3A4B-858C-3FDAE0AD0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8479"/>
            <a:ext cx="3943524" cy="2677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21B39E-8825-7442-BD22-7876901AA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800" y="3178478"/>
            <a:ext cx="4184646" cy="2782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E0D695-502D-B343-A97A-EB95931D13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2446" y="3178478"/>
            <a:ext cx="4066912" cy="33448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8E6337-5ACE-CF46-B4AA-61B010521232}"/>
              </a:ext>
            </a:extLst>
          </p:cNvPr>
          <p:cNvSpPr txBox="1"/>
          <p:nvPr/>
        </p:nvSpPr>
        <p:spPr>
          <a:xfrm>
            <a:off x="876822" y="5855545"/>
            <a:ext cx="17536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MLP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15B895-593B-7D44-830C-9B0B1D23410B}"/>
              </a:ext>
            </a:extLst>
          </p:cNvPr>
          <p:cNvSpPr txBox="1"/>
          <p:nvPr/>
        </p:nvSpPr>
        <p:spPr>
          <a:xfrm>
            <a:off x="5938290" y="5976149"/>
            <a:ext cx="17536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CNN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9065B9-67DC-B642-94BA-00C6DBD3A040}"/>
              </a:ext>
            </a:extLst>
          </p:cNvPr>
          <p:cNvSpPr/>
          <p:nvPr/>
        </p:nvSpPr>
        <p:spPr>
          <a:xfrm>
            <a:off x="11206717" y="5869170"/>
            <a:ext cx="340242" cy="347880"/>
          </a:xfrm>
          <a:prstGeom prst="ellipse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81200" y="0"/>
            <a:ext cx="857990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zh-CN" sz="4800" dirty="0">
                <a:solidFill>
                  <a:schemeClr val="tx1"/>
                </a:solidFill>
              </a:rPr>
              <a:t>Success of Deep Learning</a:t>
            </a:r>
          </a:p>
        </p:txBody>
      </p:sp>
      <p:pic>
        <p:nvPicPr>
          <p:cNvPr id="7" name="图片 6" descr="intr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371600"/>
            <a:ext cx="855023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20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CNN Motivation: Parameter Sharing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4"/>
            <a:ext cx="10915650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altLang="zh-CN" dirty="0"/>
              <a:t>Each kernel is used on all locations of input</a:t>
            </a:r>
          </a:p>
          <a:p>
            <a:r>
              <a:rPr lang="en-US" altLang="zh-CN" dirty="0"/>
              <a:t>Reduce #parameters</a:t>
            </a:r>
          </a:p>
          <a:p>
            <a:r>
              <a:rPr lang="en-US" altLang="zh-CN" dirty="0"/>
              <a:t>An Example</a:t>
            </a:r>
          </a:p>
          <a:p>
            <a:pPr lvl="1"/>
            <a:r>
              <a:rPr lang="en-US" dirty="0"/>
              <a:t>Given image of size 320 × 280 × 3, </a:t>
            </a:r>
          </a:p>
          <a:p>
            <a:pPr lvl="1"/>
            <a:r>
              <a:rPr lang="en-US" dirty="0"/>
              <a:t>Generate a feature map of size 320×280. </a:t>
            </a:r>
          </a:p>
          <a:p>
            <a:pPr lvl="1"/>
            <a:r>
              <a:rPr lang="en-US" dirty="0"/>
              <a:t>Option #1: use a kernel of size 5×5×3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5 × 5 × 3 = 75 parameters. </a:t>
            </a:r>
          </a:p>
          <a:p>
            <a:pPr lvl="1"/>
            <a:r>
              <a:rPr lang="en-US" dirty="0"/>
              <a:t>Option #2: use fully-connected layer: 320 × 280 × 3 × 320 × 280 = 24, 084, 480, 000 (more than 24 billion!) parameters. 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2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marL="200021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2832C-DDC6-DC47-AC7F-CC99466A5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970" y="867317"/>
            <a:ext cx="3601986" cy="2468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5E450F-AFB5-B34E-A74A-7E5FE9623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62" y="4511040"/>
            <a:ext cx="3647021" cy="210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78C981-E43F-5E47-84AA-CAFCEFDCC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73" y="4602480"/>
            <a:ext cx="3641686" cy="2103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423623-840D-AB41-822E-5B0F30EC4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861" y="4556760"/>
            <a:ext cx="3732203" cy="2103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B7C288-B6A5-6E44-B69A-BCF15466D008}"/>
              </a:ext>
            </a:extLst>
          </p:cNvPr>
          <p:cNvSpPr txBox="1"/>
          <p:nvPr/>
        </p:nvSpPr>
        <p:spPr>
          <a:xfrm>
            <a:off x="1417499" y="6543719"/>
            <a:ext cx="220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Fully connected layer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826388-5E40-9646-B784-2854DEDF4F4E}"/>
              </a:ext>
            </a:extLst>
          </p:cNvPr>
          <p:cNvSpPr txBox="1"/>
          <p:nvPr/>
        </p:nvSpPr>
        <p:spPr>
          <a:xfrm>
            <a:off x="4287280" y="6564867"/>
            <a:ext cx="3786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Locally connected (sparse interaction)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A819D-E022-7344-8E47-C9CA1C256B88}"/>
              </a:ext>
            </a:extLst>
          </p:cNvPr>
          <p:cNvSpPr txBox="1"/>
          <p:nvPr/>
        </p:nvSpPr>
        <p:spPr>
          <a:xfrm>
            <a:off x="8843041" y="6543719"/>
            <a:ext cx="307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Convolution (sparse + sharing)</a:t>
            </a:r>
          </a:p>
        </p:txBody>
      </p:sp>
    </p:spTree>
    <p:extLst>
      <p:ext uri="{BB962C8B-B14F-4D97-AF65-F5344CB8AC3E}">
        <p14:creationId xmlns:p14="http://schemas.microsoft.com/office/powerpoint/2010/main" val="116262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CNN Motivation: Translation Equivalence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7153" y="1133474"/>
            <a:ext cx="10915650" cy="5724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r>
              <a:rPr lang="en-US" altLang="zh-CN" dirty="0"/>
              <a:t>Translational equivalence</a:t>
            </a:r>
          </a:p>
          <a:p>
            <a:pPr lvl="1"/>
            <a:r>
              <a:rPr lang="en-US" altLang="zh-CN" dirty="0"/>
              <a:t>Intuitions: Same input at different location gives same output</a:t>
            </a:r>
          </a:p>
          <a:p>
            <a:pPr lvl="1"/>
            <a:r>
              <a:rPr lang="en-US" altLang="zh-CN" dirty="0"/>
              <a:t>Math details: </a:t>
            </a:r>
          </a:p>
          <a:p>
            <a:pPr lvl="1"/>
            <a:r>
              <a:rPr lang="en-US" altLang="zh-CN" dirty="0"/>
              <a:t>Examples</a:t>
            </a:r>
          </a:p>
          <a:p>
            <a:pPr lvl="2"/>
            <a:r>
              <a:rPr lang="en-US" altLang="zh-CN" dirty="0"/>
              <a:t>#1: a cat at the upper right corner and at the lower left corner of an image, will produce the same outputs</a:t>
            </a:r>
          </a:p>
          <a:p>
            <a:pPr lvl="1"/>
            <a:r>
              <a:rPr lang="en-US" altLang="zh-CN" dirty="0"/>
              <a:t>#2: “University of Illinois” at the start of the sentence and at the end of the sentence produce the same outputs</a:t>
            </a:r>
          </a:p>
          <a:p>
            <a:pPr lvl="1"/>
            <a:endParaRPr lang="en-US" altLang="zh-CN" dirty="0"/>
          </a:p>
          <a:p>
            <a:pPr lvl="2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marL="200021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9A5C49-BB60-6943-A64D-BA252472F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336" y="2081740"/>
            <a:ext cx="2324100" cy="39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87AD50-64C4-5F41-9C61-6BEC2890D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493" y="4114800"/>
            <a:ext cx="489131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2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0D2AF-555D-48DE-9B8F-37046A614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CNNs: Translation Equivalence</a:t>
            </a:r>
          </a:p>
        </p:txBody>
      </p:sp>
      <p:pic>
        <p:nvPicPr>
          <p:cNvPr id="6" name="Picture 2" descr="Various kinds of invariance, demonstrated">
            <a:extLst>
              <a:ext uri="{FF2B5EF4-FFF2-40B4-BE49-F238E27FC236}">
                <a16:creationId xmlns:a16="http://schemas.microsoft.com/office/drawing/2014/main" id="{534901F6-70C7-41A0-8400-17CD5B946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53" b="81111"/>
          <a:stretch/>
        </p:blipFill>
        <p:spPr bwMode="auto">
          <a:xfrm>
            <a:off x="2438400" y="1676640"/>
            <a:ext cx="19050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arious kinds of invariance, demonstrated">
            <a:extLst>
              <a:ext uri="{FF2B5EF4-FFF2-40B4-BE49-F238E27FC236}">
                <a16:creationId xmlns:a16="http://schemas.microsoft.com/office/drawing/2014/main" id="{6B70956A-DEA6-4DC8-8D15-0F1AD71FE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1" t="2923" r="35859" b="81111"/>
          <a:stretch/>
        </p:blipFill>
        <p:spPr bwMode="auto">
          <a:xfrm>
            <a:off x="2278811" y="4464230"/>
            <a:ext cx="2209800" cy="149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E93F46-02F0-49FB-AB1F-1598191DBA5D}"/>
                  </a:ext>
                </a:extLst>
              </p:cNvPr>
              <p:cNvSpPr txBox="1"/>
              <p:nvPr/>
            </p:nvSpPr>
            <p:spPr>
              <a:xfrm>
                <a:off x="2286000" y="3346299"/>
                <a:ext cx="24037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image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E93F46-02F0-49FB-AB1F-1598191DB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3346299"/>
                <a:ext cx="2403762" cy="461665"/>
              </a:xfrm>
              <a:prstGeom prst="rect">
                <a:avLst/>
              </a:prstGeom>
              <a:blipFill>
                <a:blip r:embed="rId4"/>
                <a:stretch>
                  <a:fillRect l="-4233" t="-526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61F765-1C87-45E1-9860-664172B1EB1F}"/>
                  </a:ext>
                </a:extLst>
              </p:cNvPr>
              <p:cNvSpPr txBox="1"/>
              <p:nvPr/>
            </p:nvSpPr>
            <p:spPr>
              <a:xfrm>
                <a:off x="2278811" y="5825418"/>
                <a:ext cx="2590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image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 (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61F765-1C87-45E1-9860-664172B1E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811" y="5825418"/>
                <a:ext cx="2590800" cy="461665"/>
              </a:xfrm>
              <a:prstGeom prst="rect">
                <a:avLst/>
              </a:prstGeom>
              <a:blipFill>
                <a:blip r:embed="rId5"/>
                <a:stretch>
                  <a:fillRect l="-3415" t="-5405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0D74778C-F4F8-4FC0-B66E-0348D905D089}"/>
              </a:ext>
            </a:extLst>
          </p:cNvPr>
          <p:cNvSpPr/>
          <p:nvPr/>
        </p:nvSpPr>
        <p:spPr>
          <a:xfrm>
            <a:off x="5126690" y="3369345"/>
            <a:ext cx="822960" cy="8229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689D7D-C4D1-4C96-BE84-64484B2F75B5}"/>
                  </a:ext>
                </a:extLst>
              </p:cNvPr>
              <p:cNvSpPr txBox="1"/>
              <p:nvPr/>
            </p:nvSpPr>
            <p:spPr>
              <a:xfrm>
                <a:off x="4821074" y="4321614"/>
                <a:ext cx="155530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Filter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689D7D-C4D1-4C96-BE84-64484B2F7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074" y="4321614"/>
                <a:ext cx="1555304" cy="830997"/>
              </a:xfrm>
              <a:prstGeom prst="rect">
                <a:avLst/>
              </a:prstGeom>
              <a:blipFill>
                <a:blip r:embed="rId6"/>
                <a:stretch>
                  <a:fillRect l="-5691" t="-4478"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1B0378-2A3B-4434-9D8D-54A55EB83808}"/>
              </a:ext>
            </a:extLst>
          </p:cNvPr>
          <p:cNvCxnSpPr>
            <a:cxnSpLocks/>
          </p:cNvCxnSpPr>
          <p:nvPr/>
        </p:nvCxnSpPr>
        <p:spPr>
          <a:xfrm flipV="1">
            <a:off x="6064828" y="2640219"/>
            <a:ext cx="1555172" cy="11205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531164B-20F7-4BBB-8617-0741C0DBE608}"/>
              </a:ext>
            </a:extLst>
          </p:cNvPr>
          <p:cNvSpPr txBox="1"/>
          <p:nvPr/>
        </p:nvSpPr>
        <p:spPr>
          <a:xfrm rot="1812615">
            <a:off x="6176721" y="3954406"/>
            <a:ext cx="1789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0DE0AB-B81D-4621-8B81-388F150ED901}"/>
                  </a:ext>
                </a:extLst>
              </p:cNvPr>
              <p:cNvSpPr txBox="1"/>
              <p:nvPr/>
            </p:nvSpPr>
            <p:spPr>
              <a:xfrm>
                <a:off x="7620000" y="1837644"/>
                <a:ext cx="3084286" cy="1029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0DE0AB-B81D-4621-8B81-388F150ED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1837644"/>
                <a:ext cx="3084286" cy="1029128"/>
              </a:xfrm>
              <a:prstGeom prst="rect">
                <a:avLst/>
              </a:prstGeom>
              <a:blipFill>
                <a:blip r:embed="rId7"/>
                <a:stretch>
                  <a:fillRect l="-7407" t="-124390" b="-168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25B8636-021C-4781-9974-B7C63D1D2FA5}"/>
              </a:ext>
            </a:extLst>
          </p:cNvPr>
          <p:cNvCxnSpPr/>
          <p:nvPr/>
        </p:nvCxnSpPr>
        <p:spPr>
          <a:xfrm>
            <a:off x="3810000" y="3911600"/>
            <a:ext cx="0" cy="5526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38F92D2-B9EC-4FFB-98C6-DC6EB007D064}"/>
                  </a:ext>
                </a:extLst>
              </p:cNvPr>
              <p:cNvSpPr txBox="1"/>
              <p:nvPr/>
            </p:nvSpPr>
            <p:spPr>
              <a:xfrm>
                <a:off x="1829453" y="3938437"/>
                <a:ext cx="2362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move right by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38F92D2-B9EC-4FFB-98C6-DC6EB007D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453" y="3938437"/>
                <a:ext cx="2362200" cy="400110"/>
              </a:xfrm>
              <a:prstGeom prst="rect">
                <a:avLst/>
              </a:prstGeom>
              <a:blipFill>
                <a:blip r:embed="rId8"/>
                <a:stretch>
                  <a:fillRect l="-2688" t="-6061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87DAFF4-ABBD-4B8A-9B91-13B835A02911}"/>
                  </a:ext>
                </a:extLst>
              </p:cNvPr>
              <p:cNvSpPr txBox="1"/>
              <p:nvPr/>
            </p:nvSpPr>
            <p:spPr>
              <a:xfrm>
                <a:off x="7178615" y="4609672"/>
                <a:ext cx="3541486" cy="1029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87DAFF4-ABBD-4B8A-9B91-13B835A02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615" y="4609672"/>
                <a:ext cx="3541486" cy="1029128"/>
              </a:xfrm>
              <a:prstGeom prst="rect">
                <a:avLst/>
              </a:prstGeom>
              <a:blipFill>
                <a:blip r:embed="rId9"/>
                <a:stretch>
                  <a:fillRect l="-357" t="-124390" b="-168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8118024-1600-40AE-9C18-E2312831BDEB}"/>
              </a:ext>
            </a:extLst>
          </p:cNvPr>
          <p:cNvCxnSpPr>
            <a:cxnSpLocks/>
          </p:cNvCxnSpPr>
          <p:nvPr/>
        </p:nvCxnSpPr>
        <p:spPr>
          <a:xfrm>
            <a:off x="6050976" y="3853339"/>
            <a:ext cx="1569025" cy="9299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E1CF3D3-6ED7-43F8-862E-04DCE169169C}"/>
              </a:ext>
            </a:extLst>
          </p:cNvPr>
          <p:cNvSpPr txBox="1"/>
          <p:nvPr/>
        </p:nvSpPr>
        <p:spPr>
          <a:xfrm rot="19507157">
            <a:off x="5858858" y="2721266"/>
            <a:ext cx="1789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6AFAB55-F6C1-4ADA-96AB-58D89EB6899C}"/>
                  </a:ext>
                </a:extLst>
              </p:cNvPr>
              <p:cNvSpPr txBox="1"/>
              <p:nvPr/>
            </p:nvSpPr>
            <p:spPr>
              <a:xfrm>
                <a:off x="7449603" y="5646513"/>
                <a:ext cx="299951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Also moves right by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!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(i.e.,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6AFAB55-F6C1-4ADA-96AB-58D89EB68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603" y="5646513"/>
                <a:ext cx="2999511" cy="707886"/>
              </a:xfrm>
              <a:prstGeom prst="rect">
                <a:avLst/>
              </a:prstGeom>
              <a:blipFill>
                <a:blip r:embed="rId10"/>
                <a:stretch>
                  <a:fillRect l="-2110" t="-357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1659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 algn="l"/>
            <a:r>
              <a:rPr lang="en-US" dirty="0"/>
              <a:t>CNN: Pooling Layer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0CE42B-E155-2F43-9FE4-4721D658B382}"/>
              </a:ext>
            </a:extLst>
          </p:cNvPr>
          <p:cNvSpPr txBox="1">
            <a:spLocks noChangeArrowheads="1"/>
          </p:cNvSpPr>
          <p:nvPr/>
        </p:nvSpPr>
        <p:spPr>
          <a:xfrm>
            <a:off x="333376" y="1133474"/>
            <a:ext cx="10915650" cy="5495926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dirty="0"/>
              <a:t>Pooling (Subsampling)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Pool hidden units in the same neighborhood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Introduces invariance to local translations</a:t>
            </a:r>
          </a:p>
          <a:p>
            <a:pPr lvl="2">
              <a:spcAft>
                <a:spcPts val="600"/>
              </a:spcAft>
            </a:pPr>
            <a:r>
              <a:rPr lang="en-US" altLang="en-US" dirty="0"/>
              <a:t>Reduces the number of hidden units in hidden layer</a:t>
            </a:r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C893DA-9B5F-1548-AF0E-C48357028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571" y="3223942"/>
            <a:ext cx="7975600" cy="299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08D79A-88C4-7C4F-BEC9-CDE9E79B4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307" y="34704"/>
            <a:ext cx="551702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CNN: Convolutional Layer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0CE42B-E155-2F43-9FE4-4721D658B382}"/>
              </a:ext>
            </a:extLst>
          </p:cNvPr>
          <p:cNvSpPr txBox="1">
            <a:spLocks noChangeArrowheads="1"/>
          </p:cNvSpPr>
          <p:nvPr/>
        </p:nvSpPr>
        <p:spPr>
          <a:xfrm>
            <a:off x="638175" y="1133474"/>
            <a:ext cx="10915650" cy="5495926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dirty="0"/>
              <a:t>Multiple kernels (organized in a tensor)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Applied separately to the input </a:t>
            </a:r>
            <a:r>
              <a:rPr lang="en-US" altLang="en-US" dirty="0" err="1"/>
              <a:t>volumn</a:t>
            </a:r>
            <a:endParaRPr lang="en-US" altLang="en-US" dirty="0"/>
          </a:p>
          <a:p>
            <a:pPr lvl="1">
              <a:spcAft>
                <a:spcPts val="600"/>
              </a:spcAft>
            </a:pPr>
            <a:r>
              <a:rPr lang="en-US" altLang="en-US" dirty="0"/>
              <a:t>Full in depth: producing a 2D feature map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Multiple feature maps are organized in a 3D tensor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Followed by 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nonlinear activation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pooling</a:t>
            </a:r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89D04-CE47-C749-BE5F-F424365EB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280" y="3428428"/>
            <a:ext cx="8046720" cy="342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Convolutional Neural Networks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0CE42B-E155-2F43-9FE4-4721D658B382}"/>
              </a:ext>
            </a:extLst>
          </p:cNvPr>
          <p:cNvSpPr txBox="1">
            <a:spLocks noChangeArrowheads="1"/>
          </p:cNvSpPr>
          <p:nvPr/>
        </p:nvSpPr>
        <p:spPr>
          <a:xfrm>
            <a:off x="638175" y="1133474"/>
            <a:ext cx="10915650" cy="5495926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dirty="0"/>
              <a:t>CNN = NN has at least one convolutional layer</a:t>
            </a:r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9F6804-E03B-E844-990A-D48051B68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25" y="2383886"/>
            <a:ext cx="107188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7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A87F58-2B4E-4E4E-BDD0-CAFCFF3A86F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12192000" cy="1133475"/>
          </a:xfrm>
          <a:prstGeom prst="rect">
            <a:avLst/>
          </a:prstGeom>
          <a:noFill/>
        </p:spPr>
        <p:txBody>
          <a:bodyPr vert="horz" lIns="92075" tIns="46038" rIns="92075" bIns="46038" rtlCol="0" anchor="ctr">
            <a:normAutofit/>
          </a:bodyPr>
          <a:lstStyle>
            <a:lvl1pPr algn="ctr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1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  <a:ea typeface="+mj-ea"/>
                <a:cs typeface="+mj-cs"/>
              </a:defRPr>
            </a:lvl1pPr>
          </a:lstStyle>
          <a:p>
            <a:pPr indent="9525"/>
            <a:r>
              <a:rPr lang="en-US" altLang="en-US" dirty="0"/>
              <a:t>Importance of # of layers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2B62CF-3560-574F-B42E-35B48F24BD20}"/>
              </a:ext>
            </a:extLst>
          </p:cNvPr>
          <p:cNvSpPr txBox="1">
            <a:spLocks noChangeArrowheads="1"/>
          </p:cNvSpPr>
          <p:nvPr/>
        </p:nvSpPr>
        <p:spPr>
          <a:xfrm>
            <a:off x="638175" y="1133474"/>
            <a:ext cx="11316758" cy="5495926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dirty="0"/>
              <a:t>Models goes deeper (# of layers increases), CNNs tend to learn “better” representation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Why? The higher layer is able to learn from a larger receptive field.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Examples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In 1990s: </a:t>
            </a:r>
            <a:r>
              <a:rPr lang="en-US" altLang="en-US" dirty="0" err="1"/>
              <a:t>LeNet</a:t>
            </a:r>
            <a:r>
              <a:rPr lang="en-US" altLang="en-US" dirty="0"/>
              <a:t> has 8 layers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Now: it is common to have 100+ layers (</a:t>
            </a:r>
            <a:r>
              <a:rPr lang="en-US" altLang="en-US" dirty="0" err="1"/>
              <a:t>DenseNet</a:t>
            </a:r>
            <a:r>
              <a:rPr lang="en-US" altLang="en-US" dirty="0"/>
              <a:t>, </a:t>
            </a:r>
            <a:r>
              <a:rPr lang="en-US" altLang="en-US" dirty="0" err="1"/>
              <a:t>resNet</a:t>
            </a:r>
            <a:r>
              <a:rPr lang="en-US" altLang="en-US" dirty="0"/>
              <a:t>)</a:t>
            </a:r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5" name="图片 5" descr="img.png">
            <a:extLst>
              <a:ext uri="{FF2B5EF4-FFF2-40B4-BE49-F238E27FC236}">
                <a16:creationId xmlns:a16="http://schemas.microsoft.com/office/drawing/2014/main" id="{6ED2B570-3B01-E247-9C26-BFCFD1A76BC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2533" y="2773680"/>
            <a:ext cx="3559467" cy="3474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B9A1F6-293F-6944-8756-54D7F4554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934" y="3649133"/>
            <a:ext cx="347524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77355"/>
      </p:ext>
    </p:extLst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 err="1"/>
              <a:t>CovoluNN</a:t>
            </a:r>
            <a:r>
              <a:rPr lang="en-US" dirty="0"/>
              <a:t> for Image Recognition: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95B33-42D2-2E49-A697-011342937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37" y="1133475"/>
            <a:ext cx="9257256" cy="4955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6456C8-AB29-D84C-8D5F-CF6437F65117}"/>
              </a:ext>
            </a:extLst>
          </p:cNvPr>
          <p:cNvSpPr txBox="1"/>
          <p:nvPr/>
        </p:nvSpPr>
        <p:spPr>
          <a:xfrm>
            <a:off x="3265118" y="5999967"/>
            <a:ext cx="566176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example CNN for hand written digit recognition</a:t>
            </a:r>
          </a:p>
        </p:txBody>
      </p:sp>
    </p:spTree>
    <p:extLst>
      <p:ext uri="{BB962C8B-B14F-4D97-AF65-F5344CB8AC3E}">
        <p14:creationId xmlns:p14="http://schemas.microsoft.com/office/powerpoint/2010/main" val="83284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10. Deep Learning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1056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Basic Concepts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Improve Training of Deep Learning Models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Convolutional Neural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Recurrent Neural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600" dirty="0"/>
              <a:t>Graph</a:t>
            </a:r>
            <a:r>
              <a:rPr lang="en-US" altLang="en-US" sz="3600" dirty="0"/>
              <a:t> Neural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6260864" y="4141205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27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Recurrent Neural Networks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A32F4BF-A9EE-5240-9298-D926ADB204A9}"/>
              </a:ext>
            </a:extLst>
          </p:cNvPr>
          <p:cNvSpPr txBox="1">
            <a:spLocks noChangeArrowheads="1"/>
          </p:cNvSpPr>
          <p:nvPr/>
        </p:nvSpPr>
        <p:spPr>
          <a:xfrm>
            <a:off x="638175" y="1133474"/>
            <a:ext cx="10915650" cy="5495926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dirty="0"/>
              <a:t>Handling sequences with </a:t>
            </a:r>
            <a:r>
              <a:rPr lang="en-US" altLang="en-US" b="1" dirty="0"/>
              <a:t>Recurrent Neural Networks (RNN)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At each time step, the input and the previous hidden state are fed into the network</a:t>
            </a:r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F96442-AA09-CE40-A081-F5E4B698B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985" y="2231437"/>
            <a:ext cx="6858000" cy="4397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BAB0DF-3D1A-BE4D-B392-278075F05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344" y="3516970"/>
            <a:ext cx="39370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0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Inspired by a biological neuron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82042"/>
            <a:ext cx="10972800" cy="4690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6379" y="6022042"/>
            <a:ext cx="5359672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80" dirty="0"/>
              <a:t>Image</a:t>
            </a:r>
            <a:r>
              <a:rPr lang="zh-CN" altLang="en-US" sz="2280" dirty="0"/>
              <a:t> </a:t>
            </a:r>
            <a:r>
              <a:rPr lang="en-US" altLang="zh-CN" sz="2280" dirty="0"/>
              <a:t>credit:</a:t>
            </a:r>
          </a:p>
          <a:p>
            <a:r>
              <a:rPr lang="en-US" sz="2280" dirty="0"/>
              <a:t>http://cs231n.github.io/neural-networks-1/</a:t>
            </a:r>
          </a:p>
        </p:txBody>
      </p:sp>
    </p:spTree>
    <p:extLst>
      <p:ext uri="{BB962C8B-B14F-4D97-AF65-F5344CB8AC3E}">
        <p14:creationId xmlns:p14="http://schemas.microsoft.com/office/powerpoint/2010/main" val="2134678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F96442-AA09-CE40-A081-F5E4B698B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767" y="1118563"/>
            <a:ext cx="6858000" cy="4397963"/>
          </a:xfrm>
          <a:prstGeom prst="rect">
            <a:avLst/>
          </a:prstGeom>
        </p:spPr>
      </p:pic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RNNs vs. Feed-forward NNs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A32F4BF-A9EE-5240-9298-D926ADB204A9}"/>
              </a:ext>
            </a:extLst>
          </p:cNvPr>
          <p:cNvSpPr txBox="1">
            <a:spLocks noChangeArrowheads="1"/>
          </p:cNvSpPr>
          <p:nvPr/>
        </p:nvSpPr>
        <p:spPr>
          <a:xfrm>
            <a:off x="638175" y="1133474"/>
            <a:ext cx="10915650" cy="5495926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b="1" dirty="0"/>
              <a:t>RNNs:</a:t>
            </a:r>
          </a:p>
          <a:p>
            <a:pPr>
              <a:spcAft>
                <a:spcPts val="600"/>
              </a:spcAft>
            </a:pPr>
            <a:endParaRPr lang="en-US" altLang="en-US" b="1" dirty="0"/>
          </a:p>
          <a:p>
            <a:pPr>
              <a:spcAft>
                <a:spcPts val="600"/>
              </a:spcAft>
            </a:pPr>
            <a:endParaRPr lang="en-US" altLang="en-US" b="1" dirty="0"/>
          </a:p>
          <a:p>
            <a:pPr>
              <a:spcAft>
                <a:spcPts val="600"/>
              </a:spcAft>
            </a:pPr>
            <a:r>
              <a:rPr lang="en-US" altLang="en-US" b="1" dirty="0"/>
              <a:t>Feed-forward NNs: </a:t>
            </a:r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r>
              <a:rPr lang="en-US" altLang="en-US" b="1" dirty="0"/>
              <a:t>Key Differences: Recurrence!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same hidden-to-hidden weight matrix </a:t>
            </a:r>
            <a:r>
              <a:rPr lang="en-US" i="1" dirty="0"/>
              <a:t>W</a:t>
            </a:r>
            <a:r>
              <a:rPr lang="en-US" dirty="0"/>
              <a:t>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same input-to-hidden weight matrix </a:t>
            </a:r>
            <a:r>
              <a:rPr lang="en-US" i="1" dirty="0"/>
              <a:t>U</a:t>
            </a:r>
            <a:r>
              <a:rPr lang="en-US" dirty="0"/>
              <a:t>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same bias vector </a:t>
            </a:r>
            <a:r>
              <a:rPr lang="en-US" i="1" dirty="0"/>
              <a:t>a</a:t>
            </a:r>
            <a:r>
              <a:rPr lang="en-US" dirty="0"/>
              <a:t> </a:t>
            </a:r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AB0DF-3D1A-BE4D-B392-278075F05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398" y="1133473"/>
            <a:ext cx="3937000" cy="11176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84E0DB3-82DE-E846-BB9C-38E69188A81E}"/>
              </a:ext>
            </a:extLst>
          </p:cNvPr>
          <p:cNvSpPr/>
          <p:nvPr/>
        </p:nvSpPr>
        <p:spPr>
          <a:xfrm>
            <a:off x="7976574" y="4344491"/>
            <a:ext cx="3371850" cy="1157287"/>
          </a:xfrm>
          <a:prstGeom prst="roundRect">
            <a:avLst/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A0644-8E59-9041-BF4F-6CE98E4FC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796" y="2778432"/>
            <a:ext cx="2346416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0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RNNs vs. CNNs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A32F4BF-A9EE-5240-9298-D926ADB204A9}"/>
              </a:ext>
            </a:extLst>
          </p:cNvPr>
          <p:cNvSpPr txBox="1">
            <a:spLocks noChangeArrowheads="1"/>
          </p:cNvSpPr>
          <p:nvPr/>
        </p:nvSpPr>
        <p:spPr>
          <a:xfrm>
            <a:off x="638175" y="1133474"/>
            <a:ext cx="10915650" cy="5495926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b="1" dirty="0"/>
              <a:t>Observations: sequence = 1D grid data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Choice #1: RNNs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Choice #2: 1D CNN</a:t>
            </a:r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r>
              <a:rPr lang="en-US" altLang="en-US" b="1" dirty="0"/>
              <a:t>Key Differences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CNNs: localized (by convolution)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RNNs: (in principle) capture long-term dependence (by recurrence)</a:t>
            </a:r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9ACE7B-0CCF-A94A-ADB1-EA6E86AF0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946" y="4732080"/>
            <a:ext cx="3937000" cy="111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D370C0-B9B1-7B45-B682-21299C62C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179" y="1872288"/>
            <a:ext cx="5212080" cy="237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1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Different Types of RNNs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F0D1EA-E37C-CF4C-8255-91FE2210F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88" y="1349462"/>
            <a:ext cx="5486400" cy="4314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661AEA-9F00-994F-B927-0D6B077CA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111" y="1769552"/>
            <a:ext cx="6309360" cy="3474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4B5197-8A73-C993-2B8F-2B0FFD95E100}"/>
              </a:ext>
            </a:extLst>
          </p:cNvPr>
          <p:cNvSpPr txBox="1"/>
          <p:nvPr/>
        </p:nvSpPr>
        <p:spPr>
          <a:xfrm>
            <a:off x="1857985" y="5564226"/>
            <a:ext cx="254140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(e.g., for image caption)</a:t>
            </a:r>
          </a:p>
        </p:txBody>
      </p:sp>
    </p:spTree>
    <p:extLst>
      <p:ext uri="{BB962C8B-B14F-4D97-AF65-F5344CB8AC3E}">
        <p14:creationId xmlns:p14="http://schemas.microsoft.com/office/powerpoint/2010/main" val="22276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altLang="zh-CN" dirty="0"/>
              <a:t>Recurrent Neural Networks: General Concepts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3374" y="1066569"/>
            <a:ext cx="10915650" cy="5427124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CN" dirty="0"/>
              <a:t>Modeling the time dimension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Adding</a:t>
            </a:r>
            <a:r>
              <a:rPr lang="zh-CN" altLang="en-US" dirty="0"/>
              <a:t> </a:t>
            </a:r>
            <a:r>
              <a:rPr lang="en-US" altLang="zh-CN" dirty="0"/>
              <a:t>feedback</a:t>
            </a:r>
            <a:r>
              <a:rPr lang="zh-CN" altLang="en-US" dirty="0"/>
              <a:t> </a:t>
            </a:r>
            <a:r>
              <a:rPr lang="en-US" altLang="zh-CN" dirty="0"/>
              <a:t>loops</a:t>
            </a:r>
            <a:r>
              <a:rPr lang="zh-CN" altLang="en-US" dirty="0"/>
              <a:t> </a:t>
            </a:r>
            <a:r>
              <a:rPr lang="en-US" altLang="zh-CN" dirty="0"/>
              <a:t>connected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past</a:t>
            </a:r>
            <a:r>
              <a:rPr lang="zh-CN" altLang="en-US" dirty="0"/>
              <a:t> </a:t>
            </a:r>
            <a:r>
              <a:rPr lang="en-US" altLang="zh-CN" dirty="0"/>
              <a:t>decisions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Long-term</a:t>
            </a:r>
            <a:r>
              <a:rPr lang="zh-CN" altLang="en-US" dirty="0"/>
              <a:t> </a:t>
            </a:r>
            <a:r>
              <a:rPr lang="en-US" altLang="zh-CN" dirty="0"/>
              <a:t>dependencies: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hidden</a:t>
            </a:r>
            <a:r>
              <a:rPr lang="zh-CN" altLang="en-US" dirty="0"/>
              <a:t> </a:t>
            </a:r>
            <a:r>
              <a:rPr lang="en-US" altLang="zh-CN" dirty="0"/>
              <a:t>states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preserve</a:t>
            </a:r>
            <a:r>
              <a:rPr lang="zh-CN" altLang="en-US" dirty="0"/>
              <a:t> </a:t>
            </a:r>
            <a:r>
              <a:rPr lang="en-US" altLang="zh-CN" dirty="0"/>
              <a:t>sequential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Training RNNs: Compute a gradient with BPTT (backpropagation through time)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Major obstacles of RNN: Long-term dependence</a:t>
            </a:r>
          </a:p>
          <a:p>
            <a:pPr lvl="1"/>
            <a:r>
              <a:rPr lang="en-US" altLang="zh-CN" dirty="0"/>
              <a:t>An example: </a:t>
            </a:r>
            <a:r>
              <a:rPr lang="en-US" dirty="0"/>
              <a:t>“The Urbana Sweetcorn Festival is held in every August .... There will be live music, food, beers ... . Enjoy the fresh </a:t>
            </a:r>
            <a:r>
              <a:rPr lang="en-US" b="1" u="sng" dirty="0"/>
              <a:t>corn</a:t>
            </a:r>
            <a:r>
              <a:rPr lang="en-US" dirty="0"/>
              <a:t>.”</a:t>
            </a:r>
          </a:p>
          <a:p>
            <a:pPr lvl="1"/>
            <a:r>
              <a:rPr lang="en-US" altLang="zh-CN" dirty="0"/>
              <a:t>Long-term dependence calls for deep RNN, which makes gradient vanishing and/or exploding problems even worse.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Solutions: </a:t>
            </a:r>
          </a:p>
          <a:p>
            <a:pPr lvl="2">
              <a:spcAft>
                <a:spcPts val="600"/>
              </a:spcAft>
            </a:pPr>
            <a:r>
              <a:rPr lang="en-US" altLang="zh-CN" dirty="0"/>
              <a:t>Gated  RNNs (LSTM, GRU)</a:t>
            </a:r>
          </a:p>
          <a:p>
            <a:pPr lvl="2">
              <a:spcAft>
                <a:spcPts val="600"/>
              </a:spcAft>
            </a:pPr>
            <a:r>
              <a:rPr lang="en-US" altLang="zh-CN" dirty="0"/>
              <a:t>Attention mechanism (Transformer, BERT)</a:t>
            </a:r>
          </a:p>
          <a:p>
            <a:pPr lvl="2">
              <a:spcAft>
                <a:spcPts val="600"/>
              </a:spcAft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9666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LSTM: Long Short-term Memory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A32F4BF-A9EE-5240-9298-D926ADB204A9}"/>
              </a:ext>
            </a:extLst>
          </p:cNvPr>
          <p:cNvSpPr txBox="1">
            <a:spLocks noChangeArrowheads="1"/>
          </p:cNvSpPr>
          <p:nvPr/>
        </p:nvSpPr>
        <p:spPr>
          <a:xfrm>
            <a:off x="638175" y="1133474"/>
            <a:ext cx="10915650" cy="5495926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b="1" dirty="0"/>
              <a:t>RNNs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R</a:t>
            </a:r>
            <a:r>
              <a:rPr lang="en-US" dirty="0"/>
              <a:t>epeatedly apply same activation function</a:t>
            </a:r>
            <a:endParaRPr lang="en-US" altLang="en-US" dirty="0"/>
          </a:p>
          <a:p>
            <a:pPr lvl="1">
              <a:spcAft>
                <a:spcPts val="600"/>
              </a:spcAft>
            </a:pPr>
            <a:r>
              <a:rPr lang="en-US" altLang="zh-CN" dirty="0"/>
              <a:t>Rapid</a:t>
            </a:r>
            <a:r>
              <a:rPr lang="zh-CN" altLang="en-US" dirty="0"/>
              <a:t> </a:t>
            </a:r>
            <a:r>
              <a:rPr lang="en-US" altLang="zh-CN" dirty="0"/>
              <a:t>decrease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influence</a:t>
            </a:r>
            <a:endParaRPr lang="en-US" altLang="en-US" dirty="0"/>
          </a:p>
          <a:p>
            <a:pPr>
              <a:spcAft>
                <a:spcPts val="600"/>
              </a:spcAft>
            </a:pPr>
            <a:r>
              <a:rPr lang="en-US" altLang="en-US" b="1" dirty="0"/>
              <a:t>LSTM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Introduce the cell state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Accumulate the information from the past for a long time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Three gates to control info flow</a:t>
            </a:r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155E27-FE16-474C-A122-B1A50325A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98" t="3762" r="2088"/>
          <a:stretch/>
        </p:blipFill>
        <p:spPr>
          <a:xfrm>
            <a:off x="6509709" y="1133473"/>
            <a:ext cx="5363203" cy="5577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1548DF-1E20-DE44-AF9E-962C23231D4A}"/>
              </a:ext>
            </a:extLst>
          </p:cNvPr>
          <p:cNvSpPr txBox="1"/>
          <p:nvPr/>
        </p:nvSpPr>
        <p:spPr>
          <a:xfrm>
            <a:off x="1408280" y="5736608"/>
            <a:ext cx="365362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Gray box: RNN cell/LSTM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Black dot: vector concatenation</a:t>
            </a:r>
          </a:p>
        </p:txBody>
      </p:sp>
    </p:spTree>
    <p:extLst>
      <p:ext uri="{BB962C8B-B14F-4D97-AF65-F5344CB8AC3E}">
        <p14:creationId xmlns:p14="http://schemas.microsoft.com/office/powerpoint/2010/main" val="29178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/>
            <a:r>
              <a:rPr lang="en-US" dirty="0"/>
              <a:t>LSTM Cell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A32F4BF-A9EE-5240-9298-D926ADB204A9}"/>
              </a:ext>
            </a:extLst>
          </p:cNvPr>
          <p:cNvSpPr txBox="1">
            <a:spLocks noChangeArrowheads="1"/>
          </p:cNvSpPr>
          <p:nvPr/>
        </p:nvSpPr>
        <p:spPr>
          <a:xfrm>
            <a:off x="638175" y="1133474"/>
            <a:ext cx="10915650" cy="5495926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b="1" dirty="0"/>
              <a:t>Three Gates: control info flow (blown)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Forget gate</a:t>
            </a:r>
            <a:endParaRPr lang="en-US" altLang="en-US" dirty="0"/>
          </a:p>
          <a:p>
            <a:pPr lvl="1">
              <a:spcAft>
                <a:spcPts val="600"/>
              </a:spcAft>
            </a:pPr>
            <a:r>
              <a:rPr lang="en-US" altLang="zh-CN" dirty="0"/>
              <a:t>Input gate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Output gate</a:t>
            </a:r>
          </a:p>
          <a:p>
            <a:pPr>
              <a:spcAft>
                <a:spcPts val="600"/>
              </a:spcAft>
            </a:pPr>
            <a:r>
              <a:rPr lang="en-US" altLang="en-US" b="1" dirty="0"/>
              <a:t>Temporary Cell State (middle, blue)</a:t>
            </a:r>
          </a:p>
          <a:p>
            <a:pPr>
              <a:spcAft>
                <a:spcPts val="600"/>
              </a:spcAft>
            </a:pPr>
            <a:endParaRPr lang="en-US" altLang="en-US" b="1" dirty="0"/>
          </a:p>
          <a:p>
            <a:pPr>
              <a:spcAft>
                <a:spcPts val="600"/>
              </a:spcAft>
            </a:pPr>
            <a:endParaRPr lang="en-US" altLang="en-US" b="1" dirty="0"/>
          </a:p>
          <a:p>
            <a:pPr>
              <a:spcAft>
                <a:spcPts val="600"/>
              </a:spcAft>
            </a:pPr>
            <a:r>
              <a:rPr lang="en-US" altLang="en-US" b="1" dirty="0"/>
              <a:t>Cell state update (upper)</a:t>
            </a:r>
          </a:p>
          <a:p>
            <a:pPr>
              <a:spcAft>
                <a:spcPts val="600"/>
              </a:spcAft>
            </a:pPr>
            <a:endParaRPr lang="en-US" altLang="en-US" sz="1050" b="1" dirty="0"/>
          </a:p>
          <a:p>
            <a:pPr>
              <a:spcAft>
                <a:spcPts val="600"/>
              </a:spcAft>
            </a:pPr>
            <a:r>
              <a:rPr lang="en-US" altLang="en-US" b="1" dirty="0"/>
              <a:t>Hidden state update (top right)</a:t>
            </a:r>
          </a:p>
          <a:p>
            <a:pPr>
              <a:spcAft>
                <a:spcPts val="600"/>
              </a:spcAft>
            </a:pPr>
            <a:r>
              <a:rPr lang="en-US" altLang="en-US" b="1" dirty="0"/>
              <a:t>LSTM variants: GRU</a:t>
            </a:r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97840-4F8D-4244-A8DF-4EDDFAFC2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00" y="247651"/>
            <a:ext cx="4775200" cy="425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B629A-E011-814E-B32E-D1BDBDA5F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0" y="1593851"/>
            <a:ext cx="2844800" cy="156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E88D35-9525-8849-955C-E4C6CF150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280" y="3816351"/>
            <a:ext cx="5448300" cy="68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D8CF31-BF22-5E42-88CD-DCC6160A7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7070" y="4584703"/>
            <a:ext cx="536448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1548DF-1E20-DE44-AF9E-962C23231D4A}"/>
              </a:ext>
            </a:extLst>
          </p:cNvPr>
          <p:cNvSpPr txBox="1"/>
          <p:nvPr/>
        </p:nvSpPr>
        <p:spPr>
          <a:xfrm>
            <a:off x="9981576" y="3532655"/>
            <a:ext cx="2132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Black dot: vector concatenation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302791-7169-D94B-BDF0-76BCCD280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2133" y="5511801"/>
            <a:ext cx="4409333" cy="82296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F5835E2-A378-F030-C2B4-05BC23B4502D}"/>
              </a:ext>
            </a:extLst>
          </p:cNvPr>
          <p:cNvSpPr/>
          <p:nvPr/>
        </p:nvSpPr>
        <p:spPr>
          <a:xfrm>
            <a:off x="1356360" y="3702050"/>
            <a:ext cx="289560" cy="245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CFF1278-CE6B-4549-ACE7-0ACEDF70A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799" y="3281486"/>
            <a:ext cx="4572000" cy="3226070"/>
          </a:xfrm>
          <a:prstGeom prst="rect">
            <a:avLst/>
          </a:prstGeom>
        </p:spPr>
      </p:pic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8174" y="0"/>
            <a:ext cx="11553825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 algn="l"/>
            <a:r>
              <a:rPr lang="en-US" dirty="0"/>
              <a:t>Attention Mechanism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A32F4BF-A9EE-5240-9298-D926ADB204A9}"/>
              </a:ext>
            </a:extLst>
          </p:cNvPr>
          <p:cNvSpPr txBox="1">
            <a:spLocks noChangeArrowheads="1"/>
          </p:cNvSpPr>
          <p:nvPr/>
        </p:nvSpPr>
        <p:spPr>
          <a:xfrm>
            <a:off x="200025" y="1133474"/>
            <a:ext cx="7800975" cy="5495926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b="1" dirty="0"/>
              <a:t>Traditional RNN: 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the entire source sentence </a:t>
            </a:r>
            <a:r>
              <a:rPr lang="en-US" altLang="en-US" dirty="0">
                <a:sym typeface="Wingdings" pitchFamily="2" charset="2"/>
              </a:rPr>
              <a:t> a summary vector</a:t>
            </a:r>
          </a:p>
          <a:p>
            <a:pPr lvl="1">
              <a:spcAft>
                <a:spcPts val="600"/>
              </a:spcAft>
            </a:pPr>
            <a:r>
              <a:rPr lang="en-US" altLang="en-US" dirty="0">
                <a:sym typeface="Wingdings" pitchFamily="2" charset="2"/>
              </a:rPr>
              <a:t>Influence of summary vector decreases as 2</a:t>
            </a:r>
            <a:r>
              <a:rPr lang="en-US" altLang="en-US" baseline="30000" dirty="0">
                <a:sym typeface="Wingdings" pitchFamily="2" charset="2"/>
              </a:rPr>
              <a:t>nd</a:t>
            </a:r>
            <a:r>
              <a:rPr lang="en-US" altLang="en-US" dirty="0">
                <a:sym typeface="Wingdings" pitchFamily="2" charset="2"/>
              </a:rPr>
              <a:t> RNN progresses</a:t>
            </a:r>
            <a:endParaRPr lang="en-US" altLang="en-US" dirty="0"/>
          </a:p>
          <a:p>
            <a:pPr>
              <a:spcAft>
                <a:spcPts val="600"/>
              </a:spcAft>
            </a:pPr>
            <a:r>
              <a:rPr lang="en-US" altLang="en-US" b="1" dirty="0"/>
              <a:t>Key Idea of Attention Mechanism: context vectors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Augment hidden state of 2</a:t>
            </a:r>
            <a:r>
              <a:rPr lang="en-US" altLang="en-US" baseline="30000" dirty="0"/>
              <a:t>nd</a:t>
            </a:r>
            <a:r>
              <a:rPr lang="en-US" altLang="en-US" dirty="0"/>
              <a:t> RNN w/ context vectors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Context vector </a:t>
            </a:r>
            <a:r>
              <a:rPr lang="en-US" altLang="en-US" i="1" dirty="0" err="1"/>
              <a:t>c</a:t>
            </a:r>
            <a:r>
              <a:rPr lang="en-US" altLang="en-US" i="1" baseline="30000" dirty="0" err="1"/>
              <a:t>j</a:t>
            </a:r>
            <a:r>
              <a:rPr lang="en-US" altLang="en-US" dirty="0"/>
              <a:t> (for position </a:t>
            </a:r>
            <a:r>
              <a:rPr lang="en-US" altLang="en-US" i="1" dirty="0"/>
              <a:t>j</a:t>
            </a:r>
            <a:r>
              <a:rPr lang="en-US" altLang="en-US" dirty="0"/>
              <a:t>) attends to most relevant hidden states of 1</a:t>
            </a:r>
            <a:r>
              <a:rPr lang="en-US" altLang="en-US" baseline="30000" dirty="0"/>
              <a:t>st</a:t>
            </a:r>
            <a:r>
              <a:rPr lang="en-US" altLang="en-US" dirty="0"/>
              <a:t> RNN (pink node)</a:t>
            </a:r>
          </a:p>
          <a:p>
            <a:pPr>
              <a:spcAft>
                <a:spcPts val="600"/>
              </a:spcAft>
            </a:pPr>
            <a:endParaRPr lang="en-US" altLang="en-US" b="1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1548DF-1E20-DE44-AF9E-962C23231D4A}"/>
              </a:ext>
            </a:extLst>
          </p:cNvPr>
          <p:cNvSpPr txBox="1"/>
          <p:nvPr/>
        </p:nvSpPr>
        <p:spPr>
          <a:xfrm>
            <a:off x="7467600" y="2759533"/>
            <a:ext cx="4613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Machine translation by tradition RNN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D10E39-8E17-BB4E-B12B-E58FA258B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586" y="-9050"/>
            <a:ext cx="4937760" cy="24067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B2CFD6-CCD6-D040-A8B4-75ECF5D6A7BD}"/>
              </a:ext>
            </a:extLst>
          </p:cNvPr>
          <p:cNvSpPr txBox="1"/>
          <p:nvPr/>
        </p:nvSpPr>
        <p:spPr>
          <a:xfrm>
            <a:off x="7396161" y="6434171"/>
            <a:ext cx="4613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Machine translation by attention+ RNN</a:t>
            </a:r>
          </a:p>
        </p:txBody>
      </p:sp>
    </p:spTree>
    <p:extLst>
      <p:ext uri="{BB962C8B-B14F-4D97-AF65-F5344CB8AC3E}">
        <p14:creationId xmlns:p14="http://schemas.microsoft.com/office/powerpoint/2010/main" val="428353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CFF1278-CE6B-4549-ACE7-0ACEDF70A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161" y="233486"/>
            <a:ext cx="4572000" cy="3226070"/>
          </a:xfrm>
          <a:prstGeom prst="rect">
            <a:avLst/>
          </a:prstGeom>
        </p:spPr>
      </p:pic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8174" y="165100"/>
            <a:ext cx="11553825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indent="9525" algn="l"/>
            <a:r>
              <a:rPr lang="en-US" dirty="0"/>
              <a:t>Attention: Context Vectors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A32F4BF-A9EE-5240-9298-D926ADB204A9}"/>
              </a:ext>
            </a:extLst>
          </p:cNvPr>
          <p:cNvSpPr txBox="1">
            <a:spLocks noChangeArrowheads="1"/>
          </p:cNvSpPr>
          <p:nvPr/>
        </p:nvSpPr>
        <p:spPr>
          <a:xfrm>
            <a:off x="200025" y="1133474"/>
            <a:ext cx="10554593" cy="5495926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b="1" dirty="0"/>
              <a:t>Ideal Case: perfect alignment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If </a:t>
            </a:r>
            <a:r>
              <a:rPr lang="en-US" altLang="en-US" i="1" dirty="0" err="1"/>
              <a:t>j</a:t>
            </a:r>
            <a:r>
              <a:rPr lang="en-US" altLang="en-US" baseline="30000" dirty="0" err="1"/>
              <a:t>th</a:t>
            </a:r>
            <a:r>
              <a:rPr lang="en-US" altLang="en-US" dirty="0"/>
              <a:t> word in source </a:t>
            </a:r>
            <a:r>
              <a:rPr lang="en-US" altLang="en-US" dirty="0">
                <a:sym typeface="Wingdings" pitchFamily="2" charset="2"/>
              </a:rPr>
              <a:t> </a:t>
            </a:r>
            <a:r>
              <a:rPr lang="en-US" altLang="en-US" i="1" dirty="0" err="1">
                <a:sym typeface="Wingdings" pitchFamily="2" charset="2"/>
              </a:rPr>
              <a:t>j</a:t>
            </a:r>
            <a:r>
              <a:rPr lang="en-US" altLang="en-US" baseline="30000" dirty="0" err="1">
                <a:sym typeface="Wingdings" pitchFamily="2" charset="2"/>
              </a:rPr>
              <a:t>th</a:t>
            </a:r>
            <a:r>
              <a:rPr lang="en-US" altLang="en-US" dirty="0">
                <a:sym typeface="Wingdings" pitchFamily="2" charset="2"/>
              </a:rPr>
              <a:t> target word</a:t>
            </a:r>
            <a:endParaRPr lang="en-US" altLang="en-US" dirty="0"/>
          </a:p>
          <a:p>
            <a:pPr marL="200021" lvl="1" indent="0">
              <a:spcAft>
                <a:spcPts val="600"/>
              </a:spcAft>
              <a:buNone/>
            </a:pPr>
            <a:endParaRPr lang="en-US" altLang="en-US" dirty="0"/>
          </a:p>
          <a:p>
            <a:pPr>
              <a:spcAft>
                <a:spcPts val="600"/>
              </a:spcAft>
            </a:pPr>
            <a:r>
              <a:rPr lang="en-US" altLang="en-US" b="1" dirty="0"/>
              <a:t>In Reality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Introduce an alignment vector </a:t>
            </a:r>
            <a:r>
              <a:rPr lang="en-US" altLang="en-US" i="1" dirty="0"/>
              <a:t>a</a:t>
            </a:r>
          </a:p>
          <a:p>
            <a:pPr marL="200021" lvl="1" indent="0">
              <a:spcAft>
                <a:spcPts val="600"/>
              </a:spcAft>
              <a:buNone/>
            </a:pPr>
            <a:endParaRPr lang="en-US" altLang="en-US" i="1" dirty="0"/>
          </a:p>
          <a:p>
            <a:pPr lvl="1">
              <a:spcAft>
                <a:spcPts val="600"/>
              </a:spcAft>
            </a:pPr>
            <a:r>
              <a:rPr lang="en-US" altLang="en-US" dirty="0"/>
              <a:t>Linear weighted sum to obtain context vector</a:t>
            </a:r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r>
              <a:rPr lang="en-US" altLang="en-US" dirty="0"/>
              <a:t>Score(): un-normalized relevance score (e.g., dot product, bi-linear, MLP)</a:t>
            </a:r>
          </a:p>
          <a:p>
            <a:pPr>
              <a:spcAft>
                <a:spcPts val="600"/>
              </a:spcAft>
            </a:pPr>
            <a:r>
              <a:rPr lang="en-US" altLang="en-US" b="1" dirty="0"/>
              <a:t>Applications in NLP: Transformer, BERT</a:t>
            </a:r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4CF30D-FCBC-6843-8A64-4DE9A46F8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493" y="2178050"/>
            <a:ext cx="1676400" cy="63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8A7EF0-57FE-8F43-9DA5-3744B6EF7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903" y="3686175"/>
            <a:ext cx="3365980" cy="548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AE4F0-4089-3A4B-9CED-0131C9323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8635" y="3765232"/>
            <a:ext cx="4387645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51C40-F34E-3D42-B7F1-8A4980D4F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6089" y="4715269"/>
            <a:ext cx="3171824" cy="1097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E9BFA0-ADEC-8E43-922D-D1BFA0C39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7382" y="4598823"/>
            <a:ext cx="5507236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0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dirty="0"/>
              <a:t>Chapter 10. Deep Learning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105607"/>
            <a:ext cx="10915650" cy="497149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Basic Concepts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Improve Training of Deep Learning Models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Convolutional Neural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Recurrent Neural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3600" dirty="0"/>
              <a:t>Graph</a:t>
            </a:r>
            <a:r>
              <a:rPr lang="en-US" altLang="en-US" sz="3600" dirty="0"/>
              <a:t> Neural Networks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en-US" sz="36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678759">
            <a:off x="5621479" y="5107366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87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CB68F-82FB-428D-B333-B97EF67C9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 Learning on Graphs/Networks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94719-2140-4B04-AFB7-38C222499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Node-level representations</a:t>
            </a:r>
          </a:p>
          <a:p>
            <a:pPr lvl="1"/>
            <a:r>
              <a:rPr lang="en-US" dirty="0"/>
              <a:t>To learn low-dimensional node features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88D61B-31BF-43B3-BDA5-804B0D4DC9E9}"/>
              </a:ext>
            </a:extLst>
          </p:cNvPr>
          <p:cNvGrpSpPr/>
          <p:nvPr/>
        </p:nvGrpSpPr>
        <p:grpSpPr>
          <a:xfrm>
            <a:off x="2413193" y="2743201"/>
            <a:ext cx="7275565" cy="2587273"/>
            <a:chOff x="1181604" y="1831675"/>
            <a:chExt cx="7171185" cy="210888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1EBBF7-8E38-4FF5-B77F-39C7DC170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073" t="9571" r="3709" b="4287"/>
            <a:stretch/>
          </p:blipFill>
          <p:spPr>
            <a:xfrm>
              <a:off x="1181604" y="1831675"/>
              <a:ext cx="3404652" cy="1981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B11CBA-6182-48A5-9732-D11C5429A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75" t="6047" r="4652" b="5236"/>
            <a:stretch/>
          </p:blipFill>
          <p:spPr>
            <a:xfrm>
              <a:off x="5406163" y="1831675"/>
              <a:ext cx="2946626" cy="2108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1926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model a single neuron?</a:t>
            </a:r>
          </a:p>
        </p:txBody>
      </p:sp>
      <p:sp>
        <p:nvSpPr>
          <p:cNvPr id="7" name="Oval 6"/>
          <p:cNvSpPr/>
          <p:nvPr/>
        </p:nvSpPr>
        <p:spPr>
          <a:xfrm>
            <a:off x="2377441" y="1503679"/>
            <a:ext cx="853440" cy="8534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360" dirty="0"/>
              <a:t>x</a:t>
            </a:r>
            <a:r>
              <a:rPr lang="en-US" sz="3360" baseline="-25000" dirty="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2377441" y="3190240"/>
            <a:ext cx="853440" cy="8534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360" dirty="0"/>
              <a:t>x</a:t>
            </a:r>
            <a:r>
              <a:rPr lang="en-US" sz="3360" baseline="-25000" dirty="0"/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2377441" y="5140960"/>
            <a:ext cx="853440" cy="85344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360" dirty="0"/>
              <a:t>x</a:t>
            </a:r>
            <a:r>
              <a:rPr lang="en-US" sz="3360" baseline="-25000" dirty="0"/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5242561" y="2509519"/>
            <a:ext cx="2316480" cy="23164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lvl="0" algn="ctr"/>
            <a:r>
              <a:rPr lang="en-US" sz="3360" dirty="0">
                <a:solidFill>
                  <a:prstClr val="black"/>
                </a:solidFill>
              </a:rPr>
              <a:t>w1x1+w</a:t>
            </a:r>
            <a:r>
              <a:rPr lang="en-US" sz="3360" baseline="-25000" dirty="0">
                <a:solidFill>
                  <a:prstClr val="black"/>
                </a:solidFill>
              </a:rPr>
              <a:t>2</a:t>
            </a:r>
            <a:r>
              <a:rPr lang="en-US" sz="3360" dirty="0">
                <a:solidFill>
                  <a:prstClr val="black"/>
                </a:solidFill>
              </a:rPr>
              <a:t>x</a:t>
            </a:r>
            <a:r>
              <a:rPr lang="en-US" sz="3360" baseline="-25000" dirty="0">
                <a:solidFill>
                  <a:prstClr val="black"/>
                </a:solidFill>
              </a:rPr>
              <a:t>2</a:t>
            </a:r>
            <a:r>
              <a:rPr lang="en-US" sz="3360" dirty="0">
                <a:solidFill>
                  <a:prstClr val="black"/>
                </a:solidFill>
              </a:rPr>
              <a:t>+</a:t>
            </a:r>
          </a:p>
          <a:p>
            <a:pPr lvl="0" algn="ctr"/>
            <a:r>
              <a:rPr lang="en-US" sz="3360" dirty="0">
                <a:solidFill>
                  <a:prstClr val="black"/>
                </a:solidFill>
              </a:rPr>
              <a:t>w</a:t>
            </a:r>
            <a:r>
              <a:rPr lang="en-US" sz="3360" baseline="-25000" dirty="0">
                <a:solidFill>
                  <a:prstClr val="black"/>
                </a:solidFill>
              </a:rPr>
              <a:t>3</a:t>
            </a:r>
            <a:r>
              <a:rPr lang="en-US" sz="3360" dirty="0">
                <a:solidFill>
                  <a:prstClr val="black"/>
                </a:solidFill>
              </a:rPr>
              <a:t>x</a:t>
            </a:r>
            <a:r>
              <a:rPr lang="en-US" sz="3360" baseline="-25000" dirty="0">
                <a:solidFill>
                  <a:prstClr val="black"/>
                </a:solidFill>
              </a:rPr>
              <a:t>3</a:t>
            </a:r>
            <a:endParaRPr lang="en-US" sz="3360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>
            <a:stCxn id="7" idx="6"/>
            <a:endCxn id="10" idx="1"/>
          </p:cNvCxnSpPr>
          <p:nvPr/>
        </p:nvCxnSpPr>
        <p:spPr>
          <a:xfrm>
            <a:off x="3230884" y="1930401"/>
            <a:ext cx="2350921" cy="9183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6"/>
            <a:endCxn id="10" idx="2"/>
          </p:cNvCxnSpPr>
          <p:nvPr/>
        </p:nvCxnSpPr>
        <p:spPr>
          <a:xfrm>
            <a:off x="3230881" y="3616961"/>
            <a:ext cx="2011680" cy="5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6"/>
            <a:endCxn id="10" idx="3"/>
          </p:cNvCxnSpPr>
          <p:nvPr/>
        </p:nvCxnSpPr>
        <p:spPr>
          <a:xfrm flipV="1">
            <a:off x="3230884" y="4486758"/>
            <a:ext cx="2350921" cy="10809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03041" y="1930399"/>
            <a:ext cx="638316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60" dirty="0"/>
              <a:t>w</a:t>
            </a:r>
            <a:r>
              <a:rPr lang="en-US" sz="3360" baseline="-25000" dirty="0"/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25672" y="3039895"/>
            <a:ext cx="638316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60" dirty="0"/>
              <a:t>w</a:t>
            </a:r>
            <a:r>
              <a:rPr lang="en-US" sz="3360" baseline="-25000" dirty="0"/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80397" y="4143150"/>
            <a:ext cx="638316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60" dirty="0"/>
              <a:t>w</a:t>
            </a:r>
            <a:r>
              <a:rPr lang="en-US" sz="3360" baseline="-25000" dirty="0"/>
              <a:t>3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8585204" y="3677916"/>
            <a:ext cx="25806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7172964" y="2824480"/>
            <a:ext cx="1412240" cy="1645920"/>
          </a:xfrm>
          <a:custGeom>
            <a:avLst/>
            <a:gdLst>
              <a:gd name="connsiteX0" fmla="*/ 0 w 1084097"/>
              <a:gd name="connsiteY0" fmla="*/ 0 h 1371600"/>
              <a:gd name="connsiteX1" fmla="*/ 829733 w 1084097"/>
              <a:gd name="connsiteY1" fmla="*/ 338667 h 1371600"/>
              <a:gd name="connsiteX2" fmla="*/ 1083733 w 1084097"/>
              <a:gd name="connsiteY2" fmla="*/ 711200 h 1371600"/>
              <a:gd name="connsiteX3" fmla="*/ 863600 w 1084097"/>
              <a:gd name="connsiteY3" fmla="*/ 1134534 h 1371600"/>
              <a:gd name="connsiteX4" fmla="*/ 84666 w 1084097"/>
              <a:gd name="connsiteY4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097" h="1371600">
                <a:moveTo>
                  <a:pt x="0" y="0"/>
                </a:moveTo>
                <a:cubicBezTo>
                  <a:pt x="324555" y="110067"/>
                  <a:pt x="649111" y="220134"/>
                  <a:pt x="829733" y="338667"/>
                </a:cubicBezTo>
                <a:cubicBezTo>
                  <a:pt x="1010355" y="457200"/>
                  <a:pt x="1078089" y="578556"/>
                  <a:pt x="1083733" y="711200"/>
                </a:cubicBezTo>
                <a:cubicBezTo>
                  <a:pt x="1089378" y="843845"/>
                  <a:pt x="1030111" y="1024467"/>
                  <a:pt x="863600" y="1134534"/>
                </a:cubicBezTo>
                <a:cubicBezTo>
                  <a:pt x="697089" y="1244601"/>
                  <a:pt x="84666" y="1371600"/>
                  <a:pt x="84666" y="137160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280"/>
          </a:p>
        </p:txBody>
      </p:sp>
      <p:cxnSp>
        <p:nvCxnSpPr>
          <p:cNvPr id="41" name="Curved Connector 40"/>
          <p:cNvCxnSpPr/>
          <p:nvPr/>
        </p:nvCxnSpPr>
        <p:spPr>
          <a:xfrm flipV="1">
            <a:off x="7426961" y="3495037"/>
            <a:ext cx="1046916" cy="526190"/>
          </a:xfrm>
          <a:prstGeom prst="curved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9586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BAB8F-DE72-41A8-898B-C5F9CF809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 Learning on Graphs/Networks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7BD16-3C5C-423F-BE92-5DBCDA5BC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Graph-level representations</a:t>
            </a:r>
          </a:p>
          <a:p>
            <a:pPr lvl="1"/>
            <a:r>
              <a:rPr lang="en-US" dirty="0"/>
              <a:t>To learn low-dimensional graph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83D26-3888-44A4-BA05-7BA1B0915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334" y="2328780"/>
            <a:ext cx="2362200" cy="2337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761587-06DC-42D4-A7D8-22003E90860D}"/>
              </a:ext>
            </a:extLst>
          </p:cNvPr>
          <p:cNvSpPr txBox="1"/>
          <p:nvPr/>
        </p:nvSpPr>
        <p:spPr>
          <a:xfrm>
            <a:off x="2895600" y="487680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graphs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EC244A-C19E-4D84-A14C-2E1DD383E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092" y="2590800"/>
            <a:ext cx="2849308" cy="2075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9CC79B-0B9E-4BEA-98C5-40ADA7BF1A44}"/>
              </a:ext>
            </a:extLst>
          </p:cNvPr>
          <p:cNvSpPr txBox="1"/>
          <p:nvPr/>
        </p:nvSpPr>
        <p:spPr>
          <a:xfrm>
            <a:off x="6447092" y="4876800"/>
            <a:ext cx="2849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Graph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8990037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69632-C54E-44DC-82F8-F86F80796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320F2-785D-4323-B6D1-768759CE6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Node classification</a:t>
            </a:r>
          </a:p>
          <a:p>
            <a:pPr lvl="1"/>
            <a:r>
              <a:rPr lang="en-US" dirty="0"/>
              <a:t>Predict node categories</a:t>
            </a:r>
          </a:p>
          <a:p>
            <a:r>
              <a:rPr lang="en-US" dirty="0"/>
              <a:t>Link prediction</a:t>
            </a:r>
          </a:p>
          <a:p>
            <a:pPr lvl="1"/>
            <a:r>
              <a:rPr lang="en-US" dirty="0"/>
              <a:t>Predict edges in the network</a:t>
            </a:r>
          </a:p>
          <a:p>
            <a:r>
              <a:rPr lang="en-US" dirty="0"/>
              <a:t>Graph classification</a:t>
            </a:r>
          </a:p>
          <a:p>
            <a:pPr lvl="1"/>
            <a:r>
              <a:rPr lang="en-US" dirty="0"/>
              <a:t>Predict graph categories</a:t>
            </a:r>
          </a:p>
          <a:p>
            <a:r>
              <a:rPr lang="en-US" dirty="0"/>
              <a:t>Many more</a:t>
            </a:r>
          </a:p>
          <a:p>
            <a:pPr lvl="1"/>
            <a:r>
              <a:rPr lang="en-US" dirty="0"/>
              <a:t>Recommendation</a:t>
            </a:r>
          </a:p>
          <a:p>
            <a:pPr lvl="1"/>
            <a:r>
              <a:rPr lang="en-US" dirty="0"/>
              <a:t>Multiple network mining</a:t>
            </a:r>
          </a:p>
          <a:p>
            <a:pPr lvl="1"/>
            <a:r>
              <a:rPr lang="en-US" dirty="0"/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AFF46-95C1-4E06-BB5C-DA289D8CB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159" y="1197007"/>
            <a:ext cx="2768073" cy="264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065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69C81-B4DE-40D1-A85A-15797B3E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on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F39D3-97BA-4772-9396-E01507134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Graph Convolutional Neural Networks </a:t>
            </a:r>
          </a:p>
          <a:p>
            <a:r>
              <a:rPr lang="en-US" dirty="0" err="1"/>
              <a:t>GraphSage</a:t>
            </a:r>
            <a:endParaRPr lang="en-US" dirty="0"/>
          </a:p>
          <a:p>
            <a:r>
              <a:rPr lang="en-US" dirty="0"/>
              <a:t>Graph Attention Networks</a:t>
            </a:r>
          </a:p>
          <a:p>
            <a:r>
              <a:rPr lang="en-US" dirty="0"/>
              <a:t>Graph GAN</a:t>
            </a:r>
          </a:p>
          <a:p>
            <a:r>
              <a:rPr lang="en-US" dirty="0"/>
              <a:t>Graph Recurrent Neural Networks</a:t>
            </a:r>
          </a:p>
          <a:p>
            <a:r>
              <a:rPr lang="en-US" dirty="0"/>
              <a:t>Many Many More!</a:t>
            </a:r>
          </a:p>
        </p:txBody>
      </p:sp>
      <p:sp>
        <p:nvSpPr>
          <p:cNvPr id="4" name="AutoShape 8">
            <a:extLst>
              <a:ext uri="{FF2B5EF4-FFF2-40B4-BE49-F238E27FC236}">
                <a16:creationId xmlns:a16="http://schemas.microsoft.com/office/drawing/2014/main" id="{52B78FFA-A22A-049B-7BB6-FAE878EAF830}"/>
              </a:ext>
            </a:extLst>
          </p:cNvPr>
          <p:cNvSpPr>
            <a:spLocks noChangeArrowheads="1"/>
          </p:cNvSpPr>
          <p:nvPr/>
        </p:nvSpPr>
        <p:spPr bwMode="auto">
          <a:xfrm rot="9678759">
            <a:off x="6585991" y="1050501"/>
            <a:ext cx="41214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rgbClr val="BD582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562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F3CFD-FA9C-4C4D-91EC-8A7A56AF9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CNN on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70873-CB87-44BF-85BB-7F15645F6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directly apply CNN?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95602E-82AF-4314-88F6-118F5C82705D}"/>
              </a:ext>
            </a:extLst>
          </p:cNvPr>
          <p:cNvGrpSpPr/>
          <p:nvPr/>
        </p:nvGrpSpPr>
        <p:grpSpPr>
          <a:xfrm>
            <a:off x="2133600" y="2133600"/>
            <a:ext cx="8366970" cy="2965880"/>
            <a:chOff x="762000" y="1748332"/>
            <a:chExt cx="8366970" cy="29658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BE4AF0C-4651-4EF8-837D-DC371CCBCD9A}"/>
                </a:ext>
              </a:extLst>
            </p:cNvPr>
            <p:cNvGrpSpPr/>
            <p:nvPr/>
          </p:nvGrpSpPr>
          <p:grpSpPr>
            <a:xfrm>
              <a:off x="762000" y="2143788"/>
              <a:ext cx="7833150" cy="2570424"/>
              <a:chOff x="696535" y="1905000"/>
              <a:chExt cx="7833150" cy="257042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5D335F6-FDCC-4C3B-94BC-7C48DE8A6B1C}"/>
                  </a:ext>
                </a:extLst>
              </p:cNvPr>
              <p:cNvGrpSpPr/>
              <p:nvPr/>
            </p:nvGrpSpPr>
            <p:grpSpPr>
              <a:xfrm>
                <a:off x="4876800" y="1905000"/>
                <a:ext cx="3652885" cy="2570424"/>
                <a:chOff x="1524000" y="2399992"/>
                <a:chExt cx="3652885" cy="2570424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4641C2D3-B2EA-4716-95DC-5102C018C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9073" t="9571" r="3709" b="4287"/>
                <a:stretch/>
              </p:blipFill>
              <p:spPr>
                <a:xfrm>
                  <a:off x="1524000" y="2399992"/>
                  <a:ext cx="3652885" cy="2570424"/>
                </a:xfrm>
                <a:prstGeom prst="rect">
                  <a:avLst/>
                </a:prstGeom>
              </p:spPr>
            </p:pic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02A39D95-041D-429D-A2DD-476056FBC63E}"/>
                    </a:ext>
                  </a:extLst>
                </p:cNvPr>
                <p:cNvSpPr/>
                <p:nvPr/>
              </p:nvSpPr>
              <p:spPr>
                <a:xfrm>
                  <a:off x="4191000" y="2743200"/>
                  <a:ext cx="985885" cy="4572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F70AB8DD-5AAD-4AC7-990A-CBFBAFCAFF28}"/>
                    </a:ext>
                  </a:extLst>
                </p:cNvPr>
                <p:cNvSpPr/>
                <p:nvPr/>
              </p:nvSpPr>
              <p:spPr>
                <a:xfrm>
                  <a:off x="1600200" y="3505200"/>
                  <a:ext cx="985885" cy="40640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04CE488-484D-4F4E-A94B-2840057A6443}"/>
                  </a:ext>
                </a:extLst>
              </p:cNvPr>
              <p:cNvGrpSpPr/>
              <p:nvPr/>
            </p:nvGrpSpPr>
            <p:grpSpPr>
              <a:xfrm>
                <a:off x="696535" y="1932352"/>
                <a:ext cx="3830440" cy="2533221"/>
                <a:chOff x="696535" y="1932352"/>
                <a:chExt cx="3830440" cy="2533221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F4DABF02-D348-4282-92D2-2163C2769B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901" t="5517" r="43583" b="56316"/>
                <a:stretch/>
              </p:blipFill>
              <p:spPr>
                <a:xfrm>
                  <a:off x="696535" y="2392427"/>
                  <a:ext cx="3178929" cy="2073146"/>
                </a:xfrm>
                <a:prstGeom prst="rect">
                  <a:avLst/>
                </a:prstGeom>
              </p:spPr>
            </p:pic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07F2649-88FD-40D6-A150-CFBCDC2CBC4D}"/>
                    </a:ext>
                  </a:extLst>
                </p:cNvPr>
                <p:cNvSpPr txBox="1"/>
                <p:nvPr/>
              </p:nvSpPr>
              <p:spPr>
                <a:xfrm>
                  <a:off x="2164775" y="1932352"/>
                  <a:ext cx="23622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dirty="0"/>
                    <a:t>fixed-size kernel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46E471-C02C-4E93-9018-703417619710}"/>
                </a:ext>
              </a:extLst>
            </p:cNvPr>
            <p:cNvSpPr txBox="1"/>
            <p:nvPr/>
          </p:nvSpPr>
          <p:spPr>
            <a:xfrm>
              <a:off x="7518725" y="1748332"/>
              <a:ext cx="161024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/>
                <a:t>fixed-size</a:t>
              </a:r>
            </a:p>
            <a:p>
              <a:r>
                <a:rPr lang="en-US" sz="2100" dirty="0"/>
                <a:t> kernel?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C135888-6C2C-4F2A-B6A2-16973F66C07E}"/>
              </a:ext>
            </a:extLst>
          </p:cNvPr>
          <p:cNvSpPr/>
          <p:nvPr/>
        </p:nvSpPr>
        <p:spPr>
          <a:xfrm>
            <a:off x="5643546" y="1734046"/>
            <a:ext cx="12394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274537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F6D0F86-81D6-4FB3-8DEC-D17006B748D5}"/>
              </a:ext>
            </a:extLst>
          </p:cNvPr>
          <p:cNvGrpSpPr/>
          <p:nvPr/>
        </p:nvGrpSpPr>
        <p:grpSpPr>
          <a:xfrm>
            <a:off x="7315201" y="1676400"/>
            <a:ext cx="3271885" cy="2570424"/>
            <a:chOff x="5334000" y="2438400"/>
            <a:chExt cx="3652885" cy="25704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9C068D-7C5F-420F-8B4F-0DFC139C9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073" t="9571" r="3709" b="4287"/>
            <a:stretch/>
          </p:blipFill>
          <p:spPr>
            <a:xfrm>
              <a:off x="5334000" y="2438400"/>
              <a:ext cx="3652885" cy="257042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4BE773-779F-4EC8-B11D-F86344B1D429}"/>
                </a:ext>
              </a:extLst>
            </p:cNvPr>
            <p:cNvSpPr/>
            <p:nvPr/>
          </p:nvSpPr>
          <p:spPr>
            <a:xfrm>
              <a:off x="8763000" y="2667000"/>
              <a:ext cx="223885" cy="381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2FA2C1-C978-4B7F-86D1-61D52003F378}"/>
                </a:ext>
              </a:extLst>
            </p:cNvPr>
            <p:cNvSpPr/>
            <p:nvPr/>
          </p:nvSpPr>
          <p:spPr>
            <a:xfrm>
              <a:off x="8305800" y="3048000"/>
              <a:ext cx="223885" cy="381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AFFE907-5C96-4703-92EF-B237B7783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3B3F6-0879-4355-8B4B-78BE61EF6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Irregular graph structure (non-Euclidean)</a:t>
            </a:r>
          </a:p>
          <a:p>
            <a:pPr lvl="1"/>
            <a:r>
              <a:rPr lang="en-US" dirty="0"/>
              <a:t>Unfixed size of node neighborhoods</a:t>
            </a:r>
          </a:p>
          <a:p>
            <a:endParaRPr lang="en-US" dirty="0"/>
          </a:p>
          <a:p>
            <a:r>
              <a:rPr lang="en-US" dirty="0"/>
              <a:t>Permutation invariance</a:t>
            </a:r>
          </a:p>
          <a:p>
            <a:pPr lvl="1"/>
            <a:r>
              <a:rPr lang="en-US" dirty="0"/>
              <a:t>Node ordering does not matter</a:t>
            </a:r>
          </a:p>
          <a:p>
            <a:pPr lvl="1"/>
            <a:endParaRPr lang="en-US" dirty="0"/>
          </a:p>
          <a:p>
            <a:r>
              <a:rPr lang="en-US" dirty="0"/>
              <a:t>Undefined convolution computation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E0DD3C-97F7-458C-9E74-9D661DF8B90F}"/>
                  </a:ext>
                </a:extLst>
              </p:cNvPr>
              <p:cNvSpPr txBox="1"/>
              <p:nvPr/>
            </p:nvSpPr>
            <p:spPr>
              <a:xfrm>
                <a:off x="2966689" y="4800600"/>
                <a:ext cx="3084286" cy="1029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E0DD3C-97F7-458C-9E74-9D661DF8B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689" y="4800600"/>
                <a:ext cx="3084286" cy="1029128"/>
              </a:xfrm>
              <a:prstGeom prst="rect">
                <a:avLst/>
              </a:prstGeom>
              <a:blipFill>
                <a:blip r:embed="rId4"/>
                <a:stretch>
                  <a:fillRect l="-6996" t="-124390" b="-168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63394FF5-849C-47A3-A3AC-EE35F6385B2F}"/>
              </a:ext>
            </a:extLst>
          </p:cNvPr>
          <p:cNvSpPr/>
          <p:nvPr/>
        </p:nvSpPr>
        <p:spPr>
          <a:xfrm>
            <a:off x="4508832" y="5181600"/>
            <a:ext cx="825168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D629E6-5941-428E-B5F4-BF98D3EF0A8A}"/>
              </a:ext>
            </a:extLst>
          </p:cNvPr>
          <p:cNvSpPr txBox="1"/>
          <p:nvPr/>
        </p:nvSpPr>
        <p:spPr>
          <a:xfrm>
            <a:off x="6557561" y="5084332"/>
            <a:ext cx="3757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Translations on graphs?</a:t>
            </a:r>
          </a:p>
        </p:txBody>
      </p:sp>
    </p:spTree>
    <p:extLst>
      <p:ext uri="{BB962C8B-B14F-4D97-AF65-F5344CB8AC3E}">
        <p14:creationId xmlns:p14="http://schemas.microsoft.com/office/powerpoint/2010/main" val="21173776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7123D-4434-4880-AB22-73AAD9B40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34004-7B8C-40E7-AEA7-8FC99573A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 in spectral domain</a:t>
            </a:r>
          </a:p>
          <a:p>
            <a:endParaRPr lang="en-US" dirty="0"/>
          </a:p>
          <a:p>
            <a:r>
              <a:rPr lang="en-US" dirty="0"/>
              <a:t>Convolution in spatial domain</a:t>
            </a:r>
          </a:p>
        </p:txBody>
      </p:sp>
    </p:spTree>
    <p:extLst>
      <p:ext uri="{BB962C8B-B14F-4D97-AF65-F5344CB8AC3E}">
        <p14:creationId xmlns:p14="http://schemas.microsoft.com/office/powerpoint/2010/main" val="6862513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C95F8-7AE3-4A7F-856E-8DF9EC336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Conv in Spectral Domain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50DC41-7E1C-4265-BDB6-9A93E2B147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Graph signal processing</a:t>
                </a:r>
              </a:p>
              <a:p>
                <a:endParaRPr lang="en-US" dirty="0"/>
              </a:p>
              <a:p>
                <a:r>
                  <a:rPr lang="en-US" dirty="0"/>
                  <a:t>Graph signal: </a:t>
                </a:r>
              </a:p>
              <a:p>
                <a:pPr lvl="1"/>
                <a:r>
                  <a:rPr lang="en-US" dirty="0"/>
                  <a:t>vector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dirty="0"/>
                  <a:t> is for node-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50DC41-7E1C-4265-BDB6-9A93E2B147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83" t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2BE94C50-3F1F-4858-91FA-6F9EDCE0B9E2}"/>
              </a:ext>
            </a:extLst>
          </p:cNvPr>
          <p:cNvGrpSpPr/>
          <p:nvPr/>
        </p:nvGrpSpPr>
        <p:grpSpPr>
          <a:xfrm>
            <a:off x="2971801" y="3352800"/>
            <a:ext cx="5873907" cy="2623698"/>
            <a:chOff x="1066800" y="3198167"/>
            <a:chExt cx="5873907" cy="262369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9283AB4-49EF-4255-BF5B-4C2F369F1EDB}"/>
                </a:ext>
              </a:extLst>
            </p:cNvPr>
            <p:cNvGrpSpPr/>
            <p:nvPr/>
          </p:nvGrpSpPr>
          <p:grpSpPr>
            <a:xfrm>
              <a:off x="1066800" y="3733799"/>
              <a:ext cx="2362200" cy="1404672"/>
              <a:chOff x="1219200" y="3213095"/>
              <a:chExt cx="2133600" cy="1197335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F65818FA-D284-4E91-BF90-E55553323661}"/>
                  </a:ext>
                </a:extLst>
              </p:cNvPr>
              <p:cNvSpPr/>
              <p:nvPr/>
            </p:nvSpPr>
            <p:spPr>
              <a:xfrm>
                <a:off x="2355669" y="3486148"/>
                <a:ext cx="200296" cy="190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6F9F45A-23BC-4463-9340-609AF9B4D533}"/>
                  </a:ext>
                </a:extLst>
              </p:cNvPr>
              <p:cNvSpPr/>
              <p:nvPr/>
            </p:nvSpPr>
            <p:spPr>
              <a:xfrm>
                <a:off x="1772193" y="3676456"/>
                <a:ext cx="200296" cy="190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F083AF3-6808-4DC1-97C4-A1AC6F44694E}"/>
                  </a:ext>
                </a:extLst>
              </p:cNvPr>
              <p:cNvSpPr/>
              <p:nvPr/>
            </p:nvSpPr>
            <p:spPr>
              <a:xfrm>
                <a:off x="2116181" y="3966054"/>
                <a:ext cx="200296" cy="190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8575982-3C0A-4703-97F3-9CF46AF85E03}"/>
                  </a:ext>
                </a:extLst>
              </p:cNvPr>
              <p:cNvSpPr/>
              <p:nvPr/>
            </p:nvSpPr>
            <p:spPr>
              <a:xfrm>
                <a:off x="2555965" y="4189459"/>
                <a:ext cx="200296" cy="1903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DC1F730-C1EF-4243-992A-B5D90923FB86}"/>
                  </a:ext>
                </a:extLst>
              </p:cNvPr>
              <p:cNvCxnSpPr>
                <a:cxnSpLocks/>
                <a:stCxn id="6" idx="0"/>
                <a:endCxn id="4" idx="3"/>
              </p:cNvCxnSpPr>
              <p:nvPr/>
            </p:nvCxnSpPr>
            <p:spPr>
              <a:xfrm flipV="1">
                <a:off x="2216330" y="3648585"/>
                <a:ext cx="168672" cy="317469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1D3AC9C-F994-4F92-B6A4-BAFA75978B0B}"/>
                  </a:ext>
                </a:extLst>
              </p:cNvPr>
              <p:cNvCxnSpPr>
                <a:cxnSpLocks/>
                <a:stCxn id="6" idx="1"/>
                <a:endCxn id="5" idx="5"/>
              </p:cNvCxnSpPr>
              <p:nvPr/>
            </p:nvCxnSpPr>
            <p:spPr>
              <a:xfrm flipH="1" flipV="1">
                <a:off x="1943156" y="3838893"/>
                <a:ext cx="202359" cy="155032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89F0793-69CC-4CD5-B51B-C841FA2CB6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6624" y="4100076"/>
                <a:ext cx="268821" cy="15612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5EE8453-50E6-4E8F-9D85-6F8230ED41D0}"/>
                  </a:ext>
                </a:extLst>
              </p:cNvPr>
              <p:cNvCxnSpPr>
                <a:cxnSpLocks/>
                <a:stCxn id="5" idx="7"/>
                <a:endCxn id="4" idx="2"/>
              </p:cNvCxnSpPr>
              <p:nvPr/>
            </p:nvCxnSpPr>
            <p:spPr>
              <a:xfrm flipV="1">
                <a:off x="1943156" y="3581303"/>
                <a:ext cx="412513" cy="12302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3F98D79-3F62-4B23-8A4B-1BB03BDF99E2}"/>
                  </a:ext>
                </a:extLst>
              </p:cNvPr>
              <p:cNvCxnSpPr>
                <a:stCxn id="7" idx="0"/>
                <a:endCxn id="4" idx="4"/>
              </p:cNvCxnSpPr>
              <p:nvPr/>
            </p:nvCxnSpPr>
            <p:spPr>
              <a:xfrm flipH="1" flipV="1">
                <a:off x="2455817" y="3676456"/>
                <a:ext cx="200296" cy="513003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09205C2-CB24-4FC1-BD1D-3960F1049EB3}"/>
                  </a:ext>
                </a:extLst>
              </p:cNvPr>
              <p:cNvGrpSpPr/>
              <p:nvPr/>
            </p:nvGrpSpPr>
            <p:grpSpPr>
              <a:xfrm>
                <a:off x="2216329" y="3213095"/>
                <a:ext cx="557346" cy="182036"/>
                <a:chOff x="3060971" y="940340"/>
                <a:chExt cx="415046" cy="142674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C57253EF-C10F-47D3-8FC4-BC19017F5975}"/>
                    </a:ext>
                  </a:extLst>
                </p:cNvPr>
                <p:cNvGrpSpPr/>
                <p:nvPr/>
              </p:nvGrpSpPr>
              <p:grpSpPr>
                <a:xfrm>
                  <a:off x="3060971" y="940340"/>
                  <a:ext cx="415046" cy="142674"/>
                  <a:chOff x="3060971" y="940340"/>
                  <a:chExt cx="415046" cy="142674"/>
                </a:xfrm>
              </p:grpSpPr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9131F69D-0561-43BD-B027-895EDE6E04DC}"/>
                      </a:ext>
                    </a:extLst>
                  </p:cNvPr>
                  <p:cNvSpPr/>
                  <p:nvPr/>
                </p:nvSpPr>
                <p:spPr>
                  <a:xfrm>
                    <a:off x="3060971" y="940340"/>
                    <a:ext cx="415046" cy="142674"/>
                  </a:xfrm>
                  <a:prstGeom prst="rect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6A94E3CC-9933-4027-995C-78CC264E4A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90672" y="940340"/>
                    <a:ext cx="0" cy="14267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681CF058-EED1-4532-905F-2DC8231637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30102" y="940340"/>
                  <a:ext cx="0" cy="14267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717C8FC-E15F-4375-860D-9930136F5800}"/>
                  </a:ext>
                </a:extLst>
              </p:cNvPr>
              <p:cNvGrpSpPr/>
              <p:nvPr/>
            </p:nvGrpSpPr>
            <p:grpSpPr>
              <a:xfrm>
                <a:off x="1219200" y="3486148"/>
                <a:ext cx="557346" cy="182036"/>
                <a:chOff x="3060971" y="940340"/>
                <a:chExt cx="415046" cy="142674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FFF4E93A-AAFF-471B-AAE8-1F412936B055}"/>
                    </a:ext>
                  </a:extLst>
                </p:cNvPr>
                <p:cNvGrpSpPr/>
                <p:nvPr/>
              </p:nvGrpSpPr>
              <p:grpSpPr>
                <a:xfrm>
                  <a:off x="3060971" y="940340"/>
                  <a:ext cx="415046" cy="142674"/>
                  <a:chOff x="3060971" y="940340"/>
                  <a:chExt cx="415046" cy="142674"/>
                </a:xfrm>
              </p:grpSpPr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F988C9B0-752A-4277-A8DE-6DEE4F2E01BC}"/>
                      </a:ext>
                    </a:extLst>
                  </p:cNvPr>
                  <p:cNvSpPr/>
                  <p:nvPr/>
                </p:nvSpPr>
                <p:spPr>
                  <a:xfrm>
                    <a:off x="3060971" y="940340"/>
                    <a:ext cx="415046" cy="142674"/>
                  </a:xfrm>
                  <a:prstGeom prst="rect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2FADBA4E-9BA2-4374-AF49-F96E88E726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90672" y="940340"/>
                    <a:ext cx="0" cy="14267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A7D5F7E4-04E5-482F-9B28-AA963C5037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30102" y="940340"/>
                  <a:ext cx="0" cy="14267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82F5D5A-4823-4A2E-BD90-AF38023EDE98}"/>
                  </a:ext>
                </a:extLst>
              </p:cNvPr>
              <p:cNvGrpSpPr/>
              <p:nvPr/>
            </p:nvGrpSpPr>
            <p:grpSpPr>
              <a:xfrm>
                <a:off x="2795454" y="3996100"/>
                <a:ext cx="557346" cy="182036"/>
                <a:chOff x="3060971" y="940340"/>
                <a:chExt cx="415046" cy="142674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56F5352E-F0F4-45C2-9274-4D54211D0526}"/>
                    </a:ext>
                  </a:extLst>
                </p:cNvPr>
                <p:cNvGrpSpPr/>
                <p:nvPr/>
              </p:nvGrpSpPr>
              <p:grpSpPr>
                <a:xfrm>
                  <a:off x="3060971" y="940340"/>
                  <a:ext cx="415046" cy="142674"/>
                  <a:chOff x="3060971" y="940340"/>
                  <a:chExt cx="415046" cy="142674"/>
                </a:xfrm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1CE1CB35-D029-4164-9E8B-D5EF9E4A0A5B}"/>
                      </a:ext>
                    </a:extLst>
                  </p:cNvPr>
                  <p:cNvSpPr/>
                  <p:nvPr/>
                </p:nvSpPr>
                <p:spPr>
                  <a:xfrm>
                    <a:off x="3060971" y="940340"/>
                    <a:ext cx="415046" cy="142674"/>
                  </a:xfrm>
                  <a:prstGeom prst="rect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7DCD2D8F-6C28-4755-9FEE-CD7109D5D9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90672" y="940340"/>
                    <a:ext cx="0" cy="14267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087844F4-98D7-4C07-836A-2CC7A47CD0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30102" y="940340"/>
                  <a:ext cx="0" cy="14267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4AA5673-8155-4477-9102-EF7CE217F469}"/>
                  </a:ext>
                </a:extLst>
              </p:cNvPr>
              <p:cNvGrpSpPr/>
              <p:nvPr/>
            </p:nvGrpSpPr>
            <p:grpSpPr>
              <a:xfrm>
                <a:off x="1476103" y="4000243"/>
                <a:ext cx="557346" cy="182036"/>
                <a:chOff x="3060971" y="940340"/>
                <a:chExt cx="415046" cy="142674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76FAE01F-1C07-4752-BC0A-194D794DF934}"/>
                    </a:ext>
                  </a:extLst>
                </p:cNvPr>
                <p:cNvGrpSpPr/>
                <p:nvPr/>
              </p:nvGrpSpPr>
              <p:grpSpPr>
                <a:xfrm>
                  <a:off x="3060971" y="940340"/>
                  <a:ext cx="415046" cy="142674"/>
                  <a:chOff x="3060971" y="940340"/>
                  <a:chExt cx="415046" cy="142674"/>
                </a:xfrm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6CE1730B-58EB-4386-B833-01555320BCFD}"/>
                      </a:ext>
                    </a:extLst>
                  </p:cNvPr>
                  <p:cNvSpPr/>
                  <p:nvPr/>
                </p:nvSpPr>
                <p:spPr>
                  <a:xfrm>
                    <a:off x="3060971" y="940340"/>
                    <a:ext cx="415046" cy="142674"/>
                  </a:xfrm>
                  <a:prstGeom prst="rect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D98FD729-A160-40DC-ACBF-78F8643DA8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90672" y="940340"/>
                    <a:ext cx="0" cy="14267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28FDE119-F967-4C38-AB3A-169502A8D1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30102" y="940340"/>
                  <a:ext cx="0" cy="14267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20DB34E-5DCE-403A-8871-7752A4B78BCE}"/>
                  </a:ext>
                </a:extLst>
              </p:cNvPr>
              <p:cNvSpPr txBox="1"/>
              <p:nvPr/>
            </p:nvSpPr>
            <p:spPr>
              <a:xfrm>
                <a:off x="2080727" y="3932957"/>
                <a:ext cx="326511" cy="262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012BB18-000F-46B6-9F2A-AF2569D1F242}"/>
                  </a:ext>
                </a:extLst>
              </p:cNvPr>
              <p:cNvSpPr txBox="1"/>
              <p:nvPr/>
            </p:nvSpPr>
            <p:spPr>
              <a:xfrm>
                <a:off x="1729828" y="3648585"/>
                <a:ext cx="326511" cy="262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B430A64-67A9-4547-BB0B-DD58E9E358CE}"/>
                  </a:ext>
                </a:extLst>
              </p:cNvPr>
              <p:cNvSpPr txBox="1"/>
              <p:nvPr/>
            </p:nvSpPr>
            <p:spPr>
              <a:xfrm>
                <a:off x="2328879" y="3440867"/>
                <a:ext cx="326511" cy="262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AB1B785-A8BF-41D7-97D8-9E0A93EC8803}"/>
                  </a:ext>
                </a:extLst>
              </p:cNvPr>
              <p:cNvSpPr txBox="1"/>
              <p:nvPr/>
            </p:nvSpPr>
            <p:spPr>
              <a:xfrm>
                <a:off x="2511952" y="4148083"/>
                <a:ext cx="326511" cy="262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8524C8F-F21F-49AB-8A2D-6D32BC66FFC1}"/>
                </a:ext>
              </a:extLst>
            </p:cNvPr>
            <p:cNvGrpSpPr/>
            <p:nvPr/>
          </p:nvGrpSpPr>
          <p:grpSpPr>
            <a:xfrm>
              <a:off x="5476395" y="3793667"/>
              <a:ext cx="722378" cy="1090208"/>
              <a:chOff x="5476395" y="3793667"/>
              <a:chExt cx="722378" cy="1090208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24A9160-98C6-4CE6-A852-716808608D7E}"/>
                  </a:ext>
                </a:extLst>
              </p:cNvPr>
              <p:cNvSpPr/>
              <p:nvPr/>
            </p:nvSpPr>
            <p:spPr>
              <a:xfrm>
                <a:off x="5476397" y="3793667"/>
                <a:ext cx="722376" cy="109020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FF3EC21-0C32-41B8-9C96-26C73C629870}"/>
                  </a:ext>
                </a:extLst>
              </p:cNvPr>
              <p:cNvCxnSpPr>
                <a:cxnSpLocks/>
                <a:stCxn id="41" idx="1"/>
                <a:endCxn id="41" idx="3"/>
              </p:cNvCxnSpPr>
              <p:nvPr/>
            </p:nvCxnSpPr>
            <p:spPr>
              <a:xfrm>
                <a:off x="5476397" y="4338771"/>
                <a:ext cx="722376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0321EC9-A8A0-4FDC-87D5-7CFB66CFCBE4}"/>
                  </a:ext>
                </a:extLst>
              </p:cNvPr>
              <p:cNvCxnSpPr/>
              <p:nvPr/>
            </p:nvCxnSpPr>
            <p:spPr>
              <a:xfrm>
                <a:off x="5476395" y="4054136"/>
                <a:ext cx="722376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41AC66C-04A5-415D-A737-18262E81AE76}"/>
                  </a:ext>
                </a:extLst>
              </p:cNvPr>
              <p:cNvCxnSpPr/>
              <p:nvPr/>
            </p:nvCxnSpPr>
            <p:spPr>
              <a:xfrm>
                <a:off x="5476395" y="4603520"/>
                <a:ext cx="722376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B9A8C82-759C-409A-81F9-541497645A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5000" y="3793669"/>
                <a:ext cx="0" cy="108556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DA68740-09A9-4B8A-8016-7EFD90AA77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43600" y="3793669"/>
                <a:ext cx="0" cy="108556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EA1CE68-4A22-4D18-BCCD-BE8FE531603E}"/>
                </a:ext>
              </a:extLst>
            </p:cNvPr>
            <p:cNvSpPr txBox="1"/>
            <p:nvPr/>
          </p:nvSpPr>
          <p:spPr>
            <a:xfrm>
              <a:off x="1590027" y="3198167"/>
              <a:ext cx="21775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node attributes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EB1C3D6-E2AD-44DC-BFBD-7072A069BECA}"/>
                </a:ext>
              </a:extLst>
            </p:cNvPr>
            <p:cNvSpPr txBox="1"/>
            <p:nvPr/>
          </p:nvSpPr>
          <p:spPr>
            <a:xfrm>
              <a:off x="4763146" y="4990868"/>
              <a:ext cx="21775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node attribute matrix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86CDB84-52E8-48AF-B10D-8027587814AC}"/>
                </a:ext>
              </a:extLst>
            </p:cNvPr>
            <p:cNvSpPr/>
            <p:nvPr/>
          </p:nvSpPr>
          <p:spPr>
            <a:xfrm>
              <a:off x="5377905" y="3659832"/>
              <a:ext cx="413295" cy="13953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58F157A-70CF-46D3-8FF4-85B60035419A}"/>
                </a:ext>
              </a:extLst>
            </p:cNvPr>
            <p:cNvSpPr txBox="1"/>
            <p:nvPr/>
          </p:nvSpPr>
          <p:spPr>
            <a:xfrm>
              <a:off x="4683046" y="3198167"/>
              <a:ext cx="20639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graph signal-1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01337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F0F4D-5F5C-4F70-8285-FB5792B73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Conv in Spectral Domain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A161E-1DE7-4300-9FBA-AB907358D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 spectral convolution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DD8CC7D3-4A28-47CB-B3CA-792D97E8D06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882650" y="2438401"/>
              <a:ext cx="8555180" cy="3789426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702194">
                      <a:extLst>
                        <a:ext uri="{9D8B030D-6E8A-4147-A177-3AD203B41FA5}">
                          <a16:colId xmlns:a16="http://schemas.microsoft.com/office/drawing/2014/main" val="1456011456"/>
                        </a:ext>
                      </a:extLst>
                    </a:gridCol>
                    <a:gridCol w="2999103">
                      <a:extLst>
                        <a:ext uri="{9D8B030D-6E8A-4147-A177-3AD203B41FA5}">
                          <a16:colId xmlns:a16="http://schemas.microsoft.com/office/drawing/2014/main" val="3987533359"/>
                        </a:ext>
                      </a:extLst>
                    </a:gridCol>
                    <a:gridCol w="3853883">
                      <a:extLst>
                        <a:ext uri="{9D8B030D-6E8A-4147-A177-3AD203B41FA5}">
                          <a16:colId xmlns:a16="http://schemas.microsoft.com/office/drawing/2014/main" val="9734802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Classic signal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Graph signal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241863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Laplace Operator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∆(</m:t>
                                </m:r>
                                <m:sSup>
                                  <m:s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oMath>
                          </a14:m>
                          <a:r>
                            <a:rPr lang="en-US" sz="2000" dirty="0"/>
                            <a:t> </a:t>
                          </a:r>
                        </a:p>
                        <a:p>
                          <a:pPr algn="ctr"/>
                          <a:r>
                            <a:rPr lang="en-US" sz="2000" dirty="0"/>
                            <a:t> (Laplacian matrix)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437135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Frequency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𝜋𝜔</m:t>
                                </m:r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Eigenvalues of Laplacian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{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oMath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030488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Eigenfunction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Eigenvectors of Laplacian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smtClean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  <m:sub>
                                      <m:r>
                                        <a:rPr lang="en-US" sz="2000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164327505"/>
                      </a:ext>
                    </a:extLst>
                  </a:tr>
                  <a:tr h="2636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Fourier transform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</m:d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br>
                            <a:rPr lang="en-US" sz="2000" dirty="0"/>
                          </a:br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𝒖</m:t>
                                        </m:r>
                                      </m:e>
                                      <m:sub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chr m:val="∑"/>
                                    <m:limLoc m:val="subSup"/>
                                    <m:supHide m:val="on"/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/>
                                  <m:e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  <m:d>
                                      <m:dPr>
                                        <m:ctrlP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  <m:sSubSup>
                                      <m:sSubSupPr>
                                        <m:ctrlP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𝒖</m:t>
                                        </m:r>
                                      </m:e>
                                      <m:sub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b>
                                      <m:sup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84859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Convolution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</m:d>
                                <m:d>
                                  <m:d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0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smtClean="0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d>
                                      <m:dPr>
                                        <m:ctrlP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smtClean="0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𝑑𝑡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  <m:sSub>
                                      <m:sSubPr>
                                        <m:ctrlP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e>
                                      <m:sub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</m:sSub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</m:d>
                                <m:d>
                                  <m:d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  <m:r>
                                  <a:rPr lang="en-US" sz="200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chr m:val="∑"/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p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  <m:d>
                                      <m:dPr>
                                        <m:ctrlP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smtClean="0">
                                                <a:latin typeface="Cambria Math" panose="02040503050406030204" pitchFamily="18" charset="0"/>
                                              </a:rPr>
                                              <m:t>𝜆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smtClean="0"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acc>
                                      <m:accPr>
                                        <m:chr m:val="̂"/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b="1" i="0" smtClean="0">
                                            <a:latin typeface="Cambria Math" panose="02040503050406030204" pitchFamily="18" charset="0"/>
                                          </a:rPr>
                                          <m:t>𝐲</m:t>
                                        </m:r>
                                      </m:e>
                                    </m:acc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sSub>
                                      <m:sSubPr>
                                        <m:ctrlP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𝒖</m:t>
                                        </m:r>
                                      </m:e>
                                      <m:sub>
                                        <m:r>
                                          <a:rPr lang="en-US" sz="2000" smtClean="0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sub>
                                    </m:sSub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sz="2000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186273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DD8CC7D3-4A28-47CB-B3CA-792D97E8D061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882650" y="2438401"/>
              <a:ext cx="8555180" cy="3789363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702194">
                      <a:extLst>
                        <a:ext uri="{9D8B030D-6E8A-4147-A177-3AD203B41FA5}">
                          <a16:colId xmlns:a16="http://schemas.microsoft.com/office/drawing/2014/main" val="1456011456"/>
                        </a:ext>
                      </a:extLst>
                    </a:gridCol>
                    <a:gridCol w="2999103">
                      <a:extLst>
                        <a:ext uri="{9D8B030D-6E8A-4147-A177-3AD203B41FA5}">
                          <a16:colId xmlns:a16="http://schemas.microsoft.com/office/drawing/2014/main" val="3987533359"/>
                        </a:ext>
                      </a:extLst>
                    </a:gridCol>
                    <a:gridCol w="3853883">
                      <a:extLst>
                        <a:ext uri="{9D8B030D-6E8A-4147-A177-3AD203B41FA5}">
                          <a16:colId xmlns:a16="http://schemas.microsoft.com/office/drawing/2014/main" val="973480285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Classic signal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Graph signal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24186348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Laplace Operator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7203" t="-60714" r="-129237" b="-6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2039" t="-60714" r="-329" b="-6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371352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Frequency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7203" t="-290323" r="-129237" b="-10161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2039" t="-290323" r="-329" b="-10161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3048832"/>
                      </a:ext>
                    </a:extLst>
                  </a:tr>
                  <a:tr h="4061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Eigenfunction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7203" t="-378125" r="-129237" b="-8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2039" t="-378125" r="-329" b="-884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4327505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Fourier transform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7203" t="-278182" r="-129237" b="-41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2039" t="-278182" r="-329" b="-41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8485962"/>
                      </a:ext>
                    </a:extLst>
                  </a:tr>
                  <a:tr h="11886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Convolution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7203" t="-221277" r="-129237" b="-1425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22039" t="-221277" r="-329" b="-1425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1862739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27611B5-2010-4A98-A449-8EA0D9088097}"/>
              </a:ext>
            </a:extLst>
          </p:cNvPr>
          <p:cNvSpPr txBox="1"/>
          <p:nvPr/>
        </p:nvSpPr>
        <p:spPr>
          <a:xfrm>
            <a:off x="2819400" y="1797632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to read?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C1FB7-8903-4238-8699-B25A961322DF}"/>
              </a:ext>
            </a:extLst>
          </p:cNvPr>
          <p:cNvSpPr txBox="1"/>
          <p:nvPr/>
        </p:nvSpPr>
        <p:spPr>
          <a:xfrm>
            <a:off x="5791200" y="1797632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By analogy!</a:t>
            </a:r>
          </a:p>
        </p:txBody>
      </p:sp>
    </p:spTree>
    <p:extLst>
      <p:ext uri="{BB962C8B-B14F-4D97-AF65-F5344CB8AC3E}">
        <p14:creationId xmlns:p14="http://schemas.microsoft.com/office/powerpoint/2010/main" val="3614380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BBB7-1D19-471D-B8CF-707E49A57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Spectral-Based Model (GCN)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1B1A6-A3C4-422B-86E9-DF3EE3E67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Spectral graph convolution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Filter choice: K-polynomial filter (K=2)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4E2E22-DAC4-4FA0-B48C-16C6876E0D4F}"/>
              </a:ext>
            </a:extLst>
          </p:cNvPr>
          <p:cNvGrpSpPr/>
          <p:nvPr/>
        </p:nvGrpSpPr>
        <p:grpSpPr>
          <a:xfrm>
            <a:off x="2779143" y="3716157"/>
            <a:ext cx="7279256" cy="1275761"/>
            <a:chOff x="1603342" y="3573046"/>
            <a:chExt cx="7279256" cy="12757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B063C81-7272-45A9-9E3E-2C77DBB8C9A5}"/>
                    </a:ext>
                  </a:extLst>
                </p:cNvPr>
                <p:cNvSpPr txBox="1"/>
                <p:nvPr/>
              </p:nvSpPr>
              <p:spPr>
                <a:xfrm>
                  <a:off x="1603342" y="3717985"/>
                  <a:ext cx="5175315" cy="1130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acc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</m:e>
                        </m:nary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B063C81-7272-45A9-9E3E-2C77DBB8C9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3342" y="3717985"/>
                  <a:ext cx="5175315" cy="113082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B32649A-25D0-482B-93F4-2AC70F1B1A03}"/>
                    </a:ext>
                  </a:extLst>
                </p:cNvPr>
                <p:cNvSpPr txBox="1"/>
                <p:nvPr/>
              </p:nvSpPr>
              <p:spPr>
                <a:xfrm>
                  <a:off x="6774343" y="3573046"/>
                  <a:ext cx="210825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B32649A-25D0-482B-93F4-2AC70F1B1A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4343" y="3573046"/>
                  <a:ext cx="2108255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BE5672C-A2A3-4DC3-BD6A-85A22CAB5A4D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5943601" y="3803879"/>
              <a:ext cx="830742" cy="31092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D16298-C558-4D5C-9BFC-068AF0A1742F}"/>
              </a:ext>
            </a:extLst>
          </p:cNvPr>
          <p:cNvGrpSpPr/>
          <p:nvPr/>
        </p:nvGrpSpPr>
        <p:grpSpPr>
          <a:xfrm>
            <a:off x="3352800" y="1676400"/>
            <a:ext cx="6096000" cy="1448998"/>
            <a:chOff x="1828800" y="1676400"/>
            <a:chExt cx="6096000" cy="144899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A30B117-74A0-456A-818F-149EFD49ADEA}"/>
                </a:ext>
              </a:extLst>
            </p:cNvPr>
            <p:cNvGrpSpPr/>
            <p:nvPr/>
          </p:nvGrpSpPr>
          <p:grpSpPr>
            <a:xfrm>
              <a:off x="1828800" y="1676400"/>
              <a:ext cx="4724400" cy="1436450"/>
              <a:chOff x="1828800" y="1676400"/>
              <a:chExt cx="4724400" cy="143645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C6528E3E-3697-4C96-8850-A73C4E81B2E4}"/>
                      </a:ext>
                    </a:extLst>
                  </p:cNvPr>
                  <p:cNvSpPr txBox="1"/>
                  <p:nvPr/>
                </p:nvSpPr>
                <p:spPr>
                  <a:xfrm>
                    <a:off x="1828800" y="1676400"/>
                    <a:ext cx="4724400" cy="11308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  <m:sub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𝐲</m:t>
                                  </m:r>
                                </m:e>
                              </m:acc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C6528E3E-3697-4C96-8850-A73C4E81B2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28800" y="1676400"/>
                    <a:ext cx="4724400" cy="113082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0726F0-2D72-4103-8D63-779646790A47}"/>
                  </a:ext>
                </a:extLst>
              </p:cNvPr>
              <p:cNvSpPr txBox="1"/>
              <p:nvPr/>
            </p:nvSpPr>
            <p:spPr>
              <a:xfrm>
                <a:off x="2438400" y="2651185"/>
                <a:ext cx="2057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filter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2016E026-5E74-45A6-AABE-0EE03FD88BD5}"/>
                  </a:ext>
                </a:extLst>
              </p:cNvPr>
              <p:cNvCxnSpPr/>
              <p:nvPr/>
            </p:nvCxnSpPr>
            <p:spPr>
              <a:xfrm flipH="1" flipV="1">
                <a:off x="2819400" y="2438400"/>
                <a:ext cx="76200" cy="3048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BE9463-B99B-42EB-BA4D-95AB8CBD0CD6}"/>
                </a:ext>
              </a:extLst>
            </p:cNvPr>
            <p:cNvSpPr txBox="1"/>
            <p:nvPr/>
          </p:nvSpPr>
          <p:spPr>
            <a:xfrm>
              <a:off x="4716944" y="2663733"/>
              <a:ext cx="3207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filter in spectral domain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2184693-DEA4-42FC-887B-3D6ADEA537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97944" y="2450948"/>
              <a:ext cx="617056" cy="2922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C752205-D158-4443-92A2-962E6E3A365D}"/>
              </a:ext>
            </a:extLst>
          </p:cNvPr>
          <p:cNvSpPr txBox="1"/>
          <p:nvPr/>
        </p:nvSpPr>
        <p:spPr>
          <a:xfrm>
            <a:off x="980661" y="6451684"/>
            <a:ext cx="1121133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Thomas N. </a:t>
            </a:r>
            <a:r>
              <a:rPr lang="en-US" dirty="0" err="1"/>
              <a:t>Kipf</a:t>
            </a:r>
            <a:r>
              <a:rPr lang="en-US" dirty="0"/>
              <a:t>, Max Welling: Semi-Supervised Classification with Graph Convolutional Networks. 2016</a:t>
            </a:r>
          </a:p>
        </p:txBody>
      </p:sp>
    </p:spTree>
    <p:extLst>
      <p:ext uri="{BB962C8B-B14F-4D97-AF65-F5344CB8AC3E}">
        <p14:creationId xmlns:p14="http://schemas.microsoft.com/office/powerpoint/2010/main" val="20251824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34600-AAC1-4217-A16C-D84BB20E9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Spectral-Based Model (GCN)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930C18-9D0F-44EE-B7F1-8CBE55EDC8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Approximate convolution (with </a:t>
                </a:r>
                <a:r>
                  <a:rPr lang="en-US" dirty="0" err="1"/>
                  <a:t>Cheby</a:t>
                </a:r>
                <a:r>
                  <a:rPr lang="en-US" dirty="0"/>
                  <a:t> polynomials)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 For node features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p>
                  </m:oMath>
                </a14:m>
                <a:r>
                  <a:rPr lang="en-US" dirty="0"/>
                  <a:t> (i.e.,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signals)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930C18-9D0F-44EE-B7F1-8CBE55EDC8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83" t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CDD575-5404-459D-933C-90E4DEF6D112}"/>
                  </a:ext>
                </a:extLst>
              </p:cNvPr>
              <p:cNvSpPr txBox="1"/>
              <p:nvPr/>
            </p:nvSpPr>
            <p:spPr>
              <a:xfrm>
                <a:off x="2743200" y="1903600"/>
                <a:ext cx="6400800" cy="627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𝒙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acc>
                            <m:accPr>
                              <m:chr m:val="̃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,  </m:t>
                      </m:r>
                      <m:acc>
                        <m:accPr>
                          <m:chr m:val="̃"/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CDD575-5404-459D-933C-90E4DEF6D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1903600"/>
                <a:ext cx="6400800" cy="627351"/>
              </a:xfrm>
              <a:prstGeom prst="rect">
                <a:avLst/>
              </a:prstGeom>
              <a:blipFill>
                <a:blip r:embed="rId4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F724A641-DE60-49E1-A117-573B45E6A8DE}"/>
              </a:ext>
            </a:extLst>
          </p:cNvPr>
          <p:cNvGrpSpPr/>
          <p:nvPr/>
        </p:nvGrpSpPr>
        <p:grpSpPr>
          <a:xfrm>
            <a:off x="2971800" y="3911600"/>
            <a:ext cx="6477000" cy="2045812"/>
            <a:chOff x="990600" y="4687495"/>
            <a:chExt cx="6477000" cy="20458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DC69090-843E-4AF9-9B79-676D19D8CCFA}"/>
                    </a:ext>
                  </a:extLst>
                </p:cNvPr>
                <p:cNvSpPr txBox="1"/>
                <p:nvPr/>
              </p:nvSpPr>
              <p:spPr>
                <a:xfrm>
                  <a:off x="990600" y="4687495"/>
                  <a:ext cx="4648200" cy="627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𝒁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acc>
                          <m:accPr>
                            <m:chr m:val="̃"/>
                            <m:ctrlPr>
                              <a:rPr lang="en-US" sz="24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en-US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  <m:r>
                          <a:rPr lang="en-US" sz="2400" b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𝚯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DC69090-843E-4AF9-9B79-676D19D8CC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600" y="4687495"/>
                  <a:ext cx="4648200" cy="62735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8FADA8-FC0F-4460-8C07-9E6EE1B8468A}"/>
                </a:ext>
              </a:extLst>
            </p:cNvPr>
            <p:cNvSpPr txBox="1"/>
            <p:nvPr/>
          </p:nvSpPr>
          <p:spPr>
            <a:xfrm>
              <a:off x="1354347" y="5358952"/>
              <a:ext cx="1905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Output features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EF45620-BB5E-4EEC-AB70-8A865ACF28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52600" y="5153445"/>
              <a:ext cx="381000" cy="25675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87CB330-7030-4C9D-8721-351253D41432}"/>
                </a:ext>
              </a:extLst>
            </p:cNvPr>
            <p:cNvCxnSpPr>
              <a:cxnSpLocks/>
            </p:cNvCxnSpPr>
            <p:nvPr/>
          </p:nvCxnSpPr>
          <p:spPr>
            <a:xfrm>
              <a:off x="3429002" y="5208522"/>
              <a:ext cx="76198" cy="36493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4DF3F2-CD3D-44F6-8C1A-F1B59D679CD3}"/>
                </a:ext>
              </a:extLst>
            </p:cNvPr>
            <p:cNvSpPr txBox="1"/>
            <p:nvPr/>
          </p:nvSpPr>
          <p:spPr>
            <a:xfrm>
              <a:off x="2895600" y="5532978"/>
              <a:ext cx="1905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Adjacency matrix with self-loops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D3869C1-CB7E-4962-8C60-7F87B138D8B9}"/>
                </a:ext>
              </a:extLst>
            </p:cNvPr>
            <p:cNvCxnSpPr>
              <a:cxnSpLocks/>
            </p:cNvCxnSpPr>
            <p:nvPr/>
          </p:nvCxnSpPr>
          <p:spPr>
            <a:xfrm>
              <a:off x="4169304" y="5263496"/>
              <a:ext cx="579405" cy="37530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35F9C4-C503-41FA-A8D8-059FD696FB6F}"/>
                </a:ext>
              </a:extLst>
            </p:cNvPr>
            <p:cNvSpPr txBox="1"/>
            <p:nvPr/>
          </p:nvSpPr>
          <p:spPr>
            <a:xfrm>
              <a:off x="4677543" y="5573461"/>
              <a:ext cx="2066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Input features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6F0670A-0084-4D11-B494-6E85784FDAAD}"/>
                </a:ext>
              </a:extLst>
            </p:cNvPr>
            <p:cNvCxnSpPr/>
            <p:nvPr/>
          </p:nvCxnSpPr>
          <p:spPr>
            <a:xfrm>
              <a:off x="4540828" y="5105400"/>
              <a:ext cx="793172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40683D4-F36F-485E-B763-CA81018A8558}"/>
                </a:ext>
              </a:extLst>
            </p:cNvPr>
            <p:cNvSpPr txBox="1"/>
            <p:nvPr/>
          </p:nvSpPr>
          <p:spPr>
            <a:xfrm>
              <a:off x="5401572" y="4853181"/>
              <a:ext cx="2066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Parameters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4828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pPr eaLnBrk="1" hangingPunct="1"/>
            <a:r>
              <a:rPr lang="en-US" altLang="en-US" sz="4000" dirty="0"/>
              <a:t>Perceptron: Predecessor of a Neural Network</a:t>
            </a:r>
            <a:endParaRPr lang="en-US" altLang="en-US" sz="3600" dirty="0"/>
          </a:p>
        </p:txBody>
      </p:sp>
      <p:sp>
        <p:nvSpPr>
          <p:cNvPr id="12292" name="Rectangle 409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5775" y="5559294"/>
            <a:ext cx="10588624" cy="1251079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Computes a weighted sum of inputs</a:t>
            </a:r>
          </a:p>
          <a:p>
            <a:pPr>
              <a:spcAft>
                <a:spcPts val="600"/>
              </a:spcAft>
            </a:pPr>
            <a:r>
              <a:rPr lang="en-US" dirty="0"/>
              <a:t>Invented in 1957 by Frank Rosenblatt. The original perceptron model does not have a non-linear activation function</a:t>
            </a: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FB00D9-EF2E-0744-8BB5-93E5DCB96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801" b="25653"/>
          <a:stretch/>
        </p:blipFill>
        <p:spPr>
          <a:xfrm>
            <a:off x="2624666" y="1191874"/>
            <a:ext cx="5764389" cy="25334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F0FF80-F7A6-4B4B-AEA8-3486CEB64BBC}"/>
                  </a:ext>
                </a:extLst>
              </p:cNvPr>
              <p:cNvSpPr txBox="1"/>
              <p:nvPr/>
            </p:nvSpPr>
            <p:spPr>
              <a:xfrm>
                <a:off x="3617119" y="3743527"/>
                <a:ext cx="391953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(∑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F0FF80-F7A6-4B4B-AEA8-3486CEB64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7119" y="3743527"/>
                <a:ext cx="3919535" cy="369332"/>
              </a:xfrm>
              <a:prstGeom prst="rect">
                <a:avLst/>
              </a:prstGeom>
              <a:blipFill>
                <a:blip r:embed="rId4"/>
                <a:stretch>
                  <a:fillRect l="-1294" t="-13333" r="-226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42D1C38-572F-F94B-A4AD-E6AFD0D46846}"/>
              </a:ext>
            </a:extLst>
          </p:cNvPr>
          <p:cNvSpPr txBox="1"/>
          <p:nvPr/>
        </p:nvSpPr>
        <p:spPr>
          <a:xfrm>
            <a:off x="5803984" y="4399706"/>
            <a:ext cx="1817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/>
              <a:t>Weights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45E6AD-2AE6-CE40-90BD-AED20AA23E4F}"/>
              </a:ext>
            </a:extLst>
          </p:cNvPr>
          <p:cNvSpPr txBox="1"/>
          <p:nvPr/>
        </p:nvSpPr>
        <p:spPr>
          <a:xfrm>
            <a:off x="7761111" y="4408034"/>
            <a:ext cx="4238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Bias</a:t>
            </a:r>
          </a:p>
          <a:p>
            <a:r>
              <a:rPr lang="en-US" altLang="en-US" sz="2000" dirty="0">
                <a:solidFill>
                  <a:srgbClr val="333333"/>
                </a:solidFill>
              </a:rPr>
              <a:t>A measure of how easy it is to get the perceptron to output a 1</a:t>
            </a:r>
            <a:endParaRPr lang="en-US" alt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0D254-756B-AB44-B921-41A709F5BD3D}"/>
              </a:ext>
            </a:extLst>
          </p:cNvPr>
          <p:cNvSpPr txBox="1"/>
          <p:nvPr/>
        </p:nvSpPr>
        <p:spPr>
          <a:xfrm>
            <a:off x="2844800" y="4426312"/>
            <a:ext cx="2959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Activation Function</a:t>
            </a:r>
          </a:p>
          <a:p>
            <a:r>
              <a:rPr lang="en-US" altLang="en-US" sz="2000" dirty="0"/>
              <a:t>Adding non-linearity to the model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06AACF-5682-E944-B6B2-B613B2C33BCE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651024" y="4112859"/>
            <a:ext cx="925863" cy="402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0BA2B0-DC48-9840-B8AF-75E1ECF06DE8}"/>
              </a:ext>
            </a:extLst>
          </p:cNvPr>
          <p:cNvCxnSpPr/>
          <p:nvPr/>
        </p:nvCxnSpPr>
        <p:spPr>
          <a:xfrm>
            <a:off x="6423378" y="4112859"/>
            <a:ext cx="0" cy="402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756AF4-24D0-5E49-B3BE-6725C114AF3A}"/>
              </a:ext>
            </a:extLst>
          </p:cNvPr>
          <p:cNvCxnSpPr/>
          <p:nvPr/>
        </p:nvCxnSpPr>
        <p:spPr>
          <a:xfrm>
            <a:off x="7281333" y="4112859"/>
            <a:ext cx="479778" cy="402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37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047581-1AA7-44E8-9483-02C876A0D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164" y="2167299"/>
            <a:ext cx="2768073" cy="26418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3B2620-08DC-440C-87CD-D87B6994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Spectral-Based Model (GCN)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44365-FCA5-4004-A57B-CF1B5A339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27" y="1219200"/>
            <a:ext cx="12009183" cy="5384800"/>
          </a:xfrm>
        </p:spPr>
        <p:txBody>
          <a:bodyPr/>
          <a:lstStyle/>
          <a:p>
            <a:r>
              <a:rPr lang="en-US" dirty="0"/>
              <a:t>A two-layer architecture for node classification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Transductive</a:t>
            </a:r>
            <a:r>
              <a:rPr lang="en-US" dirty="0"/>
              <a:t> learning</a:t>
            </a:r>
          </a:p>
          <a:p>
            <a:r>
              <a:rPr lang="en-US" dirty="0"/>
              <a:t>Spatial interpretations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Linear transformation on input features (= a Feed-forward layer)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Propagations along edges</a:t>
            </a:r>
          </a:p>
          <a:p>
            <a:pPr lvl="1"/>
            <a:r>
              <a:rPr lang="en-US" dirty="0"/>
              <a:t>Optionally followed up by a point-wise non-linear activation (RELU, </a:t>
            </a:r>
            <a:r>
              <a:rPr lang="en-US" dirty="0" err="1"/>
              <a:t>Sigmod</a:t>
            </a:r>
            <a:r>
              <a:rPr lang="en-US" dirty="0"/>
              <a:t>)</a:t>
            </a:r>
          </a:p>
          <a:p>
            <a:pPr marL="150013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D0EA0A-BFDB-4026-A282-19AB4BB2A241}"/>
                  </a:ext>
                </a:extLst>
              </p:cNvPr>
              <p:cNvSpPr txBox="1"/>
              <p:nvPr/>
            </p:nvSpPr>
            <p:spPr>
              <a:xfrm>
                <a:off x="2819400" y="1828800"/>
                <a:ext cx="7391400" cy="5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>
                        <a:latin typeface="Cambria Math" panose="02040503050406030204" pitchFamily="18" charset="0"/>
                      </a:rPr>
                      <m:t>softmax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𝑿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>
                                <a:latin typeface="Cambria Math" panose="02040503050406030204" pitchFamily="18" charset="0"/>
                              </a:rPr>
                              <m:t>𝚯</m:t>
                            </m:r>
                          </m:e>
                          <m:sub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,      </m:t>
                    </m:r>
                    <m:acc>
                      <m:accPr>
                        <m:chr m:val="̂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acc>
                      <m:accPr>
                        <m:chr m:val="̃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D0EA0A-BFDB-4026-A282-19AB4BB2A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1828800"/>
                <a:ext cx="7391400" cy="596830"/>
              </a:xfrm>
              <a:prstGeom prst="rect">
                <a:avLst/>
              </a:prstGeom>
              <a:blipFill>
                <a:blip r:embed="rId4"/>
                <a:stretch>
                  <a:fillRect l="-172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6E95A755-09BB-4AA9-9B26-D778D69B74BA}"/>
              </a:ext>
            </a:extLst>
          </p:cNvPr>
          <p:cNvGrpSpPr/>
          <p:nvPr/>
        </p:nvGrpSpPr>
        <p:grpSpPr>
          <a:xfrm>
            <a:off x="2926146" y="3810000"/>
            <a:ext cx="4648200" cy="838200"/>
            <a:chOff x="1143000" y="3657600"/>
            <a:chExt cx="4648200" cy="838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9FA418A-9F0B-43F9-9D13-B8301B0CAD2E}"/>
                    </a:ext>
                  </a:extLst>
                </p:cNvPr>
                <p:cNvSpPr txBox="1"/>
                <p:nvPr/>
              </p:nvSpPr>
              <p:spPr>
                <a:xfrm>
                  <a:off x="1143000" y="3657600"/>
                  <a:ext cx="4648200" cy="627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𝒁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acc>
                          <m:accPr>
                            <m:chr m:val="̃"/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acc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𝐗</m:t>
                        </m:r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𝚯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9FA418A-9F0B-43F9-9D13-B8301B0CAD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000" y="3657600"/>
                  <a:ext cx="4648200" cy="62735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95F29E-A632-4149-A4D0-D9781631FDD7}"/>
                </a:ext>
              </a:extLst>
            </p:cNvPr>
            <p:cNvSpPr/>
            <p:nvPr/>
          </p:nvSpPr>
          <p:spPr>
            <a:xfrm>
              <a:off x="4191000" y="3835534"/>
              <a:ext cx="457200" cy="44941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FB45DD-ACC5-46B3-844C-72FD52934B2F}"/>
                </a:ext>
              </a:extLst>
            </p:cNvPr>
            <p:cNvSpPr/>
            <p:nvPr/>
          </p:nvSpPr>
          <p:spPr>
            <a:xfrm>
              <a:off x="2895600" y="3657600"/>
              <a:ext cx="2133600" cy="83820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56383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FB935-CEAE-4783-9D7D-0DF16EE0B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Conv in Spatial Domain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4CEA1-6687-46E6-A8D3-74DEBCB9D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239" y="1219200"/>
            <a:ext cx="8555181" cy="5384800"/>
          </a:xfrm>
        </p:spPr>
        <p:txBody>
          <a:bodyPr/>
          <a:lstStyle/>
          <a:p>
            <a:r>
              <a:rPr lang="en-US" dirty="0"/>
              <a:t>Local aggregations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Spatial graph convolution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5CACF-F566-4BA4-A7FD-096056F37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1" t="5517" r="43583" b="56316"/>
          <a:stretch/>
        </p:blipFill>
        <p:spPr>
          <a:xfrm>
            <a:off x="2286001" y="1905000"/>
            <a:ext cx="2819400" cy="18386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2177EFE-7F33-431B-A2E0-D6FB584C5E67}"/>
              </a:ext>
            </a:extLst>
          </p:cNvPr>
          <p:cNvGrpSpPr/>
          <p:nvPr/>
        </p:nvGrpSpPr>
        <p:grpSpPr>
          <a:xfrm>
            <a:off x="6553201" y="1233997"/>
            <a:ext cx="3047999" cy="2652204"/>
            <a:chOff x="5029200" y="1233997"/>
            <a:chExt cx="3047999" cy="26522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B25E41-C601-4DEC-8D49-BC8ABBDB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8706" y="1656693"/>
              <a:ext cx="2675323" cy="2229508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4D64CC3-92B6-4317-A2DE-455B1164F559}"/>
                </a:ext>
              </a:extLst>
            </p:cNvPr>
            <p:cNvSpPr/>
            <p:nvPr/>
          </p:nvSpPr>
          <p:spPr>
            <a:xfrm>
              <a:off x="5029200" y="1648026"/>
              <a:ext cx="2608620" cy="2018410"/>
            </a:xfrm>
            <a:custGeom>
              <a:avLst/>
              <a:gdLst>
                <a:gd name="connsiteX0" fmla="*/ 1652126 w 2665517"/>
                <a:gd name="connsiteY0" fmla="*/ 60006 h 2250639"/>
                <a:gd name="connsiteX1" fmla="*/ 284965 w 2665517"/>
                <a:gd name="connsiteY1" fmla="*/ 228682 h 2250639"/>
                <a:gd name="connsiteX2" fmla="*/ 45268 w 2665517"/>
                <a:gd name="connsiteY2" fmla="*/ 1826662 h 2250639"/>
                <a:gd name="connsiteX3" fmla="*/ 915280 w 2665517"/>
                <a:gd name="connsiteY3" fmla="*/ 2235035 h 2250639"/>
                <a:gd name="connsiteX4" fmla="*/ 1190487 w 2665517"/>
                <a:gd name="connsiteY4" fmla="*/ 1436045 h 2250639"/>
                <a:gd name="connsiteX5" fmla="*/ 1962845 w 2665517"/>
                <a:gd name="connsiteY5" fmla="*/ 1400534 h 2250639"/>
                <a:gd name="connsiteX6" fmla="*/ 2637548 w 2665517"/>
                <a:gd name="connsiteY6" fmla="*/ 1285124 h 2250639"/>
                <a:gd name="connsiteX7" fmla="*/ 2451117 w 2665517"/>
                <a:gd name="connsiteY7" fmla="*/ 708076 h 2250639"/>
                <a:gd name="connsiteX8" fmla="*/ 1652126 w 2665517"/>
                <a:gd name="connsiteY8" fmla="*/ 60006 h 225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5517" h="2250639">
                  <a:moveTo>
                    <a:pt x="1652126" y="60006"/>
                  </a:moveTo>
                  <a:cubicBezTo>
                    <a:pt x="1291101" y="-19893"/>
                    <a:pt x="552775" y="-65761"/>
                    <a:pt x="284965" y="228682"/>
                  </a:cubicBezTo>
                  <a:cubicBezTo>
                    <a:pt x="17155" y="523125"/>
                    <a:pt x="-59784" y="1492270"/>
                    <a:pt x="45268" y="1826662"/>
                  </a:cubicBezTo>
                  <a:cubicBezTo>
                    <a:pt x="150320" y="2161054"/>
                    <a:pt x="724410" y="2300138"/>
                    <a:pt x="915280" y="2235035"/>
                  </a:cubicBezTo>
                  <a:cubicBezTo>
                    <a:pt x="1106150" y="2169932"/>
                    <a:pt x="1015893" y="1575129"/>
                    <a:pt x="1190487" y="1436045"/>
                  </a:cubicBezTo>
                  <a:cubicBezTo>
                    <a:pt x="1365081" y="1296962"/>
                    <a:pt x="1721668" y="1425687"/>
                    <a:pt x="1962845" y="1400534"/>
                  </a:cubicBezTo>
                  <a:cubicBezTo>
                    <a:pt x="2204022" y="1375381"/>
                    <a:pt x="2556169" y="1400534"/>
                    <a:pt x="2637548" y="1285124"/>
                  </a:cubicBezTo>
                  <a:cubicBezTo>
                    <a:pt x="2718927" y="1169714"/>
                    <a:pt x="2612395" y="910783"/>
                    <a:pt x="2451117" y="708076"/>
                  </a:cubicBezTo>
                  <a:cubicBezTo>
                    <a:pt x="2289839" y="505369"/>
                    <a:pt x="2013151" y="139905"/>
                    <a:pt x="1652126" y="60006"/>
                  </a:cubicBezTo>
                  <a:close/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398BD1-5A33-447B-8633-86ED6C7FD535}"/>
                </a:ext>
              </a:extLst>
            </p:cNvPr>
            <p:cNvSpPr txBox="1"/>
            <p:nvPr/>
          </p:nvSpPr>
          <p:spPr>
            <a:xfrm>
              <a:off x="5401877" y="1233997"/>
              <a:ext cx="2675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cs typeface="Arial" panose="020B0604020202020204" pitchFamily="34" charset="0"/>
                </a:rPr>
                <a:t>local neighborhood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DE1697-9AF4-406D-9FA6-7242BBC7E31D}"/>
                  </a:ext>
                </a:extLst>
              </p:cNvPr>
              <p:cNvSpPr txBox="1"/>
              <p:nvPr/>
            </p:nvSpPr>
            <p:spPr>
              <a:xfrm>
                <a:off x="2438400" y="4692295"/>
                <a:ext cx="5867400" cy="1110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600" b="1" i="1">
                          <a:latin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6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𝒩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DE1697-9AF4-406D-9FA6-7242BBC7E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692295"/>
                <a:ext cx="5867400" cy="1110497"/>
              </a:xfrm>
              <a:prstGeom prst="rect">
                <a:avLst/>
              </a:prstGeom>
              <a:blipFill>
                <a:blip r:embed="rId5"/>
                <a:stretch>
                  <a:fillRect t="-124719" b="-169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8044641-AE11-4FA2-B8DA-FBEDFDFF5B62}"/>
              </a:ext>
            </a:extLst>
          </p:cNvPr>
          <p:cNvSpPr txBox="1"/>
          <p:nvPr/>
        </p:nvSpPr>
        <p:spPr>
          <a:xfrm>
            <a:off x="7086600" y="583785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K-hop neighborhood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10E5BB5-138E-4722-B8A0-DC13F0153063}"/>
              </a:ext>
            </a:extLst>
          </p:cNvPr>
          <p:cNvCxnSpPr/>
          <p:nvPr/>
        </p:nvCxnSpPr>
        <p:spPr>
          <a:xfrm flipH="1" flipV="1">
            <a:off x="6781800" y="5715000"/>
            <a:ext cx="457200" cy="1228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9794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08E4B-1A83-4BDE-B0C9-C53142B10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Spatial-Based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4C7005-9AA3-4713-9A4C-9D5850B6E4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Key idea: message passing</a:t>
                </a:r>
              </a:p>
              <a:p>
                <a:pPr lvl="1"/>
                <a:r>
                  <a:rPr lang="en-US" dirty="0"/>
                  <a:t>Defines how to aggregate node representations</a:t>
                </a:r>
              </a:p>
              <a:p>
                <a:endParaRPr lang="en-US" dirty="0"/>
              </a:p>
              <a:p>
                <a:r>
                  <a:rPr lang="en-US" dirty="0"/>
                  <a:t>Key components:</a:t>
                </a:r>
              </a:p>
              <a:p>
                <a:pPr lvl="1"/>
                <a:r>
                  <a:rPr lang="en-US" dirty="0"/>
                  <a:t>Messages: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by differentiable functions</a:t>
                </a:r>
              </a:p>
              <a:p>
                <a:pPr lvl="1"/>
                <a:r>
                  <a:rPr lang="en-US" dirty="0"/>
                  <a:t>Neighborhood aggregation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Update by differentiable functions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4C7005-9AA3-4713-9A4C-9D5850B6E4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83" t="-1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52E4F9-D157-4F4E-8831-31B383671D8E}"/>
                  </a:ext>
                </a:extLst>
              </p:cNvPr>
              <p:cNvSpPr txBox="1"/>
              <p:nvPr/>
            </p:nvSpPr>
            <p:spPr>
              <a:xfrm>
                <a:off x="3505200" y="4267200"/>
                <a:ext cx="4876800" cy="517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>
                        <a:latin typeface="Cambria Math" panose="02040503050406030204" pitchFamily="18" charset="0"/>
                      </a:rPr>
                      <m:t>Aggregate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𝒩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52E4F9-D157-4F4E-8831-31B383671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4267200"/>
                <a:ext cx="4876800" cy="517834"/>
              </a:xfrm>
              <a:prstGeom prst="rect">
                <a:avLst/>
              </a:prstGeom>
              <a:blipFill>
                <a:blip r:embed="rId4"/>
                <a:stretch>
                  <a:fillRect l="-1042"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A9B87D-63ED-4B90-BD2C-143365F2EFCB}"/>
                  </a:ext>
                </a:extLst>
              </p:cNvPr>
              <p:cNvSpPr txBox="1"/>
              <p:nvPr/>
            </p:nvSpPr>
            <p:spPr>
              <a:xfrm>
                <a:off x="3048001" y="5181600"/>
                <a:ext cx="683244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𝛾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Aggregate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𝒩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A9B87D-63ED-4B90-BD2C-143365F2E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5181600"/>
                <a:ext cx="6832445" cy="645048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71859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DD2E-0FBB-4600-89AD-1DCE6AF9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Spatial-Based Model (</a:t>
            </a:r>
            <a:r>
              <a:rPr lang="en-US" dirty="0" err="1"/>
              <a:t>GraphSage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4C86F-97BE-414B-8EBF-D2491C1DC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Message passing: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Aggregation: mean, max pooling, LSTM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56E6AA-844B-40D2-8E93-C68301384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28800"/>
            <a:ext cx="5105400" cy="943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89285-948D-47E5-A9DD-7C2690996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1" y="3356284"/>
            <a:ext cx="3945015" cy="2578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B6732-F5D8-41A4-83FC-38035A575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1" y="3480813"/>
            <a:ext cx="2675323" cy="222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587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08F71-56C1-4EDC-98D6-AA4BA539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Spatial-Based Model (GAT)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8B60D-25FD-4C17-8203-35BF26677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Message Passing: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Attention coefficients can be viewed as importance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60F9FF-203C-4CD6-81C3-78AF034EA85B}"/>
              </a:ext>
            </a:extLst>
          </p:cNvPr>
          <p:cNvGrpSpPr/>
          <p:nvPr/>
        </p:nvGrpSpPr>
        <p:grpSpPr>
          <a:xfrm>
            <a:off x="6781800" y="1219201"/>
            <a:ext cx="4038600" cy="1217383"/>
            <a:chOff x="5257800" y="1219200"/>
            <a:chExt cx="4038600" cy="12173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8C6E329-8649-4485-B41A-2206BBFC6319}"/>
                    </a:ext>
                  </a:extLst>
                </p:cNvPr>
                <p:cNvSpPr txBox="1"/>
                <p:nvPr/>
              </p:nvSpPr>
              <p:spPr>
                <a:xfrm>
                  <a:off x="5257800" y="1600200"/>
                  <a:ext cx="4038600" cy="8363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𝒩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</m:d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8C6E329-8649-4485-B41A-2206BBFC63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7800" y="1600200"/>
                  <a:ext cx="4038600" cy="836383"/>
                </a:xfrm>
                <a:prstGeom prst="rect">
                  <a:avLst/>
                </a:prstGeom>
                <a:blipFill>
                  <a:blip r:embed="rId3"/>
                  <a:stretch>
                    <a:fillRect t="-117910" b="-1597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70BA2C-C582-44D8-911A-ADFF2C9EA63F}"/>
                </a:ext>
              </a:extLst>
            </p:cNvPr>
            <p:cNvSpPr txBox="1"/>
            <p:nvPr/>
          </p:nvSpPr>
          <p:spPr>
            <a:xfrm>
              <a:off x="5420591" y="1231037"/>
              <a:ext cx="2667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spatial convolution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48DFCF-5068-47D6-A196-9A2D27B08DAD}"/>
                </a:ext>
              </a:extLst>
            </p:cNvPr>
            <p:cNvSpPr/>
            <p:nvPr/>
          </p:nvSpPr>
          <p:spPr>
            <a:xfrm>
              <a:off x="5410200" y="1219200"/>
              <a:ext cx="3657600" cy="117807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D252F5-7F62-4A02-A725-9772D4511488}"/>
                  </a:ext>
                </a:extLst>
              </p:cNvPr>
              <p:cNvSpPr txBox="1"/>
              <p:nvPr/>
            </p:nvSpPr>
            <p:spPr>
              <a:xfrm>
                <a:off x="2481982" y="1881175"/>
                <a:ext cx="3962400" cy="1032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1">
                          <a:latin typeface="Cambria Math" panose="02040503050406030204" pitchFamily="18" charset="0"/>
                        </a:rPr>
                        <m:t>𝚯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𝒩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𝚯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3D252F5-7F62-4A02-A725-9772D4511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982" y="1881175"/>
                <a:ext cx="3962400" cy="10322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7B09DC-E2D1-455D-873D-400BCE052D26}"/>
                  </a:ext>
                </a:extLst>
              </p:cNvPr>
              <p:cNvSpPr txBox="1"/>
              <p:nvPr/>
            </p:nvSpPr>
            <p:spPr>
              <a:xfrm>
                <a:off x="2133600" y="4167699"/>
                <a:ext cx="5334000" cy="1021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⁡(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d>
                            <m:dPr>
                              <m:begChr m:val="[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>
                                  <a:latin typeface="Cambria Math" panose="02040503050406030204" pitchFamily="18" charset="0"/>
                                </a:rPr>
                                <m:t>𝚯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d>
                                <m:dPr>
                                  <m:begChr m:val="|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𝚯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𝒩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𝚯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e>
                                  <m:d>
                                    <m:dPr>
                                      <m:begChr m:val="|"/>
                                      <m:endChr m:val="]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>
                                          <a:latin typeface="Cambria Math" panose="02040503050406030204" pitchFamily="18" charset="0"/>
                                        </a:rPr>
                                        <m:t>𝚯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7B09DC-E2D1-455D-873D-400BCE052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4167699"/>
                <a:ext cx="5334000" cy="1021626"/>
              </a:xfrm>
              <a:prstGeom prst="rect">
                <a:avLst/>
              </a:prstGeom>
              <a:blipFill>
                <a:blip r:embed="rId5"/>
                <a:stretch>
                  <a:fillRect t="-10976" b="-78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EA0DC-B7D6-4A60-B0C6-98481CA751C9}"/>
              </a:ext>
            </a:extLst>
          </p:cNvPr>
          <p:cNvGrpSpPr/>
          <p:nvPr/>
        </p:nvGrpSpPr>
        <p:grpSpPr>
          <a:xfrm>
            <a:off x="7315200" y="3651597"/>
            <a:ext cx="2743200" cy="2861603"/>
            <a:chOff x="5791200" y="3651596"/>
            <a:chExt cx="2743200" cy="28616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21CD3E-EB3D-4B52-9D22-D6A1603B8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1200" y="3651596"/>
              <a:ext cx="2743200" cy="282253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F66B84-F606-4AA7-940C-0FE40E332FC7}"/>
                </a:ext>
              </a:extLst>
            </p:cNvPr>
            <p:cNvSpPr/>
            <p:nvPr/>
          </p:nvSpPr>
          <p:spPr>
            <a:xfrm>
              <a:off x="6248400" y="6172200"/>
              <a:ext cx="2209800" cy="2257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CCB7CB2-5B14-458E-A641-1CF0F55A9265}"/>
                    </a:ext>
                  </a:extLst>
                </p:cNvPr>
                <p:cNvSpPr/>
                <p:nvPr/>
              </p:nvSpPr>
              <p:spPr>
                <a:xfrm>
                  <a:off x="6324600" y="6104794"/>
                  <a:ext cx="633700" cy="3847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>
                            <a:latin typeface="Cambria Math" panose="02040503050406030204" pitchFamily="18" charset="0"/>
                          </a:rPr>
                          <m:t>𝚯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CCB7CB2-5B14-458E-A641-1CF0F55A92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4600" y="6104794"/>
                  <a:ext cx="633700" cy="3847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0E73263-F5A2-44CA-A2D7-C3E25003E0CB}"/>
                    </a:ext>
                  </a:extLst>
                </p:cNvPr>
                <p:cNvSpPr/>
                <p:nvPr/>
              </p:nvSpPr>
              <p:spPr>
                <a:xfrm>
                  <a:off x="7563447" y="6104882"/>
                  <a:ext cx="632866" cy="40831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>
                            <a:latin typeface="Cambria Math" panose="02040503050406030204" pitchFamily="18" charset="0"/>
                          </a:rPr>
                          <m:t>𝚯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0E73263-F5A2-44CA-A2D7-C3E25003E0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3447" y="6104882"/>
                  <a:ext cx="632866" cy="408317"/>
                </a:xfrm>
                <a:prstGeom prst="rect">
                  <a:avLst/>
                </a:prstGeom>
                <a:blipFill>
                  <a:blip r:embed="rId8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438240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"/>
            <a:ext cx="12192000" cy="11334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zh-CN" dirty="0"/>
              <a:t>Summary</a:t>
            </a:r>
            <a:endParaRPr lang="en-US" alt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8175" y="1096981"/>
            <a:ext cx="10915650" cy="5261922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Basic Concepts</a:t>
            </a:r>
          </a:p>
          <a:p>
            <a:pPr lvl="1">
              <a:spcAft>
                <a:spcPts val="600"/>
              </a:spcAft>
            </a:pPr>
            <a:r>
              <a:rPr lang="en-US" altLang="zh-CN" sz="2000" dirty="0"/>
              <a:t>Neuron,</a:t>
            </a:r>
            <a:r>
              <a:rPr lang="zh-CN" altLang="en-US" sz="2000" dirty="0"/>
              <a:t> </a:t>
            </a:r>
            <a:r>
              <a:rPr lang="en-US" altLang="zh-CN" sz="2000" dirty="0"/>
              <a:t>activation</a:t>
            </a:r>
            <a:r>
              <a:rPr lang="zh-CN" altLang="en-US" sz="2000" dirty="0"/>
              <a:t> </a:t>
            </a:r>
            <a:r>
              <a:rPr lang="en-US" altLang="zh-CN" sz="2000" dirty="0"/>
              <a:t>functions</a:t>
            </a:r>
          </a:p>
          <a:p>
            <a:pPr lvl="1">
              <a:spcAft>
                <a:spcPts val="600"/>
              </a:spcAft>
            </a:pPr>
            <a:r>
              <a:rPr lang="en-US" altLang="zh-CN" sz="2000" dirty="0"/>
              <a:t>MLP, feed-forward</a:t>
            </a:r>
            <a:r>
              <a:rPr lang="zh-CN" altLang="en-US" sz="2000" dirty="0"/>
              <a:t> </a:t>
            </a:r>
            <a:r>
              <a:rPr lang="en-US" altLang="zh-CN" sz="2000" dirty="0"/>
              <a:t>neural</a:t>
            </a:r>
            <a:r>
              <a:rPr lang="zh-CN" altLang="en-US" sz="2000" dirty="0"/>
              <a:t> </a:t>
            </a:r>
            <a:r>
              <a:rPr lang="en-US" altLang="zh-CN" sz="2000" dirty="0"/>
              <a:t>networks</a:t>
            </a:r>
          </a:p>
          <a:p>
            <a:pPr lvl="1">
              <a:spcAft>
                <a:spcPts val="600"/>
              </a:spcAft>
            </a:pPr>
            <a:r>
              <a:rPr lang="en-US" altLang="zh-CN" sz="2000" dirty="0"/>
              <a:t>Backpropagation</a:t>
            </a:r>
            <a:r>
              <a:rPr lang="zh-CN" altLang="en-US" sz="2000" dirty="0"/>
              <a:t> </a:t>
            </a:r>
            <a:r>
              <a:rPr lang="en-US" altLang="zh-CN" sz="2000" dirty="0"/>
              <a:t>algorithm</a:t>
            </a:r>
            <a:endParaRPr lang="en-US" altLang="en-US" sz="2000" dirty="0"/>
          </a:p>
          <a:p>
            <a:pPr>
              <a:spcAft>
                <a:spcPts val="600"/>
              </a:spcAft>
            </a:pPr>
            <a:r>
              <a:rPr lang="en-US" altLang="en-US" sz="2000" dirty="0"/>
              <a:t>Techniques to Improve Deep Learning Training</a:t>
            </a:r>
            <a:endParaRPr lang="en-US" altLang="en-US" dirty="0"/>
          </a:p>
          <a:p>
            <a:pPr lvl="1">
              <a:spcAft>
                <a:spcPts val="600"/>
              </a:spcAft>
            </a:pPr>
            <a:r>
              <a:rPr lang="en-US" altLang="en-US" sz="2000" dirty="0"/>
              <a:t>Key </a:t>
            </a:r>
            <a:r>
              <a:rPr lang="en-US" altLang="zh-CN" sz="2000" dirty="0"/>
              <a:t>c</a:t>
            </a:r>
            <a:r>
              <a:rPr lang="en-US" altLang="en-US" sz="2000" dirty="0"/>
              <a:t>hallenges</a:t>
            </a:r>
            <a:r>
              <a:rPr lang="en-US" altLang="zh-CN" sz="2000" dirty="0"/>
              <a:t>:</a:t>
            </a:r>
            <a:r>
              <a:rPr lang="zh-CN" altLang="en-US" sz="2000" dirty="0"/>
              <a:t> </a:t>
            </a:r>
            <a:r>
              <a:rPr lang="en-US" altLang="zh-CN" sz="2000" dirty="0"/>
              <a:t>optimization</a:t>
            </a:r>
            <a:r>
              <a:rPr lang="zh-CN" altLang="en-US" sz="2000" dirty="0"/>
              <a:t> </a:t>
            </a:r>
            <a:r>
              <a:rPr lang="en-US" altLang="zh-CN" sz="2000" dirty="0"/>
              <a:t>vs.</a:t>
            </a:r>
            <a:r>
              <a:rPr lang="zh-CN" altLang="en-US" sz="2000" dirty="0"/>
              <a:t> </a:t>
            </a:r>
            <a:r>
              <a:rPr lang="en-US" altLang="zh-CN" sz="2000" dirty="0"/>
              <a:t>generalization</a:t>
            </a:r>
            <a:endParaRPr lang="en-US" altLang="en-US" sz="2000" dirty="0"/>
          </a:p>
          <a:p>
            <a:pPr lvl="1">
              <a:spcAft>
                <a:spcPts val="600"/>
              </a:spcAft>
            </a:pPr>
            <a:r>
              <a:rPr lang="en-US" altLang="en-US" sz="2000" dirty="0"/>
              <a:t>Responsive </a:t>
            </a:r>
            <a:r>
              <a:rPr lang="en-US" altLang="zh-CN" sz="2000" dirty="0"/>
              <a:t>a</a:t>
            </a:r>
            <a:r>
              <a:rPr lang="en-US" altLang="en-US" sz="2000" dirty="0"/>
              <a:t>ctivation </a:t>
            </a:r>
            <a:r>
              <a:rPr lang="en-US" altLang="zh-CN" sz="2000" dirty="0"/>
              <a:t>f</a:t>
            </a:r>
            <a:r>
              <a:rPr lang="en-US" altLang="en-US" sz="2000" dirty="0"/>
              <a:t>unctions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en-US" altLang="en-US" sz="2000" dirty="0"/>
              <a:t>daptive </a:t>
            </a:r>
            <a:r>
              <a:rPr lang="en-US" altLang="zh-CN" sz="2000" dirty="0"/>
              <a:t>l</a:t>
            </a:r>
            <a:r>
              <a:rPr lang="en-US" altLang="en-US" sz="2000" dirty="0"/>
              <a:t>earning </a:t>
            </a:r>
            <a:r>
              <a:rPr lang="en-US" altLang="zh-CN" sz="2000" dirty="0"/>
              <a:t>r</a:t>
            </a:r>
            <a:r>
              <a:rPr lang="en-US" altLang="en-US" sz="2000" dirty="0"/>
              <a:t>ate</a:t>
            </a:r>
            <a:r>
              <a:rPr lang="en-US" altLang="zh-CN" sz="2000" dirty="0"/>
              <a:t>,</a:t>
            </a:r>
            <a:r>
              <a:rPr lang="en-US" altLang="en-US" sz="2000" dirty="0"/>
              <a:t> </a:t>
            </a:r>
            <a:r>
              <a:rPr lang="en-US" altLang="zh-CN" sz="2000" dirty="0"/>
              <a:t>d</a:t>
            </a:r>
            <a:r>
              <a:rPr lang="en-US" altLang="en-US" sz="2000" dirty="0"/>
              <a:t>ropout</a:t>
            </a:r>
            <a:r>
              <a:rPr lang="en-US" altLang="zh-CN" sz="2000" dirty="0"/>
              <a:t>,</a:t>
            </a:r>
            <a:r>
              <a:rPr lang="en-US" altLang="en-US" sz="2000" dirty="0"/>
              <a:t> </a:t>
            </a:r>
            <a:r>
              <a:rPr lang="en-US" altLang="zh-CN" sz="2000" dirty="0"/>
              <a:t>p</a:t>
            </a:r>
            <a:r>
              <a:rPr lang="en-US" altLang="en-US" sz="2000" dirty="0"/>
              <a:t>retraining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altLang="zh-CN" sz="2000" dirty="0"/>
              <a:t>cross-entropy</a:t>
            </a:r>
            <a:endParaRPr lang="en-US" altLang="en-US" sz="2000" dirty="0"/>
          </a:p>
          <a:p>
            <a:pPr>
              <a:spcAft>
                <a:spcPts val="600"/>
              </a:spcAft>
            </a:pPr>
            <a:r>
              <a:rPr lang="en-US" altLang="en-US" dirty="0"/>
              <a:t>Convolutional Neural Networks</a:t>
            </a:r>
          </a:p>
          <a:p>
            <a:pPr lvl="1">
              <a:spcAft>
                <a:spcPts val="600"/>
              </a:spcAft>
            </a:pPr>
            <a:r>
              <a:rPr lang="en-US" altLang="zh-CN" sz="2000" dirty="0"/>
              <a:t>Convolution,</a:t>
            </a:r>
            <a:r>
              <a:rPr lang="zh-CN" altLang="en-US" sz="2000" dirty="0"/>
              <a:t> </a:t>
            </a:r>
            <a:r>
              <a:rPr lang="en-US" altLang="zh-CN" sz="2000" dirty="0"/>
              <a:t>pooling,</a:t>
            </a:r>
            <a:r>
              <a:rPr lang="zh-CN" altLang="en-US" sz="2000" dirty="0"/>
              <a:t> </a:t>
            </a:r>
            <a:r>
              <a:rPr lang="en-US" altLang="zh-CN" sz="2000" dirty="0"/>
              <a:t>parameter</a:t>
            </a:r>
            <a:r>
              <a:rPr lang="zh-CN" altLang="en-US" sz="2000" dirty="0"/>
              <a:t> </a:t>
            </a:r>
            <a:r>
              <a:rPr lang="en-US" altLang="zh-CN" sz="2000" dirty="0"/>
              <a:t>sharing</a:t>
            </a:r>
            <a:endParaRPr lang="en-US" altLang="en-US" sz="2000" dirty="0"/>
          </a:p>
          <a:p>
            <a:pPr>
              <a:spcAft>
                <a:spcPts val="600"/>
              </a:spcAft>
            </a:pPr>
            <a:r>
              <a:rPr lang="en-US" altLang="en-US" dirty="0"/>
              <a:t>Recurrent Neural Networks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Sequence</a:t>
            </a:r>
            <a:r>
              <a:rPr lang="zh-CN" altLang="en-US" dirty="0"/>
              <a:t> </a:t>
            </a:r>
            <a:r>
              <a:rPr lang="en-US" altLang="zh-CN" dirty="0"/>
              <a:t>data,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term</a:t>
            </a:r>
            <a:r>
              <a:rPr lang="zh-CN" altLang="en-US" dirty="0"/>
              <a:t> </a:t>
            </a:r>
            <a:r>
              <a:rPr lang="en-US" altLang="zh-CN" dirty="0"/>
              <a:t>dependence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Graph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36384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1906588" y="381000"/>
            <a:ext cx="8018462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References (1)</a:t>
            </a:r>
            <a:endParaRPr lang="en-US" altLang="en-US" sz="4000" dirty="0"/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0748" y="1138136"/>
            <a:ext cx="11102722" cy="5447722"/>
          </a:xfrm>
        </p:spPr>
        <p:txBody>
          <a:bodyPr/>
          <a:lstStyle/>
          <a:p>
            <a:pPr marL="533400" indent="-533400"/>
            <a:r>
              <a:rPr lang="en-US" altLang="en-US" sz="2000" dirty="0"/>
              <a:t>C. M. Bishop,  Neural Networks for Pattern Recognition.  Oxford University Press, 1995</a:t>
            </a:r>
          </a:p>
          <a:p>
            <a:pPr marL="533400" indent="-533400"/>
            <a:r>
              <a:rPr lang="en-US" altLang="en-US" sz="2000" dirty="0"/>
              <a:t>S. </a:t>
            </a:r>
            <a:r>
              <a:rPr lang="en-US" altLang="en-US" sz="2000" dirty="0" err="1"/>
              <a:t>Haykin</a:t>
            </a:r>
            <a:r>
              <a:rPr lang="en-US" altLang="en-US" sz="2000" dirty="0"/>
              <a:t>, Neural Networks and Learning Machines, Prentice Hall, 2008</a:t>
            </a:r>
          </a:p>
          <a:p>
            <a:pPr marL="533400" indent="-533400"/>
            <a:r>
              <a:rPr lang="en-US" altLang="en-US" sz="2000" dirty="0"/>
              <a:t>Quoc V Le. Building high-level features using large scale unsupervised learning. In 2013 IEEE international conference on acoustics, speech and signal processing, pages 8595{8598. IEEE, 2013.</a:t>
            </a:r>
          </a:p>
          <a:p>
            <a:pPr marL="533400" indent="-533400"/>
            <a:r>
              <a:rPr lang="en-US" altLang="en-US" sz="2000" dirty="0"/>
              <a:t>Zachary C Lipton, David C Kale, Charles Elkan, and Randall Wetzel. Learning to diagnose with </a:t>
            </a:r>
            <a:r>
              <a:rPr lang="en-US" altLang="en-US" sz="2000" dirty="0" err="1"/>
              <a:t>lstm</a:t>
            </a:r>
            <a:r>
              <a:rPr lang="en-US" altLang="en-US" sz="2000" dirty="0"/>
              <a:t> recurrent neural networks. In International Conference on Representation Learning, 2016.</a:t>
            </a:r>
          </a:p>
          <a:p>
            <a:pPr marL="533400" indent="-533400"/>
            <a:r>
              <a:rPr lang="en-US" altLang="en-US" sz="2000" dirty="0"/>
              <a:t>Martin </a:t>
            </a:r>
            <a:r>
              <a:rPr lang="en-US" altLang="en-US" sz="2000" dirty="0" err="1"/>
              <a:t>Langkvist</a:t>
            </a:r>
            <a:r>
              <a:rPr lang="en-US" altLang="en-US" sz="2000" dirty="0"/>
              <a:t>, Lars Karlsson, and Amy Lout . A review of unsupervised feature learning and deep learning for time-series modeling. Pattern Recognition Letters, 42:11{24, 2014.</a:t>
            </a:r>
          </a:p>
          <a:p>
            <a:pPr marL="533400" indent="-533400"/>
            <a:r>
              <a:rPr lang="en-US" altLang="en-US" sz="2000" dirty="0"/>
              <a:t>Andrew L Maas, </a:t>
            </a:r>
            <a:r>
              <a:rPr lang="en-US" altLang="en-US" sz="2000" dirty="0" err="1"/>
              <a:t>Awni</a:t>
            </a:r>
            <a:r>
              <a:rPr lang="en-US" altLang="en-US" sz="2000" dirty="0"/>
              <a:t> Y </a:t>
            </a:r>
            <a:r>
              <a:rPr lang="en-US" altLang="en-US" sz="2000" dirty="0" err="1"/>
              <a:t>Hannun</a:t>
            </a:r>
            <a:r>
              <a:rPr lang="en-US" altLang="en-US" sz="2000" dirty="0"/>
              <a:t>, and Andrew Y Ng. Recti </a:t>
            </a:r>
            <a:r>
              <a:rPr lang="en-US" altLang="en-US" sz="2000" dirty="0" err="1"/>
              <a:t>er</a:t>
            </a:r>
            <a:r>
              <a:rPr lang="en-US" altLang="en-US" sz="2000" dirty="0"/>
              <a:t> nonlinearities improve neural network acoustic models.</a:t>
            </a:r>
          </a:p>
          <a:p>
            <a:pPr marL="533400" indent="-533400"/>
            <a:r>
              <a:rPr lang="en-US" altLang="en-US" sz="2000" dirty="0"/>
              <a:t>Vu Pham, </a:t>
            </a:r>
            <a:r>
              <a:rPr lang="en-US" altLang="en-US" sz="2000" dirty="0" err="1"/>
              <a:t>Theodore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Bluche</a:t>
            </a:r>
            <a:r>
              <a:rPr lang="en-US" altLang="en-US" sz="2000" dirty="0"/>
              <a:t>, Christopher </a:t>
            </a:r>
            <a:r>
              <a:rPr lang="en-US" altLang="en-US" sz="2000" dirty="0" err="1"/>
              <a:t>Kermorvant</a:t>
            </a:r>
            <a:r>
              <a:rPr lang="en-US" altLang="en-US" sz="2000" dirty="0"/>
              <a:t>, and </a:t>
            </a:r>
            <a:r>
              <a:rPr lang="en-US" altLang="en-US" sz="2000" dirty="0" err="1"/>
              <a:t>Jer^ome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Louradour</a:t>
            </a:r>
            <a:r>
              <a:rPr lang="en-US" altLang="en-US" sz="2000" dirty="0"/>
              <a:t>. Dropout improves recurrent neural networks for handwriting recognition. In 2014 14th international con- </a:t>
            </a:r>
            <a:r>
              <a:rPr lang="en-US" altLang="en-US" sz="2000" dirty="0" err="1"/>
              <a:t>ference</a:t>
            </a:r>
            <a:r>
              <a:rPr lang="en-US" altLang="en-US" sz="2000" dirty="0"/>
              <a:t> on frontiers in handwriting recognition, pages 285{290. IEEE, 2014.</a:t>
            </a:r>
          </a:p>
          <a:p>
            <a:pPr marL="533400" indent="-533400">
              <a:spcAft>
                <a:spcPts val="600"/>
              </a:spcAft>
            </a:pPr>
            <a:r>
              <a:rPr lang="en-US" altLang="en-US" sz="2000" dirty="0"/>
              <a:t>D. E. </a:t>
            </a:r>
            <a:r>
              <a:rPr lang="en-US" altLang="en-US" sz="2000" dirty="0" err="1"/>
              <a:t>Rumelhart</a:t>
            </a:r>
            <a:r>
              <a:rPr lang="en-US" altLang="en-US" sz="2000" dirty="0"/>
              <a:t>, G. E. Hinton, and R. J. Williams. Learning internal representations by error propagation. In D. E. </a:t>
            </a:r>
            <a:r>
              <a:rPr lang="en-US" altLang="en-US" sz="2000" dirty="0" err="1"/>
              <a:t>Rumelhart</a:t>
            </a:r>
            <a:r>
              <a:rPr lang="en-US" altLang="en-US" sz="2000" dirty="0"/>
              <a:t> and J. L. McClelland, editors, Parallel Distributed Processing. MIT Press, 1986.</a:t>
            </a:r>
          </a:p>
        </p:txBody>
      </p:sp>
    </p:spTree>
    <p:extLst>
      <p:ext uri="{BB962C8B-B14F-4D97-AF65-F5344CB8AC3E}">
        <p14:creationId xmlns:p14="http://schemas.microsoft.com/office/powerpoint/2010/main" val="13832792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1906588" y="381000"/>
            <a:ext cx="8018462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References (2)</a:t>
            </a:r>
            <a:endParaRPr lang="en-US" altLang="en-US" sz="4000" dirty="0"/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0748" y="1138136"/>
            <a:ext cx="11102722" cy="5447722"/>
          </a:xfrm>
        </p:spPr>
        <p:txBody>
          <a:bodyPr/>
          <a:lstStyle/>
          <a:p>
            <a:pPr marL="533400" indent="-533400"/>
            <a:r>
              <a:rPr lang="en-US" altLang="en-US" sz="2000" dirty="0"/>
              <a:t>Alec Radford, Luke Metz, and </a:t>
            </a:r>
            <a:r>
              <a:rPr lang="en-US" altLang="en-US" sz="2000" dirty="0" err="1"/>
              <a:t>Soumith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Chintala</a:t>
            </a:r>
            <a:r>
              <a:rPr lang="en-US" altLang="en-US" sz="2000" dirty="0"/>
              <a:t>. Unsupervised representation learning with deep convolutional generative adversarial networks. 2015. </a:t>
            </a:r>
          </a:p>
          <a:p>
            <a:pPr marL="533400" indent="-533400"/>
            <a:r>
              <a:rPr lang="en-US" altLang="en-US" sz="2000" dirty="0" err="1"/>
              <a:t>Prajit</a:t>
            </a:r>
            <a:r>
              <a:rPr lang="en-US" altLang="en-US" sz="2000" dirty="0"/>
              <a:t> Ramachandran, Barret </a:t>
            </a:r>
            <a:r>
              <a:rPr lang="en-US" altLang="en-US" sz="2000" dirty="0" err="1"/>
              <a:t>Zoph</a:t>
            </a:r>
            <a:r>
              <a:rPr lang="en-US" altLang="en-US" sz="2000" dirty="0"/>
              <a:t>, and Quoc V Le. Searching for activation functions. </a:t>
            </a:r>
            <a:r>
              <a:rPr lang="en-US" altLang="en-US" sz="2000" dirty="0" err="1"/>
              <a:t>arXiv</a:t>
            </a:r>
            <a:r>
              <a:rPr lang="en-US" altLang="en-US" sz="2000" dirty="0"/>
              <a:t> preprint arXiv:1710.05941, 2017.</a:t>
            </a:r>
          </a:p>
          <a:p>
            <a:pPr marL="533400" indent="-533400"/>
            <a:r>
              <a:rPr lang="en-US" altLang="en-US" sz="2000" dirty="0"/>
              <a:t>Nitish Srivastava, Geo </a:t>
            </a:r>
            <a:r>
              <a:rPr lang="en-US" altLang="en-US" sz="2000" dirty="0" err="1"/>
              <a:t>rey</a:t>
            </a:r>
            <a:r>
              <a:rPr lang="en-US" altLang="en-US" sz="2000" dirty="0"/>
              <a:t> Hinton, Alex </a:t>
            </a:r>
            <a:r>
              <a:rPr lang="en-US" altLang="en-US" sz="2000" dirty="0" err="1"/>
              <a:t>Krizhevsky</a:t>
            </a:r>
            <a:r>
              <a:rPr lang="en-US" altLang="en-US" sz="2000" dirty="0"/>
              <a:t>, Ilya </a:t>
            </a:r>
            <a:r>
              <a:rPr lang="en-US" altLang="en-US" sz="2000" dirty="0" err="1"/>
              <a:t>Sutskever</a:t>
            </a:r>
            <a:r>
              <a:rPr lang="en-US" altLang="en-US" sz="2000" dirty="0"/>
              <a:t>, and Ruslan </a:t>
            </a:r>
            <a:r>
              <a:rPr lang="en-US" altLang="en-US" sz="2000" dirty="0" err="1"/>
              <a:t>Salakhutdinov</a:t>
            </a:r>
            <a:r>
              <a:rPr lang="en-US" altLang="en-US" sz="2000" dirty="0"/>
              <a:t>. Dropout: a simple way to prevent neural networks from over </a:t>
            </a:r>
            <a:r>
              <a:rPr lang="en-US" altLang="en-US" sz="2000" dirty="0" err="1"/>
              <a:t>tting</a:t>
            </a:r>
            <a:r>
              <a:rPr lang="en-US" altLang="en-US" sz="2000" dirty="0"/>
              <a:t>. The journal of ma- chine learning research, 15(1):1929{1958, 2014.</a:t>
            </a:r>
          </a:p>
          <a:p>
            <a:pPr marL="533400" indent="-533400"/>
            <a:r>
              <a:rPr lang="en-US" altLang="en-US" sz="2000" dirty="0"/>
              <a:t>Christian </a:t>
            </a:r>
            <a:r>
              <a:rPr lang="en-US" altLang="en-US" sz="2000" dirty="0" err="1"/>
              <a:t>Szegedy</a:t>
            </a:r>
            <a:r>
              <a:rPr lang="en-US" altLang="en-US" sz="2000" dirty="0"/>
              <a:t>, Wei Liu, </a:t>
            </a:r>
            <a:r>
              <a:rPr lang="en-US" altLang="en-US" sz="2000" dirty="0" err="1"/>
              <a:t>Yangqing</a:t>
            </a:r>
            <a:r>
              <a:rPr lang="en-US" altLang="en-US" sz="2000" dirty="0"/>
              <a:t> Jia, Pierre </a:t>
            </a:r>
            <a:r>
              <a:rPr lang="en-US" altLang="en-US" sz="2000" dirty="0" err="1"/>
              <a:t>Sermanet</a:t>
            </a:r>
            <a:r>
              <a:rPr lang="en-US" altLang="en-US" sz="2000" dirty="0"/>
              <a:t>, Scott Reed, Dragomir </a:t>
            </a:r>
            <a:r>
              <a:rPr lang="en-US" altLang="en-US" sz="2000" dirty="0" err="1"/>
              <a:t>Anguelov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Dumitru</a:t>
            </a:r>
            <a:r>
              <a:rPr lang="en-US" altLang="en-US" sz="2000" dirty="0"/>
              <a:t> Erhan, Vincent </a:t>
            </a:r>
            <a:r>
              <a:rPr lang="en-US" altLang="en-US" sz="2000" dirty="0" err="1"/>
              <a:t>Vanhoucke</a:t>
            </a:r>
            <a:r>
              <a:rPr lang="en-US" altLang="en-US" sz="2000" dirty="0"/>
              <a:t>, and Andrew </a:t>
            </a:r>
            <a:r>
              <a:rPr lang="en-US" altLang="en-US" sz="2000" dirty="0" err="1"/>
              <a:t>Rabinovich</a:t>
            </a:r>
            <a:r>
              <a:rPr lang="en-US" altLang="en-US" sz="2000" dirty="0"/>
              <a:t>. Going deeper with convolutions. In Proceedings of the IEEE conference on computer vision and pattern recognition, pages 1{9, 2015.</a:t>
            </a:r>
          </a:p>
          <a:p>
            <a:pPr marL="533400" indent="-533400"/>
            <a:r>
              <a:rPr lang="en-US" altLang="en-US" sz="2000" dirty="0"/>
              <a:t>Mike Schuster and Kuldip K </a:t>
            </a:r>
            <a:r>
              <a:rPr lang="en-US" altLang="en-US" sz="2000" dirty="0" err="1"/>
              <a:t>Paliwal</a:t>
            </a:r>
            <a:r>
              <a:rPr lang="en-US" altLang="en-US" sz="2000" dirty="0"/>
              <a:t>. Bidirectional recurrent neural networks. volume 45, pages 2673{2681. </a:t>
            </a:r>
            <a:r>
              <a:rPr lang="en-US" altLang="en-US" sz="2000" dirty="0" err="1"/>
              <a:t>Ieee</a:t>
            </a:r>
            <a:r>
              <a:rPr lang="en-US" altLang="en-US" sz="2000" dirty="0"/>
              <a:t>, 1997.</a:t>
            </a:r>
          </a:p>
          <a:p>
            <a:pPr marL="533400" indent="-533400"/>
            <a:r>
              <a:rPr lang="en-US" altLang="en-US" sz="2000" dirty="0"/>
              <a:t>Ilya </a:t>
            </a:r>
            <a:r>
              <a:rPr lang="en-US" altLang="en-US" sz="2000" dirty="0" err="1"/>
              <a:t>Sutskever</a:t>
            </a:r>
            <a:r>
              <a:rPr lang="en-US" altLang="en-US" sz="2000" dirty="0"/>
              <a:t>, Oriol </a:t>
            </a:r>
            <a:r>
              <a:rPr lang="en-US" altLang="en-US" sz="2000" dirty="0" err="1"/>
              <a:t>Vinyals</a:t>
            </a:r>
            <a:r>
              <a:rPr lang="en-US" altLang="en-US" sz="2000" dirty="0"/>
              <a:t>, and Quoc V Le. Sequence to sequence learning with neural networks. In Advances in neural information processing systems, pages 310-3112, 2014.</a:t>
            </a:r>
          </a:p>
          <a:p>
            <a:pPr marL="533400" indent="-533400"/>
            <a:r>
              <a:rPr lang="en-US" altLang="en-US" sz="2000" dirty="0"/>
              <a:t>Karen </a:t>
            </a:r>
            <a:r>
              <a:rPr lang="en-US" altLang="en-US" sz="2000" dirty="0" err="1"/>
              <a:t>Simonyan</a:t>
            </a:r>
            <a:r>
              <a:rPr lang="en-US" altLang="en-US" sz="2000" dirty="0"/>
              <a:t> and Andrew Zisserman. Very deep convolutional networks for large-scale image recognition. 2015.</a:t>
            </a:r>
          </a:p>
          <a:p>
            <a:pPr marL="533400" indent="-533400"/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323825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F2AE4-DEB9-4288-A53B-AA4AFBECC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r>
              <a:rPr lang="zh-CN" altLang="en-US" dirty="0"/>
              <a:t> </a:t>
            </a:r>
            <a:r>
              <a:rPr lang="en-US" altLang="zh-CN" dirty="0"/>
              <a:t>(3)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7AD5C-CABF-4320-9DA5-06C78A272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Shuman, David I., et al. "The emerging field of signal processing on graphs: Extending high-dimensional data analysis to networks and other irregular domains." </a:t>
            </a:r>
            <a:r>
              <a:rPr lang="en-US" sz="2000" i="1" dirty="0"/>
              <a:t>IEEE signal processing magazine</a:t>
            </a:r>
            <a:r>
              <a:rPr lang="en-US" sz="2000" dirty="0"/>
              <a:t> 30.3 (2013): 83-98.</a:t>
            </a:r>
          </a:p>
          <a:p>
            <a:r>
              <a:rPr lang="en-US" sz="2000" dirty="0" err="1"/>
              <a:t>Kipf</a:t>
            </a:r>
            <a:r>
              <a:rPr lang="en-US" sz="2000" dirty="0"/>
              <a:t>, Thomas N., and Max Welling. "Semi-supervised classification with graph convolutional networks." </a:t>
            </a:r>
            <a:r>
              <a:rPr lang="en-US" sz="2000" i="1" dirty="0" err="1"/>
              <a:t>arXiv</a:t>
            </a:r>
            <a:r>
              <a:rPr lang="en-US" sz="2000" i="1" dirty="0"/>
              <a:t> preprint arXiv:1609.02907</a:t>
            </a:r>
            <a:r>
              <a:rPr lang="en-US" sz="2000" dirty="0"/>
              <a:t> (2016).</a:t>
            </a:r>
          </a:p>
          <a:p>
            <a:r>
              <a:rPr lang="en-US" sz="2000" dirty="0"/>
              <a:t>Hamilton, Will, </a:t>
            </a:r>
            <a:r>
              <a:rPr lang="en-US" sz="2000" dirty="0" err="1"/>
              <a:t>Zhitao</a:t>
            </a:r>
            <a:r>
              <a:rPr lang="en-US" sz="2000" dirty="0"/>
              <a:t> Ying, and Jure </a:t>
            </a:r>
            <a:r>
              <a:rPr lang="en-US" sz="2000" dirty="0" err="1"/>
              <a:t>Leskovec</a:t>
            </a:r>
            <a:r>
              <a:rPr lang="en-US" sz="2000" dirty="0"/>
              <a:t>. "Inductive representation learning on large graphs." </a:t>
            </a:r>
            <a:r>
              <a:rPr lang="en-US" sz="2000" i="1" dirty="0"/>
              <a:t>Advances in neural information processing systems</a:t>
            </a:r>
            <a:r>
              <a:rPr lang="en-US" sz="2000" dirty="0"/>
              <a:t>. 2017.</a:t>
            </a:r>
          </a:p>
          <a:p>
            <a:r>
              <a:rPr lang="en-US" sz="2000" dirty="0" err="1"/>
              <a:t>Veličković</a:t>
            </a:r>
            <a:r>
              <a:rPr lang="en-US" sz="2000" dirty="0"/>
              <a:t>, </a:t>
            </a:r>
            <a:r>
              <a:rPr lang="en-US" sz="2000" dirty="0" err="1"/>
              <a:t>Petar</a:t>
            </a:r>
            <a:r>
              <a:rPr lang="en-US" sz="2000" dirty="0"/>
              <a:t>, et al. "Graph attention networks." </a:t>
            </a:r>
            <a:r>
              <a:rPr lang="en-US" sz="2000" i="1" dirty="0" err="1"/>
              <a:t>arXiv</a:t>
            </a:r>
            <a:r>
              <a:rPr lang="en-US" sz="2000" i="1" dirty="0"/>
              <a:t> preprint arXiv:1710.10903</a:t>
            </a:r>
            <a:r>
              <a:rPr lang="en-US" sz="2000" dirty="0"/>
              <a:t> (2017).</a:t>
            </a:r>
          </a:p>
          <a:p>
            <a:r>
              <a:rPr lang="en-US" sz="2000" dirty="0"/>
              <a:t>Lee, </a:t>
            </a:r>
            <a:r>
              <a:rPr lang="en-US" sz="2000" dirty="0" err="1"/>
              <a:t>Junhyun</a:t>
            </a:r>
            <a:r>
              <a:rPr lang="en-US" sz="2000" dirty="0"/>
              <a:t>, </a:t>
            </a:r>
            <a:r>
              <a:rPr lang="en-US" sz="2000" dirty="0" err="1"/>
              <a:t>Inyeop</a:t>
            </a:r>
            <a:r>
              <a:rPr lang="en-US" sz="2000" dirty="0"/>
              <a:t> Lee, and </a:t>
            </a:r>
            <a:r>
              <a:rPr lang="en-US" sz="2000" dirty="0" err="1"/>
              <a:t>Jaewoo</a:t>
            </a:r>
            <a:r>
              <a:rPr lang="en-US" sz="2000" dirty="0"/>
              <a:t> Kang. "Self-attention graph pooling." </a:t>
            </a:r>
            <a:r>
              <a:rPr lang="en-US" sz="2000" i="1" dirty="0" err="1"/>
              <a:t>arXiv</a:t>
            </a:r>
            <a:r>
              <a:rPr lang="en-US" sz="2000" i="1" dirty="0"/>
              <a:t> preprint arXiv:1904.08082</a:t>
            </a:r>
            <a:r>
              <a:rPr lang="en-US" sz="2000" dirty="0"/>
              <a:t> (2019).</a:t>
            </a:r>
          </a:p>
          <a:p>
            <a:r>
              <a:rPr lang="en-US" sz="2000" dirty="0"/>
              <a:t>Wang, Xiang, et al. "Neural graph collaborative filtering." </a:t>
            </a:r>
            <a:r>
              <a:rPr lang="en-US" sz="2000" i="1" dirty="0"/>
              <a:t>Proceedings of the 42nd international ACM SIGIR conference on Research and development in Information Retrieval</a:t>
            </a:r>
            <a:r>
              <a:rPr lang="en-US" sz="2000" dirty="0"/>
              <a:t>. 2019.</a:t>
            </a:r>
          </a:p>
          <a:p>
            <a:r>
              <a:rPr lang="en-US" sz="2000" dirty="0" err="1"/>
              <a:t>Chami</a:t>
            </a:r>
            <a:r>
              <a:rPr lang="en-US" sz="2000" dirty="0"/>
              <a:t>, Ines, et al. "Hyperbolic graph convolutional neural networks." </a:t>
            </a:r>
            <a:r>
              <a:rPr lang="en-US" sz="2000" i="1" dirty="0"/>
              <a:t>Advances in Neural Information Processing Systems</a:t>
            </a:r>
            <a:r>
              <a:rPr lang="en-US" sz="2000" dirty="0"/>
              <a:t>. 2019.</a:t>
            </a:r>
          </a:p>
          <a:p>
            <a:r>
              <a:rPr lang="en-US" sz="2000" dirty="0"/>
              <a:t>Zhang, Si, et al. "Graph convolutional networks: a comprehensive review." </a:t>
            </a:r>
            <a:r>
              <a:rPr lang="en-US" sz="2000" i="1" dirty="0"/>
              <a:t>Computational Social Networks</a:t>
            </a:r>
            <a:r>
              <a:rPr lang="en-US" sz="2000" dirty="0"/>
              <a:t> 6.1 (2019): 11.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2323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pPr eaLnBrk="1" hangingPunct="1"/>
            <a:r>
              <a:rPr lang="en-US" altLang="en-US" sz="4000" dirty="0"/>
              <a:t>Perceptron: Predecessor of a Neural Network</a:t>
            </a:r>
            <a:endParaRPr lang="en-US" altLang="en-US" sz="3600" dirty="0"/>
          </a:p>
        </p:txBody>
      </p:sp>
      <p:sp>
        <p:nvSpPr>
          <p:cNvPr id="12292" name="Rectangle 409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5775" y="1190494"/>
            <a:ext cx="10588624" cy="1251079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Examples of activation functions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9CAD60-C3FC-C544-9F4B-5692D4998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52" b="27127"/>
          <a:stretch/>
        </p:blipFill>
        <p:spPr>
          <a:xfrm>
            <a:off x="485775" y="2135010"/>
            <a:ext cx="5682596" cy="3291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0C19B8-235F-244B-9399-605BA1A9E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839" y="1494930"/>
            <a:ext cx="52485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Multilayer Perceptron (MLP)</a:t>
            </a:r>
            <a:endParaRPr lang="en-US" altLang="en-US" sz="4000" dirty="0"/>
          </a:p>
        </p:txBody>
      </p:sp>
      <p:sp>
        <p:nvSpPr>
          <p:cNvPr id="12292" name="Rectangle 409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5775" y="4392478"/>
            <a:ext cx="10588625" cy="264715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Stacking multiple layers of </a:t>
            </a:r>
            <a:r>
              <a:rPr lang="en-US" altLang="en-US" dirty="0" err="1"/>
              <a:t>perceptrons</a:t>
            </a:r>
            <a:r>
              <a:rPr lang="en-US" altLang="en-US" dirty="0"/>
              <a:t> (adding hidden layers) makes a multilayer perceptron (MLP)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MLP </a:t>
            </a:r>
            <a:r>
              <a:rPr lang="en-US" dirty="0"/>
              <a:t>can engage in sophisticated decision making, where </a:t>
            </a:r>
            <a:r>
              <a:rPr lang="en-US" dirty="0" err="1"/>
              <a:t>perceptrons</a:t>
            </a:r>
            <a:r>
              <a:rPr lang="en-US" dirty="0"/>
              <a:t> fail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E.g. XOR problem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Try it: </a:t>
            </a:r>
            <a:r>
              <a:rPr lang="en-US" altLang="en-US" dirty="0">
                <a:hlinkClick r:id="rId3"/>
              </a:rPr>
              <a:t>http://</a:t>
            </a:r>
            <a:r>
              <a:rPr lang="en-US" altLang="en-US" dirty="0" err="1">
                <a:hlinkClick r:id="rId3"/>
              </a:rPr>
              <a:t>playground.tensorflow.org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41659-CDDF-6A47-ADFC-D364C9536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531" y="1108307"/>
            <a:ext cx="4671112" cy="32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0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098"/>
          <p:cNvSpPr>
            <a:spLocks noGrp="1" noChangeArrowheads="1"/>
          </p:cNvSpPr>
          <p:nvPr>
            <p:ph type="title" idx="4294967295"/>
          </p:nvPr>
        </p:nvSpPr>
        <p:spPr>
          <a:xfrm>
            <a:off x="485775" y="47627"/>
            <a:ext cx="11001375" cy="941387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Feed-forward Neural Networks</a:t>
            </a:r>
            <a:endParaRPr lang="en-US" altLang="en-US" sz="4000" dirty="0"/>
          </a:p>
        </p:txBody>
      </p:sp>
      <p:sp>
        <p:nvSpPr>
          <p:cNvPr id="12292" name="Rectangle 4099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5775" y="5418343"/>
            <a:ext cx="10588625" cy="117472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Why multiple layers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Automatic feature/representation learning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Learn complicate (nonlinear) mapping function</a:t>
            </a:r>
          </a:p>
          <a:p>
            <a:pPr lvl="1">
              <a:spcAft>
                <a:spcPts val="600"/>
              </a:spcAft>
            </a:pP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7FCAE5-4B22-1749-99AD-426454410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7" y="862737"/>
            <a:ext cx="6400800" cy="4555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05BAF8-8092-4A48-92A7-5E89DF589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129" y="4327886"/>
            <a:ext cx="712321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4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38828</TotalTime>
  <Words>3752</Words>
  <Application>Microsoft Office PowerPoint</Application>
  <PresentationFormat>Widescreen</PresentationFormat>
  <Paragraphs>758</Paragraphs>
  <Slides>68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Arial</vt:lpstr>
      <vt:lpstr>Berlin Sans FB Demi</vt:lpstr>
      <vt:lpstr>Calibri</vt:lpstr>
      <vt:lpstr>Calibri Light</vt:lpstr>
      <vt:lpstr>Cambria Math</vt:lpstr>
      <vt:lpstr>Times New Roman</vt:lpstr>
      <vt:lpstr>Wingdings</vt:lpstr>
      <vt:lpstr>Retrospect</vt:lpstr>
      <vt:lpstr>Chapter 10. Deep Learning</vt:lpstr>
      <vt:lpstr>PowerPoint Presentation</vt:lpstr>
      <vt:lpstr>PowerPoint Presentation</vt:lpstr>
      <vt:lpstr>Inspired by a biological neuron</vt:lpstr>
      <vt:lpstr>How to model a single neuron?</vt:lpstr>
      <vt:lpstr>Perceptron: Predecessor of a Neural Network</vt:lpstr>
      <vt:lpstr>Perceptron: Predecessor of a Neural Network</vt:lpstr>
      <vt:lpstr>Multilayer Perceptron (MLP)</vt:lpstr>
      <vt:lpstr>Feed-forward Neural Networks</vt:lpstr>
      <vt:lpstr>PowerPoint Presentation</vt:lpstr>
      <vt:lpstr>Learning NN Parameters</vt:lpstr>
      <vt:lpstr>Empirical Explanation of Gradient Descent</vt:lpstr>
      <vt:lpstr>Gradient Computation: Backpropagation</vt:lpstr>
      <vt:lpstr>Gradient Computation: Backpropagation</vt:lpstr>
      <vt:lpstr>From Neural Networks to Deep Learning</vt:lpstr>
      <vt:lpstr>Overview of Typical Deep Learning Architectures </vt:lpstr>
      <vt:lpstr>Chapter 10. Deep Learning</vt:lpstr>
      <vt:lpstr>Techniques to Improve Deep Learning Training</vt:lpstr>
      <vt:lpstr>Key Challenges</vt:lpstr>
      <vt:lpstr>Responsive Activation Function</vt:lpstr>
      <vt:lpstr>Activation Functions</vt:lpstr>
      <vt:lpstr>Adaptive Learning Rate</vt:lpstr>
      <vt:lpstr>Dropout</vt:lpstr>
      <vt:lpstr>Pretraining</vt:lpstr>
      <vt:lpstr>Cross Entropy</vt:lpstr>
      <vt:lpstr>Chapter 10. Deep Learning</vt:lpstr>
      <vt:lpstr>Convolutional Neural Networks (CNN)</vt:lpstr>
      <vt:lpstr>CNN Motivation</vt:lpstr>
      <vt:lpstr>CNN Motivation: Sparse Interactions</vt:lpstr>
      <vt:lpstr>CNN Motivation: Parameter Sharing</vt:lpstr>
      <vt:lpstr>CNN Motivation: Translation Equivalence</vt:lpstr>
      <vt:lpstr>CNNs: Translation Equivalence</vt:lpstr>
      <vt:lpstr>CNN: Pooling Layer</vt:lpstr>
      <vt:lpstr>CNN: Convolutional Layer</vt:lpstr>
      <vt:lpstr>Convolutional Neural Networks</vt:lpstr>
      <vt:lpstr>PowerPoint Presentation</vt:lpstr>
      <vt:lpstr>CovoluNN for Image Recognition: Example</vt:lpstr>
      <vt:lpstr>Chapter 10. Deep Learning</vt:lpstr>
      <vt:lpstr>Recurrent Neural Networks</vt:lpstr>
      <vt:lpstr>RNNs vs. Feed-forward NNs</vt:lpstr>
      <vt:lpstr>RNNs vs. CNNs</vt:lpstr>
      <vt:lpstr>Different Types of RNNs</vt:lpstr>
      <vt:lpstr>Recurrent Neural Networks: General Concepts</vt:lpstr>
      <vt:lpstr>LSTM: Long Short-term Memory</vt:lpstr>
      <vt:lpstr>LSTM Cell</vt:lpstr>
      <vt:lpstr>Attention Mechanism</vt:lpstr>
      <vt:lpstr>Attention: Context Vectors</vt:lpstr>
      <vt:lpstr>Chapter 10. Deep Learning</vt:lpstr>
      <vt:lpstr>Representation Learning on Graphs/Networks</vt:lpstr>
      <vt:lpstr>Representation Learning on Graphs/Networks</vt:lpstr>
      <vt:lpstr>Applications</vt:lpstr>
      <vt:lpstr>Deep Learning on Graphs</vt:lpstr>
      <vt:lpstr>Classic CNN on Graphs</vt:lpstr>
      <vt:lpstr>Challenges </vt:lpstr>
      <vt:lpstr>Graph Convolution</vt:lpstr>
      <vt:lpstr>Graph Conv in Spectral Domain</vt:lpstr>
      <vt:lpstr>Graph Conv in Spectral Domain</vt:lpstr>
      <vt:lpstr>Spectral-Based Model (GCN)</vt:lpstr>
      <vt:lpstr>Spectral-Based Model (GCN)</vt:lpstr>
      <vt:lpstr>Spectral-Based Model (GCN)</vt:lpstr>
      <vt:lpstr>Graph Conv in Spatial Domain</vt:lpstr>
      <vt:lpstr>Spatial-Based Model</vt:lpstr>
      <vt:lpstr>Spatial-Based Model (GraphSage)</vt:lpstr>
      <vt:lpstr>Spatial-Based Model (GAT)</vt:lpstr>
      <vt:lpstr>Summary</vt:lpstr>
      <vt:lpstr>References (1)</vt:lpstr>
      <vt:lpstr>References (2)</vt:lpstr>
      <vt:lpstr>References (3)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Latent Entity Structures</dc:title>
  <dc:creator>Jiawei Han</dc:creator>
  <cp:lastModifiedBy>Tong, Hanghang</cp:lastModifiedBy>
  <cp:revision>1393</cp:revision>
  <cp:lastPrinted>2020-11-16T18:36:14Z</cp:lastPrinted>
  <dcterms:created xsi:type="dcterms:W3CDTF">2014-06-02T15:06:14Z</dcterms:created>
  <dcterms:modified xsi:type="dcterms:W3CDTF">2023-02-17T21:34:10Z</dcterms:modified>
</cp:coreProperties>
</file>